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402" r:id="rId25"/>
    <p:sldId id="280" r:id="rId26"/>
    <p:sldId id="281" r:id="rId27"/>
    <p:sldId id="282" r:id="rId28"/>
    <p:sldId id="283" r:id="rId29"/>
    <p:sldId id="403" r:id="rId30"/>
    <p:sldId id="284" r:id="rId31"/>
    <p:sldId id="285" r:id="rId32"/>
    <p:sldId id="404"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405"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406" r:id="rId92"/>
    <p:sldId id="343" r:id="rId93"/>
    <p:sldId id="344" r:id="rId94"/>
    <p:sldId id="345" r:id="rId95"/>
    <p:sldId id="346" r:id="rId96"/>
    <p:sldId id="347" r:id="rId97"/>
    <p:sldId id="348" r:id="rId98"/>
    <p:sldId id="349" r:id="rId99"/>
    <p:sldId id="350" r:id="rId100"/>
    <p:sldId id="351" r:id="rId101"/>
    <p:sldId id="352" r:id="rId102"/>
    <p:sldId id="353" r:id="rId103"/>
    <p:sldId id="407" r:id="rId104"/>
    <p:sldId id="354" r:id="rId105"/>
    <p:sldId id="355" r:id="rId106"/>
    <p:sldId id="356" r:id="rId107"/>
    <p:sldId id="357" r:id="rId108"/>
    <p:sldId id="358" r:id="rId109"/>
    <p:sldId id="359" r:id="rId110"/>
    <p:sldId id="360" r:id="rId111"/>
    <p:sldId id="408" r:id="rId112"/>
    <p:sldId id="361" r:id="rId113"/>
    <p:sldId id="409" r:id="rId114"/>
    <p:sldId id="362" r:id="rId115"/>
    <p:sldId id="363" r:id="rId116"/>
    <p:sldId id="410" r:id="rId117"/>
    <p:sldId id="364" r:id="rId118"/>
    <p:sldId id="365" r:id="rId119"/>
    <p:sldId id="366" r:id="rId120"/>
    <p:sldId id="367" r:id="rId121"/>
    <p:sldId id="369" r:id="rId122"/>
    <p:sldId id="411" r:id="rId123"/>
    <p:sldId id="368" r:id="rId124"/>
    <p:sldId id="370" r:id="rId125"/>
    <p:sldId id="371"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412" r:id="rId148"/>
    <p:sldId id="394" r:id="rId149"/>
    <p:sldId id="395" r:id="rId150"/>
    <p:sldId id="413" r:id="rId151"/>
    <p:sldId id="396" r:id="rId152"/>
    <p:sldId id="397" r:id="rId153"/>
    <p:sldId id="398" r:id="rId154"/>
    <p:sldId id="399" r:id="rId155"/>
    <p:sldId id="400" r:id="rId156"/>
    <p:sldId id="401" r:id="rId157"/>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0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0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0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000" b="1" kern="1200">
        <a:solidFill>
          <a:schemeClr val="tx1"/>
        </a:solidFill>
        <a:latin typeface="Times New Roman" pitchFamily="18" charset="0"/>
        <a:ea typeface="宋体" pitchFamily="2" charset="-122"/>
        <a:cs typeface="+mn-cs"/>
      </a:defRPr>
    </a:lvl5pPr>
    <a:lvl6pPr marL="2286000" algn="l" defTabSz="914400" rtl="0" eaLnBrk="1" latinLnBrk="0" hangingPunct="1">
      <a:defRPr sz="2000" b="1" kern="1200">
        <a:solidFill>
          <a:schemeClr val="tx1"/>
        </a:solidFill>
        <a:latin typeface="Times New Roman" pitchFamily="18" charset="0"/>
        <a:ea typeface="宋体" pitchFamily="2" charset="-122"/>
        <a:cs typeface="+mn-cs"/>
      </a:defRPr>
    </a:lvl6pPr>
    <a:lvl7pPr marL="2743200" algn="l" defTabSz="914400" rtl="0" eaLnBrk="1" latinLnBrk="0" hangingPunct="1">
      <a:defRPr sz="2000" b="1" kern="1200">
        <a:solidFill>
          <a:schemeClr val="tx1"/>
        </a:solidFill>
        <a:latin typeface="Times New Roman" pitchFamily="18" charset="0"/>
        <a:ea typeface="宋体" pitchFamily="2" charset="-122"/>
        <a:cs typeface="+mn-cs"/>
      </a:defRPr>
    </a:lvl7pPr>
    <a:lvl8pPr marL="3200400" algn="l" defTabSz="914400" rtl="0" eaLnBrk="1" latinLnBrk="0" hangingPunct="1">
      <a:defRPr sz="2000" b="1" kern="1200">
        <a:solidFill>
          <a:schemeClr val="tx1"/>
        </a:solidFill>
        <a:latin typeface="Times New Roman" pitchFamily="18" charset="0"/>
        <a:ea typeface="宋体" pitchFamily="2" charset="-122"/>
        <a:cs typeface="+mn-cs"/>
      </a:defRPr>
    </a:lvl8pPr>
    <a:lvl9pPr marL="3657600" algn="l" defTabSz="914400" rtl="0" eaLnBrk="1" latinLnBrk="0" hangingPunct="1">
      <a:defRPr sz="2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990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2" autoAdjust="0"/>
    <p:restoredTop sz="95410" autoAdjust="0"/>
  </p:normalViewPr>
  <p:slideViewPr>
    <p:cSldViewPr>
      <p:cViewPr>
        <p:scale>
          <a:sx n="66" d="100"/>
          <a:sy n="66" d="100"/>
        </p:scale>
        <p:origin x="-1314" y="-5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18.wmf"/><Relationship Id="rId1" Type="http://schemas.openxmlformats.org/officeDocument/2006/relationships/image" Target="../media/image45.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45.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4.wmf"/><Relationship Id="rId5" Type="http://schemas.openxmlformats.org/officeDocument/2006/relationships/image" Target="../media/image45.wmf"/><Relationship Id="rId4" Type="http://schemas.openxmlformats.org/officeDocument/2006/relationships/image" Target="../media/image69.wmf"/><Relationship Id="rId9" Type="http://schemas.openxmlformats.org/officeDocument/2006/relationships/image" Target="../media/image7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102.wmf"/><Relationship Id="rId1" Type="http://schemas.openxmlformats.org/officeDocument/2006/relationships/image" Target="../media/image98.wmf"/><Relationship Id="rId4" Type="http://schemas.openxmlformats.org/officeDocument/2006/relationships/image" Target="../media/image10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1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4" Type="http://schemas.openxmlformats.org/officeDocument/2006/relationships/image" Target="../media/image12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4" Type="http://schemas.openxmlformats.org/officeDocument/2006/relationships/image" Target="../media/image13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3.wmf"/><Relationship Id="rId7" Type="http://schemas.openxmlformats.org/officeDocument/2006/relationships/image" Target="../media/image137.wmf"/><Relationship Id="rId2" Type="http://schemas.openxmlformats.org/officeDocument/2006/relationships/image" Target="../media/image132.wmf"/><Relationship Id="rId1" Type="http://schemas.openxmlformats.org/officeDocument/2006/relationships/image" Target="../media/image131.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38.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5" Type="http://schemas.openxmlformats.org/officeDocument/2006/relationships/image" Target="../media/image155.wmf"/><Relationship Id="rId4" Type="http://schemas.openxmlformats.org/officeDocument/2006/relationships/image" Target="../media/image154.wmf"/><Relationship Id="rId9" Type="http://schemas.openxmlformats.org/officeDocument/2006/relationships/image" Target="../media/image15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image" Target="../media/image162.wmf"/><Relationship Id="rId1" Type="http://schemas.openxmlformats.org/officeDocument/2006/relationships/image" Target="../media/image161.wmf"/><Relationship Id="rId5" Type="http://schemas.openxmlformats.org/officeDocument/2006/relationships/image" Target="../media/image165.wmf"/><Relationship Id="rId4" Type="http://schemas.openxmlformats.org/officeDocument/2006/relationships/image" Target="../media/image16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66.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78.wmf"/><Relationship Id="rId1" Type="http://schemas.openxmlformats.org/officeDocument/2006/relationships/image" Target="../media/image16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7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80.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8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83.wmf"/><Relationship Id="rId1" Type="http://schemas.openxmlformats.org/officeDocument/2006/relationships/image" Target="../media/image18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91.wmf"/><Relationship Id="rId1" Type="http://schemas.openxmlformats.org/officeDocument/2006/relationships/image" Target="../media/image19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93.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4.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99.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04.wmf"/><Relationship Id="rId1" Type="http://schemas.openxmlformats.org/officeDocument/2006/relationships/image" Target="../media/image203.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09.wmf"/><Relationship Id="rId1" Type="http://schemas.openxmlformats.org/officeDocument/2006/relationships/image" Target="../media/image208.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11.wmf"/><Relationship Id="rId1" Type="http://schemas.openxmlformats.org/officeDocument/2006/relationships/image" Target="../media/image2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210.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14.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19.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image" Target="../media/image221.wmf"/><Relationship Id="rId1" Type="http://schemas.openxmlformats.org/officeDocument/2006/relationships/image" Target="../media/image220.wmf"/><Relationship Id="rId4" Type="http://schemas.openxmlformats.org/officeDocument/2006/relationships/image" Target="../media/image223.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28.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31.wmf"/><Relationship Id="rId2" Type="http://schemas.openxmlformats.org/officeDocument/2006/relationships/image" Target="../media/image230.wmf"/><Relationship Id="rId1" Type="http://schemas.openxmlformats.org/officeDocument/2006/relationships/image" Target="../media/image221.wmf"/></Relationships>
</file>

<file path=ppt/drawings/_rels/vmlDrawing71.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 Id="rId5" Type="http://schemas.openxmlformats.org/officeDocument/2006/relationships/image" Target="../media/image239.wmf"/><Relationship Id="rId4" Type="http://schemas.openxmlformats.org/officeDocument/2006/relationships/image" Target="../media/image238.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41.wmf"/><Relationship Id="rId7" Type="http://schemas.openxmlformats.org/officeDocument/2006/relationships/image" Target="../media/image245.wmf"/><Relationship Id="rId2" Type="http://schemas.openxmlformats.org/officeDocument/2006/relationships/image" Target="../media/image240.wmf"/><Relationship Id="rId1" Type="http://schemas.openxmlformats.org/officeDocument/2006/relationships/image" Target="../media/image236.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s>
</file>

<file path=ppt/drawings/_rels/vmlDrawing75.vml.rels><?xml version="1.0" encoding="UTF-8" standalone="yes"?>
<Relationships xmlns="http://schemas.openxmlformats.org/package/2006/relationships"><Relationship Id="rId3" Type="http://schemas.openxmlformats.org/officeDocument/2006/relationships/image" Target="../media/image247.wmf"/><Relationship Id="rId2" Type="http://schemas.openxmlformats.org/officeDocument/2006/relationships/image" Target="../media/image246.wmf"/><Relationship Id="rId1" Type="http://schemas.openxmlformats.org/officeDocument/2006/relationships/image" Target="../media/image236.wmf"/><Relationship Id="rId5" Type="http://schemas.openxmlformats.org/officeDocument/2006/relationships/image" Target="../media/image249.wmf"/><Relationship Id="rId4" Type="http://schemas.openxmlformats.org/officeDocument/2006/relationships/image" Target="../media/image248.wmf"/></Relationships>
</file>

<file path=ppt/drawings/_rels/vmlDrawing76.v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image" Target="../media/image251.wmf"/><Relationship Id="rId1" Type="http://schemas.openxmlformats.org/officeDocument/2006/relationships/image" Target="../media/image250.wmf"/><Relationship Id="rId5" Type="http://schemas.openxmlformats.org/officeDocument/2006/relationships/image" Target="../media/image254.wmf"/><Relationship Id="rId4" Type="http://schemas.openxmlformats.org/officeDocument/2006/relationships/image" Target="../media/image253.wmf"/></Relationships>
</file>

<file path=ppt/drawings/_rels/vmlDrawing77.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59.wmf"/><Relationship Id="rId1" Type="http://schemas.openxmlformats.org/officeDocument/2006/relationships/image" Target="../media/image258.wmf"/><Relationship Id="rId4" Type="http://schemas.openxmlformats.org/officeDocument/2006/relationships/image" Target="../media/image260.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62.wmf"/><Relationship Id="rId2" Type="http://schemas.openxmlformats.org/officeDocument/2006/relationships/image" Target="../media/image261.wmf"/><Relationship Id="rId1" Type="http://schemas.openxmlformats.org/officeDocument/2006/relationships/image" Target="../media/image252.wmf"/><Relationship Id="rId4" Type="http://schemas.openxmlformats.org/officeDocument/2006/relationships/image" Target="../media/image2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65.wmf"/><Relationship Id="rId2" Type="http://schemas.openxmlformats.org/officeDocument/2006/relationships/image" Target="../media/image264.wmf"/><Relationship Id="rId1" Type="http://schemas.openxmlformats.org/officeDocument/2006/relationships/image" Target="../media/image263.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267.wmf"/><Relationship Id="rId2" Type="http://schemas.openxmlformats.org/officeDocument/2006/relationships/image" Target="../media/image266.wmf"/><Relationship Id="rId1" Type="http://schemas.openxmlformats.org/officeDocument/2006/relationships/image" Target="../media/image259.wmf"/><Relationship Id="rId6" Type="http://schemas.openxmlformats.org/officeDocument/2006/relationships/image" Target="../media/image270.wmf"/><Relationship Id="rId5" Type="http://schemas.openxmlformats.org/officeDocument/2006/relationships/image" Target="../media/image269.wmf"/><Relationship Id="rId4" Type="http://schemas.openxmlformats.org/officeDocument/2006/relationships/image" Target="../media/image268.w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273.wmf"/><Relationship Id="rId2" Type="http://schemas.openxmlformats.org/officeDocument/2006/relationships/image" Target="../media/image272.wmf"/><Relationship Id="rId1" Type="http://schemas.openxmlformats.org/officeDocument/2006/relationships/image" Target="../media/image271.wmf"/></Relationships>
</file>

<file path=ppt/drawings/_rels/vmlDrawing83.vml.rels><?xml version="1.0" encoding="UTF-8" standalone="yes"?>
<Relationships xmlns="http://schemas.openxmlformats.org/package/2006/relationships"><Relationship Id="rId8" Type="http://schemas.openxmlformats.org/officeDocument/2006/relationships/image" Target="../media/image279.wmf"/><Relationship Id="rId3" Type="http://schemas.openxmlformats.org/officeDocument/2006/relationships/image" Target="../media/image275.wmf"/><Relationship Id="rId7" Type="http://schemas.openxmlformats.org/officeDocument/2006/relationships/image" Target="../media/image236.wmf"/><Relationship Id="rId2" Type="http://schemas.openxmlformats.org/officeDocument/2006/relationships/image" Target="../media/image274.wmf"/><Relationship Id="rId1" Type="http://schemas.openxmlformats.org/officeDocument/2006/relationships/image" Target="../media/image250.wmf"/><Relationship Id="rId6" Type="http://schemas.openxmlformats.org/officeDocument/2006/relationships/image" Target="../media/image278.wmf"/><Relationship Id="rId5" Type="http://schemas.openxmlformats.org/officeDocument/2006/relationships/image" Target="../media/image277.wmf"/><Relationship Id="rId4" Type="http://schemas.openxmlformats.org/officeDocument/2006/relationships/image" Target="../media/image276.wmf"/><Relationship Id="rId9" Type="http://schemas.openxmlformats.org/officeDocument/2006/relationships/image" Target="../media/image280.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82.wmf"/><Relationship Id="rId2" Type="http://schemas.openxmlformats.org/officeDocument/2006/relationships/image" Target="../media/image279.wmf"/><Relationship Id="rId1" Type="http://schemas.openxmlformats.org/officeDocument/2006/relationships/image" Target="../media/image281.wmf"/><Relationship Id="rId6" Type="http://schemas.openxmlformats.org/officeDocument/2006/relationships/image" Target="../media/image285.wmf"/><Relationship Id="rId5" Type="http://schemas.openxmlformats.org/officeDocument/2006/relationships/image" Target="../media/image284.wmf"/><Relationship Id="rId4" Type="http://schemas.openxmlformats.org/officeDocument/2006/relationships/image" Target="../media/image283.wmf"/></Relationships>
</file>

<file path=ppt/drawings/_rels/vmlDrawing85.vml.rels><?xml version="1.0" encoding="UTF-8" standalone="yes"?>
<Relationships xmlns="http://schemas.openxmlformats.org/package/2006/relationships"><Relationship Id="rId8" Type="http://schemas.openxmlformats.org/officeDocument/2006/relationships/image" Target="../media/image292.wmf"/><Relationship Id="rId3" Type="http://schemas.openxmlformats.org/officeDocument/2006/relationships/image" Target="../media/image287.wmf"/><Relationship Id="rId7" Type="http://schemas.openxmlformats.org/officeDocument/2006/relationships/image" Target="../media/image291.wmf"/><Relationship Id="rId2" Type="http://schemas.openxmlformats.org/officeDocument/2006/relationships/image" Target="../media/image282.wmf"/><Relationship Id="rId1" Type="http://schemas.openxmlformats.org/officeDocument/2006/relationships/image" Target="../media/image286.wmf"/><Relationship Id="rId6" Type="http://schemas.openxmlformats.org/officeDocument/2006/relationships/image" Target="../media/image290.wmf"/><Relationship Id="rId5" Type="http://schemas.openxmlformats.org/officeDocument/2006/relationships/image" Target="../media/image289.wmf"/><Relationship Id="rId10" Type="http://schemas.openxmlformats.org/officeDocument/2006/relationships/image" Target="../media/image294.wmf"/><Relationship Id="rId4" Type="http://schemas.openxmlformats.org/officeDocument/2006/relationships/image" Target="../media/image288.wmf"/><Relationship Id="rId9" Type="http://schemas.openxmlformats.org/officeDocument/2006/relationships/image" Target="../media/image293.wmf"/></Relationships>
</file>

<file path=ppt/drawings/_rels/vmlDrawing86.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96.wmf"/><Relationship Id="rId1" Type="http://schemas.openxmlformats.org/officeDocument/2006/relationships/image" Target="../media/image295.wmf"/><Relationship Id="rId4" Type="http://schemas.openxmlformats.org/officeDocument/2006/relationships/image" Target="../media/image297.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 Id="rId5" Type="http://schemas.openxmlformats.org/officeDocument/2006/relationships/image" Target="../media/image296.wmf"/><Relationship Id="rId4" Type="http://schemas.openxmlformats.org/officeDocument/2006/relationships/image" Target="../media/image301.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302.wmf"/></Relationships>
</file>

<file path=ppt/drawings/_rels/vmlDrawing89.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5" Type="http://schemas.openxmlformats.org/officeDocument/2006/relationships/image" Target="../media/image307.wmf"/><Relationship Id="rId4" Type="http://schemas.openxmlformats.org/officeDocument/2006/relationships/image" Target="../media/image30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308.wmf"/><Relationship Id="rId2" Type="http://schemas.openxmlformats.org/officeDocument/2006/relationships/image" Target="../media/image226.wmf"/><Relationship Id="rId1" Type="http://schemas.openxmlformats.org/officeDocument/2006/relationships/image" Target="../media/image18.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2.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93.vml.rels><?xml version="1.0" encoding="UTF-8" standalone="yes"?>
<Relationships xmlns="http://schemas.openxmlformats.org/package/2006/relationships"><Relationship Id="rId3" Type="http://schemas.openxmlformats.org/officeDocument/2006/relationships/image" Target="../media/image315.wmf"/><Relationship Id="rId2" Type="http://schemas.openxmlformats.org/officeDocument/2006/relationships/image" Target="../media/image314.wmf"/><Relationship Id="rId1" Type="http://schemas.openxmlformats.org/officeDocument/2006/relationships/image" Target="../media/image313.wmf"/></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226.wmf"/><Relationship Id="rId2" Type="http://schemas.openxmlformats.org/officeDocument/2006/relationships/image" Target="../media/image317.wmf"/><Relationship Id="rId1" Type="http://schemas.openxmlformats.org/officeDocument/2006/relationships/image" Target="../media/image316.wmf"/><Relationship Id="rId4" Type="http://schemas.openxmlformats.org/officeDocument/2006/relationships/image" Target="../media/image318.wmf"/></Relationships>
</file>

<file path=ppt/drawings/_rels/vmlDrawing95.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96.vml.rels><?xml version="1.0" encoding="UTF-8" standalone="yes"?>
<Relationships xmlns="http://schemas.openxmlformats.org/package/2006/relationships"><Relationship Id="rId1" Type="http://schemas.openxmlformats.org/officeDocument/2006/relationships/image" Target="../media/image226.wmf"/></Relationships>
</file>

<file path=ppt/drawings/_rels/vmlDrawing97.vml.rels><?xml version="1.0" encoding="UTF-8" standalone="yes"?>
<Relationships xmlns="http://schemas.openxmlformats.org/package/2006/relationships"><Relationship Id="rId1" Type="http://schemas.openxmlformats.org/officeDocument/2006/relationships/image" Target="../media/image3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8000"/>
            <a:chOff x="0" y="0"/>
            <a:chExt cx="5760" cy="4320"/>
          </a:xfrm>
        </p:grpSpPr>
        <p:sp>
          <p:nvSpPr>
            <p:cNvPr id="717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0"/>
            </a:p>
          </p:txBody>
        </p:sp>
        <p:sp>
          <p:nvSpPr>
            <p:cNvPr id="717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grpSp>
          <p:nvGrpSpPr>
            <p:cNvPr id="7173" name="Group 5"/>
            <p:cNvGrpSpPr>
              <a:grpSpLocks/>
            </p:cNvGrpSpPr>
            <p:nvPr/>
          </p:nvGrpSpPr>
          <p:grpSpPr bwMode="auto">
            <a:xfrm>
              <a:off x="0" y="672"/>
              <a:ext cx="1806" cy="1989"/>
              <a:chOff x="0" y="672"/>
              <a:chExt cx="1806" cy="1989"/>
            </a:xfrm>
          </p:grpSpPr>
          <p:sp>
            <p:nvSpPr>
              <p:cNvPr id="717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7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7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7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7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7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8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8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8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sp>
            <p:nvSpPr>
              <p:cNvPr id="718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b="0"/>
              </a:p>
            </p:txBody>
          </p:sp>
        </p:grpSp>
      </p:grpSp>
      <p:sp>
        <p:nvSpPr>
          <p:cNvPr id="7184" name="Rectangle 16"/>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atin typeface="+mn-lt"/>
              </a:defRPr>
            </a:lvl1pPr>
          </a:lstStyle>
          <a:p>
            <a:endParaRPr lang="en-US" altLang="zh-CN"/>
          </a:p>
        </p:txBody>
      </p:sp>
      <p:sp>
        <p:nvSpPr>
          <p:cNvPr id="7185" name="Rectangle 17"/>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a:latin typeface="+mn-lt"/>
              </a:defRPr>
            </a:lvl1pPr>
          </a:lstStyle>
          <a:p>
            <a:endParaRPr lang="en-US" altLang="zh-CN"/>
          </a:p>
        </p:txBody>
      </p:sp>
      <p:sp>
        <p:nvSpPr>
          <p:cNvPr id="7186" name="Rectangle 18"/>
          <p:cNvSpPr>
            <a:spLocks noGrp="1" noChangeArrowheads="1"/>
          </p:cNvSpPr>
          <p:nvPr>
            <p:ph type="sldNum" sz="quarter" idx="4"/>
          </p:nvPr>
        </p:nvSpPr>
        <p:spPr bwMode="auto">
          <a:xfrm>
            <a:off x="6553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Arial Black" pitchFamily="34" charset="0"/>
              </a:defRPr>
            </a:lvl1pPr>
          </a:lstStyle>
          <a:p>
            <a:fld id="{D3B90BD7-234D-4449-BAAD-8280F744A7A4}" type="slidenum">
              <a:rPr lang="zh-CN" altLang="en-US"/>
              <a:pPr/>
              <a:t>‹#›</a:t>
            </a:fld>
            <a:endParaRPr lang="en-US" altLang="zh-CN"/>
          </a:p>
        </p:txBody>
      </p:sp>
      <p:sp>
        <p:nvSpPr>
          <p:cNvPr id="7187" name="Rectangle 19"/>
          <p:cNvSpPr>
            <a:spLocks noGrp="1" noChangeArrowheads="1"/>
          </p:cNvSpPr>
          <p:nvPr>
            <p:ph type="ctrTitle"/>
          </p:nvPr>
        </p:nvSpPr>
        <p:spPr bwMode="auto">
          <a:xfrm>
            <a:off x="2971800" y="1828800"/>
            <a:ext cx="6019800" cy="2209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5000">
                <a:solidFill>
                  <a:srgbClr val="FFFFFF"/>
                </a:solidFill>
              </a:defRPr>
            </a:lvl1pPr>
          </a:lstStyle>
          <a:p>
            <a:pPr lvl="0"/>
            <a:r>
              <a:rPr lang="zh-CN" altLang="en-US" noProof="0" smtClean="0"/>
              <a:t>单击此处编辑母版标题样式</a:t>
            </a:r>
          </a:p>
        </p:txBody>
      </p:sp>
      <p:sp>
        <p:nvSpPr>
          <p:cNvPr id="7188" name="Rectangle 20"/>
          <p:cNvSpPr>
            <a:spLocks noGrp="1" noChangeArrowheads="1"/>
          </p:cNvSpPr>
          <p:nvPr>
            <p:ph type="subTitle" idx="1"/>
          </p:nvPr>
        </p:nvSpPr>
        <p:spPr bwMode="auto">
          <a:xfrm>
            <a:off x="2971800" y="4267200"/>
            <a:ext cx="6019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itchFamily="2" charset="2"/>
              <a:buNone/>
              <a:defRPr sz="3400"/>
            </a:lvl1pPr>
          </a:lstStyle>
          <a:p>
            <a:pPr lvl="0"/>
            <a:r>
              <a:rPr lang="zh-CN" altLang="en-US" noProof="0" smtClean="0"/>
              <a:t>单击此处编辑母版副标题样式</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218012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752408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9497034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956877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963616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086908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5246137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1814411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012332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8840554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2089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9419170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6100788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p:timing>
    <p:tnLst>
      <p:par>
        <p:cTn id="1" dur="indefinite" restart="never" nodeType="tmRoot"/>
      </p:par>
    </p:tnLst>
  </p:timing>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ea typeface="宋体" pitchFamily="2" charset="-122"/>
        </a:defRPr>
      </a:lvl2pPr>
      <a:lvl3pPr algn="l" rtl="0" fontAlgn="base">
        <a:spcBef>
          <a:spcPct val="0"/>
        </a:spcBef>
        <a:spcAft>
          <a:spcPct val="0"/>
        </a:spcAft>
        <a:defRPr sz="4400">
          <a:solidFill>
            <a:schemeClr val="tx1"/>
          </a:solidFill>
          <a:latin typeface="Arial" charset="0"/>
          <a:ea typeface="宋体" pitchFamily="2" charset="-122"/>
        </a:defRPr>
      </a:lvl3pPr>
      <a:lvl4pPr algn="l" rtl="0" fontAlgn="base">
        <a:spcBef>
          <a:spcPct val="0"/>
        </a:spcBef>
        <a:spcAft>
          <a:spcPct val="0"/>
        </a:spcAft>
        <a:defRPr sz="4400">
          <a:solidFill>
            <a:schemeClr val="tx1"/>
          </a:solidFill>
          <a:latin typeface="Arial" charset="0"/>
          <a:ea typeface="宋体" pitchFamily="2" charset="-122"/>
        </a:defRPr>
      </a:lvl4pPr>
      <a:lvl5pPr algn="l" rtl="0" fontAlgn="base">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6.wmf"/><Relationship Id="rId5" Type="http://schemas.openxmlformats.org/officeDocument/2006/relationships/oleObject" Target="../embeddings/oleObject34.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6.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98.pn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37.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199.wmf"/></Relationships>
</file>

<file path=ppt/slides/_rels/slide108.xml.rels><?xml version="1.0" encoding="UTF-8" standalone="yes"?>
<Relationships xmlns="http://schemas.openxmlformats.org/package/2006/relationships"><Relationship Id="rId8" Type="http://schemas.openxmlformats.org/officeDocument/2006/relationships/image" Target="../media/image202.wmf"/><Relationship Id="rId3" Type="http://schemas.openxmlformats.org/officeDocument/2006/relationships/oleObject" Target="../embeddings/oleObject238.bin"/><Relationship Id="rId7" Type="http://schemas.openxmlformats.org/officeDocument/2006/relationships/oleObject" Target="../embeddings/oleObject240.bin"/><Relationship Id="rId2" Type="http://schemas.openxmlformats.org/officeDocument/2006/relationships/slideLayout" Target="../slideLayouts/slideLayout2.xml"/><Relationship Id="rId1" Type="http://schemas.openxmlformats.org/officeDocument/2006/relationships/vmlDrawing" Target="../drawings/vmlDrawing56.vml"/><Relationship Id="rId6" Type="http://schemas.openxmlformats.org/officeDocument/2006/relationships/image" Target="../media/image201.wmf"/><Relationship Id="rId5" Type="http://schemas.openxmlformats.org/officeDocument/2006/relationships/oleObject" Target="../embeddings/oleObject239.bin"/><Relationship Id="rId4" Type="http://schemas.openxmlformats.org/officeDocument/2006/relationships/image" Target="../media/image200.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41.bin"/><Relationship Id="rId7" Type="http://schemas.openxmlformats.org/officeDocument/2006/relationships/image" Target="../media/image205.png"/><Relationship Id="rId2" Type="http://schemas.openxmlformats.org/officeDocument/2006/relationships/slideLayout" Target="../slideLayouts/slideLayout12.xml"/><Relationship Id="rId1" Type="http://schemas.openxmlformats.org/officeDocument/2006/relationships/vmlDrawing" Target="../drawings/vmlDrawing57.vml"/><Relationship Id="rId6" Type="http://schemas.openxmlformats.org/officeDocument/2006/relationships/image" Target="../media/image204.wmf"/><Relationship Id="rId5" Type="http://schemas.openxmlformats.org/officeDocument/2006/relationships/oleObject" Target="../embeddings/oleObject242.bin"/><Relationship Id="rId4" Type="http://schemas.openxmlformats.org/officeDocument/2006/relationships/image" Target="../media/image20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39.wmf"/></Relationships>
</file>

<file path=ppt/slides/_rels/slide110.xml.rels><?xml version="1.0" encoding="UTF-8" standalone="yes"?>
<Relationships xmlns="http://schemas.openxmlformats.org/package/2006/relationships"><Relationship Id="rId3" Type="http://schemas.openxmlformats.org/officeDocument/2006/relationships/image" Target="../media/image207.png"/><Relationship Id="rId2" Type="http://schemas.openxmlformats.org/officeDocument/2006/relationships/image" Target="../media/image206.png"/><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image" Target="../media/image209.wmf"/><Relationship Id="rId5" Type="http://schemas.openxmlformats.org/officeDocument/2006/relationships/oleObject" Target="../embeddings/oleObject244.bin"/><Relationship Id="rId4" Type="http://schemas.openxmlformats.org/officeDocument/2006/relationships/image" Target="../media/image208.w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45.bin"/><Relationship Id="rId7" Type="http://schemas.openxmlformats.org/officeDocument/2006/relationships/image" Target="../media/image212.png"/><Relationship Id="rId2" Type="http://schemas.openxmlformats.org/officeDocument/2006/relationships/slideLayout" Target="../slideLayouts/slideLayout12.xml"/><Relationship Id="rId1" Type="http://schemas.openxmlformats.org/officeDocument/2006/relationships/vmlDrawing" Target="../drawings/vmlDrawing59.vml"/><Relationship Id="rId6" Type="http://schemas.openxmlformats.org/officeDocument/2006/relationships/image" Target="../media/image211.wmf"/><Relationship Id="rId5" Type="http://schemas.openxmlformats.org/officeDocument/2006/relationships/oleObject" Target="../embeddings/oleObject246.bin"/><Relationship Id="rId4" Type="http://schemas.openxmlformats.org/officeDocument/2006/relationships/image" Target="../media/image210.wmf"/></Relationships>
</file>

<file path=ppt/slides/_rels/slide11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slideLayout" Target="../slideLayouts/slideLayout12.xml"/><Relationship Id="rId1" Type="http://schemas.openxmlformats.org/officeDocument/2006/relationships/vmlDrawing" Target="../drawings/vmlDrawing60.vml"/><Relationship Id="rId5" Type="http://schemas.openxmlformats.org/officeDocument/2006/relationships/image" Target="../media/image210.wmf"/><Relationship Id="rId4" Type="http://schemas.openxmlformats.org/officeDocument/2006/relationships/oleObject" Target="../embeddings/oleObject247.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48.bin"/><Relationship Id="rId2" Type="http://schemas.openxmlformats.org/officeDocument/2006/relationships/slideLayout" Target="../slideLayouts/slideLayout12.xml"/><Relationship Id="rId1" Type="http://schemas.openxmlformats.org/officeDocument/2006/relationships/vmlDrawing" Target="../drawings/vmlDrawing61.vml"/><Relationship Id="rId5" Type="http://schemas.openxmlformats.org/officeDocument/2006/relationships/image" Target="../media/image215.png"/><Relationship Id="rId4" Type="http://schemas.openxmlformats.org/officeDocument/2006/relationships/image" Target="../media/image214.w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49.bin"/><Relationship Id="rId7" Type="http://schemas.openxmlformats.org/officeDocument/2006/relationships/oleObject" Target="../embeddings/oleObject252.bin"/><Relationship Id="rId2" Type="http://schemas.openxmlformats.org/officeDocument/2006/relationships/slideLayout" Target="../slideLayouts/slideLayout12.xml"/><Relationship Id="rId1" Type="http://schemas.openxmlformats.org/officeDocument/2006/relationships/vmlDrawing" Target="../drawings/vmlDrawing62.vml"/><Relationship Id="rId6" Type="http://schemas.openxmlformats.org/officeDocument/2006/relationships/oleObject" Target="../embeddings/oleObject251.bin"/><Relationship Id="rId5" Type="http://schemas.openxmlformats.org/officeDocument/2006/relationships/oleObject" Target="../embeddings/oleObject250.bin"/><Relationship Id="rId4" Type="http://schemas.openxmlformats.org/officeDocument/2006/relationships/image" Target="../media/image216.wmf"/></Relationships>
</file>

<file path=ppt/slides/_rels/slide116.xml.rels><?xml version="1.0" encoding="UTF-8" standalone="yes"?>
<Relationships xmlns="http://schemas.openxmlformats.org/package/2006/relationships"><Relationship Id="rId2" Type="http://schemas.openxmlformats.org/officeDocument/2006/relationships/image" Target="../media/image217.png"/><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2.xml"/><Relationship Id="rId1" Type="http://schemas.openxmlformats.org/officeDocument/2006/relationships/vmlDrawing" Target="../drawings/vmlDrawing63.vml"/><Relationship Id="rId4" Type="http://schemas.openxmlformats.org/officeDocument/2006/relationships/image" Target="../media/image218.w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54.bin"/><Relationship Id="rId2" Type="http://schemas.openxmlformats.org/officeDocument/2006/relationships/slideLayout" Target="../slideLayouts/slideLayout2.xml"/><Relationship Id="rId1" Type="http://schemas.openxmlformats.org/officeDocument/2006/relationships/vmlDrawing" Target="../drawings/vmlDrawing64.vml"/><Relationship Id="rId4" Type="http://schemas.openxmlformats.org/officeDocument/2006/relationships/image" Target="../media/image219.wmf"/></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259.bin"/><Relationship Id="rId13" Type="http://schemas.openxmlformats.org/officeDocument/2006/relationships/oleObject" Target="../embeddings/oleObject263.bin"/><Relationship Id="rId3" Type="http://schemas.openxmlformats.org/officeDocument/2006/relationships/oleObject" Target="../embeddings/oleObject255.bin"/><Relationship Id="rId7" Type="http://schemas.openxmlformats.org/officeDocument/2006/relationships/oleObject" Target="../embeddings/oleObject258.bin"/><Relationship Id="rId12" Type="http://schemas.openxmlformats.org/officeDocument/2006/relationships/image" Target="../media/image221.wmf"/><Relationship Id="rId2" Type="http://schemas.openxmlformats.org/officeDocument/2006/relationships/slideLayout" Target="../slideLayouts/slideLayout2.xml"/><Relationship Id="rId16" Type="http://schemas.openxmlformats.org/officeDocument/2006/relationships/image" Target="../media/image223.wmf"/><Relationship Id="rId1" Type="http://schemas.openxmlformats.org/officeDocument/2006/relationships/vmlDrawing" Target="../drawings/vmlDrawing65.vml"/><Relationship Id="rId6" Type="http://schemas.openxmlformats.org/officeDocument/2006/relationships/oleObject" Target="../embeddings/oleObject257.bin"/><Relationship Id="rId11" Type="http://schemas.openxmlformats.org/officeDocument/2006/relationships/oleObject" Target="../embeddings/oleObject262.bin"/><Relationship Id="rId5" Type="http://schemas.openxmlformats.org/officeDocument/2006/relationships/oleObject" Target="../embeddings/oleObject256.bin"/><Relationship Id="rId15" Type="http://schemas.openxmlformats.org/officeDocument/2006/relationships/oleObject" Target="../embeddings/oleObject264.bin"/><Relationship Id="rId10" Type="http://schemas.openxmlformats.org/officeDocument/2006/relationships/oleObject" Target="../embeddings/oleObject261.bin"/><Relationship Id="rId4" Type="http://schemas.openxmlformats.org/officeDocument/2006/relationships/image" Target="../media/image220.wmf"/><Relationship Id="rId9" Type="http://schemas.openxmlformats.org/officeDocument/2006/relationships/oleObject" Target="../embeddings/oleObject260.bin"/><Relationship Id="rId14" Type="http://schemas.openxmlformats.org/officeDocument/2006/relationships/image" Target="../media/image222.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65.bin"/><Relationship Id="rId2" Type="http://schemas.openxmlformats.org/officeDocument/2006/relationships/slideLayout" Target="../slideLayouts/slideLayout12.xml"/><Relationship Id="rId1" Type="http://schemas.openxmlformats.org/officeDocument/2006/relationships/vmlDrawing" Target="../drawings/vmlDrawing66.vml"/><Relationship Id="rId5" Type="http://schemas.openxmlformats.org/officeDocument/2006/relationships/image" Target="../media/image224.png"/><Relationship Id="rId4" Type="http://schemas.openxmlformats.org/officeDocument/2006/relationships/image" Target="../media/image221.w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266.bin"/><Relationship Id="rId7" Type="http://schemas.openxmlformats.org/officeDocument/2006/relationships/image" Target="../media/image227.png"/><Relationship Id="rId2" Type="http://schemas.openxmlformats.org/officeDocument/2006/relationships/slideLayout" Target="../slideLayouts/slideLayout12.xml"/><Relationship Id="rId1" Type="http://schemas.openxmlformats.org/officeDocument/2006/relationships/vmlDrawing" Target="../drawings/vmlDrawing67.vml"/><Relationship Id="rId6" Type="http://schemas.openxmlformats.org/officeDocument/2006/relationships/image" Target="../media/image226.wmf"/><Relationship Id="rId5" Type="http://schemas.openxmlformats.org/officeDocument/2006/relationships/oleObject" Target="../embeddings/oleObject267.bin"/><Relationship Id="rId4" Type="http://schemas.openxmlformats.org/officeDocument/2006/relationships/image" Target="../media/image225.w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268.bin"/><Relationship Id="rId2" Type="http://schemas.openxmlformats.org/officeDocument/2006/relationships/slideLayout" Target="../slideLayouts/slideLayout2.xml"/><Relationship Id="rId1" Type="http://schemas.openxmlformats.org/officeDocument/2006/relationships/vmlDrawing" Target="../drawings/vmlDrawing68.vml"/><Relationship Id="rId4" Type="http://schemas.openxmlformats.org/officeDocument/2006/relationships/image" Target="../media/image228.w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69.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image" Target="../media/image229.wmf"/></Relationships>
</file>

<file path=ppt/slides/_rels/slide125.xml.rels><?xml version="1.0" encoding="UTF-8" standalone="yes"?>
<Relationships xmlns="http://schemas.openxmlformats.org/package/2006/relationships"><Relationship Id="rId8" Type="http://schemas.openxmlformats.org/officeDocument/2006/relationships/image" Target="../media/image231.wmf"/><Relationship Id="rId3" Type="http://schemas.openxmlformats.org/officeDocument/2006/relationships/oleObject" Target="../embeddings/oleObject270.bin"/><Relationship Id="rId7" Type="http://schemas.openxmlformats.org/officeDocument/2006/relationships/oleObject" Target="../embeddings/oleObject272.bin"/><Relationship Id="rId2" Type="http://schemas.openxmlformats.org/officeDocument/2006/relationships/slideLayout" Target="../slideLayouts/slideLayout2.xml"/><Relationship Id="rId1" Type="http://schemas.openxmlformats.org/officeDocument/2006/relationships/vmlDrawing" Target="../drawings/vmlDrawing70.vml"/><Relationship Id="rId6" Type="http://schemas.openxmlformats.org/officeDocument/2006/relationships/image" Target="../media/image230.wmf"/><Relationship Id="rId5" Type="http://schemas.openxmlformats.org/officeDocument/2006/relationships/oleObject" Target="../embeddings/oleObject271.bin"/><Relationship Id="rId4" Type="http://schemas.openxmlformats.org/officeDocument/2006/relationships/image" Target="../media/image221.wmf"/><Relationship Id="rId9" Type="http://schemas.openxmlformats.org/officeDocument/2006/relationships/oleObject" Target="../embeddings/oleObject273.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74.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image" Target="../media/image233.wmf"/><Relationship Id="rId5" Type="http://schemas.openxmlformats.org/officeDocument/2006/relationships/oleObject" Target="../embeddings/oleObject275.bin"/><Relationship Id="rId4" Type="http://schemas.openxmlformats.org/officeDocument/2006/relationships/image" Target="../media/image232.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276.bin"/><Relationship Id="rId2" Type="http://schemas.openxmlformats.org/officeDocument/2006/relationships/slideLayout" Target="../slideLayouts/slideLayout2.xml"/><Relationship Id="rId1" Type="http://schemas.openxmlformats.org/officeDocument/2006/relationships/vmlDrawing" Target="../drawings/vmlDrawing72.vml"/><Relationship Id="rId4" Type="http://schemas.openxmlformats.org/officeDocument/2006/relationships/image" Target="../media/image234.wmf"/></Relationships>
</file>

<file path=ppt/slides/_rels/slide129.xml.rels><?xml version="1.0" encoding="UTF-8" standalone="yes"?>
<Relationships xmlns="http://schemas.openxmlformats.org/package/2006/relationships"><Relationship Id="rId8" Type="http://schemas.openxmlformats.org/officeDocument/2006/relationships/oleObject" Target="../embeddings/oleObject280.bin"/><Relationship Id="rId13" Type="http://schemas.openxmlformats.org/officeDocument/2006/relationships/oleObject" Target="../embeddings/oleObject283.bin"/><Relationship Id="rId3" Type="http://schemas.openxmlformats.org/officeDocument/2006/relationships/oleObject" Target="../embeddings/oleObject277.bin"/><Relationship Id="rId7" Type="http://schemas.openxmlformats.org/officeDocument/2006/relationships/oleObject" Target="../embeddings/oleObject279.bin"/><Relationship Id="rId12" Type="http://schemas.openxmlformats.org/officeDocument/2006/relationships/image" Target="../media/image238.wmf"/><Relationship Id="rId2" Type="http://schemas.openxmlformats.org/officeDocument/2006/relationships/slideLayout" Target="../slideLayouts/slideLayout2.xml"/><Relationship Id="rId16" Type="http://schemas.openxmlformats.org/officeDocument/2006/relationships/image" Target="../media/image239.wmf"/><Relationship Id="rId1" Type="http://schemas.openxmlformats.org/officeDocument/2006/relationships/vmlDrawing" Target="../drawings/vmlDrawing73.vml"/><Relationship Id="rId6" Type="http://schemas.openxmlformats.org/officeDocument/2006/relationships/image" Target="../media/image236.wmf"/><Relationship Id="rId11" Type="http://schemas.openxmlformats.org/officeDocument/2006/relationships/oleObject" Target="../embeddings/oleObject282.bin"/><Relationship Id="rId5" Type="http://schemas.openxmlformats.org/officeDocument/2006/relationships/oleObject" Target="../embeddings/oleObject278.bin"/><Relationship Id="rId15" Type="http://schemas.openxmlformats.org/officeDocument/2006/relationships/oleObject" Target="../embeddings/oleObject285.bin"/><Relationship Id="rId10" Type="http://schemas.openxmlformats.org/officeDocument/2006/relationships/image" Target="../media/image237.wmf"/><Relationship Id="rId4" Type="http://schemas.openxmlformats.org/officeDocument/2006/relationships/image" Target="../media/image235.wmf"/><Relationship Id="rId9" Type="http://schemas.openxmlformats.org/officeDocument/2006/relationships/oleObject" Target="../embeddings/oleObject281.bin"/><Relationship Id="rId14" Type="http://schemas.openxmlformats.org/officeDocument/2006/relationships/oleObject" Target="../embeddings/oleObject28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241.wmf"/><Relationship Id="rId13"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43.wmf"/><Relationship Id="rId17" Type="http://schemas.openxmlformats.org/officeDocument/2006/relationships/oleObject" Target="../embeddings/oleObject293.bin"/><Relationship Id="rId2" Type="http://schemas.openxmlformats.org/officeDocument/2006/relationships/slideLayout" Target="../slideLayouts/slideLayout2.xml"/><Relationship Id="rId16" Type="http://schemas.openxmlformats.org/officeDocument/2006/relationships/image" Target="../media/image245.wmf"/><Relationship Id="rId1" Type="http://schemas.openxmlformats.org/officeDocument/2006/relationships/vmlDrawing" Target="../drawings/vmlDrawing74.vml"/><Relationship Id="rId6" Type="http://schemas.openxmlformats.org/officeDocument/2006/relationships/image" Target="../media/image240.wmf"/><Relationship Id="rId11" Type="http://schemas.openxmlformats.org/officeDocument/2006/relationships/oleObject" Target="../embeddings/oleObject290.bin"/><Relationship Id="rId5" Type="http://schemas.openxmlformats.org/officeDocument/2006/relationships/oleObject" Target="../embeddings/oleObject287.bin"/><Relationship Id="rId15" Type="http://schemas.openxmlformats.org/officeDocument/2006/relationships/oleObject" Target="../embeddings/oleObject292.bin"/><Relationship Id="rId10" Type="http://schemas.openxmlformats.org/officeDocument/2006/relationships/image" Target="../media/image242.wmf"/><Relationship Id="rId4" Type="http://schemas.openxmlformats.org/officeDocument/2006/relationships/image" Target="../media/image236.wmf"/><Relationship Id="rId9" Type="http://schemas.openxmlformats.org/officeDocument/2006/relationships/oleObject" Target="../embeddings/oleObject289.bin"/><Relationship Id="rId14" Type="http://schemas.openxmlformats.org/officeDocument/2006/relationships/image" Target="../media/image244.wmf"/></Relationships>
</file>

<file path=ppt/slides/_rels/slide131.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300.bin"/><Relationship Id="rId3" Type="http://schemas.openxmlformats.org/officeDocument/2006/relationships/oleObject" Target="../embeddings/oleObject294.bin"/><Relationship Id="rId7" Type="http://schemas.openxmlformats.org/officeDocument/2006/relationships/oleObject" Target="../embeddings/oleObject296.bin"/><Relationship Id="rId12" Type="http://schemas.openxmlformats.org/officeDocument/2006/relationships/oleObject" Target="../embeddings/oleObject299.bin"/><Relationship Id="rId2" Type="http://schemas.openxmlformats.org/officeDocument/2006/relationships/slideLayout" Target="../slideLayouts/slideLayout2.xml"/><Relationship Id="rId16" Type="http://schemas.openxmlformats.org/officeDocument/2006/relationships/image" Target="../media/image249.wmf"/><Relationship Id="rId1" Type="http://schemas.openxmlformats.org/officeDocument/2006/relationships/vmlDrawing" Target="../drawings/vmlDrawing75.vml"/><Relationship Id="rId6" Type="http://schemas.openxmlformats.org/officeDocument/2006/relationships/image" Target="../media/image246.wmf"/><Relationship Id="rId11" Type="http://schemas.openxmlformats.org/officeDocument/2006/relationships/oleObject" Target="../embeddings/oleObject298.bin"/><Relationship Id="rId5" Type="http://schemas.openxmlformats.org/officeDocument/2006/relationships/oleObject" Target="../embeddings/oleObject295.bin"/><Relationship Id="rId15" Type="http://schemas.openxmlformats.org/officeDocument/2006/relationships/oleObject" Target="../embeddings/oleObject302.bin"/><Relationship Id="rId10" Type="http://schemas.openxmlformats.org/officeDocument/2006/relationships/image" Target="../media/image248.wmf"/><Relationship Id="rId4" Type="http://schemas.openxmlformats.org/officeDocument/2006/relationships/image" Target="../media/image236.wmf"/><Relationship Id="rId9" Type="http://schemas.openxmlformats.org/officeDocument/2006/relationships/oleObject" Target="../embeddings/oleObject297.bin"/><Relationship Id="rId14" Type="http://schemas.openxmlformats.org/officeDocument/2006/relationships/oleObject" Target="../embeddings/oleObject301.bin"/></Relationships>
</file>

<file path=ppt/slides/_rels/slide132.xml.rels><?xml version="1.0" encoding="UTF-8" standalone="yes"?>
<Relationships xmlns="http://schemas.openxmlformats.org/package/2006/relationships"><Relationship Id="rId8" Type="http://schemas.openxmlformats.org/officeDocument/2006/relationships/image" Target="../media/image252.wmf"/><Relationship Id="rId3" Type="http://schemas.openxmlformats.org/officeDocument/2006/relationships/oleObject" Target="../embeddings/oleObject303.bin"/><Relationship Id="rId7" Type="http://schemas.openxmlformats.org/officeDocument/2006/relationships/oleObject" Target="../embeddings/oleObject305.bin"/><Relationship Id="rId12" Type="http://schemas.openxmlformats.org/officeDocument/2006/relationships/image" Target="../media/image254.wmf"/><Relationship Id="rId2" Type="http://schemas.openxmlformats.org/officeDocument/2006/relationships/slideLayout" Target="../slideLayouts/slideLayout2.xml"/><Relationship Id="rId1" Type="http://schemas.openxmlformats.org/officeDocument/2006/relationships/vmlDrawing" Target="../drawings/vmlDrawing76.vml"/><Relationship Id="rId6" Type="http://schemas.openxmlformats.org/officeDocument/2006/relationships/image" Target="../media/image251.wmf"/><Relationship Id="rId11" Type="http://schemas.openxmlformats.org/officeDocument/2006/relationships/oleObject" Target="../embeddings/oleObject307.bin"/><Relationship Id="rId5" Type="http://schemas.openxmlformats.org/officeDocument/2006/relationships/oleObject" Target="../embeddings/oleObject304.bin"/><Relationship Id="rId10" Type="http://schemas.openxmlformats.org/officeDocument/2006/relationships/image" Target="../media/image253.wmf"/><Relationship Id="rId4" Type="http://schemas.openxmlformats.org/officeDocument/2006/relationships/image" Target="../media/image250.wmf"/><Relationship Id="rId9" Type="http://schemas.openxmlformats.org/officeDocument/2006/relationships/oleObject" Target="../embeddings/oleObject306.bin"/></Relationships>
</file>

<file path=ppt/slides/_rels/slide133.xml.rels><?xml version="1.0" encoding="UTF-8" standalone="yes"?>
<Relationships xmlns="http://schemas.openxmlformats.org/package/2006/relationships"><Relationship Id="rId8" Type="http://schemas.openxmlformats.org/officeDocument/2006/relationships/image" Target="../media/image257.wmf"/><Relationship Id="rId3" Type="http://schemas.openxmlformats.org/officeDocument/2006/relationships/oleObject" Target="../embeddings/oleObject308.bin"/><Relationship Id="rId7" Type="http://schemas.openxmlformats.org/officeDocument/2006/relationships/oleObject" Target="../embeddings/oleObject310.bin"/><Relationship Id="rId2" Type="http://schemas.openxmlformats.org/officeDocument/2006/relationships/slideLayout" Target="../slideLayouts/slideLayout2.xml"/><Relationship Id="rId1" Type="http://schemas.openxmlformats.org/officeDocument/2006/relationships/vmlDrawing" Target="../drawings/vmlDrawing77.vml"/><Relationship Id="rId6" Type="http://schemas.openxmlformats.org/officeDocument/2006/relationships/image" Target="../media/image256.wmf"/><Relationship Id="rId5" Type="http://schemas.openxmlformats.org/officeDocument/2006/relationships/oleObject" Target="../embeddings/oleObject309.bin"/><Relationship Id="rId4" Type="http://schemas.openxmlformats.org/officeDocument/2006/relationships/image" Target="../media/image255.wmf"/></Relationships>
</file>

<file path=ppt/slides/_rels/slide134.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oleObject" Target="../embeddings/oleObject311.bin"/><Relationship Id="rId7" Type="http://schemas.openxmlformats.org/officeDocument/2006/relationships/oleObject" Target="../embeddings/oleObject314.bin"/><Relationship Id="rId12" Type="http://schemas.openxmlformats.org/officeDocument/2006/relationships/image" Target="../media/image260.wmf"/><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313.bin"/><Relationship Id="rId11" Type="http://schemas.openxmlformats.org/officeDocument/2006/relationships/oleObject" Target="../embeddings/oleObject316.bin"/><Relationship Id="rId5" Type="http://schemas.openxmlformats.org/officeDocument/2006/relationships/oleObject" Target="../embeddings/oleObject312.bin"/><Relationship Id="rId10" Type="http://schemas.openxmlformats.org/officeDocument/2006/relationships/image" Target="../media/image236.wmf"/><Relationship Id="rId4" Type="http://schemas.openxmlformats.org/officeDocument/2006/relationships/image" Target="../media/image258.wmf"/><Relationship Id="rId9" Type="http://schemas.openxmlformats.org/officeDocument/2006/relationships/oleObject" Target="../embeddings/oleObject315.bin"/></Relationships>
</file>

<file path=ppt/slides/_rels/slide135.xml.rels><?xml version="1.0" encoding="UTF-8" standalone="yes"?>
<Relationships xmlns="http://schemas.openxmlformats.org/package/2006/relationships"><Relationship Id="rId8" Type="http://schemas.openxmlformats.org/officeDocument/2006/relationships/image" Target="../media/image262.wmf"/><Relationship Id="rId3" Type="http://schemas.openxmlformats.org/officeDocument/2006/relationships/oleObject" Target="../embeddings/oleObject317.bin"/><Relationship Id="rId7" Type="http://schemas.openxmlformats.org/officeDocument/2006/relationships/oleObject" Target="../embeddings/oleObject319.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image" Target="../media/image261.wmf"/><Relationship Id="rId5" Type="http://schemas.openxmlformats.org/officeDocument/2006/relationships/oleObject" Target="../embeddings/oleObject318.bin"/><Relationship Id="rId10" Type="http://schemas.openxmlformats.org/officeDocument/2006/relationships/image" Target="../media/image236.wmf"/><Relationship Id="rId4" Type="http://schemas.openxmlformats.org/officeDocument/2006/relationships/image" Target="../media/image252.wmf"/><Relationship Id="rId9" Type="http://schemas.openxmlformats.org/officeDocument/2006/relationships/oleObject" Target="../embeddings/oleObject320.bin"/></Relationships>
</file>

<file path=ppt/slides/_rels/slide136.xml.rels><?xml version="1.0" encoding="UTF-8" standalone="yes"?>
<Relationships xmlns="http://schemas.openxmlformats.org/package/2006/relationships"><Relationship Id="rId8" Type="http://schemas.openxmlformats.org/officeDocument/2006/relationships/image" Target="../media/image265.wmf"/><Relationship Id="rId3" Type="http://schemas.openxmlformats.org/officeDocument/2006/relationships/oleObject" Target="../embeddings/oleObject321.bin"/><Relationship Id="rId7" Type="http://schemas.openxmlformats.org/officeDocument/2006/relationships/oleObject" Target="../embeddings/oleObject323.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image" Target="../media/image264.wmf"/><Relationship Id="rId5" Type="http://schemas.openxmlformats.org/officeDocument/2006/relationships/oleObject" Target="../embeddings/oleObject322.bin"/><Relationship Id="rId4" Type="http://schemas.openxmlformats.org/officeDocument/2006/relationships/image" Target="../media/image263.wmf"/></Relationships>
</file>

<file path=ppt/slides/_rels/slide137.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329.bin"/><Relationship Id="rId3" Type="http://schemas.openxmlformats.org/officeDocument/2006/relationships/oleObject" Target="../embeddings/oleObject324.bin"/><Relationship Id="rId7" Type="http://schemas.openxmlformats.org/officeDocument/2006/relationships/oleObject" Target="../embeddings/oleObject326.bin"/><Relationship Id="rId12" Type="http://schemas.openxmlformats.org/officeDocument/2006/relationships/image" Target="../media/image269.wmf"/><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image" Target="../media/image266.wmf"/><Relationship Id="rId11" Type="http://schemas.openxmlformats.org/officeDocument/2006/relationships/oleObject" Target="../embeddings/oleObject328.bin"/><Relationship Id="rId5" Type="http://schemas.openxmlformats.org/officeDocument/2006/relationships/oleObject" Target="../embeddings/oleObject325.bin"/><Relationship Id="rId10" Type="http://schemas.openxmlformats.org/officeDocument/2006/relationships/image" Target="../media/image268.wmf"/><Relationship Id="rId4" Type="http://schemas.openxmlformats.org/officeDocument/2006/relationships/image" Target="../media/image259.wmf"/><Relationship Id="rId9" Type="http://schemas.openxmlformats.org/officeDocument/2006/relationships/oleObject" Target="../embeddings/oleObject327.bin"/><Relationship Id="rId14" Type="http://schemas.openxmlformats.org/officeDocument/2006/relationships/image" Target="../media/image270.wmf"/></Relationships>
</file>

<file path=ppt/slides/_rels/slide138.xml.rels><?xml version="1.0" encoding="UTF-8" standalone="yes"?>
<Relationships xmlns="http://schemas.openxmlformats.org/package/2006/relationships"><Relationship Id="rId8" Type="http://schemas.openxmlformats.org/officeDocument/2006/relationships/image" Target="../media/image273.wmf"/><Relationship Id="rId3" Type="http://schemas.openxmlformats.org/officeDocument/2006/relationships/oleObject" Target="../embeddings/oleObject330.bin"/><Relationship Id="rId7" Type="http://schemas.openxmlformats.org/officeDocument/2006/relationships/oleObject" Target="../embeddings/oleObject332.bin"/><Relationship Id="rId2" Type="http://schemas.openxmlformats.org/officeDocument/2006/relationships/slideLayout" Target="../slideLayouts/slideLayout2.xml"/><Relationship Id="rId1" Type="http://schemas.openxmlformats.org/officeDocument/2006/relationships/vmlDrawing" Target="../drawings/vmlDrawing82.vml"/><Relationship Id="rId6" Type="http://schemas.openxmlformats.org/officeDocument/2006/relationships/image" Target="../media/image272.wmf"/><Relationship Id="rId5" Type="http://schemas.openxmlformats.org/officeDocument/2006/relationships/oleObject" Target="../embeddings/oleObject331.bin"/><Relationship Id="rId4" Type="http://schemas.openxmlformats.org/officeDocument/2006/relationships/image" Target="../media/image271.wmf"/></Relationships>
</file>

<file path=ppt/slides/_rels/slide139.x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oleObject" Target="../embeddings/oleObject338.bin"/><Relationship Id="rId18" Type="http://schemas.openxmlformats.org/officeDocument/2006/relationships/oleObject" Target="../embeddings/oleObject341.bin"/><Relationship Id="rId3" Type="http://schemas.openxmlformats.org/officeDocument/2006/relationships/oleObject" Target="../embeddings/oleObject333.bin"/><Relationship Id="rId21" Type="http://schemas.openxmlformats.org/officeDocument/2006/relationships/image" Target="../media/image280.wmf"/><Relationship Id="rId7" Type="http://schemas.openxmlformats.org/officeDocument/2006/relationships/oleObject" Target="../embeddings/oleObject335.bin"/><Relationship Id="rId12" Type="http://schemas.openxmlformats.org/officeDocument/2006/relationships/image" Target="../media/image277.wmf"/><Relationship Id="rId17" Type="http://schemas.openxmlformats.org/officeDocument/2006/relationships/oleObject" Target="../embeddings/oleObject340.bin"/><Relationship Id="rId2" Type="http://schemas.openxmlformats.org/officeDocument/2006/relationships/slideLayout" Target="../slideLayouts/slideLayout2.xml"/><Relationship Id="rId16" Type="http://schemas.openxmlformats.org/officeDocument/2006/relationships/image" Target="../media/image236.wmf"/><Relationship Id="rId20" Type="http://schemas.openxmlformats.org/officeDocument/2006/relationships/oleObject" Target="../embeddings/oleObject342.bin"/><Relationship Id="rId1" Type="http://schemas.openxmlformats.org/officeDocument/2006/relationships/vmlDrawing" Target="../drawings/vmlDrawing83.vml"/><Relationship Id="rId6" Type="http://schemas.openxmlformats.org/officeDocument/2006/relationships/image" Target="../media/image274.wmf"/><Relationship Id="rId11" Type="http://schemas.openxmlformats.org/officeDocument/2006/relationships/oleObject" Target="../embeddings/oleObject337.bin"/><Relationship Id="rId5" Type="http://schemas.openxmlformats.org/officeDocument/2006/relationships/oleObject" Target="../embeddings/oleObject334.bin"/><Relationship Id="rId15" Type="http://schemas.openxmlformats.org/officeDocument/2006/relationships/oleObject" Target="../embeddings/oleObject339.bin"/><Relationship Id="rId10" Type="http://schemas.openxmlformats.org/officeDocument/2006/relationships/image" Target="../media/image276.wmf"/><Relationship Id="rId19" Type="http://schemas.openxmlformats.org/officeDocument/2006/relationships/image" Target="../media/image279.wmf"/><Relationship Id="rId4" Type="http://schemas.openxmlformats.org/officeDocument/2006/relationships/image" Target="../media/image250.wmf"/><Relationship Id="rId9" Type="http://schemas.openxmlformats.org/officeDocument/2006/relationships/oleObject" Target="../embeddings/oleObject336.bin"/><Relationship Id="rId14" Type="http://schemas.openxmlformats.org/officeDocument/2006/relationships/image" Target="../media/image278.wmf"/></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8" Type="http://schemas.openxmlformats.org/officeDocument/2006/relationships/image" Target="../media/image282.wmf"/><Relationship Id="rId13" Type="http://schemas.openxmlformats.org/officeDocument/2006/relationships/oleObject" Target="../embeddings/oleObject348.bin"/><Relationship Id="rId3" Type="http://schemas.openxmlformats.org/officeDocument/2006/relationships/oleObject" Target="../embeddings/oleObject343.bin"/><Relationship Id="rId7" Type="http://schemas.openxmlformats.org/officeDocument/2006/relationships/oleObject" Target="../embeddings/oleObject345.bin"/><Relationship Id="rId12" Type="http://schemas.openxmlformats.org/officeDocument/2006/relationships/image" Target="../media/image284.wmf"/><Relationship Id="rId2" Type="http://schemas.openxmlformats.org/officeDocument/2006/relationships/slideLayout" Target="../slideLayouts/slideLayout2.xml"/><Relationship Id="rId1" Type="http://schemas.openxmlformats.org/officeDocument/2006/relationships/vmlDrawing" Target="../drawings/vmlDrawing84.vml"/><Relationship Id="rId6" Type="http://schemas.openxmlformats.org/officeDocument/2006/relationships/image" Target="../media/image279.wmf"/><Relationship Id="rId11" Type="http://schemas.openxmlformats.org/officeDocument/2006/relationships/oleObject" Target="../embeddings/oleObject347.bin"/><Relationship Id="rId5" Type="http://schemas.openxmlformats.org/officeDocument/2006/relationships/oleObject" Target="../embeddings/oleObject344.bin"/><Relationship Id="rId10" Type="http://schemas.openxmlformats.org/officeDocument/2006/relationships/image" Target="../media/image283.wmf"/><Relationship Id="rId4" Type="http://schemas.openxmlformats.org/officeDocument/2006/relationships/image" Target="../media/image281.wmf"/><Relationship Id="rId9" Type="http://schemas.openxmlformats.org/officeDocument/2006/relationships/oleObject" Target="../embeddings/oleObject346.bin"/><Relationship Id="rId14" Type="http://schemas.openxmlformats.org/officeDocument/2006/relationships/image" Target="../media/image285.wmf"/></Relationships>
</file>

<file path=ppt/slides/_rels/slide141.xml.rels><?xml version="1.0" encoding="UTF-8" standalone="yes"?>
<Relationships xmlns="http://schemas.openxmlformats.org/package/2006/relationships"><Relationship Id="rId8" Type="http://schemas.openxmlformats.org/officeDocument/2006/relationships/oleObject" Target="../embeddings/oleObject352.bin"/><Relationship Id="rId13" Type="http://schemas.openxmlformats.org/officeDocument/2006/relationships/image" Target="../media/image289.wmf"/><Relationship Id="rId18" Type="http://schemas.openxmlformats.org/officeDocument/2006/relationships/oleObject" Target="../embeddings/oleObject357.bin"/><Relationship Id="rId3" Type="http://schemas.openxmlformats.org/officeDocument/2006/relationships/oleObject" Target="../embeddings/oleObject349.bin"/><Relationship Id="rId21" Type="http://schemas.openxmlformats.org/officeDocument/2006/relationships/image" Target="../media/image293.wmf"/><Relationship Id="rId7" Type="http://schemas.openxmlformats.org/officeDocument/2006/relationships/oleObject" Target="../embeddings/oleObject351.bin"/><Relationship Id="rId12" Type="http://schemas.openxmlformats.org/officeDocument/2006/relationships/oleObject" Target="../embeddings/oleObject354.bin"/><Relationship Id="rId17" Type="http://schemas.openxmlformats.org/officeDocument/2006/relationships/image" Target="../media/image291.wmf"/><Relationship Id="rId2" Type="http://schemas.openxmlformats.org/officeDocument/2006/relationships/slideLayout" Target="../slideLayouts/slideLayout2.xml"/><Relationship Id="rId16" Type="http://schemas.openxmlformats.org/officeDocument/2006/relationships/oleObject" Target="../embeddings/oleObject356.bin"/><Relationship Id="rId20" Type="http://schemas.openxmlformats.org/officeDocument/2006/relationships/oleObject" Target="../embeddings/oleObject358.bin"/><Relationship Id="rId1" Type="http://schemas.openxmlformats.org/officeDocument/2006/relationships/vmlDrawing" Target="../drawings/vmlDrawing85.vml"/><Relationship Id="rId6" Type="http://schemas.openxmlformats.org/officeDocument/2006/relationships/image" Target="../media/image282.wmf"/><Relationship Id="rId11" Type="http://schemas.openxmlformats.org/officeDocument/2006/relationships/image" Target="../media/image288.wmf"/><Relationship Id="rId5" Type="http://schemas.openxmlformats.org/officeDocument/2006/relationships/oleObject" Target="../embeddings/oleObject350.bin"/><Relationship Id="rId15" Type="http://schemas.openxmlformats.org/officeDocument/2006/relationships/image" Target="../media/image290.wmf"/><Relationship Id="rId23" Type="http://schemas.openxmlformats.org/officeDocument/2006/relationships/image" Target="../media/image294.wmf"/><Relationship Id="rId10" Type="http://schemas.openxmlformats.org/officeDocument/2006/relationships/oleObject" Target="../embeddings/oleObject353.bin"/><Relationship Id="rId19" Type="http://schemas.openxmlformats.org/officeDocument/2006/relationships/image" Target="../media/image292.wmf"/><Relationship Id="rId4" Type="http://schemas.openxmlformats.org/officeDocument/2006/relationships/image" Target="../media/image286.wmf"/><Relationship Id="rId9" Type="http://schemas.openxmlformats.org/officeDocument/2006/relationships/image" Target="../media/image287.wmf"/><Relationship Id="rId14" Type="http://schemas.openxmlformats.org/officeDocument/2006/relationships/oleObject" Target="../embeddings/oleObject355.bin"/><Relationship Id="rId22" Type="http://schemas.openxmlformats.org/officeDocument/2006/relationships/oleObject" Target="../embeddings/oleObject359.bin"/></Relationships>
</file>

<file path=ppt/slides/_rels/slide142.xml.rels><?xml version="1.0" encoding="UTF-8" standalone="yes"?>
<Relationships xmlns="http://schemas.openxmlformats.org/package/2006/relationships"><Relationship Id="rId8" Type="http://schemas.openxmlformats.org/officeDocument/2006/relationships/image" Target="../media/image236.wmf"/><Relationship Id="rId3" Type="http://schemas.openxmlformats.org/officeDocument/2006/relationships/oleObject" Target="../embeddings/oleObject360.bin"/><Relationship Id="rId7" Type="http://schemas.openxmlformats.org/officeDocument/2006/relationships/oleObject" Target="../embeddings/oleObject362.bin"/><Relationship Id="rId2" Type="http://schemas.openxmlformats.org/officeDocument/2006/relationships/slideLayout" Target="../slideLayouts/slideLayout2.xml"/><Relationship Id="rId1" Type="http://schemas.openxmlformats.org/officeDocument/2006/relationships/vmlDrawing" Target="../drawings/vmlDrawing86.vml"/><Relationship Id="rId6" Type="http://schemas.openxmlformats.org/officeDocument/2006/relationships/image" Target="../media/image296.wmf"/><Relationship Id="rId5" Type="http://schemas.openxmlformats.org/officeDocument/2006/relationships/oleObject" Target="../embeddings/oleObject361.bin"/><Relationship Id="rId10" Type="http://schemas.openxmlformats.org/officeDocument/2006/relationships/image" Target="../media/image297.wmf"/><Relationship Id="rId4" Type="http://schemas.openxmlformats.org/officeDocument/2006/relationships/image" Target="../media/image295.wmf"/><Relationship Id="rId9" Type="http://schemas.openxmlformats.org/officeDocument/2006/relationships/oleObject" Target="../embeddings/oleObject363.bin"/></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367.bin"/><Relationship Id="rId13" Type="http://schemas.openxmlformats.org/officeDocument/2006/relationships/oleObject" Target="../embeddings/oleObject371.bin"/><Relationship Id="rId18" Type="http://schemas.openxmlformats.org/officeDocument/2006/relationships/image" Target="../media/image296.wmf"/><Relationship Id="rId3" Type="http://schemas.openxmlformats.org/officeDocument/2006/relationships/oleObject" Target="../embeddings/oleObject364.bin"/><Relationship Id="rId7" Type="http://schemas.openxmlformats.org/officeDocument/2006/relationships/oleObject" Target="../embeddings/oleObject366.bin"/><Relationship Id="rId12" Type="http://schemas.openxmlformats.org/officeDocument/2006/relationships/oleObject" Target="../embeddings/oleObject370.bin"/><Relationship Id="rId17" Type="http://schemas.openxmlformats.org/officeDocument/2006/relationships/oleObject" Target="../embeddings/oleObject374.bin"/><Relationship Id="rId2" Type="http://schemas.openxmlformats.org/officeDocument/2006/relationships/slideLayout" Target="../slideLayouts/slideLayout2.xml"/><Relationship Id="rId16" Type="http://schemas.openxmlformats.org/officeDocument/2006/relationships/image" Target="../media/image301.wmf"/><Relationship Id="rId1" Type="http://schemas.openxmlformats.org/officeDocument/2006/relationships/vmlDrawing" Target="../drawings/vmlDrawing87.vml"/><Relationship Id="rId6" Type="http://schemas.openxmlformats.org/officeDocument/2006/relationships/image" Target="../media/image299.wmf"/><Relationship Id="rId11" Type="http://schemas.openxmlformats.org/officeDocument/2006/relationships/image" Target="../media/image300.wmf"/><Relationship Id="rId5" Type="http://schemas.openxmlformats.org/officeDocument/2006/relationships/oleObject" Target="../embeddings/oleObject365.bin"/><Relationship Id="rId15" Type="http://schemas.openxmlformats.org/officeDocument/2006/relationships/oleObject" Target="../embeddings/oleObject373.bin"/><Relationship Id="rId10" Type="http://schemas.openxmlformats.org/officeDocument/2006/relationships/oleObject" Target="../embeddings/oleObject369.bin"/><Relationship Id="rId4" Type="http://schemas.openxmlformats.org/officeDocument/2006/relationships/image" Target="../media/image298.wmf"/><Relationship Id="rId9" Type="http://schemas.openxmlformats.org/officeDocument/2006/relationships/oleObject" Target="../embeddings/oleObject368.bin"/><Relationship Id="rId14" Type="http://schemas.openxmlformats.org/officeDocument/2006/relationships/oleObject" Target="../embeddings/oleObject372.bin"/></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375.bin"/><Relationship Id="rId2" Type="http://schemas.openxmlformats.org/officeDocument/2006/relationships/slideLayout" Target="../slideLayouts/slideLayout2.xml"/><Relationship Id="rId1" Type="http://schemas.openxmlformats.org/officeDocument/2006/relationships/vmlDrawing" Target="../drawings/vmlDrawing88.vml"/><Relationship Id="rId4" Type="http://schemas.openxmlformats.org/officeDocument/2006/relationships/image" Target="../media/image302.wmf"/></Relationships>
</file>

<file path=ppt/slides/_rels/slide145.xml.rels><?xml version="1.0" encoding="UTF-8" standalone="yes"?>
<Relationships xmlns="http://schemas.openxmlformats.org/package/2006/relationships"><Relationship Id="rId8" Type="http://schemas.openxmlformats.org/officeDocument/2006/relationships/image" Target="../media/image305.wmf"/><Relationship Id="rId3" Type="http://schemas.openxmlformats.org/officeDocument/2006/relationships/oleObject" Target="../embeddings/oleObject376.bin"/><Relationship Id="rId7" Type="http://schemas.openxmlformats.org/officeDocument/2006/relationships/oleObject" Target="../embeddings/oleObject378.bin"/><Relationship Id="rId12" Type="http://schemas.openxmlformats.org/officeDocument/2006/relationships/image" Target="../media/image307.wmf"/><Relationship Id="rId2" Type="http://schemas.openxmlformats.org/officeDocument/2006/relationships/slideLayout" Target="../slideLayouts/slideLayout2.xml"/><Relationship Id="rId1" Type="http://schemas.openxmlformats.org/officeDocument/2006/relationships/vmlDrawing" Target="../drawings/vmlDrawing89.vml"/><Relationship Id="rId6" Type="http://schemas.openxmlformats.org/officeDocument/2006/relationships/image" Target="../media/image304.wmf"/><Relationship Id="rId11" Type="http://schemas.openxmlformats.org/officeDocument/2006/relationships/oleObject" Target="../embeddings/oleObject380.bin"/><Relationship Id="rId5" Type="http://schemas.openxmlformats.org/officeDocument/2006/relationships/oleObject" Target="../embeddings/oleObject377.bin"/><Relationship Id="rId10" Type="http://schemas.openxmlformats.org/officeDocument/2006/relationships/image" Target="../media/image306.wmf"/><Relationship Id="rId4" Type="http://schemas.openxmlformats.org/officeDocument/2006/relationships/image" Target="../media/image303.wmf"/><Relationship Id="rId9" Type="http://schemas.openxmlformats.org/officeDocument/2006/relationships/oleObject" Target="../embeddings/oleObject379.bin"/></Relationships>
</file>

<file path=ppt/slides/_rels/slide146.xml.rels><?xml version="1.0" encoding="UTF-8" standalone="yes"?>
<Relationships xmlns="http://schemas.openxmlformats.org/package/2006/relationships"><Relationship Id="rId8" Type="http://schemas.openxmlformats.org/officeDocument/2006/relationships/oleObject" Target="../embeddings/oleObject384.bin"/><Relationship Id="rId3" Type="http://schemas.openxmlformats.org/officeDocument/2006/relationships/oleObject" Target="../embeddings/oleObject381.bin"/><Relationship Id="rId7" Type="http://schemas.openxmlformats.org/officeDocument/2006/relationships/oleObject" Target="../embeddings/oleObject383.bin"/><Relationship Id="rId2" Type="http://schemas.openxmlformats.org/officeDocument/2006/relationships/slideLayout" Target="../slideLayouts/slideLayout12.xml"/><Relationship Id="rId1" Type="http://schemas.openxmlformats.org/officeDocument/2006/relationships/vmlDrawing" Target="../drawings/vmlDrawing90.vml"/><Relationship Id="rId6" Type="http://schemas.openxmlformats.org/officeDocument/2006/relationships/image" Target="../media/image226.wmf"/><Relationship Id="rId5" Type="http://schemas.openxmlformats.org/officeDocument/2006/relationships/oleObject" Target="../embeddings/oleObject382.bin"/><Relationship Id="rId10" Type="http://schemas.openxmlformats.org/officeDocument/2006/relationships/image" Target="../media/image309.png"/><Relationship Id="rId4" Type="http://schemas.openxmlformats.org/officeDocument/2006/relationships/image" Target="../media/image18.wmf"/><Relationship Id="rId9" Type="http://schemas.openxmlformats.org/officeDocument/2006/relationships/image" Target="../media/image308.wmf"/></Relationships>
</file>

<file path=ppt/slides/_rels/slide14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image" Target="../media/image311.png"/><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385.bin"/><Relationship Id="rId7" Type="http://schemas.openxmlformats.org/officeDocument/2006/relationships/image" Target="../media/image312.png"/><Relationship Id="rId2" Type="http://schemas.openxmlformats.org/officeDocument/2006/relationships/slideLayout" Target="../slideLayouts/slideLayout12.xml"/><Relationship Id="rId1" Type="http://schemas.openxmlformats.org/officeDocument/2006/relationships/vmlDrawing" Target="../drawings/vmlDrawing91.vml"/><Relationship Id="rId6" Type="http://schemas.openxmlformats.org/officeDocument/2006/relationships/oleObject" Target="../embeddings/oleObject387.bin"/><Relationship Id="rId5" Type="http://schemas.openxmlformats.org/officeDocument/2006/relationships/oleObject" Target="../embeddings/oleObject386.bin"/><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3.wmf"/><Relationship Id="rId5" Type="http://schemas.openxmlformats.org/officeDocument/2006/relationships/oleObject" Target="../embeddings/oleObject39.bin"/><Relationship Id="rId10" Type="http://schemas.openxmlformats.org/officeDocument/2006/relationships/image" Target="../media/image44.wmf"/><Relationship Id="rId4" Type="http://schemas.openxmlformats.org/officeDocument/2006/relationships/image" Target="../media/image42.wmf"/><Relationship Id="rId9" Type="http://schemas.openxmlformats.org/officeDocument/2006/relationships/oleObject" Target="../embeddings/oleObject41.bin"/></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388.bin"/><Relationship Id="rId7" Type="http://schemas.openxmlformats.org/officeDocument/2006/relationships/oleObject" Target="../embeddings/oleObject391.bin"/><Relationship Id="rId2" Type="http://schemas.openxmlformats.org/officeDocument/2006/relationships/slideLayout" Target="../slideLayouts/slideLayout2.xml"/><Relationship Id="rId1" Type="http://schemas.openxmlformats.org/officeDocument/2006/relationships/vmlDrawing" Target="../drawings/vmlDrawing92.vml"/><Relationship Id="rId6" Type="http://schemas.openxmlformats.org/officeDocument/2006/relationships/oleObject" Target="../embeddings/oleObject390.bin"/><Relationship Id="rId5" Type="http://schemas.openxmlformats.org/officeDocument/2006/relationships/oleObject" Target="../embeddings/oleObject389.bin"/><Relationship Id="rId4" Type="http://schemas.openxmlformats.org/officeDocument/2006/relationships/image" Target="../media/image226.wmf"/></Relationships>
</file>

<file path=ppt/slides/_rels/slide151.xml.rels><?xml version="1.0" encoding="UTF-8" standalone="yes"?>
<Relationships xmlns="http://schemas.openxmlformats.org/package/2006/relationships"><Relationship Id="rId8" Type="http://schemas.openxmlformats.org/officeDocument/2006/relationships/oleObject" Target="../embeddings/oleObject395.bin"/><Relationship Id="rId3" Type="http://schemas.openxmlformats.org/officeDocument/2006/relationships/oleObject" Target="../embeddings/oleObject392.bin"/><Relationship Id="rId7" Type="http://schemas.openxmlformats.org/officeDocument/2006/relationships/image" Target="../media/image314.wmf"/><Relationship Id="rId2" Type="http://schemas.openxmlformats.org/officeDocument/2006/relationships/slideLayout" Target="../slideLayouts/slideLayout2.xml"/><Relationship Id="rId1" Type="http://schemas.openxmlformats.org/officeDocument/2006/relationships/vmlDrawing" Target="../drawings/vmlDrawing93.vml"/><Relationship Id="rId6" Type="http://schemas.openxmlformats.org/officeDocument/2006/relationships/oleObject" Target="../embeddings/oleObject394.bin"/><Relationship Id="rId5" Type="http://schemas.openxmlformats.org/officeDocument/2006/relationships/oleObject" Target="../embeddings/oleObject393.bin"/><Relationship Id="rId4" Type="http://schemas.openxmlformats.org/officeDocument/2006/relationships/image" Target="../media/image313.wmf"/><Relationship Id="rId9" Type="http://schemas.openxmlformats.org/officeDocument/2006/relationships/image" Target="../media/image315.wmf"/></Relationships>
</file>

<file path=ppt/slides/_rels/slide152.xml.rels><?xml version="1.0" encoding="UTF-8" standalone="yes"?>
<Relationships xmlns="http://schemas.openxmlformats.org/package/2006/relationships"><Relationship Id="rId8" Type="http://schemas.openxmlformats.org/officeDocument/2006/relationships/image" Target="../media/image226.wmf"/><Relationship Id="rId3" Type="http://schemas.openxmlformats.org/officeDocument/2006/relationships/oleObject" Target="../embeddings/oleObject396.bin"/><Relationship Id="rId7" Type="http://schemas.openxmlformats.org/officeDocument/2006/relationships/oleObject" Target="../embeddings/oleObject398.bin"/><Relationship Id="rId12" Type="http://schemas.openxmlformats.org/officeDocument/2006/relationships/image" Target="../media/image318.wmf"/><Relationship Id="rId2" Type="http://schemas.openxmlformats.org/officeDocument/2006/relationships/slideLayout" Target="../slideLayouts/slideLayout2.xml"/><Relationship Id="rId1" Type="http://schemas.openxmlformats.org/officeDocument/2006/relationships/vmlDrawing" Target="../drawings/vmlDrawing94.vml"/><Relationship Id="rId6" Type="http://schemas.openxmlformats.org/officeDocument/2006/relationships/image" Target="../media/image317.wmf"/><Relationship Id="rId11" Type="http://schemas.openxmlformats.org/officeDocument/2006/relationships/oleObject" Target="../embeddings/oleObject401.bin"/><Relationship Id="rId5" Type="http://schemas.openxmlformats.org/officeDocument/2006/relationships/oleObject" Target="../embeddings/oleObject397.bin"/><Relationship Id="rId10" Type="http://schemas.openxmlformats.org/officeDocument/2006/relationships/oleObject" Target="../embeddings/oleObject400.bin"/><Relationship Id="rId4" Type="http://schemas.openxmlformats.org/officeDocument/2006/relationships/image" Target="../media/image316.wmf"/><Relationship Id="rId9" Type="http://schemas.openxmlformats.org/officeDocument/2006/relationships/oleObject" Target="../embeddings/oleObject399.bin"/></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402.bin"/><Relationship Id="rId2" Type="http://schemas.openxmlformats.org/officeDocument/2006/relationships/slideLayout" Target="../slideLayouts/slideLayout2.xml"/><Relationship Id="rId1" Type="http://schemas.openxmlformats.org/officeDocument/2006/relationships/vmlDrawing" Target="../drawings/vmlDrawing95.vml"/><Relationship Id="rId5" Type="http://schemas.openxmlformats.org/officeDocument/2006/relationships/oleObject" Target="../embeddings/oleObject403.bin"/><Relationship Id="rId4" Type="http://schemas.openxmlformats.org/officeDocument/2006/relationships/image" Target="../media/image226.wmf"/></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404.bin"/><Relationship Id="rId2" Type="http://schemas.openxmlformats.org/officeDocument/2006/relationships/slideLayout" Target="../slideLayouts/slideLayout2.xml"/><Relationship Id="rId1" Type="http://schemas.openxmlformats.org/officeDocument/2006/relationships/vmlDrawing" Target="../drawings/vmlDrawing96.vml"/><Relationship Id="rId4" Type="http://schemas.openxmlformats.org/officeDocument/2006/relationships/image" Target="../media/image226.w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405.bin"/><Relationship Id="rId7" Type="http://schemas.openxmlformats.org/officeDocument/2006/relationships/image" Target="../media/image321.png"/><Relationship Id="rId2" Type="http://schemas.openxmlformats.org/officeDocument/2006/relationships/slideLayout" Target="../slideLayouts/slideLayout2.xml"/><Relationship Id="rId1" Type="http://schemas.openxmlformats.org/officeDocument/2006/relationships/vmlDrawing" Target="../drawings/vmlDrawing97.vml"/><Relationship Id="rId6" Type="http://schemas.openxmlformats.org/officeDocument/2006/relationships/image" Target="../media/image320.png"/><Relationship Id="rId5" Type="http://schemas.openxmlformats.org/officeDocument/2006/relationships/oleObject" Target="../embeddings/oleObject406.bin"/><Relationship Id="rId4" Type="http://schemas.openxmlformats.org/officeDocument/2006/relationships/image" Target="../media/image31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7.bin"/><Relationship Id="rId18" Type="http://schemas.openxmlformats.org/officeDocument/2006/relationships/image" Target="../media/image50.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8.wmf"/><Relationship Id="rId17" Type="http://schemas.openxmlformats.org/officeDocument/2006/relationships/oleObject" Target="../embeddings/oleObject50.bin"/><Relationship Id="rId2" Type="http://schemas.openxmlformats.org/officeDocument/2006/relationships/slideLayout" Target="../slideLayouts/slideLayout12.xml"/><Relationship Id="rId16" Type="http://schemas.openxmlformats.org/officeDocument/2006/relationships/image" Target="../media/image49.wmf"/><Relationship Id="rId20" Type="http://schemas.openxmlformats.org/officeDocument/2006/relationships/image" Target="../media/image51.wmf"/><Relationship Id="rId1" Type="http://schemas.openxmlformats.org/officeDocument/2006/relationships/vmlDrawing" Target="../drawings/vmlDrawing11.vml"/><Relationship Id="rId6" Type="http://schemas.openxmlformats.org/officeDocument/2006/relationships/image" Target="../media/image18.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9.bin"/><Relationship Id="rId10" Type="http://schemas.openxmlformats.org/officeDocument/2006/relationships/image" Target="../media/image47.wmf"/><Relationship Id="rId19" Type="http://schemas.openxmlformats.org/officeDocument/2006/relationships/oleObject" Target="../embeddings/oleObject51.bin"/><Relationship Id="rId4" Type="http://schemas.openxmlformats.org/officeDocument/2006/relationships/image" Target="../media/image45.wmf"/><Relationship Id="rId9" Type="http://schemas.openxmlformats.org/officeDocument/2006/relationships/oleObject" Target="../embeddings/oleObject45.bin"/><Relationship Id="rId14"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6.wmf"/><Relationship Id="rId18" Type="http://schemas.openxmlformats.org/officeDocument/2006/relationships/oleObject" Target="../embeddings/oleObject62.bin"/><Relationship Id="rId3" Type="http://schemas.openxmlformats.org/officeDocument/2006/relationships/oleObject" Target="../embeddings/oleObject52.bin"/><Relationship Id="rId21" Type="http://schemas.openxmlformats.org/officeDocument/2006/relationships/oleObject" Target="../embeddings/oleObject64.bin"/><Relationship Id="rId7" Type="http://schemas.openxmlformats.org/officeDocument/2006/relationships/oleObject" Target="../embeddings/oleObject54.bin"/><Relationship Id="rId12" Type="http://schemas.openxmlformats.org/officeDocument/2006/relationships/oleObject" Target="../embeddings/oleObject57.bin"/><Relationship Id="rId17" Type="http://schemas.openxmlformats.org/officeDocument/2006/relationships/oleObject" Target="../embeddings/oleObject61.bin"/><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image" Target="../media/image57.wmf"/><Relationship Id="rId1" Type="http://schemas.openxmlformats.org/officeDocument/2006/relationships/vmlDrawing" Target="../drawings/vmlDrawing12.vml"/><Relationship Id="rId6" Type="http://schemas.openxmlformats.org/officeDocument/2006/relationships/image" Target="../media/image53.wmf"/><Relationship Id="rId11" Type="http://schemas.openxmlformats.org/officeDocument/2006/relationships/image" Target="../media/image55.wmf"/><Relationship Id="rId5" Type="http://schemas.openxmlformats.org/officeDocument/2006/relationships/oleObject" Target="../embeddings/oleObject53.bin"/><Relationship Id="rId15" Type="http://schemas.openxmlformats.org/officeDocument/2006/relationships/oleObject" Target="../embeddings/oleObject59.bin"/><Relationship Id="rId10" Type="http://schemas.openxmlformats.org/officeDocument/2006/relationships/oleObject" Target="../embeddings/oleObject56.bin"/><Relationship Id="rId19" Type="http://schemas.openxmlformats.org/officeDocument/2006/relationships/oleObject" Target="../embeddings/oleObject63.bin"/><Relationship Id="rId4" Type="http://schemas.openxmlformats.org/officeDocument/2006/relationships/image" Target="../media/image52.wmf"/><Relationship Id="rId9" Type="http://schemas.openxmlformats.org/officeDocument/2006/relationships/oleObject" Target="../embeddings/oleObject55.bin"/><Relationship Id="rId14" Type="http://schemas.openxmlformats.org/officeDocument/2006/relationships/oleObject" Target="../embeddings/oleObject58.bin"/><Relationship Id="rId22" Type="http://schemas.openxmlformats.org/officeDocument/2006/relationships/image" Target="../media/image58.wmf"/></Relationships>
</file>

<file path=ppt/slides/_rels/slide1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59.wmf"/><Relationship Id="rId5" Type="http://schemas.openxmlformats.org/officeDocument/2006/relationships/oleObject" Target="../embeddings/oleObject66.bin"/><Relationship Id="rId10" Type="http://schemas.openxmlformats.org/officeDocument/2006/relationships/image" Target="../media/image62.png"/><Relationship Id="rId4" Type="http://schemas.openxmlformats.org/officeDocument/2006/relationships/image" Target="../media/image54.wmf"/><Relationship Id="rId9"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3.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65.wmf"/><Relationship Id="rId4" Type="http://schemas.openxmlformats.org/officeDocument/2006/relationships/image" Target="../media/image45.wmf"/><Relationship Id="rId9" Type="http://schemas.openxmlformats.org/officeDocument/2006/relationships/oleObject" Target="../embeddings/oleObject71.bin"/><Relationship Id="rId14" Type="http://schemas.openxmlformats.org/officeDocument/2006/relationships/image" Target="../media/image67.wmf"/></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69.wmf"/><Relationship Id="rId5" Type="http://schemas.openxmlformats.org/officeDocument/2006/relationships/oleObject" Target="../embeddings/oleObject75.bin"/><Relationship Id="rId4" Type="http://schemas.openxmlformats.org/officeDocument/2006/relationships/image" Target="../media/image68.wmf"/></Relationships>
</file>

<file path=ppt/slides/_rels/slide22.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82.bin"/><Relationship Id="rId18" Type="http://schemas.openxmlformats.org/officeDocument/2006/relationships/oleObject" Target="../embeddings/oleObject85.bin"/><Relationship Id="rId3" Type="http://schemas.openxmlformats.org/officeDocument/2006/relationships/oleObject" Target="../embeddings/oleObject77.bin"/><Relationship Id="rId21" Type="http://schemas.openxmlformats.org/officeDocument/2006/relationships/image" Target="../media/image77.wmf"/><Relationship Id="rId7" Type="http://schemas.openxmlformats.org/officeDocument/2006/relationships/oleObject" Target="../embeddings/oleObject79.bin"/><Relationship Id="rId12" Type="http://schemas.openxmlformats.org/officeDocument/2006/relationships/image" Target="../media/image45.wmf"/><Relationship Id="rId17" Type="http://schemas.openxmlformats.org/officeDocument/2006/relationships/image" Target="../media/image75.wmf"/><Relationship Id="rId2" Type="http://schemas.openxmlformats.org/officeDocument/2006/relationships/slideLayout" Target="../slideLayouts/slideLayout2.xml"/><Relationship Id="rId16" Type="http://schemas.openxmlformats.org/officeDocument/2006/relationships/oleObject" Target="../embeddings/oleObject84.bin"/><Relationship Id="rId20" Type="http://schemas.openxmlformats.org/officeDocument/2006/relationships/oleObject" Target="../embeddings/oleObject86.bin"/><Relationship Id="rId1" Type="http://schemas.openxmlformats.org/officeDocument/2006/relationships/vmlDrawing" Target="../drawings/vmlDrawing16.vml"/><Relationship Id="rId6" Type="http://schemas.openxmlformats.org/officeDocument/2006/relationships/image" Target="../media/image72.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image" Target="../media/image74.wmf"/><Relationship Id="rId10" Type="http://schemas.openxmlformats.org/officeDocument/2006/relationships/image" Target="../media/image69.wmf"/><Relationship Id="rId19" Type="http://schemas.openxmlformats.org/officeDocument/2006/relationships/image" Target="../media/image76.wmf"/><Relationship Id="rId4" Type="http://schemas.openxmlformats.org/officeDocument/2006/relationships/image" Target="../media/image71.wmf"/><Relationship Id="rId9" Type="http://schemas.openxmlformats.org/officeDocument/2006/relationships/oleObject" Target="../embeddings/oleObject80.bin"/><Relationship Id="rId14" Type="http://schemas.openxmlformats.org/officeDocument/2006/relationships/oleObject" Target="../embeddings/oleObject83.bin"/><Relationship Id="rId22" Type="http://schemas.openxmlformats.org/officeDocument/2006/relationships/oleObject" Target="../embeddings/oleObject8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2.xml"/><Relationship Id="rId1" Type="http://schemas.openxmlformats.org/officeDocument/2006/relationships/vmlDrawing" Target="../drawings/vmlDrawing17.vml"/><Relationship Id="rId5" Type="http://schemas.openxmlformats.org/officeDocument/2006/relationships/image" Target="../media/image79.png"/><Relationship Id="rId4" Type="http://schemas.openxmlformats.org/officeDocument/2006/relationships/image" Target="../media/image7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image" Target="../media/image45.wmf"/></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oleObject" Target="../embeddings/oleObject92.bin"/><Relationship Id="rId7" Type="http://schemas.openxmlformats.org/officeDocument/2006/relationships/oleObject" Target="../embeddings/oleObject95.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2.xml"/><Relationship Id="rId1" Type="http://schemas.openxmlformats.org/officeDocument/2006/relationships/vmlDrawing" Target="../drawings/vmlDrawing20.vml"/><Relationship Id="rId5" Type="http://schemas.openxmlformats.org/officeDocument/2006/relationships/image" Target="../media/image83.png"/><Relationship Id="rId4" Type="http://schemas.openxmlformats.org/officeDocument/2006/relationships/image" Target="../media/image69.wmf"/></Relationships>
</file>

<file path=ppt/slides/_rels/slide2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oleObject" Target="../embeddings/oleObject103.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oleObject" Target="../embeddings/oleObject102.bin"/><Relationship Id="rId17" Type="http://schemas.openxmlformats.org/officeDocument/2006/relationships/oleObject" Target="../embeddings/oleObject107.bin"/><Relationship Id="rId2" Type="http://schemas.openxmlformats.org/officeDocument/2006/relationships/slideLayout" Target="../slideLayouts/slideLayout2.xml"/><Relationship Id="rId16" Type="http://schemas.openxmlformats.org/officeDocument/2006/relationships/oleObject" Target="../embeddings/oleObject106.bin"/><Relationship Id="rId1" Type="http://schemas.openxmlformats.org/officeDocument/2006/relationships/vmlDrawing" Target="../drawings/vmlDrawing21.vml"/><Relationship Id="rId6" Type="http://schemas.openxmlformats.org/officeDocument/2006/relationships/image" Target="../media/image89.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5.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100.bin"/><Relationship Id="rId14" Type="http://schemas.openxmlformats.org/officeDocument/2006/relationships/oleObject" Target="../embeddings/oleObject10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7.wmf"/><Relationship Id="rId18" Type="http://schemas.openxmlformats.org/officeDocument/2006/relationships/oleObject" Target="../embeddings/oleObject10.bin"/><Relationship Id="rId26" Type="http://schemas.openxmlformats.org/officeDocument/2006/relationships/oleObject" Target="../embeddings/oleObject14.bin"/><Relationship Id="rId3" Type="http://schemas.openxmlformats.org/officeDocument/2006/relationships/oleObject" Target="../embeddings/oleObject2.bin"/><Relationship Id="rId21" Type="http://schemas.openxmlformats.org/officeDocument/2006/relationships/image" Target="../media/image11.wmf"/><Relationship Id="rId34" Type="http://schemas.openxmlformats.org/officeDocument/2006/relationships/oleObject" Target="../embeddings/oleObject18.bin"/><Relationship Id="rId7" Type="http://schemas.openxmlformats.org/officeDocument/2006/relationships/oleObject" Target="../embeddings/oleObject4.bin"/><Relationship Id="rId12" Type="http://schemas.openxmlformats.org/officeDocument/2006/relationships/oleObject" Target="../embeddings/oleObject7.bin"/><Relationship Id="rId17" Type="http://schemas.openxmlformats.org/officeDocument/2006/relationships/image" Target="../media/image9.wmf"/><Relationship Id="rId25" Type="http://schemas.openxmlformats.org/officeDocument/2006/relationships/image" Target="../media/image13.wmf"/><Relationship Id="rId33" Type="http://schemas.openxmlformats.org/officeDocument/2006/relationships/image" Target="../media/image17.wmf"/><Relationship Id="rId2" Type="http://schemas.openxmlformats.org/officeDocument/2006/relationships/slideLayout" Target="../slideLayouts/slideLayout2.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image" Target="../media/image6.wmf"/><Relationship Id="rId24" Type="http://schemas.openxmlformats.org/officeDocument/2006/relationships/oleObject" Target="../embeddings/oleObject13.bin"/><Relationship Id="rId32" Type="http://schemas.openxmlformats.org/officeDocument/2006/relationships/oleObject" Target="../embeddings/oleObject17.bin"/><Relationship Id="rId5" Type="http://schemas.openxmlformats.org/officeDocument/2006/relationships/oleObject" Target="../embeddings/oleObject3.bin"/><Relationship Id="rId15" Type="http://schemas.openxmlformats.org/officeDocument/2006/relationships/image" Target="../media/image8.wmf"/><Relationship Id="rId23" Type="http://schemas.openxmlformats.org/officeDocument/2006/relationships/image" Target="../media/image12.wmf"/><Relationship Id="rId28" Type="http://schemas.openxmlformats.org/officeDocument/2006/relationships/oleObject" Target="../embeddings/oleObject15.bin"/><Relationship Id="rId10" Type="http://schemas.openxmlformats.org/officeDocument/2006/relationships/oleObject" Target="../embeddings/oleObject6.bin"/><Relationship Id="rId19" Type="http://schemas.openxmlformats.org/officeDocument/2006/relationships/image" Target="../media/image10.wmf"/><Relationship Id="rId31" Type="http://schemas.openxmlformats.org/officeDocument/2006/relationships/image" Target="../media/image16.wmf"/><Relationship Id="rId4" Type="http://schemas.openxmlformats.org/officeDocument/2006/relationships/image" Target="../media/image3.wmf"/><Relationship Id="rId9" Type="http://schemas.openxmlformats.org/officeDocument/2006/relationships/image" Target="../media/image5.w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image" Target="../media/image14.wmf"/><Relationship Id="rId30" Type="http://schemas.openxmlformats.org/officeDocument/2006/relationships/oleObject" Target="../embeddings/oleObject16.bin"/><Relationship Id="rId35" Type="http://schemas.openxmlformats.org/officeDocument/2006/relationships/image" Target="../media/image18.wmf"/></Relationships>
</file>

<file path=ppt/slides/_rels/slide40.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3.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9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9.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11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2.bin"/><Relationship Id="rId13" Type="http://schemas.openxmlformats.org/officeDocument/2006/relationships/oleObject" Target="../embeddings/oleObject125.bin"/><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oleObject" Target="../embeddings/oleObject12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02.wmf"/><Relationship Id="rId11" Type="http://schemas.openxmlformats.org/officeDocument/2006/relationships/image" Target="../media/image103.wmf"/><Relationship Id="rId5" Type="http://schemas.openxmlformats.org/officeDocument/2006/relationships/oleObject" Target="../embeddings/oleObject120.bin"/><Relationship Id="rId10" Type="http://schemas.openxmlformats.org/officeDocument/2006/relationships/oleObject" Target="../embeddings/oleObject123.bin"/><Relationship Id="rId4" Type="http://schemas.openxmlformats.org/officeDocument/2006/relationships/image" Target="../media/image98.wmf"/><Relationship Id="rId9" Type="http://schemas.openxmlformats.org/officeDocument/2006/relationships/image" Target="../media/image9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3.wmf"/><Relationship Id="rId2" Type="http://schemas.openxmlformats.org/officeDocument/2006/relationships/slideLayout" Target="../slideLayouts/slideLayout12.xml"/><Relationship Id="rId16" Type="http://schemas.openxmlformats.org/officeDocument/2006/relationships/image" Target="../media/image26.png"/><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oleObject" Target="../embeddings/oleObject23.bin"/><Relationship Id="rId5" Type="http://schemas.openxmlformats.org/officeDocument/2006/relationships/oleObject" Target="../embeddings/oleObject20.bin"/><Relationship Id="rId15" Type="http://schemas.openxmlformats.org/officeDocument/2006/relationships/image" Target="../media/image25.png"/><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2.bin"/><Relationship Id="rId14" Type="http://schemas.openxmlformats.org/officeDocument/2006/relationships/image" Target="../media/image24.wmf"/></Relationships>
</file>

<file path=ppt/slides/_rels/slide5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6.bin"/><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128.bin"/><Relationship Id="rId11" Type="http://schemas.openxmlformats.org/officeDocument/2006/relationships/image" Target="../media/image108.wmf"/><Relationship Id="rId5" Type="http://schemas.openxmlformats.org/officeDocument/2006/relationships/oleObject" Target="../embeddings/oleObject127.bin"/><Relationship Id="rId10" Type="http://schemas.openxmlformats.org/officeDocument/2006/relationships/oleObject" Target="../embeddings/oleObject130.bin"/><Relationship Id="rId4" Type="http://schemas.openxmlformats.org/officeDocument/2006/relationships/image" Target="../media/image105.wmf"/><Relationship Id="rId9" Type="http://schemas.openxmlformats.org/officeDocument/2006/relationships/image" Target="../media/image10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10.wmf"/><Relationship Id="rId5" Type="http://schemas.openxmlformats.org/officeDocument/2006/relationships/oleObject" Target="../embeddings/oleObject132.bin"/><Relationship Id="rId4" Type="http://schemas.openxmlformats.org/officeDocument/2006/relationships/image" Target="../media/image109.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33.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11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3.wmf"/><Relationship Id="rId5" Type="http://schemas.openxmlformats.org/officeDocument/2006/relationships/oleObject" Target="../embeddings/oleObject135.bin"/><Relationship Id="rId4" Type="http://schemas.openxmlformats.org/officeDocument/2006/relationships/image" Target="../media/image11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5.wmf"/><Relationship Id="rId5" Type="http://schemas.openxmlformats.org/officeDocument/2006/relationships/oleObject" Target="../embeddings/oleObject137.bin"/><Relationship Id="rId4" Type="http://schemas.openxmlformats.org/officeDocument/2006/relationships/image" Target="../media/image114.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2.xml"/><Relationship Id="rId1" Type="http://schemas.openxmlformats.org/officeDocument/2006/relationships/vmlDrawing" Target="../drawings/vmlDrawing31.vml"/><Relationship Id="rId5" Type="http://schemas.openxmlformats.org/officeDocument/2006/relationships/image" Target="../media/image117.png"/><Relationship Id="rId4" Type="http://schemas.openxmlformats.org/officeDocument/2006/relationships/image" Target="../media/image116.wmf"/></Relationships>
</file>

<file path=ppt/slides/_rels/slide59.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22.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9.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4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29.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oleObject" Target="../embeddings/oleObject144.bin"/><Relationship Id="rId7" Type="http://schemas.openxmlformats.org/officeDocument/2006/relationships/oleObject" Target="../embeddings/oleObject146.bin"/><Relationship Id="rId12" Type="http://schemas.openxmlformats.org/officeDocument/2006/relationships/oleObject" Target="../embeddings/oleObject149.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4.wmf"/><Relationship Id="rId11" Type="http://schemas.openxmlformats.org/officeDocument/2006/relationships/oleObject" Target="../embeddings/oleObject148.bin"/><Relationship Id="rId5" Type="http://schemas.openxmlformats.org/officeDocument/2006/relationships/oleObject" Target="../embeddings/oleObject145.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47.bin"/></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53.bin"/><Relationship Id="rId3" Type="http://schemas.openxmlformats.org/officeDocument/2006/relationships/oleObject" Target="../embeddings/oleObject150.bin"/><Relationship Id="rId7"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52.bin"/><Relationship Id="rId11" Type="http://schemas.openxmlformats.org/officeDocument/2006/relationships/image" Target="../media/image130.wmf"/><Relationship Id="rId5" Type="http://schemas.openxmlformats.org/officeDocument/2006/relationships/oleObject" Target="../embeddings/oleObject151.bin"/><Relationship Id="rId10" Type="http://schemas.openxmlformats.org/officeDocument/2006/relationships/oleObject" Target="../embeddings/oleObject154.bin"/><Relationship Id="rId4" Type="http://schemas.openxmlformats.org/officeDocument/2006/relationships/image" Target="../media/image127.wmf"/><Relationship Id="rId9" Type="http://schemas.openxmlformats.org/officeDocument/2006/relationships/image" Target="../media/image129.wmf"/></Relationships>
</file>

<file path=ppt/slides/_rels/slide63.xml.rels><?xml version="1.0" encoding="UTF-8" standalone="yes"?>
<Relationships xmlns="http://schemas.openxmlformats.org/package/2006/relationships"><Relationship Id="rId8" Type="http://schemas.openxmlformats.org/officeDocument/2006/relationships/image" Target="../media/image133.wmf"/><Relationship Id="rId13"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7.bin"/><Relationship Id="rId12" Type="http://schemas.openxmlformats.org/officeDocument/2006/relationships/image" Target="../media/image135.wmf"/><Relationship Id="rId2" Type="http://schemas.openxmlformats.org/officeDocument/2006/relationships/slideLayout" Target="../slideLayouts/slideLayout2.xml"/><Relationship Id="rId16" Type="http://schemas.openxmlformats.org/officeDocument/2006/relationships/image" Target="../media/image137.wmf"/><Relationship Id="rId1" Type="http://schemas.openxmlformats.org/officeDocument/2006/relationships/vmlDrawing" Target="../drawings/vmlDrawing35.vml"/><Relationship Id="rId6" Type="http://schemas.openxmlformats.org/officeDocument/2006/relationships/image" Target="../media/image132.wmf"/><Relationship Id="rId11" Type="http://schemas.openxmlformats.org/officeDocument/2006/relationships/oleObject" Target="../embeddings/oleObject159.bin"/><Relationship Id="rId5" Type="http://schemas.openxmlformats.org/officeDocument/2006/relationships/oleObject" Target="../embeddings/oleObject156.bin"/><Relationship Id="rId15" Type="http://schemas.openxmlformats.org/officeDocument/2006/relationships/oleObject" Target="../embeddings/oleObject161.bin"/><Relationship Id="rId10" Type="http://schemas.openxmlformats.org/officeDocument/2006/relationships/image" Target="../media/image134.wmf"/><Relationship Id="rId4" Type="http://schemas.openxmlformats.org/officeDocument/2006/relationships/image" Target="../media/image131.wmf"/><Relationship Id="rId9" Type="http://schemas.openxmlformats.org/officeDocument/2006/relationships/oleObject" Target="../embeddings/oleObject158.bin"/><Relationship Id="rId14" Type="http://schemas.openxmlformats.org/officeDocument/2006/relationships/image" Target="../media/image13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9.wmf"/><Relationship Id="rId5" Type="http://schemas.openxmlformats.org/officeDocument/2006/relationships/oleObject" Target="../embeddings/oleObject163.bin"/><Relationship Id="rId4" Type="http://schemas.openxmlformats.org/officeDocument/2006/relationships/image" Target="../media/image138.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41.wmf"/><Relationship Id="rId5" Type="http://schemas.openxmlformats.org/officeDocument/2006/relationships/oleObject" Target="../embeddings/oleObject165.bin"/><Relationship Id="rId4" Type="http://schemas.openxmlformats.org/officeDocument/2006/relationships/image" Target="../media/image140.wmf"/></Relationships>
</file>

<file path=ppt/slides/_rels/slide68.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43.wmf"/><Relationship Id="rId5" Type="http://schemas.openxmlformats.org/officeDocument/2006/relationships/oleObject" Target="../embeddings/oleObject167.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69.bin"/></Relationships>
</file>

<file path=ppt/slides/_rels/slide69.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70.bin"/><Relationship Id="rId7"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47.wmf"/><Relationship Id="rId5" Type="http://schemas.openxmlformats.org/officeDocument/2006/relationships/oleObject" Target="../embeddings/oleObject171.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73.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30.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79.bin"/><Relationship Id="rId18" Type="http://schemas.openxmlformats.org/officeDocument/2006/relationships/image" Target="../media/image158.wmf"/><Relationship Id="rId3" Type="http://schemas.openxmlformats.org/officeDocument/2006/relationships/oleObject" Target="../embeddings/oleObject174.bin"/><Relationship Id="rId7" Type="http://schemas.openxmlformats.org/officeDocument/2006/relationships/oleObject" Target="../embeddings/oleObject176.bin"/><Relationship Id="rId12" Type="http://schemas.openxmlformats.org/officeDocument/2006/relationships/image" Target="../media/image155.wmf"/><Relationship Id="rId17" Type="http://schemas.openxmlformats.org/officeDocument/2006/relationships/oleObject" Target="../embeddings/oleObject181.bin"/><Relationship Id="rId2" Type="http://schemas.openxmlformats.org/officeDocument/2006/relationships/slideLayout" Target="../slideLayouts/slideLayout2.xml"/><Relationship Id="rId16" Type="http://schemas.openxmlformats.org/officeDocument/2006/relationships/image" Target="../media/image157.wmf"/><Relationship Id="rId20" Type="http://schemas.openxmlformats.org/officeDocument/2006/relationships/image" Target="../media/image159.wmf"/><Relationship Id="rId1" Type="http://schemas.openxmlformats.org/officeDocument/2006/relationships/vmlDrawing" Target="../drawings/vmlDrawing40.vml"/><Relationship Id="rId6" Type="http://schemas.openxmlformats.org/officeDocument/2006/relationships/image" Target="../media/image152.wmf"/><Relationship Id="rId11" Type="http://schemas.openxmlformats.org/officeDocument/2006/relationships/oleObject" Target="../embeddings/oleObject178.bin"/><Relationship Id="rId5" Type="http://schemas.openxmlformats.org/officeDocument/2006/relationships/oleObject" Target="../embeddings/oleObject175.bin"/><Relationship Id="rId15" Type="http://schemas.openxmlformats.org/officeDocument/2006/relationships/oleObject" Target="../embeddings/oleObject180.bin"/><Relationship Id="rId10" Type="http://schemas.openxmlformats.org/officeDocument/2006/relationships/image" Target="../media/image154.wmf"/><Relationship Id="rId19" Type="http://schemas.openxmlformats.org/officeDocument/2006/relationships/oleObject" Target="../embeddings/oleObject182.bin"/><Relationship Id="rId4" Type="http://schemas.openxmlformats.org/officeDocument/2006/relationships/image" Target="../media/image151.wmf"/><Relationship Id="rId9" Type="http://schemas.openxmlformats.org/officeDocument/2006/relationships/oleObject" Target="../embeddings/oleObject177.bin"/><Relationship Id="rId14" Type="http://schemas.openxmlformats.org/officeDocument/2006/relationships/image" Target="../media/image156.wmf"/></Relationships>
</file>

<file path=ppt/slides/_rels/slide7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image" Target="../media/image165.w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oleObject" Target="../embeddings/oleObject188.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62.wmf"/><Relationship Id="rId11" Type="http://schemas.openxmlformats.org/officeDocument/2006/relationships/image" Target="../media/image164.wmf"/><Relationship Id="rId5" Type="http://schemas.openxmlformats.org/officeDocument/2006/relationships/oleObject" Target="../embeddings/oleObject184.bin"/><Relationship Id="rId10" Type="http://schemas.openxmlformats.org/officeDocument/2006/relationships/oleObject" Target="../embeddings/oleObject187.bin"/><Relationship Id="rId4" Type="http://schemas.openxmlformats.org/officeDocument/2006/relationships/image" Target="../media/image161.wmf"/><Relationship Id="rId9" Type="http://schemas.openxmlformats.org/officeDocument/2006/relationships/oleObject" Target="../embeddings/oleObject18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89.bin"/><Relationship Id="rId7"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image" Target="../media/image16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32.w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oleObject" Target="../embeddings/oleObject199.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70.wmf"/><Relationship Id="rId2" Type="http://schemas.openxmlformats.org/officeDocument/2006/relationships/slideLayout" Target="../slideLayouts/slideLayout2.xml"/><Relationship Id="rId16" Type="http://schemas.openxmlformats.org/officeDocument/2006/relationships/image" Target="../media/image172.wmf"/><Relationship Id="rId1" Type="http://schemas.openxmlformats.org/officeDocument/2006/relationships/vmlDrawing" Target="../drawings/vmlDrawing43.vml"/><Relationship Id="rId6" Type="http://schemas.openxmlformats.org/officeDocument/2006/relationships/image" Target="../media/image168.wmf"/><Relationship Id="rId11" Type="http://schemas.openxmlformats.org/officeDocument/2006/relationships/oleObject" Target="../embeddings/oleObject198.bin"/><Relationship Id="rId5" Type="http://schemas.openxmlformats.org/officeDocument/2006/relationships/oleObject" Target="../embeddings/oleObject194.bin"/><Relationship Id="rId15" Type="http://schemas.openxmlformats.org/officeDocument/2006/relationships/oleObject" Target="../embeddings/oleObject200.bin"/><Relationship Id="rId10" Type="http://schemas.openxmlformats.org/officeDocument/2006/relationships/oleObject" Target="../embeddings/oleObject197.bin"/><Relationship Id="rId4" Type="http://schemas.openxmlformats.org/officeDocument/2006/relationships/image" Target="../media/image167.wmf"/><Relationship Id="rId9" Type="http://schemas.openxmlformats.org/officeDocument/2006/relationships/image" Target="../media/image169.wmf"/><Relationship Id="rId14" Type="http://schemas.openxmlformats.org/officeDocument/2006/relationships/image" Target="../media/image171.wmf"/></Relationships>
</file>

<file path=ppt/slides/_rels/slide81.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206.bin"/><Relationship Id="rId3" Type="http://schemas.openxmlformats.org/officeDocument/2006/relationships/oleObject" Target="../embeddings/oleObject201.bin"/><Relationship Id="rId7" Type="http://schemas.openxmlformats.org/officeDocument/2006/relationships/oleObject" Target="../embeddings/oleObject203.bin"/><Relationship Id="rId12" Type="http://schemas.openxmlformats.org/officeDocument/2006/relationships/image" Target="../media/image176.w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74.wmf"/><Relationship Id="rId11" Type="http://schemas.openxmlformats.org/officeDocument/2006/relationships/oleObject" Target="../embeddings/oleObject205.bin"/><Relationship Id="rId5" Type="http://schemas.openxmlformats.org/officeDocument/2006/relationships/oleObject" Target="../embeddings/oleObject202.bin"/><Relationship Id="rId10" Type="http://schemas.openxmlformats.org/officeDocument/2006/relationships/image" Target="../media/image172.wmf"/><Relationship Id="rId4" Type="http://schemas.openxmlformats.org/officeDocument/2006/relationships/image" Target="../media/image173.wmf"/><Relationship Id="rId9" Type="http://schemas.openxmlformats.org/officeDocument/2006/relationships/oleObject" Target="../embeddings/oleObject204.bin"/><Relationship Id="rId14" Type="http://schemas.openxmlformats.org/officeDocument/2006/relationships/image" Target="../media/image177.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7.bin"/><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78.wmf"/><Relationship Id="rId5" Type="http://schemas.openxmlformats.org/officeDocument/2006/relationships/oleObject" Target="../embeddings/oleObject208.bin"/><Relationship Id="rId4" Type="http://schemas.openxmlformats.org/officeDocument/2006/relationships/image" Target="../media/image166.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09.bin"/><Relationship Id="rId2" Type="http://schemas.openxmlformats.org/officeDocument/2006/relationships/slideLayout" Target="../slideLayouts/slideLayout12.xml"/><Relationship Id="rId1" Type="http://schemas.openxmlformats.org/officeDocument/2006/relationships/vmlDrawing" Target="../drawings/vmlDrawing46.vml"/><Relationship Id="rId4" Type="http://schemas.openxmlformats.org/officeDocument/2006/relationships/image" Target="../media/image179.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12.xml"/><Relationship Id="rId1" Type="http://schemas.openxmlformats.org/officeDocument/2006/relationships/vmlDrawing" Target="../drawings/vmlDrawing47.vml"/><Relationship Id="rId4" Type="http://schemas.openxmlformats.org/officeDocument/2006/relationships/image" Target="../media/image180.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181.w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216.bin"/><Relationship Id="rId3" Type="http://schemas.openxmlformats.org/officeDocument/2006/relationships/oleObject" Target="../embeddings/oleObject212.bin"/><Relationship Id="rId7"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oleObject" Target="../embeddings/oleObject214.bin"/><Relationship Id="rId5" Type="http://schemas.openxmlformats.org/officeDocument/2006/relationships/oleObject" Target="../embeddings/oleObject213.bin"/><Relationship Id="rId4" Type="http://schemas.openxmlformats.org/officeDocument/2006/relationships/image" Target="../media/image182.wmf"/><Relationship Id="rId9" Type="http://schemas.openxmlformats.org/officeDocument/2006/relationships/image" Target="../media/image183.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217.bin"/><Relationship Id="rId7" Type="http://schemas.openxmlformats.org/officeDocument/2006/relationships/oleObject" Target="../embeddings/oleObject219.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85.wmf"/><Relationship Id="rId5" Type="http://schemas.openxmlformats.org/officeDocument/2006/relationships/oleObject" Target="../embeddings/oleObject218.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220.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9.png"/><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24.bin"/><Relationship Id="rId3" Type="http://schemas.openxmlformats.org/officeDocument/2006/relationships/oleObject" Target="../embeddings/oleObject221.bin"/><Relationship Id="rId7" Type="http://schemas.openxmlformats.org/officeDocument/2006/relationships/oleObject" Target="../embeddings/oleObject223.bin"/><Relationship Id="rId2" Type="http://schemas.openxmlformats.org/officeDocument/2006/relationships/slideLayout" Target="../slideLayouts/slideLayout12.xml"/><Relationship Id="rId1" Type="http://schemas.openxmlformats.org/officeDocument/2006/relationships/vmlDrawing" Target="../drawings/vmlDrawing51.vml"/><Relationship Id="rId6" Type="http://schemas.openxmlformats.org/officeDocument/2006/relationships/image" Target="../media/image191.wmf"/><Relationship Id="rId5" Type="http://schemas.openxmlformats.org/officeDocument/2006/relationships/oleObject" Target="../embeddings/oleObject222.bin"/><Relationship Id="rId10" Type="http://schemas.openxmlformats.org/officeDocument/2006/relationships/image" Target="../media/image192.png"/><Relationship Id="rId4" Type="http://schemas.openxmlformats.org/officeDocument/2006/relationships/image" Target="../media/image190.wmf"/><Relationship Id="rId9" Type="http://schemas.openxmlformats.org/officeDocument/2006/relationships/oleObject" Target="../embeddings/oleObject225.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6.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193.w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31.bin"/><Relationship Id="rId3" Type="http://schemas.openxmlformats.org/officeDocument/2006/relationships/oleObject" Target="../embeddings/oleObject227.bin"/><Relationship Id="rId7" Type="http://schemas.openxmlformats.org/officeDocument/2006/relationships/oleObject" Target="../embeddings/oleObject23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229.bin"/><Relationship Id="rId11" Type="http://schemas.openxmlformats.org/officeDocument/2006/relationships/oleObject" Target="../embeddings/oleObject234.bin"/><Relationship Id="rId5" Type="http://schemas.openxmlformats.org/officeDocument/2006/relationships/oleObject" Target="../embeddings/oleObject228.bin"/><Relationship Id="rId10" Type="http://schemas.openxmlformats.org/officeDocument/2006/relationships/oleObject" Target="../embeddings/oleObject233.bin"/><Relationship Id="rId4" Type="http://schemas.openxmlformats.org/officeDocument/2006/relationships/image" Target="../media/image194.wmf"/><Relationship Id="rId9" Type="http://schemas.openxmlformats.org/officeDocument/2006/relationships/oleObject" Target="../embeddings/oleObject232.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54.vml"/><Relationship Id="rId6" Type="http://schemas.openxmlformats.org/officeDocument/2006/relationships/image" Target="../media/image196.wmf"/><Relationship Id="rId5" Type="http://schemas.openxmlformats.org/officeDocument/2006/relationships/oleObject" Target="../embeddings/oleObject236.bin"/><Relationship Id="rId4" Type="http://schemas.openxmlformats.org/officeDocument/2006/relationships/image" Target="../media/image19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1476375" y="2060575"/>
            <a:ext cx="7412038" cy="1038225"/>
          </a:xfrm>
          <a:effectLst>
            <a:outerShdw dist="107763" dir="2700000" algn="ctr" rotWithShape="0">
              <a:schemeClr val="bg2">
                <a:alpha val="50000"/>
              </a:schemeClr>
            </a:outerShdw>
          </a:effectLst>
        </p:spPr>
        <p:txBody>
          <a:bodyPr/>
          <a:lstStyle/>
          <a:p>
            <a:r>
              <a:rPr lang="zh-CN" altLang="en-US" sz="3600">
                <a:latin typeface="隶书" pitchFamily="49" charset="-122"/>
                <a:ea typeface="隶书" pitchFamily="49" charset="-122"/>
              </a:rPr>
              <a:t>第六章   离散优化模型及算法设计</a:t>
            </a:r>
          </a:p>
        </p:txBody>
      </p:sp>
      <p:sp>
        <p:nvSpPr>
          <p:cNvPr id="9219" name="Rectangle 3"/>
          <p:cNvSpPr>
            <a:spLocks noGrp="1" noChangeArrowheads="1"/>
          </p:cNvSpPr>
          <p:nvPr>
            <p:ph type="subTitle" idx="1"/>
          </p:nvPr>
        </p:nvSpPr>
        <p:spPr/>
        <p:txBody>
          <a:bodyPr/>
          <a:lstStyle/>
          <a:p>
            <a:pPr eaLnBrk="0" hangingPunct="0">
              <a:spcBef>
                <a:spcPct val="50000"/>
              </a:spcBef>
            </a:pPr>
            <a:r>
              <a:rPr lang="zh-CN" altLang="en-US" b="1">
                <a:solidFill>
                  <a:srgbClr val="996633"/>
                </a:solidFill>
                <a:ea typeface="华文行楷" pitchFamily="2" charset="-122"/>
              </a:rPr>
              <a:t>浙江大学数学建模基地</a:t>
            </a:r>
          </a:p>
          <a:p>
            <a:endParaRPr lang="zh-CN" altLang="en-US">
              <a:solidFill>
                <a:srgbClr val="996633"/>
              </a:solidFill>
            </a:endParaRPr>
          </a:p>
        </p:txBody>
      </p:sp>
      <p:grpSp>
        <p:nvGrpSpPr>
          <p:cNvPr id="9220" name="Group 4"/>
          <p:cNvGrpSpPr>
            <a:grpSpLocks/>
          </p:cNvGrpSpPr>
          <p:nvPr/>
        </p:nvGrpSpPr>
        <p:grpSpPr bwMode="auto">
          <a:xfrm>
            <a:off x="4859338" y="1989138"/>
            <a:ext cx="3673475" cy="1800225"/>
            <a:chOff x="3061" y="1253"/>
            <a:chExt cx="2314" cy="1134"/>
          </a:xfrm>
        </p:grpSpPr>
        <p:sp>
          <p:nvSpPr>
            <p:cNvPr id="9221" name="AutoShape 5"/>
            <p:cNvSpPr>
              <a:spLocks noChangeArrowheads="1"/>
            </p:cNvSpPr>
            <p:nvPr/>
          </p:nvSpPr>
          <p:spPr bwMode="auto">
            <a:xfrm>
              <a:off x="5103" y="125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2" name="AutoShape 6"/>
            <p:cNvSpPr>
              <a:spLocks noChangeArrowheads="1"/>
            </p:cNvSpPr>
            <p:nvPr/>
          </p:nvSpPr>
          <p:spPr bwMode="auto">
            <a:xfrm>
              <a:off x="4059" y="2160"/>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3" name="AutoShape 7"/>
            <p:cNvSpPr>
              <a:spLocks noChangeArrowheads="1"/>
            </p:cNvSpPr>
            <p:nvPr/>
          </p:nvSpPr>
          <p:spPr bwMode="auto">
            <a:xfrm>
              <a:off x="3061" y="1933"/>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4" name="AutoShape 8"/>
            <p:cNvSpPr>
              <a:spLocks noChangeArrowheads="1"/>
            </p:cNvSpPr>
            <p:nvPr/>
          </p:nvSpPr>
          <p:spPr bwMode="auto">
            <a:xfrm>
              <a:off x="4377" y="129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5" name="Group 9"/>
          <p:cNvGrpSpPr>
            <a:grpSpLocks/>
          </p:cNvGrpSpPr>
          <p:nvPr/>
        </p:nvGrpSpPr>
        <p:grpSpPr bwMode="auto">
          <a:xfrm>
            <a:off x="4427538" y="1916113"/>
            <a:ext cx="3671887" cy="1441450"/>
            <a:chOff x="2789" y="1207"/>
            <a:chExt cx="2313" cy="908"/>
          </a:xfrm>
        </p:grpSpPr>
        <p:sp>
          <p:nvSpPr>
            <p:cNvPr id="9226" name="AutoShape 10"/>
            <p:cNvSpPr>
              <a:spLocks noChangeArrowheads="1"/>
            </p:cNvSpPr>
            <p:nvPr/>
          </p:nvSpPr>
          <p:spPr bwMode="auto">
            <a:xfrm>
              <a:off x="4830" y="1888"/>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7" name="AutoShape 11"/>
            <p:cNvSpPr>
              <a:spLocks noChangeArrowheads="1"/>
            </p:cNvSpPr>
            <p:nvPr/>
          </p:nvSpPr>
          <p:spPr bwMode="auto">
            <a:xfrm>
              <a:off x="2789" y="1207"/>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28" name="AutoShape 12"/>
            <p:cNvSpPr>
              <a:spLocks noChangeArrowheads="1"/>
            </p:cNvSpPr>
            <p:nvPr/>
          </p:nvSpPr>
          <p:spPr bwMode="auto">
            <a:xfrm>
              <a:off x="3787" y="1842"/>
              <a:ext cx="272" cy="227"/>
            </a:xfrm>
            <a:prstGeom prst="star4">
              <a:avLst>
                <a:gd name="adj" fmla="val 12500"/>
              </a:avLst>
            </a:prstGeom>
            <a:gradFill rotWithShape="1">
              <a:gsLst>
                <a:gs pos="0">
                  <a:schemeClr val="accent1"/>
                </a:gs>
                <a:gs pos="100000">
                  <a:schemeClr val="accent1">
                    <a:gamma/>
                    <a:shade val="46275"/>
                    <a:invGamma/>
                  </a:schemeClr>
                </a:gs>
              </a:gsLst>
              <a:path path="shape">
                <a:fillToRect l="50000" t="50000" r="50000" b="50000"/>
              </a:path>
            </a:gradFill>
            <a:ln w="0" cap="rnd">
              <a:solidFill>
                <a:schemeClr val="bg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18"/>
                                        </p:tgtEl>
                                        <p:attrNameLst>
                                          <p:attrName>ppt_y</p:attrName>
                                        </p:attrNameLst>
                                      </p:cBhvr>
                                      <p:tavLst>
                                        <p:tav tm="0">
                                          <p:val>
                                            <p:strVal val="#ppt_y"/>
                                          </p:val>
                                        </p:tav>
                                        <p:tav tm="100000">
                                          <p:val>
                                            <p:strVal val="#ppt_y"/>
                                          </p:val>
                                        </p:tav>
                                      </p:tavLst>
                                    </p:anim>
                                    <p:anim calcmode="lin" valueType="num">
                                      <p:cBhvr>
                                        <p:cTn id="9" dur="500" fill="hold"/>
                                        <p:tgtEl>
                                          <p:spTgt spid="92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218"/>
                                        </p:tgtEl>
                                      </p:cBhvr>
                                    </p:animEffect>
                                  </p:childTnLst>
                                </p:cTn>
                              </p:par>
                            </p:childTnLst>
                          </p:cTn>
                        </p:par>
                        <p:par>
                          <p:cTn id="12" fill="hold" nodeType="afterGroup">
                            <p:stCondLst>
                              <p:cond delay="1150"/>
                            </p:stCondLst>
                            <p:childTnLst>
                              <p:par>
                                <p:cTn id="13" presetID="26" presetClass="emph" presetSubtype="0" fill="hold" nodeType="afterEffect">
                                  <p:stCondLst>
                                    <p:cond delay="0"/>
                                  </p:stCondLst>
                                  <p:childTnLst>
                                    <p:animEffect transition="out" filter="fade">
                                      <p:cBhvr>
                                        <p:cTn id="14" dur="1000" tmFilter="0, 0; .2, .5; .8, .5; 1, 0"/>
                                        <p:tgtEl>
                                          <p:spTgt spid="9225"/>
                                        </p:tgtEl>
                                      </p:cBhvr>
                                    </p:animEffect>
                                    <p:animScale>
                                      <p:cBhvr>
                                        <p:cTn id="15" dur="500" autoRev="1" fill="hold"/>
                                        <p:tgtEl>
                                          <p:spTgt spid="9225"/>
                                        </p:tgtEl>
                                      </p:cBhvr>
                                      <p:by x="105000" y="105000"/>
                                    </p:animScale>
                                  </p:childTnLst>
                                </p:cTn>
                              </p:par>
                            </p:childTnLst>
                          </p:cTn>
                        </p:par>
                        <p:par>
                          <p:cTn id="16" fill="hold" nodeType="afterGroup">
                            <p:stCondLst>
                              <p:cond delay="2150"/>
                            </p:stCondLst>
                            <p:childTnLst>
                              <p:par>
                                <p:cTn id="17" presetID="26" presetClass="emph" presetSubtype="0" fill="hold" nodeType="afterEffect">
                                  <p:stCondLst>
                                    <p:cond delay="0"/>
                                  </p:stCondLst>
                                  <p:childTnLst>
                                    <p:animEffect transition="out" filter="fade">
                                      <p:cBhvr>
                                        <p:cTn id="18" dur="1000" tmFilter="0, 0; .2, .5; .8, .5; 1, 0"/>
                                        <p:tgtEl>
                                          <p:spTgt spid="9220"/>
                                        </p:tgtEl>
                                      </p:cBhvr>
                                    </p:animEffect>
                                    <p:animScale>
                                      <p:cBhvr>
                                        <p:cTn id="19" dur="500" autoRev="1" fill="hold"/>
                                        <p:tgtEl>
                                          <p:spTgt spid="9220"/>
                                        </p:tgtEl>
                                      </p:cBhvr>
                                      <p:by x="105000" y="105000"/>
                                    </p:animScale>
                                  </p:childTnLst>
                                </p:cTn>
                              </p:par>
                            </p:childTnLst>
                          </p:cTn>
                        </p:par>
                        <p:par>
                          <p:cTn id="20" fill="hold" nodeType="afterGroup">
                            <p:stCondLst>
                              <p:cond delay="3150"/>
                            </p:stCondLst>
                            <p:childTnLst>
                              <p:par>
                                <p:cTn id="21" presetID="26" presetClass="emph" presetSubtype="0" fill="hold" nodeType="afterEffect">
                                  <p:stCondLst>
                                    <p:cond delay="0"/>
                                  </p:stCondLst>
                                  <p:childTnLst>
                                    <p:animEffect transition="out" filter="fade">
                                      <p:cBhvr>
                                        <p:cTn id="22" dur="1000" tmFilter="0, 0; .2, .5; .8, .5; 1, 0"/>
                                        <p:tgtEl>
                                          <p:spTgt spid="9225"/>
                                        </p:tgtEl>
                                      </p:cBhvr>
                                    </p:animEffect>
                                    <p:animScale>
                                      <p:cBhvr>
                                        <p:cTn id="23" dur="500" autoRev="1" fill="hold"/>
                                        <p:tgtEl>
                                          <p:spTgt spid="9225"/>
                                        </p:tgtEl>
                                      </p:cBhvr>
                                      <p:by x="105000" y="105000"/>
                                    </p:animScale>
                                  </p:childTnLst>
                                </p:cTn>
                              </p:par>
                            </p:childTnLst>
                          </p:cTn>
                        </p:par>
                        <p:par>
                          <p:cTn id="24" fill="hold" nodeType="afterGroup">
                            <p:stCondLst>
                              <p:cond delay="4150"/>
                            </p:stCondLst>
                            <p:childTnLst>
                              <p:par>
                                <p:cTn id="25" presetID="26" presetClass="emph" presetSubtype="0" fill="hold" nodeType="afterEffect">
                                  <p:stCondLst>
                                    <p:cond delay="0"/>
                                  </p:stCondLst>
                                  <p:childTnLst>
                                    <p:animEffect transition="out" filter="fade">
                                      <p:cBhvr>
                                        <p:cTn id="26" dur="1000" tmFilter="0, 0; .2, .5; .8, .5; 1, 0"/>
                                        <p:tgtEl>
                                          <p:spTgt spid="9220"/>
                                        </p:tgtEl>
                                      </p:cBhvr>
                                    </p:animEffect>
                                    <p:animScale>
                                      <p:cBhvr>
                                        <p:cTn id="27" dur="500" autoRev="1" fill="hold"/>
                                        <p:tgtEl>
                                          <p:spTgt spid="922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ChangeArrowheads="1"/>
          </p:cNvSpPr>
          <p:nvPr/>
        </p:nvSpPr>
        <p:spPr bwMode="auto">
          <a:xfrm>
            <a:off x="395288" y="368300"/>
            <a:ext cx="7148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我们不加证明地引入下面的定理，虽然其证明并不十分困难。</a:t>
            </a:r>
            <a:r>
              <a:rPr lang="zh-CN" altLang="en-US"/>
              <a:t> </a:t>
            </a:r>
          </a:p>
        </p:txBody>
      </p:sp>
      <p:sp>
        <p:nvSpPr>
          <p:cNvPr id="29702" name="Rectangle 6"/>
          <p:cNvSpPr>
            <a:spLocks noChangeArrowheads="1"/>
          </p:cNvSpPr>
          <p:nvPr/>
        </p:nvSpPr>
        <p:spPr bwMode="auto">
          <a:xfrm>
            <a:off x="395288" y="836613"/>
            <a:ext cx="84058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定理</a:t>
            </a:r>
            <a:r>
              <a:rPr lang="en-US" altLang="zh-CN">
                <a:solidFill>
                  <a:srgbClr val="009900"/>
                </a:solidFill>
              </a:rPr>
              <a:t>6.2</a:t>
            </a:r>
            <a:r>
              <a:rPr lang="en-US" altLang="zh-CN"/>
              <a:t>  </a:t>
            </a:r>
            <a:r>
              <a:rPr lang="en-US" altLang="zh-CN" i="1"/>
              <a:t>E</a:t>
            </a:r>
            <a:r>
              <a:rPr lang="zh-CN" altLang="en-US"/>
              <a:t>为一有限集合，为</a:t>
            </a:r>
            <a:r>
              <a:rPr lang="en-US" altLang="zh-CN"/>
              <a:t>E</a:t>
            </a:r>
            <a:r>
              <a:rPr lang="zh-CN" altLang="en-US"/>
              <a:t>的部分子集构成的封闭独立系统。以下</a:t>
            </a:r>
          </a:p>
          <a:p>
            <a:r>
              <a:rPr lang="zh-CN" altLang="en-US"/>
              <a:t>两个条件均为</a:t>
            </a:r>
            <a:r>
              <a:rPr lang="en-US" altLang="zh-CN" i="1"/>
              <a:t>M</a:t>
            </a:r>
            <a:r>
              <a:rPr lang="en-US" altLang="zh-CN"/>
              <a:t>=(</a:t>
            </a:r>
            <a:r>
              <a:rPr lang="en-US" altLang="zh-CN" i="1"/>
              <a:t>E</a:t>
            </a:r>
            <a:r>
              <a:rPr lang="en-US" altLang="zh-CN"/>
              <a:t>, </a:t>
            </a:r>
            <a:r>
              <a:rPr lang="en-US" altLang="zh-CN" i="1"/>
              <a:t>y</a:t>
            </a:r>
            <a:r>
              <a:rPr lang="en-US" altLang="zh-CN"/>
              <a:t>)</a:t>
            </a:r>
            <a:r>
              <a:rPr lang="zh-CN" altLang="en-US"/>
              <a:t>构成拟阵（即其上的优化问题可用贪婪法求解）</a:t>
            </a:r>
          </a:p>
          <a:p>
            <a:r>
              <a:rPr lang="zh-CN" altLang="en-US"/>
              <a:t>的充分必要条件：</a:t>
            </a:r>
          </a:p>
        </p:txBody>
      </p:sp>
      <p:sp>
        <p:nvSpPr>
          <p:cNvPr id="29705" name="Rectangle 9"/>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07"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711" name="Rectangle 1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9712" name="Group 16"/>
          <p:cNvGrpSpPr>
            <a:grpSpLocks/>
          </p:cNvGrpSpPr>
          <p:nvPr/>
        </p:nvGrpSpPr>
        <p:grpSpPr bwMode="auto">
          <a:xfrm>
            <a:off x="207963" y="2565400"/>
            <a:ext cx="7532687" cy="420688"/>
            <a:chOff x="282" y="1796"/>
            <a:chExt cx="4745" cy="265"/>
          </a:xfrm>
        </p:grpSpPr>
        <p:sp>
          <p:nvSpPr>
            <p:cNvPr id="29709" name="Text Box 13"/>
            <p:cNvSpPr txBox="1">
              <a:spLocks noChangeArrowheads="1"/>
            </p:cNvSpPr>
            <p:nvPr/>
          </p:nvSpPr>
          <p:spPr bwMode="auto">
            <a:xfrm>
              <a:off x="282" y="1796"/>
              <a:ext cx="474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6600"/>
                  </a:solidFill>
                </a:rPr>
                <a:t>（条件</a:t>
              </a:r>
              <a:r>
                <a:rPr lang="en-US" altLang="zh-CN">
                  <a:solidFill>
                    <a:srgbClr val="FF6600"/>
                  </a:solidFill>
                </a:rPr>
                <a:t>2</a:t>
              </a:r>
              <a:r>
                <a:rPr lang="zh-CN" altLang="en-US">
                  <a:solidFill>
                    <a:srgbClr val="FF6600"/>
                  </a:solidFill>
                </a:rPr>
                <a:t>）</a:t>
              </a:r>
              <a:r>
                <a:rPr lang="zh-CN" altLang="en-US">
                  <a:solidFill>
                    <a:srgbClr val="000000"/>
                  </a:solidFill>
                </a:rPr>
                <a:t>                     若</a:t>
              </a:r>
              <a:r>
                <a:rPr lang="en-US" altLang="zh-CN" i="1">
                  <a:solidFill>
                    <a:srgbClr val="000000"/>
                  </a:solidFill>
                </a:rPr>
                <a:t>I</a:t>
              </a:r>
              <a:r>
                <a:rPr lang="zh-CN" altLang="en-US">
                  <a:solidFill>
                    <a:srgbClr val="000000"/>
                  </a:solidFill>
                </a:rPr>
                <a:t>、</a:t>
              </a:r>
              <a:r>
                <a:rPr lang="en-US" altLang="zh-CN" i="1">
                  <a:solidFill>
                    <a:srgbClr val="000000"/>
                  </a:solidFill>
                </a:rPr>
                <a:t>I</a:t>
              </a:r>
              <a:r>
                <a:rPr lang="en-US" altLang="zh-CN" baseline="30000">
                  <a:solidFill>
                    <a:srgbClr val="000000"/>
                  </a:solidFill>
                </a:rPr>
                <a:t>‘</a:t>
              </a:r>
              <a:r>
                <a:rPr lang="zh-CN" altLang="en-US">
                  <a:solidFill>
                    <a:srgbClr val="000000"/>
                  </a:solidFill>
                </a:rPr>
                <a:t>均为</a:t>
              </a:r>
              <a:r>
                <a:rPr lang="en-US" altLang="zh-CN" i="1">
                  <a:solidFill>
                    <a:srgbClr val="000000"/>
                  </a:solidFill>
                </a:rPr>
                <a:t>A</a:t>
              </a:r>
              <a:r>
                <a:rPr lang="zh-CN" altLang="en-US">
                  <a:solidFill>
                    <a:srgbClr val="000000"/>
                  </a:solidFill>
                </a:rPr>
                <a:t>的两个极大独立集，则</a:t>
              </a:r>
              <a:r>
                <a:rPr lang="en-US" altLang="zh-CN">
                  <a:solidFill>
                    <a:srgbClr val="000000"/>
                  </a:solidFill>
                </a:rPr>
                <a:t>|</a:t>
              </a:r>
              <a:r>
                <a:rPr lang="en-US" altLang="zh-CN" i="1">
                  <a:solidFill>
                    <a:srgbClr val="000000"/>
                  </a:solidFill>
                </a:rPr>
                <a:t>I</a:t>
              </a:r>
              <a:r>
                <a:rPr lang="en-US" altLang="zh-CN">
                  <a:solidFill>
                    <a:srgbClr val="000000"/>
                  </a:solidFill>
                </a:rPr>
                <a:t>|=|</a:t>
              </a:r>
              <a:r>
                <a:rPr lang="en-US" altLang="zh-CN" i="1">
                  <a:solidFill>
                    <a:srgbClr val="000000"/>
                  </a:solidFill>
                </a:rPr>
                <a:t>I</a:t>
              </a:r>
              <a:r>
                <a:rPr lang="en-US" altLang="zh-CN" baseline="30000">
                  <a:solidFill>
                    <a:srgbClr val="000000"/>
                  </a:solidFill>
                  <a:latin typeface="Arial"/>
                </a:rPr>
                <a:t>’</a:t>
              </a:r>
              <a:r>
                <a:rPr lang="en-US" altLang="zh-CN">
                  <a:solidFill>
                    <a:srgbClr val="000000"/>
                  </a:solidFill>
                </a:rPr>
                <a:t>|</a:t>
              </a:r>
              <a:r>
                <a:rPr lang="zh-CN" altLang="en-US">
                  <a:solidFill>
                    <a:srgbClr val="000000"/>
                  </a:solidFill>
                </a:rPr>
                <a:t>。</a:t>
              </a:r>
            </a:p>
          </p:txBody>
        </p:sp>
        <p:graphicFrame>
          <p:nvGraphicFramePr>
            <p:cNvPr id="29710" name="Object 14"/>
            <p:cNvGraphicFramePr>
              <a:graphicFrameLocks noChangeAspect="1"/>
            </p:cNvGraphicFramePr>
            <p:nvPr/>
          </p:nvGraphicFramePr>
          <p:xfrm>
            <a:off x="1156" y="1813"/>
            <a:ext cx="681" cy="248"/>
          </p:xfrm>
          <a:graphic>
            <a:graphicData uri="http://schemas.openxmlformats.org/presentationml/2006/ole">
              <mc:AlternateContent xmlns:mc="http://schemas.openxmlformats.org/markup-compatibility/2006">
                <mc:Choice xmlns:v="urn:schemas-microsoft-com:vml" Requires="v">
                  <p:oleObj spid="_x0000_s29716" r:id="rId3" imgW="520474" imgH="190417" progId="Equation.DSMT4">
                    <p:embed/>
                  </p:oleObj>
                </mc:Choice>
                <mc:Fallback>
                  <p:oleObj r:id="rId3" imgW="520474" imgH="190417"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6" y="1813"/>
                          <a:ext cx="681"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714" name="Rectangle 18"/>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9715" name="Group 19"/>
          <p:cNvGrpSpPr>
            <a:grpSpLocks/>
          </p:cNvGrpSpPr>
          <p:nvPr/>
        </p:nvGrpSpPr>
        <p:grpSpPr bwMode="auto">
          <a:xfrm>
            <a:off x="179388" y="1773238"/>
            <a:ext cx="8659812" cy="823912"/>
            <a:chOff x="146" y="1142"/>
            <a:chExt cx="5455" cy="519"/>
          </a:xfrm>
        </p:grpSpPr>
        <p:sp>
          <p:nvSpPr>
            <p:cNvPr id="29703" name="Text Box 7"/>
            <p:cNvSpPr txBox="1">
              <a:spLocks noChangeArrowheads="1"/>
            </p:cNvSpPr>
            <p:nvPr/>
          </p:nvSpPr>
          <p:spPr bwMode="auto">
            <a:xfrm>
              <a:off x="146" y="1142"/>
              <a:ext cx="4765"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6600"/>
                  </a:solidFill>
                </a:rPr>
                <a:t>（条件</a:t>
              </a:r>
              <a:r>
                <a:rPr lang="en-US" altLang="zh-CN">
                  <a:solidFill>
                    <a:srgbClr val="FF6600"/>
                  </a:solidFill>
                </a:rPr>
                <a:t>1</a:t>
              </a:r>
              <a:r>
                <a:rPr lang="zh-CN" altLang="en-US">
                  <a:solidFill>
                    <a:srgbClr val="FF6600"/>
                  </a:solidFill>
                </a:rPr>
                <a:t>）</a:t>
              </a:r>
              <a:r>
                <a:rPr lang="zh-CN" altLang="en-US">
                  <a:solidFill>
                    <a:srgbClr val="000000"/>
                  </a:solidFill>
                </a:rPr>
                <a:t>若</a:t>
              </a:r>
              <a:r>
                <a:rPr lang="en-US" altLang="zh-CN" i="1">
                  <a:solidFill>
                    <a:srgbClr val="000000"/>
                  </a:solidFill>
                </a:rPr>
                <a:t>I</a:t>
              </a:r>
              <a:r>
                <a:rPr lang="zh-CN" altLang="en-US">
                  <a:solidFill>
                    <a:srgbClr val="000000"/>
                  </a:solidFill>
                </a:rPr>
                <a:t>、</a:t>
              </a:r>
              <a:r>
                <a:rPr lang="en-US" altLang="zh-CN" i="1">
                  <a:solidFill>
                    <a:srgbClr val="000000"/>
                  </a:solidFill>
                </a:rPr>
                <a:t>I</a:t>
              </a:r>
              <a:r>
                <a:rPr lang="en-US" altLang="zh-CN" baseline="30000">
                  <a:solidFill>
                    <a:srgbClr val="000000"/>
                  </a:solidFill>
                </a:rPr>
                <a:t>‘                  </a:t>
              </a:r>
              <a:r>
                <a:rPr lang="en-US" altLang="zh-CN">
                  <a:solidFill>
                    <a:srgbClr val="000000"/>
                  </a:solidFill>
                </a:rPr>
                <a:t>|</a:t>
              </a:r>
              <a:r>
                <a:rPr lang="en-US" altLang="zh-CN" i="1">
                  <a:solidFill>
                    <a:srgbClr val="000000"/>
                  </a:solidFill>
                </a:rPr>
                <a:t>I</a:t>
              </a:r>
              <a:r>
                <a:rPr lang="en-US" altLang="zh-CN">
                  <a:solidFill>
                    <a:srgbClr val="000000"/>
                  </a:solidFill>
                </a:rPr>
                <a:t>|&lt;|</a:t>
              </a:r>
              <a:r>
                <a:rPr lang="en-US" altLang="zh-CN" i="1">
                  <a:solidFill>
                    <a:srgbClr val="000000"/>
                  </a:solidFill>
                </a:rPr>
                <a:t>I</a:t>
              </a:r>
              <a:r>
                <a:rPr lang="en-US" altLang="zh-CN" baseline="30000">
                  <a:solidFill>
                    <a:srgbClr val="000000"/>
                  </a:solidFill>
                  <a:latin typeface="Arial"/>
                </a:rPr>
                <a:t>’</a:t>
              </a:r>
              <a:r>
                <a:rPr lang="en-US" altLang="zh-CN">
                  <a:solidFill>
                    <a:srgbClr val="000000"/>
                  </a:solidFill>
                </a:rPr>
                <a:t>|</a:t>
              </a:r>
              <a:r>
                <a:rPr lang="zh-CN" altLang="en-US">
                  <a:solidFill>
                    <a:srgbClr val="000000"/>
                  </a:solidFill>
                </a:rPr>
                <a:t>，则必可找到一个元素</a:t>
              </a:r>
              <a:r>
                <a:rPr lang="en-US" altLang="zh-CN" sz="2800" i="1">
                  <a:solidFill>
                    <a:srgbClr val="000000"/>
                  </a:solidFill>
                </a:rPr>
                <a:t>e</a:t>
              </a:r>
              <a:r>
                <a:rPr lang="en-US" altLang="zh-CN" i="1">
                  <a:solidFill>
                    <a:srgbClr val="000000"/>
                  </a:solidFill>
                </a:rPr>
                <a:t>          </a:t>
              </a:r>
              <a:r>
                <a:rPr lang="zh-CN" altLang="en-US">
                  <a:solidFill>
                    <a:srgbClr val="000000"/>
                  </a:solidFill>
                </a:rPr>
                <a:t>，使得</a:t>
              </a:r>
            </a:p>
            <a:p>
              <a:r>
                <a:rPr lang="zh-CN" altLang="en-US">
                  <a:solidFill>
                    <a:srgbClr val="000000"/>
                  </a:solidFill>
                </a:rPr>
                <a:t>                 （注：</a:t>
              </a:r>
              <a:r>
                <a:rPr lang="en-US" altLang="zh-CN">
                  <a:solidFill>
                    <a:srgbClr val="000000"/>
                  </a:solidFill>
                </a:rPr>
                <a:t>| · |</a:t>
              </a:r>
              <a:r>
                <a:rPr lang="zh-CN" altLang="en-US">
                  <a:solidFill>
                    <a:srgbClr val="000000"/>
                  </a:solidFill>
                </a:rPr>
                <a:t>表示元素个数）</a:t>
              </a:r>
            </a:p>
          </p:txBody>
        </p:sp>
        <p:graphicFrame>
          <p:nvGraphicFramePr>
            <p:cNvPr id="29704" name="Object 8"/>
            <p:cNvGraphicFramePr>
              <a:graphicFrameLocks noChangeAspect="1"/>
            </p:cNvGraphicFramePr>
            <p:nvPr/>
          </p:nvGraphicFramePr>
          <p:xfrm>
            <a:off x="4014" y="1162"/>
            <a:ext cx="318" cy="236"/>
          </p:xfrm>
          <a:graphic>
            <a:graphicData uri="http://schemas.openxmlformats.org/presentationml/2006/ole">
              <mc:AlternateContent xmlns:mc="http://schemas.openxmlformats.org/markup-compatibility/2006">
                <mc:Choice xmlns:v="urn:schemas-microsoft-com:vml" Requires="v">
                  <p:oleObj spid="_x0000_s29717" r:id="rId5" imgW="253890" imgH="190417" progId="Equation.DSMT4">
                    <p:embed/>
                  </p:oleObj>
                </mc:Choice>
                <mc:Fallback>
                  <p:oleObj r:id="rId5" imgW="253890" imgH="190417"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1162"/>
                          <a:ext cx="318"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10"/>
            <p:cNvGraphicFramePr>
              <a:graphicFrameLocks noChangeAspect="1"/>
            </p:cNvGraphicFramePr>
            <p:nvPr/>
          </p:nvGraphicFramePr>
          <p:xfrm>
            <a:off x="4830" y="1194"/>
            <a:ext cx="771" cy="284"/>
          </p:xfrm>
          <a:graphic>
            <a:graphicData uri="http://schemas.openxmlformats.org/presentationml/2006/ole">
              <mc:AlternateContent xmlns:mc="http://schemas.openxmlformats.org/markup-compatibility/2006">
                <mc:Choice xmlns:v="urn:schemas-microsoft-com:vml" Requires="v">
                  <p:oleObj spid="_x0000_s29718" r:id="rId7" imgW="545626" imgH="203024" progId="Equation.DSMT4">
                    <p:embed/>
                  </p:oleObj>
                </mc:Choice>
                <mc:Fallback>
                  <p:oleObj r:id="rId7" imgW="545626" imgH="203024"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0" y="1194"/>
                          <a:ext cx="771"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13" name="Object 17"/>
            <p:cNvGraphicFramePr>
              <a:graphicFrameLocks noChangeAspect="1"/>
            </p:cNvGraphicFramePr>
            <p:nvPr/>
          </p:nvGraphicFramePr>
          <p:xfrm>
            <a:off x="1429" y="1241"/>
            <a:ext cx="408" cy="239"/>
          </p:xfrm>
          <a:graphic>
            <a:graphicData uri="http://schemas.openxmlformats.org/presentationml/2006/ole">
              <mc:AlternateContent xmlns:mc="http://schemas.openxmlformats.org/markup-compatibility/2006">
                <mc:Choice xmlns:v="urn:schemas-microsoft-com:vml" Requires="v">
                  <p:oleObj spid="_x0000_s29719" r:id="rId9" imgW="279279" imgH="165028" progId="Equation.DSMT4">
                    <p:embed/>
                  </p:oleObj>
                </mc:Choice>
                <mc:Fallback>
                  <p:oleObj r:id="rId9" imgW="279279" imgH="165028"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 y="1241"/>
                          <a:ext cx="408"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additive="base">
                                        <p:cTn id="13" dur="500" fill="hold"/>
                                        <p:tgtEl>
                                          <p:spTgt spid="29702"/>
                                        </p:tgtEl>
                                        <p:attrNameLst>
                                          <p:attrName>ppt_x</p:attrName>
                                        </p:attrNameLst>
                                      </p:cBhvr>
                                      <p:tavLst>
                                        <p:tav tm="0">
                                          <p:val>
                                            <p:strVal val="0-#ppt_w/2"/>
                                          </p:val>
                                        </p:tav>
                                        <p:tav tm="100000">
                                          <p:val>
                                            <p:strVal val="#ppt_x"/>
                                          </p:val>
                                        </p:tav>
                                      </p:tavLst>
                                    </p:anim>
                                    <p:anim calcmode="lin" valueType="num">
                                      <p:cBhvr additive="base">
                                        <p:cTn id="14"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715"/>
                                        </p:tgtEl>
                                        <p:attrNameLst>
                                          <p:attrName>style.visibility</p:attrName>
                                        </p:attrNameLst>
                                      </p:cBhvr>
                                      <p:to>
                                        <p:strVal val="visible"/>
                                      </p:to>
                                    </p:set>
                                    <p:anim calcmode="lin" valueType="num">
                                      <p:cBhvr additive="base">
                                        <p:cTn id="19" dur="500" fill="hold"/>
                                        <p:tgtEl>
                                          <p:spTgt spid="29715"/>
                                        </p:tgtEl>
                                        <p:attrNameLst>
                                          <p:attrName>ppt_x</p:attrName>
                                        </p:attrNameLst>
                                      </p:cBhvr>
                                      <p:tavLst>
                                        <p:tav tm="0">
                                          <p:val>
                                            <p:strVal val="0-#ppt_w/2"/>
                                          </p:val>
                                        </p:tav>
                                        <p:tav tm="100000">
                                          <p:val>
                                            <p:strVal val="#ppt_x"/>
                                          </p:val>
                                        </p:tav>
                                      </p:tavLst>
                                    </p:anim>
                                    <p:anim calcmode="lin" valueType="num">
                                      <p:cBhvr additive="base">
                                        <p:cTn id="20" dur="500" fill="hold"/>
                                        <p:tgtEl>
                                          <p:spTgt spid="297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9712"/>
                                        </p:tgtEl>
                                        <p:attrNameLst>
                                          <p:attrName>style.visibility</p:attrName>
                                        </p:attrNameLst>
                                      </p:cBhvr>
                                      <p:to>
                                        <p:strVal val="visible"/>
                                      </p:to>
                                    </p:set>
                                    <p:anim calcmode="lin" valueType="num">
                                      <p:cBhvr additive="base">
                                        <p:cTn id="25" dur="500" fill="hold"/>
                                        <p:tgtEl>
                                          <p:spTgt spid="29712"/>
                                        </p:tgtEl>
                                        <p:attrNameLst>
                                          <p:attrName>ppt_x</p:attrName>
                                        </p:attrNameLst>
                                      </p:cBhvr>
                                      <p:tavLst>
                                        <p:tav tm="0">
                                          <p:val>
                                            <p:strVal val="0-#ppt_w/2"/>
                                          </p:val>
                                        </p:tav>
                                        <p:tav tm="100000">
                                          <p:val>
                                            <p:strVal val="#ppt_x"/>
                                          </p:val>
                                        </p:tav>
                                      </p:tavLst>
                                    </p:anim>
                                    <p:anim calcmode="lin" valueType="num">
                                      <p:cBhvr additive="base">
                                        <p:cTn id="26" dur="500" fill="hold"/>
                                        <p:tgtEl>
                                          <p:spTgt spid="297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30" name="Rectangle 10"/>
          <p:cNvSpPr>
            <a:spLocks noChangeArrowheads="1"/>
          </p:cNvSpPr>
          <p:nvPr/>
        </p:nvSpPr>
        <p:spPr bwMode="auto">
          <a:xfrm>
            <a:off x="395288" y="836613"/>
            <a:ext cx="8424862"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比较</a:t>
            </a:r>
            <a:r>
              <a:rPr lang="en-US" altLang="zh-CN"/>
              <a:t>NF</a:t>
            </a:r>
            <a:r>
              <a:rPr lang="zh-CN" altLang="en-US"/>
              <a:t>、</a:t>
            </a:r>
            <a:r>
              <a:rPr lang="en-US" altLang="zh-CN"/>
              <a:t>FF</a:t>
            </a:r>
            <a:r>
              <a:rPr lang="zh-CN" altLang="en-US"/>
              <a:t>、</a:t>
            </a:r>
            <a:r>
              <a:rPr lang="en-US" altLang="zh-CN"/>
              <a:t>FFD</a:t>
            </a:r>
            <a:r>
              <a:rPr lang="zh-CN" altLang="en-US"/>
              <a:t>算法，它们装箱效果一个比一个好，但这并不表示</a:t>
            </a:r>
            <a:r>
              <a:rPr lang="en-US" altLang="zh-CN"/>
              <a:t>NF</a:t>
            </a:r>
            <a:r>
              <a:rPr lang="zh-CN" altLang="en-US"/>
              <a:t>、</a:t>
            </a:r>
            <a:r>
              <a:rPr lang="en-US" altLang="zh-CN"/>
              <a:t>FF</a:t>
            </a:r>
            <a:r>
              <a:rPr lang="zh-CN" altLang="en-US"/>
              <a:t>就失去的存在的价值。</a:t>
            </a:r>
            <a:r>
              <a:rPr lang="en-US" altLang="zh-CN"/>
              <a:t>FF</a:t>
            </a:r>
            <a:r>
              <a:rPr lang="zh-CN" altLang="en-US"/>
              <a:t>，</a:t>
            </a:r>
            <a:r>
              <a:rPr lang="en-US" altLang="zh-CN"/>
              <a:t>FFD</a:t>
            </a:r>
            <a:r>
              <a:rPr lang="zh-CN" altLang="en-US"/>
              <a:t>算法皆要求将所有物品全部装好后，所有箱子才能一起运走，而</a:t>
            </a:r>
            <a:r>
              <a:rPr lang="en-US" altLang="zh-CN"/>
              <a:t>NF</a:t>
            </a:r>
            <a:r>
              <a:rPr lang="zh-CN" altLang="en-US"/>
              <a:t>算法无此限制；</a:t>
            </a:r>
            <a:r>
              <a:rPr lang="en-US" altLang="zh-CN"/>
              <a:t>FFD</a:t>
            </a:r>
            <a:r>
              <a:rPr lang="zh-CN" altLang="en-US"/>
              <a:t>算法还要求所有物品全部到达后才开始装箱，而</a:t>
            </a:r>
            <a:r>
              <a:rPr lang="en-US" altLang="zh-CN"/>
              <a:t>NF</a:t>
            </a:r>
            <a:r>
              <a:rPr lang="zh-CN" altLang="en-US"/>
              <a:t>、</a:t>
            </a:r>
            <a:r>
              <a:rPr lang="en-US" altLang="zh-CN"/>
              <a:t>FF</a:t>
            </a:r>
            <a:r>
              <a:rPr lang="zh-CN" altLang="en-US"/>
              <a:t>算法在给某批物品装箱时，可以不知道下一个物品的长度如何，或者说物品可以一个个到达，在未到达前不必预先知道它的长度，装箱顺序是不允许整理，即必须遵循“先来先服务”的原则，故应将这三个算法看成是为不同实际问题的数学模设计算法。当然，在实际问题允许整理时（例如木工从相同长度的原木中取材时），应当使用效果较好的算法，否则会造成不必要的浪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8730"/>
                                        </p:tgtEl>
                                        <p:attrNameLst>
                                          <p:attrName>style.visibility</p:attrName>
                                        </p:attrNameLst>
                                      </p:cBhvr>
                                      <p:to>
                                        <p:strVal val="visible"/>
                                      </p:to>
                                    </p:set>
                                    <p:anim calcmode="lin" valueType="num">
                                      <p:cBhvr additive="base">
                                        <p:cTn id="7" dur="500" fill="hold"/>
                                        <p:tgtEl>
                                          <p:spTgt spid="158730"/>
                                        </p:tgtEl>
                                        <p:attrNameLst>
                                          <p:attrName>ppt_x</p:attrName>
                                        </p:attrNameLst>
                                      </p:cBhvr>
                                      <p:tavLst>
                                        <p:tav tm="0">
                                          <p:val>
                                            <p:strVal val="0-#ppt_w/2"/>
                                          </p:val>
                                        </p:tav>
                                        <p:tav tm="100000">
                                          <p:val>
                                            <p:strVal val="#ppt_x"/>
                                          </p:val>
                                        </p:tav>
                                      </p:tavLst>
                                    </p:anim>
                                    <p:anim calcmode="lin" valueType="num">
                                      <p:cBhvr additive="base">
                                        <p:cTn id="8" dur="500" fill="hold"/>
                                        <p:tgtEl>
                                          <p:spTgt spid="158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Rectangle 5"/>
          <p:cNvSpPr>
            <a:spLocks noChangeArrowheads="1"/>
          </p:cNvSpPr>
          <p:nvPr/>
        </p:nvSpPr>
        <p:spPr bwMode="auto">
          <a:xfrm>
            <a:off x="395288" y="404813"/>
            <a:ext cx="82804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为介绍近似算法，在本节中我们考察了旅行商问题（</a:t>
            </a:r>
            <a:r>
              <a:rPr lang="en-US" altLang="zh-CN"/>
              <a:t>TSP</a:t>
            </a:r>
            <a:r>
              <a:rPr lang="zh-CN" altLang="en-US"/>
              <a:t>）和集装箱问题（</a:t>
            </a:r>
            <a:r>
              <a:rPr lang="en-US" altLang="zh-CN"/>
              <a:t>Bin-packing</a:t>
            </a:r>
            <a:r>
              <a:rPr lang="zh-CN" altLang="en-US"/>
              <a:t>）。除了希望读者了解这些常用算法外，以它们为例还有其他目的。第一，所有算法都设计得非常简单。虽然，不可能要求所有近似算都这样简单，但尽可能直观简单设计近似算法时应当注意的问题之一。其次，我们例举集装箱问题的一些近似算法还想说明以下事实：对于一些</a:t>
            </a:r>
            <a:r>
              <a:rPr lang="en-US" altLang="zh-CN"/>
              <a:t>NP</a:t>
            </a:r>
            <a:r>
              <a:rPr lang="zh-CN" altLang="en-US"/>
              <a:t>完全问题，有时设计某些寻找近似最优解的方法也许并不算太困难，但要分析算法的效果却可能不是一件容易的事，特别是对那些效果较好的算法更是如此。然而，一个缺少执行效果分析（最坏情况分析或平均情况分析）的近似算法就象一件未经鉴定的新产品或一种未经临床试用的新药品一样，是不会被人们普遍接受的。研究近似算法的主要困难就在于：一方面，我们希望构造出</a:t>
            </a:r>
            <a:r>
              <a:rPr lang="en-US" altLang="zh-CN" i="1"/>
              <a:t>r</a:t>
            </a:r>
            <a:r>
              <a:rPr lang="zh-CN" altLang="en-US"/>
              <a:t>更小的近似算法；另一方面，即使我们真的构造出了一个实用效果“更好”的近似算法（至少你自己样认为），却很难证明它对一切例子总有更好的效果。而事实上，我们的猜测和判断常常会发生错误，只要有人能举出一个并非更好（或甚至更坏）的例子，我们构造的算法就被彻底否定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0773"/>
                                        </p:tgtEl>
                                        <p:attrNameLst>
                                          <p:attrName>style.visibility</p:attrName>
                                        </p:attrNameLst>
                                      </p:cBhvr>
                                      <p:to>
                                        <p:strVal val="visible"/>
                                      </p:to>
                                    </p:set>
                                    <p:anim calcmode="lin" valueType="num">
                                      <p:cBhvr additive="base">
                                        <p:cTn id="7" dur="500" fill="hold"/>
                                        <p:tgtEl>
                                          <p:spTgt spid="160773"/>
                                        </p:tgtEl>
                                        <p:attrNameLst>
                                          <p:attrName>ppt_x</p:attrName>
                                        </p:attrNameLst>
                                      </p:cBhvr>
                                      <p:tavLst>
                                        <p:tav tm="0">
                                          <p:val>
                                            <p:strVal val="0-#ppt_w/2"/>
                                          </p:val>
                                        </p:tav>
                                        <p:tav tm="100000">
                                          <p:val>
                                            <p:strVal val="#ppt_x"/>
                                          </p:val>
                                        </p:tav>
                                      </p:tavLst>
                                    </p:anim>
                                    <p:anim calcmode="lin" valueType="num">
                                      <p:cBhvr additive="base">
                                        <p:cTn id="8"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7" name="Rectangle 5"/>
          <p:cNvSpPr>
            <a:spLocks noChangeArrowheads="1"/>
          </p:cNvSpPr>
          <p:nvPr/>
        </p:nvSpPr>
        <p:spPr bwMode="auto">
          <a:xfrm>
            <a:off x="323850" y="333375"/>
            <a:ext cx="3184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ea typeface="黑体" pitchFamily="2" charset="-122"/>
              </a:rPr>
              <a:t>§9.5  </a:t>
            </a:r>
            <a:r>
              <a:rPr lang="zh-CN" altLang="en-US">
                <a:solidFill>
                  <a:srgbClr val="009900"/>
                </a:solidFill>
              </a:rPr>
              <a:t>离散优化的几个实例</a:t>
            </a:r>
          </a:p>
        </p:txBody>
      </p:sp>
      <p:sp>
        <p:nvSpPr>
          <p:cNvPr id="161799" name="Rectangle 7"/>
          <p:cNvSpPr>
            <a:spLocks noChangeArrowheads="1"/>
          </p:cNvSpPr>
          <p:nvPr/>
        </p:nvSpPr>
        <p:spPr bwMode="auto">
          <a:xfrm>
            <a:off x="165100" y="800100"/>
            <a:ext cx="3254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solidFill>
                  <a:srgbClr val="009900"/>
                </a:solidFill>
                <a:ea typeface="黑体" pitchFamily="2" charset="-122"/>
              </a:rPr>
              <a:t>一、纽约市街道清扫规划</a:t>
            </a:r>
          </a:p>
        </p:txBody>
      </p:sp>
      <p:sp>
        <p:nvSpPr>
          <p:cNvPr id="161801" name="Rectangle 9"/>
          <p:cNvSpPr>
            <a:spLocks noChangeArrowheads="1"/>
          </p:cNvSpPr>
          <p:nvPr/>
        </p:nvSpPr>
        <p:spPr bwMode="auto">
          <a:xfrm>
            <a:off x="323850" y="1196975"/>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建立数学模型并对它进行分析研究，常常可以大大地提高人类活动的效率或降低活动所需的费用。</a:t>
            </a:r>
          </a:p>
        </p:txBody>
      </p:sp>
      <p:sp>
        <p:nvSpPr>
          <p:cNvPr id="161803" name="Rectangle 11"/>
          <p:cNvSpPr>
            <a:spLocks noChangeArrowheads="1"/>
          </p:cNvSpPr>
          <p:nvPr/>
        </p:nvSpPr>
        <p:spPr bwMode="auto">
          <a:xfrm>
            <a:off x="323850" y="1844675"/>
            <a:ext cx="84963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纽约市卫生事业的年预算费用大约为</a:t>
            </a:r>
            <a:r>
              <a:rPr lang="en-US" altLang="zh-CN"/>
              <a:t>2</a:t>
            </a:r>
            <a:r>
              <a:rPr lang="zh-CN" altLang="en-US"/>
              <a:t>亿美元，其中</a:t>
            </a:r>
            <a:r>
              <a:rPr lang="en-US" altLang="zh-CN"/>
              <a:t>1000</a:t>
            </a:r>
            <a:r>
              <a:rPr lang="zh-CN" altLang="en-US"/>
              <a:t>万美元用于清扫街道。由于建立和分析了相应的数学模型，清扫费用估计可以节省</a:t>
            </a:r>
            <a:r>
              <a:rPr lang="en-US" altLang="zh-CN"/>
              <a:t>10%</a:t>
            </a:r>
            <a:r>
              <a:rPr lang="zh-CN" altLang="en-US"/>
              <a:t>，而事实上，在哥伦比亚地区应用后，实际节省了</a:t>
            </a:r>
            <a:r>
              <a:rPr lang="en-US" altLang="zh-CN"/>
              <a:t>20%</a:t>
            </a:r>
            <a:r>
              <a:rPr lang="zh-CN" altLang="en-US"/>
              <a:t>以上的费用，经济效益是十分可观的。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additive="base">
                                        <p:cTn id="7" dur="500" fill="hold"/>
                                        <p:tgtEl>
                                          <p:spTgt spid="161797"/>
                                        </p:tgtEl>
                                        <p:attrNameLst>
                                          <p:attrName>ppt_x</p:attrName>
                                        </p:attrNameLst>
                                      </p:cBhvr>
                                      <p:tavLst>
                                        <p:tav tm="0">
                                          <p:val>
                                            <p:strVal val="0-#ppt_w/2"/>
                                          </p:val>
                                        </p:tav>
                                        <p:tav tm="100000">
                                          <p:val>
                                            <p:strVal val="#ppt_x"/>
                                          </p:val>
                                        </p:tav>
                                      </p:tavLst>
                                    </p:anim>
                                    <p:anim calcmode="lin" valueType="num">
                                      <p:cBhvr additive="base">
                                        <p:cTn id="8" dur="500" fill="hold"/>
                                        <p:tgtEl>
                                          <p:spTgt spid="161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9"/>
                                        </p:tgtEl>
                                        <p:attrNameLst>
                                          <p:attrName>style.visibility</p:attrName>
                                        </p:attrNameLst>
                                      </p:cBhvr>
                                      <p:to>
                                        <p:strVal val="visible"/>
                                      </p:to>
                                    </p:set>
                                    <p:anim calcmode="lin" valueType="num">
                                      <p:cBhvr additive="base">
                                        <p:cTn id="13" dur="500" fill="hold"/>
                                        <p:tgtEl>
                                          <p:spTgt spid="161799"/>
                                        </p:tgtEl>
                                        <p:attrNameLst>
                                          <p:attrName>ppt_x</p:attrName>
                                        </p:attrNameLst>
                                      </p:cBhvr>
                                      <p:tavLst>
                                        <p:tav tm="0">
                                          <p:val>
                                            <p:strVal val="0-#ppt_w/2"/>
                                          </p:val>
                                        </p:tav>
                                        <p:tav tm="100000">
                                          <p:val>
                                            <p:strVal val="#ppt_x"/>
                                          </p:val>
                                        </p:tav>
                                      </p:tavLst>
                                    </p:anim>
                                    <p:anim calcmode="lin" valueType="num">
                                      <p:cBhvr additive="base">
                                        <p:cTn id="14" dur="500" fill="hold"/>
                                        <p:tgtEl>
                                          <p:spTgt spid="1617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1801"/>
                                        </p:tgtEl>
                                        <p:attrNameLst>
                                          <p:attrName>style.visibility</p:attrName>
                                        </p:attrNameLst>
                                      </p:cBhvr>
                                      <p:to>
                                        <p:strVal val="visible"/>
                                      </p:to>
                                    </p:set>
                                    <p:anim calcmode="lin" valueType="num">
                                      <p:cBhvr additive="base">
                                        <p:cTn id="19" dur="500" fill="hold"/>
                                        <p:tgtEl>
                                          <p:spTgt spid="161801"/>
                                        </p:tgtEl>
                                        <p:attrNameLst>
                                          <p:attrName>ppt_x</p:attrName>
                                        </p:attrNameLst>
                                      </p:cBhvr>
                                      <p:tavLst>
                                        <p:tav tm="0">
                                          <p:val>
                                            <p:strVal val="0-#ppt_w/2"/>
                                          </p:val>
                                        </p:tav>
                                        <p:tav tm="100000">
                                          <p:val>
                                            <p:strVal val="#ppt_x"/>
                                          </p:val>
                                        </p:tav>
                                      </p:tavLst>
                                    </p:anim>
                                    <p:anim calcmode="lin" valueType="num">
                                      <p:cBhvr additive="base">
                                        <p:cTn id="20" dur="500" fill="hold"/>
                                        <p:tgtEl>
                                          <p:spTgt spid="1618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1803"/>
                                        </p:tgtEl>
                                        <p:attrNameLst>
                                          <p:attrName>style.visibility</p:attrName>
                                        </p:attrNameLst>
                                      </p:cBhvr>
                                      <p:to>
                                        <p:strVal val="visible"/>
                                      </p:to>
                                    </p:set>
                                    <p:anim calcmode="lin" valueType="num">
                                      <p:cBhvr additive="base">
                                        <p:cTn id="25" dur="500" fill="hold"/>
                                        <p:tgtEl>
                                          <p:spTgt spid="161803"/>
                                        </p:tgtEl>
                                        <p:attrNameLst>
                                          <p:attrName>ppt_x</p:attrName>
                                        </p:attrNameLst>
                                      </p:cBhvr>
                                      <p:tavLst>
                                        <p:tav tm="0">
                                          <p:val>
                                            <p:strVal val="0-#ppt_w/2"/>
                                          </p:val>
                                        </p:tav>
                                        <p:tav tm="100000">
                                          <p:val>
                                            <p:strVal val="#ppt_x"/>
                                          </p:val>
                                        </p:tav>
                                      </p:tavLst>
                                    </p:anim>
                                    <p:anim calcmode="lin" valueType="num">
                                      <p:cBhvr additive="base">
                                        <p:cTn id="26" dur="500" fill="hold"/>
                                        <p:tgtEl>
                                          <p:spTgt spid="161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P spid="161799" grpId="0"/>
      <p:bldP spid="161801" grpId="0"/>
      <p:bldP spid="16180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6" name="Rectangle 4"/>
          <p:cNvSpPr>
            <a:spLocks noChangeArrowheads="1"/>
          </p:cNvSpPr>
          <p:nvPr/>
        </p:nvSpPr>
        <p:spPr bwMode="auto">
          <a:xfrm>
            <a:off x="215900" y="333375"/>
            <a:ext cx="84248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很明显，街区可以用图来表示，由于单行街道的存在，通常还是有向图。图</a:t>
            </a:r>
            <a:r>
              <a:rPr lang="en-US" altLang="zh-CN"/>
              <a:t>9.28</a:t>
            </a:r>
            <a:r>
              <a:rPr lang="zh-CN" altLang="en-US">
                <a:cs typeface="Times New Roman" pitchFamily="18" charset="0"/>
              </a:rPr>
              <a:t>就是一个简单的街区图，中路为单行主干线，车辆必须按箭头方向通过。初初一看，问题似乎十分简单，只需把街道分成若干片，使每片都能在一个清扫周期内打扫完毕即可。然而事实并非如此，困难是由下列原因造成的：</a:t>
            </a:r>
            <a:r>
              <a:rPr lang="zh-CN" altLang="en-US"/>
              <a:t> </a:t>
            </a:r>
          </a:p>
        </p:txBody>
      </p:sp>
      <p:sp>
        <p:nvSpPr>
          <p:cNvPr id="279557" name="Rectangle 5"/>
          <p:cNvSpPr>
            <a:spLocks noChangeArrowheads="1"/>
          </p:cNvSpPr>
          <p:nvPr/>
        </p:nvSpPr>
        <p:spPr bwMode="auto">
          <a:xfrm>
            <a:off x="214313" y="4222750"/>
            <a:ext cx="8929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第一，像纽约这样的大城市，清扫必须和交通规划相一致。例如，在车辆繁</a:t>
            </a:r>
          </a:p>
          <a:p>
            <a:r>
              <a:rPr lang="zh-CN" altLang="en-US">
                <a:solidFill>
                  <a:srgbClr val="009900"/>
                </a:solidFill>
              </a:rPr>
              <a:t>忙的时段内一些主要街道是不允许清扫的。</a:t>
            </a:r>
          </a:p>
        </p:txBody>
      </p:sp>
      <p:sp>
        <p:nvSpPr>
          <p:cNvPr id="279558" name="Rectangle 6"/>
          <p:cNvSpPr>
            <a:spLocks noChangeArrowheads="1"/>
          </p:cNvSpPr>
          <p:nvPr/>
        </p:nvSpPr>
        <p:spPr bwMode="auto">
          <a:xfrm>
            <a:off x="215900" y="4870450"/>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第二，清扫街道时路边必须没有停车，这说明清扫还必须和停车规则相匹配。一些小城市可以要求市民服从和清扫相一致的停车规划，但像纽约这样的大城市则是行不通的。</a:t>
            </a:r>
            <a:r>
              <a:rPr lang="zh-CN" altLang="en-US">
                <a:solidFill>
                  <a:srgbClr val="009900"/>
                </a:solidFill>
              </a:rPr>
              <a:t> </a:t>
            </a:r>
          </a:p>
        </p:txBody>
      </p:sp>
      <p:sp>
        <p:nvSpPr>
          <p:cNvPr id="279559" name="Rectangle 7"/>
          <p:cNvSpPr>
            <a:spLocks noChangeArrowheads="1"/>
          </p:cNvSpPr>
          <p:nvPr/>
        </p:nvSpPr>
        <p:spPr bwMode="auto">
          <a:xfrm>
            <a:off x="201613" y="5805488"/>
            <a:ext cx="8618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第三，城市一般都分成几个行政区，清扫范围也许还不允许越出本区范围。</a:t>
            </a:r>
          </a:p>
        </p:txBody>
      </p:sp>
      <p:pic>
        <p:nvPicPr>
          <p:cNvPr id="279560" name="Picture 8" descr="25"/>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5076825" y="1989138"/>
            <a:ext cx="2857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9556"/>
                                        </p:tgtEl>
                                        <p:attrNameLst>
                                          <p:attrName>style.visibility</p:attrName>
                                        </p:attrNameLst>
                                      </p:cBhvr>
                                      <p:to>
                                        <p:strVal val="visible"/>
                                      </p:to>
                                    </p:set>
                                    <p:anim calcmode="lin" valueType="num">
                                      <p:cBhvr additive="base">
                                        <p:cTn id="7" dur="500" fill="hold"/>
                                        <p:tgtEl>
                                          <p:spTgt spid="279556"/>
                                        </p:tgtEl>
                                        <p:attrNameLst>
                                          <p:attrName>ppt_x</p:attrName>
                                        </p:attrNameLst>
                                      </p:cBhvr>
                                      <p:tavLst>
                                        <p:tav tm="0">
                                          <p:val>
                                            <p:strVal val="0-#ppt_w/2"/>
                                          </p:val>
                                        </p:tav>
                                        <p:tav tm="100000">
                                          <p:val>
                                            <p:strVal val="#ppt_x"/>
                                          </p:val>
                                        </p:tav>
                                      </p:tavLst>
                                    </p:anim>
                                    <p:anim calcmode="lin" valueType="num">
                                      <p:cBhvr additive="base">
                                        <p:cTn id="8" dur="500" fill="hold"/>
                                        <p:tgtEl>
                                          <p:spTgt spid="2795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79560"/>
                                        </p:tgtEl>
                                        <p:attrNameLst>
                                          <p:attrName>style.visibility</p:attrName>
                                        </p:attrNameLst>
                                      </p:cBhvr>
                                      <p:to>
                                        <p:strVal val="visible"/>
                                      </p:to>
                                    </p:set>
                                    <p:anim calcmode="lin" valueType="num">
                                      <p:cBhvr additive="base">
                                        <p:cTn id="13" dur="500" fill="hold"/>
                                        <p:tgtEl>
                                          <p:spTgt spid="279560"/>
                                        </p:tgtEl>
                                        <p:attrNameLst>
                                          <p:attrName>ppt_x</p:attrName>
                                        </p:attrNameLst>
                                      </p:cBhvr>
                                      <p:tavLst>
                                        <p:tav tm="0">
                                          <p:val>
                                            <p:strVal val="1+#ppt_w/2"/>
                                          </p:val>
                                        </p:tav>
                                        <p:tav tm="100000">
                                          <p:val>
                                            <p:strVal val="#ppt_x"/>
                                          </p:val>
                                        </p:tav>
                                      </p:tavLst>
                                    </p:anim>
                                    <p:anim calcmode="lin" valueType="num">
                                      <p:cBhvr additive="base">
                                        <p:cTn id="14" dur="500" fill="hold"/>
                                        <p:tgtEl>
                                          <p:spTgt spid="2795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9557"/>
                                        </p:tgtEl>
                                        <p:attrNameLst>
                                          <p:attrName>style.visibility</p:attrName>
                                        </p:attrNameLst>
                                      </p:cBhvr>
                                      <p:to>
                                        <p:strVal val="visible"/>
                                      </p:to>
                                    </p:set>
                                    <p:anim calcmode="lin" valueType="num">
                                      <p:cBhvr additive="base">
                                        <p:cTn id="19" dur="500" fill="hold"/>
                                        <p:tgtEl>
                                          <p:spTgt spid="279557"/>
                                        </p:tgtEl>
                                        <p:attrNameLst>
                                          <p:attrName>ppt_x</p:attrName>
                                        </p:attrNameLst>
                                      </p:cBhvr>
                                      <p:tavLst>
                                        <p:tav tm="0">
                                          <p:val>
                                            <p:strVal val="0-#ppt_w/2"/>
                                          </p:val>
                                        </p:tav>
                                        <p:tav tm="100000">
                                          <p:val>
                                            <p:strVal val="#ppt_x"/>
                                          </p:val>
                                        </p:tav>
                                      </p:tavLst>
                                    </p:anim>
                                    <p:anim calcmode="lin" valueType="num">
                                      <p:cBhvr additive="base">
                                        <p:cTn id="20" dur="500" fill="hold"/>
                                        <p:tgtEl>
                                          <p:spTgt spid="2795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9558"/>
                                        </p:tgtEl>
                                        <p:attrNameLst>
                                          <p:attrName>style.visibility</p:attrName>
                                        </p:attrNameLst>
                                      </p:cBhvr>
                                      <p:to>
                                        <p:strVal val="visible"/>
                                      </p:to>
                                    </p:set>
                                    <p:anim calcmode="lin" valueType="num">
                                      <p:cBhvr additive="base">
                                        <p:cTn id="25" dur="500" fill="hold"/>
                                        <p:tgtEl>
                                          <p:spTgt spid="279558"/>
                                        </p:tgtEl>
                                        <p:attrNameLst>
                                          <p:attrName>ppt_x</p:attrName>
                                        </p:attrNameLst>
                                      </p:cBhvr>
                                      <p:tavLst>
                                        <p:tav tm="0">
                                          <p:val>
                                            <p:strVal val="0-#ppt_w/2"/>
                                          </p:val>
                                        </p:tav>
                                        <p:tav tm="100000">
                                          <p:val>
                                            <p:strVal val="#ppt_x"/>
                                          </p:val>
                                        </p:tav>
                                      </p:tavLst>
                                    </p:anim>
                                    <p:anim calcmode="lin" valueType="num">
                                      <p:cBhvr additive="base">
                                        <p:cTn id="26" dur="500" fill="hold"/>
                                        <p:tgtEl>
                                          <p:spTgt spid="27955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9559"/>
                                        </p:tgtEl>
                                        <p:attrNameLst>
                                          <p:attrName>style.visibility</p:attrName>
                                        </p:attrNameLst>
                                      </p:cBhvr>
                                      <p:to>
                                        <p:strVal val="visible"/>
                                      </p:to>
                                    </p:set>
                                    <p:anim calcmode="lin" valueType="num">
                                      <p:cBhvr additive="base">
                                        <p:cTn id="31" dur="500" fill="hold"/>
                                        <p:tgtEl>
                                          <p:spTgt spid="279559"/>
                                        </p:tgtEl>
                                        <p:attrNameLst>
                                          <p:attrName>ppt_x</p:attrName>
                                        </p:attrNameLst>
                                      </p:cBhvr>
                                      <p:tavLst>
                                        <p:tav tm="0">
                                          <p:val>
                                            <p:strVal val="0-#ppt_w/2"/>
                                          </p:val>
                                        </p:tav>
                                        <p:tav tm="100000">
                                          <p:val>
                                            <p:strVal val="#ppt_x"/>
                                          </p:val>
                                        </p:tav>
                                      </p:tavLst>
                                    </p:anim>
                                    <p:anim calcmode="lin" valueType="num">
                                      <p:cBhvr additive="base">
                                        <p:cTn id="32" dur="500" fill="hold"/>
                                        <p:tgtEl>
                                          <p:spTgt spid="2795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6" grpId="0"/>
      <p:bldP spid="279557" grpId="0"/>
      <p:bldP spid="279558" grpId="0"/>
      <p:bldP spid="27955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3" name="Rectangle 7"/>
          <p:cNvSpPr>
            <a:spLocks noChangeArrowheads="1"/>
          </p:cNvSpPr>
          <p:nvPr/>
        </p:nvSpPr>
        <p:spPr bwMode="auto">
          <a:xfrm>
            <a:off x="258763" y="476250"/>
            <a:ext cx="87058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现在可以看出，由于这些限制条件的存在问题开始变得复杂起来了。但容</a:t>
            </a:r>
          </a:p>
          <a:p>
            <a:r>
              <a:rPr lang="zh-CN" altLang="en-US"/>
              <a:t>易看出，顶点在问题中起着十分重要的作用，因为下一步清扫哪一条街道</a:t>
            </a:r>
          </a:p>
          <a:p>
            <a:r>
              <a:rPr lang="zh-CN" altLang="en-US"/>
              <a:t>可以看成是在顶点（街角）处决定的，记住这一点有时可以使问题变得简</a:t>
            </a:r>
          </a:p>
          <a:p>
            <a:r>
              <a:rPr lang="zh-CN" altLang="en-US"/>
              <a:t>单一些。</a:t>
            </a:r>
          </a:p>
        </p:txBody>
      </p:sp>
      <p:sp>
        <p:nvSpPr>
          <p:cNvPr id="162825" name="Rectangle 9"/>
          <p:cNvSpPr>
            <a:spLocks noChangeArrowheads="1"/>
          </p:cNvSpPr>
          <p:nvPr/>
        </p:nvSpPr>
        <p:spPr bwMode="auto">
          <a:xfrm>
            <a:off x="252413" y="2047875"/>
            <a:ext cx="8640762"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整个工作是这样进行的：首先根据交通规则和停车规则列出一段时间内可以清扫的街道来，然后找出一个能复盖这些街道的圈，最后将这个圈合理地分成若干段，由清扫工人按规定清扫。这里所谓的合理包含着双重含意，既要能够在限定时间内扫完，又要是较经济的。这样，问题已被分割成许多的子问题，即在一段规定时间内清扫某些指定街道的问题。当然，这些子问题还应当通过一些约束条件衔接起来，以保证在一个清扫周期内使每条街道得到清扫且仅扫一次，这里，我们不准备涉及到子问题的衔接，只简单地介绍一下他们处理子问题的方法。在找出某一时段应清扫的街道后，要处理的第一个问题是如何寻找出一个最小复盖圈或近似最小复盖圈。一般讲，能包含所有边的圈通过某些 边可能需要两次甚至多次。如前所述，经过所有顶点走过每条边正好一次的圈称为欧拉圈。如果欧拉圈存在，这当然是最短的，但遗憾的是我们考察的子图常常并不是这样的圈。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2823"/>
                                        </p:tgtEl>
                                        <p:attrNameLst>
                                          <p:attrName>style.visibility</p:attrName>
                                        </p:attrNameLst>
                                      </p:cBhvr>
                                      <p:to>
                                        <p:strVal val="visible"/>
                                      </p:to>
                                    </p:set>
                                    <p:anim calcmode="lin" valueType="num">
                                      <p:cBhvr additive="base">
                                        <p:cTn id="7" dur="500" fill="hold"/>
                                        <p:tgtEl>
                                          <p:spTgt spid="162823"/>
                                        </p:tgtEl>
                                        <p:attrNameLst>
                                          <p:attrName>ppt_x</p:attrName>
                                        </p:attrNameLst>
                                      </p:cBhvr>
                                      <p:tavLst>
                                        <p:tav tm="0">
                                          <p:val>
                                            <p:strVal val="0-#ppt_w/2"/>
                                          </p:val>
                                        </p:tav>
                                        <p:tav tm="100000">
                                          <p:val>
                                            <p:strVal val="#ppt_x"/>
                                          </p:val>
                                        </p:tav>
                                      </p:tavLst>
                                    </p:anim>
                                    <p:anim calcmode="lin" valueType="num">
                                      <p:cBhvr additive="base">
                                        <p:cTn id="8" dur="500" fill="hold"/>
                                        <p:tgtEl>
                                          <p:spTgt spid="1628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2825"/>
                                        </p:tgtEl>
                                        <p:attrNameLst>
                                          <p:attrName>style.visibility</p:attrName>
                                        </p:attrNameLst>
                                      </p:cBhvr>
                                      <p:to>
                                        <p:strVal val="visible"/>
                                      </p:to>
                                    </p:set>
                                    <p:anim calcmode="lin" valueType="num">
                                      <p:cBhvr additive="base">
                                        <p:cTn id="13" dur="500" fill="hold"/>
                                        <p:tgtEl>
                                          <p:spTgt spid="162825"/>
                                        </p:tgtEl>
                                        <p:attrNameLst>
                                          <p:attrName>ppt_x</p:attrName>
                                        </p:attrNameLst>
                                      </p:cBhvr>
                                      <p:tavLst>
                                        <p:tav tm="0">
                                          <p:val>
                                            <p:strVal val="0-#ppt_w/2"/>
                                          </p:val>
                                        </p:tav>
                                        <p:tav tm="100000">
                                          <p:val>
                                            <p:strVal val="#ppt_x"/>
                                          </p:val>
                                        </p:tav>
                                      </p:tavLst>
                                    </p:anim>
                                    <p:anim calcmode="lin" valueType="num">
                                      <p:cBhvr additive="base">
                                        <p:cTn id="14" dur="500" fill="hold"/>
                                        <p:tgtEl>
                                          <p:spTgt spid="1628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p:bldP spid="16282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Rectangle 5"/>
          <p:cNvSpPr>
            <a:spLocks noChangeArrowheads="1"/>
          </p:cNvSpPr>
          <p:nvPr/>
        </p:nvSpPr>
        <p:spPr bwMode="auto">
          <a:xfrm>
            <a:off x="395288" y="334963"/>
            <a:ext cx="8424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9.21</a:t>
            </a:r>
            <a:r>
              <a:rPr lang="en-US" altLang="zh-CN"/>
              <a:t>  </a:t>
            </a:r>
            <a:r>
              <a:rPr lang="zh-CN" altLang="en-US"/>
              <a:t>有向图欧拉圈的充分必要条件是：（</a:t>
            </a:r>
            <a:r>
              <a:rPr lang="en-US" altLang="zh-CN"/>
              <a:t>1</a:t>
            </a:r>
            <a:r>
              <a:rPr lang="zh-CN" altLang="en-US"/>
              <a:t>）此图是连通的；（</a:t>
            </a:r>
            <a:r>
              <a:rPr lang="en-US" altLang="zh-CN"/>
              <a:t>2</a:t>
            </a:r>
            <a:r>
              <a:rPr lang="zh-CN" altLang="en-US"/>
              <a:t>）对于每一顶点，内次（进入此顶点的边数）等于外次（离开此顶点的边数）。</a:t>
            </a:r>
          </a:p>
        </p:txBody>
      </p:sp>
      <p:sp>
        <p:nvSpPr>
          <p:cNvPr id="163847" name="Rectangle 7"/>
          <p:cNvSpPr>
            <a:spLocks noChangeArrowheads="1"/>
          </p:cNvSpPr>
          <p:nvPr/>
        </p:nvSpPr>
        <p:spPr bwMode="auto">
          <a:xfrm>
            <a:off x="395288" y="1268413"/>
            <a:ext cx="842486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这一定理的成立是十分明显的，因为当且仅当对每一顶点进入边数等于离开边数时，才能绕行一圈而回到原处。对于一个给定的圈，如何来构造一个能复盖图中所有边的最小圈呢？顺便说明一下，当清扫车通过一条不需清扫的街道时可以提起扫把，以两倍于清扫的速度通过它（这段时间称为提升时间）。可以看出，毛病</a:t>
            </a:r>
            <a:r>
              <a:rPr lang="zh-CN" altLang="en-US"/>
              <a:t> </a:t>
            </a:r>
            <a:r>
              <a:rPr lang="zh-CN" altLang="en-US">
                <a:cs typeface="Times New Roman" pitchFamily="18" charset="0"/>
              </a:rPr>
              <a:t>出在那些内、外次不等的顶点处，在这些顶点对应的街角处，工人一定会遇到提升扫把驶向另一街角重新开始清扫的情况。由于要清扫的街道是预先指定好的，因而问题的实质就是找出一个圈，使浪费掉的提升时间的总和最少。</a:t>
            </a:r>
            <a:r>
              <a:rPr lang="zh-CN" altLang="en-US"/>
              <a:t> </a:t>
            </a:r>
          </a:p>
        </p:txBody>
      </p:sp>
      <p:sp>
        <p:nvSpPr>
          <p:cNvPr id="163849" name="Rectangle 9"/>
          <p:cNvSpPr>
            <a:spLocks noChangeArrowheads="1"/>
          </p:cNvSpPr>
          <p:nvPr/>
        </p:nvSpPr>
        <p:spPr bwMode="auto">
          <a:xfrm>
            <a:off x="395288" y="3789363"/>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记</a:t>
            </a:r>
            <a:r>
              <a:rPr lang="en-US" altLang="zh-CN" i="1"/>
              <a:t>d</a:t>
            </a:r>
            <a:r>
              <a:rPr lang="en-US" altLang="zh-CN"/>
              <a:t>(</a:t>
            </a:r>
            <a:r>
              <a:rPr lang="en-US" altLang="zh-CN" i="1"/>
              <a:t>x</a:t>
            </a:r>
            <a:r>
              <a:rPr lang="en-US" altLang="zh-CN"/>
              <a:t>)</a:t>
            </a:r>
            <a:r>
              <a:rPr lang="zh-CN" altLang="en-US"/>
              <a:t>为顶点</a:t>
            </a:r>
            <a:r>
              <a:rPr lang="en-US" altLang="zh-CN" i="1"/>
              <a:t>x</a:t>
            </a:r>
            <a:r>
              <a:rPr lang="zh-CN" altLang="en-US"/>
              <a:t>的外次与内次之差，称</a:t>
            </a:r>
            <a:r>
              <a:rPr lang="en-US" altLang="zh-CN" i="1"/>
              <a:t>d</a:t>
            </a:r>
            <a:r>
              <a:rPr lang="en-US" altLang="zh-CN"/>
              <a:t>(</a:t>
            </a:r>
            <a:r>
              <a:rPr lang="en-US" altLang="zh-CN" i="1"/>
              <a:t>x</a:t>
            </a:r>
            <a:r>
              <a:rPr lang="en-US" altLang="zh-CN"/>
              <a:t>)</a:t>
            </a:r>
            <a:r>
              <a:rPr lang="zh-CN" altLang="en-US"/>
              <a:t>为</a:t>
            </a:r>
            <a:r>
              <a:rPr lang="en-US" altLang="zh-CN" i="1"/>
              <a:t>x</a:t>
            </a:r>
            <a:r>
              <a:rPr lang="zh-CN" altLang="en-US"/>
              <a:t>的次。若次</a:t>
            </a:r>
            <a:r>
              <a:rPr lang="en-US" altLang="zh-CN" i="1"/>
              <a:t>d</a:t>
            </a:r>
            <a:r>
              <a:rPr lang="en-US" altLang="zh-CN"/>
              <a:t>(</a:t>
            </a:r>
            <a:r>
              <a:rPr lang="en-US" altLang="zh-CN" i="1"/>
              <a:t>x</a:t>
            </a:r>
            <a:r>
              <a:rPr lang="en-US" altLang="zh-CN"/>
              <a:t>)&lt;0</a:t>
            </a:r>
            <a:r>
              <a:rPr lang="zh-CN" altLang="en-US"/>
              <a:t>，则称</a:t>
            </a:r>
            <a:r>
              <a:rPr lang="en-US" altLang="zh-CN" i="1"/>
              <a:t>x</a:t>
            </a:r>
            <a:r>
              <a:rPr lang="zh-CN" altLang="en-US"/>
              <a:t>为负结点，若次</a:t>
            </a:r>
            <a:r>
              <a:rPr lang="en-US" altLang="zh-CN" i="1"/>
              <a:t>d</a:t>
            </a:r>
            <a:r>
              <a:rPr lang="en-US" altLang="zh-CN"/>
              <a:t>(</a:t>
            </a:r>
            <a:r>
              <a:rPr lang="en-US" altLang="zh-CN" i="1"/>
              <a:t>x</a:t>
            </a:r>
            <a:r>
              <a:rPr lang="en-US" altLang="zh-CN"/>
              <a:t>)&gt;0</a:t>
            </a:r>
            <a:r>
              <a:rPr lang="zh-CN" altLang="en-US"/>
              <a:t>，则称</a:t>
            </a:r>
            <a:r>
              <a:rPr lang="en-US" altLang="zh-CN" i="1"/>
              <a:t>x</a:t>
            </a:r>
            <a:r>
              <a:rPr lang="zh-CN" altLang="en-US"/>
              <a:t>为正结点。对负结点，存在着过剩的进入边，对正结点，存在着过剩的发出边，过剩的条数均为</a:t>
            </a:r>
            <a:r>
              <a:rPr lang="en-US" altLang="zh-CN"/>
              <a:t>| </a:t>
            </a:r>
            <a:r>
              <a:rPr lang="en-US" altLang="zh-CN" i="1"/>
              <a:t>d</a:t>
            </a:r>
            <a:r>
              <a:rPr lang="en-US" altLang="zh-CN"/>
              <a:t>(</a:t>
            </a:r>
            <a:r>
              <a:rPr lang="en-US" altLang="zh-CN" i="1"/>
              <a:t>x</a:t>
            </a:r>
            <a:r>
              <a:rPr lang="en-US" altLang="zh-CN"/>
              <a:t>)|</a:t>
            </a:r>
            <a:r>
              <a:rPr lang="zh-CN" altLang="en-US"/>
              <a:t>。</a:t>
            </a:r>
          </a:p>
        </p:txBody>
      </p:sp>
      <p:sp>
        <p:nvSpPr>
          <p:cNvPr id="163851" name="Rectangle 11"/>
          <p:cNvSpPr>
            <a:spLocks noChangeArrowheads="1"/>
          </p:cNvSpPr>
          <p:nvPr/>
        </p:nvSpPr>
        <p:spPr bwMode="auto">
          <a:xfrm>
            <a:off x="395288" y="4781550"/>
            <a:ext cx="849788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为了构造出一个复盖图，我们必须添加一些新的边（也可以是重复边），使得过且过添加后的新图中每一顶点</a:t>
            </a:r>
            <a:r>
              <a:rPr lang="en-US" altLang="zh-CN" i="1"/>
              <a:t>x</a:t>
            </a:r>
            <a:r>
              <a:rPr lang="zh-CN" altLang="en-US"/>
              <a:t>均满足</a:t>
            </a:r>
            <a:r>
              <a:rPr lang="en-US" altLang="zh-CN" i="1"/>
              <a:t>d</a:t>
            </a:r>
            <a:r>
              <a:rPr lang="en-US" altLang="zh-CN"/>
              <a:t>(</a:t>
            </a:r>
            <a:r>
              <a:rPr lang="en-US" altLang="zh-CN" i="1"/>
              <a:t>x</a:t>
            </a:r>
            <a:r>
              <a:rPr lang="en-US" altLang="zh-CN"/>
              <a:t>) = 0</a:t>
            </a:r>
            <a:r>
              <a:rPr lang="zh-CN" altLang="en-US"/>
              <a:t>。需要特别说明的是，由于添加边是不必清扫的，它们可以不在此子图中，只要在城市所有街道对应的大图中存在即可。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3845"/>
                                        </p:tgtEl>
                                        <p:attrNameLst>
                                          <p:attrName>style.visibility</p:attrName>
                                        </p:attrNameLst>
                                      </p:cBhvr>
                                      <p:to>
                                        <p:strVal val="visible"/>
                                      </p:to>
                                    </p:set>
                                    <p:anim calcmode="lin" valueType="num">
                                      <p:cBhvr additive="base">
                                        <p:cTn id="7" dur="500" fill="hold"/>
                                        <p:tgtEl>
                                          <p:spTgt spid="163845"/>
                                        </p:tgtEl>
                                        <p:attrNameLst>
                                          <p:attrName>ppt_x</p:attrName>
                                        </p:attrNameLst>
                                      </p:cBhvr>
                                      <p:tavLst>
                                        <p:tav tm="0">
                                          <p:val>
                                            <p:strVal val="0-#ppt_w/2"/>
                                          </p:val>
                                        </p:tav>
                                        <p:tav tm="100000">
                                          <p:val>
                                            <p:strVal val="#ppt_x"/>
                                          </p:val>
                                        </p:tav>
                                      </p:tavLst>
                                    </p:anim>
                                    <p:anim calcmode="lin" valueType="num">
                                      <p:cBhvr additive="base">
                                        <p:cTn id="8"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47"/>
                                        </p:tgtEl>
                                        <p:attrNameLst>
                                          <p:attrName>style.visibility</p:attrName>
                                        </p:attrNameLst>
                                      </p:cBhvr>
                                      <p:to>
                                        <p:strVal val="visible"/>
                                      </p:to>
                                    </p:set>
                                    <p:anim calcmode="lin" valueType="num">
                                      <p:cBhvr additive="base">
                                        <p:cTn id="13" dur="500" fill="hold"/>
                                        <p:tgtEl>
                                          <p:spTgt spid="163847"/>
                                        </p:tgtEl>
                                        <p:attrNameLst>
                                          <p:attrName>ppt_x</p:attrName>
                                        </p:attrNameLst>
                                      </p:cBhvr>
                                      <p:tavLst>
                                        <p:tav tm="0">
                                          <p:val>
                                            <p:strVal val="0-#ppt_w/2"/>
                                          </p:val>
                                        </p:tav>
                                        <p:tav tm="100000">
                                          <p:val>
                                            <p:strVal val="#ppt_x"/>
                                          </p:val>
                                        </p:tav>
                                      </p:tavLst>
                                    </p:anim>
                                    <p:anim calcmode="lin" valueType="num">
                                      <p:cBhvr additive="base">
                                        <p:cTn id="14" dur="500" fill="hold"/>
                                        <p:tgtEl>
                                          <p:spTgt spid="1638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9"/>
                                        </p:tgtEl>
                                        <p:attrNameLst>
                                          <p:attrName>style.visibility</p:attrName>
                                        </p:attrNameLst>
                                      </p:cBhvr>
                                      <p:to>
                                        <p:strVal val="visible"/>
                                      </p:to>
                                    </p:set>
                                    <p:anim calcmode="lin" valueType="num">
                                      <p:cBhvr additive="base">
                                        <p:cTn id="19" dur="500" fill="hold"/>
                                        <p:tgtEl>
                                          <p:spTgt spid="163849"/>
                                        </p:tgtEl>
                                        <p:attrNameLst>
                                          <p:attrName>ppt_x</p:attrName>
                                        </p:attrNameLst>
                                      </p:cBhvr>
                                      <p:tavLst>
                                        <p:tav tm="0">
                                          <p:val>
                                            <p:strVal val="0-#ppt_w/2"/>
                                          </p:val>
                                        </p:tav>
                                        <p:tav tm="100000">
                                          <p:val>
                                            <p:strVal val="#ppt_x"/>
                                          </p:val>
                                        </p:tav>
                                      </p:tavLst>
                                    </p:anim>
                                    <p:anim calcmode="lin" valueType="num">
                                      <p:cBhvr additive="base">
                                        <p:cTn id="20" dur="500" fill="hold"/>
                                        <p:tgtEl>
                                          <p:spTgt spid="16384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51"/>
                                        </p:tgtEl>
                                        <p:attrNameLst>
                                          <p:attrName>style.visibility</p:attrName>
                                        </p:attrNameLst>
                                      </p:cBhvr>
                                      <p:to>
                                        <p:strVal val="visible"/>
                                      </p:to>
                                    </p:set>
                                    <p:anim calcmode="lin" valueType="num">
                                      <p:cBhvr additive="base">
                                        <p:cTn id="25" dur="500" fill="hold"/>
                                        <p:tgtEl>
                                          <p:spTgt spid="163851"/>
                                        </p:tgtEl>
                                        <p:attrNameLst>
                                          <p:attrName>ppt_x</p:attrName>
                                        </p:attrNameLst>
                                      </p:cBhvr>
                                      <p:tavLst>
                                        <p:tav tm="0">
                                          <p:val>
                                            <p:strVal val="0-#ppt_w/2"/>
                                          </p:val>
                                        </p:tav>
                                        <p:tav tm="100000">
                                          <p:val>
                                            <p:strVal val="#ppt_x"/>
                                          </p:val>
                                        </p:tav>
                                      </p:tavLst>
                                    </p:anim>
                                    <p:anim calcmode="lin" valueType="num">
                                      <p:cBhvr additive="base">
                                        <p:cTn id="26" dur="500" fill="hold"/>
                                        <p:tgtEl>
                                          <p:spTgt spid="163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p:bldP spid="163847" grpId="0"/>
      <p:bldP spid="163849" grpId="0"/>
      <p:bldP spid="16385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9" name="Rectangle 5"/>
          <p:cNvSpPr>
            <a:spLocks noChangeArrowheads="1"/>
          </p:cNvSpPr>
          <p:nvPr/>
        </p:nvSpPr>
        <p:spPr bwMode="auto">
          <a:xfrm>
            <a:off x="250825" y="260350"/>
            <a:ext cx="86423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定义</a:t>
            </a:r>
            <a:r>
              <a:rPr lang="en-US" altLang="zh-CN">
                <a:solidFill>
                  <a:srgbClr val="009900"/>
                </a:solidFill>
                <a:latin typeface="宋体" pitchFamily="2" charset="-122"/>
              </a:rPr>
              <a:t>1</a:t>
            </a:r>
            <a:r>
              <a:rPr lang="en-US" altLang="zh-CN"/>
              <a:t>  </a:t>
            </a:r>
            <a:r>
              <a:rPr lang="zh-CN" altLang="en-US"/>
              <a:t>设</a:t>
            </a:r>
            <a:r>
              <a:rPr lang="en-US" altLang="zh-CN" i="1"/>
              <a:t>G</a:t>
            </a:r>
            <a:r>
              <a:rPr lang="zh-CN" altLang="en-US"/>
              <a:t>是一个每边都附有一个长度的有向图，</a:t>
            </a:r>
            <a:r>
              <a:rPr lang="en-US" altLang="zh-CN" i="1"/>
              <a:t>H</a:t>
            </a:r>
            <a:r>
              <a:rPr lang="zh-CN" altLang="en-US"/>
              <a:t>是包含</a:t>
            </a:r>
            <a:r>
              <a:rPr lang="en-US" altLang="zh-CN" i="1"/>
              <a:t>G</a:t>
            </a:r>
            <a:r>
              <a:rPr lang="zh-CN" altLang="en-US"/>
              <a:t>的（大）图，其边也附有长度。若</a:t>
            </a:r>
            <a:r>
              <a:rPr lang="en-US" altLang="zh-CN" i="1"/>
              <a:t>A</a:t>
            </a:r>
            <a:r>
              <a:rPr lang="zh-CN" altLang="en-US"/>
              <a:t>是</a:t>
            </a:r>
            <a:r>
              <a:rPr lang="en-US" altLang="zh-CN" i="1"/>
              <a:t>H</a:t>
            </a:r>
            <a:r>
              <a:rPr lang="zh-CN" altLang="en-US"/>
              <a:t>中的边的子集且满足：</a:t>
            </a:r>
          </a:p>
        </p:txBody>
      </p:sp>
      <p:sp>
        <p:nvSpPr>
          <p:cNvPr id="164871" name="Rectangle 7"/>
          <p:cNvSpPr>
            <a:spLocks noChangeArrowheads="1"/>
          </p:cNvSpPr>
          <p:nvPr/>
        </p:nvSpPr>
        <p:spPr bwMode="auto">
          <a:xfrm>
            <a:off x="76200" y="908050"/>
            <a:ext cx="7448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1</a:t>
            </a:r>
            <a:r>
              <a:rPr lang="zh-CN" altLang="en-US"/>
              <a:t>）将</a:t>
            </a:r>
            <a:r>
              <a:rPr lang="en-US" altLang="zh-CN" i="1"/>
              <a:t>A</a:t>
            </a:r>
            <a:r>
              <a:rPr lang="zh-CN" altLang="en-US"/>
              <a:t>添入</a:t>
            </a:r>
            <a:r>
              <a:rPr lang="en-US" altLang="zh-CN" i="1"/>
              <a:t>G</a:t>
            </a:r>
            <a:r>
              <a:rPr lang="zh-CN" altLang="en-US"/>
              <a:t>中作成新图 </a:t>
            </a:r>
            <a:r>
              <a:rPr lang="en-US" altLang="zh-CN" i="1"/>
              <a:t>G</a:t>
            </a:r>
            <a:r>
              <a:rPr lang="en-US" altLang="zh-CN" i="1">
                <a:latin typeface="Arial"/>
              </a:rPr>
              <a:t>’</a:t>
            </a:r>
            <a:r>
              <a:rPr lang="zh-CN" altLang="en-US"/>
              <a:t>，对</a:t>
            </a:r>
            <a:r>
              <a:rPr lang="en-US" altLang="zh-CN" i="1"/>
              <a:t>G</a:t>
            </a:r>
            <a:r>
              <a:rPr lang="en-US" altLang="zh-CN" i="1">
                <a:latin typeface="宋体"/>
              </a:rPr>
              <a:t>’</a:t>
            </a:r>
            <a:r>
              <a:rPr lang="zh-CN" altLang="en-US"/>
              <a:t>的每一顶点</a:t>
            </a:r>
            <a:r>
              <a:rPr lang="en-US" altLang="zh-CN" i="1"/>
              <a:t>x</a:t>
            </a:r>
            <a:r>
              <a:rPr lang="zh-CN" altLang="en-US"/>
              <a:t>，有</a:t>
            </a:r>
            <a:r>
              <a:rPr lang="en-US" altLang="zh-CN" i="1"/>
              <a:t>d</a:t>
            </a:r>
            <a:r>
              <a:rPr lang="en-US" altLang="zh-CN"/>
              <a:t>(</a:t>
            </a:r>
            <a:r>
              <a:rPr lang="en-US" altLang="zh-CN" i="1"/>
              <a:t>x</a:t>
            </a:r>
            <a:r>
              <a:rPr lang="en-US" altLang="zh-CN"/>
              <a:t>) = 0</a:t>
            </a:r>
            <a:r>
              <a:rPr lang="zh-CN" altLang="en-US"/>
              <a:t>。</a:t>
            </a:r>
          </a:p>
        </p:txBody>
      </p:sp>
      <p:sp>
        <p:nvSpPr>
          <p:cNvPr id="164873" name="Rectangle 9"/>
          <p:cNvSpPr>
            <a:spLocks noChangeArrowheads="1"/>
          </p:cNvSpPr>
          <p:nvPr/>
        </p:nvSpPr>
        <p:spPr bwMode="auto">
          <a:xfrm>
            <a:off x="109538" y="1303338"/>
            <a:ext cx="5688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2</a:t>
            </a:r>
            <a:r>
              <a:rPr lang="zh-CN" altLang="en-US"/>
              <a:t>）在满足（</a:t>
            </a:r>
            <a:r>
              <a:rPr lang="en-US" altLang="zh-CN"/>
              <a:t>1</a:t>
            </a:r>
            <a:r>
              <a:rPr lang="zh-CN" altLang="en-US"/>
              <a:t>）的集合中</a:t>
            </a:r>
            <a:r>
              <a:rPr lang="en-US" altLang="zh-CN" i="1"/>
              <a:t>A</a:t>
            </a:r>
            <a:r>
              <a:rPr lang="zh-CN" altLang="en-US"/>
              <a:t>具有最小的总长度。</a:t>
            </a:r>
          </a:p>
        </p:txBody>
      </p:sp>
      <p:sp>
        <p:nvSpPr>
          <p:cNvPr id="164875" name="Rectangle 11"/>
          <p:cNvSpPr>
            <a:spLocks noChangeArrowheads="1"/>
          </p:cNvSpPr>
          <p:nvPr/>
        </p:nvSpPr>
        <p:spPr bwMode="auto">
          <a:xfrm>
            <a:off x="239713" y="1647825"/>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则称</a:t>
            </a:r>
            <a:r>
              <a:rPr lang="en-US" altLang="zh-CN" i="1"/>
              <a:t>A</a:t>
            </a:r>
            <a:r>
              <a:rPr lang="zh-CN" altLang="en-US"/>
              <a:t>为</a:t>
            </a:r>
            <a:r>
              <a:rPr lang="en-US" altLang="zh-CN" i="1"/>
              <a:t>G</a:t>
            </a:r>
            <a:r>
              <a:rPr lang="zh-CN" altLang="en-US"/>
              <a:t>关于</a:t>
            </a:r>
            <a:r>
              <a:rPr lang="en-US" altLang="zh-CN" i="1"/>
              <a:t>H</a:t>
            </a:r>
            <a:r>
              <a:rPr lang="zh-CN" altLang="en-US"/>
              <a:t>的最小添加集。</a:t>
            </a:r>
          </a:p>
          <a:p>
            <a:r>
              <a:rPr lang="zh-CN" altLang="en-US"/>
              <a:t>根据前面的分析，读者容易证明下面的定理成立。</a:t>
            </a:r>
          </a:p>
        </p:txBody>
      </p:sp>
      <p:sp>
        <p:nvSpPr>
          <p:cNvPr id="164877" name="Rectangle 13"/>
          <p:cNvSpPr>
            <a:spLocks noChangeArrowheads="1"/>
          </p:cNvSpPr>
          <p:nvPr/>
        </p:nvSpPr>
        <p:spPr bwMode="auto">
          <a:xfrm>
            <a:off x="250825" y="2349500"/>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2</a:t>
            </a:r>
            <a:r>
              <a:rPr lang="en-US" altLang="zh-CN"/>
              <a:t>  </a:t>
            </a:r>
            <a:r>
              <a:rPr lang="en-US" altLang="zh-CN" i="1"/>
              <a:t>G</a:t>
            </a:r>
            <a:r>
              <a:rPr lang="zh-CN" altLang="en-US"/>
              <a:t>关于</a:t>
            </a:r>
            <a:r>
              <a:rPr lang="en-US" altLang="zh-CN" i="1"/>
              <a:t>H</a:t>
            </a:r>
            <a:r>
              <a:rPr lang="zh-CN" altLang="en-US"/>
              <a:t>的最小添加集必可分成由</a:t>
            </a:r>
            <a:r>
              <a:rPr lang="en-US" altLang="zh-CN" i="1"/>
              <a:t>G</a:t>
            </a:r>
            <a:r>
              <a:rPr lang="zh-CN" altLang="en-US"/>
              <a:t>的负顶点到正顶点的通路，若</a:t>
            </a:r>
            <a:r>
              <a:rPr lang="en-US" altLang="zh-CN" i="1"/>
              <a:t>d</a:t>
            </a:r>
            <a:r>
              <a:rPr lang="en-US" altLang="zh-CN"/>
              <a:t>(</a:t>
            </a:r>
            <a:r>
              <a:rPr lang="en-US" altLang="zh-CN" i="1"/>
              <a:t>x</a:t>
            </a:r>
            <a:r>
              <a:rPr lang="en-US" altLang="zh-CN"/>
              <a:t>) = </a:t>
            </a:r>
            <a:r>
              <a:rPr lang="zh-CN" altLang="en-US"/>
              <a:t>－</a:t>
            </a:r>
            <a:r>
              <a:rPr lang="en-US" altLang="zh-CN" i="1"/>
              <a:t>K</a:t>
            </a:r>
            <a:r>
              <a:rPr lang="zh-CN" altLang="en-US"/>
              <a:t>（或</a:t>
            </a:r>
            <a:r>
              <a:rPr lang="en-US" altLang="zh-CN"/>
              <a:t>+</a:t>
            </a:r>
            <a:r>
              <a:rPr lang="en-US" altLang="zh-CN" i="1"/>
              <a:t>K</a:t>
            </a:r>
            <a:r>
              <a:rPr lang="zh-CN" altLang="en-US"/>
              <a:t>），则有</a:t>
            </a:r>
            <a:r>
              <a:rPr lang="en-US" altLang="zh-CN" i="1"/>
              <a:t>K</a:t>
            </a:r>
            <a:r>
              <a:rPr lang="zh-CN" altLang="en-US"/>
              <a:t>条这样的通路由</a:t>
            </a:r>
            <a:r>
              <a:rPr lang="en-US" altLang="zh-CN" i="1"/>
              <a:t>x</a:t>
            </a:r>
            <a:r>
              <a:rPr lang="zh-CN" altLang="en-US"/>
              <a:t>处发出（或进入）。</a:t>
            </a:r>
          </a:p>
        </p:txBody>
      </p:sp>
      <p:sp>
        <p:nvSpPr>
          <p:cNvPr id="164879" name="Rectangle 15"/>
          <p:cNvSpPr>
            <a:spLocks noChangeArrowheads="1"/>
          </p:cNvSpPr>
          <p:nvPr/>
        </p:nvSpPr>
        <p:spPr bwMode="auto">
          <a:xfrm>
            <a:off x="252413" y="2998788"/>
            <a:ext cx="86407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9.29</a:t>
            </a:r>
            <a:r>
              <a:rPr lang="en-US" altLang="zh-CN"/>
              <a:t>  </a:t>
            </a:r>
            <a:r>
              <a:rPr lang="zh-CN" altLang="en-US"/>
              <a:t>给出了一个具体例子，顶点旁括号内的数字为该顶点的次，虚线边所成的集合为</a:t>
            </a:r>
            <a:r>
              <a:rPr lang="en-US" altLang="zh-CN" i="1"/>
              <a:t>A</a:t>
            </a:r>
            <a:r>
              <a:rPr lang="zh-CN" altLang="en-US"/>
              <a:t>，其中有些边来自整个城市的街区图</a:t>
            </a:r>
            <a:r>
              <a:rPr lang="en-US" altLang="zh-CN" i="1"/>
              <a:t>H</a:t>
            </a:r>
            <a:r>
              <a:rPr lang="zh-CN" altLang="en-US"/>
              <a:t>，显然</a:t>
            </a:r>
            <a:r>
              <a:rPr lang="en-US" altLang="zh-CN" i="1"/>
              <a:t>A</a:t>
            </a:r>
            <a:r>
              <a:rPr lang="zh-CN" altLang="en-US"/>
              <a:t>中的边可以分成由负顶点到正顶点的通路。</a:t>
            </a:r>
          </a:p>
        </p:txBody>
      </p:sp>
      <p:pic>
        <p:nvPicPr>
          <p:cNvPr id="164880" name="Picture 16" descr="26"/>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5508625" y="4005263"/>
            <a:ext cx="2857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4869"/>
                                        </p:tgtEl>
                                        <p:attrNameLst>
                                          <p:attrName>style.visibility</p:attrName>
                                        </p:attrNameLst>
                                      </p:cBhvr>
                                      <p:to>
                                        <p:strVal val="visible"/>
                                      </p:to>
                                    </p:set>
                                    <p:anim calcmode="lin" valueType="num">
                                      <p:cBhvr additive="base">
                                        <p:cTn id="7" dur="500" fill="hold"/>
                                        <p:tgtEl>
                                          <p:spTgt spid="164869"/>
                                        </p:tgtEl>
                                        <p:attrNameLst>
                                          <p:attrName>ppt_x</p:attrName>
                                        </p:attrNameLst>
                                      </p:cBhvr>
                                      <p:tavLst>
                                        <p:tav tm="0">
                                          <p:val>
                                            <p:strVal val="0-#ppt_w/2"/>
                                          </p:val>
                                        </p:tav>
                                        <p:tav tm="100000">
                                          <p:val>
                                            <p:strVal val="#ppt_x"/>
                                          </p:val>
                                        </p:tav>
                                      </p:tavLst>
                                    </p:anim>
                                    <p:anim calcmode="lin" valueType="num">
                                      <p:cBhvr additive="base">
                                        <p:cTn id="8" dur="500" fill="hold"/>
                                        <p:tgtEl>
                                          <p:spTgt spid="164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71"/>
                                        </p:tgtEl>
                                        <p:attrNameLst>
                                          <p:attrName>style.visibility</p:attrName>
                                        </p:attrNameLst>
                                      </p:cBhvr>
                                      <p:to>
                                        <p:strVal val="visible"/>
                                      </p:to>
                                    </p:set>
                                    <p:anim calcmode="lin" valueType="num">
                                      <p:cBhvr additive="base">
                                        <p:cTn id="13" dur="500" fill="hold"/>
                                        <p:tgtEl>
                                          <p:spTgt spid="164871"/>
                                        </p:tgtEl>
                                        <p:attrNameLst>
                                          <p:attrName>ppt_x</p:attrName>
                                        </p:attrNameLst>
                                      </p:cBhvr>
                                      <p:tavLst>
                                        <p:tav tm="0">
                                          <p:val>
                                            <p:strVal val="0-#ppt_w/2"/>
                                          </p:val>
                                        </p:tav>
                                        <p:tav tm="100000">
                                          <p:val>
                                            <p:strVal val="#ppt_x"/>
                                          </p:val>
                                        </p:tav>
                                      </p:tavLst>
                                    </p:anim>
                                    <p:anim calcmode="lin" valueType="num">
                                      <p:cBhvr additive="base">
                                        <p:cTn id="14" dur="500" fill="hold"/>
                                        <p:tgtEl>
                                          <p:spTgt spid="1648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4873"/>
                                        </p:tgtEl>
                                        <p:attrNameLst>
                                          <p:attrName>style.visibility</p:attrName>
                                        </p:attrNameLst>
                                      </p:cBhvr>
                                      <p:to>
                                        <p:strVal val="visible"/>
                                      </p:to>
                                    </p:set>
                                    <p:anim calcmode="lin" valueType="num">
                                      <p:cBhvr additive="base">
                                        <p:cTn id="19" dur="500" fill="hold"/>
                                        <p:tgtEl>
                                          <p:spTgt spid="164873"/>
                                        </p:tgtEl>
                                        <p:attrNameLst>
                                          <p:attrName>ppt_x</p:attrName>
                                        </p:attrNameLst>
                                      </p:cBhvr>
                                      <p:tavLst>
                                        <p:tav tm="0">
                                          <p:val>
                                            <p:strVal val="0-#ppt_w/2"/>
                                          </p:val>
                                        </p:tav>
                                        <p:tav tm="100000">
                                          <p:val>
                                            <p:strVal val="#ppt_x"/>
                                          </p:val>
                                        </p:tav>
                                      </p:tavLst>
                                    </p:anim>
                                    <p:anim calcmode="lin" valueType="num">
                                      <p:cBhvr additive="base">
                                        <p:cTn id="20" dur="500" fill="hold"/>
                                        <p:tgtEl>
                                          <p:spTgt spid="1648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4875"/>
                                        </p:tgtEl>
                                        <p:attrNameLst>
                                          <p:attrName>style.visibility</p:attrName>
                                        </p:attrNameLst>
                                      </p:cBhvr>
                                      <p:to>
                                        <p:strVal val="visible"/>
                                      </p:to>
                                    </p:set>
                                    <p:anim calcmode="lin" valueType="num">
                                      <p:cBhvr additive="base">
                                        <p:cTn id="25" dur="500" fill="hold"/>
                                        <p:tgtEl>
                                          <p:spTgt spid="164875"/>
                                        </p:tgtEl>
                                        <p:attrNameLst>
                                          <p:attrName>ppt_x</p:attrName>
                                        </p:attrNameLst>
                                      </p:cBhvr>
                                      <p:tavLst>
                                        <p:tav tm="0">
                                          <p:val>
                                            <p:strVal val="0-#ppt_w/2"/>
                                          </p:val>
                                        </p:tav>
                                        <p:tav tm="100000">
                                          <p:val>
                                            <p:strVal val="#ppt_x"/>
                                          </p:val>
                                        </p:tav>
                                      </p:tavLst>
                                    </p:anim>
                                    <p:anim calcmode="lin" valueType="num">
                                      <p:cBhvr additive="base">
                                        <p:cTn id="26" dur="500" fill="hold"/>
                                        <p:tgtEl>
                                          <p:spTgt spid="16487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4877"/>
                                        </p:tgtEl>
                                        <p:attrNameLst>
                                          <p:attrName>style.visibility</p:attrName>
                                        </p:attrNameLst>
                                      </p:cBhvr>
                                      <p:to>
                                        <p:strVal val="visible"/>
                                      </p:to>
                                    </p:set>
                                    <p:anim calcmode="lin" valueType="num">
                                      <p:cBhvr additive="base">
                                        <p:cTn id="31" dur="500" fill="hold"/>
                                        <p:tgtEl>
                                          <p:spTgt spid="164877"/>
                                        </p:tgtEl>
                                        <p:attrNameLst>
                                          <p:attrName>ppt_x</p:attrName>
                                        </p:attrNameLst>
                                      </p:cBhvr>
                                      <p:tavLst>
                                        <p:tav tm="0">
                                          <p:val>
                                            <p:strVal val="0-#ppt_w/2"/>
                                          </p:val>
                                        </p:tav>
                                        <p:tav tm="100000">
                                          <p:val>
                                            <p:strVal val="#ppt_x"/>
                                          </p:val>
                                        </p:tav>
                                      </p:tavLst>
                                    </p:anim>
                                    <p:anim calcmode="lin" valueType="num">
                                      <p:cBhvr additive="base">
                                        <p:cTn id="32" dur="500" fill="hold"/>
                                        <p:tgtEl>
                                          <p:spTgt spid="16487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4879"/>
                                        </p:tgtEl>
                                        <p:attrNameLst>
                                          <p:attrName>style.visibility</p:attrName>
                                        </p:attrNameLst>
                                      </p:cBhvr>
                                      <p:to>
                                        <p:strVal val="visible"/>
                                      </p:to>
                                    </p:set>
                                    <p:anim calcmode="lin" valueType="num">
                                      <p:cBhvr additive="base">
                                        <p:cTn id="37" dur="500" fill="hold"/>
                                        <p:tgtEl>
                                          <p:spTgt spid="164879"/>
                                        </p:tgtEl>
                                        <p:attrNameLst>
                                          <p:attrName>ppt_x</p:attrName>
                                        </p:attrNameLst>
                                      </p:cBhvr>
                                      <p:tavLst>
                                        <p:tav tm="0">
                                          <p:val>
                                            <p:strVal val="0-#ppt_w/2"/>
                                          </p:val>
                                        </p:tav>
                                        <p:tav tm="100000">
                                          <p:val>
                                            <p:strVal val="#ppt_x"/>
                                          </p:val>
                                        </p:tav>
                                      </p:tavLst>
                                    </p:anim>
                                    <p:anim calcmode="lin" valueType="num">
                                      <p:cBhvr additive="base">
                                        <p:cTn id="38" dur="500" fill="hold"/>
                                        <p:tgtEl>
                                          <p:spTgt spid="16487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64880"/>
                                        </p:tgtEl>
                                        <p:attrNameLst>
                                          <p:attrName>style.visibility</p:attrName>
                                        </p:attrNameLst>
                                      </p:cBhvr>
                                      <p:to>
                                        <p:strVal val="visible"/>
                                      </p:to>
                                    </p:set>
                                    <p:anim calcmode="lin" valueType="num">
                                      <p:cBhvr additive="base">
                                        <p:cTn id="43" dur="500" fill="hold"/>
                                        <p:tgtEl>
                                          <p:spTgt spid="164880"/>
                                        </p:tgtEl>
                                        <p:attrNameLst>
                                          <p:attrName>ppt_x</p:attrName>
                                        </p:attrNameLst>
                                      </p:cBhvr>
                                      <p:tavLst>
                                        <p:tav tm="0">
                                          <p:val>
                                            <p:strVal val="1+#ppt_w/2"/>
                                          </p:val>
                                        </p:tav>
                                        <p:tav tm="100000">
                                          <p:val>
                                            <p:strVal val="#ppt_x"/>
                                          </p:val>
                                        </p:tav>
                                      </p:tavLst>
                                    </p:anim>
                                    <p:anim calcmode="lin" valueType="num">
                                      <p:cBhvr additive="base">
                                        <p:cTn id="44" dur="500" fill="hold"/>
                                        <p:tgtEl>
                                          <p:spTgt spid="1648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P spid="164871" grpId="0"/>
      <p:bldP spid="164873" grpId="0"/>
      <p:bldP spid="164875" grpId="0"/>
      <p:bldP spid="164877" grpId="0"/>
      <p:bldP spid="16487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3" name="Rectangle 5"/>
          <p:cNvSpPr>
            <a:spLocks noChangeArrowheads="1"/>
          </p:cNvSpPr>
          <p:nvPr/>
        </p:nvSpPr>
        <p:spPr bwMode="auto">
          <a:xfrm>
            <a:off x="323850" y="400050"/>
            <a:ext cx="835183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现在，问题归结为正负顶点间的配对，即根据</a:t>
            </a:r>
            <a:r>
              <a:rPr lang="en-US" altLang="zh-CN" i="1"/>
              <a:t>H</a:t>
            </a:r>
            <a:r>
              <a:rPr lang="zh-CN" altLang="en-US"/>
              <a:t>的边找出各负正顶点间的最短路，求图中任意两顶点间的最短路径具有专门的有效算法（见本章第一节中的最短路径问题），现假定已求出了任意一对负、正顶点的最短距离，也就是说设已有一个矩阵</a:t>
            </a:r>
            <a:r>
              <a:rPr lang="en-US" altLang="zh-CN" i="1"/>
              <a:t>D</a:t>
            </a:r>
            <a:r>
              <a:rPr lang="en-US" altLang="zh-CN"/>
              <a:t>=(</a:t>
            </a:r>
            <a:r>
              <a:rPr lang="en-US" altLang="zh-CN" i="1"/>
              <a:t>d</a:t>
            </a:r>
            <a:r>
              <a:rPr lang="en-US" altLang="zh-CN" i="1" baseline="-30000"/>
              <a:t>ij</a:t>
            </a:r>
            <a:r>
              <a:rPr lang="en-US" altLang="zh-CN"/>
              <a:t>)</a:t>
            </a:r>
            <a:r>
              <a:rPr lang="zh-CN" altLang="en-US"/>
              <a:t>，其中</a:t>
            </a:r>
            <a:r>
              <a:rPr lang="en-US" altLang="zh-CN" i="1"/>
              <a:t>d</a:t>
            </a:r>
            <a:r>
              <a:rPr lang="en-US" altLang="zh-CN" i="1" baseline="-30000"/>
              <a:t>ij</a:t>
            </a:r>
            <a:r>
              <a:rPr lang="zh-CN" altLang="en-US"/>
              <a:t>为负顶点</a:t>
            </a:r>
            <a:r>
              <a:rPr lang="en-US" altLang="zh-CN" i="1"/>
              <a:t>x</a:t>
            </a:r>
            <a:r>
              <a:rPr lang="en-US" altLang="zh-CN" i="1" baseline="-30000"/>
              <a:t>i</a:t>
            </a:r>
            <a:r>
              <a:rPr lang="zh-CN" altLang="en-US"/>
              <a:t>到正顶点</a:t>
            </a:r>
            <a:r>
              <a:rPr lang="en-US" altLang="zh-CN" i="1"/>
              <a:t>x</a:t>
            </a:r>
            <a:r>
              <a:rPr lang="en-US" altLang="zh-CN" i="1" baseline="-30000"/>
              <a:t>j</a:t>
            </a:r>
            <a:r>
              <a:rPr lang="zh-CN" altLang="en-US"/>
              <a:t>的最短距离。在</a:t>
            </a:r>
            <a:r>
              <a:rPr lang="en-US" altLang="zh-CN" i="1"/>
              <a:t>D</a:t>
            </a:r>
            <a:r>
              <a:rPr lang="zh-CN" altLang="en-US"/>
              <a:t>的最右边添加一列，元素为</a:t>
            </a:r>
            <a:r>
              <a:rPr lang="en-US" altLang="zh-CN" i="1"/>
              <a:t>b</a:t>
            </a:r>
            <a:r>
              <a:rPr lang="en-US" altLang="zh-CN" i="1" baseline="-30000"/>
              <a:t>i</a:t>
            </a:r>
            <a:r>
              <a:rPr lang="en-US" altLang="zh-CN"/>
              <a:t> = | </a:t>
            </a:r>
            <a:r>
              <a:rPr lang="en-US" altLang="zh-CN" i="1"/>
              <a:t>d</a:t>
            </a:r>
            <a:r>
              <a:rPr lang="en-US" altLang="zh-CN"/>
              <a:t>(</a:t>
            </a:r>
            <a:r>
              <a:rPr lang="en-US" altLang="zh-CN" i="1"/>
              <a:t>x</a:t>
            </a:r>
            <a:r>
              <a:rPr lang="en-US" altLang="zh-CN" i="1" baseline="-30000"/>
              <a:t>i</a:t>
            </a:r>
            <a:r>
              <a:rPr lang="en-US" altLang="zh-CN"/>
              <a:t>) |</a:t>
            </a:r>
            <a:r>
              <a:rPr lang="zh-CN" altLang="en-US"/>
              <a:t>，即</a:t>
            </a:r>
            <a:r>
              <a:rPr lang="en-US" altLang="zh-CN" i="1"/>
              <a:t>x</a:t>
            </a:r>
            <a:r>
              <a:rPr lang="en-US" altLang="zh-CN" i="1" baseline="-30000"/>
              <a:t>i</a:t>
            </a:r>
            <a:r>
              <a:rPr lang="zh-CN" altLang="en-US"/>
              <a:t>应发出的边数，再在</a:t>
            </a:r>
            <a:r>
              <a:rPr lang="en-US" altLang="zh-CN" i="1"/>
              <a:t>D</a:t>
            </a:r>
            <a:r>
              <a:rPr lang="zh-CN" altLang="en-US"/>
              <a:t>的最下面添加一行，其元素为</a:t>
            </a:r>
            <a:r>
              <a:rPr lang="en-US" altLang="zh-CN" i="1"/>
              <a:t>c</a:t>
            </a:r>
            <a:r>
              <a:rPr lang="en-US" altLang="zh-CN" i="1" baseline="-30000"/>
              <a:t>j</a:t>
            </a:r>
            <a:r>
              <a:rPr lang="en-US" altLang="zh-CN"/>
              <a:t> = </a:t>
            </a:r>
            <a:r>
              <a:rPr lang="en-US" altLang="zh-CN" i="1"/>
              <a:t>d</a:t>
            </a:r>
            <a:r>
              <a:rPr lang="en-US" altLang="zh-CN"/>
              <a:t>(</a:t>
            </a:r>
            <a:r>
              <a:rPr lang="en-US" altLang="zh-CN" i="1"/>
              <a:t>x</a:t>
            </a:r>
            <a:r>
              <a:rPr lang="en-US" altLang="zh-CN" i="1" baseline="-30000"/>
              <a:t>j</a:t>
            </a:r>
            <a:r>
              <a:rPr lang="en-US" altLang="zh-CN"/>
              <a:t>)</a:t>
            </a:r>
            <a:r>
              <a:rPr lang="zh-CN" altLang="en-US"/>
              <a:t>，即</a:t>
            </a:r>
            <a:r>
              <a:rPr lang="en-US" altLang="zh-CN" i="1"/>
              <a:t>x</a:t>
            </a:r>
            <a:r>
              <a:rPr lang="en-US" altLang="zh-CN" i="1" baseline="-30000"/>
              <a:t>j</a:t>
            </a:r>
            <a:r>
              <a:rPr lang="zh-CN" altLang="en-US"/>
              <a:t>应收到的边数，于是求最小天加集</a:t>
            </a:r>
            <a:r>
              <a:rPr lang="en-US" altLang="zh-CN" i="1"/>
              <a:t>A</a:t>
            </a:r>
            <a:r>
              <a:rPr lang="zh-CN" altLang="en-US"/>
              <a:t>已化为一个标准的供需平衡的“运输问题”，很容易利用康脱洛维奇的表上作业法求出其解（见</a:t>
            </a:r>
            <a:r>
              <a:rPr lang="en-US" altLang="zh-CN"/>
              <a:t>§8.2</a:t>
            </a:r>
            <a:r>
              <a:rPr lang="zh-CN" altLang="en-US"/>
              <a:t>），这一解将表明哪些负、正顶点间的最短路将被采用，以构成最小添加集。例如，设图</a:t>
            </a:r>
            <a:r>
              <a:rPr lang="en-US" altLang="zh-CN"/>
              <a:t>G</a:t>
            </a:r>
            <a:r>
              <a:rPr lang="zh-CN" altLang="en-US"/>
              <a:t>有三个负顶点</a:t>
            </a:r>
            <a:r>
              <a:rPr lang="en-US" altLang="zh-CN" i="1"/>
              <a:t>x</a:t>
            </a:r>
            <a:r>
              <a:rPr lang="en-US" altLang="zh-CN" baseline="-30000"/>
              <a:t>1</a:t>
            </a:r>
            <a:r>
              <a:rPr lang="zh-CN" altLang="en-US"/>
              <a:t>，</a:t>
            </a:r>
            <a:r>
              <a:rPr lang="en-US" altLang="zh-CN" i="1"/>
              <a:t>x</a:t>
            </a:r>
            <a:r>
              <a:rPr lang="en-US" altLang="zh-CN" baseline="-30000"/>
              <a:t>2</a:t>
            </a:r>
            <a:r>
              <a:rPr lang="zh-CN" altLang="en-US"/>
              <a:t>，</a:t>
            </a:r>
            <a:r>
              <a:rPr lang="en-US" altLang="zh-CN" i="1"/>
              <a:t>x</a:t>
            </a:r>
            <a:r>
              <a:rPr lang="en-US" altLang="zh-CN" baseline="-30000"/>
              <a:t>3</a:t>
            </a:r>
            <a:r>
              <a:rPr lang="zh-CN" altLang="en-US"/>
              <a:t>和三个正结点</a:t>
            </a:r>
            <a:r>
              <a:rPr lang="en-US" altLang="zh-CN" i="1"/>
              <a:t>y</a:t>
            </a:r>
            <a:r>
              <a:rPr lang="en-US" altLang="zh-CN" baseline="-30000"/>
              <a:t>1</a:t>
            </a:r>
            <a:r>
              <a:rPr lang="zh-CN" altLang="en-US"/>
              <a:t>，</a:t>
            </a:r>
            <a:r>
              <a:rPr lang="en-US" altLang="zh-CN" i="1"/>
              <a:t>y</a:t>
            </a:r>
            <a:r>
              <a:rPr lang="en-US" altLang="zh-CN" baseline="-30000"/>
              <a:t>2</a:t>
            </a:r>
            <a:r>
              <a:rPr lang="zh-CN" altLang="en-US"/>
              <a:t>，</a:t>
            </a:r>
            <a:r>
              <a:rPr lang="en-US" altLang="zh-CN" i="1"/>
              <a:t>y</a:t>
            </a:r>
            <a:r>
              <a:rPr lang="en-US" altLang="zh-CN" baseline="-30000"/>
              <a:t>3</a:t>
            </a:r>
            <a:r>
              <a:rPr lang="zh-CN" altLang="en-US"/>
              <a:t>，并设</a:t>
            </a:r>
            <a:r>
              <a:rPr lang="en-US" altLang="zh-CN" i="1"/>
              <a:t>d</a:t>
            </a:r>
            <a:r>
              <a:rPr lang="en-US" altLang="zh-CN"/>
              <a:t>(</a:t>
            </a:r>
            <a:r>
              <a:rPr lang="en-US" altLang="zh-CN" i="1"/>
              <a:t>x</a:t>
            </a:r>
            <a:r>
              <a:rPr lang="en-US" altLang="zh-CN" baseline="-30000"/>
              <a:t>1</a:t>
            </a:r>
            <a:r>
              <a:rPr lang="en-US" altLang="zh-CN"/>
              <a:t>) = </a:t>
            </a:r>
            <a:r>
              <a:rPr lang="zh-CN" altLang="en-US"/>
              <a:t>－</a:t>
            </a:r>
            <a:r>
              <a:rPr lang="en-US" altLang="zh-CN"/>
              <a:t>2</a:t>
            </a:r>
            <a:r>
              <a:rPr lang="zh-CN" altLang="en-US"/>
              <a:t>，</a:t>
            </a:r>
            <a:r>
              <a:rPr lang="en-US" altLang="zh-CN" i="1"/>
              <a:t>d</a:t>
            </a:r>
            <a:r>
              <a:rPr lang="en-US" altLang="zh-CN"/>
              <a:t>(</a:t>
            </a:r>
            <a:r>
              <a:rPr lang="en-US" altLang="zh-CN" i="1"/>
              <a:t>x</a:t>
            </a:r>
            <a:r>
              <a:rPr lang="en-US" altLang="zh-CN" baseline="-30000"/>
              <a:t>2</a:t>
            </a:r>
            <a:r>
              <a:rPr lang="en-US" altLang="zh-CN"/>
              <a:t>) </a:t>
            </a:r>
            <a:r>
              <a:rPr lang="en-US" altLang="zh-CN" i="1"/>
              <a:t>d</a:t>
            </a:r>
            <a:r>
              <a:rPr lang="en-US" altLang="zh-CN"/>
              <a:t>(</a:t>
            </a:r>
            <a:r>
              <a:rPr lang="en-US" altLang="zh-CN" i="1"/>
              <a:t>x</a:t>
            </a:r>
            <a:r>
              <a:rPr lang="en-US" altLang="zh-CN" baseline="-30000"/>
              <a:t>3</a:t>
            </a:r>
            <a:r>
              <a:rPr lang="en-US" altLang="zh-CN"/>
              <a:t>) = </a:t>
            </a:r>
            <a:r>
              <a:rPr lang="zh-CN" altLang="en-US"/>
              <a:t>－</a:t>
            </a:r>
            <a:r>
              <a:rPr lang="en-US" altLang="zh-CN"/>
              <a:t>1</a:t>
            </a:r>
            <a:r>
              <a:rPr lang="zh-CN" altLang="en-US"/>
              <a:t>，</a:t>
            </a:r>
            <a:r>
              <a:rPr lang="en-US" altLang="zh-CN" i="1"/>
              <a:t>d</a:t>
            </a:r>
            <a:r>
              <a:rPr lang="en-US" altLang="zh-CN"/>
              <a:t>(</a:t>
            </a:r>
            <a:r>
              <a:rPr lang="en-US" altLang="zh-CN" i="1"/>
              <a:t>y</a:t>
            </a:r>
            <a:r>
              <a:rPr lang="en-US" altLang="zh-CN" baseline="-30000"/>
              <a:t>1</a:t>
            </a:r>
            <a:r>
              <a:rPr lang="en-US" altLang="zh-CN"/>
              <a:t>) =</a:t>
            </a:r>
            <a:r>
              <a:rPr lang="en-US" altLang="zh-CN" i="1"/>
              <a:t> d</a:t>
            </a:r>
            <a:r>
              <a:rPr lang="en-US" altLang="zh-CN"/>
              <a:t>(</a:t>
            </a:r>
            <a:r>
              <a:rPr lang="en-US" altLang="zh-CN" i="1"/>
              <a:t>y</a:t>
            </a:r>
            <a:r>
              <a:rPr lang="en-US" altLang="zh-CN" baseline="-30000"/>
              <a:t>2</a:t>
            </a:r>
            <a:r>
              <a:rPr lang="en-US" altLang="zh-CN"/>
              <a:t>) = 1</a:t>
            </a:r>
            <a:r>
              <a:rPr lang="zh-CN" altLang="en-US"/>
              <a:t>，</a:t>
            </a:r>
            <a:r>
              <a:rPr lang="en-US" altLang="zh-CN" i="1"/>
              <a:t>d</a:t>
            </a:r>
            <a:r>
              <a:rPr lang="en-US" altLang="zh-CN"/>
              <a:t>(</a:t>
            </a:r>
            <a:r>
              <a:rPr lang="en-US" altLang="zh-CN" i="1"/>
              <a:t>y</a:t>
            </a:r>
            <a:r>
              <a:rPr lang="en-US" altLang="zh-CN" baseline="-30000"/>
              <a:t>3</a:t>
            </a:r>
            <a:r>
              <a:rPr lang="en-US" altLang="zh-CN"/>
              <a:t>) = 2</a:t>
            </a:r>
            <a:r>
              <a:rPr lang="zh-CN" altLang="en-US"/>
              <a:t>，假如我们已求出每对负正顶点间的最短距离，得出矩阵：</a:t>
            </a:r>
          </a:p>
        </p:txBody>
      </p:sp>
      <p:sp>
        <p:nvSpPr>
          <p:cNvPr id="165895" name="Rectangle 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65894" name="Object 6"/>
          <p:cNvGraphicFramePr>
            <a:graphicFrameLocks noChangeAspect="1"/>
          </p:cNvGraphicFramePr>
          <p:nvPr/>
        </p:nvGraphicFramePr>
        <p:xfrm>
          <a:off x="2627313" y="4149725"/>
          <a:ext cx="1800225" cy="1614488"/>
        </p:xfrm>
        <a:graphic>
          <a:graphicData uri="http://schemas.openxmlformats.org/presentationml/2006/ole">
            <mc:AlternateContent xmlns:mc="http://schemas.openxmlformats.org/markup-compatibility/2006">
              <mc:Choice xmlns:v="urn:schemas-microsoft-com:vml" Requires="v">
                <p:oleObj spid="_x0000_s165896" r:id="rId3" imgW="1016000" imgH="914400" progId="Equation.DSMT4">
                  <p:embed/>
                </p:oleObj>
              </mc:Choice>
              <mc:Fallback>
                <p:oleObj r:id="rId3" imgW="101600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4149725"/>
                        <a:ext cx="1800225" cy="161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5893"/>
                                        </p:tgtEl>
                                        <p:attrNameLst>
                                          <p:attrName>style.visibility</p:attrName>
                                        </p:attrNameLst>
                                      </p:cBhvr>
                                      <p:to>
                                        <p:strVal val="visible"/>
                                      </p:to>
                                    </p:set>
                                    <p:anim calcmode="lin" valueType="num">
                                      <p:cBhvr additive="base">
                                        <p:cTn id="7" dur="500" fill="hold"/>
                                        <p:tgtEl>
                                          <p:spTgt spid="165893"/>
                                        </p:tgtEl>
                                        <p:attrNameLst>
                                          <p:attrName>ppt_x</p:attrName>
                                        </p:attrNameLst>
                                      </p:cBhvr>
                                      <p:tavLst>
                                        <p:tav tm="0">
                                          <p:val>
                                            <p:strVal val="0-#ppt_w/2"/>
                                          </p:val>
                                        </p:tav>
                                        <p:tav tm="100000">
                                          <p:val>
                                            <p:strVal val="#ppt_x"/>
                                          </p:val>
                                        </p:tav>
                                      </p:tavLst>
                                    </p:anim>
                                    <p:anim calcmode="lin" valueType="num">
                                      <p:cBhvr additive="base">
                                        <p:cTn id="8"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5894"/>
                                        </p:tgtEl>
                                        <p:attrNameLst>
                                          <p:attrName>style.visibility</p:attrName>
                                        </p:attrNameLst>
                                      </p:cBhvr>
                                      <p:to>
                                        <p:strVal val="visible"/>
                                      </p:to>
                                    </p:set>
                                    <p:anim calcmode="lin" valueType="num">
                                      <p:cBhvr additive="base">
                                        <p:cTn id="13" dur="500" fill="hold"/>
                                        <p:tgtEl>
                                          <p:spTgt spid="165894"/>
                                        </p:tgtEl>
                                        <p:attrNameLst>
                                          <p:attrName>ppt_x</p:attrName>
                                        </p:attrNameLst>
                                      </p:cBhvr>
                                      <p:tavLst>
                                        <p:tav tm="0">
                                          <p:val>
                                            <p:strVal val="0-#ppt_w/2"/>
                                          </p:val>
                                        </p:tav>
                                        <p:tav tm="100000">
                                          <p:val>
                                            <p:strVal val="#ppt_x"/>
                                          </p:val>
                                        </p:tav>
                                      </p:tavLst>
                                    </p:anim>
                                    <p:anim calcmode="lin" valueType="num">
                                      <p:cBhvr additive="base">
                                        <p:cTn id="14" dur="500" fill="hold"/>
                                        <p:tgtEl>
                                          <p:spTgt spid="165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7" name="Rectangle 5"/>
          <p:cNvSpPr>
            <a:spLocks noChangeArrowheads="1"/>
          </p:cNvSpPr>
          <p:nvPr/>
        </p:nvSpPr>
        <p:spPr bwMode="auto">
          <a:xfrm>
            <a:off x="468313" y="404813"/>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相应运输问题的表为</a:t>
            </a:r>
          </a:p>
        </p:txBody>
      </p:sp>
      <p:sp>
        <p:nvSpPr>
          <p:cNvPr id="166921" name="Rectangle 9"/>
          <p:cNvSpPr>
            <a:spLocks noChangeArrowheads="1"/>
          </p:cNvSpPr>
          <p:nvPr/>
        </p:nvSpPr>
        <p:spPr bwMode="auto">
          <a:xfrm>
            <a:off x="0" y="2109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6923" name="Rectangle 11"/>
          <p:cNvSpPr>
            <a:spLocks noChangeArrowheads="1"/>
          </p:cNvSpPr>
          <p:nvPr/>
        </p:nvSpPr>
        <p:spPr bwMode="auto">
          <a:xfrm>
            <a:off x="0" y="3833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6924" name="Group 12"/>
          <p:cNvGrpSpPr>
            <a:grpSpLocks/>
          </p:cNvGrpSpPr>
          <p:nvPr/>
        </p:nvGrpSpPr>
        <p:grpSpPr bwMode="auto">
          <a:xfrm>
            <a:off x="2484438" y="620713"/>
            <a:ext cx="2447925" cy="1849437"/>
            <a:chOff x="476" y="687"/>
            <a:chExt cx="1542" cy="1165"/>
          </a:xfrm>
        </p:grpSpPr>
        <p:graphicFrame>
          <p:nvGraphicFramePr>
            <p:cNvPr id="166920" name="Object 8"/>
            <p:cNvGraphicFramePr>
              <a:graphicFrameLocks noChangeAspect="1"/>
            </p:cNvGraphicFramePr>
            <p:nvPr/>
          </p:nvGraphicFramePr>
          <p:xfrm>
            <a:off x="930" y="687"/>
            <a:ext cx="771" cy="248"/>
          </p:xfrm>
          <a:graphic>
            <a:graphicData uri="http://schemas.openxmlformats.org/presentationml/2006/ole">
              <mc:AlternateContent xmlns:mc="http://schemas.openxmlformats.org/markup-compatibility/2006">
                <mc:Choice xmlns:v="urn:schemas-microsoft-com:vml" Requires="v">
                  <p:oleObj spid="_x0000_s166929" r:id="rId3" imgW="749300" imgH="228600" progId="Equation.DSMT4">
                    <p:embed/>
                  </p:oleObj>
                </mc:Choice>
                <mc:Fallback>
                  <p:oleObj r:id="rId3" imgW="74930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687"/>
                          <a:ext cx="771"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2" name="Rectangle 10"/>
            <p:cNvSpPr>
              <a:spLocks noChangeArrowheads="1"/>
            </p:cNvSpPr>
            <p:nvPr/>
          </p:nvSpPr>
          <p:spPr bwMode="auto">
            <a:xfrm>
              <a:off x="1222" y="754"/>
              <a:ext cx="7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zh-CN" altLang="en-US" sz="1000" b="0"/>
                <a:t> 供应量</a:t>
              </a:r>
            </a:p>
            <a:p>
              <a:pPr indent="333375" eaLnBrk="0" hangingPunct="0"/>
              <a:endParaRPr lang="zh-CN" altLang="en-US" sz="1000" b="0"/>
            </a:p>
          </p:txBody>
        </p:sp>
        <p:graphicFrame>
          <p:nvGraphicFramePr>
            <p:cNvPr id="166919" name="Object 7"/>
            <p:cNvGraphicFramePr>
              <a:graphicFrameLocks noChangeAspect="1"/>
            </p:cNvGraphicFramePr>
            <p:nvPr/>
          </p:nvGraphicFramePr>
          <p:xfrm>
            <a:off x="476" y="967"/>
            <a:ext cx="331" cy="875"/>
          </p:xfrm>
          <a:graphic>
            <a:graphicData uri="http://schemas.openxmlformats.org/presentationml/2006/ole">
              <mc:AlternateContent xmlns:mc="http://schemas.openxmlformats.org/markup-compatibility/2006">
                <mc:Choice xmlns:v="urn:schemas-microsoft-com:vml" Requires="v">
                  <p:oleObj spid="_x0000_s166930" r:id="rId5" imgW="304668" imgH="888614" progId="Equation.DSMT4">
                    <p:embed/>
                  </p:oleObj>
                </mc:Choice>
                <mc:Fallback>
                  <p:oleObj r:id="rId5" imgW="304668" imgH="88861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967"/>
                          <a:ext cx="331" cy="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8" name="Object 6"/>
            <p:cNvGraphicFramePr>
              <a:graphicFrameLocks noChangeAspect="1"/>
            </p:cNvGraphicFramePr>
            <p:nvPr/>
          </p:nvGraphicFramePr>
          <p:xfrm>
            <a:off x="884" y="981"/>
            <a:ext cx="1089" cy="871"/>
          </p:xfrm>
          <a:graphic>
            <a:graphicData uri="http://schemas.openxmlformats.org/presentationml/2006/ole">
              <mc:AlternateContent xmlns:mc="http://schemas.openxmlformats.org/markup-compatibility/2006">
                <mc:Choice xmlns:v="urn:schemas-microsoft-com:vml" Requires="v">
                  <p:oleObj spid="_x0000_s166931" r:id="rId7" imgW="1143000" imgH="914400" progId="Equation.DSMT4">
                    <p:embed/>
                  </p:oleObj>
                </mc:Choice>
                <mc:Fallback>
                  <p:oleObj r:id="rId7" imgW="1143000" imgH="914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981"/>
                          <a:ext cx="1089" cy="8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6926" name="Rectangle 14"/>
          <p:cNvSpPr>
            <a:spLocks noChangeArrowheads="1"/>
          </p:cNvSpPr>
          <p:nvPr/>
        </p:nvSpPr>
        <p:spPr bwMode="auto">
          <a:xfrm>
            <a:off x="468313" y="2565400"/>
            <a:ext cx="8424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右下角的</a:t>
            </a:r>
            <a:r>
              <a:rPr lang="en-US" altLang="zh-CN"/>
              <a:t>4</a:t>
            </a:r>
            <a:r>
              <a:rPr lang="zh-CN" altLang="en-US"/>
              <a:t>既是总供应量又是总需求量。读者可自行求解这一运输问题，其解为：</a:t>
            </a:r>
            <a:r>
              <a:rPr lang="en-US" altLang="zh-CN" i="1"/>
              <a:t>x</a:t>
            </a:r>
            <a:r>
              <a:rPr lang="en-US" altLang="zh-CN" baseline="-30000"/>
              <a:t>1</a:t>
            </a:r>
            <a:r>
              <a:rPr lang="en-US" altLang="zh-CN"/>
              <a:t>→</a:t>
            </a:r>
            <a:r>
              <a:rPr lang="en-US" altLang="zh-CN" i="1"/>
              <a:t>y</a:t>
            </a:r>
            <a:r>
              <a:rPr lang="en-US" altLang="zh-CN" baseline="-30000"/>
              <a:t>1</a:t>
            </a:r>
            <a:r>
              <a:rPr lang="zh-CN" altLang="en-US"/>
              <a:t>，</a:t>
            </a:r>
            <a:r>
              <a:rPr lang="en-US" altLang="zh-CN" i="1"/>
              <a:t>x</a:t>
            </a:r>
            <a:r>
              <a:rPr lang="en-US" altLang="zh-CN" baseline="-30000"/>
              <a:t>1</a:t>
            </a:r>
            <a:r>
              <a:rPr lang="en-US" altLang="zh-CN"/>
              <a:t>→</a:t>
            </a:r>
            <a:r>
              <a:rPr lang="en-US" altLang="zh-CN" i="1"/>
              <a:t>y</a:t>
            </a:r>
            <a:r>
              <a:rPr lang="en-US" altLang="zh-CN" baseline="-30000"/>
              <a:t>3</a:t>
            </a:r>
            <a:r>
              <a:rPr lang="zh-CN" altLang="en-US"/>
              <a:t>各一条，</a:t>
            </a:r>
            <a:r>
              <a:rPr lang="en-US" altLang="zh-CN" i="1"/>
              <a:t>x</a:t>
            </a:r>
            <a:r>
              <a:rPr lang="en-US" altLang="zh-CN" baseline="-30000"/>
              <a:t>2</a:t>
            </a:r>
            <a:r>
              <a:rPr lang="en-US" altLang="zh-CN"/>
              <a:t>→</a:t>
            </a:r>
            <a:r>
              <a:rPr lang="en-US" altLang="zh-CN" i="1"/>
              <a:t>y</a:t>
            </a:r>
            <a:r>
              <a:rPr lang="en-US" altLang="zh-CN" baseline="-30000"/>
              <a:t>2</a:t>
            </a:r>
            <a:r>
              <a:rPr lang="zh-CN" altLang="en-US"/>
              <a:t>，</a:t>
            </a:r>
            <a:r>
              <a:rPr lang="en-US" altLang="zh-CN" i="1"/>
              <a:t>x</a:t>
            </a:r>
            <a:r>
              <a:rPr lang="en-US" altLang="zh-CN" baseline="-30000"/>
              <a:t>3</a:t>
            </a:r>
            <a:r>
              <a:rPr lang="en-US" altLang="zh-CN"/>
              <a:t>→</a:t>
            </a:r>
            <a:r>
              <a:rPr lang="en-US" altLang="zh-CN" i="1"/>
              <a:t>y</a:t>
            </a:r>
            <a:r>
              <a:rPr lang="en-US" altLang="zh-CN" baseline="-30000"/>
              <a:t>3</a:t>
            </a:r>
            <a:r>
              <a:rPr lang="zh-CN" altLang="en-US"/>
              <a:t>，这些最短路各取一次就得到了最小添加集。</a:t>
            </a:r>
          </a:p>
        </p:txBody>
      </p:sp>
      <p:sp>
        <p:nvSpPr>
          <p:cNvPr id="166928" name="Rectangle 16"/>
          <p:cNvSpPr>
            <a:spLocks noChangeArrowheads="1"/>
          </p:cNvSpPr>
          <p:nvPr/>
        </p:nvSpPr>
        <p:spPr bwMode="auto">
          <a:xfrm>
            <a:off x="466725" y="3573463"/>
            <a:ext cx="8353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在求出由</a:t>
            </a:r>
            <a:r>
              <a:rPr lang="en-US" altLang="zh-CN" i="1"/>
              <a:t>G</a:t>
            </a:r>
            <a:r>
              <a:rPr lang="zh-CN" altLang="en-US"/>
              <a:t>扩充成的最小复盖圈</a:t>
            </a:r>
            <a:r>
              <a:rPr lang="en-US" altLang="zh-CN" i="1"/>
              <a:t>G</a:t>
            </a:r>
            <a:r>
              <a:rPr lang="en-US" altLang="zh-CN" i="1">
                <a:latin typeface="宋体"/>
              </a:rPr>
              <a:t>’</a:t>
            </a:r>
            <a:r>
              <a:rPr lang="zh-CN" altLang="en-US"/>
              <a:t>后，还需为清扫工人指出一和较好的实际运行线路， 不同运行方式在工作时的方便程度可以相差很大。清扫车有时要扫街道的左边，有时要扫右边，有时要升、降扫把以便快速通过不清扫的街道；在拐角处，有时要左转变，有时要右转甚至</a:t>
            </a:r>
            <a:r>
              <a:rPr lang="en-US" altLang="zh-CN"/>
              <a:t>U</a:t>
            </a:r>
            <a:r>
              <a:rPr lang="zh-CN" altLang="en-US"/>
              <a:t>形转弯，事先规划好是十分有益的。纽约市是这样处理这一问题的，他们首先引入一个权因子，以反映街角处可能遇到的各种情况的麻烦程度，表</a:t>
            </a:r>
            <a:r>
              <a:rPr lang="en-US" altLang="zh-CN"/>
              <a:t>9.9</a:t>
            </a:r>
            <a:r>
              <a:rPr lang="zh-CN" altLang="en-US"/>
              <a:t>是综合清扫工人的意见后定出的权因子值。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6917"/>
                                        </p:tgtEl>
                                        <p:attrNameLst>
                                          <p:attrName>style.visibility</p:attrName>
                                        </p:attrNameLst>
                                      </p:cBhvr>
                                      <p:to>
                                        <p:strVal val="visible"/>
                                      </p:to>
                                    </p:set>
                                    <p:anim calcmode="lin" valueType="num">
                                      <p:cBhvr additive="base">
                                        <p:cTn id="7" dur="500" fill="hold"/>
                                        <p:tgtEl>
                                          <p:spTgt spid="166917"/>
                                        </p:tgtEl>
                                        <p:attrNameLst>
                                          <p:attrName>ppt_x</p:attrName>
                                        </p:attrNameLst>
                                      </p:cBhvr>
                                      <p:tavLst>
                                        <p:tav tm="0">
                                          <p:val>
                                            <p:strVal val="0-#ppt_w/2"/>
                                          </p:val>
                                        </p:tav>
                                        <p:tav tm="100000">
                                          <p:val>
                                            <p:strVal val="#ppt_x"/>
                                          </p:val>
                                        </p:tav>
                                      </p:tavLst>
                                    </p:anim>
                                    <p:anim calcmode="lin" valueType="num">
                                      <p:cBhvr additive="base">
                                        <p:cTn id="8" dur="500" fill="hold"/>
                                        <p:tgtEl>
                                          <p:spTgt spid="1669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6924"/>
                                        </p:tgtEl>
                                        <p:attrNameLst>
                                          <p:attrName>style.visibility</p:attrName>
                                        </p:attrNameLst>
                                      </p:cBhvr>
                                      <p:to>
                                        <p:strVal val="visible"/>
                                      </p:to>
                                    </p:set>
                                    <p:anim calcmode="lin" valueType="num">
                                      <p:cBhvr additive="base">
                                        <p:cTn id="13" dur="500" fill="hold"/>
                                        <p:tgtEl>
                                          <p:spTgt spid="166924"/>
                                        </p:tgtEl>
                                        <p:attrNameLst>
                                          <p:attrName>ppt_x</p:attrName>
                                        </p:attrNameLst>
                                      </p:cBhvr>
                                      <p:tavLst>
                                        <p:tav tm="0">
                                          <p:val>
                                            <p:strVal val="0-#ppt_w/2"/>
                                          </p:val>
                                        </p:tav>
                                        <p:tav tm="100000">
                                          <p:val>
                                            <p:strVal val="#ppt_x"/>
                                          </p:val>
                                        </p:tav>
                                      </p:tavLst>
                                    </p:anim>
                                    <p:anim calcmode="lin" valueType="num">
                                      <p:cBhvr additive="base">
                                        <p:cTn id="14" dur="500" fill="hold"/>
                                        <p:tgtEl>
                                          <p:spTgt spid="1669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26"/>
                                        </p:tgtEl>
                                        <p:attrNameLst>
                                          <p:attrName>style.visibility</p:attrName>
                                        </p:attrNameLst>
                                      </p:cBhvr>
                                      <p:to>
                                        <p:strVal val="visible"/>
                                      </p:to>
                                    </p:set>
                                    <p:anim calcmode="lin" valueType="num">
                                      <p:cBhvr additive="base">
                                        <p:cTn id="19" dur="500" fill="hold"/>
                                        <p:tgtEl>
                                          <p:spTgt spid="166926"/>
                                        </p:tgtEl>
                                        <p:attrNameLst>
                                          <p:attrName>ppt_x</p:attrName>
                                        </p:attrNameLst>
                                      </p:cBhvr>
                                      <p:tavLst>
                                        <p:tav tm="0">
                                          <p:val>
                                            <p:strVal val="0-#ppt_w/2"/>
                                          </p:val>
                                        </p:tav>
                                        <p:tav tm="100000">
                                          <p:val>
                                            <p:strVal val="#ppt_x"/>
                                          </p:val>
                                        </p:tav>
                                      </p:tavLst>
                                    </p:anim>
                                    <p:anim calcmode="lin" valueType="num">
                                      <p:cBhvr additive="base">
                                        <p:cTn id="20" dur="500" fill="hold"/>
                                        <p:tgtEl>
                                          <p:spTgt spid="1669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28"/>
                                        </p:tgtEl>
                                        <p:attrNameLst>
                                          <p:attrName>style.visibility</p:attrName>
                                        </p:attrNameLst>
                                      </p:cBhvr>
                                      <p:to>
                                        <p:strVal val="visible"/>
                                      </p:to>
                                    </p:set>
                                    <p:anim calcmode="lin" valueType="num">
                                      <p:cBhvr additive="base">
                                        <p:cTn id="25" dur="500" fill="hold"/>
                                        <p:tgtEl>
                                          <p:spTgt spid="166928"/>
                                        </p:tgtEl>
                                        <p:attrNameLst>
                                          <p:attrName>ppt_x</p:attrName>
                                        </p:attrNameLst>
                                      </p:cBhvr>
                                      <p:tavLst>
                                        <p:tav tm="0">
                                          <p:val>
                                            <p:strVal val="0-#ppt_w/2"/>
                                          </p:val>
                                        </p:tav>
                                        <p:tav tm="100000">
                                          <p:val>
                                            <p:strVal val="#ppt_x"/>
                                          </p:val>
                                        </p:tav>
                                      </p:tavLst>
                                    </p:anim>
                                    <p:anim calcmode="lin" valueType="num">
                                      <p:cBhvr additive="base">
                                        <p:cTn id="26" dur="500" fill="hold"/>
                                        <p:tgtEl>
                                          <p:spTgt spid="1669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p:bldP spid="166926" grpId="0"/>
      <p:bldP spid="16692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5"/>
          <p:cNvSpPr>
            <a:spLocks noChangeArrowheads="1"/>
          </p:cNvSpPr>
          <p:nvPr/>
        </p:nvSpPr>
        <p:spPr bwMode="auto">
          <a:xfrm>
            <a:off x="539750" y="404813"/>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表</a:t>
            </a:r>
            <a:r>
              <a:rPr lang="en-US" altLang="zh-CN">
                <a:solidFill>
                  <a:srgbClr val="009900"/>
                </a:solidFill>
              </a:rPr>
              <a:t>9.9</a:t>
            </a:r>
          </a:p>
        </p:txBody>
      </p:sp>
      <p:graphicFrame>
        <p:nvGraphicFramePr>
          <p:cNvPr id="168000" name="Group 64"/>
          <p:cNvGraphicFramePr>
            <a:graphicFrameLocks noGrp="1"/>
          </p:cNvGraphicFramePr>
          <p:nvPr/>
        </p:nvGraphicFramePr>
        <p:xfrm>
          <a:off x="1403350" y="404813"/>
          <a:ext cx="4679950" cy="2089150"/>
        </p:xfrm>
        <a:graphic>
          <a:graphicData uri="http://schemas.openxmlformats.org/drawingml/2006/table">
            <a:tbl>
              <a:tblPr/>
              <a:tblGrid>
                <a:gridCol w="2338388"/>
                <a:gridCol w="2341562"/>
              </a:tblGrid>
              <a:tr h="3698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街角决策</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权因子</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1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直走</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大转弯</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小转弯</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U</a:t>
                      </a: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形转弯</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转换扫把</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升降扫把</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67999" name="Rectangle 63"/>
          <p:cNvSpPr>
            <a:spLocks noChangeArrowheads="1"/>
          </p:cNvSpPr>
          <p:nvPr/>
        </p:nvSpPr>
        <p:spPr bwMode="auto">
          <a:xfrm>
            <a:off x="395288" y="2636838"/>
            <a:ext cx="8424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进而对每一街角</a:t>
            </a:r>
            <a:r>
              <a:rPr lang="en-US" altLang="zh-CN" i="1"/>
              <a:t>υ</a:t>
            </a:r>
            <a:r>
              <a:rPr lang="en-US" altLang="zh-CN" i="1" baseline="-30000"/>
              <a:t>k</a:t>
            </a:r>
            <a:r>
              <a:rPr lang="zh-CN" altLang="en-US"/>
              <a:t>找出一个进出边之间的一对搭配，使得权因子总和最小（即操作最方便），这种搭配关系唯一地确定了实际运行路线。</a:t>
            </a:r>
          </a:p>
        </p:txBody>
      </p:sp>
      <p:sp>
        <p:nvSpPr>
          <p:cNvPr id="168002" name="Rectangle 66"/>
          <p:cNvSpPr>
            <a:spLocks noChangeArrowheads="1"/>
          </p:cNvSpPr>
          <p:nvPr/>
        </p:nvSpPr>
        <p:spPr bwMode="auto">
          <a:xfrm>
            <a:off x="396875" y="3284538"/>
            <a:ext cx="83518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这样，对于每一进（出）边多于一条的顶点</a:t>
            </a:r>
            <a:r>
              <a:rPr lang="en-US" altLang="zh-CN" i="1"/>
              <a:t>υ</a:t>
            </a:r>
            <a:r>
              <a:rPr lang="en-US" altLang="zh-CN" i="1" baseline="-30000"/>
              <a:t>k</a:t>
            </a:r>
            <a:r>
              <a:rPr lang="zh-CN" altLang="en-US"/>
              <a:t>，得出了一个权因子组成的矩阵</a:t>
            </a:r>
            <a:r>
              <a:rPr lang="en-US" altLang="zh-CN" i="1"/>
              <a:t>W</a:t>
            </a:r>
            <a:r>
              <a:rPr lang="en-US" altLang="zh-CN" baseline="30000"/>
              <a:t>(</a:t>
            </a:r>
            <a:r>
              <a:rPr lang="en-US" altLang="zh-CN" i="1" baseline="30000"/>
              <a:t>k</a:t>
            </a:r>
            <a:r>
              <a:rPr lang="en-US" altLang="zh-CN" baseline="30000"/>
              <a:t>)</a:t>
            </a:r>
            <a:r>
              <a:rPr lang="en-US" altLang="zh-CN"/>
              <a:t>=(</a:t>
            </a:r>
            <a:r>
              <a:rPr lang="en-US" altLang="zh-CN" i="1"/>
              <a:t>w</a:t>
            </a:r>
            <a:r>
              <a:rPr lang="en-US" altLang="zh-CN" i="1" baseline="-30000"/>
              <a:t>ij</a:t>
            </a:r>
            <a:r>
              <a:rPr lang="en-US" altLang="zh-CN"/>
              <a:t>)</a:t>
            </a:r>
            <a:r>
              <a:rPr lang="zh-CN" altLang="en-US"/>
              <a:t>，其行对应进边，其列对应出边，而</a:t>
            </a:r>
            <a:r>
              <a:rPr lang="en-US" altLang="zh-CN" i="1"/>
              <a:t>w</a:t>
            </a:r>
            <a:r>
              <a:rPr lang="en-US" altLang="zh-CN" i="1" baseline="-30000"/>
              <a:t>ij</a:t>
            </a:r>
            <a:r>
              <a:rPr lang="zh-CN" altLang="en-US"/>
              <a:t>则为由</a:t>
            </a:r>
            <a:r>
              <a:rPr lang="en-US" altLang="zh-CN" i="1"/>
              <a:t>i</a:t>
            </a:r>
            <a:r>
              <a:rPr lang="zh-CN" altLang="en-US"/>
              <a:t>边进入由</a:t>
            </a:r>
            <a:r>
              <a:rPr lang="en-US" altLang="zh-CN" i="1"/>
              <a:t>j</a:t>
            </a:r>
            <a:r>
              <a:rPr lang="zh-CN" altLang="en-US"/>
              <a:t>边离开时司机需采取的措施所对应的权因子。例如，对图</a:t>
            </a:r>
            <a:r>
              <a:rPr lang="en-US" altLang="zh-CN"/>
              <a:t>9.30</a:t>
            </a:r>
            <a:r>
              <a:rPr lang="zh-CN" altLang="en-US"/>
              <a:t>表示的街角</a:t>
            </a:r>
            <a:r>
              <a:rPr lang="en-US" altLang="zh-CN" i="1"/>
              <a:t>υ</a:t>
            </a:r>
            <a:r>
              <a:rPr lang="en-US" altLang="zh-CN" i="1" baseline="-30000"/>
              <a:t>k</a:t>
            </a:r>
            <a:r>
              <a:rPr lang="zh-CN" altLang="en-US"/>
              <a:t>可得：</a:t>
            </a:r>
          </a:p>
        </p:txBody>
      </p:sp>
      <p:sp>
        <p:nvSpPr>
          <p:cNvPr id="168006" name="Rectangle 70"/>
          <p:cNvSpPr>
            <a:spLocks noChangeArrowheads="1"/>
          </p:cNvSpPr>
          <p:nvPr/>
        </p:nvSpPr>
        <p:spPr bwMode="auto">
          <a:xfrm>
            <a:off x="0" y="361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68008" name="Group 72"/>
          <p:cNvGrpSpPr>
            <a:grpSpLocks/>
          </p:cNvGrpSpPr>
          <p:nvPr/>
        </p:nvGrpSpPr>
        <p:grpSpPr bwMode="auto">
          <a:xfrm>
            <a:off x="757238" y="4581525"/>
            <a:ext cx="2951162" cy="1512888"/>
            <a:chOff x="567" y="2931"/>
            <a:chExt cx="1859" cy="953"/>
          </a:xfrm>
        </p:grpSpPr>
        <p:sp>
          <p:nvSpPr>
            <p:cNvPr id="168005" name="Rectangle 69"/>
            <p:cNvSpPr>
              <a:spLocks noChangeArrowheads="1"/>
            </p:cNvSpPr>
            <p:nvPr/>
          </p:nvSpPr>
          <p:spPr bwMode="auto">
            <a:xfrm>
              <a:off x="567" y="2931"/>
              <a:ext cx="185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r>
                <a:rPr lang="en-US" altLang="zh-CN" b="0" i="1"/>
                <a:t>                    e</a:t>
              </a:r>
              <a:r>
                <a:rPr lang="en-US" altLang="zh-CN" b="0" baseline="-30000"/>
                <a:t>1      </a:t>
              </a:r>
              <a:r>
                <a:rPr lang="en-US" altLang="zh-CN" b="0" i="1"/>
                <a:t>e</a:t>
              </a:r>
              <a:r>
                <a:rPr lang="en-US" altLang="zh-CN" b="0" baseline="-30000"/>
                <a:t>2     </a:t>
              </a:r>
              <a:r>
                <a:rPr lang="en-US" altLang="zh-CN" b="0" i="1"/>
                <a:t>e</a:t>
              </a:r>
              <a:r>
                <a:rPr lang="en-US" altLang="zh-CN" b="0" baseline="-30000"/>
                <a:t>3</a:t>
              </a:r>
            </a:p>
            <a:p>
              <a:pPr indent="276225"/>
              <a:endParaRPr lang="en-US" altLang="zh-CN" b="0"/>
            </a:p>
            <a:p>
              <a:pPr indent="276225" eaLnBrk="0" hangingPunct="0"/>
              <a:r>
                <a:rPr lang="en-US" altLang="zh-CN" b="0"/>
                <a:t>W(k) = </a:t>
              </a:r>
            </a:p>
          </p:txBody>
        </p:sp>
        <p:graphicFrame>
          <p:nvGraphicFramePr>
            <p:cNvPr id="168004" name="Object 68"/>
            <p:cNvGraphicFramePr>
              <a:graphicFrameLocks noChangeAspect="1"/>
            </p:cNvGraphicFramePr>
            <p:nvPr/>
          </p:nvGraphicFramePr>
          <p:xfrm>
            <a:off x="1338" y="3158"/>
            <a:ext cx="206" cy="680"/>
          </p:xfrm>
          <a:graphic>
            <a:graphicData uri="http://schemas.openxmlformats.org/presentationml/2006/ole">
              <mc:AlternateContent xmlns:mc="http://schemas.openxmlformats.org/markup-compatibility/2006">
                <mc:Choice xmlns:v="urn:schemas-microsoft-com:vml" Requires="v">
                  <p:oleObj spid="_x0000_s168011" r:id="rId3" imgW="165028" imgH="685502" progId="Equation.DSMT4">
                    <p:embed/>
                  </p:oleObj>
                </mc:Choice>
                <mc:Fallback>
                  <p:oleObj r:id="rId3" imgW="165028" imgH="685502" progId="Equation.DSMT4">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3158"/>
                          <a:ext cx="206" cy="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8003" name="Object 67"/>
            <p:cNvGraphicFramePr>
              <a:graphicFrameLocks noChangeAspect="1"/>
            </p:cNvGraphicFramePr>
            <p:nvPr/>
          </p:nvGraphicFramePr>
          <p:xfrm>
            <a:off x="1559" y="3158"/>
            <a:ext cx="822" cy="726"/>
          </p:xfrm>
          <a:graphic>
            <a:graphicData uri="http://schemas.openxmlformats.org/presentationml/2006/ole">
              <mc:AlternateContent xmlns:mc="http://schemas.openxmlformats.org/markup-compatibility/2006">
                <mc:Choice xmlns:v="urn:schemas-microsoft-com:vml" Requires="v">
                  <p:oleObj spid="_x0000_s168012" r:id="rId5" imgW="698500" imgH="711200" progId="Equation.DSMT4">
                    <p:embed/>
                  </p:oleObj>
                </mc:Choice>
                <mc:Fallback>
                  <p:oleObj r:id="rId5" imgW="698500" imgH="711200" progId="Equation.DSMT4">
                    <p:embed/>
                    <p:pic>
                      <p:nvPicPr>
                        <p:cNvPr id="0" name="Object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9" y="3158"/>
                          <a:ext cx="822" cy="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68009" name="Picture 73" descr="27"/>
          <p:cNvPicPr>
            <a:picLocks noGrp="1"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bwMode="auto">
          <a:xfrm>
            <a:off x="5980113" y="4292600"/>
            <a:ext cx="19050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7941"/>
                                        </p:tgtEl>
                                        <p:attrNameLst>
                                          <p:attrName>style.visibility</p:attrName>
                                        </p:attrNameLst>
                                      </p:cBhvr>
                                      <p:to>
                                        <p:strVal val="visible"/>
                                      </p:to>
                                    </p:set>
                                    <p:anim calcmode="lin" valueType="num">
                                      <p:cBhvr additive="base">
                                        <p:cTn id="7" dur="500" fill="hold"/>
                                        <p:tgtEl>
                                          <p:spTgt spid="167941"/>
                                        </p:tgtEl>
                                        <p:attrNameLst>
                                          <p:attrName>ppt_x</p:attrName>
                                        </p:attrNameLst>
                                      </p:cBhvr>
                                      <p:tavLst>
                                        <p:tav tm="0">
                                          <p:val>
                                            <p:strVal val="0-#ppt_w/2"/>
                                          </p:val>
                                        </p:tav>
                                        <p:tav tm="100000">
                                          <p:val>
                                            <p:strVal val="#ppt_x"/>
                                          </p:val>
                                        </p:tav>
                                      </p:tavLst>
                                    </p:anim>
                                    <p:anim calcmode="lin" valueType="num">
                                      <p:cBhvr additive="base">
                                        <p:cTn id="8" dur="500" fill="hold"/>
                                        <p:tgtEl>
                                          <p:spTgt spid="1679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8000"/>
                                        </p:tgtEl>
                                        <p:attrNameLst>
                                          <p:attrName>style.visibility</p:attrName>
                                        </p:attrNameLst>
                                      </p:cBhvr>
                                      <p:to>
                                        <p:strVal val="visible"/>
                                      </p:to>
                                    </p:set>
                                    <p:anim calcmode="lin" valueType="num">
                                      <p:cBhvr additive="base">
                                        <p:cTn id="13" dur="500" fill="hold"/>
                                        <p:tgtEl>
                                          <p:spTgt spid="168000"/>
                                        </p:tgtEl>
                                        <p:attrNameLst>
                                          <p:attrName>ppt_x</p:attrName>
                                        </p:attrNameLst>
                                      </p:cBhvr>
                                      <p:tavLst>
                                        <p:tav tm="0">
                                          <p:val>
                                            <p:strVal val="0-#ppt_w/2"/>
                                          </p:val>
                                        </p:tav>
                                        <p:tav tm="100000">
                                          <p:val>
                                            <p:strVal val="#ppt_x"/>
                                          </p:val>
                                        </p:tav>
                                      </p:tavLst>
                                    </p:anim>
                                    <p:anim calcmode="lin" valueType="num">
                                      <p:cBhvr additive="base">
                                        <p:cTn id="14" dur="500" fill="hold"/>
                                        <p:tgtEl>
                                          <p:spTgt spid="1680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7999"/>
                                        </p:tgtEl>
                                        <p:attrNameLst>
                                          <p:attrName>style.visibility</p:attrName>
                                        </p:attrNameLst>
                                      </p:cBhvr>
                                      <p:to>
                                        <p:strVal val="visible"/>
                                      </p:to>
                                    </p:set>
                                    <p:anim calcmode="lin" valueType="num">
                                      <p:cBhvr additive="base">
                                        <p:cTn id="19" dur="500" fill="hold"/>
                                        <p:tgtEl>
                                          <p:spTgt spid="167999"/>
                                        </p:tgtEl>
                                        <p:attrNameLst>
                                          <p:attrName>ppt_x</p:attrName>
                                        </p:attrNameLst>
                                      </p:cBhvr>
                                      <p:tavLst>
                                        <p:tav tm="0">
                                          <p:val>
                                            <p:strVal val="0-#ppt_w/2"/>
                                          </p:val>
                                        </p:tav>
                                        <p:tav tm="100000">
                                          <p:val>
                                            <p:strVal val="#ppt_x"/>
                                          </p:val>
                                        </p:tav>
                                      </p:tavLst>
                                    </p:anim>
                                    <p:anim calcmode="lin" valueType="num">
                                      <p:cBhvr additive="base">
                                        <p:cTn id="20" dur="500" fill="hold"/>
                                        <p:tgtEl>
                                          <p:spTgt spid="16799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168009"/>
                                        </p:tgtEl>
                                        <p:attrNameLst>
                                          <p:attrName>style.visibility</p:attrName>
                                        </p:attrNameLst>
                                      </p:cBhvr>
                                      <p:to>
                                        <p:strVal val="visible"/>
                                      </p:to>
                                    </p:set>
                                    <p:anim calcmode="lin" valueType="num">
                                      <p:cBhvr additive="base">
                                        <p:cTn id="25" dur="500" fill="hold"/>
                                        <p:tgtEl>
                                          <p:spTgt spid="168009"/>
                                        </p:tgtEl>
                                        <p:attrNameLst>
                                          <p:attrName>ppt_x</p:attrName>
                                        </p:attrNameLst>
                                      </p:cBhvr>
                                      <p:tavLst>
                                        <p:tav tm="0">
                                          <p:val>
                                            <p:strVal val="1+#ppt_w/2"/>
                                          </p:val>
                                        </p:tav>
                                        <p:tav tm="100000">
                                          <p:val>
                                            <p:strVal val="#ppt_x"/>
                                          </p:val>
                                        </p:tav>
                                      </p:tavLst>
                                    </p:anim>
                                    <p:anim calcmode="lin" valueType="num">
                                      <p:cBhvr additive="base">
                                        <p:cTn id="26" dur="500" fill="hold"/>
                                        <p:tgtEl>
                                          <p:spTgt spid="16800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002"/>
                                        </p:tgtEl>
                                        <p:attrNameLst>
                                          <p:attrName>style.visibility</p:attrName>
                                        </p:attrNameLst>
                                      </p:cBhvr>
                                      <p:to>
                                        <p:strVal val="visible"/>
                                      </p:to>
                                    </p:set>
                                    <p:anim calcmode="lin" valueType="num">
                                      <p:cBhvr additive="base">
                                        <p:cTn id="31" dur="500" fill="hold"/>
                                        <p:tgtEl>
                                          <p:spTgt spid="168002"/>
                                        </p:tgtEl>
                                        <p:attrNameLst>
                                          <p:attrName>ppt_x</p:attrName>
                                        </p:attrNameLst>
                                      </p:cBhvr>
                                      <p:tavLst>
                                        <p:tav tm="0">
                                          <p:val>
                                            <p:strVal val="0-#ppt_w/2"/>
                                          </p:val>
                                        </p:tav>
                                        <p:tav tm="100000">
                                          <p:val>
                                            <p:strVal val="#ppt_x"/>
                                          </p:val>
                                        </p:tav>
                                      </p:tavLst>
                                    </p:anim>
                                    <p:anim calcmode="lin" valueType="num">
                                      <p:cBhvr additive="base">
                                        <p:cTn id="32" dur="500" fill="hold"/>
                                        <p:tgtEl>
                                          <p:spTgt spid="1680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p:bldP spid="167999" grpId="0"/>
      <p:bldP spid="1680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ChangeArrowheads="1"/>
          </p:cNvSpPr>
          <p:nvPr/>
        </p:nvSpPr>
        <p:spPr bwMode="auto">
          <a:xfrm>
            <a:off x="468313" y="368300"/>
            <a:ext cx="4017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二、两分图匹配问题与增广路算法</a:t>
            </a:r>
          </a:p>
        </p:txBody>
      </p:sp>
      <p:sp>
        <p:nvSpPr>
          <p:cNvPr id="30726" name="Text Box 6"/>
          <p:cNvSpPr txBox="1">
            <a:spLocks noChangeArrowheads="1"/>
          </p:cNvSpPr>
          <p:nvPr/>
        </p:nvSpPr>
        <p:spPr bwMode="auto">
          <a:xfrm>
            <a:off x="395288" y="836613"/>
            <a:ext cx="8301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在上一小节中我们已经看到，有些</a:t>
            </a:r>
            <a:r>
              <a:rPr lang="en-US" altLang="zh-CN" i="1">
                <a:solidFill>
                  <a:srgbClr val="000000"/>
                </a:solidFill>
              </a:rPr>
              <a:t>P</a:t>
            </a:r>
            <a:r>
              <a:rPr lang="zh-CN" altLang="en-US">
                <a:solidFill>
                  <a:srgbClr val="000000"/>
                </a:solidFill>
              </a:rPr>
              <a:t>问题可以用极为简单的贪婪法求解。但对绝大多数的</a:t>
            </a:r>
            <a:r>
              <a:rPr lang="en-US" altLang="zh-CN" i="1">
                <a:solidFill>
                  <a:srgbClr val="000000"/>
                </a:solidFill>
              </a:rPr>
              <a:t>P</a:t>
            </a:r>
            <a:r>
              <a:rPr lang="zh-CN" altLang="en-US">
                <a:solidFill>
                  <a:srgbClr val="000000"/>
                </a:solidFill>
              </a:rPr>
              <a:t>问题来说，这一结果并不成立，只能根据其本身的结构，去寻找求解它的独特算法。下面，我们将介绍几个这样的</a:t>
            </a:r>
            <a:r>
              <a:rPr lang="en-US" altLang="zh-CN" i="1">
                <a:solidFill>
                  <a:srgbClr val="000000"/>
                </a:solidFill>
              </a:rPr>
              <a:t>P</a:t>
            </a:r>
            <a:r>
              <a:rPr lang="zh-CN" altLang="en-US">
                <a:solidFill>
                  <a:srgbClr val="000000"/>
                </a:solidFill>
              </a:rPr>
              <a:t>问题。</a:t>
            </a:r>
          </a:p>
        </p:txBody>
      </p:sp>
      <p:sp>
        <p:nvSpPr>
          <p:cNvPr id="30727" name="Text Box 7"/>
          <p:cNvSpPr txBox="1">
            <a:spLocks noChangeArrowheads="1"/>
          </p:cNvSpPr>
          <p:nvPr/>
        </p:nvSpPr>
        <p:spPr bwMode="auto">
          <a:xfrm>
            <a:off x="395288" y="1846263"/>
            <a:ext cx="8301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6.7  </a:t>
            </a:r>
            <a:r>
              <a:rPr lang="zh-CN" altLang="en-US">
                <a:solidFill>
                  <a:srgbClr val="009900"/>
                </a:solidFill>
              </a:rPr>
              <a:t>（婚姻问题）</a:t>
            </a:r>
            <a:r>
              <a:rPr lang="zh-CN" altLang="en-US">
                <a:solidFill>
                  <a:srgbClr val="000000"/>
                </a:solidFill>
              </a:rPr>
              <a:t>在遥远的地方有一位酋长，他想把三个女儿嫁出去。假定三个女儿为</a:t>
            </a:r>
            <a:r>
              <a:rPr lang="en-US" altLang="zh-CN">
                <a:solidFill>
                  <a:srgbClr val="000000"/>
                </a:solidFill>
              </a:rPr>
              <a:t>A</a:t>
            </a:r>
            <a:r>
              <a:rPr lang="zh-CN" altLang="en-US">
                <a:solidFill>
                  <a:srgbClr val="000000"/>
                </a:solidFill>
              </a:rPr>
              <a:t>、</a:t>
            </a:r>
            <a:r>
              <a:rPr lang="en-US" altLang="zh-CN">
                <a:solidFill>
                  <a:srgbClr val="000000"/>
                </a:solidFill>
              </a:rPr>
              <a:t>B</a:t>
            </a:r>
            <a:r>
              <a:rPr lang="zh-CN" altLang="en-US">
                <a:solidFill>
                  <a:srgbClr val="000000"/>
                </a:solidFill>
              </a:rPr>
              <a:t>、</a:t>
            </a:r>
            <a:r>
              <a:rPr lang="en-US" altLang="zh-CN">
                <a:solidFill>
                  <a:srgbClr val="000000"/>
                </a:solidFill>
              </a:rPr>
              <a:t>C</a:t>
            </a:r>
            <a:r>
              <a:rPr lang="zh-CN" altLang="en-US">
                <a:solidFill>
                  <a:srgbClr val="000000"/>
                </a:solidFill>
              </a:rPr>
              <a:t>，三位求婚者为</a:t>
            </a:r>
            <a:r>
              <a:rPr lang="en-US" altLang="zh-CN">
                <a:solidFill>
                  <a:srgbClr val="000000"/>
                </a:solidFill>
              </a:rPr>
              <a:t>X</a:t>
            </a:r>
            <a:r>
              <a:rPr lang="zh-CN" altLang="en-US">
                <a:solidFill>
                  <a:srgbClr val="000000"/>
                </a:solidFill>
              </a:rPr>
              <a:t>、</a:t>
            </a:r>
            <a:r>
              <a:rPr lang="en-US" altLang="zh-CN">
                <a:solidFill>
                  <a:srgbClr val="000000"/>
                </a:solidFill>
              </a:rPr>
              <a:t>Y</a:t>
            </a:r>
            <a:r>
              <a:rPr lang="zh-CN" altLang="en-US">
                <a:solidFill>
                  <a:srgbClr val="000000"/>
                </a:solidFill>
              </a:rPr>
              <a:t>、</a:t>
            </a:r>
            <a:r>
              <a:rPr lang="en-US" altLang="zh-CN">
                <a:solidFill>
                  <a:srgbClr val="000000"/>
                </a:solidFill>
              </a:rPr>
              <a:t>Z</a:t>
            </a:r>
            <a:r>
              <a:rPr lang="zh-CN" altLang="en-US">
                <a:solidFill>
                  <a:srgbClr val="000000"/>
                </a:solidFill>
              </a:rPr>
              <a:t>。每位求婚者对</a:t>
            </a:r>
            <a:r>
              <a:rPr lang="en-US" altLang="zh-CN">
                <a:solidFill>
                  <a:srgbClr val="000000"/>
                </a:solidFill>
              </a:rPr>
              <a:t>A</a:t>
            </a:r>
            <a:r>
              <a:rPr lang="zh-CN" altLang="en-US">
                <a:solidFill>
                  <a:srgbClr val="000000"/>
                </a:solidFill>
              </a:rPr>
              <a:t>、</a:t>
            </a:r>
            <a:r>
              <a:rPr lang="en-US" altLang="zh-CN">
                <a:solidFill>
                  <a:srgbClr val="000000"/>
                </a:solidFill>
              </a:rPr>
              <a:t>B</a:t>
            </a:r>
            <a:r>
              <a:rPr lang="zh-CN" altLang="en-US">
                <a:solidFill>
                  <a:srgbClr val="000000"/>
                </a:solidFill>
              </a:rPr>
              <a:t>、</a:t>
            </a:r>
            <a:r>
              <a:rPr lang="en-US" altLang="zh-CN">
                <a:solidFill>
                  <a:srgbClr val="000000"/>
                </a:solidFill>
              </a:rPr>
              <a:t>C</a:t>
            </a:r>
            <a:r>
              <a:rPr lang="zh-CN" altLang="en-US">
                <a:solidFill>
                  <a:srgbClr val="000000"/>
                </a:solidFill>
              </a:rPr>
              <a:t>愿出的财礼数视其对她们的喜欢程度而定：</a:t>
            </a:r>
          </a:p>
        </p:txBody>
      </p:sp>
      <p:sp>
        <p:nvSpPr>
          <p:cNvPr id="30729" name="Rectangle 9"/>
          <p:cNvSpPr>
            <a:spLocks noChangeArrowheads="1"/>
          </p:cNvSpPr>
          <p:nvPr/>
        </p:nvSpPr>
        <p:spPr bwMode="auto">
          <a:xfrm>
            <a:off x="382588" y="5418138"/>
            <a:ext cx="84375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问酋长应如何嫁女，才能获得最多的财礼（从总体上讲，他的女婿最喜欢</a:t>
            </a:r>
          </a:p>
          <a:p>
            <a:r>
              <a:rPr lang="zh-CN" altLang="en-US"/>
              <a:t>他的女儿）。</a:t>
            </a:r>
          </a:p>
        </p:txBody>
      </p:sp>
      <p:graphicFrame>
        <p:nvGraphicFramePr>
          <p:cNvPr id="30730" name="Object 10"/>
          <p:cNvGraphicFramePr>
            <a:graphicFrameLocks noGrp="1" noChangeAspect="1"/>
          </p:cNvGraphicFramePr>
          <p:nvPr>
            <p:ph/>
          </p:nvPr>
        </p:nvGraphicFramePr>
        <p:xfrm>
          <a:off x="2627313" y="2781300"/>
          <a:ext cx="2736850" cy="2409825"/>
        </p:xfrm>
        <a:graphic>
          <a:graphicData uri="http://schemas.openxmlformats.org/presentationml/2006/ole">
            <mc:AlternateContent xmlns:mc="http://schemas.openxmlformats.org/markup-compatibility/2006">
              <mc:Choice xmlns:v="urn:schemas-microsoft-com:vml" Requires="v">
                <p:oleObj spid="_x0000_s30732" name="公式" r:id="rId3" imgW="1066680" imgH="939600" progId="Equation.3">
                  <p:embed/>
                </p:oleObj>
              </mc:Choice>
              <mc:Fallback>
                <p:oleObj name="公式" r:id="rId3" imgW="1066680" imgH="939600" progId="Equation.3">
                  <p:embed/>
                  <p:pic>
                    <p:nvPicPr>
                      <p:cNvPr id="0" name="Object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781300"/>
                        <a:ext cx="27368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26"/>
                                        </p:tgtEl>
                                        <p:attrNameLst>
                                          <p:attrName>style.visibility</p:attrName>
                                        </p:attrNameLst>
                                      </p:cBhvr>
                                      <p:to>
                                        <p:strVal val="visible"/>
                                      </p:to>
                                    </p:set>
                                    <p:anim calcmode="lin" valueType="num">
                                      <p:cBhvr additive="base">
                                        <p:cTn id="13" dur="500" fill="hold"/>
                                        <p:tgtEl>
                                          <p:spTgt spid="30726"/>
                                        </p:tgtEl>
                                        <p:attrNameLst>
                                          <p:attrName>ppt_x</p:attrName>
                                        </p:attrNameLst>
                                      </p:cBhvr>
                                      <p:tavLst>
                                        <p:tav tm="0">
                                          <p:val>
                                            <p:strVal val="0-#ppt_w/2"/>
                                          </p:val>
                                        </p:tav>
                                        <p:tav tm="100000">
                                          <p:val>
                                            <p:strVal val="#ppt_x"/>
                                          </p:val>
                                        </p:tav>
                                      </p:tavLst>
                                    </p:anim>
                                    <p:anim calcmode="lin" valueType="num">
                                      <p:cBhvr additive="base">
                                        <p:cTn id="14"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27"/>
                                        </p:tgtEl>
                                        <p:attrNameLst>
                                          <p:attrName>style.visibility</p:attrName>
                                        </p:attrNameLst>
                                      </p:cBhvr>
                                      <p:to>
                                        <p:strVal val="visible"/>
                                      </p:to>
                                    </p:set>
                                    <p:anim calcmode="lin" valueType="num">
                                      <p:cBhvr additive="base">
                                        <p:cTn id="19" dur="500" fill="hold"/>
                                        <p:tgtEl>
                                          <p:spTgt spid="30727"/>
                                        </p:tgtEl>
                                        <p:attrNameLst>
                                          <p:attrName>ppt_x</p:attrName>
                                        </p:attrNameLst>
                                      </p:cBhvr>
                                      <p:tavLst>
                                        <p:tav tm="0">
                                          <p:val>
                                            <p:strVal val="0-#ppt_w/2"/>
                                          </p:val>
                                        </p:tav>
                                        <p:tav tm="100000">
                                          <p:val>
                                            <p:strVal val="#ppt_x"/>
                                          </p:val>
                                        </p:tav>
                                      </p:tavLst>
                                    </p:anim>
                                    <p:anim calcmode="lin" valueType="num">
                                      <p:cBhvr additive="base">
                                        <p:cTn id="20" dur="500" fill="hold"/>
                                        <p:tgtEl>
                                          <p:spTgt spid="307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29"/>
                                        </p:tgtEl>
                                        <p:attrNameLst>
                                          <p:attrName>style.visibility</p:attrName>
                                        </p:attrNameLst>
                                      </p:cBhvr>
                                      <p:to>
                                        <p:strVal val="visible"/>
                                      </p:to>
                                    </p:set>
                                    <p:anim calcmode="lin" valueType="num">
                                      <p:cBhvr additive="base">
                                        <p:cTn id="25" dur="500" fill="hold"/>
                                        <p:tgtEl>
                                          <p:spTgt spid="30729"/>
                                        </p:tgtEl>
                                        <p:attrNameLst>
                                          <p:attrName>ppt_x</p:attrName>
                                        </p:attrNameLst>
                                      </p:cBhvr>
                                      <p:tavLst>
                                        <p:tav tm="0">
                                          <p:val>
                                            <p:strVal val="#ppt_x"/>
                                          </p:val>
                                        </p:tav>
                                        <p:tav tm="100000">
                                          <p:val>
                                            <p:strVal val="#ppt_x"/>
                                          </p:val>
                                        </p:tav>
                                      </p:tavLst>
                                    </p:anim>
                                    <p:anim calcmode="lin" valueType="num">
                                      <p:cBhvr additive="base">
                                        <p:cTn id="26"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730"/>
                                        </p:tgtEl>
                                        <p:attrNameLst>
                                          <p:attrName>style.visibility</p:attrName>
                                        </p:attrNameLst>
                                      </p:cBhvr>
                                      <p:to>
                                        <p:strVal val="visible"/>
                                      </p:to>
                                    </p:set>
                                    <p:anim calcmode="lin" valueType="num">
                                      <p:cBhvr additive="base">
                                        <p:cTn id="31" dur="500" fill="hold"/>
                                        <p:tgtEl>
                                          <p:spTgt spid="30730"/>
                                        </p:tgtEl>
                                        <p:attrNameLst>
                                          <p:attrName>ppt_x</p:attrName>
                                        </p:attrNameLst>
                                      </p:cBhvr>
                                      <p:tavLst>
                                        <p:tav tm="0">
                                          <p:val>
                                            <p:strVal val="0-#ppt_w/2"/>
                                          </p:val>
                                        </p:tav>
                                        <p:tav tm="100000">
                                          <p:val>
                                            <p:strVal val="#ppt_x"/>
                                          </p:val>
                                        </p:tav>
                                      </p:tavLst>
                                    </p:anim>
                                    <p:anim calcmode="lin" valueType="num">
                                      <p:cBhvr additive="base">
                                        <p:cTn id="32" dur="500" fill="hold"/>
                                        <p:tgtEl>
                                          <p:spTgt spid="30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6" grpId="0"/>
      <p:bldP spid="30727" grpId="0"/>
      <p:bldP spid="3072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ChangeArrowheads="1"/>
          </p:cNvSpPr>
          <p:nvPr/>
        </p:nvSpPr>
        <p:spPr bwMode="auto">
          <a:xfrm>
            <a:off x="323850" y="333375"/>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 显然，这些问题都是简单的指派问题，用匈牙利方法很容易求出解来。图</a:t>
            </a:r>
            <a:r>
              <a:rPr lang="en-US" altLang="zh-CN"/>
              <a:t>9.30</a:t>
            </a:r>
            <a:r>
              <a:rPr lang="zh-CN" altLang="en-US"/>
              <a:t>中的最佳搭配是一目了然的，即</a:t>
            </a:r>
            <a:r>
              <a:rPr lang="en-US" altLang="zh-CN" i="1"/>
              <a:t>e</a:t>
            </a:r>
            <a:r>
              <a:rPr lang="en-US" altLang="zh-CN" baseline="-30000"/>
              <a:t>1</a:t>
            </a:r>
            <a:r>
              <a:rPr lang="en-US" altLang="zh-CN"/>
              <a:t>→</a:t>
            </a:r>
            <a:r>
              <a:rPr lang="en-US" altLang="zh-CN" i="1"/>
              <a:t>e</a:t>
            </a:r>
            <a:r>
              <a:rPr lang="en-US" altLang="zh-CN" baseline="-30000"/>
              <a:t>2</a:t>
            </a:r>
            <a:r>
              <a:rPr lang="zh-CN" altLang="en-US"/>
              <a:t>，</a:t>
            </a:r>
            <a:r>
              <a:rPr lang="en-US" altLang="zh-CN" i="1"/>
              <a:t>e</a:t>
            </a:r>
            <a:r>
              <a:rPr lang="en-US" altLang="zh-CN" baseline="-30000"/>
              <a:t>2</a:t>
            </a:r>
            <a:r>
              <a:rPr lang="en-US" altLang="zh-CN"/>
              <a:t>→</a:t>
            </a:r>
            <a:r>
              <a:rPr lang="en-US" altLang="zh-CN" i="1"/>
              <a:t>e</a:t>
            </a:r>
            <a:r>
              <a:rPr lang="en-US" altLang="zh-CN" baseline="-30000"/>
              <a:t>3</a:t>
            </a:r>
            <a:r>
              <a:rPr lang="zh-CN" altLang="en-US"/>
              <a:t>，</a:t>
            </a:r>
            <a:r>
              <a:rPr lang="en-US" altLang="zh-CN" i="1"/>
              <a:t>e</a:t>
            </a:r>
            <a:r>
              <a:rPr lang="en-US" altLang="zh-CN" baseline="-30000"/>
              <a:t>3</a:t>
            </a:r>
            <a:r>
              <a:rPr lang="en-US" altLang="zh-CN"/>
              <a:t>→</a:t>
            </a:r>
            <a:r>
              <a:rPr lang="en-US" altLang="zh-CN" i="1"/>
              <a:t>e</a:t>
            </a:r>
            <a:r>
              <a:rPr lang="en-US" altLang="zh-CN" baseline="-30000"/>
              <a:t>1</a:t>
            </a:r>
            <a:r>
              <a:rPr lang="zh-CN" altLang="en-US"/>
              <a:t>。</a:t>
            </a:r>
          </a:p>
        </p:txBody>
      </p:sp>
      <p:sp>
        <p:nvSpPr>
          <p:cNvPr id="169991" name="Rectangle 7"/>
          <p:cNvSpPr>
            <a:spLocks noChangeArrowheads="1"/>
          </p:cNvSpPr>
          <p:nvPr/>
        </p:nvSpPr>
        <p:spPr bwMode="auto">
          <a:xfrm>
            <a:off x="323850" y="998538"/>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有时问题还可能更复杂些，例如图</a:t>
            </a:r>
            <a:r>
              <a:rPr lang="en-US" altLang="zh-CN" i="1"/>
              <a:t>G</a:t>
            </a:r>
            <a:r>
              <a:rPr lang="zh-CN" altLang="en-US">
                <a:cs typeface="Times New Roman" pitchFamily="18" charset="0"/>
              </a:rPr>
              <a:t>可能分成几片而互不相通，此时还应当先将它们连成一个总长度最小的大圈。</a:t>
            </a:r>
            <a:r>
              <a:rPr lang="zh-CN" altLang="en-US"/>
              <a:t> </a:t>
            </a:r>
          </a:p>
        </p:txBody>
      </p:sp>
      <p:sp>
        <p:nvSpPr>
          <p:cNvPr id="169993" name="Rectangle 9"/>
          <p:cNvSpPr>
            <a:spLocks noChangeArrowheads="1"/>
          </p:cNvSpPr>
          <p:nvPr/>
        </p:nvSpPr>
        <p:spPr bwMode="auto">
          <a:xfrm>
            <a:off x="293688" y="1700213"/>
            <a:ext cx="84550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9.30</a:t>
            </a:r>
            <a:r>
              <a:rPr lang="en-US" altLang="zh-CN">
                <a:ea typeface="黑体" pitchFamily="2" charset="-122"/>
              </a:rPr>
              <a:t> </a:t>
            </a:r>
            <a:r>
              <a:rPr lang="en-US" altLang="zh-CN"/>
              <a:t> </a:t>
            </a:r>
            <a:r>
              <a:rPr lang="zh-CN" altLang="en-US"/>
              <a:t>图</a:t>
            </a:r>
            <a:r>
              <a:rPr lang="en-US" altLang="zh-CN"/>
              <a:t>9.31</a:t>
            </a:r>
            <a:r>
              <a:rPr lang="zh-CN" altLang="en-US"/>
              <a:t>是一个街区图，其中的箭线为单行线路，边上的数字是清扫该街道所需要的时间（提升时间减半）。图</a:t>
            </a:r>
            <a:r>
              <a:rPr lang="en-US" altLang="zh-CN"/>
              <a:t>9.32</a:t>
            </a:r>
            <a:r>
              <a:rPr lang="zh-CN" altLang="en-US"/>
              <a:t>中的箭线表示上午</a:t>
            </a:r>
            <a:r>
              <a:rPr lang="en-US" altLang="zh-CN"/>
              <a:t>8:00—9:00</a:t>
            </a:r>
            <a:r>
              <a:rPr lang="zh-CN" altLang="en-US"/>
              <a:t>禁止停车的街边（图</a:t>
            </a:r>
            <a:r>
              <a:rPr lang="en-US" altLang="zh-CN" i="1"/>
              <a:t>G</a:t>
            </a:r>
            <a:r>
              <a:rPr lang="zh-CN" altLang="en-US"/>
              <a:t>），现要求充分利用这一小时不停车时间清扫完图</a:t>
            </a:r>
            <a:r>
              <a:rPr lang="en-US" altLang="zh-CN"/>
              <a:t>9.32</a:t>
            </a:r>
            <a:r>
              <a:rPr lang="zh-CN" altLang="en-US"/>
              <a:t>中的街边，试给出一个较好的实施方案。</a:t>
            </a:r>
          </a:p>
        </p:txBody>
      </p:sp>
      <p:sp>
        <p:nvSpPr>
          <p:cNvPr id="170001" name="Rectangle 1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70006" name="Picture 22" descr="29"/>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3235325"/>
            <a:ext cx="38100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0010" name="Picture 26" descr="28"/>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546100" y="3235325"/>
            <a:ext cx="38100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69989"/>
                                        </p:tgtEl>
                                        <p:attrNameLst>
                                          <p:attrName>style.visibility</p:attrName>
                                        </p:attrNameLst>
                                      </p:cBhvr>
                                      <p:to>
                                        <p:strVal val="visible"/>
                                      </p:to>
                                    </p:set>
                                    <p:anim calcmode="lin" valueType="num">
                                      <p:cBhvr additive="base">
                                        <p:cTn id="7" dur="500" fill="hold"/>
                                        <p:tgtEl>
                                          <p:spTgt spid="169989"/>
                                        </p:tgtEl>
                                        <p:attrNameLst>
                                          <p:attrName>ppt_x</p:attrName>
                                        </p:attrNameLst>
                                      </p:cBhvr>
                                      <p:tavLst>
                                        <p:tav tm="0">
                                          <p:val>
                                            <p:strVal val="0-#ppt_w/2"/>
                                          </p:val>
                                        </p:tav>
                                        <p:tav tm="100000">
                                          <p:val>
                                            <p:strVal val="#ppt_x"/>
                                          </p:val>
                                        </p:tav>
                                      </p:tavLst>
                                    </p:anim>
                                    <p:anim calcmode="lin" valueType="num">
                                      <p:cBhvr additive="base">
                                        <p:cTn id="8" dur="500" fill="hold"/>
                                        <p:tgtEl>
                                          <p:spTgt spid="1699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9991"/>
                                        </p:tgtEl>
                                        <p:attrNameLst>
                                          <p:attrName>style.visibility</p:attrName>
                                        </p:attrNameLst>
                                      </p:cBhvr>
                                      <p:to>
                                        <p:strVal val="visible"/>
                                      </p:to>
                                    </p:set>
                                    <p:anim calcmode="lin" valueType="num">
                                      <p:cBhvr additive="base">
                                        <p:cTn id="13" dur="500" fill="hold"/>
                                        <p:tgtEl>
                                          <p:spTgt spid="169991"/>
                                        </p:tgtEl>
                                        <p:attrNameLst>
                                          <p:attrName>ppt_x</p:attrName>
                                        </p:attrNameLst>
                                      </p:cBhvr>
                                      <p:tavLst>
                                        <p:tav tm="0">
                                          <p:val>
                                            <p:strVal val="0-#ppt_w/2"/>
                                          </p:val>
                                        </p:tav>
                                        <p:tav tm="100000">
                                          <p:val>
                                            <p:strVal val="#ppt_x"/>
                                          </p:val>
                                        </p:tav>
                                      </p:tavLst>
                                    </p:anim>
                                    <p:anim calcmode="lin" valueType="num">
                                      <p:cBhvr additive="base">
                                        <p:cTn id="14" dur="500" fill="hold"/>
                                        <p:tgtEl>
                                          <p:spTgt spid="1699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9993"/>
                                        </p:tgtEl>
                                        <p:attrNameLst>
                                          <p:attrName>style.visibility</p:attrName>
                                        </p:attrNameLst>
                                      </p:cBhvr>
                                      <p:to>
                                        <p:strVal val="visible"/>
                                      </p:to>
                                    </p:set>
                                    <p:anim calcmode="lin" valueType="num">
                                      <p:cBhvr additive="base">
                                        <p:cTn id="19" dur="500" fill="hold"/>
                                        <p:tgtEl>
                                          <p:spTgt spid="169993"/>
                                        </p:tgtEl>
                                        <p:attrNameLst>
                                          <p:attrName>ppt_x</p:attrName>
                                        </p:attrNameLst>
                                      </p:cBhvr>
                                      <p:tavLst>
                                        <p:tav tm="0">
                                          <p:val>
                                            <p:strVal val="0-#ppt_w/2"/>
                                          </p:val>
                                        </p:tav>
                                        <p:tav tm="100000">
                                          <p:val>
                                            <p:strVal val="#ppt_x"/>
                                          </p:val>
                                        </p:tav>
                                      </p:tavLst>
                                    </p:anim>
                                    <p:anim calcmode="lin" valueType="num">
                                      <p:cBhvr additive="base">
                                        <p:cTn id="20" dur="500" fill="hold"/>
                                        <p:tgtEl>
                                          <p:spTgt spid="1699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0010"/>
                                        </p:tgtEl>
                                        <p:attrNameLst>
                                          <p:attrName>style.visibility</p:attrName>
                                        </p:attrNameLst>
                                      </p:cBhvr>
                                      <p:to>
                                        <p:strVal val="visible"/>
                                      </p:to>
                                    </p:set>
                                    <p:anim calcmode="lin" valueType="num">
                                      <p:cBhvr additive="base">
                                        <p:cTn id="25" dur="500" fill="hold"/>
                                        <p:tgtEl>
                                          <p:spTgt spid="170010"/>
                                        </p:tgtEl>
                                        <p:attrNameLst>
                                          <p:attrName>ppt_x</p:attrName>
                                        </p:attrNameLst>
                                      </p:cBhvr>
                                      <p:tavLst>
                                        <p:tav tm="0">
                                          <p:val>
                                            <p:strVal val="#ppt_x"/>
                                          </p:val>
                                        </p:tav>
                                        <p:tav tm="100000">
                                          <p:val>
                                            <p:strVal val="#ppt_x"/>
                                          </p:val>
                                        </p:tav>
                                      </p:tavLst>
                                    </p:anim>
                                    <p:anim calcmode="lin" valueType="num">
                                      <p:cBhvr additive="base">
                                        <p:cTn id="26" dur="500" fill="hold"/>
                                        <p:tgtEl>
                                          <p:spTgt spid="1700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0006"/>
                                        </p:tgtEl>
                                        <p:attrNameLst>
                                          <p:attrName>style.visibility</p:attrName>
                                        </p:attrNameLst>
                                      </p:cBhvr>
                                      <p:to>
                                        <p:strVal val="visible"/>
                                      </p:to>
                                    </p:set>
                                    <p:anim calcmode="lin" valueType="num">
                                      <p:cBhvr additive="base">
                                        <p:cTn id="31" dur="500" fill="hold"/>
                                        <p:tgtEl>
                                          <p:spTgt spid="170006"/>
                                        </p:tgtEl>
                                        <p:attrNameLst>
                                          <p:attrName>ppt_x</p:attrName>
                                        </p:attrNameLst>
                                      </p:cBhvr>
                                      <p:tavLst>
                                        <p:tav tm="0">
                                          <p:val>
                                            <p:strVal val="#ppt_x"/>
                                          </p:val>
                                        </p:tav>
                                        <p:tav tm="100000">
                                          <p:val>
                                            <p:strVal val="#ppt_x"/>
                                          </p:val>
                                        </p:tav>
                                      </p:tavLst>
                                    </p:anim>
                                    <p:anim calcmode="lin" valueType="num">
                                      <p:cBhvr additive="base">
                                        <p:cTn id="32" dur="500" fill="hold"/>
                                        <p:tgtEl>
                                          <p:spTgt spid="170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p:bldP spid="169991" grpId="0"/>
      <p:bldP spid="16999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2" name="Rectangle 4"/>
          <p:cNvSpPr>
            <a:spLocks noChangeArrowheads="1"/>
          </p:cNvSpPr>
          <p:nvPr/>
        </p:nvSpPr>
        <p:spPr bwMode="auto">
          <a:xfrm>
            <a:off x="292100" y="406400"/>
            <a:ext cx="85280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1  </a:t>
            </a:r>
            <a:r>
              <a:rPr lang="zh-CN" altLang="en-US"/>
              <a:t>找出图</a:t>
            </a:r>
            <a:r>
              <a:rPr lang="en-US" altLang="zh-CN"/>
              <a:t>9.32</a:t>
            </a:r>
            <a:r>
              <a:rPr lang="zh-CN" altLang="en-US"/>
              <a:t>中的负顶点和正顶点，并对这些顶点求出</a:t>
            </a:r>
            <a:r>
              <a:rPr lang="en-US" altLang="zh-CN" i="1"/>
              <a:t>d</a:t>
            </a:r>
            <a:r>
              <a:rPr lang="en-US" altLang="zh-CN"/>
              <a:t>(</a:t>
            </a:r>
            <a:r>
              <a:rPr lang="en-US" altLang="zh-CN" i="1"/>
              <a:t>x</a:t>
            </a:r>
            <a:r>
              <a:rPr lang="en-US" altLang="zh-CN"/>
              <a:t>)</a:t>
            </a:r>
            <a:r>
              <a:rPr lang="zh-CN" altLang="en-US"/>
              <a:t>（已标在图中）。负顶点为</a:t>
            </a:r>
            <a:r>
              <a:rPr lang="en-US" altLang="zh-CN"/>
              <a:t>3</a:t>
            </a:r>
            <a:r>
              <a:rPr lang="zh-CN" altLang="en-US"/>
              <a:t>、</a:t>
            </a:r>
            <a:r>
              <a:rPr lang="en-US" altLang="zh-CN"/>
              <a:t>7</a:t>
            </a:r>
            <a:r>
              <a:rPr lang="zh-CN" altLang="en-US"/>
              <a:t>、</a:t>
            </a:r>
            <a:r>
              <a:rPr lang="en-US" altLang="zh-CN"/>
              <a:t>12</a:t>
            </a:r>
            <a:r>
              <a:rPr lang="zh-CN" altLang="en-US"/>
              <a:t>、</a:t>
            </a:r>
            <a:r>
              <a:rPr lang="en-US" altLang="zh-CN"/>
              <a:t>14</a:t>
            </a:r>
            <a:r>
              <a:rPr lang="zh-CN" altLang="en-US"/>
              <a:t>、</a:t>
            </a:r>
            <a:r>
              <a:rPr lang="en-US" altLang="zh-CN"/>
              <a:t>16</a:t>
            </a:r>
            <a:r>
              <a:rPr lang="zh-CN" altLang="en-US"/>
              <a:t>、</a:t>
            </a:r>
            <a:r>
              <a:rPr lang="en-US" altLang="zh-CN"/>
              <a:t>18</a:t>
            </a:r>
            <a:r>
              <a:rPr lang="zh-CN" altLang="en-US"/>
              <a:t>，正顶点为</a:t>
            </a:r>
            <a:r>
              <a:rPr lang="en-US" altLang="zh-CN"/>
              <a:t>1</a:t>
            </a:r>
            <a:r>
              <a:rPr lang="zh-CN" altLang="en-US"/>
              <a:t>、</a:t>
            </a:r>
            <a:r>
              <a:rPr lang="en-US" altLang="zh-CN"/>
              <a:t>4</a:t>
            </a:r>
            <a:r>
              <a:rPr lang="zh-CN" altLang="en-US"/>
              <a:t>、</a:t>
            </a:r>
            <a:r>
              <a:rPr lang="en-US" altLang="zh-CN"/>
              <a:t>5</a:t>
            </a:r>
            <a:r>
              <a:rPr lang="zh-CN" altLang="en-US"/>
              <a:t>、</a:t>
            </a:r>
            <a:r>
              <a:rPr lang="en-US" altLang="zh-CN"/>
              <a:t>13</a:t>
            </a:r>
            <a:r>
              <a:rPr lang="zh-CN" altLang="en-US"/>
              <a:t>、</a:t>
            </a:r>
            <a:r>
              <a:rPr lang="en-US" altLang="zh-CN"/>
              <a:t>15</a:t>
            </a:r>
            <a:r>
              <a:rPr lang="zh-CN" altLang="en-US"/>
              <a:t>、</a:t>
            </a:r>
            <a:r>
              <a:rPr lang="en-US" altLang="zh-CN"/>
              <a:t>17</a:t>
            </a:r>
            <a:r>
              <a:rPr lang="zh-CN" altLang="en-US"/>
              <a:t>，每一顶点的“供应量”或“需求量”均为</a:t>
            </a:r>
            <a:r>
              <a:rPr lang="en-US" altLang="zh-CN"/>
              <a:t>1</a:t>
            </a:r>
            <a:r>
              <a:rPr lang="zh-CN" altLang="en-US"/>
              <a:t>。</a:t>
            </a:r>
          </a:p>
        </p:txBody>
      </p:sp>
      <p:sp>
        <p:nvSpPr>
          <p:cNvPr id="283653" name="Rectangle 5"/>
          <p:cNvSpPr>
            <a:spLocks noChangeArrowheads="1"/>
          </p:cNvSpPr>
          <p:nvPr/>
        </p:nvSpPr>
        <p:spPr bwMode="auto">
          <a:xfrm>
            <a:off x="323850" y="1341438"/>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2   </a:t>
            </a:r>
            <a:r>
              <a:rPr lang="zh-CN" altLang="en-US"/>
              <a:t>求出每对负、正顶点间的距离，为方便起见，以清扫时间表示之（纽约市是采用引入坐标，利用计算机计算的）。根据给出的两个图，求得反映负正结点间距离的知阵</a:t>
            </a:r>
            <a:r>
              <a:rPr lang="en-US" altLang="zh-CN" i="1"/>
              <a:t>D</a:t>
            </a:r>
            <a:r>
              <a:rPr lang="zh-CN" altLang="en-US"/>
              <a:t>：</a:t>
            </a:r>
          </a:p>
        </p:txBody>
      </p:sp>
      <p:grpSp>
        <p:nvGrpSpPr>
          <p:cNvPr id="283654" name="Group 6"/>
          <p:cNvGrpSpPr>
            <a:grpSpLocks/>
          </p:cNvGrpSpPr>
          <p:nvPr/>
        </p:nvGrpSpPr>
        <p:grpSpPr bwMode="auto">
          <a:xfrm>
            <a:off x="4429125" y="2060575"/>
            <a:ext cx="2159000" cy="1800225"/>
            <a:chOff x="2790" y="2931"/>
            <a:chExt cx="1360" cy="1134"/>
          </a:xfrm>
        </p:grpSpPr>
        <p:sp>
          <p:nvSpPr>
            <p:cNvPr id="283655" name="Rectangle 7"/>
            <p:cNvSpPr>
              <a:spLocks noChangeArrowheads="1"/>
            </p:cNvSpPr>
            <p:nvPr/>
          </p:nvSpPr>
          <p:spPr bwMode="auto">
            <a:xfrm>
              <a:off x="2989" y="2931"/>
              <a:ext cx="1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t>1      4     5    23</a:t>
              </a:r>
            </a:p>
          </p:txBody>
        </p:sp>
        <p:graphicFrame>
          <p:nvGraphicFramePr>
            <p:cNvPr id="283656" name="Object 8"/>
            <p:cNvGraphicFramePr>
              <a:graphicFrameLocks noChangeAspect="1"/>
            </p:cNvGraphicFramePr>
            <p:nvPr/>
          </p:nvGraphicFramePr>
          <p:xfrm>
            <a:off x="2790" y="3158"/>
            <a:ext cx="1360" cy="907"/>
          </p:xfrm>
          <a:graphic>
            <a:graphicData uri="http://schemas.openxmlformats.org/presentationml/2006/ole">
              <mc:AlternateContent xmlns:mc="http://schemas.openxmlformats.org/markup-compatibility/2006">
                <mc:Choice xmlns:v="urn:schemas-microsoft-com:vml" Requires="v">
                  <p:oleObj spid="_x0000_s283661" r:id="rId3" imgW="1371600" imgH="914400" progId="Equation.DSMT4">
                    <p:embed/>
                  </p:oleObj>
                </mc:Choice>
                <mc:Fallback>
                  <p:oleObj r:id="rId3" imgW="1371600" imgH="914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 y="3158"/>
                          <a:ext cx="1360" cy="9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3657" name="Rectangle 9"/>
          <p:cNvSpPr>
            <a:spLocks noChangeArrowheads="1"/>
          </p:cNvSpPr>
          <p:nvPr/>
        </p:nvSpPr>
        <p:spPr bwMode="auto">
          <a:xfrm>
            <a:off x="395288" y="4076700"/>
            <a:ext cx="8497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这里没有包括负顶点</a:t>
            </a:r>
            <a:r>
              <a:rPr lang="en-US" altLang="zh-CN"/>
              <a:t>16</a:t>
            </a:r>
            <a:r>
              <a:rPr lang="zh-CN" altLang="en-US"/>
              <a:t>、</a:t>
            </a:r>
            <a:r>
              <a:rPr lang="en-US" altLang="zh-CN"/>
              <a:t>18</a:t>
            </a:r>
            <a:r>
              <a:rPr lang="zh-CN" altLang="en-US"/>
              <a:t>和正顶点 </a:t>
            </a:r>
            <a:r>
              <a:rPr lang="en-US" altLang="zh-CN"/>
              <a:t>15</a:t>
            </a:r>
            <a:r>
              <a:rPr lang="zh-CN" altLang="en-US"/>
              <a:t>、</a:t>
            </a:r>
            <a:r>
              <a:rPr lang="en-US" altLang="zh-CN"/>
              <a:t>17</a:t>
            </a:r>
            <a:r>
              <a:rPr lang="zh-CN" altLang="en-US"/>
              <a:t>，因为十分明显，</a:t>
            </a:r>
            <a:r>
              <a:rPr lang="en-US" altLang="zh-CN"/>
              <a:t>16</a:t>
            </a:r>
            <a:r>
              <a:rPr lang="zh-CN" altLang="en-US"/>
              <a:t>应与</a:t>
            </a:r>
            <a:r>
              <a:rPr lang="en-US" altLang="zh-CN"/>
              <a:t>15</a:t>
            </a:r>
          </a:p>
          <a:p>
            <a:r>
              <a:rPr lang="zh-CN" altLang="en-US"/>
              <a:t>配对，</a:t>
            </a:r>
            <a:r>
              <a:rPr lang="en-US" altLang="zh-CN"/>
              <a:t>18</a:t>
            </a:r>
            <a:r>
              <a:rPr lang="zh-CN" altLang="en-US"/>
              <a:t>应与</a:t>
            </a:r>
            <a:r>
              <a:rPr lang="en-US" altLang="zh-CN"/>
              <a:t>17</a:t>
            </a:r>
            <a:r>
              <a:rPr lang="zh-CN" altLang="en-US"/>
              <a:t>配对。</a:t>
            </a:r>
          </a:p>
        </p:txBody>
      </p:sp>
      <p:grpSp>
        <p:nvGrpSpPr>
          <p:cNvPr id="283658" name="Group 10"/>
          <p:cNvGrpSpPr>
            <a:grpSpLocks/>
          </p:cNvGrpSpPr>
          <p:nvPr/>
        </p:nvGrpSpPr>
        <p:grpSpPr bwMode="auto">
          <a:xfrm>
            <a:off x="374650" y="4781550"/>
            <a:ext cx="8301038" cy="1311275"/>
            <a:chOff x="282" y="707"/>
            <a:chExt cx="5229" cy="826"/>
          </a:xfrm>
        </p:grpSpPr>
        <p:sp>
          <p:nvSpPr>
            <p:cNvPr id="283659" name="Text Box 11"/>
            <p:cNvSpPr txBox="1">
              <a:spLocks noChangeArrowheads="1"/>
            </p:cNvSpPr>
            <p:nvPr/>
          </p:nvSpPr>
          <p:spPr bwMode="auto">
            <a:xfrm>
              <a:off x="282" y="707"/>
              <a:ext cx="522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求解与</a:t>
              </a:r>
              <a:r>
                <a:rPr lang="en-US" altLang="zh-CN" i="1">
                  <a:solidFill>
                    <a:srgbClr val="000000"/>
                  </a:solidFill>
                </a:rPr>
                <a:t>D</a:t>
              </a:r>
              <a:r>
                <a:rPr lang="zh-CN" altLang="en-US">
                  <a:solidFill>
                    <a:srgbClr val="000000"/>
                  </a:solidFill>
                </a:rPr>
                <a:t>相应的运输问题（由于次均为 </a:t>
              </a:r>
              <a:r>
                <a:rPr lang="en-US" altLang="zh-CN">
                  <a:solidFill>
                    <a:srgbClr val="000000"/>
                  </a:solidFill>
                </a:rPr>
                <a:t>1</a:t>
              </a:r>
              <a:r>
                <a:rPr lang="zh-CN" altLang="en-US">
                  <a:solidFill>
                    <a:srgbClr val="000000"/>
                  </a:solidFill>
                </a:rPr>
                <a:t>，问题已退化为指派问题），得出应如下配对：</a:t>
              </a:r>
              <a:r>
                <a:rPr lang="en-US" altLang="zh-CN">
                  <a:solidFill>
                    <a:srgbClr val="000000"/>
                  </a:solidFill>
                </a:rPr>
                <a:t>3→4,7→1,12→5,14→13</a:t>
              </a:r>
              <a:r>
                <a:rPr lang="zh-CN" altLang="en-US">
                  <a:solidFill>
                    <a:srgbClr val="000000"/>
                  </a:solidFill>
                </a:rPr>
                <a:t>。添入相应的最短路，得到扩充图</a:t>
              </a:r>
              <a:r>
                <a:rPr lang="en-US" altLang="zh-CN" i="1">
                  <a:solidFill>
                    <a:srgbClr val="000000"/>
                  </a:solidFill>
                </a:rPr>
                <a:t>G</a:t>
              </a:r>
              <a:r>
                <a:rPr lang="en-US" altLang="zh-CN" i="1">
                  <a:solidFill>
                    <a:srgbClr val="000000"/>
                  </a:solidFill>
                  <a:latin typeface="宋体"/>
                </a:rPr>
                <a:t>’</a:t>
              </a:r>
              <a:r>
                <a:rPr lang="zh-CN" altLang="en-US">
                  <a:solidFill>
                    <a:srgbClr val="000000"/>
                  </a:solidFill>
                </a:rPr>
                <a:t>（见图</a:t>
              </a:r>
              <a:r>
                <a:rPr lang="en-US" altLang="zh-CN">
                  <a:solidFill>
                    <a:srgbClr val="000000"/>
                  </a:solidFill>
                </a:rPr>
                <a:t>9.33</a:t>
              </a:r>
              <a:r>
                <a:rPr lang="zh-CN" altLang="en-US">
                  <a:solidFill>
                    <a:srgbClr val="000000"/>
                  </a:solidFill>
                </a:rPr>
                <a:t>），增添路总长</a:t>
              </a:r>
              <a:r>
                <a:rPr lang="en-US" altLang="zh-CN">
                  <a:solidFill>
                    <a:srgbClr val="000000"/>
                  </a:solidFill>
                </a:rPr>
                <a:t>63</a:t>
              </a:r>
              <a:r>
                <a:rPr lang="zh-CN" altLang="en-US">
                  <a:solidFill>
                    <a:srgbClr val="000000"/>
                  </a:solidFill>
                </a:rPr>
                <a:t>分，折合成清扫时间为     分，用虚箭线表示添加边。</a:t>
              </a:r>
            </a:p>
          </p:txBody>
        </p:sp>
        <p:graphicFrame>
          <p:nvGraphicFramePr>
            <p:cNvPr id="283660" name="Object 12"/>
            <p:cNvGraphicFramePr>
              <a:graphicFrameLocks noChangeAspect="1"/>
            </p:cNvGraphicFramePr>
            <p:nvPr/>
          </p:nvGraphicFramePr>
          <p:xfrm>
            <a:off x="4422" y="1071"/>
            <a:ext cx="248" cy="318"/>
          </p:xfrm>
          <a:graphic>
            <a:graphicData uri="http://schemas.openxmlformats.org/presentationml/2006/ole">
              <mc:AlternateContent xmlns:mc="http://schemas.openxmlformats.org/markup-compatibility/2006">
                <mc:Choice xmlns:v="urn:schemas-microsoft-com:vml" Requires="v">
                  <p:oleObj spid="_x0000_s283662" r:id="rId5" imgW="304536" imgH="393359" progId="Equation.DSMT4">
                    <p:embed/>
                  </p:oleObj>
                </mc:Choice>
                <mc:Fallback>
                  <p:oleObj r:id="rId5" imgW="304536" imgH="393359"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1071"/>
                          <a:ext cx="24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additive="base">
                                        <p:cTn id="7" dur="500" fill="hold"/>
                                        <p:tgtEl>
                                          <p:spTgt spid="283652"/>
                                        </p:tgtEl>
                                        <p:attrNameLst>
                                          <p:attrName>ppt_x</p:attrName>
                                        </p:attrNameLst>
                                      </p:cBhvr>
                                      <p:tavLst>
                                        <p:tav tm="0">
                                          <p:val>
                                            <p:strVal val="0-#ppt_w/2"/>
                                          </p:val>
                                        </p:tav>
                                        <p:tav tm="100000">
                                          <p:val>
                                            <p:strVal val="#ppt_x"/>
                                          </p:val>
                                        </p:tav>
                                      </p:tavLst>
                                    </p:anim>
                                    <p:anim calcmode="lin" valueType="num">
                                      <p:cBhvr additive="base">
                                        <p:cTn id="8"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3653"/>
                                        </p:tgtEl>
                                        <p:attrNameLst>
                                          <p:attrName>style.visibility</p:attrName>
                                        </p:attrNameLst>
                                      </p:cBhvr>
                                      <p:to>
                                        <p:strVal val="visible"/>
                                      </p:to>
                                    </p:set>
                                    <p:anim calcmode="lin" valueType="num">
                                      <p:cBhvr additive="base">
                                        <p:cTn id="13" dur="500" fill="hold"/>
                                        <p:tgtEl>
                                          <p:spTgt spid="283653"/>
                                        </p:tgtEl>
                                        <p:attrNameLst>
                                          <p:attrName>ppt_x</p:attrName>
                                        </p:attrNameLst>
                                      </p:cBhvr>
                                      <p:tavLst>
                                        <p:tav tm="0">
                                          <p:val>
                                            <p:strVal val="0-#ppt_w/2"/>
                                          </p:val>
                                        </p:tav>
                                        <p:tav tm="100000">
                                          <p:val>
                                            <p:strVal val="#ppt_x"/>
                                          </p:val>
                                        </p:tav>
                                      </p:tavLst>
                                    </p:anim>
                                    <p:anim calcmode="lin" valueType="num">
                                      <p:cBhvr additive="base">
                                        <p:cTn id="14" dur="500" fill="hold"/>
                                        <p:tgtEl>
                                          <p:spTgt spid="2836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3654"/>
                                        </p:tgtEl>
                                        <p:attrNameLst>
                                          <p:attrName>style.visibility</p:attrName>
                                        </p:attrNameLst>
                                      </p:cBhvr>
                                      <p:to>
                                        <p:strVal val="visible"/>
                                      </p:to>
                                    </p:set>
                                    <p:anim calcmode="lin" valueType="num">
                                      <p:cBhvr additive="base">
                                        <p:cTn id="19" dur="500" fill="hold"/>
                                        <p:tgtEl>
                                          <p:spTgt spid="283654"/>
                                        </p:tgtEl>
                                        <p:attrNameLst>
                                          <p:attrName>ppt_x</p:attrName>
                                        </p:attrNameLst>
                                      </p:cBhvr>
                                      <p:tavLst>
                                        <p:tav tm="0">
                                          <p:val>
                                            <p:strVal val="#ppt_x"/>
                                          </p:val>
                                        </p:tav>
                                        <p:tav tm="100000">
                                          <p:val>
                                            <p:strVal val="#ppt_x"/>
                                          </p:val>
                                        </p:tav>
                                      </p:tavLst>
                                    </p:anim>
                                    <p:anim calcmode="lin" valueType="num">
                                      <p:cBhvr additive="base">
                                        <p:cTn id="20" dur="500" fill="hold"/>
                                        <p:tgtEl>
                                          <p:spTgt spid="28365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3657"/>
                                        </p:tgtEl>
                                        <p:attrNameLst>
                                          <p:attrName>style.visibility</p:attrName>
                                        </p:attrNameLst>
                                      </p:cBhvr>
                                      <p:to>
                                        <p:strVal val="visible"/>
                                      </p:to>
                                    </p:set>
                                    <p:anim calcmode="lin" valueType="num">
                                      <p:cBhvr additive="base">
                                        <p:cTn id="25" dur="500" fill="hold"/>
                                        <p:tgtEl>
                                          <p:spTgt spid="283657"/>
                                        </p:tgtEl>
                                        <p:attrNameLst>
                                          <p:attrName>ppt_x</p:attrName>
                                        </p:attrNameLst>
                                      </p:cBhvr>
                                      <p:tavLst>
                                        <p:tav tm="0">
                                          <p:val>
                                            <p:strVal val="0-#ppt_w/2"/>
                                          </p:val>
                                        </p:tav>
                                        <p:tav tm="100000">
                                          <p:val>
                                            <p:strVal val="#ppt_x"/>
                                          </p:val>
                                        </p:tav>
                                      </p:tavLst>
                                    </p:anim>
                                    <p:anim calcmode="lin" valueType="num">
                                      <p:cBhvr additive="base">
                                        <p:cTn id="26" dur="500" fill="hold"/>
                                        <p:tgtEl>
                                          <p:spTgt spid="2836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83658"/>
                                        </p:tgtEl>
                                        <p:attrNameLst>
                                          <p:attrName>style.visibility</p:attrName>
                                        </p:attrNameLst>
                                      </p:cBhvr>
                                      <p:to>
                                        <p:strVal val="visible"/>
                                      </p:to>
                                    </p:set>
                                    <p:anim calcmode="lin" valueType="num">
                                      <p:cBhvr additive="base">
                                        <p:cTn id="31" dur="500" fill="hold"/>
                                        <p:tgtEl>
                                          <p:spTgt spid="283658"/>
                                        </p:tgtEl>
                                        <p:attrNameLst>
                                          <p:attrName>ppt_x</p:attrName>
                                        </p:attrNameLst>
                                      </p:cBhvr>
                                      <p:tavLst>
                                        <p:tav tm="0">
                                          <p:val>
                                            <p:strVal val="0-#ppt_w/2"/>
                                          </p:val>
                                        </p:tav>
                                        <p:tav tm="100000">
                                          <p:val>
                                            <p:strVal val="#ppt_x"/>
                                          </p:val>
                                        </p:tav>
                                      </p:tavLst>
                                    </p:anim>
                                    <p:anim calcmode="lin" valueType="num">
                                      <p:cBhvr additive="base">
                                        <p:cTn id="32" dur="500" fill="hold"/>
                                        <p:tgtEl>
                                          <p:spTgt spid="2836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p:bldP spid="283653" grpId="0"/>
      <p:bldP spid="28365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6" name="Rectangle 8"/>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9" name="Rectangle 11"/>
          <p:cNvSpPr>
            <a:spLocks noChangeArrowheads="1"/>
          </p:cNvSpPr>
          <p:nvPr/>
        </p:nvSpPr>
        <p:spPr bwMode="auto">
          <a:xfrm>
            <a:off x="368300" y="3500438"/>
            <a:ext cx="7851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这里，由于进出边配对问题较为简单，不必再对顶点求解指派问题。</a:t>
            </a:r>
          </a:p>
        </p:txBody>
      </p:sp>
      <p:sp>
        <p:nvSpPr>
          <p:cNvPr id="171021" name="Rectangle 13"/>
          <p:cNvSpPr>
            <a:spLocks noChangeArrowheads="1"/>
          </p:cNvSpPr>
          <p:nvPr/>
        </p:nvSpPr>
        <p:spPr bwMode="auto">
          <a:xfrm>
            <a:off x="401638" y="4022725"/>
            <a:ext cx="87074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图</a:t>
            </a:r>
            <a:r>
              <a:rPr lang="en-US" altLang="zh-CN"/>
              <a:t>9.33</a:t>
            </a:r>
            <a:r>
              <a:rPr lang="zh-CN" altLang="en-US"/>
              <a:t>中包含三个圈，它们过每条边（包括添加边）正好一次。记左边的</a:t>
            </a:r>
          </a:p>
          <a:p>
            <a:r>
              <a:rPr lang="zh-CN" altLang="en-US"/>
              <a:t>大圈为</a:t>
            </a:r>
            <a:r>
              <a:rPr lang="en-US" altLang="zh-CN" i="1"/>
              <a:t>G</a:t>
            </a:r>
            <a:r>
              <a:rPr lang="en-US" altLang="zh-CN" baseline="-30000"/>
              <a:t>1</a:t>
            </a:r>
            <a:r>
              <a:rPr lang="zh-CN" altLang="en-US"/>
              <a:t>，右边上、下两圈为</a:t>
            </a:r>
            <a:r>
              <a:rPr lang="en-US" altLang="zh-CN" i="1"/>
              <a:t>G</a:t>
            </a:r>
            <a:r>
              <a:rPr lang="en-US" altLang="zh-CN" baseline="-30000"/>
              <a:t>2</a:t>
            </a:r>
            <a:r>
              <a:rPr lang="zh-CN" altLang="en-US"/>
              <a:t>和</a:t>
            </a:r>
            <a:r>
              <a:rPr lang="en-US" altLang="zh-CN" i="1"/>
              <a:t>G</a:t>
            </a:r>
            <a:r>
              <a:rPr lang="en-US" altLang="zh-CN" baseline="-30000"/>
              <a:t>3</a:t>
            </a:r>
            <a:r>
              <a:rPr lang="zh-CN" altLang="en-US"/>
              <a:t>。</a:t>
            </a:r>
          </a:p>
        </p:txBody>
      </p:sp>
      <p:sp>
        <p:nvSpPr>
          <p:cNvPr id="171029" name="Rectangle 21"/>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31" name="Rectangle 2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71032" name="Group 24"/>
          <p:cNvGrpSpPr>
            <a:grpSpLocks/>
          </p:cNvGrpSpPr>
          <p:nvPr/>
        </p:nvGrpSpPr>
        <p:grpSpPr bwMode="auto">
          <a:xfrm>
            <a:off x="376238" y="4725988"/>
            <a:ext cx="8443912" cy="1366837"/>
            <a:chOff x="237" y="2160"/>
            <a:chExt cx="5319" cy="861"/>
          </a:xfrm>
        </p:grpSpPr>
        <p:sp>
          <p:nvSpPr>
            <p:cNvPr id="171027" name="Text Box 19"/>
            <p:cNvSpPr txBox="1">
              <a:spLocks noChangeArrowheads="1"/>
            </p:cNvSpPr>
            <p:nvPr/>
          </p:nvSpPr>
          <p:spPr bwMode="auto">
            <a:xfrm>
              <a:off x="237" y="2160"/>
              <a:ext cx="531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步</a:t>
              </a:r>
              <a:r>
                <a:rPr lang="en-US" altLang="zh-CN">
                  <a:solidFill>
                    <a:srgbClr val="000000"/>
                  </a:solidFill>
                </a:rPr>
                <a:t>3  </a:t>
              </a:r>
              <a:r>
                <a:rPr lang="zh-CN" altLang="en-US">
                  <a:solidFill>
                    <a:srgbClr val="000000"/>
                  </a:solidFill>
                </a:rPr>
                <a:t>找出三个圈</a:t>
              </a:r>
              <a:r>
                <a:rPr lang="en-US" altLang="zh-CN" i="1">
                  <a:solidFill>
                    <a:srgbClr val="000000"/>
                  </a:solidFill>
                </a:rPr>
                <a:t>G</a:t>
              </a:r>
              <a:r>
                <a:rPr lang="en-US" altLang="zh-CN" baseline="-30000">
                  <a:solidFill>
                    <a:srgbClr val="000000"/>
                  </a:solidFill>
                </a:rPr>
                <a:t>1</a:t>
              </a:r>
              <a:r>
                <a:rPr lang="zh-CN" altLang="en-US">
                  <a:solidFill>
                    <a:srgbClr val="000000"/>
                  </a:solidFill>
                </a:rPr>
                <a:t>、</a:t>
              </a:r>
              <a:r>
                <a:rPr lang="en-US" altLang="zh-CN" i="1">
                  <a:solidFill>
                    <a:srgbClr val="000000"/>
                  </a:solidFill>
                </a:rPr>
                <a:t>G</a:t>
              </a:r>
              <a:r>
                <a:rPr lang="en-US" altLang="zh-CN" baseline="-30000">
                  <a:solidFill>
                    <a:srgbClr val="000000"/>
                  </a:solidFill>
                </a:rPr>
                <a:t>2</a:t>
              </a:r>
              <a:r>
                <a:rPr lang="zh-CN" altLang="en-US">
                  <a:solidFill>
                    <a:srgbClr val="000000"/>
                  </a:solidFill>
                </a:rPr>
                <a:t>、</a:t>
              </a:r>
              <a:r>
                <a:rPr lang="en-US" altLang="zh-CN" i="1">
                  <a:solidFill>
                    <a:srgbClr val="000000"/>
                  </a:solidFill>
                </a:rPr>
                <a:t>G</a:t>
              </a:r>
              <a:r>
                <a:rPr lang="en-US" altLang="zh-CN" baseline="-30000">
                  <a:solidFill>
                    <a:srgbClr val="000000"/>
                  </a:solidFill>
                </a:rPr>
                <a:t>3</a:t>
              </a:r>
              <a:r>
                <a:rPr lang="zh-CN" altLang="en-US">
                  <a:solidFill>
                    <a:srgbClr val="000000"/>
                  </a:solidFill>
                </a:rPr>
                <a:t>间的最短连线。</a:t>
              </a:r>
              <a:r>
                <a:rPr lang="en-US" altLang="zh-CN" i="1">
                  <a:solidFill>
                    <a:srgbClr val="000000"/>
                  </a:solidFill>
                </a:rPr>
                <a:t>G</a:t>
              </a:r>
              <a:r>
                <a:rPr lang="en-US" altLang="zh-CN" baseline="-30000">
                  <a:solidFill>
                    <a:srgbClr val="000000"/>
                  </a:solidFill>
                </a:rPr>
                <a:t>1</a:t>
              </a:r>
              <a:r>
                <a:rPr lang="zh-CN" altLang="en-US">
                  <a:solidFill>
                    <a:srgbClr val="000000"/>
                  </a:solidFill>
                </a:rPr>
                <a:t>、</a:t>
              </a:r>
              <a:r>
                <a:rPr lang="en-US" altLang="zh-CN" i="1">
                  <a:solidFill>
                    <a:srgbClr val="000000"/>
                  </a:solidFill>
                </a:rPr>
                <a:t>G</a:t>
              </a:r>
              <a:r>
                <a:rPr lang="en-US" altLang="zh-CN" baseline="-30000">
                  <a:solidFill>
                    <a:srgbClr val="000000"/>
                  </a:solidFill>
                </a:rPr>
                <a:t>2</a:t>
              </a:r>
              <a:r>
                <a:rPr lang="zh-CN" altLang="en-US">
                  <a:solidFill>
                    <a:srgbClr val="000000"/>
                  </a:solidFill>
                </a:rPr>
                <a:t>最接近的两个顶点为  </a:t>
              </a:r>
              <a:r>
                <a:rPr lang="en-US" altLang="zh-CN">
                  <a:solidFill>
                    <a:srgbClr val="000000"/>
                  </a:solidFill>
                </a:rPr>
                <a:t>4</a:t>
              </a:r>
              <a:r>
                <a:rPr lang="zh-CN" altLang="en-US">
                  <a:solidFill>
                    <a:srgbClr val="000000"/>
                  </a:solidFill>
                </a:rPr>
                <a:t>和</a:t>
              </a:r>
              <a:r>
                <a:rPr lang="en-US" altLang="zh-CN">
                  <a:solidFill>
                    <a:srgbClr val="000000"/>
                  </a:solidFill>
                </a:rPr>
                <a:t>15</a:t>
              </a:r>
              <a:r>
                <a:rPr lang="zh-CN" altLang="en-US">
                  <a:solidFill>
                    <a:srgbClr val="000000"/>
                  </a:solidFill>
                </a:rPr>
                <a:t>，距离为 </a:t>
              </a:r>
              <a:r>
                <a:rPr lang="en-US" altLang="zh-CN">
                  <a:solidFill>
                    <a:srgbClr val="000000"/>
                  </a:solidFill>
                </a:rPr>
                <a:t>35</a:t>
              </a:r>
              <a:r>
                <a:rPr lang="zh-CN" altLang="en-US">
                  <a:solidFill>
                    <a:srgbClr val="000000"/>
                  </a:solidFill>
                </a:rPr>
                <a:t>；</a:t>
              </a:r>
              <a:r>
                <a:rPr lang="en-US" altLang="zh-CN" i="1">
                  <a:solidFill>
                    <a:srgbClr val="000000"/>
                  </a:solidFill>
                </a:rPr>
                <a:t>G</a:t>
              </a:r>
              <a:r>
                <a:rPr lang="en-US" altLang="zh-CN" baseline="-30000">
                  <a:solidFill>
                    <a:srgbClr val="000000"/>
                  </a:solidFill>
                </a:rPr>
                <a:t>1</a:t>
              </a:r>
              <a:r>
                <a:rPr lang="zh-CN" altLang="en-US">
                  <a:solidFill>
                    <a:srgbClr val="000000"/>
                  </a:solidFill>
                </a:rPr>
                <a:t>、</a:t>
              </a:r>
              <a:r>
                <a:rPr lang="en-US" altLang="zh-CN" i="1">
                  <a:solidFill>
                    <a:srgbClr val="000000"/>
                  </a:solidFill>
                </a:rPr>
                <a:t>G</a:t>
              </a:r>
              <a:r>
                <a:rPr lang="en-US" altLang="zh-CN" baseline="-30000">
                  <a:solidFill>
                    <a:srgbClr val="000000"/>
                  </a:solidFill>
                </a:rPr>
                <a:t>3</a:t>
              </a:r>
              <a:r>
                <a:rPr lang="zh-CN" altLang="en-US">
                  <a:solidFill>
                    <a:srgbClr val="000000"/>
                  </a:solidFill>
                </a:rPr>
                <a:t>最接近的顶点是 </a:t>
              </a:r>
              <a:r>
                <a:rPr lang="en-US" altLang="zh-CN">
                  <a:solidFill>
                    <a:srgbClr val="000000"/>
                  </a:solidFill>
                </a:rPr>
                <a:t>11</a:t>
              </a:r>
              <a:r>
                <a:rPr lang="zh-CN" altLang="en-US">
                  <a:solidFill>
                    <a:srgbClr val="000000"/>
                  </a:solidFill>
                </a:rPr>
                <a:t>和</a:t>
              </a:r>
              <a:r>
                <a:rPr lang="en-US" altLang="zh-CN">
                  <a:solidFill>
                    <a:srgbClr val="000000"/>
                  </a:solidFill>
                </a:rPr>
                <a:t>17</a:t>
              </a:r>
              <a:r>
                <a:rPr lang="zh-CN" altLang="en-US">
                  <a:solidFill>
                    <a:srgbClr val="000000"/>
                  </a:solidFill>
                </a:rPr>
                <a:t>，距离为 </a:t>
              </a:r>
              <a:r>
                <a:rPr lang="en-US" altLang="zh-CN">
                  <a:solidFill>
                    <a:srgbClr val="000000"/>
                  </a:solidFill>
                </a:rPr>
                <a:t>25</a:t>
              </a:r>
              <a:r>
                <a:rPr lang="zh-CN" altLang="en-US">
                  <a:solidFill>
                    <a:srgbClr val="000000"/>
                  </a:solidFill>
                </a:rPr>
                <a:t>。用最近顶点间的最短路将三个小圈连接成一个大圈，见图 </a:t>
              </a:r>
              <a:r>
                <a:rPr lang="en-US" altLang="zh-CN">
                  <a:solidFill>
                    <a:srgbClr val="000000"/>
                  </a:solidFill>
                </a:rPr>
                <a:t>9.34</a:t>
              </a:r>
              <a:r>
                <a:rPr lang="zh-CN" altLang="en-US">
                  <a:solidFill>
                    <a:srgbClr val="000000"/>
                  </a:solidFill>
                </a:rPr>
                <a:t>。走完整圈需要    分，其中 </a:t>
              </a:r>
              <a:r>
                <a:rPr lang="en-US" altLang="zh-CN">
                  <a:solidFill>
                    <a:srgbClr val="000000"/>
                  </a:solidFill>
                </a:rPr>
                <a:t>56</a:t>
              </a:r>
              <a:r>
                <a:rPr lang="zh-CN" altLang="en-US">
                  <a:solidFill>
                    <a:srgbClr val="000000"/>
                  </a:solidFill>
                </a:rPr>
                <a:t>分是清扫时间，     分为提升时间。</a:t>
              </a:r>
            </a:p>
          </p:txBody>
        </p:sp>
        <p:graphicFrame>
          <p:nvGraphicFramePr>
            <p:cNvPr id="171028" name="Object 20"/>
            <p:cNvGraphicFramePr>
              <a:graphicFrameLocks noChangeAspect="1"/>
            </p:cNvGraphicFramePr>
            <p:nvPr/>
          </p:nvGraphicFramePr>
          <p:xfrm>
            <a:off x="5110" y="2523"/>
            <a:ext cx="309" cy="317"/>
          </p:xfrm>
          <a:graphic>
            <a:graphicData uri="http://schemas.openxmlformats.org/presentationml/2006/ole">
              <mc:AlternateContent xmlns:mc="http://schemas.openxmlformats.org/markup-compatibility/2006">
                <mc:Choice xmlns:v="urn:schemas-microsoft-com:vml" Requires="v">
                  <p:oleObj spid="_x0000_s171039" r:id="rId3" imgW="380835" imgH="393529" progId="Equation.DSMT4">
                    <p:embed/>
                  </p:oleObj>
                </mc:Choice>
                <mc:Fallback>
                  <p:oleObj r:id="rId3" imgW="380835" imgH="393529"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 y="2523"/>
                          <a:ext cx="309"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1030" name="Object 22"/>
            <p:cNvGraphicFramePr>
              <a:graphicFrameLocks noChangeAspect="1"/>
            </p:cNvGraphicFramePr>
            <p:nvPr/>
          </p:nvGraphicFramePr>
          <p:xfrm>
            <a:off x="2200" y="2704"/>
            <a:ext cx="247" cy="317"/>
          </p:xfrm>
          <a:graphic>
            <a:graphicData uri="http://schemas.openxmlformats.org/presentationml/2006/ole">
              <mc:AlternateContent xmlns:mc="http://schemas.openxmlformats.org/markup-compatibility/2006">
                <mc:Choice xmlns:v="urn:schemas-microsoft-com:vml" Requires="v">
                  <p:oleObj spid="_x0000_s171040" r:id="rId5" imgW="304536" imgH="393359" progId="Equation.DSMT4">
                    <p:embed/>
                  </p:oleObj>
                </mc:Choice>
                <mc:Fallback>
                  <p:oleObj r:id="rId5" imgW="304536" imgH="393359"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 y="2704"/>
                          <a:ext cx="247"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1035" name="Rectangle 2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171037" name="Picture 29" descr="30"/>
          <p:cNvPicPr>
            <a:picLocks noGrp="1"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bwMode="auto">
          <a:xfrm>
            <a:off x="2339975" y="500063"/>
            <a:ext cx="38100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71037"/>
                                        </p:tgtEl>
                                        <p:attrNameLst>
                                          <p:attrName>style.visibility</p:attrName>
                                        </p:attrNameLst>
                                      </p:cBhvr>
                                      <p:to>
                                        <p:strVal val="visible"/>
                                      </p:to>
                                    </p:set>
                                    <p:anim calcmode="lin" valueType="num">
                                      <p:cBhvr additive="base">
                                        <p:cTn id="7" dur="500" fill="hold"/>
                                        <p:tgtEl>
                                          <p:spTgt spid="171037"/>
                                        </p:tgtEl>
                                        <p:attrNameLst>
                                          <p:attrName>ppt_x</p:attrName>
                                        </p:attrNameLst>
                                      </p:cBhvr>
                                      <p:tavLst>
                                        <p:tav tm="0">
                                          <p:val>
                                            <p:strVal val="0-#ppt_w/2"/>
                                          </p:val>
                                        </p:tav>
                                        <p:tav tm="100000">
                                          <p:val>
                                            <p:strVal val="#ppt_x"/>
                                          </p:val>
                                        </p:tav>
                                      </p:tavLst>
                                    </p:anim>
                                    <p:anim calcmode="lin" valueType="num">
                                      <p:cBhvr additive="base">
                                        <p:cTn id="8" dur="500" fill="hold"/>
                                        <p:tgtEl>
                                          <p:spTgt spid="171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1019"/>
                                        </p:tgtEl>
                                        <p:attrNameLst>
                                          <p:attrName>style.visibility</p:attrName>
                                        </p:attrNameLst>
                                      </p:cBhvr>
                                      <p:to>
                                        <p:strVal val="visible"/>
                                      </p:to>
                                    </p:set>
                                    <p:anim calcmode="lin" valueType="num">
                                      <p:cBhvr additive="base">
                                        <p:cTn id="13" dur="500" fill="hold"/>
                                        <p:tgtEl>
                                          <p:spTgt spid="171019"/>
                                        </p:tgtEl>
                                        <p:attrNameLst>
                                          <p:attrName>ppt_x</p:attrName>
                                        </p:attrNameLst>
                                      </p:cBhvr>
                                      <p:tavLst>
                                        <p:tav tm="0">
                                          <p:val>
                                            <p:strVal val="0-#ppt_w/2"/>
                                          </p:val>
                                        </p:tav>
                                        <p:tav tm="100000">
                                          <p:val>
                                            <p:strVal val="#ppt_x"/>
                                          </p:val>
                                        </p:tav>
                                      </p:tavLst>
                                    </p:anim>
                                    <p:anim calcmode="lin" valueType="num">
                                      <p:cBhvr additive="base">
                                        <p:cTn id="14" dur="500" fill="hold"/>
                                        <p:tgtEl>
                                          <p:spTgt spid="1710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21"/>
                                        </p:tgtEl>
                                        <p:attrNameLst>
                                          <p:attrName>style.visibility</p:attrName>
                                        </p:attrNameLst>
                                      </p:cBhvr>
                                      <p:to>
                                        <p:strVal val="visible"/>
                                      </p:to>
                                    </p:set>
                                    <p:anim calcmode="lin" valueType="num">
                                      <p:cBhvr additive="base">
                                        <p:cTn id="19" dur="500" fill="hold"/>
                                        <p:tgtEl>
                                          <p:spTgt spid="171021"/>
                                        </p:tgtEl>
                                        <p:attrNameLst>
                                          <p:attrName>ppt_x</p:attrName>
                                        </p:attrNameLst>
                                      </p:cBhvr>
                                      <p:tavLst>
                                        <p:tav tm="0">
                                          <p:val>
                                            <p:strVal val="0-#ppt_w/2"/>
                                          </p:val>
                                        </p:tav>
                                        <p:tav tm="100000">
                                          <p:val>
                                            <p:strVal val="#ppt_x"/>
                                          </p:val>
                                        </p:tav>
                                      </p:tavLst>
                                    </p:anim>
                                    <p:anim calcmode="lin" valueType="num">
                                      <p:cBhvr additive="base">
                                        <p:cTn id="20" dur="500" fill="hold"/>
                                        <p:tgtEl>
                                          <p:spTgt spid="1710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71032"/>
                                        </p:tgtEl>
                                        <p:attrNameLst>
                                          <p:attrName>style.visibility</p:attrName>
                                        </p:attrNameLst>
                                      </p:cBhvr>
                                      <p:to>
                                        <p:strVal val="visible"/>
                                      </p:to>
                                    </p:set>
                                    <p:anim calcmode="lin" valueType="num">
                                      <p:cBhvr additive="base">
                                        <p:cTn id="25" dur="500" fill="hold"/>
                                        <p:tgtEl>
                                          <p:spTgt spid="171032"/>
                                        </p:tgtEl>
                                        <p:attrNameLst>
                                          <p:attrName>ppt_x</p:attrName>
                                        </p:attrNameLst>
                                      </p:cBhvr>
                                      <p:tavLst>
                                        <p:tav tm="0">
                                          <p:val>
                                            <p:strVal val="0-#ppt_w/2"/>
                                          </p:val>
                                        </p:tav>
                                        <p:tav tm="100000">
                                          <p:val>
                                            <p:strVal val="#ppt_x"/>
                                          </p:val>
                                        </p:tav>
                                      </p:tavLst>
                                    </p:anim>
                                    <p:anim calcmode="lin" valueType="num">
                                      <p:cBhvr additive="base">
                                        <p:cTn id="26" dur="500" fill="hold"/>
                                        <p:tgtEl>
                                          <p:spTgt spid="171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9" grpId="0"/>
      <p:bldP spid="17102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48" name="Picture 4" descr="31"/>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2051050" y="500063"/>
            <a:ext cx="38100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87750" name="Group 6"/>
          <p:cNvGrpSpPr>
            <a:grpSpLocks/>
          </p:cNvGrpSpPr>
          <p:nvPr/>
        </p:nvGrpSpPr>
        <p:grpSpPr bwMode="auto">
          <a:xfrm>
            <a:off x="303213" y="3500438"/>
            <a:ext cx="8301037" cy="1079500"/>
            <a:chOff x="236" y="2932"/>
            <a:chExt cx="5229" cy="680"/>
          </a:xfrm>
        </p:grpSpPr>
        <p:sp>
          <p:nvSpPr>
            <p:cNvPr id="287751" name="Text Box 7"/>
            <p:cNvSpPr txBox="1">
              <a:spLocks noChangeArrowheads="1"/>
            </p:cNvSpPr>
            <p:nvPr/>
          </p:nvSpPr>
          <p:spPr bwMode="auto">
            <a:xfrm>
              <a:off x="236" y="2978"/>
              <a:ext cx="522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步</a:t>
              </a:r>
              <a:r>
                <a:rPr lang="en-US" altLang="zh-CN">
                  <a:solidFill>
                    <a:srgbClr val="000000"/>
                  </a:solidFill>
                </a:rPr>
                <a:t>4  </a:t>
              </a:r>
              <a:r>
                <a:rPr lang="zh-CN" altLang="en-US">
                  <a:solidFill>
                    <a:srgbClr val="000000"/>
                  </a:solidFill>
                </a:rPr>
                <a:t>现作实际运行分配，由于全程需         分，因而不可能简单地剖分成两段</a:t>
              </a:r>
              <a:r>
                <a:rPr lang="en-US" altLang="zh-CN">
                  <a:solidFill>
                    <a:srgbClr val="000000"/>
                  </a:solidFill>
                </a:rPr>
                <a:t>60</a:t>
              </a:r>
              <a:r>
                <a:rPr lang="zh-CN" altLang="en-US">
                  <a:solidFill>
                    <a:srgbClr val="000000"/>
                  </a:solidFill>
                </a:rPr>
                <a:t>分的子路。当然，可以有多种方式可分成三段子路，但这样做并不是最经济的。</a:t>
              </a:r>
            </a:p>
          </p:txBody>
        </p:sp>
        <p:graphicFrame>
          <p:nvGraphicFramePr>
            <p:cNvPr id="287752" name="Object 8"/>
            <p:cNvGraphicFramePr>
              <a:graphicFrameLocks noChangeAspect="1"/>
            </p:cNvGraphicFramePr>
            <p:nvPr/>
          </p:nvGraphicFramePr>
          <p:xfrm>
            <a:off x="2889" y="2932"/>
            <a:ext cx="309" cy="317"/>
          </p:xfrm>
          <a:graphic>
            <a:graphicData uri="http://schemas.openxmlformats.org/presentationml/2006/ole">
              <mc:AlternateContent xmlns:mc="http://schemas.openxmlformats.org/markup-compatibility/2006">
                <mc:Choice xmlns:v="urn:schemas-microsoft-com:vml" Requires="v">
                  <p:oleObj spid="_x0000_s287754" r:id="rId4" imgW="380835" imgH="393529" progId="Equation.DSMT4">
                    <p:embed/>
                  </p:oleObj>
                </mc:Choice>
                <mc:Fallback>
                  <p:oleObj r:id="rId4" imgW="380835" imgH="393529"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 y="2932"/>
                          <a:ext cx="309"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7753" name="Rectangle 9"/>
          <p:cNvSpPr>
            <a:spLocks noChangeArrowheads="1"/>
          </p:cNvSpPr>
          <p:nvPr/>
        </p:nvSpPr>
        <p:spPr bwMode="auto">
          <a:xfrm>
            <a:off x="250825" y="4652963"/>
            <a:ext cx="85693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注意到由 </a:t>
            </a:r>
            <a:r>
              <a:rPr lang="en-US" altLang="zh-CN"/>
              <a:t>16→17→11</a:t>
            </a:r>
            <a:r>
              <a:rPr lang="zh-CN" altLang="en-US"/>
              <a:t>有一段总长达</a:t>
            </a:r>
            <a:r>
              <a:rPr lang="en-US" altLang="zh-CN"/>
              <a:t>50</a:t>
            </a:r>
            <a:r>
              <a:rPr lang="zh-CN" altLang="en-US"/>
              <a:t>分的提升时间，考虑是否可以利用这一点，即设法将这段路安排在分段的开头或结尾，以便在</a:t>
            </a:r>
            <a:r>
              <a:rPr lang="en-US" altLang="zh-CN"/>
              <a:t>8</a:t>
            </a:r>
            <a:r>
              <a:rPr lang="zh-CN" altLang="en-US"/>
              <a:t>：</a:t>
            </a:r>
            <a:r>
              <a:rPr lang="en-US" altLang="zh-CN"/>
              <a:t>00</a:t>
            </a:r>
            <a:r>
              <a:rPr lang="zh-CN" altLang="en-US"/>
              <a:t>以前或</a:t>
            </a:r>
            <a:r>
              <a:rPr lang="en-US" altLang="zh-CN"/>
              <a:t>9</a:t>
            </a:r>
            <a:r>
              <a:rPr lang="zh-CN" altLang="en-US"/>
              <a:t>：</a:t>
            </a:r>
            <a:r>
              <a:rPr lang="en-US" altLang="zh-CN"/>
              <a:t>00</a:t>
            </a:r>
            <a:r>
              <a:rPr lang="zh-CN" altLang="en-US"/>
              <a:t>以后通过它，要想分成两段（节省一辆车），这是唯一可想的办法。然而十分可惜的是像图</a:t>
            </a:r>
            <a:r>
              <a:rPr lang="en-US" altLang="zh-CN"/>
              <a:t>9.34</a:t>
            </a:r>
            <a:r>
              <a:rPr lang="zh-CN" altLang="en-US"/>
              <a:t>这产的圈，这种办法也行不通（稍加计算即可知道）。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87750"/>
                                        </p:tgtEl>
                                        <p:attrNameLst>
                                          <p:attrName>style.visibility</p:attrName>
                                        </p:attrNameLst>
                                      </p:cBhvr>
                                      <p:to>
                                        <p:strVal val="visible"/>
                                      </p:to>
                                    </p:set>
                                    <p:anim calcmode="lin" valueType="num">
                                      <p:cBhvr additive="base">
                                        <p:cTn id="7" dur="500" fill="hold"/>
                                        <p:tgtEl>
                                          <p:spTgt spid="287750"/>
                                        </p:tgtEl>
                                        <p:attrNameLst>
                                          <p:attrName>ppt_x</p:attrName>
                                        </p:attrNameLst>
                                      </p:cBhvr>
                                      <p:tavLst>
                                        <p:tav tm="0">
                                          <p:val>
                                            <p:strVal val="0-#ppt_w/2"/>
                                          </p:val>
                                        </p:tav>
                                        <p:tav tm="100000">
                                          <p:val>
                                            <p:strVal val="#ppt_x"/>
                                          </p:val>
                                        </p:tav>
                                      </p:tavLst>
                                    </p:anim>
                                    <p:anim calcmode="lin" valueType="num">
                                      <p:cBhvr additive="base">
                                        <p:cTn id="8" dur="500" fill="hold"/>
                                        <p:tgtEl>
                                          <p:spTgt spid="2877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7753"/>
                                        </p:tgtEl>
                                        <p:attrNameLst>
                                          <p:attrName>style.visibility</p:attrName>
                                        </p:attrNameLst>
                                      </p:cBhvr>
                                      <p:to>
                                        <p:strVal val="visible"/>
                                      </p:to>
                                    </p:set>
                                    <p:anim calcmode="lin" valueType="num">
                                      <p:cBhvr additive="base">
                                        <p:cTn id="13" dur="500" fill="hold"/>
                                        <p:tgtEl>
                                          <p:spTgt spid="287753"/>
                                        </p:tgtEl>
                                        <p:attrNameLst>
                                          <p:attrName>ppt_x</p:attrName>
                                        </p:attrNameLst>
                                      </p:cBhvr>
                                      <p:tavLst>
                                        <p:tav tm="0">
                                          <p:val>
                                            <p:strVal val="0-#ppt_w/2"/>
                                          </p:val>
                                        </p:tav>
                                        <p:tav tm="100000">
                                          <p:val>
                                            <p:strVal val="#ppt_x"/>
                                          </p:val>
                                        </p:tav>
                                      </p:tavLst>
                                    </p:anim>
                                    <p:anim calcmode="lin" valueType="num">
                                      <p:cBhvr additive="base">
                                        <p:cTn id="14" dur="500" fill="hold"/>
                                        <p:tgtEl>
                                          <p:spTgt spid="2877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87748"/>
                                        </p:tgtEl>
                                        <p:attrNameLst>
                                          <p:attrName>style.visibility</p:attrName>
                                        </p:attrNameLst>
                                      </p:cBhvr>
                                      <p:to>
                                        <p:strVal val="visible"/>
                                      </p:to>
                                    </p:set>
                                    <p:anim calcmode="lin" valueType="num">
                                      <p:cBhvr additive="base">
                                        <p:cTn id="19" dur="500" fill="hold"/>
                                        <p:tgtEl>
                                          <p:spTgt spid="287748"/>
                                        </p:tgtEl>
                                        <p:attrNameLst>
                                          <p:attrName>ppt_x</p:attrName>
                                        </p:attrNameLst>
                                      </p:cBhvr>
                                      <p:tavLst>
                                        <p:tav tm="0">
                                          <p:val>
                                            <p:strVal val="0-#ppt_w/2"/>
                                          </p:val>
                                        </p:tav>
                                        <p:tav tm="100000">
                                          <p:val>
                                            <p:strVal val="#ppt_x"/>
                                          </p:val>
                                        </p:tav>
                                      </p:tavLst>
                                    </p:anim>
                                    <p:anim calcmode="lin" valueType="num">
                                      <p:cBhvr additive="base">
                                        <p:cTn id="20" dur="500" fill="hold"/>
                                        <p:tgtEl>
                                          <p:spTgt spid="287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9" name="Rectangle 7"/>
          <p:cNvSpPr>
            <a:spLocks noChangeArrowheads="1"/>
          </p:cNvSpPr>
          <p:nvPr/>
        </p:nvSpPr>
        <p:spPr bwMode="auto">
          <a:xfrm>
            <a:off x="258763" y="296863"/>
            <a:ext cx="831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现改用</a:t>
            </a:r>
            <a:r>
              <a:rPr lang="en-US" altLang="zh-CN"/>
              <a:t>18→14</a:t>
            </a:r>
            <a:r>
              <a:rPr lang="zh-CN" altLang="en-US"/>
              <a:t>连接</a:t>
            </a:r>
            <a:r>
              <a:rPr lang="en-US" altLang="zh-CN" i="1"/>
              <a:t>G</a:t>
            </a:r>
            <a:r>
              <a:rPr lang="en-US" altLang="zh-CN" baseline="-30000"/>
              <a:t>1</a:t>
            </a:r>
            <a:r>
              <a:rPr lang="zh-CN" altLang="en-US"/>
              <a:t>和</a:t>
            </a:r>
            <a:r>
              <a:rPr lang="en-US" altLang="zh-CN" i="1"/>
              <a:t>G</a:t>
            </a:r>
            <a:r>
              <a:rPr lang="en-US" altLang="zh-CN" baseline="-30000"/>
              <a:t>3</a:t>
            </a:r>
            <a:r>
              <a:rPr lang="zh-CN" altLang="en-US"/>
              <a:t>，得到一个新圈（图</a:t>
            </a:r>
            <a:r>
              <a:rPr lang="en-US" altLang="zh-CN"/>
              <a:t>9.35</a:t>
            </a:r>
            <a:r>
              <a:rPr lang="zh-CN" altLang="en-US"/>
              <a:t>）。此圈可分为两段：</a:t>
            </a:r>
          </a:p>
        </p:txBody>
      </p:sp>
      <p:sp>
        <p:nvSpPr>
          <p:cNvPr id="172041" name="Rectangle 9"/>
          <p:cNvSpPr>
            <a:spLocks noChangeArrowheads="1"/>
          </p:cNvSpPr>
          <p:nvPr/>
        </p:nvSpPr>
        <p:spPr bwMode="auto">
          <a:xfrm>
            <a:off x="246063" y="728663"/>
            <a:ext cx="6796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T</a:t>
            </a:r>
            <a:r>
              <a:rPr lang="en-US" altLang="zh-CN" baseline="-30000"/>
              <a:t>1</a:t>
            </a:r>
            <a:r>
              <a:rPr lang="zh-CN" altLang="en-US"/>
              <a:t>：</a:t>
            </a:r>
            <a:r>
              <a:rPr lang="en-US" altLang="zh-CN"/>
              <a:t>1→5→8→12→9→6→2→1→5→6→7→3→4→11→1412</a:t>
            </a:r>
          </a:p>
        </p:txBody>
      </p:sp>
      <p:sp>
        <p:nvSpPr>
          <p:cNvPr id="172043" name="Rectangle 11"/>
          <p:cNvSpPr>
            <a:spLocks noChangeArrowheads="1"/>
          </p:cNvSpPr>
          <p:nvPr/>
        </p:nvSpPr>
        <p:spPr bwMode="auto">
          <a:xfrm>
            <a:off x="246063" y="1160463"/>
            <a:ext cx="4627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T</a:t>
            </a:r>
            <a:r>
              <a:rPr lang="en-US" altLang="zh-CN" baseline="-30000"/>
              <a:t>2</a:t>
            </a:r>
            <a:r>
              <a:rPr lang="zh-CN" altLang="en-US"/>
              <a:t>：</a:t>
            </a:r>
            <a:r>
              <a:rPr lang="en-US" altLang="zh-CN"/>
              <a:t>15→16→17→18→14→13→10→7</a:t>
            </a:r>
            <a:r>
              <a:rPr lang="zh-CN" altLang="en-US"/>
              <a:t>。</a:t>
            </a:r>
          </a:p>
        </p:txBody>
      </p:sp>
      <p:sp>
        <p:nvSpPr>
          <p:cNvPr id="172046" name="Rectangle 1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72047" name="Group 15"/>
          <p:cNvGrpSpPr>
            <a:grpSpLocks/>
          </p:cNvGrpSpPr>
          <p:nvPr/>
        </p:nvGrpSpPr>
        <p:grpSpPr bwMode="auto">
          <a:xfrm>
            <a:off x="250825" y="4006850"/>
            <a:ext cx="8661400" cy="1311275"/>
            <a:chOff x="191" y="2113"/>
            <a:chExt cx="5456" cy="826"/>
          </a:xfrm>
        </p:grpSpPr>
        <p:sp>
          <p:nvSpPr>
            <p:cNvPr id="172044" name="Text Box 12"/>
            <p:cNvSpPr txBox="1">
              <a:spLocks noChangeArrowheads="1"/>
            </p:cNvSpPr>
            <p:nvPr/>
          </p:nvSpPr>
          <p:spPr bwMode="auto">
            <a:xfrm>
              <a:off x="191" y="2113"/>
              <a:ext cx="5456"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solidFill>
                    <a:srgbClr val="000000"/>
                  </a:solidFill>
                </a:rPr>
                <a:t>T</a:t>
              </a:r>
              <a:r>
                <a:rPr lang="en-US" altLang="zh-CN" baseline="-30000">
                  <a:solidFill>
                    <a:srgbClr val="000000"/>
                  </a:solidFill>
                </a:rPr>
                <a:t>1</a:t>
              </a:r>
              <a:r>
                <a:rPr lang="zh-CN" altLang="en-US">
                  <a:solidFill>
                    <a:srgbClr val="000000"/>
                  </a:solidFill>
                  <a:cs typeface="Times New Roman" pitchFamily="18" charset="0"/>
                </a:rPr>
                <a:t>需要清扫时间</a:t>
              </a:r>
              <a:r>
                <a:rPr lang="en-US" altLang="zh-CN">
                  <a:solidFill>
                    <a:srgbClr val="000000"/>
                  </a:solidFill>
                </a:rPr>
                <a:t>57</a:t>
              </a:r>
              <a:r>
                <a:rPr lang="zh-CN" altLang="en-US">
                  <a:solidFill>
                    <a:srgbClr val="000000"/>
                  </a:solidFill>
                  <a:cs typeface="Times New Roman" pitchFamily="18" charset="0"/>
                </a:rPr>
                <a:t>分（其中</a:t>
              </a:r>
              <a:r>
                <a:rPr lang="en-US" altLang="zh-CN">
                  <a:solidFill>
                    <a:srgbClr val="000000"/>
                  </a:solidFill>
                </a:rPr>
                <a:t>41</a:t>
              </a:r>
              <a:r>
                <a:rPr lang="zh-CN" altLang="en-US">
                  <a:solidFill>
                    <a:srgbClr val="000000"/>
                  </a:solidFill>
                  <a:cs typeface="Times New Roman" pitchFamily="18" charset="0"/>
                </a:rPr>
                <a:t>分是清扫时间，</a:t>
              </a:r>
              <a:r>
                <a:rPr lang="en-US" altLang="zh-CN">
                  <a:solidFill>
                    <a:srgbClr val="000000"/>
                  </a:solidFill>
                </a:rPr>
                <a:t>32</a:t>
              </a:r>
              <a:r>
                <a:rPr lang="zh-CN" altLang="en-US">
                  <a:solidFill>
                    <a:srgbClr val="000000"/>
                  </a:solidFill>
                  <a:cs typeface="Times New Roman" pitchFamily="18" charset="0"/>
                </a:rPr>
                <a:t>分为提升时间），</a:t>
              </a:r>
              <a:r>
                <a:rPr lang="en-US" altLang="zh-CN" i="1">
                  <a:solidFill>
                    <a:srgbClr val="000000"/>
                  </a:solidFill>
                </a:rPr>
                <a:t>T</a:t>
              </a:r>
              <a:r>
                <a:rPr lang="en-US" altLang="zh-CN" baseline="-30000">
                  <a:solidFill>
                    <a:srgbClr val="000000"/>
                  </a:solidFill>
                </a:rPr>
                <a:t>2</a:t>
              </a:r>
              <a:r>
                <a:rPr lang="zh-CN" altLang="en-US">
                  <a:solidFill>
                    <a:srgbClr val="000000"/>
                  </a:solidFill>
                  <a:cs typeface="Times New Roman" pitchFamily="18" charset="0"/>
                </a:rPr>
                <a:t>需要清扫时间</a:t>
              </a:r>
              <a:r>
                <a:rPr lang="en-US" altLang="zh-CN">
                  <a:solidFill>
                    <a:srgbClr val="000000"/>
                  </a:solidFill>
                </a:rPr>
                <a:t>46    </a:t>
              </a:r>
              <a:r>
                <a:rPr lang="zh-CN" altLang="en-US">
                  <a:solidFill>
                    <a:srgbClr val="000000"/>
                  </a:solidFill>
                  <a:cs typeface="Times New Roman" pitchFamily="18" charset="0"/>
                </a:rPr>
                <a:t>分（其中</a:t>
              </a:r>
              <a:r>
                <a:rPr lang="en-US" altLang="zh-CN">
                  <a:solidFill>
                    <a:srgbClr val="000000"/>
                  </a:solidFill>
                </a:rPr>
                <a:t>15</a:t>
              </a:r>
              <a:r>
                <a:rPr lang="zh-CN" altLang="en-US">
                  <a:solidFill>
                    <a:srgbClr val="000000"/>
                  </a:solidFill>
                  <a:cs typeface="Times New Roman" pitchFamily="18" charset="0"/>
                </a:rPr>
                <a:t>分是清扫，</a:t>
              </a:r>
              <a:r>
                <a:rPr lang="en-US" altLang="zh-CN">
                  <a:solidFill>
                    <a:srgbClr val="000000"/>
                  </a:solidFill>
                </a:rPr>
                <a:t>31.5</a:t>
              </a:r>
              <a:r>
                <a:rPr lang="zh-CN" altLang="en-US">
                  <a:solidFill>
                    <a:srgbClr val="000000"/>
                  </a:solidFill>
                  <a:cs typeface="Times New Roman" pitchFamily="18" charset="0"/>
                </a:rPr>
                <a:t>分为提升时间），若将</a:t>
              </a:r>
              <a:r>
                <a:rPr lang="en-US" altLang="zh-CN">
                  <a:solidFill>
                    <a:srgbClr val="000000"/>
                  </a:solidFill>
                </a:rPr>
                <a:t>1</a:t>
              </a:r>
              <a:r>
                <a:rPr lang="en-US" altLang="zh-CN">
                  <a:solidFill>
                    <a:srgbClr val="000000"/>
                  </a:solidFill>
                  <a:cs typeface="Times New Roman" pitchFamily="18" charset="0"/>
                </a:rPr>
                <a:t>—</a:t>
              </a:r>
              <a:r>
                <a:rPr lang="en-US" altLang="zh-CN">
                  <a:solidFill>
                    <a:srgbClr val="000000"/>
                  </a:solidFill>
                </a:rPr>
                <a:t>5</a:t>
              </a:r>
              <a:r>
                <a:rPr lang="zh-CN" altLang="en-US">
                  <a:solidFill>
                    <a:srgbClr val="000000"/>
                  </a:solidFill>
                  <a:cs typeface="Times New Roman" pitchFamily="18" charset="0"/>
                </a:rPr>
                <a:t>安排在第二次通过的清扫，则</a:t>
              </a:r>
              <a:r>
                <a:rPr lang="en-US" altLang="zh-CN" i="1">
                  <a:solidFill>
                    <a:srgbClr val="000000"/>
                  </a:solidFill>
                </a:rPr>
                <a:t>T</a:t>
              </a:r>
              <a:r>
                <a:rPr lang="en-US" altLang="zh-CN" baseline="-30000">
                  <a:solidFill>
                    <a:srgbClr val="000000"/>
                  </a:solidFill>
                </a:rPr>
                <a:t>1</a:t>
              </a:r>
              <a:r>
                <a:rPr lang="zh-CN" altLang="en-US">
                  <a:solidFill>
                    <a:srgbClr val="000000"/>
                  </a:solidFill>
                  <a:cs typeface="Times New Roman" pitchFamily="18" charset="0"/>
                </a:rPr>
                <a:t>占用的禁止停车时间又可缩生两分钟，当然，此时应于</a:t>
              </a:r>
              <a:r>
                <a:rPr lang="en-US" altLang="zh-CN">
                  <a:solidFill>
                    <a:srgbClr val="000000"/>
                  </a:solidFill>
                </a:rPr>
                <a:t>8</a:t>
              </a:r>
              <a:r>
                <a:rPr lang="zh-CN" altLang="en-US">
                  <a:solidFill>
                    <a:srgbClr val="000000"/>
                  </a:solidFill>
                  <a:cs typeface="Times New Roman" pitchFamily="18" charset="0"/>
                </a:rPr>
                <a:t>：</a:t>
              </a:r>
              <a:r>
                <a:rPr lang="en-US" altLang="zh-CN">
                  <a:solidFill>
                    <a:srgbClr val="000000"/>
                  </a:solidFill>
                </a:rPr>
                <a:t>00</a:t>
              </a:r>
              <a:r>
                <a:rPr lang="zh-CN" altLang="en-US">
                  <a:solidFill>
                    <a:srgbClr val="000000"/>
                  </a:solidFill>
                  <a:cs typeface="Times New Roman" pitchFamily="18" charset="0"/>
                </a:rPr>
                <a:t>以前赶到</a:t>
              </a:r>
              <a:r>
                <a:rPr lang="en-US" altLang="zh-CN">
                  <a:solidFill>
                    <a:srgbClr val="000000"/>
                  </a:solidFill>
                </a:rPr>
                <a:t>5</a:t>
              </a:r>
              <a:r>
                <a:rPr lang="zh-CN" altLang="en-US">
                  <a:solidFill>
                    <a:srgbClr val="000000"/>
                  </a:solidFill>
                  <a:cs typeface="Times New Roman" pitchFamily="18" charset="0"/>
                </a:rPr>
                <a:t>处，开始清扫。</a:t>
              </a:r>
              <a:r>
                <a:rPr lang="zh-CN" altLang="en-US"/>
                <a:t> </a:t>
              </a:r>
            </a:p>
          </p:txBody>
        </p:sp>
        <p:graphicFrame>
          <p:nvGraphicFramePr>
            <p:cNvPr id="172045" name="Object 13"/>
            <p:cNvGraphicFramePr>
              <a:graphicFrameLocks noChangeAspect="1"/>
            </p:cNvGraphicFramePr>
            <p:nvPr/>
          </p:nvGraphicFramePr>
          <p:xfrm>
            <a:off x="914" y="2296"/>
            <a:ext cx="106" cy="272"/>
          </p:xfrm>
          <a:graphic>
            <a:graphicData uri="http://schemas.openxmlformats.org/presentationml/2006/ole">
              <mc:AlternateContent xmlns:mc="http://schemas.openxmlformats.org/markup-compatibility/2006">
                <mc:Choice xmlns:v="urn:schemas-microsoft-com:vml" Requires="v">
                  <p:oleObj spid="_x0000_s172052" r:id="rId3" imgW="152334" imgH="393529" progId="Equation.DSMT4">
                    <p:embed/>
                  </p:oleObj>
                </mc:Choice>
                <mc:Fallback>
                  <p:oleObj r:id="rId3" imgW="152334" imgH="393529"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 y="2296"/>
                          <a:ext cx="10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2049" name="Rectangle 17"/>
          <p:cNvSpPr>
            <a:spLocks noChangeArrowheads="1"/>
          </p:cNvSpPr>
          <p:nvPr/>
        </p:nvSpPr>
        <p:spPr bwMode="auto">
          <a:xfrm>
            <a:off x="250825" y="5375275"/>
            <a:ext cx="87487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现在经过反复筹划，只需派出两辆清扫车即可在</a:t>
            </a:r>
            <a:r>
              <a:rPr lang="en-US" altLang="zh-CN"/>
              <a:t>8</a:t>
            </a:r>
            <a:r>
              <a:rPr lang="zh-CN" altLang="en-US"/>
              <a:t>：</a:t>
            </a:r>
            <a:r>
              <a:rPr lang="en-US" altLang="zh-CN"/>
              <a:t>00—9</a:t>
            </a:r>
            <a:r>
              <a:rPr lang="zh-CN" altLang="en-US"/>
              <a:t>：</a:t>
            </a:r>
            <a:r>
              <a:rPr lang="en-US" altLang="zh-CN"/>
              <a:t>00</a:t>
            </a:r>
            <a:r>
              <a:rPr lang="zh-CN" altLang="en-US"/>
              <a:t>内打扫完指定街道。另外，若不连接</a:t>
            </a:r>
            <a:r>
              <a:rPr lang="en-US" altLang="zh-CN" i="1"/>
              <a:t>G</a:t>
            </a:r>
            <a:r>
              <a:rPr lang="en-US" altLang="zh-CN" baseline="-30000"/>
              <a:t>1</a:t>
            </a:r>
            <a:r>
              <a:rPr lang="zh-CN" altLang="en-US"/>
              <a:t>和</a:t>
            </a:r>
            <a:r>
              <a:rPr lang="en-US" altLang="zh-CN" i="1"/>
              <a:t>G</a:t>
            </a:r>
            <a:r>
              <a:rPr lang="en-US" altLang="zh-CN" baseline="-30000"/>
              <a:t>2</a:t>
            </a:r>
            <a:r>
              <a:rPr lang="zh-CN" altLang="en-US"/>
              <a:t>，则也可以得到包含两段可行子路的另一个大圈，读者可以自行完成它。</a:t>
            </a:r>
          </a:p>
        </p:txBody>
      </p:sp>
      <p:pic>
        <p:nvPicPr>
          <p:cNvPr id="172050" name="Picture 18" descr="32"/>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bwMode="auto">
          <a:xfrm>
            <a:off x="5083175" y="1125538"/>
            <a:ext cx="38100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2039"/>
                                        </p:tgtEl>
                                        <p:attrNameLst>
                                          <p:attrName>style.visibility</p:attrName>
                                        </p:attrNameLst>
                                      </p:cBhvr>
                                      <p:to>
                                        <p:strVal val="visible"/>
                                      </p:to>
                                    </p:set>
                                    <p:anim calcmode="lin" valueType="num">
                                      <p:cBhvr additive="base">
                                        <p:cTn id="7" dur="500" fill="hold"/>
                                        <p:tgtEl>
                                          <p:spTgt spid="172039"/>
                                        </p:tgtEl>
                                        <p:attrNameLst>
                                          <p:attrName>ppt_x</p:attrName>
                                        </p:attrNameLst>
                                      </p:cBhvr>
                                      <p:tavLst>
                                        <p:tav tm="0">
                                          <p:val>
                                            <p:strVal val="0-#ppt_w/2"/>
                                          </p:val>
                                        </p:tav>
                                        <p:tav tm="100000">
                                          <p:val>
                                            <p:strVal val="#ppt_x"/>
                                          </p:val>
                                        </p:tav>
                                      </p:tavLst>
                                    </p:anim>
                                    <p:anim calcmode="lin" valueType="num">
                                      <p:cBhvr additive="base">
                                        <p:cTn id="8" dur="500" fill="hold"/>
                                        <p:tgtEl>
                                          <p:spTgt spid="1720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72050"/>
                                        </p:tgtEl>
                                        <p:attrNameLst>
                                          <p:attrName>style.visibility</p:attrName>
                                        </p:attrNameLst>
                                      </p:cBhvr>
                                      <p:to>
                                        <p:strVal val="visible"/>
                                      </p:to>
                                    </p:set>
                                    <p:anim calcmode="lin" valueType="num">
                                      <p:cBhvr additive="base">
                                        <p:cTn id="13" dur="500" fill="hold"/>
                                        <p:tgtEl>
                                          <p:spTgt spid="172050"/>
                                        </p:tgtEl>
                                        <p:attrNameLst>
                                          <p:attrName>ppt_x</p:attrName>
                                        </p:attrNameLst>
                                      </p:cBhvr>
                                      <p:tavLst>
                                        <p:tav tm="0">
                                          <p:val>
                                            <p:strVal val="1+#ppt_w/2"/>
                                          </p:val>
                                        </p:tav>
                                        <p:tav tm="100000">
                                          <p:val>
                                            <p:strVal val="#ppt_x"/>
                                          </p:val>
                                        </p:tav>
                                      </p:tavLst>
                                    </p:anim>
                                    <p:anim calcmode="lin" valueType="num">
                                      <p:cBhvr additive="base">
                                        <p:cTn id="14" dur="500" fill="hold"/>
                                        <p:tgtEl>
                                          <p:spTgt spid="17205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41"/>
                                        </p:tgtEl>
                                        <p:attrNameLst>
                                          <p:attrName>style.visibility</p:attrName>
                                        </p:attrNameLst>
                                      </p:cBhvr>
                                      <p:to>
                                        <p:strVal val="visible"/>
                                      </p:to>
                                    </p:set>
                                    <p:anim calcmode="lin" valueType="num">
                                      <p:cBhvr additive="base">
                                        <p:cTn id="19" dur="500" fill="hold"/>
                                        <p:tgtEl>
                                          <p:spTgt spid="172041"/>
                                        </p:tgtEl>
                                        <p:attrNameLst>
                                          <p:attrName>ppt_x</p:attrName>
                                        </p:attrNameLst>
                                      </p:cBhvr>
                                      <p:tavLst>
                                        <p:tav tm="0">
                                          <p:val>
                                            <p:strVal val="0-#ppt_w/2"/>
                                          </p:val>
                                        </p:tav>
                                        <p:tav tm="100000">
                                          <p:val>
                                            <p:strVal val="#ppt_x"/>
                                          </p:val>
                                        </p:tav>
                                      </p:tavLst>
                                    </p:anim>
                                    <p:anim calcmode="lin" valueType="num">
                                      <p:cBhvr additive="base">
                                        <p:cTn id="20" dur="500" fill="hold"/>
                                        <p:tgtEl>
                                          <p:spTgt spid="17204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43"/>
                                        </p:tgtEl>
                                        <p:attrNameLst>
                                          <p:attrName>style.visibility</p:attrName>
                                        </p:attrNameLst>
                                      </p:cBhvr>
                                      <p:to>
                                        <p:strVal val="visible"/>
                                      </p:to>
                                    </p:set>
                                    <p:anim calcmode="lin" valueType="num">
                                      <p:cBhvr additive="base">
                                        <p:cTn id="25" dur="500" fill="hold"/>
                                        <p:tgtEl>
                                          <p:spTgt spid="172043"/>
                                        </p:tgtEl>
                                        <p:attrNameLst>
                                          <p:attrName>ppt_x</p:attrName>
                                        </p:attrNameLst>
                                      </p:cBhvr>
                                      <p:tavLst>
                                        <p:tav tm="0">
                                          <p:val>
                                            <p:strVal val="0-#ppt_w/2"/>
                                          </p:val>
                                        </p:tav>
                                        <p:tav tm="100000">
                                          <p:val>
                                            <p:strVal val="#ppt_x"/>
                                          </p:val>
                                        </p:tav>
                                      </p:tavLst>
                                    </p:anim>
                                    <p:anim calcmode="lin" valueType="num">
                                      <p:cBhvr additive="base">
                                        <p:cTn id="26" dur="500" fill="hold"/>
                                        <p:tgtEl>
                                          <p:spTgt spid="17204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2047"/>
                                        </p:tgtEl>
                                        <p:attrNameLst>
                                          <p:attrName>style.visibility</p:attrName>
                                        </p:attrNameLst>
                                      </p:cBhvr>
                                      <p:to>
                                        <p:strVal val="visible"/>
                                      </p:to>
                                    </p:set>
                                    <p:anim calcmode="lin" valueType="num">
                                      <p:cBhvr additive="base">
                                        <p:cTn id="31" dur="500" fill="hold"/>
                                        <p:tgtEl>
                                          <p:spTgt spid="172047"/>
                                        </p:tgtEl>
                                        <p:attrNameLst>
                                          <p:attrName>ppt_x</p:attrName>
                                        </p:attrNameLst>
                                      </p:cBhvr>
                                      <p:tavLst>
                                        <p:tav tm="0">
                                          <p:val>
                                            <p:strVal val="0-#ppt_w/2"/>
                                          </p:val>
                                        </p:tav>
                                        <p:tav tm="100000">
                                          <p:val>
                                            <p:strVal val="#ppt_x"/>
                                          </p:val>
                                        </p:tav>
                                      </p:tavLst>
                                    </p:anim>
                                    <p:anim calcmode="lin" valueType="num">
                                      <p:cBhvr additive="base">
                                        <p:cTn id="32" dur="500" fill="hold"/>
                                        <p:tgtEl>
                                          <p:spTgt spid="17204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49"/>
                                        </p:tgtEl>
                                        <p:attrNameLst>
                                          <p:attrName>style.visibility</p:attrName>
                                        </p:attrNameLst>
                                      </p:cBhvr>
                                      <p:to>
                                        <p:strVal val="visible"/>
                                      </p:to>
                                    </p:set>
                                    <p:anim calcmode="lin" valueType="num">
                                      <p:cBhvr additive="base">
                                        <p:cTn id="37" dur="500" fill="hold"/>
                                        <p:tgtEl>
                                          <p:spTgt spid="172049"/>
                                        </p:tgtEl>
                                        <p:attrNameLst>
                                          <p:attrName>ppt_x</p:attrName>
                                        </p:attrNameLst>
                                      </p:cBhvr>
                                      <p:tavLst>
                                        <p:tav tm="0">
                                          <p:val>
                                            <p:strVal val="0-#ppt_w/2"/>
                                          </p:val>
                                        </p:tav>
                                        <p:tav tm="100000">
                                          <p:val>
                                            <p:strVal val="#ppt_x"/>
                                          </p:val>
                                        </p:tav>
                                      </p:tavLst>
                                    </p:anim>
                                    <p:anim calcmode="lin" valueType="num">
                                      <p:cBhvr additive="base">
                                        <p:cTn id="38" dur="500" fill="hold"/>
                                        <p:tgtEl>
                                          <p:spTgt spid="1720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p:bldP spid="172041" grpId="0"/>
      <p:bldP spid="172043" grpId="0"/>
      <p:bldP spid="17204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ChangeArrowheads="1"/>
          </p:cNvSpPr>
          <p:nvPr/>
        </p:nvSpPr>
        <p:spPr bwMode="auto">
          <a:xfrm>
            <a:off x="301625" y="333375"/>
            <a:ext cx="2470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二、最短网络的构造</a:t>
            </a:r>
          </a:p>
        </p:txBody>
      </p:sp>
      <p:sp>
        <p:nvSpPr>
          <p:cNvPr id="173063" name="Rectangle 7"/>
          <p:cNvSpPr>
            <a:spLocks noChangeArrowheads="1"/>
          </p:cNvSpPr>
          <p:nvPr/>
        </p:nvSpPr>
        <p:spPr bwMode="auto">
          <a:xfrm>
            <a:off x="288925" y="692150"/>
            <a:ext cx="86042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假如我们要铺设一个连接</a:t>
            </a:r>
            <a:r>
              <a:rPr lang="en-US" altLang="zh-CN" i="1"/>
              <a:t>n</a:t>
            </a:r>
            <a:r>
              <a:rPr lang="zh-CN" altLang="en-US"/>
              <a:t>个地点的网络，如铺设电话线路、铁路、高速公路、地铁等，一个自针会考虑的问题是：“应当如何铺设才能使网络的总长度最小？”众所周知，两点之间的最短路径是连接它们的直线段，于是你也许会猜测，连接</a:t>
            </a:r>
            <a:r>
              <a:rPr lang="en-US" altLang="zh-CN" i="1"/>
              <a:t>n</a:t>
            </a:r>
            <a:r>
              <a:rPr lang="zh-CN" altLang="en-US"/>
              <a:t>个点的最短网络可能是连接它们的最小生成树。</a:t>
            </a:r>
          </a:p>
        </p:txBody>
      </p:sp>
      <p:sp>
        <p:nvSpPr>
          <p:cNvPr id="17306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3074"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73078" name="Group 22"/>
          <p:cNvGrpSpPr>
            <a:grpSpLocks/>
          </p:cNvGrpSpPr>
          <p:nvPr/>
        </p:nvGrpSpPr>
        <p:grpSpPr bwMode="auto">
          <a:xfrm>
            <a:off x="323850" y="1916113"/>
            <a:ext cx="8299450" cy="3140075"/>
            <a:chOff x="192" y="1253"/>
            <a:chExt cx="5228" cy="1978"/>
          </a:xfrm>
        </p:grpSpPr>
        <p:sp>
          <p:nvSpPr>
            <p:cNvPr id="173064" name="Text Box 8"/>
            <p:cNvSpPr txBox="1">
              <a:spLocks noChangeArrowheads="1"/>
            </p:cNvSpPr>
            <p:nvPr/>
          </p:nvSpPr>
          <p:spPr bwMode="auto">
            <a:xfrm>
              <a:off x="192" y="1253"/>
              <a:ext cx="5228"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由于工程浩大、费用昂贵，在施工之前认真分析一下是非常必要的，你可能会再核算一下：“到底还有没有更短的连接方法？”这次，你也许会对一些简单情况进行核算，以便验证你的猜测是否正确。事实上，只要稍稍仔细一些，就会发现疑问并否定原先的猜测。例如，连接边长为    的正三角形三顶点</a:t>
              </a:r>
              <a:r>
                <a:rPr lang="en-US" altLang="zh-CN">
                  <a:solidFill>
                    <a:srgbClr val="000000"/>
                  </a:solidFill>
                </a:rPr>
                <a:t>A</a:t>
              </a:r>
              <a:r>
                <a:rPr lang="zh-CN" altLang="en-US">
                  <a:solidFill>
                    <a:srgbClr val="000000"/>
                  </a:solidFill>
                </a:rPr>
                <a:t>、</a:t>
              </a:r>
              <a:r>
                <a:rPr lang="en-US" altLang="zh-CN">
                  <a:solidFill>
                    <a:srgbClr val="000000"/>
                  </a:solidFill>
                </a:rPr>
                <a:t>B</a:t>
              </a:r>
              <a:r>
                <a:rPr lang="zh-CN" altLang="en-US">
                  <a:solidFill>
                    <a:srgbClr val="000000"/>
                  </a:solidFill>
                </a:rPr>
                <a:t>、</a:t>
              </a:r>
              <a:r>
                <a:rPr lang="en-US" altLang="zh-CN">
                  <a:solidFill>
                    <a:srgbClr val="000000"/>
                  </a:solidFill>
                </a:rPr>
                <a:t>C</a:t>
              </a:r>
              <a:r>
                <a:rPr lang="zh-CN" altLang="en-US">
                  <a:solidFill>
                    <a:srgbClr val="000000"/>
                  </a:solidFill>
                </a:rPr>
                <a:t>的最短网络并不是三角形的两边（长度为</a:t>
              </a:r>
              <a:r>
                <a:rPr lang="en-US" altLang="zh-CN">
                  <a:solidFill>
                    <a:srgbClr val="000000"/>
                  </a:solidFill>
                </a:rPr>
                <a:t>2</a:t>
              </a:r>
              <a:r>
                <a:rPr lang="zh-CN" altLang="en-US">
                  <a:solidFill>
                    <a:srgbClr val="000000"/>
                  </a:solidFill>
                </a:rPr>
                <a:t>），而是由三条边</a:t>
              </a:r>
              <a:r>
                <a:rPr lang="en-US" altLang="zh-CN">
                  <a:solidFill>
                    <a:srgbClr val="000000"/>
                  </a:solidFill>
                </a:rPr>
                <a:t>AD</a:t>
              </a:r>
              <a:r>
                <a:rPr lang="zh-CN" altLang="en-US">
                  <a:solidFill>
                    <a:srgbClr val="000000"/>
                  </a:solidFill>
                </a:rPr>
                <a:t>、</a:t>
              </a:r>
              <a:r>
                <a:rPr lang="en-US" altLang="zh-CN">
                  <a:solidFill>
                    <a:srgbClr val="000000"/>
                  </a:solidFill>
                </a:rPr>
                <a:t>BD</a:t>
              </a:r>
              <a:r>
                <a:rPr lang="zh-CN" altLang="en-US">
                  <a:solidFill>
                    <a:srgbClr val="000000"/>
                  </a:solidFill>
                </a:rPr>
                <a:t>和</a:t>
              </a:r>
              <a:r>
                <a:rPr lang="en-US" altLang="zh-CN">
                  <a:solidFill>
                    <a:srgbClr val="000000"/>
                  </a:solidFill>
                </a:rPr>
                <a:t>CD</a:t>
              </a:r>
              <a:r>
                <a:rPr lang="zh-CN" altLang="en-US">
                  <a:solidFill>
                    <a:srgbClr val="000000"/>
                  </a:solidFill>
                </a:rPr>
                <a:t>组成的网络（总长为</a:t>
              </a:r>
              <a:r>
                <a:rPr lang="en-US" altLang="zh-CN">
                  <a:solidFill>
                    <a:srgbClr val="000000"/>
                  </a:solidFill>
                </a:rPr>
                <a:t>3     </a:t>
              </a:r>
              <a:r>
                <a:rPr lang="zh-CN" altLang="en-US">
                  <a:solidFill>
                    <a:srgbClr val="000000"/>
                  </a:solidFill>
                </a:rPr>
                <a:t>），如图</a:t>
              </a:r>
              <a:r>
                <a:rPr lang="en-US" altLang="zh-CN">
                  <a:solidFill>
                    <a:srgbClr val="000000"/>
                  </a:solidFill>
                </a:rPr>
                <a:t>9.36</a:t>
              </a:r>
              <a:r>
                <a:rPr lang="zh-CN" altLang="en-US">
                  <a:solidFill>
                    <a:srgbClr val="000000"/>
                  </a:solidFill>
                </a:rPr>
                <a:t>（</a:t>
              </a:r>
              <a:r>
                <a:rPr lang="en-US" altLang="zh-CN" i="1">
                  <a:solidFill>
                    <a:srgbClr val="000000"/>
                  </a:solidFill>
                </a:rPr>
                <a:t>a</a:t>
              </a:r>
              <a:r>
                <a:rPr lang="zh-CN" altLang="en-US">
                  <a:solidFill>
                    <a:srgbClr val="000000"/>
                  </a:solidFill>
                </a:rPr>
                <a:t>）中的虚线所示。图</a:t>
              </a:r>
              <a:r>
                <a:rPr lang="en-US" altLang="zh-CN">
                  <a:solidFill>
                    <a:srgbClr val="000000"/>
                  </a:solidFill>
                </a:rPr>
                <a:t>9.36</a:t>
              </a:r>
              <a:r>
                <a:rPr lang="zh-CN" altLang="en-US">
                  <a:solidFill>
                    <a:srgbClr val="000000"/>
                  </a:solidFill>
                </a:rPr>
                <a:t>（</a:t>
              </a:r>
              <a:r>
                <a:rPr lang="en-US" altLang="zh-CN" i="1">
                  <a:solidFill>
                    <a:srgbClr val="000000"/>
                  </a:solidFill>
                </a:rPr>
                <a:t>b</a:t>
              </a:r>
              <a:r>
                <a:rPr lang="zh-CN" altLang="en-US">
                  <a:solidFill>
                    <a:srgbClr val="000000"/>
                  </a:solidFill>
                </a:rPr>
                <a:t>）中，连接</a:t>
              </a:r>
              <a:r>
                <a:rPr lang="en-US" altLang="zh-CN">
                  <a:solidFill>
                    <a:srgbClr val="000000"/>
                  </a:solidFill>
                </a:rPr>
                <a:t>A</a:t>
              </a:r>
              <a:r>
                <a:rPr lang="zh-CN" altLang="en-US">
                  <a:solidFill>
                    <a:srgbClr val="000000"/>
                  </a:solidFill>
                </a:rPr>
                <a:t>、</a:t>
              </a:r>
              <a:r>
                <a:rPr lang="en-US" altLang="zh-CN">
                  <a:solidFill>
                    <a:srgbClr val="000000"/>
                  </a:solidFill>
                </a:rPr>
                <a:t>B</a:t>
              </a:r>
              <a:r>
                <a:rPr lang="zh-CN" altLang="en-US">
                  <a:solidFill>
                    <a:srgbClr val="000000"/>
                  </a:solidFill>
                </a:rPr>
                <a:t>、</a:t>
              </a:r>
              <a:r>
                <a:rPr lang="en-US" altLang="zh-CN">
                  <a:solidFill>
                    <a:srgbClr val="000000"/>
                  </a:solidFill>
                </a:rPr>
                <a:t>C</a:t>
              </a:r>
              <a:r>
                <a:rPr lang="zh-CN" altLang="en-US">
                  <a:solidFill>
                    <a:srgbClr val="000000"/>
                  </a:solidFill>
                </a:rPr>
                <a:t>、</a:t>
              </a:r>
              <a:r>
                <a:rPr lang="en-US" altLang="zh-CN">
                  <a:solidFill>
                    <a:srgbClr val="000000"/>
                  </a:solidFill>
                </a:rPr>
                <a:t>D</a:t>
              </a:r>
              <a:r>
                <a:rPr lang="zh-CN" altLang="en-US">
                  <a:solidFill>
                    <a:srgbClr val="000000"/>
                  </a:solidFill>
                </a:rPr>
                <a:t>的最短网络也不是最小生成树（由三条实线段组成，总长为</a:t>
              </a:r>
              <a:r>
                <a:rPr lang="en-US" altLang="zh-CN">
                  <a:solidFill>
                    <a:srgbClr val="000000"/>
                  </a:solidFill>
                </a:rPr>
                <a:t>4      </a:t>
              </a:r>
              <a:r>
                <a:rPr lang="zh-CN" altLang="en-US">
                  <a:solidFill>
                    <a:srgbClr val="000000"/>
                  </a:solidFill>
                </a:rPr>
                <a:t>），而是由四条虚线段组成的网络，总长为</a:t>
              </a:r>
              <a:r>
                <a:rPr lang="en-US" altLang="zh-CN">
                  <a:solidFill>
                    <a:srgbClr val="000000"/>
                  </a:solidFill>
                </a:rPr>
                <a:t>2     +3</a:t>
              </a:r>
              <a:r>
                <a:rPr lang="zh-CN" altLang="en-US">
                  <a:solidFill>
                    <a:srgbClr val="000000"/>
                  </a:solidFill>
                </a:rPr>
                <a:t>。三点、四点的情况尚且如此，顶点更多的情况一定更为复杂、有趣。</a:t>
              </a:r>
            </a:p>
          </p:txBody>
        </p:sp>
        <p:graphicFrame>
          <p:nvGraphicFramePr>
            <p:cNvPr id="173065" name="Object 9"/>
            <p:cNvGraphicFramePr>
              <a:graphicFrameLocks noChangeAspect="1"/>
            </p:cNvGraphicFramePr>
            <p:nvPr/>
          </p:nvGraphicFramePr>
          <p:xfrm>
            <a:off x="5057" y="2024"/>
            <a:ext cx="227" cy="227"/>
          </p:xfrm>
          <a:graphic>
            <a:graphicData uri="http://schemas.openxmlformats.org/presentationml/2006/ole">
              <mc:AlternateContent xmlns:mc="http://schemas.openxmlformats.org/markup-compatibility/2006">
                <mc:Choice xmlns:v="urn:schemas-microsoft-com:vml" Requires="v">
                  <p:oleObj spid="_x0000_s173082" r:id="rId3" imgW="228600" imgH="228600" progId="Equation.DSMT4">
                    <p:embed/>
                  </p:oleObj>
                </mc:Choice>
                <mc:Fallback>
                  <p:oleObj r:id="rId3" imgW="228600" imgH="2286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 y="2024"/>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69" name="Object 13"/>
            <p:cNvGraphicFramePr>
              <a:graphicFrameLocks noChangeAspect="1"/>
            </p:cNvGraphicFramePr>
            <p:nvPr/>
          </p:nvGraphicFramePr>
          <p:xfrm>
            <a:off x="4150" y="2205"/>
            <a:ext cx="227" cy="227"/>
          </p:xfrm>
          <a:graphic>
            <a:graphicData uri="http://schemas.openxmlformats.org/presentationml/2006/ole">
              <mc:AlternateContent xmlns:mc="http://schemas.openxmlformats.org/markup-compatibility/2006">
                <mc:Choice xmlns:v="urn:schemas-microsoft-com:vml" Requires="v">
                  <p:oleObj spid="_x0000_s173083" r:id="rId5" imgW="228600" imgH="228600" progId="Equation.DSMT4">
                    <p:embed/>
                  </p:oleObj>
                </mc:Choice>
                <mc:Fallback>
                  <p:oleObj r:id="rId5" imgW="228600" imgH="2286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0" y="2205"/>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72" name="Object 16"/>
            <p:cNvGraphicFramePr>
              <a:graphicFrameLocks noChangeAspect="1"/>
            </p:cNvGraphicFramePr>
            <p:nvPr/>
          </p:nvGraphicFramePr>
          <p:xfrm>
            <a:off x="3379" y="2614"/>
            <a:ext cx="227" cy="227"/>
          </p:xfrm>
          <a:graphic>
            <a:graphicData uri="http://schemas.openxmlformats.org/presentationml/2006/ole">
              <mc:AlternateContent xmlns:mc="http://schemas.openxmlformats.org/markup-compatibility/2006">
                <mc:Choice xmlns:v="urn:schemas-microsoft-com:vml" Requires="v">
                  <p:oleObj spid="_x0000_s173084" r:id="rId6" imgW="228600" imgH="228600" progId="Equation.DSMT4">
                    <p:embed/>
                  </p:oleObj>
                </mc:Choice>
                <mc:Fallback>
                  <p:oleObj r:id="rId6" imgW="228600" imgH="22860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2614"/>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3077" name="Object 21"/>
            <p:cNvGraphicFramePr>
              <a:graphicFrameLocks noChangeAspect="1"/>
            </p:cNvGraphicFramePr>
            <p:nvPr/>
          </p:nvGraphicFramePr>
          <p:xfrm>
            <a:off x="1746" y="2795"/>
            <a:ext cx="227" cy="227"/>
          </p:xfrm>
          <a:graphic>
            <a:graphicData uri="http://schemas.openxmlformats.org/presentationml/2006/ole">
              <mc:AlternateContent xmlns:mc="http://schemas.openxmlformats.org/markup-compatibility/2006">
                <mc:Choice xmlns:v="urn:schemas-microsoft-com:vml" Requires="v">
                  <p:oleObj spid="_x0000_s173085" r:id="rId7" imgW="228600" imgH="228600" progId="Equation.DSMT4">
                    <p:embed/>
                  </p:oleObj>
                </mc:Choice>
                <mc:Fallback>
                  <p:oleObj r:id="rId7" imgW="228600" imgH="228600"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6" y="2795"/>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3"/>
                                        </p:tgtEl>
                                        <p:attrNameLst>
                                          <p:attrName>style.visibility</p:attrName>
                                        </p:attrNameLst>
                                      </p:cBhvr>
                                      <p:to>
                                        <p:strVal val="visible"/>
                                      </p:to>
                                    </p:set>
                                    <p:anim calcmode="lin" valueType="num">
                                      <p:cBhvr additive="base">
                                        <p:cTn id="13" dur="500" fill="hold"/>
                                        <p:tgtEl>
                                          <p:spTgt spid="173063"/>
                                        </p:tgtEl>
                                        <p:attrNameLst>
                                          <p:attrName>ppt_x</p:attrName>
                                        </p:attrNameLst>
                                      </p:cBhvr>
                                      <p:tavLst>
                                        <p:tav tm="0">
                                          <p:val>
                                            <p:strVal val="0-#ppt_w/2"/>
                                          </p:val>
                                        </p:tav>
                                        <p:tav tm="100000">
                                          <p:val>
                                            <p:strVal val="#ppt_x"/>
                                          </p:val>
                                        </p:tav>
                                      </p:tavLst>
                                    </p:anim>
                                    <p:anim calcmode="lin" valueType="num">
                                      <p:cBhvr additive="base">
                                        <p:cTn id="14" dur="500" fill="hold"/>
                                        <p:tgtEl>
                                          <p:spTgt spid="1730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3078"/>
                                        </p:tgtEl>
                                        <p:attrNameLst>
                                          <p:attrName>style.visibility</p:attrName>
                                        </p:attrNameLst>
                                      </p:cBhvr>
                                      <p:to>
                                        <p:strVal val="visible"/>
                                      </p:to>
                                    </p:set>
                                    <p:anim calcmode="lin" valueType="num">
                                      <p:cBhvr additive="base">
                                        <p:cTn id="19" dur="500" fill="hold"/>
                                        <p:tgtEl>
                                          <p:spTgt spid="173078"/>
                                        </p:tgtEl>
                                        <p:attrNameLst>
                                          <p:attrName>ppt_x</p:attrName>
                                        </p:attrNameLst>
                                      </p:cBhvr>
                                      <p:tavLst>
                                        <p:tav tm="0">
                                          <p:val>
                                            <p:strVal val="0-#ppt_w/2"/>
                                          </p:val>
                                        </p:tav>
                                        <p:tav tm="100000">
                                          <p:val>
                                            <p:strVal val="#ppt_x"/>
                                          </p:val>
                                        </p:tav>
                                      </p:tavLst>
                                    </p:anim>
                                    <p:anim calcmode="lin" valueType="num">
                                      <p:cBhvr additive="base">
                                        <p:cTn id="20" dur="500" fill="hold"/>
                                        <p:tgtEl>
                                          <p:spTgt spid="17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p:bldP spid="17306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4" name="Picture 4" descr="3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617538" y="549275"/>
            <a:ext cx="38100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6" name="Rectangle 6"/>
          <p:cNvSpPr>
            <a:spLocks noChangeArrowheads="1"/>
          </p:cNvSpPr>
          <p:nvPr/>
        </p:nvSpPr>
        <p:spPr bwMode="auto">
          <a:xfrm>
            <a:off x="215900" y="3716338"/>
            <a:ext cx="89281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其实，这并不是什么新发现，而是具有数百年历史的斯坦纳（</a:t>
            </a:r>
            <a:r>
              <a:rPr lang="en-US" altLang="zh-CN"/>
              <a:t>Steiner</a:t>
            </a:r>
            <a:r>
              <a:rPr lang="zh-CN" altLang="en-US"/>
              <a:t>）最小树问题。这个最小树问题可如下叙述：对平面中任意给定的</a:t>
            </a:r>
            <a:r>
              <a:rPr lang="en-US" altLang="zh-CN" i="1"/>
              <a:t>n</a:t>
            </a:r>
            <a:r>
              <a:rPr lang="zh-CN" altLang="en-US"/>
              <a:t>个点</a:t>
            </a:r>
            <a:r>
              <a:rPr lang="en-US" altLang="zh-CN" i="1"/>
              <a:t>P</a:t>
            </a:r>
            <a:r>
              <a:rPr lang="en-US" altLang="zh-CN" baseline="-30000"/>
              <a:t>1</a:t>
            </a:r>
            <a:r>
              <a:rPr lang="en-US" altLang="zh-CN"/>
              <a:t>,…,</a:t>
            </a:r>
            <a:r>
              <a:rPr lang="en-US" altLang="zh-CN" i="1"/>
              <a:t>P</a:t>
            </a:r>
            <a:r>
              <a:rPr lang="en-US" altLang="zh-CN" i="1" baseline="-30000"/>
              <a:t>n</a:t>
            </a:r>
            <a:r>
              <a:rPr lang="zh-CN" altLang="en-US"/>
              <a:t>，如何添入若干个新点，使其产生的最小生成树为连接此</a:t>
            </a:r>
            <a:r>
              <a:rPr lang="en-US" altLang="zh-CN" i="1"/>
              <a:t>n</a:t>
            </a:r>
            <a:r>
              <a:rPr lang="zh-CN" altLang="en-US"/>
              <a:t>个点的最短网络（即最短斯坦纳树）。平面中给定的</a:t>
            </a:r>
            <a:r>
              <a:rPr lang="en-US" altLang="zh-CN" i="1"/>
              <a:t>n</a:t>
            </a:r>
            <a:r>
              <a:rPr lang="zh-CN" altLang="en-US"/>
              <a:t>个点</a:t>
            </a:r>
            <a:r>
              <a:rPr lang="en-US" altLang="zh-CN" i="1"/>
              <a:t>P</a:t>
            </a:r>
            <a:r>
              <a:rPr lang="en-US" altLang="zh-CN" baseline="-30000"/>
              <a:t>1</a:t>
            </a:r>
            <a:r>
              <a:rPr lang="en-US" altLang="zh-CN"/>
              <a:t>,…,</a:t>
            </a:r>
            <a:r>
              <a:rPr lang="en-US" altLang="zh-CN" i="1"/>
              <a:t>P</a:t>
            </a:r>
            <a:r>
              <a:rPr lang="en-US" altLang="zh-CN" i="1" baseline="-30000"/>
              <a:t>n</a:t>
            </a:r>
            <a:r>
              <a:rPr lang="zh-CN" altLang="en-US"/>
              <a:t>被称为原点（或正则点），新添入的点被称为斯坦纳点，或简称为斯点。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91844"/>
                                        </p:tgtEl>
                                        <p:attrNameLst>
                                          <p:attrName>style.visibility</p:attrName>
                                        </p:attrNameLst>
                                      </p:cBhvr>
                                      <p:to>
                                        <p:strVal val="visible"/>
                                      </p:to>
                                    </p:set>
                                    <p:anim calcmode="lin" valueType="num">
                                      <p:cBhvr additive="base">
                                        <p:cTn id="7" dur="500" fill="hold"/>
                                        <p:tgtEl>
                                          <p:spTgt spid="291844"/>
                                        </p:tgtEl>
                                        <p:attrNameLst>
                                          <p:attrName>ppt_x</p:attrName>
                                        </p:attrNameLst>
                                      </p:cBhvr>
                                      <p:tavLst>
                                        <p:tav tm="0">
                                          <p:val>
                                            <p:strVal val="0-#ppt_w/2"/>
                                          </p:val>
                                        </p:tav>
                                        <p:tav tm="100000">
                                          <p:val>
                                            <p:strVal val="#ppt_x"/>
                                          </p:val>
                                        </p:tav>
                                      </p:tavLst>
                                    </p:anim>
                                    <p:anim calcmode="lin" valueType="num">
                                      <p:cBhvr additive="base">
                                        <p:cTn id="8" dur="500" fill="hold"/>
                                        <p:tgtEl>
                                          <p:spTgt spid="2918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1846"/>
                                        </p:tgtEl>
                                        <p:attrNameLst>
                                          <p:attrName>style.visibility</p:attrName>
                                        </p:attrNameLst>
                                      </p:cBhvr>
                                      <p:to>
                                        <p:strVal val="visible"/>
                                      </p:to>
                                    </p:set>
                                    <p:anim calcmode="lin" valueType="num">
                                      <p:cBhvr additive="base">
                                        <p:cTn id="13" dur="500" fill="hold"/>
                                        <p:tgtEl>
                                          <p:spTgt spid="291846"/>
                                        </p:tgtEl>
                                        <p:attrNameLst>
                                          <p:attrName>ppt_x</p:attrName>
                                        </p:attrNameLst>
                                      </p:cBhvr>
                                      <p:tavLst>
                                        <p:tav tm="0">
                                          <p:val>
                                            <p:strVal val="0-#ppt_w/2"/>
                                          </p:val>
                                        </p:tav>
                                        <p:tav tm="100000">
                                          <p:val>
                                            <p:strVal val="#ppt_x"/>
                                          </p:val>
                                        </p:tav>
                                      </p:tavLst>
                                    </p:anim>
                                    <p:anim calcmode="lin" valueType="num">
                                      <p:cBhvr additive="base">
                                        <p:cTn id="14" dur="500" fill="hold"/>
                                        <p:tgtEl>
                                          <p:spTgt spid="2918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1" nodeType="clickEffect">
                                  <p:stCondLst>
                                    <p:cond delay="0"/>
                                  </p:stCondLst>
                                  <p:childTnLst>
                                    <p:set>
                                      <p:cBhvr>
                                        <p:cTn id="18" dur="1" fill="hold">
                                          <p:stCondLst>
                                            <p:cond delay="0"/>
                                          </p:stCondLst>
                                        </p:cTn>
                                        <p:tgtEl>
                                          <p:spTgt spid="291846"/>
                                        </p:tgtEl>
                                        <p:attrNameLst>
                                          <p:attrName>style.visibility</p:attrName>
                                        </p:attrNameLst>
                                      </p:cBhvr>
                                      <p:to>
                                        <p:strVal val="visible"/>
                                      </p:to>
                                    </p:set>
                                    <p:anim calcmode="lin" valueType="num">
                                      <p:cBhvr additive="base">
                                        <p:cTn id="19" dur="500" fill="hold"/>
                                        <p:tgtEl>
                                          <p:spTgt spid="291846"/>
                                        </p:tgtEl>
                                        <p:attrNameLst>
                                          <p:attrName>ppt_x</p:attrName>
                                        </p:attrNameLst>
                                      </p:cBhvr>
                                      <p:tavLst>
                                        <p:tav tm="0">
                                          <p:val>
                                            <p:strVal val="0-#ppt_w/2"/>
                                          </p:val>
                                        </p:tav>
                                        <p:tav tm="100000">
                                          <p:val>
                                            <p:strVal val="#ppt_x"/>
                                          </p:val>
                                        </p:tav>
                                      </p:tavLst>
                                    </p:anim>
                                    <p:anim calcmode="lin" valueType="num">
                                      <p:cBhvr additive="base">
                                        <p:cTn id="20" dur="500" fill="hold"/>
                                        <p:tgtEl>
                                          <p:spTgt spid="291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p:bldP spid="291846" grpId="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9" name="Rectangle 7"/>
          <p:cNvSpPr>
            <a:spLocks noChangeArrowheads="1"/>
          </p:cNvSpPr>
          <p:nvPr/>
        </p:nvSpPr>
        <p:spPr bwMode="auto">
          <a:xfrm>
            <a:off x="179388" y="504825"/>
            <a:ext cx="8640762"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最早发现斯坦纳树问题的是大数学家高斯，他的一个当铁路工程师的儿子曾问过他，如何用铁路连接四个城市才能使总长度最短，高斯 作了详尽的解答。十七世纪初，著名数学费马（</a:t>
            </a:r>
            <a:r>
              <a:rPr lang="en-US" altLang="zh-CN"/>
              <a:t>Fermat</a:t>
            </a:r>
            <a:r>
              <a:rPr lang="zh-CN" altLang="en-US"/>
              <a:t>）提出过如下问题：给定平面上三点</a:t>
            </a:r>
            <a:r>
              <a:rPr lang="en-US" altLang="zh-CN"/>
              <a:t>A</a:t>
            </a:r>
            <a:r>
              <a:rPr lang="zh-CN" altLang="en-US"/>
              <a:t>、</a:t>
            </a:r>
            <a:r>
              <a:rPr lang="en-US" altLang="zh-CN"/>
              <a:t>B</a:t>
            </a:r>
            <a:r>
              <a:rPr lang="zh-CN" altLang="en-US"/>
              <a:t>、</a:t>
            </a:r>
            <a:r>
              <a:rPr lang="en-US" altLang="zh-CN"/>
              <a:t>C</a:t>
            </a:r>
            <a:r>
              <a:rPr lang="zh-CN" altLang="en-US"/>
              <a:t>，求第四点</a:t>
            </a:r>
            <a:r>
              <a:rPr lang="en-US" altLang="zh-CN"/>
              <a:t>P</a:t>
            </a:r>
            <a:r>
              <a:rPr lang="zh-CN" altLang="en-US"/>
              <a:t>，使</a:t>
            </a:r>
            <a:r>
              <a:rPr lang="en-US" altLang="zh-CN"/>
              <a:t>P</a:t>
            </a:r>
            <a:r>
              <a:rPr lang="zh-CN" altLang="en-US"/>
              <a:t>到三点的距离之和为最小。托里塞利（</a:t>
            </a:r>
            <a:r>
              <a:rPr lang="en-US" altLang="zh-CN"/>
              <a:t>Torricelli</a:t>
            </a:r>
            <a:r>
              <a:rPr lang="zh-CN" altLang="en-US"/>
              <a:t>）解答了这一问题，现解答如下：若</a:t>
            </a:r>
            <a:r>
              <a:rPr lang="en-US" altLang="zh-CN"/>
              <a:t>A</a:t>
            </a:r>
            <a:r>
              <a:rPr lang="zh-CN" altLang="en-US"/>
              <a:t>、</a:t>
            </a:r>
            <a:r>
              <a:rPr lang="en-US" altLang="zh-CN"/>
              <a:t>B</a:t>
            </a:r>
            <a:r>
              <a:rPr lang="zh-CN" altLang="en-US"/>
              <a:t>、</a:t>
            </a:r>
            <a:r>
              <a:rPr lang="en-US" altLang="zh-CN"/>
              <a:t>C</a:t>
            </a:r>
            <a:r>
              <a:rPr lang="zh-CN" altLang="en-US"/>
              <a:t>组成的三角形中存在一内角大于或等于</a:t>
            </a:r>
            <a:r>
              <a:rPr lang="en-US" altLang="zh-CN"/>
              <a:t>120°</a:t>
            </a:r>
            <a:r>
              <a:rPr lang="zh-CN" altLang="en-US"/>
              <a:t>，则不必添加</a:t>
            </a:r>
            <a:r>
              <a:rPr lang="en-US" altLang="zh-CN"/>
              <a:t>P</a:t>
            </a:r>
            <a:r>
              <a:rPr lang="zh-CN" altLang="en-US"/>
              <a:t>，</a:t>
            </a:r>
            <a:r>
              <a:rPr lang="en-US" altLang="zh-CN"/>
              <a:t>A</a:t>
            </a:r>
            <a:r>
              <a:rPr lang="zh-CN" altLang="en-US"/>
              <a:t>、</a:t>
            </a:r>
            <a:r>
              <a:rPr lang="en-US" altLang="zh-CN"/>
              <a:t>B</a:t>
            </a:r>
            <a:r>
              <a:rPr lang="zh-CN" altLang="en-US"/>
              <a:t>、</a:t>
            </a:r>
            <a:r>
              <a:rPr lang="en-US" altLang="zh-CN"/>
              <a:t>C</a:t>
            </a:r>
            <a:r>
              <a:rPr lang="zh-CN" altLang="en-US"/>
              <a:t>的最小生成树即最短网络。若</a:t>
            </a:r>
            <a:r>
              <a:rPr lang="en-US" altLang="zh-CN"/>
              <a:t>△ACD</a:t>
            </a:r>
            <a:r>
              <a:rPr lang="zh-CN" altLang="en-US"/>
              <a:t>的外接园，连接</a:t>
            </a:r>
            <a:r>
              <a:rPr lang="en-US" altLang="zh-CN"/>
              <a:t>BD</a:t>
            </a:r>
            <a:r>
              <a:rPr lang="zh-CN" altLang="en-US"/>
              <a:t>，线段</a:t>
            </a:r>
            <a:r>
              <a:rPr lang="en-US" altLang="zh-CN"/>
              <a:t>BD</a:t>
            </a:r>
            <a:r>
              <a:rPr lang="zh-CN" altLang="en-US"/>
              <a:t>与该圆的交点</a:t>
            </a:r>
            <a:r>
              <a:rPr lang="en-US" altLang="zh-CN"/>
              <a:t>P</a:t>
            </a:r>
            <a:r>
              <a:rPr lang="zh-CN" altLang="en-US"/>
              <a:t>即为所求，读者可自行验证：线段</a:t>
            </a:r>
            <a:r>
              <a:rPr lang="en-US" altLang="zh-CN"/>
              <a:t>PA</a:t>
            </a:r>
            <a:r>
              <a:rPr lang="zh-CN" altLang="en-US"/>
              <a:t>、</a:t>
            </a:r>
            <a:r>
              <a:rPr lang="en-US" altLang="zh-CN"/>
              <a:t>PB</a:t>
            </a:r>
            <a:r>
              <a:rPr lang="zh-CN" altLang="en-US"/>
              <a:t>、</a:t>
            </a:r>
            <a:r>
              <a:rPr lang="en-US" altLang="zh-CN"/>
              <a:t>PC</a:t>
            </a:r>
            <a:r>
              <a:rPr lang="zh-CN" altLang="en-US"/>
              <a:t>两两夹角均为</a:t>
            </a:r>
            <a:r>
              <a:rPr lang="en-US" altLang="zh-CN"/>
              <a:t>120°</a:t>
            </a:r>
            <a:r>
              <a:rPr lang="zh-CN" altLang="en-US"/>
              <a:t>，这三条线段是连接</a:t>
            </a:r>
            <a:r>
              <a:rPr lang="en-US" altLang="zh-CN"/>
              <a:t>A</a:t>
            </a:r>
            <a:r>
              <a:rPr lang="zh-CN" altLang="en-US"/>
              <a:t>、</a:t>
            </a:r>
            <a:r>
              <a:rPr lang="en-US" altLang="zh-CN"/>
              <a:t>B</a:t>
            </a:r>
            <a:r>
              <a:rPr lang="zh-CN" altLang="en-US"/>
              <a:t>、</a:t>
            </a:r>
            <a:r>
              <a:rPr lang="en-US" altLang="zh-CN"/>
              <a:t>C</a:t>
            </a:r>
            <a:r>
              <a:rPr lang="zh-CN" altLang="en-US"/>
              <a:t>的最短网络。十九世纪初，著名几何学家斯坦纳推广了上述简单情况，故此问题被称为斯坦纳最小树问题。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7159"/>
                                        </p:tgtEl>
                                        <p:attrNameLst>
                                          <p:attrName>style.visibility</p:attrName>
                                        </p:attrNameLst>
                                      </p:cBhvr>
                                      <p:to>
                                        <p:strVal val="visible"/>
                                      </p:to>
                                    </p:set>
                                    <p:anim calcmode="lin" valueType="num">
                                      <p:cBhvr additive="base">
                                        <p:cTn id="7" dur="500" fill="hold"/>
                                        <p:tgtEl>
                                          <p:spTgt spid="177159"/>
                                        </p:tgtEl>
                                        <p:attrNameLst>
                                          <p:attrName>ppt_x</p:attrName>
                                        </p:attrNameLst>
                                      </p:cBhvr>
                                      <p:tavLst>
                                        <p:tav tm="0">
                                          <p:val>
                                            <p:strVal val="0-#ppt_w/2"/>
                                          </p:val>
                                        </p:tav>
                                        <p:tav tm="100000">
                                          <p:val>
                                            <p:strVal val="#ppt_x"/>
                                          </p:val>
                                        </p:tav>
                                      </p:tavLst>
                                    </p:anim>
                                    <p:anim calcmode="lin" valueType="num">
                                      <p:cBhvr additive="base">
                                        <p:cTn id="8" dur="500" fill="hold"/>
                                        <p:tgtEl>
                                          <p:spTgt spid="177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1" name="Rectangle 5"/>
          <p:cNvSpPr>
            <a:spLocks noChangeArrowheads="1"/>
          </p:cNvSpPr>
          <p:nvPr/>
        </p:nvSpPr>
        <p:spPr bwMode="auto">
          <a:xfrm>
            <a:off x="250825" y="295275"/>
            <a:ext cx="7404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cs typeface="Times New Roman" pitchFamily="18" charset="0"/>
              </a:rPr>
              <a:t>容易证明，最短网络（即最小斯坦纳树）必满足以下两个条件：</a:t>
            </a:r>
            <a:r>
              <a:rPr lang="zh-CN" altLang="en-US">
                <a:solidFill>
                  <a:srgbClr val="009900"/>
                </a:solidFill>
              </a:rPr>
              <a:t> </a:t>
            </a:r>
          </a:p>
        </p:txBody>
      </p:sp>
      <p:sp>
        <p:nvSpPr>
          <p:cNvPr id="178183" name="Rectangle 7"/>
          <p:cNvSpPr>
            <a:spLocks noChangeArrowheads="1"/>
          </p:cNvSpPr>
          <p:nvPr/>
        </p:nvSpPr>
        <p:spPr bwMode="auto">
          <a:xfrm>
            <a:off x="107950" y="728663"/>
            <a:ext cx="6308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1</a:t>
            </a:r>
            <a:r>
              <a:rPr lang="zh-CN" altLang="en-US"/>
              <a:t>）</a:t>
            </a:r>
            <a:r>
              <a:rPr lang="en-US" altLang="zh-CN" i="1"/>
              <a:t>n</a:t>
            </a:r>
            <a:r>
              <a:rPr lang="zh-CN" altLang="en-US"/>
              <a:t>个正则点的最短网络最多含有</a:t>
            </a:r>
            <a:r>
              <a:rPr lang="en-US" altLang="zh-CN" i="1"/>
              <a:t>n</a:t>
            </a:r>
            <a:r>
              <a:rPr lang="zh-CN" altLang="en-US"/>
              <a:t>－</a:t>
            </a:r>
            <a:r>
              <a:rPr lang="en-US" altLang="zh-CN"/>
              <a:t>2</a:t>
            </a:r>
            <a:r>
              <a:rPr lang="zh-CN" altLang="en-US"/>
              <a:t>个斯坦纳点。</a:t>
            </a:r>
          </a:p>
        </p:txBody>
      </p:sp>
      <p:sp>
        <p:nvSpPr>
          <p:cNvPr id="178185" name="Rectangle 9"/>
          <p:cNvSpPr>
            <a:spLocks noChangeArrowheads="1"/>
          </p:cNvSpPr>
          <p:nvPr/>
        </p:nvSpPr>
        <p:spPr bwMode="auto">
          <a:xfrm>
            <a:off x="90488" y="1125538"/>
            <a:ext cx="71453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t>2</a:t>
            </a:r>
            <a:r>
              <a:rPr lang="zh-CN" altLang="en-US">
                <a:cs typeface="Times New Roman" pitchFamily="18" charset="0"/>
              </a:rPr>
              <a:t>）任一斯坦纳点必为三条两两夹角为</a:t>
            </a:r>
            <a:r>
              <a:rPr lang="en-US" altLang="zh-CN"/>
              <a:t>120</a:t>
            </a:r>
            <a:r>
              <a:rPr lang="en-US" altLang="zh-CN">
                <a:cs typeface="Times New Roman" pitchFamily="18" charset="0"/>
              </a:rPr>
              <a:t>°</a:t>
            </a:r>
            <a:r>
              <a:rPr lang="zh-CN" altLang="en-US">
                <a:cs typeface="Times New Roman" pitchFamily="18" charset="0"/>
              </a:rPr>
              <a:t>的线段的交点。</a:t>
            </a:r>
            <a:r>
              <a:rPr lang="zh-CN" altLang="en-US"/>
              <a:t> </a:t>
            </a:r>
          </a:p>
        </p:txBody>
      </p:sp>
      <p:sp>
        <p:nvSpPr>
          <p:cNvPr id="178187" name="Rectangle 11"/>
          <p:cNvSpPr>
            <a:spLocks noChangeArrowheads="1"/>
          </p:cNvSpPr>
          <p:nvPr/>
        </p:nvSpPr>
        <p:spPr bwMode="auto">
          <a:xfrm>
            <a:off x="250825" y="1619250"/>
            <a:ext cx="87137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求最短网络的难点在确定究竟应当添加多少个斯点，它们应当添加在何处。一旦这一问题解决，余下的问题就简单了，只需求最小生成树。例如，若记斯点数为</a:t>
            </a:r>
            <a:r>
              <a:rPr lang="en-US" altLang="zh-CN" i="1"/>
              <a:t>p</a:t>
            </a:r>
            <a:r>
              <a:rPr lang="zh-CN" altLang="en-US"/>
              <a:t>，当</a:t>
            </a:r>
            <a:r>
              <a:rPr lang="en-US" altLang="zh-CN" i="1"/>
              <a:t>n</a:t>
            </a:r>
            <a:r>
              <a:rPr lang="en-US" altLang="zh-CN"/>
              <a:t>=4</a:t>
            </a:r>
            <a:r>
              <a:rPr lang="zh-CN" altLang="en-US"/>
              <a:t>（只有四个正则点）时，</a:t>
            </a:r>
            <a:r>
              <a:rPr lang="en-US" altLang="zh-CN" i="1"/>
              <a:t>p</a:t>
            </a:r>
            <a:r>
              <a:rPr lang="zh-CN" altLang="en-US"/>
              <a:t>可取</a:t>
            </a:r>
            <a:r>
              <a:rPr lang="en-US" altLang="zh-CN"/>
              <a:t>0</a:t>
            </a:r>
            <a:r>
              <a:rPr lang="zh-CN" altLang="en-US"/>
              <a:t>、</a:t>
            </a:r>
            <a:r>
              <a:rPr lang="en-US" altLang="zh-CN"/>
              <a:t>1</a:t>
            </a:r>
            <a:r>
              <a:rPr lang="zh-CN" altLang="en-US"/>
              <a:t>或</a:t>
            </a:r>
            <a:r>
              <a:rPr lang="en-US" altLang="zh-CN"/>
              <a:t>2</a:t>
            </a:r>
            <a:r>
              <a:rPr lang="zh-CN" altLang="en-US"/>
              <a:t>；对</a:t>
            </a:r>
            <a:r>
              <a:rPr lang="en-US" altLang="zh-CN" i="1"/>
              <a:t>p</a:t>
            </a:r>
            <a:r>
              <a:rPr lang="en-US" altLang="zh-CN"/>
              <a:t>=0</a:t>
            </a:r>
            <a:r>
              <a:rPr lang="zh-CN" altLang="en-US"/>
              <a:t>，共有</a:t>
            </a:r>
            <a:r>
              <a:rPr lang="en-US" altLang="zh-CN"/>
              <a:t>12</a:t>
            </a:r>
            <a:r>
              <a:rPr lang="zh-CN" altLang="en-US"/>
              <a:t>种 可能的生成树；对</a:t>
            </a:r>
            <a:r>
              <a:rPr lang="en-US" altLang="zh-CN" i="1"/>
              <a:t>p</a:t>
            </a:r>
            <a:r>
              <a:rPr lang="en-US" altLang="zh-CN"/>
              <a:t>=1</a:t>
            </a:r>
            <a:r>
              <a:rPr lang="zh-CN" altLang="en-US"/>
              <a:t>，共有</a:t>
            </a:r>
            <a:r>
              <a:rPr lang="en-US" altLang="zh-CN"/>
              <a:t>12</a:t>
            </a:r>
            <a:r>
              <a:rPr lang="zh-CN" altLang="en-US"/>
              <a:t>种可能的生成树；对</a:t>
            </a:r>
            <a:r>
              <a:rPr lang="en-US" altLang="zh-CN" i="1"/>
              <a:t>p</a:t>
            </a:r>
            <a:r>
              <a:rPr lang="en-US" altLang="zh-CN"/>
              <a:t>=2</a:t>
            </a:r>
            <a:r>
              <a:rPr lang="zh-CN" altLang="en-US"/>
              <a:t>共有</a:t>
            </a:r>
            <a:r>
              <a:rPr lang="en-US" altLang="zh-CN"/>
              <a:t>3</a:t>
            </a:r>
            <a:r>
              <a:rPr lang="zh-CN" altLang="en-US"/>
              <a:t>种可能的生成树，故对应</a:t>
            </a:r>
            <a:r>
              <a:rPr lang="en-US" altLang="zh-CN" i="1"/>
              <a:t>n</a:t>
            </a:r>
            <a:r>
              <a:rPr lang="en-US" altLang="zh-CN"/>
              <a:t>=4</a:t>
            </a:r>
            <a:r>
              <a:rPr lang="zh-CN" altLang="en-US"/>
              <a:t>；总共可有</a:t>
            </a:r>
            <a:r>
              <a:rPr lang="en-US" altLang="zh-CN"/>
              <a:t>31</a:t>
            </a:r>
            <a:r>
              <a:rPr lang="zh-CN" altLang="en-US"/>
              <a:t>种不同的斯坦纳树，其中最短的为最小斯坦纳树。斯坦纳树的数目随正则点个数</a:t>
            </a:r>
            <a:r>
              <a:rPr lang="en-US" altLang="zh-CN" i="1"/>
              <a:t>n</a:t>
            </a:r>
            <a:r>
              <a:rPr lang="zh-CN" altLang="en-US"/>
              <a:t>急剧增长，当</a:t>
            </a:r>
            <a:r>
              <a:rPr lang="en-US" altLang="zh-CN" i="1"/>
              <a:t>n</a:t>
            </a:r>
            <a:r>
              <a:rPr lang="en-US" altLang="zh-CN"/>
              <a:t>=7</a:t>
            </a:r>
            <a:r>
              <a:rPr lang="zh-CN" altLang="en-US"/>
              <a:t>时，斯坦纳树的数目最多可达</a:t>
            </a:r>
            <a:r>
              <a:rPr lang="en-US" altLang="zh-CN"/>
              <a:t>62370</a:t>
            </a:r>
            <a:r>
              <a:rPr lang="zh-CN" altLang="en-US"/>
              <a:t>个，只有在比较完所有可能情况后，才能从中找出最短网络。可以证明明，</a:t>
            </a:r>
            <a:r>
              <a:rPr lang="en-US" altLang="zh-CN" i="1"/>
              <a:t>n</a:t>
            </a:r>
            <a:r>
              <a:rPr lang="zh-CN" altLang="en-US"/>
              <a:t>个正则点</a:t>
            </a:r>
            <a:r>
              <a:rPr lang="en-US" altLang="zh-CN" i="1"/>
              <a:t>p</a:t>
            </a:r>
            <a:r>
              <a:rPr lang="zh-CN" altLang="en-US"/>
              <a:t>个斯点的斯坦纳树共有</a:t>
            </a:r>
          </a:p>
        </p:txBody>
      </p:sp>
      <p:sp>
        <p:nvSpPr>
          <p:cNvPr id="178189" name="Rectangle 13"/>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8188" name="Object 12"/>
          <p:cNvGraphicFramePr>
            <a:graphicFrameLocks noChangeAspect="1"/>
          </p:cNvGraphicFramePr>
          <p:nvPr/>
        </p:nvGraphicFramePr>
        <p:xfrm>
          <a:off x="1979613" y="4186238"/>
          <a:ext cx="2232025" cy="971550"/>
        </p:xfrm>
        <a:graphic>
          <a:graphicData uri="http://schemas.openxmlformats.org/presentationml/2006/ole">
            <mc:AlternateContent xmlns:mc="http://schemas.openxmlformats.org/markup-compatibility/2006">
              <mc:Choice xmlns:v="urn:schemas-microsoft-com:vml" Requires="v">
                <p:oleObj spid="_x0000_s178192" r:id="rId3" imgW="1028254" imgH="444307" progId="Equation.DSMT4">
                  <p:embed/>
                </p:oleObj>
              </mc:Choice>
              <mc:Fallback>
                <p:oleObj r:id="rId3" imgW="1028254" imgH="444307"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4186238"/>
                        <a:ext cx="2232025"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191" name="Rectangle 15"/>
          <p:cNvSpPr>
            <a:spLocks noChangeArrowheads="1"/>
          </p:cNvSpPr>
          <p:nvPr/>
        </p:nvSpPr>
        <p:spPr bwMode="auto">
          <a:xfrm>
            <a:off x="179388" y="5229225"/>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个，而</a:t>
            </a:r>
            <a:r>
              <a:rPr lang="en-US" altLang="zh-CN" i="1"/>
              <a:t>p</a:t>
            </a:r>
            <a:r>
              <a:rPr lang="zh-CN" altLang="en-US">
                <a:cs typeface="Times New Roman" pitchFamily="18" charset="0"/>
              </a:rPr>
              <a:t>又可取</a:t>
            </a:r>
            <a:r>
              <a:rPr lang="en-US" altLang="zh-CN"/>
              <a:t>0, 1, </a:t>
            </a:r>
            <a:r>
              <a:rPr lang="en-US" altLang="zh-CN">
                <a:cs typeface="Times New Roman" pitchFamily="18" charset="0"/>
              </a:rPr>
              <a:t>…</a:t>
            </a:r>
            <a:r>
              <a:rPr lang="en-US" altLang="zh-CN"/>
              <a:t>, </a:t>
            </a:r>
            <a:r>
              <a:rPr lang="en-US" altLang="zh-CN" i="1"/>
              <a:t>n</a:t>
            </a:r>
            <a:r>
              <a:rPr lang="en-US" altLang="zh-CN"/>
              <a:t>-2</a:t>
            </a:r>
            <a:r>
              <a:rPr lang="zh-CN" altLang="en-US">
                <a:cs typeface="Times New Roman" pitchFamily="18" charset="0"/>
              </a:rPr>
              <a:t>。对于稍大的</a:t>
            </a:r>
            <a:r>
              <a:rPr lang="en-US" altLang="zh-CN" i="1"/>
              <a:t>n</a:t>
            </a:r>
            <a:r>
              <a:rPr lang="zh-CN" altLang="en-US">
                <a:cs typeface="Times New Roman" pitchFamily="18" charset="0"/>
              </a:rPr>
              <a:t>，斯坦纳树的数目即已达到了惊人的地步，要想用一一比较的方法来找出最短网络，即使利用现代的高速计算机也是完全不可能实现的。</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8181"/>
                                        </p:tgtEl>
                                        <p:attrNameLst>
                                          <p:attrName>style.visibility</p:attrName>
                                        </p:attrNameLst>
                                      </p:cBhvr>
                                      <p:to>
                                        <p:strVal val="visible"/>
                                      </p:to>
                                    </p:set>
                                    <p:anim calcmode="lin" valueType="num">
                                      <p:cBhvr additive="base">
                                        <p:cTn id="7" dur="500" fill="hold"/>
                                        <p:tgtEl>
                                          <p:spTgt spid="178181"/>
                                        </p:tgtEl>
                                        <p:attrNameLst>
                                          <p:attrName>ppt_x</p:attrName>
                                        </p:attrNameLst>
                                      </p:cBhvr>
                                      <p:tavLst>
                                        <p:tav tm="0">
                                          <p:val>
                                            <p:strVal val="0-#ppt_w/2"/>
                                          </p:val>
                                        </p:tav>
                                        <p:tav tm="100000">
                                          <p:val>
                                            <p:strVal val="#ppt_x"/>
                                          </p:val>
                                        </p:tav>
                                      </p:tavLst>
                                    </p:anim>
                                    <p:anim calcmode="lin" valueType="num">
                                      <p:cBhvr additive="base">
                                        <p:cTn id="8"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83"/>
                                        </p:tgtEl>
                                        <p:attrNameLst>
                                          <p:attrName>style.visibility</p:attrName>
                                        </p:attrNameLst>
                                      </p:cBhvr>
                                      <p:to>
                                        <p:strVal val="visible"/>
                                      </p:to>
                                    </p:set>
                                    <p:anim calcmode="lin" valueType="num">
                                      <p:cBhvr additive="base">
                                        <p:cTn id="13" dur="500" fill="hold"/>
                                        <p:tgtEl>
                                          <p:spTgt spid="178183"/>
                                        </p:tgtEl>
                                        <p:attrNameLst>
                                          <p:attrName>ppt_x</p:attrName>
                                        </p:attrNameLst>
                                      </p:cBhvr>
                                      <p:tavLst>
                                        <p:tav tm="0">
                                          <p:val>
                                            <p:strVal val="0-#ppt_w/2"/>
                                          </p:val>
                                        </p:tav>
                                        <p:tav tm="100000">
                                          <p:val>
                                            <p:strVal val="#ppt_x"/>
                                          </p:val>
                                        </p:tav>
                                      </p:tavLst>
                                    </p:anim>
                                    <p:anim calcmode="lin" valueType="num">
                                      <p:cBhvr additive="base">
                                        <p:cTn id="14" dur="500" fill="hold"/>
                                        <p:tgtEl>
                                          <p:spTgt spid="1781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85"/>
                                        </p:tgtEl>
                                        <p:attrNameLst>
                                          <p:attrName>style.visibility</p:attrName>
                                        </p:attrNameLst>
                                      </p:cBhvr>
                                      <p:to>
                                        <p:strVal val="visible"/>
                                      </p:to>
                                    </p:set>
                                    <p:anim calcmode="lin" valueType="num">
                                      <p:cBhvr additive="base">
                                        <p:cTn id="19" dur="500" fill="hold"/>
                                        <p:tgtEl>
                                          <p:spTgt spid="178185"/>
                                        </p:tgtEl>
                                        <p:attrNameLst>
                                          <p:attrName>ppt_x</p:attrName>
                                        </p:attrNameLst>
                                      </p:cBhvr>
                                      <p:tavLst>
                                        <p:tav tm="0">
                                          <p:val>
                                            <p:strVal val="0-#ppt_w/2"/>
                                          </p:val>
                                        </p:tav>
                                        <p:tav tm="100000">
                                          <p:val>
                                            <p:strVal val="#ppt_x"/>
                                          </p:val>
                                        </p:tav>
                                      </p:tavLst>
                                    </p:anim>
                                    <p:anim calcmode="lin" valueType="num">
                                      <p:cBhvr additive="base">
                                        <p:cTn id="20" dur="500" fill="hold"/>
                                        <p:tgtEl>
                                          <p:spTgt spid="1781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87"/>
                                        </p:tgtEl>
                                        <p:attrNameLst>
                                          <p:attrName>style.visibility</p:attrName>
                                        </p:attrNameLst>
                                      </p:cBhvr>
                                      <p:to>
                                        <p:strVal val="visible"/>
                                      </p:to>
                                    </p:set>
                                    <p:anim calcmode="lin" valueType="num">
                                      <p:cBhvr additive="base">
                                        <p:cTn id="25" dur="500" fill="hold"/>
                                        <p:tgtEl>
                                          <p:spTgt spid="178187"/>
                                        </p:tgtEl>
                                        <p:attrNameLst>
                                          <p:attrName>ppt_x</p:attrName>
                                        </p:attrNameLst>
                                      </p:cBhvr>
                                      <p:tavLst>
                                        <p:tav tm="0">
                                          <p:val>
                                            <p:strVal val="0-#ppt_w/2"/>
                                          </p:val>
                                        </p:tav>
                                        <p:tav tm="100000">
                                          <p:val>
                                            <p:strVal val="#ppt_x"/>
                                          </p:val>
                                        </p:tav>
                                      </p:tavLst>
                                    </p:anim>
                                    <p:anim calcmode="lin" valueType="num">
                                      <p:cBhvr additive="base">
                                        <p:cTn id="26"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78188"/>
                                        </p:tgtEl>
                                        <p:attrNameLst>
                                          <p:attrName>style.visibility</p:attrName>
                                        </p:attrNameLst>
                                      </p:cBhvr>
                                      <p:to>
                                        <p:strVal val="visible"/>
                                      </p:to>
                                    </p:set>
                                    <p:anim calcmode="lin" valueType="num">
                                      <p:cBhvr additive="base">
                                        <p:cTn id="31" dur="500" fill="hold"/>
                                        <p:tgtEl>
                                          <p:spTgt spid="178188"/>
                                        </p:tgtEl>
                                        <p:attrNameLst>
                                          <p:attrName>ppt_x</p:attrName>
                                        </p:attrNameLst>
                                      </p:cBhvr>
                                      <p:tavLst>
                                        <p:tav tm="0">
                                          <p:val>
                                            <p:strVal val="0-#ppt_w/2"/>
                                          </p:val>
                                        </p:tav>
                                        <p:tav tm="100000">
                                          <p:val>
                                            <p:strVal val="#ppt_x"/>
                                          </p:val>
                                        </p:tav>
                                      </p:tavLst>
                                    </p:anim>
                                    <p:anim calcmode="lin" valueType="num">
                                      <p:cBhvr additive="base">
                                        <p:cTn id="32" dur="500" fill="hold"/>
                                        <p:tgtEl>
                                          <p:spTgt spid="1781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8191"/>
                                        </p:tgtEl>
                                        <p:attrNameLst>
                                          <p:attrName>style.visibility</p:attrName>
                                        </p:attrNameLst>
                                      </p:cBhvr>
                                      <p:to>
                                        <p:strVal val="visible"/>
                                      </p:to>
                                    </p:set>
                                    <p:anim calcmode="lin" valueType="num">
                                      <p:cBhvr additive="base">
                                        <p:cTn id="37" dur="500" fill="hold"/>
                                        <p:tgtEl>
                                          <p:spTgt spid="178191"/>
                                        </p:tgtEl>
                                        <p:attrNameLst>
                                          <p:attrName>ppt_x</p:attrName>
                                        </p:attrNameLst>
                                      </p:cBhvr>
                                      <p:tavLst>
                                        <p:tav tm="0">
                                          <p:val>
                                            <p:strVal val="0-#ppt_w/2"/>
                                          </p:val>
                                        </p:tav>
                                        <p:tav tm="100000">
                                          <p:val>
                                            <p:strVal val="#ppt_x"/>
                                          </p:val>
                                        </p:tav>
                                      </p:tavLst>
                                    </p:anim>
                                    <p:anim calcmode="lin" valueType="num">
                                      <p:cBhvr additive="base">
                                        <p:cTn id="38" dur="500" fill="hold"/>
                                        <p:tgtEl>
                                          <p:spTgt spid="1781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p:bldP spid="178183" grpId="0"/>
      <p:bldP spid="178185" grpId="0"/>
      <p:bldP spid="178187" grpId="0"/>
      <p:bldP spid="178191"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5" name="Rectangle 5"/>
          <p:cNvSpPr>
            <a:spLocks noChangeArrowheads="1"/>
          </p:cNvSpPr>
          <p:nvPr/>
        </p:nvSpPr>
        <p:spPr bwMode="auto">
          <a:xfrm>
            <a:off x="250825" y="188913"/>
            <a:ext cx="85693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1977</a:t>
            </a:r>
            <a:r>
              <a:rPr lang="zh-CN" altLang="en-US">
                <a:cs typeface="Times New Roman" pitchFamily="18" charset="0"/>
              </a:rPr>
              <a:t>年，</a:t>
            </a:r>
            <a:r>
              <a:rPr lang="en-US" altLang="zh-CN"/>
              <a:t>Garey, Graham </a:t>
            </a:r>
            <a:r>
              <a:rPr lang="zh-CN" altLang="en-US">
                <a:cs typeface="Times New Roman" pitchFamily="18" charset="0"/>
              </a:rPr>
              <a:t>和</a:t>
            </a:r>
            <a:r>
              <a:rPr lang="en-US" altLang="zh-CN"/>
              <a:t>Johnson</a:t>
            </a:r>
            <a:r>
              <a:rPr lang="zh-CN" altLang="en-US">
                <a:cs typeface="Times New Roman" pitchFamily="18" charset="0"/>
              </a:rPr>
              <a:t>证明，最小斯坦纳树问题是强</a:t>
            </a:r>
            <a:r>
              <a:rPr lang="en-US" altLang="zh-CN"/>
              <a:t>NP</a:t>
            </a:r>
            <a:r>
              <a:rPr lang="zh-CN" altLang="en-US">
                <a:cs typeface="Times New Roman" pitchFamily="18" charset="0"/>
              </a:rPr>
              <a:t>难，连动态规划算法也不可能存在，除非</a:t>
            </a:r>
            <a:r>
              <a:rPr lang="en-US" altLang="zh-CN" i="1"/>
              <a:t>P</a:t>
            </a:r>
            <a:r>
              <a:rPr lang="en-US" altLang="zh-CN"/>
              <a:t>=</a:t>
            </a:r>
            <a:r>
              <a:rPr lang="en-US" altLang="zh-CN" i="1"/>
              <a:t>NP</a:t>
            </a:r>
            <a:r>
              <a:rPr lang="zh-CN" altLang="en-US">
                <a:cs typeface="Times New Roman" pitchFamily="18" charset="0"/>
              </a:rPr>
              <a:t>。因此，对最小斯坦纳树问题的研究主要只能沿以下两个方向去进行：（</a:t>
            </a:r>
            <a:r>
              <a:rPr lang="en-US" altLang="zh-CN"/>
              <a:t>1</a:t>
            </a:r>
            <a:r>
              <a:rPr lang="zh-CN" altLang="en-US">
                <a:cs typeface="Times New Roman" pitchFamily="18" charset="0"/>
              </a:rPr>
              <a:t>）对某些特殊结构的正则点集，求最小斯坦纳树也许会有较好一点的方法；（</a:t>
            </a:r>
            <a:r>
              <a:rPr lang="en-US" altLang="zh-CN"/>
              <a:t>2</a:t>
            </a:r>
            <a:r>
              <a:rPr lang="zh-CN" altLang="en-US">
                <a:cs typeface="Times New Roman" pitchFamily="18" charset="0"/>
              </a:rPr>
              <a:t>）对一般点集，寻找求最短网络的有效近似算法。近几十年来，人们沿着这两个方向均已取得了不少重要的研究成果，由于篇幅的限止，我们只准备简要地介绍一些后一方向的研究结果，对前一方向的结果有兴趣的读者，可以自行查阅有关的文献资料或专门书籍</a:t>
            </a:r>
            <a:r>
              <a:rPr lang="zh-CN" altLang="en-US"/>
              <a:t> </a:t>
            </a:r>
          </a:p>
        </p:txBody>
      </p:sp>
      <p:sp>
        <p:nvSpPr>
          <p:cNvPr id="179206" name="Text Box 6"/>
          <p:cNvSpPr txBox="1">
            <a:spLocks noChangeArrowheads="1"/>
          </p:cNvSpPr>
          <p:nvPr/>
        </p:nvSpPr>
        <p:spPr bwMode="auto">
          <a:xfrm>
            <a:off x="250825" y="2636838"/>
            <a:ext cx="864235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为了求最短网络即最小斯坦纳树的近似结果，一个十分自然而又简单的办法就是用最小生成树来代替最小斯坦纳树。在本章第一节中我们已经看到，最小生成树（</a:t>
            </a:r>
            <a:r>
              <a:rPr lang="en-US" altLang="zh-CN">
                <a:solidFill>
                  <a:srgbClr val="000000"/>
                </a:solidFill>
              </a:rPr>
              <a:t>MST</a:t>
            </a:r>
            <a:r>
              <a:rPr lang="zh-CN" altLang="en-US">
                <a:solidFill>
                  <a:srgbClr val="000000"/>
                </a:solidFill>
              </a:rPr>
              <a:t>）是拟阵问题，极易求解。那么，在最坏情况下，两者究竟会相差多少呢？这里，我们又一次遇到这样的情况：设计近似算十分简单，而分析近似算法的效果却极为困难。</a:t>
            </a:r>
            <a:r>
              <a:rPr lang="en-US" altLang="zh-CN">
                <a:solidFill>
                  <a:srgbClr val="000000"/>
                </a:solidFill>
              </a:rPr>
              <a:t>1968</a:t>
            </a:r>
            <a:r>
              <a:rPr lang="zh-CN" altLang="en-US">
                <a:solidFill>
                  <a:srgbClr val="000000"/>
                </a:solidFill>
              </a:rPr>
              <a:t>年，</a:t>
            </a:r>
            <a:r>
              <a:rPr lang="en-US" altLang="zh-CN">
                <a:solidFill>
                  <a:srgbClr val="000000"/>
                </a:solidFill>
              </a:rPr>
              <a:t>Gilbert</a:t>
            </a:r>
            <a:r>
              <a:rPr lang="zh-CN" altLang="en-US">
                <a:solidFill>
                  <a:srgbClr val="000000"/>
                </a:solidFill>
              </a:rPr>
              <a:t>和</a:t>
            </a:r>
            <a:r>
              <a:rPr lang="en-US" altLang="zh-CN">
                <a:solidFill>
                  <a:srgbClr val="000000"/>
                </a:solidFill>
              </a:rPr>
              <a:t>Pollak</a:t>
            </a:r>
            <a:r>
              <a:rPr lang="zh-CN" altLang="en-US">
                <a:solidFill>
                  <a:srgbClr val="000000"/>
                </a:solidFill>
              </a:rPr>
              <a:t>证明了当</a:t>
            </a:r>
            <a:r>
              <a:rPr lang="en-US" altLang="zh-CN" i="1">
                <a:solidFill>
                  <a:srgbClr val="000000"/>
                </a:solidFill>
              </a:rPr>
              <a:t>n</a:t>
            </a:r>
            <a:r>
              <a:rPr lang="en-US" altLang="zh-CN">
                <a:solidFill>
                  <a:srgbClr val="000000"/>
                </a:solidFill>
              </a:rPr>
              <a:t>=3</a:t>
            </a:r>
            <a:r>
              <a:rPr lang="zh-CN" altLang="en-US">
                <a:solidFill>
                  <a:srgbClr val="000000"/>
                </a:solidFill>
              </a:rPr>
              <a:t>时，最小斯坦纳树的长度与最小生成树的长度之比不会小于，即在这种情况下（</a:t>
            </a:r>
            <a:r>
              <a:rPr lang="en-US" altLang="zh-CN" i="1">
                <a:solidFill>
                  <a:srgbClr val="000000"/>
                </a:solidFill>
              </a:rPr>
              <a:t>n</a:t>
            </a:r>
            <a:r>
              <a:rPr lang="en-US" altLang="zh-CN">
                <a:solidFill>
                  <a:srgbClr val="000000"/>
                </a:solidFill>
              </a:rPr>
              <a:t>=3</a:t>
            </a:r>
            <a:r>
              <a:rPr lang="zh-CN" altLang="en-US">
                <a:solidFill>
                  <a:srgbClr val="000000"/>
                </a:solidFill>
              </a:rPr>
              <a:t>），最小生成树长度不会大于最小斯坦纳树长度倍。设</a:t>
            </a:r>
            <a:r>
              <a:rPr lang="en-US" altLang="zh-CN">
                <a:solidFill>
                  <a:srgbClr val="000000"/>
                </a:solidFill>
              </a:rPr>
              <a:t>A</a:t>
            </a:r>
            <a:r>
              <a:rPr lang="zh-CN" altLang="en-US">
                <a:solidFill>
                  <a:srgbClr val="000000"/>
                </a:solidFill>
              </a:rPr>
              <a:t>为正则点集，分别记</a:t>
            </a:r>
            <a:r>
              <a:rPr lang="en-US" altLang="zh-CN" i="1">
                <a:solidFill>
                  <a:srgbClr val="000000"/>
                </a:solidFill>
              </a:rPr>
              <a:t>L</a:t>
            </a:r>
            <a:r>
              <a:rPr lang="en-US" altLang="zh-CN" i="1" baseline="-30000">
                <a:solidFill>
                  <a:srgbClr val="000000"/>
                </a:solidFill>
              </a:rPr>
              <a:t>M</a:t>
            </a:r>
            <a:r>
              <a:rPr lang="en-US" altLang="zh-CN">
                <a:solidFill>
                  <a:srgbClr val="000000"/>
                </a:solidFill>
              </a:rPr>
              <a:t>(</a:t>
            </a:r>
            <a:r>
              <a:rPr lang="en-US" altLang="zh-CN" i="1">
                <a:solidFill>
                  <a:srgbClr val="000000"/>
                </a:solidFill>
              </a:rPr>
              <a:t>A</a:t>
            </a:r>
            <a:r>
              <a:rPr lang="en-US" altLang="zh-CN">
                <a:solidFill>
                  <a:srgbClr val="000000"/>
                </a:solidFill>
              </a:rPr>
              <a:t>)</a:t>
            </a:r>
            <a:r>
              <a:rPr lang="zh-CN" altLang="en-US">
                <a:solidFill>
                  <a:srgbClr val="000000"/>
                </a:solidFill>
              </a:rPr>
              <a:t>和</a:t>
            </a:r>
            <a:r>
              <a:rPr lang="en-US" altLang="zh-CN" i="1">
                <a:solidFill>
                  <a:srgbClr val="000000"/>
                </a:solidFill>
              </a:rPr>
              <a:t>L</a:t>
            </a:r>
            <a:r>
              <a:rPr lang="en-US" altLang="zh-CN" i="1" baseline="-30000">
                <a:solidFill>
                  <a:srgbClr val="000000"/>
                </a:solidFill>
              </a:rPr>
              <a:t>S</a:t>
            </a:r>
            <a:r>
              <a:rPr lang="en-US" altLang="zh-CN">
                <a:solidFill>
                  <a:srgbClr val="000000"/>
                </a:solidFill>
              </a:rPr>
              <a:t>(</a:t>
            </a:r>
            <a:r>
              <a:rPr lang="en-US" altLang="zh-CN" i="1">
                <a:solidFill>
                  <a:srgbClr val="000000"/>
                </a:solidFill>
              </a:rPr>
              <a:t>A</a:t>
            </a:r>
            <a:r>
              <a:rPr lang="en-US" altLang="zh-CN">
                <a:solidFill>
                  <a:srgbClr val="000000"/>
                </a:solidFill>
              </a:rPr>
              <a:t>)</a:t>
            </a:r>
            <a:r>
              <a:rPr lang="zh-CN" altLang="en-US">
                <a:solidFill>
                  <a:srgbClr val="000000"/>
                </a:solidFill>
              </a:rPr>
              <a:t>为</a:t>
            </a:r>
            <a:r>
              <a:rPr lang="en-US" altLang="zh-CN">
                <a:solidFill>
                  <a:srgbClr val="000000"/>
                </a:solidFill>
              </a:rPr>
              <a:t>A</a:t>
            </a:r>
            <a:r>
              <a:rPr lang="zh-CN" altLang="en-US">
                <a:solidFill>
                  <a:srgbClr val="000000"/>
                </a:solidFill>
              </a:rPr>
              <a:t>的最小生成树长度与最小斯坦纳树长度，他们猜测，斯坦纳比</a:t>
            </a:r>
          </a:p>
        </p:txBody>
      </p:sp>
      <p:sp>
        <p:nvSpPr>
          <p:cNvPr id="179208" name="Rectangle 8"/>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79207" name="Object 7"/>
          <p:cNvGraphicFramePr>
            <a:graphicFrameLocks noChangeAspect="1"/>
          </p:cNvGraphicFramePr>
          <p:nvPr/>
        </p:nvGraphicFramePr>
        <p:xfrm>
          <a:off x="2916238" y="5229225"/>
          <a:ext cx="2592387" cy="869950"/>
        </p:xfrm>
        <a:graphic>
          <a:graphicData uri="http://schemas.openxmlformats.org/presentationml/2006/ole">
            <mc:AlternateContent xmlns:mc="http://schemas.openxmlformats.org/markup-compatibility/2006">
              <mc:Choice xmlns:v="urn:schemas-microsoft-com:vml" Requires="v">
                <p:oleObj spid="_x0000_s179211" r:id="rId3" imgW="1447172" imgH="482391" progId="Equation.DSMT4">
                  <p:embed/>
                </p:oleObj>
              </mc:Choice>
              <mc:Fallback>
                <p:oleObj r:id="rId3" imgW="1447172" imgH="482391"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229225"/>
                        <a:ext cx="2592387"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9210" name="Rectangle 10"/>
          <p:cNvSpPr>
            <a:spLocks noChangeArrowheads="1"/>
          </p:cNvSpPr>
          <p:nvPr/>
        </p:nvSpPr>
        <p:spPr bwMode="auto">
          <a:xfrm>
            <a:off x="266700" y="6165850"/>
            <a:ext cx="682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这就是十分著名的</a:t>
            </a:r>
            <a:r>
              <a:rPr lang="en-US" altLang="zh-CN"/>
              <a:t>Gibbert-Pollak</a:t>
            </a:r>
            <a:r>
              <a:rPr lang="zh-CN" altLang="en-US"/>
              <a:t>猜测，（简称</a:t>
            </a:r>
            <a:r>
              <a:rPr lang="en-US" altLang="zh-CN"/>
              <a:t>G-P</a:t>
            </a:r>
            <a:r>
              <a:rPr lang="zh-CN" altLang="en-US"/>
              <a:t>猜测）。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additive="base">
                                        <p:cTn id="7" dur="500" fill="hold"/>
                                        <p:tgtEl>
                                          <p:spTgt spid="179205"/>
                                        </p:tgtEl>
                                        <p:attrNameLst>
                                          <p:attrName>ppt_x</p:attrName>
                                        </p:attrNameLst>
                                      </p:cBhvr>
                                      <p:tavLst>
                                        <p:tav tm="0">
                                          <p:val>
                                            <p:strVal val="0-#ppt_w/2"/>
                                          </p:val>
                                        </p:tav>
                                        <p:tav tm="100000">
                                          <p:val>
                                            <p:strVal val="#ppt_x"/>
                                          </p:val>
                                        </p:tav>
                                      </p:tavLst>
                                    </p:anim>
                                    <p:anim calcmode="lin" valueType="num">
                                      <p:cBhvr additive="base">
                                        <p:cTn id="8" dur="500" fill="hold"/>
                                        <p:tgtEl>
                                          <p:spTgt spid="1792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9206"/>
                                        </p:tgtEl>
                                        <p:attrNameLst>
                                          <p:attrName>style.visibility</p:attrName>
                                        </p:attrNameLst>
                                      </p:cBhvr>
                                      <p:to>
                                        <p:strVal val="visible"/>
                                      </p:to>
                                    </p:set>
                                    <p:anim calcmode="lin" valueType="num">
                                      <p:cBhvr additive="base">
                                        <p:cTn id="13" dur="500" fill="hold"/>
                                        <p:tgtEl>
                                          <p:spTgt spid="179206"/>
                                        </p:tgtEl>
                                        <p:attrNameLst>
                                          <p:attrName>ppt_x</p:attrName>
                                        </p:attrNameLst>
                                      </p:cBhvr>
                                      <p:tavLst>
                                        <p:tav tm="0">
                                          <p:val>
                                            <p:strVal val="0-#ppt_w/2"/>
                                          </p:val>
                                        </p:tav>
                                        <p:tav tm="100000">
                                          <p:val>
                                            <p:strVal val="#ppt_x"/>
                                          </p:val>
                                        </p:tav>
                                      </p:tavLst>
                                    </p:anim>
                                    <p:anim calcmode="lin" valueType="num">
                                      <p:cBhvr additive="base">
                                        <p:cTn id="14" dur="500" fill="hold"/>
                                        <p:tgtEl>
                                          <p:spTgt spid="17920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 calcmode="lin" valueType="num">
                                      <p:cBhvr additive="base">
                                        <p:cTn id="19" dur="500" fill="hold"/>
                                        <p:tgtEl>
                                          <p:spTgt spid="179207"/>
                                        </p:tgtEl>
                                        <p:attrNameLst>
                                          <p:attrName>ppt_x</p:attrName>
                                        </p:attrNameLst>
                                      </p:cBhvr>
                                      <p:tavLst>
                                        <p:tav tm="0">
                                          <p:val>
                                            <p:strVal val="0-#ppt_w/2"/>
                                          </p:val>
                                        </p:tav>
                                        <p:tav tm="100000">
                                          <p:val>
                                            <p:strVal val="#ppt_x"/>
                                          </p:val>
                                        </p:tav>
                                      </p:tavLst>
                                    </p:anim>
                                    <p:anim calcmode="lin" valueType="num">
                                      <p:cBhvr additive="base">
                                        <p:cTn id="20"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9210"/>
                                        </p:tgtEl>
                                        <p:attrNameLst>
                                          <p:attrName>style.visibility</p:attrName>
                                        </p:attrNameLst>
                                      </p:cBhvr>
                                      <p:to>
                                        <p:strVal val="visible"/>
                                      </p:to>
                                    </p:set>
                                    <p:anim calcmode="lin" valueType="num">
                                      <p:cBhvr additive="base">
                                        <p:cTn id="25" dur="500" fill="hold"/>
                                        <p:tgtEl>
                                          <p:spTgt spid="179210"/>
                                        </p:tgtEl>
                                        <p:attrNameLst>
                                          <p:attrName>ppt_x</p:attrName>
                                        </p:attrNameLst>
                                      </p:cBhvr>
                                      <p:tavLst>
                                        <p:tav tm="0">
                                          <p:val>
                                            <p:strVal val="0-#ppt_w/2"/>
                                          </p:val>
                                        </p:tav>
                                        <p:tav tm="100000">
                                          <p:val>
                                            <p:strVal val="#ppt_x"/>
                                          </p:val>
                                        </p:tav>
                                      </p:tavLst>
                                    </p:anim>
                                    <p:anim calcmode="lin" valueType="num">
                                      <p:cBhvr additive="base">
                                        <p:cTn id="26" dur="500" fill="hold"/>
                                        <p:tgtEl>
                                          <p:spTgt spid="1792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5" grpId="0"/>
      <p:bldP spid="179206" grpId="0"/>
      <p:bldP spid="1792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179388" y="404813"/>
            <a:ext cx="8883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例</a:t>
            </a:r>
            <a:r>
              <a:rPr lang="en-US" altLang="zh-CN">
                <a:solidFill>
                  <a:srgbClr val="009900"/>
                </a:solidFill>
              </a:rPr>
              <a:t>6.7</a:t>
            </a:r>
            <a:r>
              <a:rPr lang="zh-CN" altLang="en-US">
                <a:solidFill>
                  <a:srgbClr val="009900"/>
                </a:solidFill>
              </a:rPr>
              <a:t>显然是指派问题的实例，但它也可以看成是两分图赋权匹配问题的实例。</a:t>
            </a:r>
          </a:p>
        </p:txBody>
      </p:sp>
      <p:sp>
        <p:nvSpPr>
          <p:cNvPr id="31751" name="Rectangle 7"/>
          <p:cNvSpPr>
            <a:spLocks noChangeArrowheads="1"/>
          </p:cNvSpPr>
          <p:nvPr/>
        </p:nvSpPr>
        <p:spPr bwMode="auto">
          <a:xfrm>
            <a:off x="250825" y="900113"/>
            <a:ext cx="4752975"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用三个点表示酋长的三个女儿，将它们放在一边。再用三个点表示求婚者，将它们放在另一边。在有可能结婚的两人之间画一条边，并在边上写上求婚者对这种结婚愿付出的财礼数，得到图</a:t>
            </a:r>
            <a:r>
              <a:rPr lang="en-US" altLang="zh-CN"/>
              <a:t>9.4</a:t>
            </a:r>
            <a:r>
              <a:rPr lang="zh-CN" altLang="en-US"/>
              <a:t>。图</a:t>
            </a:r>
            <a:r>
              <a:rPr lang="en-US" altLang="zh-CN"/>
              <a:t>6.4</a:t>
            </a:r>
            <a:r>
              <a:rPr lang="zh-CN" altLang="en-US"/>
              <a:t>是一个特殊的图，它的顶点可以分成两个子集，只有分属不同子集的点才可能有边相连（但也可以无边），这样的图称为两分图。</a:t>
            </a:r>
          </a:p>
        </p:txBody>
      </p:sp>
      <p:sp>
        <p:nvSpPr>
          <p:cNvPr id="31753" name="Rectangle 9"/>
          <p:cNvSpPr>
            <a:spLocks noChangeArrowheads="1"/>
          </p:cNvSpPr>
          <p:nvPr/>
        </p:nvSpPr>
        <p:spPr bwMode="auto">
          <a:xfrm>
            <a:off x="179388" y="3933825"/>
            <a:ext cx="9145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定义</a:t>
            </a:r>
            <a:r>
              <a:rPr lang="en-US" altLang="zh-CN">
                <a:solidFill>
                  <a:srgbClr val="009900"/>
                </a:solidFill>
              </a:rPr>
              <a:t>6.2   (</a:t>
            </a:r>
            <a:r>
              <a:rPr lang="zh-CN" altLang="en-US">
                <a:solidFill>
                  <a:srgbClr val="009900"/>
                </a:solidFill>
              </a:rPr>
              <a:t>匹配</a:t>
            </a:r>
            <a:r>
              <a:rPr lang="en-US" altLang="zh-CN">
                <a:solidFill>
                  <a:srgbClr val="009900"/>
                </a:solidFill>
              </a:rPr>
              <a:t>)</a:t>
            </a:r>
            <a:r>
              <a:rPr lang="en-US" altLang="zh-CN"/>
              <a:t> </a:t>
            </a:r>
            <a:r>
              <a:rPr lang="zh-CN" altLang="en-US"/>
              <a:t>图</a:t>
            </a:r>
            <a:r>
              <a:rPr lang="en-US" altLang="zh-CN"/>
              <a:t>G</a:t>
            </a:r>
            <a:r>
              <a:rPr lang="zh-CN" altLang="en-US"/>
              <a:t>的一个匹配是指边集</a:t>
            </a:r>
            <a:r>
              <a:rPr lang="en-US" altLang="zh-CN"/>
              <a:t>E</a:t>
            </a:r>
            <a:r>
              <a:rPr lang="zh-CN" altLang="en-US"/>
              <a:t>的一个子集</a:t>
            </a:r>
            <a:r>
              <a:rPr lang="en-US" altLang="zh-CN"/>
              <a:t>M</a:t>
            </a:r>
            <a:r>
              <a:rPr lang="zh-CN" altLang="en-US"/>
              <a:t>，</a:t>
            </a:r>
            <a:r>
              <a:rPr lang="en-US" altLang="zh-CN"/>
              <a:t>M</a:t>
            </a:r>
            <a:r>
              <a:rPr lang="zh-CN" altLang="en-US"/>
              <a:t>中的任意两条边</a:t>
            </a:r>
          </a:p>
          <a:p>
            <a:r>
              <a:rPr lang="zh-CN" altLang="en-US"/>
              <a:t>均不具有公共的顶点。</a:t>
            </a:r>
          </a:p>
        </p:txBody>
      </p:sp>
      <p:sp>
        <p:nvSpPr>
          <p:cNvPr id="31755" name="Rectangle 11"/>
          <p:cNvSpPr>
            <a:spLocks noChangeArrowheads="1"/>
          </p:cNvSpPr>
          <p:nvPr/>
        </p:nvSpPr>
        <p:spPr bwMode="auto">
          <a:xfrm>
            <a:off x="215900" y="4724400"/>
            <a:ext cx="8675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容易看出，酋长要解的问题是在两分图图</a:t>
            </a:r>
            <a:r>
              <a:rPr lang="en-US" altLang="zh-CN"/>
              <a:t>6.4</a:t>
            </a:r>
            <a:r>
              <a:rPr lang="zh-CN" altLang="en-US"/>
              <a:t>中找出一个具有最大权和的</a:t>
            </a:r>
          </a:p>
          <a:p>
            <a:r>
              <a:rPr lang="zh-CN" altLang="en-US"/>
              <a:t>匹配，读者不难由此得到一般两分图最大权匹配问题的数学模型。</a:t>
            </a:r>
          </a:p>
        </p:txBody>
      </p:sp>
      <p:pic>
        <p:nvPicPr>
          <p:cNvPr id="31756" name="Picture 12" descr="4"/>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5508625" y="765175"/>
            <a:ext cx="2592388" cy="32400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0-#ppt_w/2"/>
                                          </p:val>
                                        </p:tav>
                                        <p:tav tm="100000">
                                          <p:val>
                                            <p:strVal val="#ppt_x"/>
                                          </p:val>
                                        </p:tav>
                                      </p:tavLst>
                                    </p:anim>
                                    <p:anim calcmode="lin" valueType="num">
                                      <p:cBhvr additive="base">
                                        <p:cTn id="8" dur="500" fill="hold"/>
                                        <p:tgtEl>
                                          <p:spTgt spid="317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51"/>
                                        </p:tgtEl>
                                        <p:attrNameLst>
                                          <p:attrName>style.visibility</p:attrName>
                                        </p:attrNameLst>
                                      </p:cBhvr>
                                      <p:to>
                                        <p:strVal val="visible"/>
                                      </p:to>
                                    </p:set>
                                    <p:anim calcmode="lin" valueType="num">
                                      <p:cBhvr additive="base">
                                        <p:cTn id="13" dur="500" fill="hold"/>
                                        <p:tgtEl>
                                          <p:spTgt spid="31751"/>
                                        </p:tgtEl>
                                        <p:attrNameLst>
                                          <p:attrName>ppt_x</p:attrName>
                                        </p:attrNameLst>
                                      </p:cBhvr>
                                      <p:tavLst>
                                        <p:tav tm="0">
                                          <p:val>
                                            <p:strVal val="0-#ppt_w/2"/>
                                          </p:val>
                                        </p:tav>
                                        <p:tav tm="100000">
                                          <p:val>
                                            <p:strVal val="#ppt_x"/>
                                          </p:val>
                                        </p:tav>
                                      </p:tavLst>
                                    </p:anim>
                                    <p:anim calcmode="lin" valueType="num">
                                      <p:cBhvr additive="base">
                                        <p:cTn id="14" dur="500" fill="hold"/>
                                        <p:tgtEl>
                                          <p:spTgt spid="317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1756"/>
                                        </p:tgtEl>
                                        <p:attrNameLst>
                                          <p:attrName>style.visibility</p:attrName>
                                        </p:attrNameLst>
                                      </p:cBhvr>
                                      <p:to>
                                        <p:strVal val="visible"/>
                                      </p:to>
                                    </p:set>
                                    <p:anim calcmode="lin" valueType="num">
                                      <p:cBhvr additive="base">
                                        <p:cTn id="19" dur="500" fill="hold"/>
                                        <p:tgtEl>
                                          <p:spTgt spid="31756"/>
                                        </p:tgtEl>
                                        <p:attrNameLst>
                                          <p:attrName>ppt_x</p:attrName>
                                        </p:attrNameLst>
                                      </p:cBhvr>
                                      <p:tavLst>
                                        <p:tav tm="0">
                                          <p:val>
                                            <p:strVal val="1+#ppt_w/2"/>
                                          </p:val>
                                        </p:tav>
                                        <p:tav tm="100000">
                                          <p:val>
                                            <p:strVal val="#ppt_x"/>
                                          </p:val>
                                        </p:tav>
                                      </p:tavLst>
                                    </p:anim>
                                    <p:anim calcmode="lin" valueType="num">
                                      <p:cBhvr additive="base">
                                        <p:cTn id="20" dur="500" fill="hold"/>
                                        <p:tgtEl>
                                          <p:spTgt spid="31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53"/>
                                        </p:tgtEl>
                                        <p:attrNameLst>
                                          <p:attrName>style.visibility</p:attrName>
                                        </p:attrNameLst>
                                      </p:cBhvr>
                                      <p:to>
                                        <p:strVal val="visible"/>
                                      </p:to>
                                    </p:set>
                                    <p:anim calcmode="lin" valueType="num">
                                      <p:cBhvr additive="base">
                                        <p:cTn id="25" dur="500" fill="hold"/>
                                        <p:tgtEl>
                                          <p:spTgt spid="31753"/>
                                        </p:tgtEl>
                                        <p:attrNameLst>
                                          <p:attrName>ppt_x</p:attrName>
                                        </p:attrNameLst>
                                      </p:cBhvr>
                                      <p:tavLst>
                                        <p:tav tm="0">
                                          <p:val>
                                            <p:strVal val="0-#ppt_w/2"/>
                                          </p:val>
                                        </p:tav>
                                        <p:tav tm="100000">
                                          <p:val>
                                            <p:strVal val="#ppt_x"/>
                                          </p:val>
                                        </p:tav>
                                      </p:tavLst>
                                    </p:anim>
                                    <p:anim calcmode="lin" valueType="num">
                                      <p:cBhvr additive="base">
                                        <p:cTn id="26" dur="500" fill="hold"/>
                                        <p:tgtEl>
                                          <p:spTgt spid="317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55"/>
                                        </p:tgtEl>
                                        <p:attrNameLst>
                                          <p:attrName>style.visibility</p:attrName>
                                        </p:attrNameLst>
                                      </p:cBhvr>
                                      <p:to>
                                        <p:strVal val="visible"/>
                                      </p:to>
                                    </p:set>
                                    <p:anim calcmode="lin" valueType="num">
                                      <p:cBhvr additive="base">
                                        <p:cTn id="31" dur="500" fill="hold"/>
                                        <p:tgtEl>
                                          <p:spTgt spid="31755"/>
                                        </p:tgtEl>
                                        <p:attrNameLst>
                                          <p:attrName>ppt_x</p:attrName>
                                        </p:attrNameLst>
                                      </p:cBhvr>
                                      <p:tavLst>
                                        <p:tav tm="0">
                                          <p:val>
                                            <p:strVal val="0-#ppt_w/2"/>
                                          </p:val>
                                        </p:tav>
                                        <p:tav tm="100000">
                                          <p:val>
                                            <p:strVal val="#ppt_x"/>
                                          </p:val>
                                        </p:tav>
                                      </p:tavLst>
                                    </p:anim>
                                    <p:anim calcmode="lin" valueType="num">
                                      <p:cBhvr additive="base">
                                        <p:cTn id="32" dur="500" fill="hold"/>
                                        <p:tgtEl>
                                          <p:spTgt spid="31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1" grpId="0"/>
      <p:bldP spid="31753" grpId="0"/>
      <p:bldP spid="3175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0227" name="Group 3"/>
          <p:cNvGrpSpPr>
            <a:grpSpLocks/>
          </p:cNvGrpSpPr>
          <p:nvPr/>
        </p:nvGrpSpPr>
        <p:grpSpPr bwMode="auto">
          <a:xfrm>
            <a:off x="303213" y="288925"/>
            <a:ext cx="8516937" cy="3140075"/>
            <a:chOff x="237" y="208"/>
            <a:chExt cx="5365" cy="1978"/>
          </a:xfrm>
        </p:grpSpPr>
        <p:sp>
          <p:nvSpPr>
            <p:cNvPr id="180228" name="Text Box 4"/>
            <p:cNvSpPr txBox="1">
              <a:spLocks noChangeArrowheads="1"/>
            </p:cNvSpPr>
            <p:nvPr/>
          </p:nvSpPr>
          <p:spPr bwMode="auto">
            <a:xfrm>
              <a:off x="237" y="208"/>
              <a:ext cx="5365"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        不可能再大，当</a:t>
              </a:r>
              <a:r>
                <a:rPr lang="en-US" altLang="zh-CN">
                  <a:solidFill>
                    <a:srgbClr val="000000"/>
                  </a:solidFill>
                </a:rPr>
                <a:t>A</a:t>
              </a:r>
              <a:r>
                <a:rPr lang="zh-CN" altLang="en-US">
                  <a:solidFill>
                    <a:srgbClr val="000000"/>
                  </a:solidFill>
                </a:rPr>
                <a:t>为正三角形的三个顶点时已经达到了，（见图</a:t>
              </a:r>
              <a:r>
                <a:rPr lang="en-US" altLang="zh-CN">
                  <a:solidFill>
                    <a:srgbClr val="000000"/>
                  </a:solidFill>
                </a:rPr>
                <a:t>9.36(a)</a:t>
              </a:r>
              <a:r>
                <a:rPr lang="zh-CN" altLang="en-US">
                  <a:solidFill>
                    <a:srgbClr val="000000"/>
                  </a:solidFill>
                </a:rPr>
                <a:t>），但要证明      不能更小就极为困难。十年后的</a:t>
              </a:r>
              <a:r>
                <a:rPr lang="en-US" altLang="zh-CN">
                  <a:solidFill>
                    <a:srgbClr val="000000"/>
                  </a:solidFill>
                </a:rPr>
                <a:t>1978</a:t>
              </a:r>
              <a:r>
                <a:rPr lang="zh-CN" altLang="en-US">
                  <a:solidFill>
                    <a:srgbClr val="000000"/>
                  </a:solidFill>
                </a:rPr>
                <a:t>年，</a:t>
              </a:r>
              <a:r>
                <a:rPr lang="en-US" altLang="zh-CN">
                  <a:solidFill>
                    <a:srgbClr val="000000"/>
                  </a:solidFill>
                </a:rPr>
                <a:t>Pollak</a:t>
              </a:r>
              <a:r>
                <a:rPr lang="zh-CN" altLang="en-US">
                  <a:solidFill>
                    <a:srgbClr val="000000"/>
                  </a:solidFill>
                </a:rPr>
                <a:t>证明</a:t>
              </a:r>
              <a:r>
                <a:rPr lang="en-US" altLang="zh-CN">
                  <a:solidFill>
                    <a:srgbClr val="000000"/>
                  </a:solidFill>
                </a:rPr>
                <a:t>G-P</a:t>
              </a:r>
              <a:r>
                <a:rPr lang="zh-CN" altLang="en-US">
                  <a:solidFill>
                    <a:srgbClr val="000000"/>
                  </a:solidFill>
                </a:rPr>
                <a:t>猜测在</a:t>
              </a:r>
              <a:r>
                <a:rPr lang="en-US" altLang="zh-CN" i="1">
                  <a:solidFill>
                    <a:srgbClr val="000000"/>
                  </a:solidFill>
                </a:rPr>
                <a:t>n</a:t>
              </a:r>
              <a:r>
                <a:rPr lang="en-US" altLang="zh-CN">
                  <a:solidFill>
                    <a:srgbClr val="000000"/>
                  </a:solidFill>
                </a:rPr>
                <a:t>=4</a:t>
              </a:r>
              <a:r>
                <a:rPr lang="zh-CN" altLang="en-US">
                  <a:solidFill>
                    <a:srgbClr val="000000"/>
                  </a:solidFill>
                </a:rPr>
                <a:t>时成立。</a:t>
              </a:r>
              <a:r>
                <a:rPr lang="en-US" altLang="zh-CN">
                  <a:solidFill>
                    <a:srgbClr val="000000"/>
                  </a:solidFill>
                </a:rPr>
                <a:t>1982</a:t>
              </a:r>
              <a:r>
                <a:rPr lang="zh-CN" altLang="en-US">
                  <a:solidFill>
                    <a:srgbClr val="000000"/>
                  </a:solidFill>
                </a:rPr>
                <a:t>年，堵丁柱、黄光明、姚恩瑜证明</a:t>
              </a:r>
              <a:r>
                <a:rPr lang="en-US" altLang="zh-CN" i="1">
                  <a:solidFill>
                    <a:srgbClr val="000000"/>
                  </a:solidFill>
                </a:rPr>
                <a:t>n</a:t>
              </a:r>
              <a:r>
                <a:rPr lang="en-US" altLang="zh-CN">
                  <a:solidFill>
                    <a:srgbClr val="000000"/>
                  </a:solidFill>
                </a:rPr>
                <a:t>=5</a:t>
              </a:r>
              <a:r>
                <a:rPr lang="zh-CN" altLang="en-US">
                  <a:solidFill>
                    <a:srgbClr val="000000"/>
                  </a:solidFill>
                </a:rPr>
                <a:t>时成立。其后，又有人证明</a:t>
              </a:r>
              <a:r>
                <a:rPr lang="en-US" altLang="zh-CN" i="1">
                  <a:solidFill>
                    <a:srgbClr val="000000"/>
                  </a:solidFill>
                </a:rPr>
                <a:t>n</a:t>
              </a:r>
              <a:r>
                <a:rPr lang="en-US" altLang="zh-CN">
                  <a:solidFill>
                    <a:srgbClr val="000000"/>
                  </a:solidFill>
                </a:rPr>
                <a:t>=6</a:t>
              </a:r>
              <a:r>
                <a:rPr lang="zh-CN" altLang="en-US">
                  <a:solidFill>
                    <a:srgbClr val="000000"/>
                  </a:solidFill>
                </a:rPr>
                <a:t>时也成立，证明所用的方法 基本上是纯几何的，至此，离终点仍十分遥远，且随着</a:t>
              </a:r>
              <a:r>
                <a:rPr lang="en-US" altLang="zh-CN" i="1">
                  <a:solidFill>
                    <a:srgbClr val="000000"/>
                  </a:solidFill>
                </a:rPr>
                <a:t>n</a:t>
              </a:r>
              <a:r>
                <a:rPr lang="zh-CN" altLang="en-US">
                  <a:solidFill>
                    <a:srgbClr val="000000"/>
                  </a:solidFill>
                </a:rPr>
                <a:t>的增大，证明虎来越繁琐，这样做下去似乎不可能到达终点。于是人们又换了一种方法。</a:t>
              </a:r>
              <a:r>
                <a:rPr lang="en-US" altLang="zh-CN">
                  <a:solidFill>
                    <a:srgbClr val="000000"/>
                  </a:solidFill>
                </a:rPr>
                <a:t>1976</a:t>
              </a:r>
              <a:r>
                <a:rPr lang="zh-CN" altLang="en-US">
                  <a:solidFill>
                    <a:srgbClr val="000000"/>
                  </a:solidFill>
                </a:rPr>
                <a:t>年，</a:t>
              </a:r>
              <a:r>
                <a:rPr lang="en-US" altLang="zh-CN">
                  <a:solidFill>
                    <a:srgbClr val="000000"/>
                  </a:solidFill>
                </a:rPr>
                <a:t>Graham</a:t>
              </a:r>
              <a:r>
                <a:rPr lang="zh-CN" altLang="en-US">
                  <a:solidFill>
                    <a:srgbClr val="000000"/>
                  </a:solidFill>
                </a:rPr>
                <a:t>与黄光明证明      </a:t>
              </a:r>
              <a:r>
                <a:rPr lang="en-US" altLang="zh-CN">
                  <a:solidFill>
                    <a:srgbClr val="000000"/>
                  </a:solidFill>
                </a:rPr>
                <a:t>≥0.577</a:t>
              </a:r>
              <a:r>
                <a:rPr lang="zh-CN" altLang="en-US">
                  <a:solidFill>
                    <a:srgbClr val="000000"/>
                  </a:solidFill>
                </a:rPr>
                <a:t>；</a:t>
              </a:r>
              <a:r>
                <a:rPr lang="en-US" altLang="zh-CN">
                  <a:solidFill>
                    <a:srgbClr val="000000"/>
                  </a:solidFill>
                </a:rPr>
                <a:t>1978</a:t>
              </a:r>
              <a:r>
                <a:rPr lang="zh-CN" altLang="en-US">
                  <a:solidFill>
                    <a:srgbClr val="000000"/>
                  </a:solidFill>
                </a:rPr>
                <a:t>年，钟金芳蓉与黄光明证明      </a:t>
              </a:r>
              <a:r>
                <a:rPr lang="en-US" altLang="zh-CN">
                  <a:solidFill>
                    <a:srgbClr val="000000"/>
                  </a:solidFill>
                </a:rPr>
                <a:t>≥0.743</a:t>
              </a:r>
              <a:r>
                <a:rPr lang="zh-CN" altLang="en-US">
                  <a:solidFill>
                    <a:srgbClr val="000000"/>
                  </a:solidFill>
                </a:rPr>
                <a:t>；</a:t>
              </a:r>
              <a:r>
                <a:rPr lang="en-US" altLang="zh-CN">
                  <a:solidFill>
                    <a:srgbClr val="000000"/>
                  </a:solidFill>
                </a:rPr>
                <a:t>1983</a:t>
              </a:r>
            </a:p>
            <a:p>
              <a:r>
                <a:rPr lang="zh-CN" altLang="en-US">
                  <a:solidFill>
                    <a:srgbClr val="000000"/>
                  </a:solidFill>
                </a:rPr>
                <a:t>年，堵丁柱与黄光明证明       </a:t>
              </a:r>
              <a:r>
                <a:rPr lang="en-US" altLang="zh-CN">
                  <a:solidFill>
                    <a:srgbClr val="000000"/>
                  </a:solidFill>
                </a:rPr>
                <a:t>≥0.8</a:t>
              </a:r>
              <a:r>
                <a:rPr lang="zh-CN" altLang="en-US">
                  <a:solidFill>
                    <a:srgbClr val="000000"/>
                  </a:solidFill>
                </a:rPr>
                <a:t>；</a:t>
              </a:r>
              <a:r>
                <a:rPr lang="en-US" altLang="zh-CN">
                  <a:solidFill>
                    <a:srgbClr val="000000"/>
                  </a:solidFill>
                </a:rPr>
                <a:t>1985</a:t>
              </a:r>
              <a:r>
                <a:rPr lang="zh-CN" altLang="en-US">
                  <a:solidFill>
                    <a:srgbClr val="000000"/>
                  </a:solidFill>
                </a:rPr>
                <a:t>年，钟金芳蓉与</a:t>
              </a:r>
              <a:r>
                <a:rPr lang="en-US" altLang="zh-CN">
                  <a:solidFill>
                    <a:srgbClr val="000000"/>
                  </a:solidFill>
                </a:rPr>
                <a:t>Graham</a:t>
              </a:r>
              <a:r>
                <a:rPr lang="zh-CN" altLang="en-US">
                  <a:solidFill>
                    <a:srgbClr val="000000"/>
                  </a:solidFill>
                </a:rPr>
                <a:t>证明</a:t>
              </a:r>
            </a:p>
            <a:p>
              <a:r>
                <a:rPr lang="zh-CN" altLang="en-US">
                  <a:solidFill>
                    <a:srgbClr val="000000"/>
                  </a:solidFill>
                </a:rPr>
                <a:t>      </a:t>
              </a:r>
              <a:r>
                <a:rPr lang="en-US" altLang="zh-CN">
                  <a:solidFill>
                    <a:srgbClr val="000000"/>
                  </a:solidFill>
                </a:rPr>
                <a:t>≥0.8241</a:t>
              </a:r>
              <a:r>
                <a:rPr lang="zh-CN" altLang="en-US">
                  <a:solidFill>
                    <a:srgbClr val="000000"/>
                  </a:solidFill>
                </a:rPr>
                <a:t>；直到</a:t>
              </a:r>
              <a:r>
                <a:rPr lang="en-US" altLang="zh-CN">
                  <a:solidFill>
                    <a:srgbClr val="000000"/>
                  </a:solidFill>
                </a:rPr>
                <a:t>1992</a:t>
              </a:r>
              <a:r>
                <a:rPr lang="zh-CN" altLang="en-US">
                  <a:solidFill>
                    <a:srgbClr val="000000"/>
                  </a:solidFill>
                </a:rPr>
                <a:t>年堵丁柱和黄光明才最终证明了</a:t>
              </a:r>
              <a:r>
                <a:rPr lang="en-US" altLang="zh-CN">
                  <a:solidFill>
                    <a:srgbClr val="000000"/>
                  </a:solidFill>
                </a:rPr>
                <a:t>G-P</a:t>
              </a:r>
              <a:r>
                <a:rPr lang="zh-CN" altLang="en-US">
                  <a:solidFill>
                    <a:srgbClr val="000000"/>
                  </a:solidFill>
                </a:rPr>
                <a:t>猜想，该论文的发表曾引起很大轰动，作者还因本文获得了数项大赛。</a:t>
              </a:r>
            </a:p>
          </p:txBody>
        </p:sp>
        <p:graphicFrame>
          <p:nvGraphicFramePr>
            <p:cNvPr id="180229" name="Object 5"/>
            <p:cNvGraphicFramePr>
              <a:graphicFrameLocks noChangeAspect="1"/>
            </p:cNvGraphicFramePr>
            <p:nvPr/>
          </p:nvGraphicFramePr>
          <p:xfrm>
            <a:off x="431" y="244"/>
            <a:ext cx="181" cy="192"/>
          </p:xfrm>
          <a:graphic>
            <a:graphicData uri="http://schemas.openxmlformats.org/presentationml/2006/ole">
              <mc:AlternateContent xmlns:mc="http://schemas.openxmlformats.org/markup-compatibility/2006">
                <mc:Choice xmlns:v="urn:schemas-microsoft-com:vml" Requires="v">
                  <p:oleObj spid="_x0000_s180247" r:id="rId3" imgW="152268" imgH="164957" progId="Equation.DSMT4">
                    <p:embed/>
                  </p:oleObj>
                </mc:Choice>
                <mc:Fallback>
                  <p:oleObj r:id="rId3" imgW="152268"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244"/>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0" name="Object 6"/>
            <p:cNvGraphicFramePr>
              <a:graphicFrameLocks noChangeAspect="1"/>
            </p:cNvGraphicFramePr>
            <p:nvPr/>
          </p:nvGraphicFramePr>
          <p:xfrm>
            <a:off x="1157" y="1389"/>
            <a:ext cx="181" cy="192"/>
          </p:xfrm>
          <a:graphic>
            <a:graphicData uri="http://schemas.openxmlformats.org/presentationml/2006/ole">
              <mc:AlternateContent xmlns:mc="http://schemas.openxmlformats.org/markup-compatibility/2006">
                <mc:Choice xmlns:v="urn:schemas-microsoft-com:vml" Requires="v">
                  <p:oleObj spid="_x0000_s180248" r:id="rId5" imgW="152268" imgH="164957" progId="Equation.DSMT4">
                    <p:embed/>
                  </p:oleObj>
                </mc:Choice>
                <mc:Fallback>
                  <p:oleObj r:id="rId5" imgW="152268" imgH="16495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 y="1389"/>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1" name="Object 7"/>
            <p:cNvGraphicFramePr>
              <a:graphicFrameLocks noChangeAspect="1"/>
            </p:cNvGraphicFramePr>
            <p:nvPr/>
          </p:nvGraphicFramePr>
          <p:xfrm>
            <a:off x="340" y="1752"/>
            <a:ext cx="181" cy="192"/>
          </p:xfrm>
          <a:graphic>
            <a:graphicData uri="http://schemas.openxmlformats.org/presentationml/2006/ole">
              <mc:AlternateContent xmlns:mc="http://schemas.openxmlformats.org/markup-compatibility/2006">
                <mc:Choice xmlns:v="urn:schemas-microsoft-com:vml" Requires="v">
                  <p:oleObj spid="_x0000_s180249" r:id="rId6" imgW="152268" imgH="164957" progId="Equation.DSMT4">
                    <p:embed/>
                  </p:oleObj>
                </mc:Choice>
                <mc:Fallback>
                  <p:oleObj r:id="rId6" imgW="152268" imgH="16495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1752"/>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2" name="Object 8"/>
            <p:cNvGraphicFramePr>
              <a:graphicFrameLocks noChangeAspect="1"/>
            </p:cNvGraphicFramePr>
            <p:nvPr/>
          </p:nvGraphicFramePr>
          <p:xfrm>
            <a:off x="2154" y="1570"/>
            <a:ext cx="181" cy="192"/>
          </p:xfrm>
          <a:graphic>
            <a:graphicData uri="http://schemas.openxmlformats.org/presentationml/2006/ole">
              <mc:AlternateContent xmlns:mc="http://schemas.openxmlformats.org/markup-compatibility/2006">
                <mc:Choice xmlns:v="urn:schemas-microsoft-com:vml" Requires="v">
                  <p:oleObj spid="_x0000_s180250" r:id="rId7" imgW="152268" imgH="164957" progId="Equation.DSMT4">
                    <p:embed/>
                  </p:oleObj>
                </mc:Choice>
                <mc:Fallback>
                  <p:oleObj r:id="rId7" imgW="152268" imgH="164957"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570"/>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3" name="Object 9"/>
            <p:cNvGraphicFramePr>
              <a:graphicFrameLocks noChangeAspect="1"/>
            </p:cNvGraphicFramePr>
            <p:nvPr/>
          </p:nvGraphicFramePr>
          <p:xfrm>
            <a:off x="4287" y="1389"/>
            <a:ext cx="181" cy="192"/>
          </p:xfrm>
          <a:graphic>
            <a:graphicData uri="http://schemas.openxmlformats.org/presentationml/2006/ole">
              <mc:AlternateContent xmlns:mc="http://schemas.openxmlformats.org/markup-compatibility/2006">
                <mc:Choice xmlns:v="urn:schemas-microsoft-com:vml" Requires="v">
                  <p:oleObj spid="_x0000_s180251" r:id="rId8" imgW="152268" imgH="164957" progId="Equation.DSMT4">
                    <p:embed/>
                  </p:oleObj>
                </mc:Choice>
                <mc:Fallback>
                  <p:oleObj r:id="rId8" imgW="152268" imgH="164957"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7" y="1389"/>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34" name="Object 10"/>
            <p:cNvGraphicFramePr>
              <a:graphicFrameLocks noChangeAspect="1"/>
            </p:cNvGraphicFramePr>
            <p:nvPr/>
          </p:nvGraphicFramePr>
          <p:xfrm>
            <a:off x="1792" y="426"/>
            <a:ext cx="181" cy="192"/>
          </p:xfrm>
          <a:graphic>
            <a:graphicData uri="http://schemas.openxmlformats.org/presentationml/2006/ole">
              <mc:AlternateContent xmlns:mc="http://schemas.openxmlformats.org/markup-compatibility/2006">
                <mc:Choice xmlns:v="urn:schemas-microsoft-com:vml" Requires="v">
                  <p:oleObj spid="_x0000_s180252" r:id="rId9" imgW="152268" imgH="164957" progId="Equation.DSMT4">
                    <p:embed/>
                  </p:oleObj>
                </mc:Choice>
                <mc:Fallback>
                  <p:oleObj r:id="rId9" imgW="152268" imgH="16495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 y="426"/>
                          <a:ext cx="181"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0235" name="Rectangle 11"/>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0236"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0237" name="Group 13"/>
          <p:cNvGrpSpPr>
            <a:grpSpLocks/>
          </p:cNvGrpSpPr>
          <p:nvPr/>
        </p:nvGrpSpPr>
        <p:grpSpPr bwMode="auto">
          <a:xfrm>
            <a:off x="303213" y="3370263"/>
            <a:ext cx="8372475" cy="1066800"/>
            <a:chOff x="191" y="2123"/>
            <a:chExt cx="5274" cy="672"/>
          </a:xfrm>
        </p:grpSpPr>
        <p:sp>
          <p:nvSpPr>
            <p:cNvPr id="180238" name="Text Box 14"/>
            <p:cNvSpPr txBox="1">
              <a:spLocks noChangeArrowheads="1"/>
            </p:cNvSpPr>
            <p:nvPr/>
          </p:nvSpPr>
          <p:spPr bwMode="auto">
            <a:xfrm>
              <a:off x="191" y="2161"/>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既然     </a:t>
              </a:r>
              <a:r>
                <a:rPr lang="en-US" altLang="zh-CN">
                  <a:solidFill>
                    <a:srgbClr val="000000"/>
                  </a:solidFill>
                </a:rPr>
                <a:t>=         </a:t>
              </a:r>
              <a:r>
                <a:rPr lang="zh-CN" altLang="en-US">
                  <a:solidFill>
                    <a:srgbClr val="000000"/>
                  </a:solidFill>
                  <a:cs typeface="Times New Roman" pitchFamily="18" charset="0"/>
                </a:rPr>
                <a:t>，那么，我们对用最小生成树来代替最短网络这一近似算法的效果就能给出一个科学的评价了。仍以</a:t>
              </a:r>
              <a:r>
                <a:rPr lang="en-US" altLang="zh-CN" i="1">
                  <a:solidFill>
                    <a:srgbClr val="000000"/>
                  </a:solidFill>
                </a:rPr>
                <a:t>L</a:t>
              </a:r>
              <a:r>
                <a:rPr lang="en-US" altLang="zh-CN" i="1" baseline="-30000">
                  <a:solidFill>
                    <a:srgbClr val="000000"/>
                  </a:solidFill>
                </a:rPr>
                <a:t>M</a:t>
              </a:r>
              <a:r>
                <a:rPr lang="en-US" altLang="zh-CN">
                  <a:solidFill>
                    <a:srgbClr val="000000"/>
                  </a:solidFill>
                </a:rPr>
                <a:t>(</a:t>
              </a:r>
              <a:r>
                <a:rPr lang="en-US" altLang="zh-CN" i="1">
                  <a:solidFill>
                    <a:srgbClr val="000000"/>
                  </a:solidFill>
                </a:rPr>
                <a:t>A</a:t>
              </a:r>
              <a:r>
                <a:rPr lang="en-US" altLang="zh-CN">
                  <a:solidFill>
                    <a:srgbClr val="000000"/>
                  </a:solidFill>
                </a:rPr>
                <a:t>)</a:t>
              </a:r>
              <a:r>
                <a:rPr lang="zh-CN" altLang="en-US">
                  <a:solidFill>
                    <a:srgbClr val="000000"/>
                  </a:solidFill>
                  <a:cs typeface="Times New Roman" pitchFamily="18" charset="0"/>
                </a:rPr>
                <a:t>和</a:t>
              </a:r>
              <a:r>
                <a:rPr lang="en-US" altLang="zh-CN" i="1">
                  <a:solidFill>
                    <a:srgbClr val="000000"/>
                  </a:solidFill>
                </a:rPr>
                <a:t>L</a:t>
              </a:r>
              <a:r>
                <a:rPr lang="en-US" altLang="zh-CN" i="1" baseline="-30000">
                  <a:solidFill>
                    <a:srgbClr val="000000"/>
                  </a:solidFill>
                </a:rPr>
                <a:t>S</a:t>
              </a:r>
              <a:r>
                <a:rPr lang="en-US" altLang="zh-CN">
                  <a:solidFill>
                    <a:srgbClr val="000000"/>
                  </a:solidFill>
                </a:rPr>
                <a:t>(</a:t>
              </a:r>
              <a:r>
                <a:rPr lang="en-US" altLang="zh-CN" i="1">
                  <a:solidFill>
                    <a:srgbClr val="000000"/>
                  </a:solidFill>
                </a:rPr>
                <a:t>A</a:t>
              </a:r>
              <a:r>
                <a:rPr lang="en-US" altLang="zh-CN">
                  <a:solidFill>
                    <a:srgbClr val="000000"/>
                  </a:solidFill>
                </a:rPr>
                <a:t>)</a:t>
              </a:r>
              <a:r>
                <a:rPr lang="zh-CN" altLang="en-US">
                  <a:solidFill>
                    <a:srgbClr val="000000"/>
                  </a:solidFill>
                  <a:cs typeface="Times New Roman" pitchFamily="18" charset="0"/>
                </a:rPr>
                <a:t>分别表示正则点集</a:t>
              </a:r>
              <a:r>
                <a:rPr lang="en-US" altLang="zh-CN">
                  <a:solidFill>
                    <a:srgbClr val="000000"/>
                  </a:solidFill>
                </a:rPr>
                <a:t>A</a:t>
              </a:r>
              <a:r>
                <a:rPr lang="zh-CN" altLang="en-US">
                  <a:solidFill>
                    <a:srgbClr val="000000"/>
                  </a:solidFill>
                  <a:cs typeface="Times New Roman" pitchFamily="18" charset="0"/>
                </a:rPr>
                <a:t>的斯坦纳最小树（最短网络）和最小生成树的长度。因为</a:t>
              </a:r>
              <a:r>
                <a:rPr lang="zh-CN" altLang="en-US"/>
                <a:t> </a:t>
              </a:r>
            </a:p>
          </p:txBody>
        </p:sp>
        <p:graphicFrame>
          <p:nvGraphicFramePr>
            <p:cNvPr id="180239" name="Object 15"/>
            <p:cNvGraphicFramePr>
              <a:graphicFrameLocks noChangeAspect="1"/>
            </p:cNvGraphicFramePr>
            <p:nvPr/>
          </p:nvGraphicFramePr>
          <p:xfrm>
            <a:off x="612" y="2205"/>
            <a:ext cx="182" cy="193"/>
          </p:xfrm>
          <a:graphic>
            <a:graphicData uri="http://schemas.openxmlformats.org/presentationml/2006/ole">
              <mc:AlternateContent xmlns:mc="http://schemas.openxmlformats.org/markup-compatibility/2006">
                <mc:Choice xmlns:v="urn:schemas-microsoft-com:vml" Requires="v">
                  <p:oleObj spid="_x0000_s180253" r:id="rId10" imgW="152268" imgH="164957" progId="Equation.DSMT4">
                    <p:embed/>
                  </p:oleObj>
                </mc:Choice>
                <mc:Fallback>
                  <p:oleObj r:id="rId10" imgW="152268" imgH="164957"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2205"/>
                          <a:ext cx="182"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0240" name="Object 16"/>
            <p:cNvGraphicFramePr>
              <a:graphicFrameLocks noChangeAspect="1"/>
            </p:cNvGraphicFramePr>
            <p:nvPr/>
          </p:nvGraphicFramePr>
          <p:xfrm>
            <a:off x="884" y="2123"/>
            <a:ext cx="189" cy="309"/>
          </p:xfrm>
          <a:graphic>
            <a:graphicData uri="http://schemas.openxmlformats.org/presentationml/2006/ole">
              <mc:AlternateContent xmlns:mc="http://schemas.openxmlformats.org/markup-compatibility/2006">
                <mc:Choice xmlns:v="urn:schemas-microsoft-com:vml" Requires="v">
                  <p:oleObj spid="_x0000_s180254" r:id="rId11" imgW="253890" imgH="431613" progId="Equation.DSMT4">
                    <p:embed/>
                  </p:oleObj>
                </mc:Choice>
                <mc:Fallback>
                  <p:oleObj r:id="rId11" imgW="253890" imgH="431613"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4" y="2123"/>
                          <a:ext cx="189" cy="3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0241" name="Rectangle 17"/>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0242" name="Object 18"/>
          <p:cNvGraphicFramePr>
            <a:graphicFrameLocks noChangeAspect="1"/>
          </p:cNvGraphicFramePr>
          <p:nvPr/>
        </p:nvGraphicFramePr>
        <p:xfrm>
          <a:off x="1330325" y="4437063"/>
          <a:ext cx="1512888" cy="720725"/>
        </p:xfrm>
        <a:graphic>
          <a:graphicData uri="http://schemas.openxmlformats.org/presentationml/2006/ole">
            <mc:AlternateContent xmlns:mc="http://schemas.openxmlformats.org/markup-compatibility/2006">
              <mc:Choice xmlns:v="urn:schemas-microsoft-com:vml" Requires="v">
                <p:oleObj spid="_x0000_s180255" r:id="rId13" imgW="825500" imgH="469900" progId="Equation.DSMT4">
                  <p:embed/>
                </p:oleObj>
              </mc:Choice>
              <mc:Fallback>
                <p:oleObj r:id="rId13" imgW="825500" imgH="4699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0325" y="4437063"/>
                        <a:ext cx="1512888"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0243" name="Rectangle 1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0244" name="Group 20"/>
          <p:cNvGrpSpPr>
            <a:grpSpLocks/>
          </p:cNvGrpSpPr>
          <p:nvPr/>
        </p:nvGrpSpPr>
        <p:grpSpPr bwMode="auto">
          <a:xfrm>
            <a:off x="323850" y="5230813"/>
            <a:ext cx="8301038" cy="1146175"/>
            <a:chOff x="204" y="3295"/>
            <a:chExt cx="5229" cy="722"/>
          </a:xfrm>
        </p:grpSpPr>
        <p:sp>
          <p:nvSpPr>
            <p:cNvPr id="180245" name="Text Box 21"/>
            <p:cNvSpPr txBox="1">
              <a:spLocks noChangeArrowheads="1"/>
            </p:cNvSpPr>
            <p:nvPr/>
          </p:nvSpPr>
          <p:spPr bwMode="auto">
            <a:xfrm>
              <a:off x="204" y="3383"/>
              <a:ext cx="522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故                                     </a:t>
              </a:r>
              <a:r>
                <a:rPr lang="zh-CN" altLang="en-US" i="1">
                  <a:solidFill>
                    <a:srgbClr val="000000"/>
                  </a:solidFill>
                </a:rPr>
                <a:t> </a:t>
              </a:r>
              <a:r>
                <a:rPr lang="en-US" altLang="zh-CN" i="1">
                  <a:solidFill>
                    <a:srgbClr val="000000"/>
                  </a:solidFill>
                </a:rPr>
                <a:t>L</a:t>
              </a:r>
              <a:r>
                <a:rPr lang="en-US" altLang="zh-CN" i="1" baseline="-30000">
                  <a:solidFill>
                    <a:srgbClr val="000000"/>
                  </a:solidFill>
                </a:rPr>
                <a:t>S</a:t>
              </a:r>
              <a:r>
                <a:rPr lang="en-US" altLang="zh-CN">
                  <a:solidFill>
                    <a:srgbClr val="000000"/>
                  </a:solidFill>
                </a:rPr>
                <a:t>(</a:t>
              </a:r>
              <a:r>
                <a:rPr lang="en-US" altLang="zh-CN" i="1">
                  <a:solidFill>
                    <a:srgbClr val="000000"/>
                  </a:solidFill>
                </a:rPr>
                <a:t>A</a:t>
              </a:r>
              <a:r>
                <a:rPr lang="en-US" altLang="zh-CN">
                  <a:solidFill>
                    <a:srgbClr val="000000"/>
                  </a:solidFill>
                </a:rPr>
                <a:t>)</a:t>
              </a:r>
              <a:r>
                <a:rPr lang="en-US" altLang="zh-CN">
                  <a:solidFill>
                    <a:srgbClr val="000000"/>
                  </a:solidFill>
                  <a:cs typeface="Times New Roman" pitchFamily="18" charset="0"/>
                </a:rPr>
                <a:t>≈</a:t>
              </a:r>
              <a:r>
                <a:rPr lang="en-US" altLang="zh-CN">
                  <a:solidFill>
                    <a:srgbClr val="000000"/>
                  </a:solidFill>
                </a:rPr>
                <a:t>0.1547</a:t>
              </a:r>
              <a:r>
                <a:rPr lang="en-US" altLang="zh-CN" i="1">
                  <a:solidFill>
                    <a:srgbClr val="000000"/>
                  </a:solidFill>
                </a:rPr>
                <a:t> L</a:t>
              </a:r>
              <a:r>
                <a:rPr lang="en-US" altLang="zh-CN" i="1" baseline="-30000">
                  <a:solidFill>
                    <a:srgbClr val="000000"/>
                  </a:solidFill>
                </a:rPr>
                <a:t>S</a:t>
              </a:r>
              <a:r>
                <a:rPr lang="en-US" altLang="zh-CN">
                  <a:solidFill>
                    <a:srgbClr val="000000"/>
                  </a:solidFill>
                </a:rPr>
                <a:t>(</a:t>
              </a:r>
              <a:r>
                <a:rPr lang="en-US" altLang="zh-CN" i="1">
                  <a:solidFill>
                    <a:srgbClr val="000000"/>
                  </a:solidFill>
                </a:rPr>
                <a:t>A</a:t>
              </a:r>
              <a:r>
                <a:rPr lang="en-US" altLang="zh-CN">
                  <a:solidFill>
                    <a:srgbClr val="000000"/>
                  </a:solidFill>
                </a:rPr>
                <a:t>)</a:t>
              </a:r>
              <a:r>
                <a:rPr lang="zh-CN" altLang="en-US">
                  <a:solidFill>
                    <a:srgbClr val="000000"/>
                  </a:solidFill>
                  <a:cs typeface="Times New Roman" pitchFamily="18" charset="0"/>
                </a:rPr>
                <a:t>。即用最小生成树代替最短网络，长度最多只会增加</a:t>
              </a:r>
              <a:r>
                <a:rPr lang="en-US" altLang="zh-CN">
                  <a:solidFill>
                    <a:srgbClr val="000000"/>
                  </a:solidFill>
                </a:rPr>
                <a:t>15.47%</a:t>
              </a:r>
              <a:r>
                <a:rPr lang="zh-CN" altLang="en-US">
                  <a:solidFill>
                    <a:srgbClr val="000000"/>
                  </a:solidFill>
                  <a:cs typeface="Times New Roman" pitchFamily="18" charset="0"/>
                </a:rPr>
                <a:t>，可以认为以最小生成树代替最短网络是一个效果相当不错的近似算法</a:t>
              </a:r>
              <a:r>
                <a:rPr lang="zh-CN" altLang="en-US"/>
                <a:t> </a:t>
              </a:r>
            </a:p>
          </p:txBody>
        </p:sp>
        <p:graphicFrame>
          <p:nvGraphicFramePr>
            <p:cNvPr id="180246" name="Object 22"/>
            <p:cNvGraphicFramePr>
              <a:graphicFrameLocks noChangeAspect="1"/>
            </p:cNvGraphicFramePr>
            <p:nvPr/>
          </p:nvGraphicFramePr>
          <p:xfrm>
            <a:off x="476" y="3295"/>
            <a:ext cx="1451" cy="407"/>
          </p:xfrm>
          <a:graphic>
            <a:graphicData uri="http://schemas.openxmlformats.org/presentationml/2006/ole">
              <mc:AlternateContent xmlns:mc="http://schemas.openxmlformats.org/markup-compatibility/2006">
                <mc:Choice xmlns:v="urn:schemas-microsoft-com:vml" Requires="v">
                  <p:oleObj spid="_x0000_s180256" r:id="rId15" imgW="1625600" imgH="457200" progId="Equation.DSMT4">
                    <p:embed/>
                  </p:oleObj>
                </mc:Choice>
                <mc:Fallback>
                  <p:oleObj r:id="rId15" imgW="1625600" imgH="457200"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 y="3295"/>
                          <a:ext cx="1451" cy="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0227"/>
                                        </p:tgtEl>
                                        <p:attrNameLst>
                                          <p:attrName>style.visibility</p:attrName>
                                        </p:attrNameLst>
                                      </p:cBhvr>
                                      <p:to>
                                        <p:strVal val="visible"/>
                                      </p:to>
                                    </p:set>
                                    <p:anim calcmode="lin" valueType="num">
                                      <p:cBhvr additive="base">
                                        <p:cTn id="7" dur="500" fill="hold"/>
                                        <p:tgtEl>
                                          <p:spTgt spid="180227"/>
                                        </p:tgtEl>
                                        <p:attrNameLst>
                                          <p:attrName>ppt_x</p:attrName>
                                        </p:attrNameLst>
                                      </p:cBhvr>
                                      <p:tavLst>
                                        <p:tav tm="0">
                                          <p:val>
                                            <p:strVal val="0-#ppt_w/2"/>
                                          </p:val>
                                        </p:tav>
                                        <p:tav tm="100000">
                                          <p:val>
                                            <p:strVal val="#ppt_x"/>
                                          </p:val>
                                        </p:tav>
                                      </p:tavLst>
                                    </p:anim>
                                    <p:anim calcmode="lin" valueType="num">
                                      <p:cBhvr additive="base">
                                        <p:cTn id="8" dur="500" fill="hold"/>
                                        <p:tgtEl>
                                          <p:spTgt spid="1802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0237"/>
                                        </p:tgtEl>
                                        <p:attrNameLst>
                                          <p:attrName>style.visibility</p:attrName>
                                        </p:attrNameLst>
                                      </p:cBhvr>
                                      <p:to>
                                        <p:strVal val="visible"/>
                                      </p:to>
                                    </p:set>
                                    <p:anim calcmode="lin" valueType="num">
                                      <p:cBhvr additive="base">
                                        <p:cTn id="13" dur="500" fill="hold"/>
                                        <p:tgtEl>
                                          <p:spTgt spid="180237"/>
                                        </p:tgtEl>
                                        <p:attrNameLst>
                                          <p:attrName>ppt_x</p:attrName>
                                        </p:attrNameLst>
                                      </p:cBhvr>
                                      <p:tavLst>
                                        <p:tav tm="0">
                                          <p:val>
                                            <p:strVal val="0-#ppt_w/2"/>
                                          </p:val>
                                        </p:tav>
                                        <p:tav tm="100000">
                                          <p:val>
                                            <p:strVal val="#ppt_x"/>
                                          </p:val>
                                        </p:tav>
                                      </p:tavLst>
                                    </p:anim>
                                    <p:anim calcmode="lin" valueType="num">
                                      <p:cBhvr additive="base">
                                        <p:cTn id="14" dur="500" fill="hold"/>
                                        <p:tgtEl>
                                          <p:spTgt spid="1802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0242"/>
                                        </p:tgtEl>
                                        <p:attrNameLst>
                                          <p:attrName>style.visibility</p:attrName>
                                        </p:attrNameLst>
                                      </p:cBhvr>
                                      <p:to>
                                        <p:strVal val="visible"/>
                                      </p:to>
                                    </p:set>
                                    <p:anim calcmode="lin" valueType="num">
                                      <p:cBhvr additive="base">
                                        <p:cTn id="19" dur="500" fill="hold"/>
                                        <p:tgtEl>
                                          <p:spTgt spid="180242"/>
                                        </p:tgtEl>
                                        <p:attrNameLst>
                                          <p:attrName>ppt_x</p:attrName>
                                        </p:attrNameLst>
                                      </p:cBhvr>
                                      <p:tavLst>
                                        <p:tav tm="0">
                                          <p:val>
                                            <p:strVal val="0-#ppt_w/2"/>
                                          </p:val>
                                        </p:tav>
                                        <p:tav tm="100000">
                                          <p:val>
                                            <p:strVal val="#ppt_x"/>
                                          </p:val>
                                        </p:tav>
                                      </p:tavLst>
                                    </p:anim>
                                    <p:anim calcmode="lin" valueType="num">
                                      <p:cBhvr additive="base">
                                        <p:cTn id="20" dur="500" fill="hold"/>
                                        <p:tgtEl>
                                          <p:spTgt spid="18024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0244"/>
                                        </p:tgtEl>
                                        <p:attrNameLst>
                                          <p:attrName>style.visibility</p:attrName>
                                        </p:attrNameLst>
                                      </p:cBhvr>
                                      <p:to>
                                        <p:strVal val="visible"/>
                                      </p:to>
                                    </p:set>
                                    <p:anim calcmode="lin" valueType="num">
                                      <p:cBhvr additive="base">
                                        <p:cTn id="25" dur="500" fill="hold"/>
                                        <p:tgtEl>
                                          <p:spTgt spid="180244"/>
                                        </p:tgtEl>
                                        <p:attrNameLst>
                                          <p:attrName>ppt_x</p:attrName>
                                        </p:attrNameLst>
                                      </p:cBhvr>
                                      <p:tavLst>
                                        <p:tav tm="0">
                                          <p:val>
                                            <p:strVal val="0-#ppt_w/2"/>
                                          </p:val>
                                        </p:tav>
                                        <p:tav tm="100000">
                                          <p:val>
                                            <p:strVal val="#ppt_x"/>
                                          </p:val>
                                        </p:tav>
                                      </p:tavLst>
                                    </p:anim>
                                    <p:anim calcmode="lin" valueType="num">
                                      <p:cBhvr additive="base">
                                        <p:cTn id="26" dur="500" fill="hold"/>
                                        <p:tgtEl>
                                          <p:spTgt spid="1802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250825" y="317500"/>
            <a:ext cx="84978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有些实际问题，常常需要用直折线距离或所谓“棋盘”距离来代替欧氏距离，此时，网络中任意一条边都必须平行于两个指定的方向之一。对于这类情况，也存在着类似的最优斯坦纳树问题。作为实例，让我们来考察美国数学建模竞赛</a:t>
            </a:r>
            <a:r>
              <a:rPr lang="en-US" altLang="zh-CN"/>
              <a:t>—MCM1991</a:t>
            </a:r>
            <a:r>
              <a:rPr lang="zh-CN" altLang="en-US"/>
              <a:t>试题</a:t>
            </a:r>
            <a:r>
              <a:rPr lang="en-US" altLang="zh-CN"/>
              <a:t>B</a:t>
            </a:r>
            <a:r>
              <a:rPr lang="zh-CN" altLang="en-US"/>
              <a:t>：通过网络的极小生成树。</a:t>
            </a:r>
          </a:p>
        </p:txBody>
      </p:sp>
      <p:sp>
        <p:nvSpPr>
          <p:cNvPr id="182275" name="Rectangle 3"/>
          <p:cNvSpPr>
            <a:spLocks noChangeArrowheads="1"/>
          </p:cNvSpPr>
          <p:nvPr/>
        </p:nvSpPr>
        <p:spPr bwMode="auto">
          <a:xfrm>
            <a:off x="234950" y="1663700"/>
            <a:ext cx="412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9.31</a:t>
            </a:r>
            <a:r>
              <a:rPr lang="en-US" altLang="zh-CN"/>
              <a:t>  </a:t>
            </a:r>
            <a:r>
              <a:rPr lang="zh-CN" altLang="en-US"/>
              <a:t>（通过网络的极小生成树）</a:t>
            </a:r>
          </a:p>
        </p:txBody>
      </p:sp>
      <p:sp>
        <p:nvSpPr>
          <p:cNvPr id="18227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2282" name="Group 10"/>
          <p:cNvGrpSpPr>
            <a:grpSpLocks/>
          </p:cNvGrpSpPr>
          <p:nvPr/>
        </p:nvGrpSpPr>
        <p:grpSpPr bwMode="auto">
          <a:xfrm>
            <a:off x="250825" y="2058988"/>
            <a:ext cx="8642350" cy="1616075"/>
            <a:chOff x="158" y="1297"/>
            <a:chExt cx="5444" cy="1018"/>
          </a:xfrm>
        </p:grpSpPr>
        <p:sp>
          <p:nvSpPr>
            <p:cNvPr id="182276" name="Text Box 4"/>
            <p:cNvSpPr txBox="1">
              <a:spLocks noChangeArrowheads="1"/>
            </p:cNvSpPr>
            <p:nvPr/>
          </p:nvSpPr>
          <p:spPr bwMode="auto">
            <a:xfrm>
              <a:off x="158" y="1297"/>
              <a:ext cx="544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问题的提出：两个通讯站间通讯线路的费用与线路的长度成正比。通过引入若干“虚设站”并构造一个新的 </a:t>
              </a:r>
              <a:r>
                <a:rPr lang="en-US" altLang="zh-CN">
                  <a:solidFill>
                    <a:srgbClr val="000000"/>
                  </a:solidFill>
                </a:rPr>
                <a:t>Steiner</a:t>
              </a:r>
              <a:r>
                <a:rPr lang="zh-CN" altLang="en-US">
                  <a:solidFill>
                    <a:srgbClr val="000000"/>
                  </a:solidFill>
                </a:rPr>
                <a:t>树可以降低由一组站生成的最小生成树所需的费用。用这种方法可以降低费用多达</a:t>
              </a:r>
              <a:r>
                <a:rPr lang="en-US" altLang="zh-CN">
                  <a:solidFill>
                    <a:srgbClr val="000000"/>
                  </a:solidFill>
                </a:rPr>
                <a:t>13.4%</a:t>
              </a:r>
              <a:r>
                <a:rPr lang="zh-CN" altLang="en-US">
                  <a:solidFill>
                    <a:srgbClr val="000000"/>
                  </a:solidFill>
                </a:rPr>
                <a:t>（</a:t>
              </a:r>
              <a:r>
                <a:rPr lang="en-US" altLang="zh-CN">
                  <a:solidFill>
                    <a:srgbClr val="000000"/>
                  </a:solidFill>
                </a:rPr>
                <a:t>1</a:t>
              </a:r>
              <a:r>
                <a:rPr lang="zh-CN" altLang="en-US">
                  <a:solidFill>
                    <a:srgbClr val="000000"/>
                  </a:solidFill>
                </a:rPr>
                <a:t>－      ）。而且构造一个有</a:t>
              </a:r>
              <a:r>
                <a:rPr lang="en-US" altLang="zh-CN" i="1">
                  <a:solidFill>
                    <a:srgbClr val="000000"/>
                  </a:solidFill>
                </a:rPr>
                <a:t>n</a:t>
              </a:r>
              <a:r>
                <a:rPr lang="zh-CN" altLang="en-US">
                  <a:solidFill>
                    <a:srgbClr val="000000"/>
                  </a:solidFill>
                </a:rPr>
                <a:t>个站的网络的费用最低的</a:t>
              </a:r>
              <a:r>
                <a:rPr lang="en-US" altLang="zh-CN">
                  <a:solidFill>
                    <a:srgbClr val="000000"/>
                  </a:solidFill>
                </a:rPr>
                <a:t>Steiner</a:t>
              </a:r>
              <a:r>
                <a:rPr lang="zh-CN" altLang="en-US">
                  <a:solidFill>
                    <a:srgbClr val="000000"/>
                  </a:solidFill>
                </a:rPr>
                <a:t>树决不需要多于</a:t>
              </a:r>
              <a:r>
                <a:rPr lang="en-US" altLang="zh-CN" i="1">
                  <a:solidFill>
                    <a:srgbClr val="000000"/>
                  </a:solidFill>
                </a:rPr>
                <a:t>n</a:t>
              </a:r>
              <a:r>
                <a:rPr lang="zh-CN" altLang="en-US">
                  <a:solidFill>
                    <a:srgbClr val="000000"/>
                  </a:solidFill>
                </a:rPr>
                <a:t>－</a:t>
              </a:r>
              <a:r>
                <a:rPr lang="en-US" altLang="zh-CN">
                  <a:solidFill>
                    <a:srgbClr val="000000"/>
                  </a:solidFill>
                </a:rPr>
                <a:t>2</a:t>
              </a:r>
              <a:r>
                <a:rPr lang="zh-CN" altLang="en-US">
                  <a:solidFill>
                    <a:srgbClr val="000000"/>
                  </a:solidFill>
                </a:rPr>
                <a:t>个虚设站。下面是两个简单的例子。</a:t>
              </a:r>
            </a:p>
          </p:txBody>
        </p:sp>
        <p:graphicFrame>
          <p:nvGraphicFramePr>
            <p:cNvPr id="182278" name="Object 6"/>
            <p:cNvGraphicFramePr>
              <a:graphicFrameLocks noChangeAspect="1"/>
            </p:cNvGraphicFramePr>
            <p:nvPr/>
          </p:nvGraphicFramePr>
          <p:xfrm>
            <a:off x="4286" y="1669"/>
            <a:ext cx="190" cy="310"/>
          </p:xfrm>
          <a:graphic>
            <a:graphicData uri="http://schemas.openxmlformats.org/presentationml/2006/ole">
              <mc:AlternateContent xmlns:mc="http://schemas.openxmlformats.org/markup-compatibility/2006">
                <mc:Choice xmlns:v="urn:schemas-microsoft-com:vml" Requires="v">
                  <p:oleObj spid="_x0000_s182285" r:id="rId3" imgW="253890" imgH="431613" progId="Equation.DSMT4">
                    <p:embed/>
                  </p:oleObj>
                </mc:Choice>
                <mc:Fallback>
                  <p:oleObj r:id="rId3" imgW="253890" imgH="431613"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1669"/>
                          <a:ext cx="190" cy="3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2280" name="Rectangle 8"/>
          <p:cNvSpPr>
            <a:spLocks noChangeArrowheads="1"/>
          </p:cNvSpPr>
          <p:nvPr/>
        </p:nvSpPr>
        <p:spPr bwMode="auto">
          <a:xfrm>
            <a:off x="250825" y="3644900"/>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对于局部网络而言，常有必要用直线距离或“棋盘”距离。对于这种尺度可以计算距离如图</a:t>
            </a:r>
            <a:r>
              <a:rPr lang="en-US" altLang="zh-CN"/>
              <a:t>9.38</a:t>
            </a:r>
            <a:r>
              <a:rPr lang="zh-CN" altLang="en-US"/>
              <a:t>所示（注：增添虚设点</a:t>
            </a:r>
            <a:r>
              <a:rPr lang="en-US" altLang="zh-CN" i="1"/>
              <a:t>d</a:t>
            </a:r>
            <a:r>
              <a:rPr lang="zh-CN" altLang="en-US"/>
              <a:t>，可得连接</a:t>
            </a:r>
            <a:r>
              <a:rPr lang="en-US" altLang="zh-CN" i="1"/>
              <a:t>a</a:t>
            </a:r>
            <a:r>
              <a:rPr lang="zh-CN" altLang="en-US"/>
              <a:t>、</a:t>
            </a:r>
            <a:r>
              <a:rPr lang="en-US" altLang="zh-CN" i="1"/>
              <a:t>b</a:t>
            </a:r>
            <a:r>
              <a:rPr lang="zh-CN" altLang="en-US"/>
              <a:t>、</a:t>
            </a:r>
            <a:r>
              <a:rPr lang="en-US" altLang="zh-CN" i="1"/>
              <a:t>c</a:t>
            </a:r>
            <a:r>
              <a:rPr lang="zh-CN" altLang="en-US"/>
              <a:t>的最短“直线</a:t>
            </a:r>
            <a:r>
              <a:rPr lang="en-US" altLang="zh-CN"/>
              <a:t>Stener</a:t>
            </a:r>
            <a:r>
              <a:rPr lang="zh-CN" altLang="en-US"/>
              <a:t>树”，其长度为</a:t>
            </a:r>
            <a:r>
              <a:rPr lang="en-US" altLang="zh-CN"/>
              <a:t>17</a:t>
            </a:r>
            <a:r>
              <a:rPr lang="zh-CN" altLang="en-US"/>
              <a:t>）。</a:t>
            </a:r>
          </a:p>
        </p:txBody>
      </p:sp>
      <p:pic>
        <p:nvPicPr>
          <p:cNvPr id="182283" name="Picture 11" descr="34"/>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bwMode="auto">
          <a:xfrm>
            <a:off x="4643438" y="4652963"/>
            <a:ext cx="3810000" cy="1428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2274"/>
                                        </p:tgtEl>
                                        <p:attrNameLst>
                                          <p:attrName>style.visibility</p:attrName>
                                        </p:attrNameLst>
                                      </p:cBhvr>
                                      <p:to>
                                        <p:strVal val="visible"/>
                                      </p:to>
                                    </p:set>
                                    <p:anim calcmode="lin" valueType="num">
                                      <p:cBhvr additive="base">
                                        <p:cTn id="7" dur="500" fill="hold"/>
                                        <p:tgtEl>
                                          <p:spTgt spid="182274"/>
                                        </p:tgtEl>
                                        <p:attrNameLst>
                                          <p:attrName>ppt_x</p:attrName>
                                        </p:attrNameLst>
                                      </p:cBhvr>
                                      <p:tavLst>
                                        <p:tav tm="0">
                                          <p:val>
                                            <p:strVal val="0-#ppt_w/2"/>
                                          </p:val>
                                        </p:tav>
                                        <p:tav tm="100000">
                                          <p:val>
                                            <p:strVal val="#ppt_x"/>
                                          </p:val>
                                        </p:tav>
                                      </p:tavLst>
                                    </p:anim>
                                    <p:anim calcmode="lin" valueType="num">
                                      <p:cBhvr additive="base">
                                        <p:cTn id="8" dur="500" fill="hold"/>
                                        <p:tgtEl>
                                          <p:spTgt spid="182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2275"/>
                                        </p:tgtEl>
                                        <p:attrNameLst>
                                          <p:attrName>style.visibility</p:attrName>
                                        </p:attrNameLst>
                                      </p:cBhvr>
                                      <p:to>
                                        <p:strVal val="visible"/>
                                      </p:to>
                                    </p:set>
                                    <p:anim calcmode="lin" valueType="num">
                                      <p:cBhvr additive="base">
                                        <p:cTn id="13" dur="500" fill="hold"/>
                                        <p:tgtEl>
                                          <p:spTgt spid="182275"/>
                                        </p:tgtEl>
                                        <p:attrNameLst>
                                          <p:attrName>ppt_x</p:attrName>
                                        </p:attrNameLst>
                                      </p:cBhvr>
                                      <p:tavLst>
                                        <p:tav tm="0">
                                          <p:val>
                                            <p:strVal val="0-#ppt_w/2"/>
                                          </p:val>
                                        </p:tav>
                                        <p:tav tm="100000">
                                          <p:val>
                                            <p:strVal val="#ppt_x"/>
                                          </p:val>
                                        </p:tav>
                                      </p:tavLst>
                                    </p:anim>
                                    <p:anim calcmode="lin" valueType="num">
                                      <p:cBhvr additive="base">
                                        <p:cTn id="14" dur="500" fill="hold"/>
                                        <p:tgtEl>
                                          <p:spTgt spid="1822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2282"/>
                                        </p:tgtEl>
                                        <p:attrNameLst>
                                          <p:attrName>style.visibility</p:attrName>
                                        </p:attrNameLst>
                                      </p:cBhvr>
                                      <p:to>
                                        <p:strVal val="visible"/>
                                      </p:to>
                                    </p:set>
                                    <p:anim calcmode="lin" valueType="num">
                                      <p:cBhvr additive="base">
                                        <p:cTn id="19" dur="500" fill="hold"/>
                                        <p:tgtEl>
                                          <p:spTgt spid="182282"/>
                                        </p:tgtEl>
                                        <p:attrNameLst>
                                          <p:attrName>ppt_x</p:attrName>
                                        </p:attrNameLst>
                                      </p:cBhvr>
                                      <p:tavLst>
                                        <p:tav tm="0">
                                          <p:val>
                                            <p:strVal val="0-#ppt_w/2"/>
                                          </p:val>
                                        </p:tav>
                                        <p:tav tm="100000">
                                          <p:val>
                                            <p:strVal val="#ppt_x"/>
                                          </p:val>
                                        </p:tav>
                                      </p:tavLst>
                                    </p:anim>
                                    <p:anim calcmode="lin" valueType="num">
                                      <p:cBhvr additive="base">
                                        <p:cTn id="20" dur="500" fill="hold"/>
                                        <p:tgtEl>
                                          <p:spTgt spid="18228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2280"/>
                                        </p:tgtEl>
                                        <p:attrNameLst>
                                          <p:attrName>style.visibility</p:attrName>
                                        </p:attrNameLst>
                                      </p:cBhvr>
                                      <p:to>
                                        <p:strVal val="visible"/>
                                      </p:to>
                                    </p:set>
                                    <p:anim calcmode="lin" valueType="num">
                                      <p:cBhvr additive="base">
                                        <p:cTn id="25" dur="500" fill="hold"/>
                                        <p:tgtEl>
                                          <p:spTgt spid="182280"/>
                                        </p:tgtEl>
                                        <p:attrNameLst>
                                          <p:attrName>ppt_x</p:attrName>
                                        </p:attrNameLst>
                                      </p:cBhvr>
                                      <p:tavLst>
                                        <p:tav tm="0">
                                          <p:val>
                                            <p:strVal val="0-#ppt_w/2"/>
                                          </p:val>
                                        </p:tav>
                                        <p:tav tm="100000">
                                          <p:val>
                                            <p:strVal val="#ppt_x"/>
                                          </p:val>
                                        </p:tav>
                                      </p:tavLst>
                                    </p:anim>
                                    <p:anim calcmode="lin" valueType="num">
                                      <p:cBhvr additive="base">
                                        <p:cTn id="26" dur="500" fill="hold"/>
                                        <p:tgtEl>
                                          <p:spTgt spid="18228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82283"/>
                                        </p:tgtEl>
                                        <p:attrNameLst>
                                          <p:attrName>style.visibility</p:attrName>
                                        </p:attrNameLst>
                                      </p:cBhvr>
                                      <p:to>
                                        <p:strVal val="visible"/>
                                      </p:to>
                                    </p:set>
                                    <p:anim calcmode="lin" valueType="num">
                                      <p:cBhvr additive="base">
                                        <p:cTn id="31" dur="500" fill="hold"/>
                                        <p:tgtEl>
                                          <p:spTgt spid="182283"/>
                                        </p:tgtEl>
                                        <p:attrNameLst>
                                          <p:attrName>ppt_x</p:attrName>
                                        </p:attrNameLst>
                                      </p:cBhvr>
                                      <p:tavLst>
                                        <p:tav tm="0">
                                          <p:val>
                                            <p:strVal val="#ppt_x"/>
                                          </p:val>
                                        </p:tav>
                                        <p:tav tm="100000">
                                          <p:val>
                                            <p:strVal val="#ppt_x"/>
                                          </p:val>
                                        </p:tav>
                                      </p:tavLst>
                                    </p:anim>
                                    <p:anim calcmode="lin" valueType="num">
                                      <p:cBhvr additive="base">
                                        <p:cTn id="32" dur="500" fill="hold"/>
                                        <p:tgtEl>
                                          <p:spTgt spid="1822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p:bldP spid="18228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p:cNvSpPr txBox="1">
            <a:spLocks noChangeArrowheads="1"/>
          </p:cNvSpPr>
          <p:nvPr/>
        </p:nvSpPr>
        <p:spPr bwMode="auto">
          <a:xfrm>
            <a:off x="250825" y="317500"/>
            <a:ext cx="84248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假定你希望设计一个有</a:t>
            </a:r>
            <a:r>
              <a:rPr lang="en-US" altLang="zh-CN">
                <a:solidFill>
                  <a:srgbClr val="000000"/>
                </a:solidFill>
              </a:rPr>
              <a:t>9</a:t>
            </a:r>
            <a:r>
              <a:rPr lang="zh-CN" altLang="en-US">
                <a:solidFill>
                  <a:srgbClr val="000000"/>
                </a:solidFill>
              </a:rPr>
              <a:t>个站的最低造价生成树。这</a:t>
            </a:r>
            <a:r>
              <a:rPr lang="en-US" altLang="zh-CN">
                <a:solidFill>
                  <a:srgbClr val="000000"/>
                </a:solidFill>
              </a:rPr>
              <a:t>9</a:t>
            </a:r>
            <a:r>
              <a:rPr lang="zh-CN" altLang="en-US">
                <a:solidFill>
                  <a:srgbClr val="000000"/>
                </a:solidFill>
              </a:rPr>
              <a:t>个站的直角坐标是：</a:t>
            </a:r>
            <a:r>
              <a:rPr lang="en-US" altLang="zh-CN" i="1">
                <a:solidFill>
                  <a:srgbClr val="000000"/>
                </a:solidFill>
              </a:rPr>
              <a:t>a</a:t>
            </a:r>
            <a:r>
              <a:rPr lang="en-US" altLang="zh-CN">
                <a:solidFill>
                  <a:srgbClr val="000000"/>
                </a:solidFill>
              </a:rPr>
              <a:t>(0, 15), </a:t>
            </a:r>
            <a:r>
              <a:rPr lang="en-US" altLang="zh-CN" i="1">
                <a:solidFill>
                  <a:srgbClr val="000000"/>
                </a:solidFill>
              </a:rPr>
              <a:t>b</a:t>
            </a:r>
            <a:r>
              <a:rPr lang="en-US" altLang="zh-CN">
                <a:solidFill>
                  <a:srgbClr val="000000"/>
                </a:solidFill>
              </a:rPr>
              <a:t>(5, 20), </a:t>
            </a:r>
            <a:r>
              <a:rPr lang="en-US" altLang="zh-CN" i="1">
                <a:solidFill>
                  <a:srgbClr val="000000"/>
                </a:solidFill>
              </a:rPr>
              <a:t>c</a:t>
            </a:r>
            <a:r>
              <a:rPr lang="en-US" altLang="zh-CN">
                <a:solidFill>
                  <a:srgbClr val="000000"/>
                </a:solidFill>
              </a:rPr>
              <a:t>(16, 24), </a:t>
            </a:r>
            <a:r>
              <a:rPr lang="en-US" altLang="zh-CN" i="1">
                <a:solidFill>
                  <a:srgbClr val="000000"/>
                </a:solidFill>
              </a:rPr>
              <a:t>d</a:t>
            </a:r>
            <a:r>
              <a:rPr lang="en-US" altLang="zh-CN">
                <a:solidFill>
                  <a:srgbClr val="000000"/>
                </a:solidFill>
              </a:rPr>
              <a:t>(20, 20), </a:t>
            </a:r>
            <a:r>
              <a:rPr lang="en-US" altLang="zh-CN" i="1">
                <a:solidFill>
                  <a:srgbClr val="000000"/>
                </a:solidFill>
              </a:rPr>
              <a:t>e</a:t>
            </a:r>
            <a:r>
              <a:rPr lang="en-US" altLang="zh-CN">
                <a:solidFill>
                  <a:srgbClr val="000000"/>
                </a:solidFill>
              </a:rPr>
              <a:t>(33, 25), </a:t>
            </a:r>
            <a:r>
              <a:rPr lang="en-US" altLang="zh-CN" i="1">
                <a:solidFill>
                  <a:srgbClr val="000000"/>
                </a:solidFill>
              </a:rPr>
              <a:t>f</a:t>
            </a:r>
            <a:r>
              <a:rPr lang="en-US" altLang="zh-CN">
                <a:solidFill>
                  <a:srgbClr val="000000"/>
                </a:solidFill>
              </a:rPr>
              <a:t>(23, 11), </a:t>
            </a:r>
            <a:r>
              <a:rPr lang="en-US" altLang="zh-CN" i="1">
                <a:solidFill>
                  <a:srgbClr val="000000"/>
                </a:solidFill>
              </a:rPr>
              <a:t>g</a:t>
            </a:r>
            <a:r>
              <a:rPr lang="en-US" altLang="zh-CN">
                <a:solidFill>
                  <a:srgbClr val="000000"/>
                </a:solidFill>
              </a:rPr>
              <a:t>(35, 7), </a:t>
            </a:r>
            <a:r>
              <a:rPr lang="en-US" altLang="zh-CN" i="1">
                <a:solidFill>
                  <a:srgbClr val="000000"/>
                </a:solidFill>
              </a:rPr>
              <a:t>h</a:t>
            </a:r>
            <a:r>
              <a:rPr lang="en-US" altLang="zh-CN">
                <a:solidFill>
                  <a:srgbClr val="000000"/>
                </a:solidFill>
              </a:rPr>
              <a:t>(25, 0), </a:t>
            </a:r>
            <a:r>
              <a:rPr lang="en-US" altLang="zh-CN" i="1">
                <a:solidFill>
                  <a:srgbClr val="000000"/>
                </a:solidFill>
              </a:rPr>
              <a:t>i</a:t>
            </a:r>
            <a:r>
              <a:rPr lang="en-US" altLang="zh-CN">
                <a:solidFill>
                  <a:srgbClr val="000000"/>
                </a:solidFill>
              </a:rPr>
              <a:t>(10, 3)</a:t>
            </a:r>
            <a:r>
              <a:rPr lang="zh-CN" altLang="en-US">
                <a:solidFill>
                  <a:srgbClr val="000000"/>
                </a:solidFill>
              </a:rPr>
              <a:t>，限定你只能用直线，而且所有的虚设站都必须位于格点上（坐标是整数），每条直线段的造价是其长度值，要求求解以下问题：</a:t>
            </a:r>
          </a:p>
        </p:txBody>
      </p:sp>
      <p:sp>
        <p:nvSpPr>
          <p:cNvPr id="293893" name="Rectangle 5"/>
          <p:cNvSpPr>
            <a:spLocks noChangeArrowheads="1"/>
          </p:cNvSpPr>
          <p:nvPr/>
        </p:nvSpPr>
        <p:spPr bwMode="auto">
          <a:xfrm>
            <a:off x="261938" y="1628775"/>
            <a:ext cx="4144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1</a:t>
            </a:r>
            <a:r>
              <a:rPr lang="zh-CN" altLang="en-US"/>
              <a:t>、求该网络的一个最大小费用树。</a:t>
            </a:r>
          </a:p>
        </p:txBody>
      </p:sp>
      <p:grpSp>
        <p:nvGrpSpPr>
          <p:cNvPr id="293894" name="Group 6"/>
          <p:cNvGrpSpPr>
            <a:grpSpLocks/>
          </p:cNvGrpSpPr>
          <p:nvPr/>
        </p:nvGrpSpPr>
        <p:grpSpPr bwMode="auto">
          <a:xfrm>
            <a:off x="258763" y="1989138"/>
            <a:ext cx="7413625" cy="771525"/>
            <a:chOff x="191" y="391"/>
            <a:chExt cx="4670" cy="486"/>
          </a:xfrm>
        </p:grpSpPr>
        <p:sp>
          <p:nvSpPr>
            <p:cNvPr id="293895" name="Text Box 7"/>
            <p:cNvSpPr txBox="1">
              <a:spLocks noChangeArrowheads="1"/>
            </p:cNvSpPr>
            <p:nvPr/>
          </p:nvSpPr>
          <p:spPr bwMode="auto">
            <a:xfrm>
              <a:off x="191" y="435"/>
              <a:ext cx="46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2</a:t>
              </a:r>
              <a:r>
                <a:rPr lang="zh-CN" altLang="en-US">
                  <a:solidFill>
                    <a:srgbClr val="000000"/>
                  </a:solidFill>
                </a:rPr>
                <a:t>、设每个站的费用为        ，其中</a:t>
              </a:r>
              <a:r>
                <a:rPr lang="en-US" altLang="zh-CN" i="1">
                  <a:solidFill>
                    <a:srgbClr val="000000"/>
                  </a:solidFill>
                </a:rPr>
                <a:t>d</a:t>
              </a:r>
              <a:r>
                <a:rPr lang="zh-CN" altLang="en-US">
                  <a:solidFill>
                    <a:srgbClr val="000000"/>
                  </a:solidFill>
                </a:rPr>
                <a:t>为通讯站的度，  </a:t>
              </a:r>
              <a:r>
                <a:rPr lang="en-US" altLang="zh-CN">
                  <a:solidFill>
                    <a:srgbClr val="000000"/>
                  </a:solidFill>
                </a:rPr>
                <a:t>=1.2</a:t>
              </a:r>
              <a:r>
                <a:rPr lang="zh-CN" altLang="en-US">
                  <a:solidFill>
                    <a:srgbClr val="000000"/>
                  </a:solidFill>
                </a:rPr>
                <a:t>（权），</a:t>
              </a:r>
            </a:p>
            <a:p>
              <a:r>
                <a:rPr lang="zh-CN" altLang="en-US">
                  <a:solidFill>
                    <a:srgbClr val="000000"/>
                  </a:solidFill>
                </a:rPr>
                <a:t>求最小费用树。</a:t>
              </a:r>
            </a:p>
          </p:txBody>
        </p:sp>
        <p:graphicFrame>
          <p:nvGraphicFramePr>
            <p:cNvPr id="293896" name="Object 8"/>
            <p:cNvGraphicFramePr>
              <a:graphicFrameLocks noChangeAspect="1"/>
            </p:cNvGraphicFramePr>
            <p:nvPr/>
          </p:nvGraphicFramePr>
          <p:xfrm>
            <a:off x="1791" y="391"/>
            <a:ext cx="273" cy="265"/>
          </p:xfrm>
          <a:graphic>
            <a:graphicData uri="http://schemas.openxmlformats.org/presentationml/2006/ole">
              <mc:AlternateContent xmlns:mc="http://schemas.openxmlformats.org/markup-compatibility/2006">
                <mc:Choice xmlns:v="urn:schemas-microsoft-com:vml" Requires="v">
                  <p:oleObj spid="_x0000_s293902" r:id="rId3" imgW="317225" imgH="304536" progId="Equation.DSMT4">
                    <p:embed/>
                  </p:oleObj>
                </mc:Choice>
                <mc:Fallback>
                  <p:oleObj r:id="rId3" imgW="317225" imgH="304536"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391"/>
                          <a:ext cx="273"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3897" name="Object 9"/>
            <p:cNvGraphicFramePr>
              <a:graphicFrameLocks noChangeAspect="1"/>
            </p:cNvGraphicFramePr>
            <p:nvPr/>
          </p:nvGraphicFramePr>
          <p:xfrm>
            <a:off x="3696" y="482"/>
            <a:ext cx="181" cy="170"/>
          </p:xfrm>
          <a:graphic>
            <a:graphicData uri="http://schemas.openxmlformats.org/presentationml/2006/ole">
              <mc:AlternateContent xmlns:mc="http://schemas.openxmlformats.org/markup-compatibility/2006">
                <mc:Choice xmlns:v="urn:schemas-microsoft-com:vml" Requires="v">
                  <p:oleObj spid="_x0000_s293903" r:id="rId5" imgW="152334" imgH="139639" progId="Equation.DSMT4">
                    <p:embed/>
                  </p:oleObj>
                </mc:Choice>
                <mc:Fallback>
                  <p:oleObj r:id="rId5" imgW="152334" imgH="139639"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6" y="482"/>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3898" name="Rectangle 10"/>
          <p:cNvSpPr>
            <a:spLocks noChangeArrowheads="1"/>
          </p:cNvSpPr>
          <p:nvPr/>
        </p:nvSpPr>
        <p:spPr bwMode="auto">
          <a:xfrm>
            <a:off x="304800" y="2781300"/>
            <a:ext cx="337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3</a:t>
            </a:r>
            <a:r>
              <a:rPr lang="zh-CN" altLang="en-US"/>
              <a:t>、试将这个问题加以推广。</a:t>
            </a:r>
          </a:p>
        </p:txBody>
      </p:sp>
      <p:sp>
        <p:nvSpPr>
          <p:cNvPr id="293899" name="Rectangle 11"/>
          <p:cNvSpPr>
            <a:spLocks noChangeArrowheads="1"/>
          </p:cNvSpPr>
          <p:nvPr/>
        </p:nvSpPr>
        <p:spPr bwMode="auto">
          <a:xfrm>
            <a:off x="217488" y="3176588"/>
            <a:ext cx="759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由于篇幅的限止，这里只讨论问题</a:t>
            </a:r>
            <a:r>
              <a:rPr lang="en-US" altLang="zh-CN"/>
              <a:t>1</a:t>
            </a:r>
            <a:r>
              <a:rPr lang="zh-CN" altLang="en-US"/>
              <a:t>，问题</a:t>
            </a:r>
            <a:r>
              <a:rPr lang="en-US" altLang="zh-CN"/>
              <a:t>2</a:t>
            </a:r>
            <a:r>
              <a:rPr lang="zh-CN" altLang="en-US"/>
              <a:t>可采用类似方法讨论。</a:t>
            </a:r>
          </a:p>
        </p:txBody>
      </p:sp>
      <p:pic>
        <p:nvPicPr>
          <p:cNvPr id="293900" name="Picture 12" descr="35"/>
          <p:cNvPicPr>
            <a:picLocks noGrp="1"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bwMode="auto">
          <a:xfrm>
            <a:off x="3708400" y="3716338"/>
            <a:ext cx="3810000" cy="26479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3892"/>
                                        </p:tgtEl>
                                        <p:attrNameLst>
                                          <p:attrName>style.visibility</p:attrName>
                                        </p:attrNameLst>
                                      </p:cBhvr>
                                      <p:to>
                                        <p:strVal val="visible"/>
                                      </p:to>
                                    </p:set>
                                    <p:anim calcmode="lin" valueType="num">
                                      <p:cBhvr additive="base">
                                        <p:cTn id="7" dur="500" fill="hold"/>
                                        <p:tgtEl>
                                          <p:spTgt spid="293892"/>
                                        </p:tgtEl>
                                        <p:attrNameLst>
                                          <p:attrName>ppt_x</p:attrName>
                                        </p:attrNameLst>
                                      </p:cBhvr>
                                      <p:tavLst>
                                        <p:tav tm="0">
                                          <p:val>
                                            <p:strVal val="0-#ppt_w/2"/>
                                          </p:val>
                                        </p:tav>
                                        <p:tav tm="100000">
                                          <p:val>
                                            <p:strVal val="#ppt_x"/>
                                          </p:val>
                                        </p:tav>
                                      </p:tavLst>
                                    </p:anim>
                                    <p:anim calcmode="lin" valueType="num">
                                      <p:cBhvr additive="base">
                                        <p:cTn id="8" dur="500" fill="hold"/>
                                        <p:tgtEl>
                                          <p:spTgt spid="2938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3893"/>
                                        </p:tgtEl>
                                        <p:attrNameLst>
                                          <p:attrName>style.visibility</p:attrName>
                                        </p:attrNameLst>
                                      </p:cBhvr>
                                      <p:to>
                                        <p:strVal val="visible"/>
                                      </p:to>
                                    </p:set>
                                    <p:anim calcmode="lin" valueType="num">
                                      <p:cBhvr additive="base">
                                        <p:cTn id="13" dur="500" fill="hold"/>
                                        <p:tgtEl>
                                          <p:spTgt spid="293893"/>
                                        </p:tgtEl>
                                        <p:attrNameLst>
                                          <p:attrName>ppt_x</p:attrName>
                                        </p:attrNameLst>
                                      </p:cBhvr>
                                      <p:tavLst>
                                        <p:tav tm="0">
                                          <p:val>
                                            <p:strVal val="0-#ppt_w/2"/>
                                          </p:val>
                                        </p:tav>
                                        <p:tav tm="100000">
                                          <p:val>
                                            <p:strVal val="#ppt_x"/>
                                          </p:val>
                                        </p:tav>
                                      </p:tavLst>
                                    </p:anim>
                                    <p:anim calcmode="lin" valueType="num">
                                      <p:cBhvr additive="base">
                                        <p:cTn id="14" dur="500" fill="hold"/>
                                        <p:tgtEl>
                                          <p:spTgt spid="2938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93894"/>
                                        </p:tgtEl>
                                        <p:attrNameLst>
                                          <p:attrName>style.visibility</p:attrName>
                                        </p:attrNameLst>
                                      </p:cBhvr>
                                      <p:to>
                                        <p:strVal val="visible"/>
                                      </p:to>
                                    </p:set>
                                    <p:anim calcmode="lin" valueType="num">
                                      <p:cBhvr additive="base">
                                        <p:cTn id="19" dur="500" fill="hold"/>
                                        <p:tgtEl>
                                          <p:spTgt spid="293894"/>
                                        </p:tgtEl>
                                        <p:attrNameLst>
                                          <p:attrName>ppt_x</p:attrName>
                                        </p:attrNameLst>
                                      </p:cBhvr>
                                      <p:tavLst>
                                        <p:tav tm="0">
                                          <p:val>
                                            <p:strVal val="0-#ppt_w/2"/>
                                          </p:val>
                                        </p:tav>
                                        <p:tav tm="100000">
                                          <p:val>
                                            <p:strVal val="#ppt_x"/>
                                          </p:val>
                                        </p:tav>
                                      </p:tavLst>
                                    </p:anim>
                                    <p:anim calcmode="lin" valueType="num">
                                      <p:cBhvr additive="base">
                                        <p:cTn id="20" dur="500" fill="hold"/>
                                        <p:tgtEl>
                                          <p:spTgt spid="2938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3898"/>
                                        </p:tgtEl>
                                        <p:attrNameLst>
                                          <p:attrName>style.visibility</p:attrName>
                                        </p:attrNameLst>
                                      </p:cBhvr>
                                      <p:to>
                                        <p:strVal val="visible"/>
                                      </p:to>
                                    </p:set>
                                    <p:anim calcmode="lin" valueType="num">
                                      <p:cBhvr additive="base">
                                        <p:cTn id="25" dur="500" fill="hold"/>
                                        <p:tgtEl>
                                          <p:spTgt spid="293898"/>
                                        </p:tgtEl>
                                        <p:attrNameLst>
                                          <p:attrName>ppt_x</p:attrName>
                                        </p:attrNameLst>
                                      </p:cBhvr>
                                      <p:tavLst>
                                        <p:tav tm="0">
                                          <p:val>
                                            <p:strVal val="0-#ppt_w/2"/>
                                          </p:val>
                                        </p:tav>
                                        <p:tav tm="100000">
                                          <p:val>
                                            <p:strVal val="#ppt_x"/>
                                          </p:val>
                                        </p:tav>
                                      </p:tavLst>
                                    </p:anim>
                                    <p:anim calcmode="lin" valueType="num">
                                      <p:cBhvr additive="base">
                                        <p:cTn id="26" dur="500" fill="hold"/>
                                        <p:tgtEl>
                                          <p:spTgt spid="2938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3899"/>
                                        </p:tgtEl>
                                        <p:attrNameLst>
                                          <p:attrName>style.visibility</p:attrName>
                                        </p:attrNameLst>
                                      </p:cBhvr>
                                      <p:to>
                                        <p:strVal val="visible"/>
                                      </p:to>
                                    </p:set>
                                    <p:anim calcmode="lin" valueType="num">
                                      <p:cBhvr additive="base">
                                        <p:cTn id="31" dur="500" fill="hold"/>
                                        <p:tgtEl>
                                          <p:spTgt spid="293899"/>
                                        </p:tgtEl>
                                        <p:attrNameLst>
                                          <p:attrName>ppt_x</p:attrName>
                                        </p:attrNameLst>
                                      </p:cBhvr>
                                      <p:tavLst>
                                        <p:tav tm="0">
                                          <p:val>
                                            <p:strVal val="0-#ppt_w/2"/>
                                          </p:val>
                                        </p:tav>
                                        <p:tav tm="100000">
                                          <p:val>
                                            <p:strVal val="#ppt_x"/>
                                          </p:val>
                                        </p:tav>
                                      </p:tavLst>
                                    </p:anim>
                                    <p:anim calcmode="lin" valueType="num">
                                      <p:cBhvr additive="base">
                                        <p:cTn id="32" dur="500" fill="hold"/>
                                        <p:tgtEl>
                                          <p:spTgt spid="29389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93900"/>
                                        </p:tgtEl>
                                        <p:attrNameLst>
                                          <p:attrName>style.visibility</p:attrName>
                                        </p:attrNameLst>
                                      </p:cBhvr>
                                      <p:to>
                                        <p:strVal val="visible"/>
                                      </p:to>
                                    </p:set>
                                    <p:anim calcmode="lin" valueType="num">
                                      <p:cBhvr additive="base">
                                        <p:cTn id="37" dur="500" fill="hold"/>
                                        <p:tgtEl>
                                          <p:spTgt spid="293900"/>
                                        </p:tgtEl>
                                        <p:attrNameLst>
                                          <p:attrName>ppt_x</p:attrName>
                                        </p:attrNameLst>
                                      </p:cBhvr>
                                      <p:tavLst>
                                        <p:tav tm="0">
                                          <p:val>
                                            <p:strVal val="#ppt_x"/>
                                          </p:val>
                                        </p:tav>
                                        <p:tav tm="100000">
                                          <p:val>
                                            <p:strVal val="#ppt_x"/>
                                          </p:val>
                                        </p:tav>
                                      </p:tavLst>
                                    </p:anim>
                                    <p:anim calcmode="lin" valueType="num">
                                      <p:cBhvr additive="base">
                                        <p:cTn id="38" dur="500" fill="hold"/>
                                        <p:tgtEl>
                                          <p:spTgt spid="293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893" grpId="0"/>
      <p:bldP spid="293898" grpId="0"/>
      <p:bldP spid="293899"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61" name="Rectangle 13"/>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1263"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1270" name="Rectangle 22"/>
          <p:cNvSpPr>
            <a:spLocks noChangeArrowheads="1"/>
          </p:cNvSpPr>
          <p:nvPr/>
        </p:nvSpPr>
        <p:spPr bwMode="auto">
          <a:xfrm>
            <a:off x="250825" y="396875"/>
            <a:ext cx="86423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容易发现，“棋盘”距离下的最小</a:t>
            </a:r>
            <a:r>
              <a:rPr lang="en-US" altLang="zh-CN"/>
              <a:t>Steiner</a:t>
            </a:r>
            <a:r>
              <a:rPr lang="zh-CN" altLang="en-US"/>
              <a:t>树问题也是</a:t>
            </a:r>
            <a:r>
              <a:rPr lang="en-US" altLang="zh-CN" i="1"/>
              <a:t>NP</a:t>
            </a:r>
            <a:r>
              <a:rPr lang="zh-CN" altLang="en-US"/>
              <a:t>完全的，因为“棋盘”距离下的最小</a:t>
            </a:r>
            <a:r>
              <a:rPr lang="en-US" altLang="zh-CN"/>
              <a:t>Steiner</a:t>
            </a:r>
            <a:r>
              <a:rPr lang="zh-CN" altLang="en-US"/>
              <a:t>树事实上是通常意义下的最小</a:t>
            </a:r>
            <a:r>
              <a:rPr lang="en-US" altLang="zh-CN"/>
              <a:t>Steiner</a:t>
            </a:r>
            <a:r>
              <a:rPr lang="zh-CN" altLang="en-US"/>
              <a:t>树沿某一方向的投影。不难证明，“虚设点”必位于正则点的闭凸包中，在最小</a:t>
            </a:r>
            <a:r>
              <a:rPr lang="en-US" altLang="zh-CN"/>
              <a:t>Steiner</a:t>
            </a:r>
            <a:r>
              <a:rPr lang="zh-CN" altLang="en-US"/>
              <a:t>树中，虚设点数目不会超过</a:t>
            </a:r>
            <a:r>
              <a:rPr lang="en-US" altLang="zh-CN"/>
              <a:t>n</a:t>
            </a:r>
            <a:r>
              <a:rPr lang="zh-CN" altLang="en-US"/>
              <a:t>－</a:t>
            </a:r>
            <a:r>
              <a:rPr lang="en-US" altLang="zh-CN"/>
              <a:t>2</a:t>
            </a:r>
            <a:r>
              <a:rPr lang="zh-CN" altLang="en-US"/>
              <a:t>个。事实上，设虚设点个数为</a:t>
            </a:r>
            <a:r>
              <a:rPr lang="en-US" altLang="zh-CN" i="1"/>
              <a:t>m</a:t>
            </a:r>
            <a:r>
              <a:rPr lang="zh-CN" altLang="en-US"/>
              <a:t>，由于虚设点度数至少为</a:t>
            </a:r>
            <a:r>
              <a:rPr lang="en-US" altLang="zh-CN"/>
              <a:t>3</a:t>
            </a:r>
            <a:r>
              <a:rPr lang="zh-CN" altLang="en-US"/>
              <a:t>，可知</a:t>
            </a:r>
            <a:r>
              <a:rPr lang="en-US" altLang="zh-CN"/>
              <a:t>2</a:t>
            </a:r>
            <a:r>
              <a:rPr lang="en-US" altLang="zh-CN" i="1"/>
              <a:t>e</a:t>
            </a:r>
            <a:r>
              <a:rPr lang="en-US" altLang="zh-CN"/>
              <a:t>≥3</a:t>
            </a:r>
            <a:r>
              <a:rPr lang="en-US" altLang="zh-CN" i="1"/>
              <a:t>m</a:t>
            </a:r>
            <a:r>
              <a:rPr lang="en-US" altLang="zh-CN"/>
              <a:t>+</a:t>
            </a:r>
            <a:r>
              <a:rPr lang="en-US" altLang="zh-CN" i="1"/>
              <a:t>n</a:t>
            </a:r>
            <a:r>
              <a:rPr lang="zh-CN" altLang="en-US"/>
              <a:t>（</a:t>
            </a:r>
            <a:r>
              <a:rPr lang="en-US" altLang="zh-CN" i="1"/>
              <a:t>e</a:t>
            </a:r>
            <a:r>
              <a:rPr lang="zh-CN" altLang="en-US"/>
              <a:t>为最小</a:t>
            </a:r>
            <a:r>
              <a:rPr lang="en-US" altLang="zh-CN"/>
              <a:t>Steiner</a:t>
            </a:r>
            <a:r>
              <a:rPr lang="zh-CN" altLang="en-US"/>
              <a:t>树中的边数）。又</a:t>
            </a:r>
            <a:r>
              <a:rPr lang="en-US" altLang="zh-CN" i="1"/>
              <a:t>e</a:t>
            </a:r>
            <a:r>
              <a:rPr lang="en-US" altLang="zh-CN"/>
              <a:t> = </a:t>
            </a:r>
            <a:r>
              <a:rPr lang="en-US" altLang="zh-CN" i="1"/>
              <a:t>m</a:t>
            </a:r>
            <a:r>
              <a:rPr lang="en-US" altLang="zh-CN"/>
              <a:t> + </a:t>
            </a:r>
            <a:r>
              <a:rPr lang="en-US" altLang="zh-CN" i="1"/>
              <a:t>n</a:t>
            </a:r>
            <a:r>
              <a:rPr lang="en-US" altLang="zh-CN"/>
              <a:t> </a:t>
            </a:r>
            <a:r>
              <a:rPr lang="zh-CN" altLang="en-US"/>
              <a:t>－</a:t>
            </a:r>
            <a:r>
              <a:rPr lang="en-US" altLang="zh-CN"/>
              <a:t>1</a:t>
            </a:r>
            <a:r>
              <a:rPr lang="zh-CN" altLang="en-US"/>
              <a:t>，故必有</a:t>
            </a:r>
            <a:r>
              <a:rPr lang="en-US" altLang="zh-CN" i="1"/>
              <a:t>m</a:t>
            </a:r>
            <a:r>
              <a:rPr lang="en-US" altLang="zh-CN"/>
              <a:t>≤</a:t>
            </a:r>
            <a:r>
              <a:rPr lang="en-US" altLang="zh-CN" i="1"/>
              <a:t>n</a:t>
            </a:r>
            <a:r>
              <a:rPr lang="zh-CN" altLang="en-US"/>
              <a:t>－</a:t>
            </a:r>
            <a:r>
              <a:rPr lang="en-US" altLang="zh-CN"/>
              <a:t>2</a:t>
            </a:r>
            <a:r>
              <a:rPr lang="zh-CN" altLang="en-US"/>
              <a:t>。</a:t>
            </a:r>
          </a:p>
        </p:txBody>
      </p:sp>
      <p:sp>
        <p:nvSpPr>
          <p:cNvPr id="181276" name="Rectangle 2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1277" name="Group 29"/>
          <p:cNvGrpSpPr>
            <a:grpSpLocks/>
          </p:cNvGrpSpPr>
          <p:nvPr/>
        </p:nvGrpSpPr>
        <p:grpSpPr bwMode="auto">
          <a:xfrm>
            <a:off x="250825" y="2317750"/>
            <a:ext cx="8445500" cy="1616075"/>
            <a:chOff x="158" y="2703"/>
            <a:chExt cx="5320" cy="1018"/>
          </a:xfrm>
        </p:grpSpPr>
        <p:sp>
          <p:nvSpPr>
            <p:cNvPr id="181274" name="Text Box 26"/>
            <p:cNvSpPr txBox="1">
              <a:spLocks noChangeArrowheads="1"/>
            </p:cNvSpPr>
            <p:nvPr/>
          </p:nvSpPr>
          <p:spPr bwMode="auto">
            <a:xfrm>
              <a:off x="158" y="2703"/>
              <a:ext cx="5320"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对于给定的</a:t>
              </a:r>
              <a:r>
                <a:rPr lang="en-US" altLang="zh-CN">
                  <a:solidFill>
                    <a:srgbClr val="000000"/>
                  </a:solidFill>
                </a:rPr>
                <a:t>9</a:t>
              </a:r>
              <a:r>
                <a:rPr lang="zh-CN" altLang="en-US">
                  <a:solidFill>
                    <a:srgbClr val="000000"/>
                  </a:solidFill>
                </a:rPr>
                <a:t>个通讯站，根据它们的位置，从图</a:t>
              </a:r>
              <a:r>
                <a:rPr lang="en-US" altLang="zh-CN">
                  <a:solidFill>
                    <a:srgbClr val="000000"/>
                  </a:solidFill>
                </a:rPr>
                <a:t>9.39</a:t>
              </a:r>
              <a:r>
                <a:rPr lang="zh-CN" altLang="en-US">
                  <a:solidFill>
                    <a:srgbClr val="000000"/>
                  </a:solidFill>
                </a:rPr>
                <a:t>中可以看出其不意虚设点可取矩形</a:t>
              </a:r>
              <a:r>
                <a:rPr lang="en-US" altLang="zh-CN">
                  <a:solidFill>
                    <a:srgbClr val="000000"/>
                  </a:solidFill>
                </a:rPr>
                <a:t>[0</a:t>
              </a:r>
              <a:r>
                <a:rPr lang="zh-CN" altLang="en-US">
                  <a:solidFill>
                    <a:srgbClr val="000000"/>
                  </a:solidFill>
                </a:rPr>
                <a:t>，</a:t>
              </a:r>
              <a:r>
                <a:rPr lang="en-US" altLang="zh-CN">
                  <a:solidFill>
                    <a:srgbClr val="000000"/>
                  </a:solidFill>
                </a:rPr>
                <a:t>35</a:t>
              </a:r>
              <a:r>
                <a:rPr lang="zh-CN" altLang="en-US">
                  <a:solidFill>
                    <a:srgbClr val="000000"/>
                  </a:solidFill>
                </a:rPr>
                <a:t>；</a:t>
              </a:r>
              <a:r>
                <a:rPr lang="en-US" altLang="zh-CN">
                  <a:solidFill>
                    <a:srgbClr val="000000"/>
                  </a:solidFill>
                </a:rPr>
                <a:t>0</a:t>
              </a:r>
              <a:r>
                <a:rPr lang="zh-CN" altLang="en-US">
                  <a:solidFill>
                    <a:srgbClr val="000000"/>
                  </a:solidFill>
                </a:rPr>
                <a:t>，</a:t>
              </a:r>
              <a:r>
                <a:rPr lang="en-US" altLang="zh-CN">
                  <a:solidFill>
                    <a:srgbClr val="000000"/>
                  </a:solidFill>
                </a:rPr>
                <a:t>25]</a:t>
              </a:r>
              <a:r>
                <a:rPr lang="zh-CN" altLang="en-US">
                  <a:solidFill>
                    <a:srgbClr val="000000"/>
                  </a:solidFill>
                </a:rPr>
                <a:t>中的格点。这种格点共有</a:t>
              </a:r>
              <a:r>
                <a:rPr lang="en-US" altLang="zh-CN">
                  <a:solidFill>
                    <a:srgbClr val="000000"/>
                  </a:solidFill>
                </a:rPr>
                <a:t>936</a:t>
              </a:r>
              <a:r>
                <a:rPr lang="zh-CN" altLang="en-US">
                  <a:solidFill>
                    <a:srgbClr val="000000"/>
                  </a:solidFill>
                </a:rPr>
                <a:t>个，虚设点最多可以取</a:t>
              </a:r>
              <a:r>
                <a:rPr lang="en-US" altLang="zh-CN">
                  <a:solidFill>
                    <a:srgbClr val="000000"/>
                  </a:solidFill>
                </a:rPr>
                <a:t>7</a:t>
              </a:r>
              <a:r>
                <a:rPr lang="zh-CN" altLang="en-US">
                  <a:solidFill>
                    <a:srgbClr val="000000"/>
                  </a:solidFill>
                </a:rPr>
                <a:t>个。总共有                                   种不同的取法。虽然在取定虚设点后构造最小生成树并非难事，但由于虚设点的取法过多，要用穷举法找出最小</a:t>
              </a:r>
              <a:r>
                <a:rPr lang="en-US" altLang="zh-CN">
                  <a:solidFill>
                    <a:srgbClr val="000000"/>
                  </a:solidFill>
                </a:rPr>
                <a:t>Steiner</a:t>
              </a:r>
              <a:r>
                <a:rPr lang="zh-CN" altLang="en-US">
                  <a:solidFill>
                    <a:srgbClr val="000000"/>
                  </a:solidFill>
                </a:rPr>
                <a:t>树，计算量仍然太大。</a:t>
              </a:r>
            </a:p>
          </p:txBody>
        </p:sp>
        <p:graphicFrame>
          <p:nvGraphicFramePr>
            <p:cNvPr id="181275" name="Object 27"/>
            <p:cNvGraphicFramePr>
              <a:graphicFrameLocks noChangeAspect="1"/>
            </p:cNvGraphicFramePr>
            <p:nvPr/>
          </p:nvGraphicFramePr>
          <p:xfrm>
            <a:off x="1429" y="3081"/>
            <a:ext cx="1406" cy="258"/>
          </p:xfrm>
          <a:graphic>
            <a:graphicData uri="http://schemas.openxmlformats.org/presentationml/2006/ole">
              <mc:AlternateContent xmlns:mc="http://schemas.openxmlformats.org/markup-compatibility/2006">
                <mc:Choice xmlns:v="urn:schemas-microsoft-com:vml" Requires="v">
                  <p:oleObj spid="_x0000_s181278" r:id="rId3" imgW="1295400" imgH="241300" progId="Equation.DSMT4">
                    <p:embed/>
                  </p:oleObj>
                </mc:Choice>
                <mc:Fallback>
                  <p:oleObj r:id="rId3" imgW="1295400" imgH="241300"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9" y="3081"/>
                          <a:ext cx="1406"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1270"/>
                                        </p:tgtEl>
                                        <p:attrNameLst>
                                          <p:attrName>style.visibility</p:attrName>
                                        </p:attrNameLst>
                                      </p:cBhvr>
                                      <p:to>
                                        <p:strVal val="visible"/>
                                      </p:to>
                                    </p:set>
                                    <p:anim calcmode="lin" valueType="num">
                                      <p:cBhvr additive="base">
                                        <p:cTn id="7" dur="500" fill="hold"/>
                                        <p:tgtEl>
                                          <p:spTgt spid="181270"/>
                                        </p:tgtEl>
                                        <p:attrNameLst>
                                          <p:attrName>ppt_x</p:attrName>
                                        </p:attrNameLst>
                                      </p:cBhvr>
                                      <p:tavLst>
                                        <p:tav tm="0">
                                          <p:val>
                                            <p:strVal val="0-#ppt_w/2"/>
                                          </p:val>
                                        </p:tav>
                                        <p:tav tm="100000">
                                          <p:val>
                                            <p:strVal val="#ppt_x"/>
                                          </p:val>
                                        </p:tav>
                                      </p:tavLst>
                                    </p:anim>
                                    <p:anim calcmode="lin" valueType="num">
                                      <p:cBhvr additive="base">
                                        <p:cTn id="8" dur="500" fill="hold"/>
                                        <p:tgtEl>
                                          <p:spTgt spid="1812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1277"/>
                                        </p:tgtEl>
                                        <p:attrNameLst>
                                          <p:attrName>style.visibility</p:attrName>
                                        </p:attrNameLst>
                                      </p:cBhvr>
                                      <p:to>
                                        <p:strVal val="visible"/>
                                      </p:to>
                                    </p:set>
                                    <p:anim calcmode="lin" valueType="num">
                                      <p:cBhvr additive="base">
                                        <p:cTn id="13" dur="500" fill="hold"/>
                                        <p:tgtEl>
                                          <p:spTgt spid="181277"/>
                                        </p:tgtEl>
                                        <p:attrNameLst>
                                          <p:attrName>ppt_x</p:attrName>
                                        </p:attrNameLst>
                                      </p:cBhvr>
                                      <p:tavLst>
                                        <p:tav tm="0">
                                          <p:val>
                                            <p:strVal val="0-#ppt_w/2"/>
                                          </p:val>
                                        </p:tav>
                                        <p:tav tm="100000">
                                          <p:val>
                                            <p:strVal val="#ppt_x"/>
                                          </p:val>
                                        </p:tav>
                                      </p:tavLst>
                                    </p:anim>
                                    <p:anim calcmode="lin" valueType="num">
                                      <p:cBhvr additive="base">
                                        <p:cTn id="14" dur="500" fill="hold"/>
                                        <p:tgtEl>
                                          <p:spTgt spid="181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2" name="Rectangle 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3303" name="Group 7"/>
          <p:cNvGrpSpPr>
            <a:grpSpLocks/>
          </p:cNvGrpSpPr>
          <p:nvPr/>
        </p:nvGrpSpPr>
        <p:grpSpPr bwMode="auto">
          <a:xfrm>
            <a:off x="303213" y="317500"/>
            <a:ext cx="8372475" cy="1311275"/>
            <a:chOff x="237" y="253"/>
            <a:chExt cx="5274" cy="826"/>
          </a:xfrm>
        </p:grpSpPr>
        <p:sp>
          <p:nvSpPr>
            <p:cNvPr id="183300" name="Text Box 4"/>
            <p:cNvSpPr txBox="1">
              <a:spLocks noChangeArrowheads="1"/>
            </p:cNvSpPr>
            <p:nvPr/>
          </p:nvSpPr>
          <p:spPr bwMode="auto">
            <a:xfrm>
              <a:off x="237" y="253"/>
              <a:ext cx="527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经进一步的观察分析可以发现，图</a:t>
              </a:r>
              <a:r>
                <a:rPr lang="en-US" altLang="zh-CN">
                  <a:solidFill>
                    <a:srgbClr val="000000"/>
                  </a:solidFill>
                </a:rPr>
                <a:t>9.39</a:t>
              </a:r>
              <a:r>
                <a:rPr lang="zh-CN" altLang="en-US">
                  <a:solidFill>
                    <a:srgbClr val="000000"/>
                  </a:solidFill>
                </a:rPr>
                <a:t>中只有对应“。”的格点才真正有可能被取为虚设点，这种点共有</a:t>
              </a:r>
              <a:r>
                <a:rPr lang="en-US" altLang="zh-CN">
                  <a:solidFill>
                    <a:srgbClr val="000000"/>
                  </a:solidFill>
                </a:rPr>
                <a:t>31</a:t>
              </a:r>
              <a:r>
                <a:rPr lang="zh-CN" altLang="en-US">
                  <a:solidFill>
                    <a:srgbClr val="000000"/>
                  </a:solidFill>
                </a:rPr>
                <a:t>个。因而，在使用穷举法寻优时，只需对虚设点的                                                  种不同取法进行比较，即可找出“棋盘”距离下的最小</a:t>
              </a:r>
              <a:r>
                <a:rPr lang="en-US" altLang="zh-CN">
                  <a:solidFill>
                    <a:srgbClr val="000000"/>
                  </a:solidFill>
                </a:rPr>
                <a:t>Steiner</a:t>
              </a:r>
              <a:r>
                <a:rPr lang="zh-CN" altLang="en-US">
                  <a:solidFill>
                    <a:srgbClr val="000000"/>
                  </a:solidFill>
                </a:rPr>
                <a:t>树（共有五种不同最优树，长度均为</a:t>
              </a:r>
              <a:r>
                <a:rPr lang="en-US" altLang="zh-CN">
                  <a:solidFill>
                    <a:srgbClr val="000000"/>
                  </a:solidFill>
                </a:rPr>
                <a:t>94</a:t>
              </a:r>
              <a:r>
                <a:rPr lang="zh-CN" altLang="en-US">
                  <a:solidFill>
                    <a:srgbClr val="000000"/>
                  </a:solidFill>
                </a:rPr>
                <a:t>）。</a:t>
              </a:r>
            </a:p>
          </p:txBody>
        </p:sp>
        <p:graphicFrame>
          <p:nvGraphicFramePr>
            <p:cNvPr id="183301" name="Object 5"/>
            <p:cNvGraphicFramePr>
              <a:graphicFrameLocks noChangeAspect="1"/>
            </p:cNvGraphicFramePr>
            <p:nvPr/>
          </p:nvGraphicFramePr>
          <p:xfrm>
            <a:off x="930" y="631"/>
            <a:ext cx="1996" cy="259"/>
          </p:xfrm>
          <a:graphic>
            <a:graphicData uri="http://schemas.openxmlformats.org/presentationml/2006/ole">
              <mc:AlternateContent xmlns:mc="http://schemas.openxmlformats.org/markup-compatibility/2006">
                <mc:Choice xmlns:v="urn:schemas-microsoft-com:vml" Requires="v">
                  <p:oleObj spid="_x0000_s183309" r:id="rId3" imgW="1841500" imgH="241300" progId="Equation.DSMT4">
                    <p:embed/>
                  </p:oleObj>
                </mc:Choice>
                <mc:Fallback>
                  <p:oleObj r:id="rId3" imgW="1841500" imgH="2413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 y="631"/>
                          <a:ext cx="1996"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3305" name="Rectangle 9"/>
          <p:cNvSpPr>
            <a:spLocks noChangeArrowheads="1"/>
          </p:cNvSpPr>
          <p:nvPr/>
        </p:nvSpPr>
        <p:spPr bwMode="auto">
          <a:xfrm>
            <a:off x="250825" y="1628775"/>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对于有</a:t>
            </a:r>
            <a:r>
              <a:rPr lang="en-US" altLang="zh-CN" i="1"/>
              <a:t>n</a:t>
            </a:r>
            <a:r>
              <a:rPr lang="zh-CN" altLang="en-US"/>
              <a:t>个正则点的一般情况，虚设点的位置最多可取</a:t>
            </a:r>
            <a:r>
              <a:rPr lang="en-US" altLang="zh-CN" i="1"/>
              <a:t>n</a:t>
            </a:r>
            <a:r>
              <a:rPr lang="en-US" altLang="zh-CN" baseline="30000"/>
              <a:t>2</a:t>
            </a:r>
            <a:r>
              <a:rPr lang="zh-CN" altLang="en-US"/>
              <a:t>－</a:t>
            </a:r>
            <a:r>
              <a:rPr lang="en-US" altLang="zh-CN" i="1"/>
              <a:t>n</a:t>
            </a:r>
            <a:r>
              <a:rPr lang="zh-CN" altLang="en-US"/>
              <a:t>个，且可通过下面定理的结果及相应的三个对称定理的结果进一步缩小虚设点取位置的数目。</a:t>
            </a:r>
          </a:p>
        </p:txBody>
      </p:sp>
      <p:sp>
        <p:nvSpPr>
          <p:cNvPr id="183306" name="Text Box 10"/>
          <p:cNvSpPr txBox="1">
            <a:spLocks noChangeArrowheads="1"/>
          </p:cNvSpPr>
          <p:nvPr/>
        </p:nvSpPr>
        <p:spPr bwMode="auto">
          <a:xfrm>
            <a:off x="250825" y="2636838"/>
            <a:ext cx="8299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9.23</a:t>
            </a:r>
            <a:r>
              <a:rPr lang="en-US" altLang="zh-CN">
                <a:solidFill>
                  <a:srgbClr val="000000"/>
                </a:solidFill>
                <a:ea typeface="黑体" pitchFamily="2" charset="-122"/>
              </a:rPr>
              <a:t> </a:t>
            </a:r>
            <a:r>
              <a:rPr lang="en-US" altLang="zh-CN">
                <a:solidFill>
                  <a:srgbClr val="000000"/>
                </a:solidFill>
              </a:rPr>
              <a:t> </a:t>
            </a:r>
            <a:r>
              <a:rPr lang="zh-CN" altLang="en-US">
                <a:solidFill>
                  <a:srgbClr val="000000"/>
                </a:solidFill>
              </a:rPr>
              <a:t>对正则点集合</a:t>
            </a:r>
            <a:r>
              <a:rPr lang="en-US" altLang="zh-CN">
                <a:solidFill>
                  <a:srgbClr val="000000"/>
                </a:solidFill>
              </a:rPr>
              <a:t>{ ( </a:t>
            </a:r>
            <a:r>
              <a:rPr lang="en-US" altLang="zh-CN" i="1">
                <a:solidFill>
                  <a:srgbClr val="000000"/>
                </a:solidFill>
              </a:rPr>
              <a:t>x</a:t>
            </a:r>
            <a:r>
              <a:rPr lang="en-US" altLang="zh-CN" i="1" baseline="-30000">
                <a:solidFill>
                  <a:srgbClr val="000000"/>
                </a:solidFill>
              </a:rPr>
              <a:t>i</a:t>
            </a:r>
            <a:r>
              <a:rPr lang="en-US" altLang="zh-CN">
                <a:solidFill>
                  <a:srgbClr val="000000"/>
                </a:solidFill>
              </a:rPr>
              <a:t>, </a:t>
            </a:r>
            <a:r>
              <a:rPr lang="en-US" altLang="zh-CN" i="1">
                <a:solidFill>
                  <a:srgbClr val="000000"/>
                </a:solidFill>
              </a:rPr>
              <a:t>y</a:t>
            </a:r>
            <a:r>
              <a:rPr lang="en-US" altLang="zh-CN" i="1" baseline="-30000">
                <a:solidFill>
                  <a:srgbClr val="000000"/>
                </a:solidFill>
              </a:rPr>
              <a:t>i</a:t>
            </a:r>
            <a:r>
              <a:rPr lang="en-US" altLang="zh-CN">
                <a:solidFill>
                  <a:srgbClr val="000000"/>
                </a:solidFill>
              </a:rPr>
              <a:t> ), </a:t>
            </a:r>
            <a:r>
              <a:rPr lang="en-US" altLang="zh-CN" i="1">
                <a:solidFill>
                  <a:srgbClr val="000000"/>
                </a:solidFill>
              </a:rPr>
              <a:t>i</a:t>
            </a:r>
            <a:r>
              <a:rPr lang="en-US" altLang="zh-CN">
                <a:solidFill>
                  <a:srgbClr val="000000"/>
                </a:solidFill>
              </a:rPr>
              <a:t>=1, …, </a:t>
            </a:r>
            <a:r>
              <a:rPr lang="en-US" altLang="zh-CN" i="1">
                <a:solidFill>
                  <a:srgbClr val="000000"/>
                </a:solidFill>
              </a:rPr>
              <a:t>n</a:t>
            </a:r>
            <a:r>
              <a:rPr lang="en-US" altLang="zh-CN">
                <a:solidFill>
                  <a:srgbClr val="000000"/>
                </a:solidFill>
              </a:rPr>
              <a:t>}</a:t>
            </a:r>
            <a:r>
              <a:rPr lang="zh-CN" altLang="en-US">
                <a:solidFill>
                  <a:srgbClr val="000000"/>
                </a:solidFill>
              </a:rPr>
              <a:t>，若存在一个点</a:t>
            </a:r>
            <a:r>
              <a:rPr lang="en-US" altLang="zh-CN" i="1">
                <a:solidFill>
                  <a:srgbClr val="000000"/>
                </a:solidFill>
              </a:rPr>
              <a:t>P</a:t>
            </a:r>
            <a:r>
              <a:rPr lang="en-US" altLang="zh-CN" baseline="30000">
                <a:solidFill>
                  <a:srgbClr val="000000"/>
                </a:solidFill>
              </a:rPr>
              <a:t>*</a:t>
            </a:r>
            <a:r>
              <a:rPr lang="en-US" altLang="zh-CN">
                <a:solidFill>
                  <a:srgbClr val="000000"/>
                </a:solidFill>
              </a:rPr>
              <a:t> = ( </a:t>
            </a:r>
            <a:r>
              <a:rPr lang="en-US" altLang="zh-CN" i="1">
                <a:solidFill>
                  <a:srgbClr val="000000"/>
                </a:solidFill>
              </a:rPr>
              <a:t>x</a:t>
            </a:r>
            <a:r>
              <a:rPr lang="en-US" altLang="zh-CN" baseline="30000">
                <a:solidFill>
                  <a:srgbClr val="000000"/>
                </a:solidFill>
              </a:rPr>
              <a:t>*</a:t>
            </a:r>
            <a:r>
              <a:rPr lang="en-US" altLang="zh-CN">
                <a:solidFill>
                  <a:srgbClr val="000000"/>
                </a:solidFill>
              </a:rPr>
              <a:t>, </a:t>
            </a:r>
            <a:r>
              <a:rPr lang="en-US" altLang="zh-CN" i="1">
                <a:solidFill>
                  <a:srgbClr val="000000"/>
                </a:solidFill>
              </a:rPr>
              <a:t>y</a:t>
            </a:r>
            <a:r>
              <a:rPr lang="en-US" altLang="zh-CN" baseline="30000">
                <a:solidFill>
                  <a:srgbClr val="000000"/>
                </a:solidFill>
              </a:rPr>
              <a:t>*</a:t>
            </a:r>
            <a:r>
              <a:rPr lang="en-US" altLang="zh-CN">
                <a:solidFill>
                  <a:srgbClr val="000000"/>
                </a:solidFill>
              </a:rPr>
              <a:t>)</a:t>
            </a:r>
            <a:r>
              <a:rPr lang="zh-CN" altLang="en-US">
                <a:solidFill>
                  <a:srgbClr val="000000"/>
                </a:solidFill>
              </a:rPr>
              <a:t>，使得有</a:t>
            </a:r>
            <a:r>
              <a:rPr lang="en-US" altLang="zh-CN" i="1">
                <a:solidFill>
                  <a:srgbClr val="000000"/>
                </a:solidFill>
              </a:rPr>
              <a:t>x</a:t>
            </a:r>
            <a:r>
              <a:rPr lang="en-US" altLang="zh-CN" i="1" baseline="-30000">
                <a:solidFill>
                  <a:srgbClr val="000000"/>
                </a:solidFill>
              </a:rPr>
              <a:t>i</a:t>
            </a:r>
            <a:r>
              <a:rPr lang="en-US" altLang="zh-CN">
                <a:solidFill>
                  <a:srgbClr val="000000"/>
                </a:solidFill>
              </a:rPr>
              <a:t>≤</a:t>
            </a:r>
            <a:r>
              <a:rPr lang="en-US" altLang="zh-CN" i="1">
                <a:solidFill>
                  <a:srgbClr val="000000"/>
                </a:solidFill>
              </a:rPr>
              <a:t>x</a:t>
            </a:r>
            <a:r>
              <a:rPr lang="en-US" altLang="zh-CN" baseline="30000">
                <a:solidFill>
                  <a:srgbClr val="000000"/>
                </a:solidFill>
              </a:rPr>
              <a:t>*</a:t>
            </a:r>
            <a:r>
              <a:rPr lang="zh-CN" altLang="en-US">
                <a:solidFill>
                  <a:srgbClr val="000000"/>
                </a:solidFill>
              </a:rPr>
              <a:t>或</a:t>
            </a:r>
            <a:r>
              <a:rPr lang="en-US" altLang="zh-CN" i="1">
                <a:solidFill>
                  <a:srgbClr val="000000"/>
                </a:solidFill>
              </a:rPr>
              <a:t>y</a:t>
            </a:r>
            <a:r>
              <a:rPr lang="en-US" altLang="zh-CN" i="1" baseline="-30000">
                <a:solidFill>
                  <a:srgbClr val="000000"/>
                </a:solidFill>
              </a:rPr>
              <a:t>i</a:t>
            </a:r>
            <a:r>
              <a:rPr lang="en-US" altLang="zh-CN">
                <a:solidFill>
                  <a:srgbClr val="000000"/>
                </a:solidFill>
              </a:rPr>
              <a:t>≤</a:t>
            </a:r>
            <a:r>
              <a:rPr lang="en-US" altLang="zh-CN" i="1">
                <a:solidFill>
                  <a:srgbClr val="000000"/>
                </a:solidFill>
              </a:rPr>
              <a:t>y</a:t>
            </a:r>
            <a:r>
              <a:rPr lang="en-US" altLang="zh-CN" baseline="30000">
                <a:solidFill>
                  <a:srgbClr val="000000"/>
                </a:solidFill>
              </a:rPr>
              <a:t>*</a:t>
            </a:r>
            <a:r>
              <a:rPr lang="zh-CN" altLang="en-US">
                <a:solidFill>
                  <a:srgbClr val="000000"/>
                </a:solidFill>
              </a:rPr>
              <a:t>成立，则在最优</a:t>
            </a:r>
            <a:r>
              <a:rPr lang="en-US" altLang="zh-CN">
                <a:solidFill>
                  <a:srgbClr val="000000"/>
                </a:solidFill>
              </a:rPr>
              <a:t>Steiner</a:t>
            </a:r>
            <a:r>
              <a:rPr lang="zh-CN" altLang="en-US">
                <a:solidFill>
                  <a:srgbClr val="000000"/>
                </a:solidFill>
              </a:rPr>
              <a:t>树中不存在</a:t>
            </a:r>
            <a:r>
              <a:rPr lang="en-US" altLang="zh-CN" i="1">
                <a:solidFill>
                  <a:srgbClr val="000000"/>
                </a:solidFill>
              </a:rPr>
              <a:t>x</a:t>
            </a:r>
            <a:r>
              <a:rPr lang="en-US" altLang="zh-CN">
                <a:solidFill>
                  <a:srgbClr val="000000"/>
                </a:solidFill>
              </a:rPr>
              <a:t>≥</a:t>
            </a:r>
            <a:r>
              <a:rPr lang="en-US" altLang="zh-CN" i="1">
                <a:solidFill>
                  <a:srgbClr val="000000"/>
                </a:solidFill>
              </a:rPr>
              <a:t>x</a:t>
            </a:r>
            <a:r>
              <a:rPr lang="en-US" altLang="zh-CN" baseline="30000">
                <a:solidFill>
                  <a:srgbClr val="000000"/>
                </a:solidFill>
              </a:rPr>
              <a:t>*</a:t>
            </a:r>
            <a:r>
              <a:rPr lang="zh-CN" altLang="en-US">
                <a:solidFill>
                  <a:srgbClr val="000000"/>
                </a:solidFill>
              </a:rPr>
              <a:t>或</a:t>
            </a:r>
            <a:r>
              <a:rPr lang="en-US" altLang="zh-CN" i="1">
                <a:solidFill>
                  <a:srgbClr val="000000"/>
                </a:solidFill>
              </a:rPr>
              <a:t>y</a:t>
            </a:r>
            <a:r>
              <a:rPr lang="en-US" altLang="zh-CN">
                <a:solidFill>
                  <a:srgbClr val="000000"/>
                </a:solidFill>
              </a:rPr>
              <a:t>≥</a:t>
            </a:r>
            <a:r>
              <a:rPr lang="en-US" altLang="zh-CN" i="1">
                <a:solidFill>
                  <a:srgbClr val="000000"/>
                </a:solidFill>
              </a:rPr>
              <a:t>y</a:t>
            </a:r>
            <a:r>
              <a:rPr lang="en-US" altLang="zh-CN" baseline="30000">
                <a:solidFill>
                  <a:srgbClr val="000000"/>
                </a:solidFill>
              </a:rPr>
              <a:t>*</a:t>
            </a:r>
            <a:r>
              <a:rPr lang="zh-CN" altLang="en-US">
                <a:solidFill>
                  <a:srgbClr val="000000"/>
                </a:solidFill>
              </a:rPr>
              <a:t>的虚设点。（证明从略）</a:t>
            </a:r>
          </a:p>
        </p:txBody>
      </p:sp>
      <p:sp>
        <p:nvSpPr>
          <p:cNvPr id="183308" name="Rectangle 12"/>
          <p:cNvSpPr>
            <a:spLocks noChangeArrowheads="1"/>
          </p:cNvSpPr>
          <p:nvPr/>
        </p:nvSpPr>
        <p:spPr bwMode="auto">
          <a:xfrm>
            <a:off x="250825" y="3644900"/>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定理</a:t>
            </a:r>
            <a:r>
              <a:rPr lang="en-US" altLang="zh-CN"/>
              <a:t>9.23</a:t>
            </a:r>
            <a:r>
              <a:rPr lang="zh-CN" altLang="en-US"/>
              <a:t>及与其对称的另一些结果是从对图</a:t>
            </a:r>
            <a:r>
              <a:rPr lang="en-US" altLang="zh-CN"/>
              <a:t>9.39</a:t>
            </a:r>
            <a:r>
              <a:rPr lang="zh-CN" altLang="en-US"/>
              <a:t>的分析得出的，有时可以用来减少穷举中的计算量，由它们可以推出了一些删去准则，以便删去一部分不必要的比较。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3303"/>
                                        </p:tgtEl>
                                        <p:attrNameLst>
                                          <p:attrName>style.visibility</p:attrName>
                                        </p:attrNameLst>
                                      </p:cBhvr>
                                      <p:to>
                                        <p:strVal val="visible"/>
                                      </p:to>
                                    </p:set>
                                    <p:anim calcmode="lin" valueType="num">
                                      <p:cBhvr additive="base">
                                        <p:cTn id="7" dur="500" fill="hold"/>
                                        <p:tgtEl>
                                          <p:spTgt spid="183303"/>
                                        </p:tgtEl>
                                        <p:attrNameLst>
                                          <p:attrName>ppt_x</p:attrName>
                                        </p:attrNameLst>
                                      </p:cBhvr>
                                      <p:tavLst>
                                        <p:tav tm="0">
                                          <p:val>
                                            <p:strVal val="0-#ppt_w/2"/>
                                          </p:val>
                                        </p:tav>
                                        <p:tav tm="100000">
                                          <p:val>
                                            <p:strVal val="#ppt_x"/>
                                          </p:val>
                                        </p:tav>
                                      </p:tavLst>
                                    </p:anim>
                                    <p:anim calcmode="lin" valueType="num">
                                      <p:cBhvr additive="base">
                                        <p:cTn id="8" dur="500" fill="hold"/>
                                        <p:tgtEl>
                                          <p:spTgt spid="1833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3305"/>
                                        </p:tgtEl>
                                        <p:attrNameLst>
                                          <p:attrName>style.visibility</p:attrName>
                                        </p:attrNameLst>
                                      </p:cBhvr>
                                      <p:to>
                                        <p:strVal val="visible"/>
                                      </p:to>
                                    </p:set>
                                    <p:anim calcmode="lin" valueType="num">
                                      <p:cBhvr additive="base">
                                        <p:cTn id="13" dur="500" fill="hold"/>
                                        <p:tgtEl>
                                          <p:spTgt spid="183305"/>
                                        </p:tgtEl>
                                        <p:attrNameLst>
                                          <p:attrName>ppt_x</p:attrName>
                                        </p:attrNameLst>
                                      </p:cBhvr>
                                      <p:tavLst>
                                        <p:tav tm="0">
                                          <p:val>
                                            <p:strVal val="0-#ppt_w/2"/>
                                          </p:val>
                                        </p:tav>
                                        <p:tav tm="100000">
                                          <p:val>
                                            <p:strVal val="#ppt_x"/>
                                          </p:val>
                                        </p:tav>
                                      </p:tavLst>
                                    </p:anim>
                                    <p:anim calcmode="lin" valueType="num">
                                      <p:cBhvr additive="base">
                                        <p:cTn id="14" dur="500" fill="hold"/>
                                        <p:tgtEl>
                                          <p:spTgt spid="1833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3306"/>
                                        </p:tgtEl>
                                        <p:attrNameLst>
                                          <p:attrName>style.visibility</p:attrName>
                                        </p:attrNameLst>
                                      </p:cBhvr>
                                      <p:to>
                                        <p:strVal val="visible"/>
                                      </p:to>
                                    </p:set>
                                    <p:anim calcmode="lin" valueType="num">
                                      <p:cBhvr additive="base">
                                        <p:cTn id="19" dur="500" fill="hold"/>
                                        <p:tgtEl>
                                          <p:spTgt spid="183306"/>
                                        </p:tgtEl>
                                        <p:attrNameLst>
                                          <p:attrName>ppt_x</p:attrName>
                                        </p:attrNameLst>
                                      </p:cBhvr>
                                      <p:tavLst>
                                        <p:tav tm="0">
                                          <p:val>
                                            <p:strVal val="0-#ppt_w/2"/>
                                          </p:val>
                                        </p:tav>
                                        <p:tav tm="100000">
                                          <p:val>
                                            <p:strVal val="#ppt_x"/>
                                          </p:val>
                                        </p:tav>
                                      </p:tavLst>
                                    </p:anim>
                                    <p:anim calcmode="lin" valueType="num">
                                      <p:cBhvr additive="base">
                                        <p:cTn id="20" dur="500" fill="hold"/>
                                        <p:tgtEl>
                                          <p:spTgt spid="18330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3308"/>
                                        </p:tgtEl>
                                        <p:attrNameLst>
                                          <p:attrName>style.visibility</p:attrName>
                                        </p:attrNameLst>
                                      </p:cBhvr>
                                      <p:to>
                                        <p:strVal val="visible"/>
                                      </p:to>
                                    </p:set>
                                    <p:anim calcmode="lin" valueType="num">
                                      <p:cBhvr additive="base">
                                        <p:cTn id="25" dur="500" fill="hold"/>
                                        <p:tgtEl>
                                          <p:spTgt spid="183308"/>
                                        </p:tgtEl>
                                        <p:attrNameLst>
                                          <p:attrName>ppt_x</p:attrName>
                                        </p:attrNameLst>
                                      </p:cBhvr>
                                      <p:tavLst>
                                        <p:tav tm="0">
                                          <p:val>
                                            <p:strVal val="0-#ppt_w/2"/>
                                          </p:val>
                                        </p:tav>
                                        <p:tav tm="100000">
                                          <p:val>
                                            <p:strVal val="#ppt_x"/>
                                          </p:val>
                                        </p:tav>
                                      </p:tavLst>
                                    </p:anim>
                                    <p:anim calcmode="lin" valueType="num">
                                      <p:cBhvr additive="base">
                                        <p:cTn id="26" dur="500" fill="hold"/>
                                        <p:tgtEl>
                                          <p:spTgt spid="183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5" grpId="0"/>
      <p:bldP spid="183306" grpId="0"/>
      <p:bldP spid="18330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5" name="Rectangle 5"/>
          <p:cNvSpPr>
            <a:spLocks noChangeArrowheads="1"/>
          </p:cNvSpPr>
          <p:nvPr/>
        </p:nvSpPr>
        <p:spPr bwMode="auto">
          <a:xfrm>
            <a:off x="250825" y="333375"/>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对于试题给定的</a:t>
            </a:r>
            <a:r>
              <a:rPr lang="en-US" altLang="zh-CN"/>
              <a:t>9</a:t>
            </a:r>
            <a:r>
              <a:rPr lang="zh-CN" altLang="en-US"/>
              <a:t>个点，利用带删去准则的穷举法已经求得了“棋盘”距离下的最优</a:t>
            </a:r>
            <a:r>
              <a:rPr lang="en-US" altLang="zh-CN"/>
              <a:t>Steiner</a:t>
            </a:r>
            <a:r>
              <a:rPr lang="zh-CN" altLang="en-US"/>
              <a:t>树。但对一般正则点集</a:t>
            </a:r>
            <a:r>
              <a:rPr lang="en-US" altLang="zh-CN"/>
              <a:t>A</a:t>
            </a:r>
            <a:r>
              <a:rPr lang="zh-CN" altLang="en-US"/>
              <a:t>，算法仍因计算量过大而不太可能求出结果（在</a:t>
            </a:r>
            <a:r>
              <a:rPr lang="en-US" altLang="zh-CN" i="1"/>
              <a:t>n</a:t>
            </a:r>
            <a:r>
              <a:rPr lang="zh-CN" altLang="en-US"/>
              <a:t>较大且删去效果不太明显时）。因此，我们还应进一步考虑是否能设计出一些效果较好的近似算法，以供实际应用需要。下面笔者设计了一个较为简便的近似算法供读者参考，是否还能设计出更好的近似算法读者可作进一步的考虑。</a:t>
            </a:r>
          </a:p>
        </p:txBody>
      </p:sp>
      <p:sp>
        <p:nvSpPr>
          <p:cNvPr id="184326" name="Rectangle 6"/>
          <p:cNvSpPr>
            <a:spLocks noChangeArrowheads="1"/>
          </p:cNvSpPr>
          <p:nvPr/>
        </p:nvSpPr>
        <p:spPr bwMode="auto">
          <a:xfrm>
            <a:off x="342900" y="2349500"/>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三、近似算法</a:t>
            </a:r>
          </a:p>
        </p:txBody>
      </p:sp>
      <p:sp>
        <p:nvSpPr>
          <p:cNvPr id="184327" name="Rectangle 7"/>
          <p:cNvSpPr>
            <a:spLocks noChangeArrowheads="1"/>
          </p:cNvSpPr>
          <p:nvPr/>
        </p:nvSpPr>
        <p:spPr bwMode="auto">
          <a:xfrm>
            <a:off x="276225" y="2744788"/>
            <a:ext cx="544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  </a:t>
            </a:r>
            <a:r>
              <a:rPr lang="zh-CN" altLang="en-US"/>
              <a:t>求正则点集</a:t>
            </a:r>
            <a:r>
              <a:rPr lang="en-US" altLang="zh-CN"/>
              <a:t>A</a:t>
            </a:r>
            <a:r>
              <a:rPr lang="zh-CN" altLang="en-US"/>
              <a:t>的最小生成树（欧氏距离）。</a:t>
            </a:r>
          </a:p>
        </p:txBody>
      </p:sp>
      <p:sp>
        <p:nvSpPr>
          <p:cNvPr id="184328" name="Rectangle 8"/>
          <p:cNvSpPr>
            <a:spLocks noChangeArrowheads="1"/>
          </p:cNvSpPr>
          <p:nvPr/>
        </p:nvSpPr>
        <p:spPr bwMode="auto">
          <a:xfrm>
            <a:off x="250825" y="3068638"/>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步</a:t>
            </a:r>
            <a:r>
              <a:rPr lang="en-US" altLang="zh-CN"/>
              <a:t>2  </a:t>
            </a:r>
            <a:r>
              <a:rPr lang="zh-CN" altLang="en-US">
                <a:cs typeface="Times New Roman" pitchFamily="18" charset="0"/>
              </a:rPr>
              <a:t>将最小生成树的每条边沿两指定方向作投影，得到“棋盘”距离下的近似最优网络。（注：若正则点的坐标不全为整数而虚设点仍要求格点，则还应作些边的平移）。</a:t>
            </a:r>
            <a:r>
              <a:rPr lang="zh-CN" altLang="en-US"/>
              <a:t> </a:t>
            </a:r>
          </a:p>
        </p:txBody>
      </p:sp>
      <p:grpSp>
        <p:nvGrpSpPr>
          <p:cNvPr id="184329" name="Group 9"/>
          <p:cNvGrpSpPr>
            <a:grpSpLocks/>
          </p:cNvGrpSpPr>
          <p:nvPr/>
        </p:nvGrpSpPr>
        <p:grpSpPr bwMode="auto">
          <a:xfrm>
            <a:off x="250825" y="4044950"/>
            <a:ext cx="8642350" cy="1687513"/>
            <a:chOff x="158" y="1278"/>
            <a:chExt cx="5444" cy="1063"/>
          </a:xfrm>
        </p:grpSpPr>
        <p:sp>
          <p:nvSpPr>
            <p:cNvPr id="184330" name="Text Box 10"/>
            <p:cNvSpPr txBox="1">
              <a:spLocks noChangeArrowheads="1"/>
            </p:cNvSpPr>
            <p:nvPr/>
          </p:nvSpPr>
          <p:spPr bwMode="auto">
            <a:xfrm>
              <a:off x="158" y="1278"/>
              <a:ext cx="544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由于“棋盘”距离下的最优</a:t>
              </a:r>
              <a:r>
                <a:rPr lang="en-US" altLang="zh-CN">
                  <a:solidFill>
                    <a:srgbClr val="000000"/>
                  </a:solidFill>
                </a:rPr>
                <a:t>Steiner</a:t>
              </a:r>
              <a:r>
                <a:rPr lang="zh-CN" altLang="en-US">
                  <a:solidFill>
                    <a:srgbClr val="000000"/>
                  </a:solidFill>
                </a:rPr>
                <a:t>树的长度必大于最优</a:t>
              </a:r>
              <a:r>
                <a:rPr lang="en-US" altLang="zh-CN">
                  <a:solidFill>
                    <a:srgbClr val="000000"/>
                  </a:solidFill>
                </a:rPr>
                <a:t>Steiner</a:t>
              </a:r>
              <a:r>
                <a:rPr lang="zh-CN" altLang="en-US">
                  <a:solidFill>
                    <a:srgbClr val="000000"/>
                  </a:solidFill>
                </a:rPr>
                <a:t>树的长度，最优</a:t>
              </a:r>
              <a:r>
                <a:rPr lang="en-US" altLang="zh-CN">
                  <a:solidFill>
                    <a:srgbClr val="000000"/>
                  </a:solidFill>
                </a:rPr>
                <a:t>Steiner</a:t>
              </a:r>
              <a:r>
                <a:rPr lang="zh-CN" altLang="en-US">
                  <a:solidFill>
                    <a:srgbClr val="000000"/>
                  </a:solidFill>
                </a:rPr>
                <a:t>树长度至少是最小生成树长度的       倍，而步</a:t>
              </a:r>
              <a:r>
                <a:rPr lang="en-US" altLang="zh-CN">
                  <a:solidFill>
                    <a:srgbClr val="000000"/>
                  </a:solidFill>
                </a:rPr>
                <a:t>2</a:t>
              </a:r>
              <a:r>
                <a:rPr lang="zh-CN" altLang="en-US">
                  <a:solidFill>
                    <a:srgbClr val="000000"/>
                  </a:solidFill>
                </a:rPr>
                <a:t>作投影后得到的网络的长度至多是最小生成树长度的      倍。根据上述不等式关系立即可得出：近似算法求得的网络，其长度不可能超过“棋盘”距离下最优</a:t>
              </a:r>
              <a:r>
                <a:rPr lang="en-US" altLang="zh-CN">
                  <a:solidFill>
                    <a:srgbClr val="000000"/>
                  </a:solidFill>
                </a:rPr>
                <a:t>Steiner</a:t>
              </a:r>
              <a:r>
                <a:rPr lang="zh-CN" altLang="en-US">
                  <a:solidFill>
                    <a:srgbClr val="000000"/>
                  </a:solidFill>
                </a:rPr>
                <a:t>树长度的</a:t>
              </a:r>
            </a:p>
            <a:p>
              <a:r>
                <a:rPr lang="zh-CN" altLang="en-US">
                  <a:solidFill>
                    <a:srgbClr val="000000"/>
                  </a:solidFill>
                </a:rPr>
                <a:t>      倍（         </a:t>
              </a:r>
              <a:r>
                <a:rPr lang="en-US" altLang="zh-CN">
                  <a:solidFill>
                    <a:srgbClr val="000000"/>
                  </a:solidFill>
                </a:rPr>
                <a:t>≈1.633</a:t>
              </a:r>
              <a:r>
                <a:rPr lang="zh-CN" altLang="en-US">
                  <a:solidFill>
                    <a:srgbClr val="000000"/>
                  </a:solidFill>
                </a:rPr>
                <a:t>）。</a:t>
              </a:r>
            </a:p>
          </p:txBody>
        </p:sp>
        <p:graphicFrame>
          <p:nvGraphicFramePr>
            <p:cNvPr id="184331" name="Object 11"/>
            <p:cNvGraphicFramePr>
              <a:graphicFrameLocks noChangeAspect="1"/>
            </p:cNvGraphicFramePr>
            <p:nvPr/>
          </p:nvGraphicFramePr>
          <p:xfrm>
            <a:off x="2971" y="1436"/>
            <a:ext cx="227" cy="270"/>
          </p:xfrm>
          <a:graphic>
            <a:graphicData uri="http://schemas.openxmlformats.org/presentationml/2006/ole">
              <mc:AlternateContent xmlns:mc="http://schemas.openxmlformats.org/markup-compatibility/2006">
                <mc:Choice xmlns:v="urn:schemas-microsoft-com:vml" Requires="v">
                  <p:oleObj spid="_x0000_s184335" r:id="rId3" imgW="253890" imgH="431613" progId="Equation.DSMT4">
                    <p:embed/>
                  </p:oleObj>
                </mc:Choice>
                <mc:Fallback>
                  <p:oleObj r:id="rId3" imgW="253890" imgH="431613"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436"/>
                          <a:ext cx="227"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2" name="Object 12"/>
            <p:cNvGraphicFramePr>
              <a:graphicFrameLocks noChangeAspect="1"/>
            </p:cNvGraphicFramePr>
            <p:nvPr/>
          </p:nvGraphicFramePr>
          <p:xfrm>
            <a:off x="2473" y="1680"/>
            <a:ext cx="226" cy="208"/>
          </p:xfrm>
          <a:graphic>
            <a:graphicData uri="http://schemas.openxmlformats.org/presentationml/2006/ole">
              <mc:AlternateContent xmlns:mc="http://schemas.openxmlformats.org/markup-compatibility/2006">
                <mc:Choice xmlns:v="urn:schemas-microsoft-com:vml" Requires="v">
                  <p:oleObj spid="_x0000_s184336" r:id="rId5" imgW="241091" imgH="215713" progId="Equation.DSMT4">
                    <p:embed/>
                  </p:oleObj>
                </mc:Choice>
                <mc:Fallback>
                  <p:oleObj r:id="rId5" imgW="241091" imgH="215713"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3" y="1680"/>
                          <a:ext cx="226"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3" name="Object 13"/>
            <p:cNvGraphicFramePr>
              <a:graphicFrameLocks noChangeAspect="1"/>
            </p:cNvGraphicFramePr>
            <p:nvPr/>
          </p:nvGraphicFramePr>
          <p:xfrm>
            <a:off x="249" y="2059"/>
            <a:ext cx="216" cy="282"/>
          </p:xfrm>
          <a:graphic>
            <a:graphicData uri="http://schemas.openxmlformats.org/presentationml/2006/ole">
              <mc:AlternateContent xmlns:mc="http://schemas.openxmlformats.org/markup-compatibility/2006">
                <mc:Choice xmlns:v="urn:schemas-microsoft-com:vml" Requires="v">
                  <p:oleObj spid="_x0000_s184337" r:id="rId7" imgW="342751" imgH="444307" progId="Equation.DSMT4">
                    <p:embed/>
                  </p:oleObj>
                </mc:Choice>
                <mc:Fallback>
                  <p:oleObj r:id="rId7" imgW="342751" imgH="444307"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 y="2059"/>
                          <a:ext cx="216"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34" name="Object 14"/>
            <p:cNvGraphicFramePr>
              <a:graphicFrameLocks noChangeAspect="1"/>
            </p:cNvGraphicFramePr>
            <p:nvPr/>
          </p:nvGraphicFramePr>
          <p:xfrm>
            <a:off x="884" y="2059"/>
            <a:ext cx="216" cy="282"/>
          </p:xfrm>
          <a:graphic>
            <a:graphicData uri="http://schemas.openxmlformats.org/presentationml/2006/ole">
              <mc:AlternateContent xmlns:mc="http://schemas.openxmlformats.org/markup-compatibility/2006">
                <mc:Choice xmlns:v="urn:schemas-microsoft-com:vml" Requires="v">
                  <p:oleObj spid="_x0000_s184338" r:id="rId9" imgW="342751" imgH="444307" progId="Equation.DSMT4">
                    <p:embed/>
                  </p:oleObj>
                </mc:Choice>
                <mc:Fallback>
                  <p:oleObj r:id="rId9" imgW="342751" imgH="444307"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2059"/>
                          <a:ext cx="216"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4325"/>
                                        </p:tgtEl>
                                        <p:attrNameLst>
                                          <p:attrName>style.visibility</p:attrName>
                                        </p:attrNameLst>
                                      </p:cBhvr>
                                      <p:to>
                                        <p:strVal val="visible"/>
                                      </p:to>
                                    </p:set>
                                    <p:anim calcmode="lin" valueType="num">
                                      <p:cBhvr additive="base">
                                        <p:cTn id="7" dur="500" fill="hold"/>
                                        <p:tgtEl>
                                          <p:spTgt spid="184325"/>
                                        </p:tgtEl>
                                        <p:attrNameLst>
                                          <p:attrName>ppt_x</p:attrName>
                                        </p:attrNameLst>
                                      </p:cBhvr>
                                      <p:tavLst>
                                        <p:tav tm="0">
                                          <p:val>
                                            <p:strVal val="#ppt_x"/>
                                          </p:val>
                                        </p:tav>
                                        <p:tav tm="100000">
                                          <p:val>
                                            <p:strVal val="#ppt_x"/>
                                          </p:val>
                                        </p:tav>
                                      </p:tavLst>
                                    </p:anim>
                                    <p:anim calcmode="lin" valueType="num">
                                      <p:cBhvr additive="base">
                                        <p:cTn id="8" dur="500" fill="hold"/>
                                        <p:tgtEl>
                                          <p:spTgt spid="1843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26"/>
                                        </p:tgtEl>
                                        <p:attrNameLst>
                                          <p:attrName>style.visibility</p:attrName>
                                        </p:attrNameLst>
                                      </p:cBhvr>
                                      <p:to>
                                        <p:strVal val="visible"/>
                                      </p:to>
                                    </p:set>
                                    <p:anim calcmode="lin" valueType="num">
                                      <p:cBhvr additive="base">
                                        <p:cTn id="13" dur="500" fill="hold"/>
                                        <p:tgtEl>
                                          <p:spTgt spid="184326"/>
                                        </p:tgtEl>
                                        <p:attrNameLst>
                                          <p:attrName>ppt_x</p:attrName>
                                        </p:attrNameLst>
                                      </p:cBhvr>
                                      <p:tavLst>
                                        <p:tav tm="0">
                                          <p:val>
                                            <p:strVal val="0-#ppt_w/2"/>
                                          </p:val>
                                        </p:tav>
                                        <p:tav tm="100000">
                                          <p:val>
                                            <p:strVal val="#ppt_x"/>
                                          </p:val>
                                        </p:tav>
                                      </p:tavLst>
                                    </p:anim>
                                    <p:anim calcmode="lin" valueType="num">
                                      <p:cBhvr additive="base">
                                        <p:cTn id="14" dur="500" fill="hold"/>
                                        <p:tgtEl>
                                          <p:spTgt spid="1843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27"/>
                                        </p:tgtEl>
                                        <p:attrNameLst>
                                          <p:attrName>style.visibility</p:attrName>
                                        </p:attrNameLst>
                                      </p:cBhvr>
                                      <p:to>
                                        <p:strVal val="visible"/>
                                      </p:to>
                                    </p:set>
                                    <p:anim calcmode="lin" valueType="num">
                                      <p:cBhvr additive="base">
                                        <p:cTn id="19" dur="500" fill="hold"/>
                                        <p:tgtEl>
                                          <p:spTgt spid="184327"/>
                                        </p:tgtEl>
                                        <p:attrNameLst>
                                          <p:attrName>ppt_x</p:attrName>
                                        </p:attrNameLst>
                                      </p:cBhvr>
                                      <p:tavLst>
                                        <p:tav tm="0">
                                          <p:val>
                                            <p:strVal val="0-#ppt_w/2"/>
                                          </p:val>
                                        </p:tav>
                                        <p:tav tm="100000">
                                          <p:val>
                                            <p:strVal val="#ppt_x"/>
                                          </p:val>
                                        </p:tav>
                                      </p:tavLst>
                                    </p:anim>
                                    <p:anim calcmode="lin" valueType="num">
                                      <p:cBhvr additive="base">
                                        <p:cTn id="20" dur="500" fill="hold"/>
                                        <p:tgtEl>
                                          <p:spTgt spid="18432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28"/>
                                        </p:tgtEl>
                                        <p:attrNameLst>
                                          <p:attrName>style.visibility</p:attrName>
                                        </p:attrNameLst>
                                      </p:cBhvr>
                                      <p:to>
                                        <p:strVal val="visible"/>
                                      </p:to>
                                    </p:set>
                                    <p:anim calcmode="lin" valueType="num">
                                      <p:cBhvr additive="base">
                                        <p:cTn id="25" dur="500" fill="hold"/>
                                        <p:tgtEl>
                                          <p:spTgt spid="184328"/>
                                        </p:tgtEl>
                                        <p:attrNameLst>
                                          <p:attrName>ppt_x</p:attrName>
                                        </p:attrNameLst>
                                      </p:cBhvr>
                                      <p:tavLst>
                                        <p:tav tm="0">
                                          <p:val>
                                            <p:strVal val="0-#ppt_w/2"/>
                                          </p:val>
                                        </p:tav>
                                        <p:tav tm="100000">
                                          <p:val>
                                            <p:strVal val="#ppt_x"/>
                                          </p:val>
                                        </p:tav>
                                      </p:tavLst>
                                    </p:anim>
                                    <p:anim calcmode="lin" valueType="num">
                                      <p:cBhvr additive="base">
                                        <p:cTn id="26" dur="500" fill="hold"/>
                                        <p:tgtEl>
                                          <p:spTgt spid="1843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4329"/>
                                        </p:tgtEl>
                                        <p:attrNameLst>
                                          <p:attrName>style.visibility</p:attrName>
                                        </p:attrNameLst>
                                      </p:cBhvr>
                                      <p:to>
                                        <p:strVal val="visible"/>
                                      </p:to>
                                    </p:set>
                                    <p:anim calcmode="lin" valueType="num">
                                      <p:cBhvr additive="base">
                                        <p:cTn id="31" dur="500" fill="hold"/>
                                        <p:tgtEl>
                                          <p:spTgt spid="184329"/>
                                        </p:tgtEl>
                                        <p:attrNameLst>
                                          <p:attrName>ppt_x</p:attrName>
                                        </p:attrNameLst>
                                      </p:cBhvr>
                                      <p:tavLst>
                                        <p:tav tm="0">
                                          <p:val>
                                            <p:strVal val="0-#ppt_w/2"/>
                                          </p:val>
                                        </p:tav>
                                        <p:tav tm="100000">
                                          <p:val>
                                            <p:strVal val="#ppt_x"/>
                                          </p:val>
                                        </p:tav>
                                      </p:tavLst>
                                    </p:anim>
                                    <p:anim calcmode="lin" valueType="num">
                                      <p:cBhvr additive="base">
                                        <p:cTn id="32" dur="500" fill="hold"/>
                                        <p:tgtEl>
                                          <p:spTgt spid="1843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5" grpId="0"/>
      <p:bldP spid="184326" grpId="0"/>
      <p:bldP spid="184327" grpId="0"/>
      <p:bldP spid="18432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250825" y="188913"/>
            <a:ext cx="8713788"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根据网络的特征，上述近似算法还可以与局部调权威性方法结合起来使用，以获得更好的实用效果。例如可能性将</a:t>
            </a:r>
            <a:r>
              <a:rPr lang="en-US" altLang="zh-CN"/>
              <a:t>A</a:t>
            </a:r>
            <a:r>
              <a:rPr lang="zh-CN" altLang="en-US"/>
              <a:t>划分成几个子集，每一子集都较易找到最优网络，然后将求得的子网络逐次适当合并、调整，以找到</a:t>
            </a:r>
            <a:r>
              <a:rPr lang="en-US" altLang="zh-CN"/>
              <a:t>A</a:t>
            </a:r>
            <a:r>
              <a:rPr lang="zh-CN" altLang="en-US"/>
              <a:t>的一个近似最优网络。这种局部寻优的办法常能提供较好的结果，尤其是在随机地多次使用，最后经比较从中找出最优的一个来，效果常常更好，有兴趣的读者不妨一试。如将图 </a:t>
            </a:r>
            <a:r>
              <a:rPr lang="en-US" altLang="zh-CN"/>
              <a:t>9.39</a:t>
            </a:r>
            <a:r>
              <a:rPr lang="zh-CN" altLang="en-US"/>
              <a:t>中的</a:t>
            </a:r>
            <a:r>
              <a:rPr lang="en-US" altLang="zh-CN"/>
              <a:t>9</a:t>
            </a:r>
            <a:r>
              <a:rPr lang="zh-CN" altLang="en-US"/>
              <a:t>个正则点分为三组，每组三个顶点，可立即得到三个子集的最优网络。然后将三个子网络适当合并，得到</a:t>
            </a:r>
            <a:r>
              <a:rPr lang="en-US" altLang="zh-CN"/>
              <a:t>9</a:t>
            </a:r>
            <a:r>
              <a:rPr lang="zh-CN" altLang="en-US"/>
              <a:t>个点间的一个网络。如果你多试几次（用不同分法和合并法），不难找到到一个长度为</a:t>
            </a:r>
            <a:r>
              <a:rPr lang="en-US" altLang="zh-CN"/>
              <a:t>94</a:t>
            </a:r>
            <a:r>
              <a:rPr lang="zh-CN" altLang="en-US"/>
              <a:t>的最优网络，所用的计算量将大大少于穷举法。可惜的是，这类局部寻优方法通常很难找到理论依据，实用时可与其他近似方法结合起来用，以期望对所求的实例获得更为理想的结果。</a:t>
            </a:r>
          </a:p>
        </p:txBody>
      </p:sp>
      <p:sp>
        <p:nvSpPr>
          <p:cNvPr id="186374" name="Rectangle 6"/>
          <p:cNvSpPr>
            <a:spLocks noChangeArrowheads="1"/>
          </p:cNvSpPr>
          <p:nvPr/>
        </p:nvSpPr>
        <p:spPr bwMode="auto">
          <a:xfrm>
            <a:off x="331788" y="3573463"/>
            <a:ext cx="323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三、通讯卫星上的开关设置</a:t>
            </a:r>
          </a:p>
        </p:txBody>
      </p:sp>
      <p:sp>
        <p:nvSpPr>
          <p:cNvPr id="186376" name="Rectangle 8"/>
          <p:cNvSpPr>
            <a:spLocks noChangeArrowheads="1"/>
          </p:cNvSpPr>
          <p:nvPr/>
        </p:nvSpPr>
        <p:spPr bwMode="auto">
          <a:xfrm>
            <a:off x="288925" y="3933825"/>
            <a:ext cx="882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随着通讯卫星日益广泛地使用，人们对与之相关的所谓“时段指派”（</a:t>
            </a:r>
            <a:r>
              <a:rPr lang="en-US" altLang="zh-CN"/>
              <a:t>time </a:t>
            </a:r>
          </a:p>
          <a:p>
            <a:r>
              <a:rPr lang="en-US" altLang="zh-CN"/>
              <a:t>slot assignment, </a:t>
            </a:r>
            <a:r>
              <a:rPr lang="zh-CN" altLang="en-US"/>
              <a:t>简称</a:t>
            </a:r>
            <a:r>
              <a:rPr lang="en-US" altLang="zh-CN"/>
              <a:t>TSA</a:t>
            </a:r>
            <a:r>
              <a:rPr lang="zh-CN" altLang="en-US"/>
              <a:t>）的研究也越来越多。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0-#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4"/>
                                        </p:tgtEl>
                                        <p:attrNameLst>
                                          <p:attrName>style.visibility</p:attrName>
                                        </p:attrNameLst>
                                      </p:cBhvr>
                                      <p:to>
                                        <p:strVal val="visible"/>
                                      </p:to>
                                    </p:set>
                                    <p:anim calcmode="lin" valueType="num">
                                      <p:cBhvr additive="base">
                                        <p:cTn id="13" dur="500" fill="hold"/>
                                        <p:tgtEl>
                                          <p:spTgt spid="186374"/>
                                        </p:tgtEl>
                                        <p:attrNameLst>
                                          <p:attrName>ppt_x</p:attrName>
                                        </p:attrNameLst>
                                      </p:cBhvr>
                                      <p:tavLst>
                                        <p:tav tm="0">
                                          <p:val>
                                            <p:strVal val="0-#ppt_w/2"/>
                                          </p:val>
                                        </p:tav>
                                        <p:tav tm="100000">
                                          <p:val>
                                            <p:strVal val="#ppt_x"/>
                                          </p:val>
                                        </p:tav>
                                      </p:tavLst>
                                    </p:anim>
                                    <p:anim calcmode="lin" valueType="num">
                                      <p:cBhvr additive="base">
                                        <p:cTn id="14" dur="500" fill="hold"/>
                                        <p:tgtEl>
                                          <p:spTgt spid="1863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6376"/>
                                        </p:tgtEl>
                                        <p:attrNameLst>
                                          <p:attrName>style.visibility</p:attrName>
                                        </p:attrNameLst>
                                      </p:cBhvr>
                                      <p:to>
                                        <p:strVal val="visible"/>
                                      </p:to>
                                    </p:set>
                                    <p:anim calcmode="lin" valueType="num">
                                      <p:cBhvr additive="base">
                                        <p:cTn id="19" dur="500" fill="hold"/>
                                        <p:tgtEl>
                                          <p:spTgt spid="186376"/>
                                        </p:tgtEl>
                                        <p:attrNameLst>
                                          <p:attrName>ppt_x</p:attrName>
                                        </p:attrNameLst>
                                      </p:cBhvr>
                                      <p:tavLst>
                                        <p:tav tm="0">
                                          <p:val>
                                            <p:strVal val="0-#ppt_w/2"/>
                                          </p:val>
                                        </p:tav>
                                        <p:tav tm="100000">
                                          <p:val>
                                            <p:strVal val="#ppt_x"/>
                                          </p:val>
                                        </p:tav>
                                      </p:tavLst>
                                    </p:anim>
                                    <p:anim calcmode="lin" valueType="num">
                                      <p:cBhvr additive="base">
                                        <p:cTn id="20" dur="500" fill="hold"/>
                                        <p:tgtEl>
                                          <p:spTgt spid="186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p:bldP spid="186374" grpId="0"/>
      <p:bldP spid="18637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7" name="Rectangle 5"/>
          <p:cNvSpPr>
            <a:spLocks noChangeArrowheads="1"/>
          </p:cNvSpPr>
          <p:nvPr/>
        </p:nvSpPr>
        <p:spPr bwMode="auto">
          <a:xfrm>
            <a:off x="238125" y="404813"/>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问题及模型</a:t>
            </a:r>
          </a:p>
        </p:txBody>
      </p:sp>
      <p:sp>
        <p:nvSpPr>
          <p:cNvPr id="187399" name="Rectangle 7"/>
          <p:cNvSpPr>
            <a:spLocks noChangeArrowheads="1"/>
          </p:cNvSpPr>
          <p:nvPr/>
        </p:nvSpPr>
        <p:spPr bwMode="auto">
          <a:xfrm>
            <a:off x="250825" y="765175"/>
            <a:ext cx="8497888"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问题的标准形式为：在地面上存在着</a:t>
            </a:r>
            <a:r>
              <a:rPr lang="en-US" altLang="zh-CN" i="1"/>
              <a:t>n</a:t>
            </a:r>
            <a:r>
              <a:rPr lang="zh-CN" altLang="en-US">
                <a:cs typeface="Times New Roman" pitchFamily="18" charset="0"/>
              </a:rPr>
              <a:t>个收站与</a:t>
            </a:r>
            <a:r>
              <a:rPr lang="en-US" altLang="zh-CN" i="1"/>
              <a:t>n</a:t>
            </a:r>
            <a:r>
              <a:rPr lang="zh-CN" altLang="en-US">
                <a:cs typeface="Times New Roman" pitchFamily="18" charset="0"/>
              </a:rPr>
              <a:t>个发战，而在通讯卫星上则设置了若干种开关模式。开关模式可用矩阵</a:t>
            </a:r>
            <a:r>
              <a:rPr lang="en-US" altLang="zh-CN" i="1"/>
              <a:t>P</a:t>
            </a:r>
            <a:r>
              <a:rPr lang="en-US" altLang="zh-CN"/>
              <a:t>=(</a:t>
            </a:r>
            <a:r>
              <a:rPr lang="en-US" altLang="zh-CN" i="1"/>
              <a:t>p</a:t>
            </a:r>
            <a:r>
              <a:rPr lang="en-US" altLang="zh-CN" i="1" baseline="-30000"/>
              <a:t>ij</a:t>
            </a:r>
            <a:r>
              <a:rPr lang="en-US" altLang="zh-CN"/>
              <a:t>)</a:t>
            </a:r>
            <a:r>
              <a:rPr lang="zh-CN" altLang="en-US">
                <a:cs typeface="Times New Roman" pitchFamily="18" charset="0"/>
              </a:rPr>
              <a:t>来表示，若卫星可接收发射站</a:t>
            </a:r>
            <a:r>
              <a:rPr lang="en-US" altLang="zh-CN" i="1"/>
              <a:t>i</a:t>
            </a:r>
            <a:r>
              <a:rPr lang="zh-CN" altLang="en-US">
                <a:cs typeface="Times New Roman" pitchFamily="18" charset="0"/>
              </a:rPr>
              <a:t>发射的信息并将信息传送回地面的接收站</a:t>
            </a:r>
            <a:r>
              <a:rPr lang="en-US" altLang="zh-CN" i="1"/>
              <a:t>j</a:t>
            </a:r>
            <a:r>
              <a:rPr lang="zh-CN" altLang="en-US">
                <a:cs typeface="Times New Roman" pitchFamily="18" charset="0"/>
              </a:rPr>
              <a:t>时，矩阵元素</a:t>
            </a:r>
            <a:r>
              <a:rPr lang="en-US" altLang="zh-CN" i="1"/>
              <a:t>p</a:t>
            </a:r>
            <a:r>
              <a:rPr lang="en-US" altLang="zh-CN" i="1" baseline="-30000"/>
              <a:t>ij</a:t>
            </a:r>
            <a:r>
              <a:rPr lang="en-US" altLang="zh-CN"/>
              <a:t> =1</a:t>
            </a:r>
            <a:r>
              <a:rPr lang="zh-CN" altLang="en-US">
                <a:cs typeface="Times New Roman" pitchFamily="18" charset="0"/>
              </a:rPr>
              <a:t>，否则</a:t>
            </a:r>
            <a:r>
              <a:rPr lang="en-US" altLang="zh-CN" i="1"/>
              <a:t>p</a:t>
            </a:r>
            <a:r>
              <a:rPr lang="en-US" altLang="zh-CN" i="1" baseline="-30000"/>
              <a:t>ij</a:t>
            </a:r>
            <a:r>
              <a:rPr lang="en-US" altLang="zh-CN"/>
              <a:t> =0</a:t>
            </a:r>
            <a:r>
              <a:rPr lang="zh-CN" altLang="en-US">
                <a:cs typeface="Times New Roman" pitchFamily="18" charset="0"/>
              </a:rPr>
              <a:t>。通讯卫星的接发任务也可用一矩阵</a:t>
            </a:r>
            <a:r>
              <a:rPr lang="en-US" altLang="zh-CN" i="1"/>
              <a:t>T</a:t>
            </a:r>
            <a:r>
              <a:rPr lang="en-US" altLang="zh-CN"/>
              <a:t>=</a:t>
            </a:r>
            <a:r>
              <a:rPr lang="zh-CN" altLang="en-US">
                <a:cs typeface="Times New Roman" pitchFamily="18" charset="0"/>
              </a:rPr>
              <a:t>（</a:t>
            </a:r>
            <a:r>
              <a:rPr lang="en-US" altLang="zh-CN" i="1"/>
              <a:t>t</a:t>
            </a:r>
            <a:r>
              <a:rPr lang="en-US" altLang="zh-CN" i="1" baseline="-30000"/>
              <a:t>ij</a:t>
            </a:r>
            <a:r>
              <a:rPr lang="zh-CN" altLang="en-US">
                <a:cs typeface="Times New Roman" pitchFamily="18" charset="0"/>
              </a:rPr>
              <a:t>）来表示，其元素</a:t>
            </a:r>
            <a:r>
              <a:rPr lang="en-US" altLang="zh-CN" i="1"/>
              <a:t>t</a:t>
            </a:r>
            <a:r>
              <a:rPr lang="en-US" altLang="zh-CN" i="1" baseline="-30000"/>
              <a:t>ij</a:t>
            </a:r>
            <a:r>
              <a:rPr lang="zh-CN" altLang="en-US">
                <a:cs typeface="Times New Roman" pitchFamily="18" charset="0"/>
              </a:rPr>
              <a:t>为需经通讯卫星传递的由</a:t>
            </a:r>
            <a:r>
              <a:rPr lang="en-US" altLang="zh-CN" i="1"/>
              <a:t>i</a:t>
            </a:r>
            <a:r>
              <a:rPr lang="zh-CN" altLang="en-US">
                <a:cs typeface="Times New Roman" pitchFamily="18" charset="0"/>
              </a:rPr>
              <a:t>发点发送到</a:t>
            </a:r>
            <a:r>
              <a:rPr lang="en-US" altLang="zh-CN" i="1"/>
              <a:t>j</a:t>
            </a:r>
            <a:r>
              <a:rPr lang="zh-CN" altLang="en-US">
                <a:cs typeface="Times New Roman" pitchFamily="18" charset="0"/>
              </a:rPr>
              <a:t>接受点的信息量的传送时间长度。问题要求求</a:t>
            </a:r>
            <a:r>
              <a:rPr lang="en-US" altLang="zh-CN" i="1"/>
              <a:t>r</a:t>
            </a:r>
            <a:r>
              <a:rPr lang="zh-CN" altLang="en-US">
                <a:cs typeface="Times New Roman" pitchFamily="18" charset="0"/>
              </a:rPr>
              <a:t>并设计一组开关模式</a:t>
            </a:r>
            <a:r>
              <a:rPr lang="en-US" altLang="zh-CN" i="1"/>
              <a:t>P</a:t>
            </a:r>
            <a:r>
              <a:rPr lang="en-US" altLang="zh-CN" i="1" baseline="-30000"/>
              <a:t>k</a:t>
            </a:r>
            <a:r>
              <a:rPr lang="zh-CN" altLang="en-US">
                <a:cs typeface="Times New Roman" pitchFamily="18" charset="0"/>
              </a:rPr>
              <a:t>，</a:t>
            </a:r>
            <a:r>
              <a:rPr lang="en-US" altLang="zh-CN" i="1"/>
              <a:t>k</a:t>
            </a:r>
            <a:r>
              <a:rPr lang="en-US" altLang="zh-CN"/>
              <a:t>=1, </a:t>
            </a:r>
            <a:r>
              <a:rPr lang="en-US" altLang="zh-CN">
                <a:cs typeface="Times New Roman" pitchFamily="18" charset="0"/>
              </a:rPr>
              <a:t>…</a:t>
            </a:r>
            <a:r>
              <a:rPr lang="en-US" altLang="zh-CN"/>
              <a:t>,</a:t>
            </a:r>
            <a:r>
              <a:rPr lang="en-US" altLang="zh-CN" i="1"/>
              <a:t>r</a:t>
            </a:r>
            <a:r>
              <a:rPr lang="zh-CN" altLang="en-US">
                <a:cs typeface="Times New Roman" pitchFamily="18" charset="0"/>
              </a:rPr>
              <a:t>及模式</a:t>
            </a:r>
            <a:r>
              <a:rPr lang="en-US" altLang="zh-CN" i="1"/>
              <a:t>P</a:t>
            </a:r>
            <a:r>
              <a:rPr lang="en-US" altLang="zh-CN" i="1" baseline="-30000"/>
              <a:t>k</a:t>
            </a:r>
            <a:r>
              <a:rPr lang="zh-CN" altLang="en-US">
                <a:cs typeface="Times New Roman" pitchFamily="18" charset="0"/>
              </a:rPr>
              <a:t>的使用时间</a:t>
            </a:r>
            <a:r>
              <a:rPr lang="en-US" altLang="zh-CN">
                <a:cs typeface="Times New Roman" pitchFamily="18" charset="0"/>
              </a:rPr>
              <a:t>λ</a:t>
            </a:r>
            <a:r>
              <a:rPr lang="en-US" altLang="zh-CN" i="1" baseline="-30000"/>
              <a:t>k</a:t>
            </a:r>
            <a:r>
              <a:rPr lang="zh-CN" altLang="en-US">
                <a:cs typeface="Times New Roman" pitchFamily="18" charset="0"/>
              </a:rPr>
              <a:t>，使得在完成预定传送任务的前提下各开关模式使用的总时间最短，即要求求解下面的问题：</a:t>
            </a:r>
            <a:r>
              <a:rPr lang="zh-CN" altLang="en-US"/>
              <a:t> </a:t>
            </a:r>
          </a:p>
        </p:txBody>
      </p:sp>
      <p:sp>
        <p:nvSpPr>
          <p:cNvPr id="187401"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7400" name="Object 8"/>
          <p:cNvGraphicFramePr>
            <a:graphicFrameLocks noChangeAspect="1"/>
          </p:cNvGraphicFramePr>
          <p:nvPr/>
        </p:nvGraphicFramePr>
        <p:xfrm>
          <a:off x="1619250" y="3357563"/>
          <a:ext cx="1008063" cy="677862"/>
        </p:xfrm>
        <a:graphic>
          <a:graphicData uri="http://schemas.openxmlformats.org/presentationml/2006/ole">
            <mc:AlternateContent xmlns:mc="http://schemas.openxmlformats.org/markup-compatibility/2006">
              <mc:Choice xmlns:v="urn:schemas-microsoft-com:vml" Requires="v">
                <p:oleObj spid="_x0000_s187406" r:id="rId3" imgW="634725" imgH="431613" progId="Equation.DSMT4">
                  <p:embed/>
                </p:oleObj>
              </mc:Choice>
              <mc:Fallback>
                <p:oleObj r:id="rId3" imgW="634725" imgH="431613"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357563"/>
                        <a:ext cx="1008063" cy="677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7402" name="Object 10"/>
          <p:cNvGraphicFramePr>
            <a:graphicFrameLocks noChangeAspect="1"/>
          </p:cNvGraphicFramePr>
          <p:nvPr/>
        </p:nvGraphicFramePr>
        <p:xfrm>
          <a:off x="1547813" y="3944938"/>
          <a:ext cx="1511300" cy="708025"/>
        </p:xfrm>
        <a:graphic>
          <a:graphicData uri="http://schemas.openxmlformats.org/presentationml/2006/ole">
            <mc:AlternateContent xmlns:mc="http://schemas.openxmlformats.org/markup-compatibility/2006">
              <mc:Choice xmlns:v="urn:schemas-microsoft-com:vml" Requires="v">
                <p:oleObj spid="_x0000_s187407" r:id="rId5" imgW="914400" imgH="431800" progId="Equation.DSMT4">
                  <p:embed/>
                </p:oleObj>
              </mc:Choice>
              <mc:Fallback>
                <p:oleObj r:id="rId5" imgW="914400" imgH="4318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944938"/>
                        <a:ext cx="15113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5" name="Rectangle 13"/>
          <p:cNvSpPr>
            <a:spLocks noChangeArrowheads="1"/>
          </p:cNvSpPr>
          <p:nvPr/>
        </p:nvSpPr>
        <p:spPr bwMode="auto">
          <a:xfrm>
            <a:off x="3203575" y="4149725"/>
            <a:ext cx="1289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9.4</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7397"/>
                                        </p:tgtEl>
                                        <p:attrNameLst>
                                          <p:attrName>style.visibility</p:attrName>
                                        </p:attrNameLst>
                                      </p:cBhvr>
                                      <p:to>
                                        <p:strVal val="visible"/>
                                      </p:to>
                                    </p:set>
                                    <p:anim calcmode="lin" valueType="num">
                                      <p:cBhvr additive="base">
                                        <p:cTn id="7" dur="500" fill="hold"/>
                                        <p:tgtEl>
                                          <p:spTgt spid="187397"/>
                                        </p:tgtEl>
                                        <p:attrNameLst>
                                          <p:attrName>ppt_x</p:attrName>
                                        </p:attrNameLst>
                                      </p:cBhvr>
                                      <p:tavLst>
                                        <p:tav tm="0">
                                          <p:val>
                                            <p:strVal val="0-#ppt_w/2"/>
                                          </p:val>
                                        </p:tav>
                                        <p:tav tm="100000">
                                          <p:val>
                                            <p:strVal val="#ppt_x"/>
                                          </p:val>
                                        </p:tav>
                                      </p:tavLst>
                                    </p:anim>
                                    <p:anim calcmode="lin" valueType="num">
                                      <p:cBhvr additive="base">
                                        <p:cTn id="8"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399"/>
                                        </p:tgtEl>
                                        <p:attrNameLst>
                                          <p:attrName>style.visibility</p:attrName>
                                        </p:attrNameLst>
                                      </p:cBhvr>
                                      <p:to>
                                        <p:strVal val="visible"/>
                                      </p:to>
                                    </p:set>
                                    <p:anim calcmode="lin" valueType="num">
                                      <p:cBhvr additive="base">
                                        <p:cTn id="13" dur="500" fill="hold"/>
                                        <p:tgtEl>
                                          <p:spTgt spid="187399"/>
                                        </p:tgtEl>
                                        <p:attrNameLst>
                                          <p:attrName>ppt_x</p:attrName>
                                        </p:attrNameLst>
                                      </p:cBhvr>
                                      <p:tavLst>
                                        <p:tav tm="0">
                                          <p:val>
                                            <p:strVal val="0-#ppt_w/2"/>
                                          </p:val>
                                        </p:tav>
                                        <p:tav tm="100000">
                                          <p:val>
                                            <p:strVal val="#ppt_x"/>
                                          </p:val>
                                        </p:tav>
                                      </p:tavLst>
                                    </p:anim>
                                    <p:anim calcmode="lin" valueType="num">
                                      <p:cBhvr additive="base">
                                        <p:cTn id="14" dur="500" fill="hold"/>
                                        <p:tgtEl>
                                          <p:spTgt spid="1873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7400"/>
                                        </p:tgtEl>
                                        <p:attrNameLst>
                                          <p:attrName>style.visibility</p:attrName>
                                        </p:attrNameLst>
                                      </p:cBhvr>
                                      <p:to>
                                        <p:strVal val="visible"/>
                                      </p:to>
                                    </p:set>
                                    <p:anim calcmode="lin" valueType="num">
                                      <p:cBhvr additive="base">
                                        <p:cTn id="19" dur="500" fill="hold"/>
                                        <p:tgtEl>
                                          <p:spTgt spid="187400"/>
                                        </p:tgtEl>
                                        <p:attrNameLst>
                                          <p:attrName>ppt_x</p:attrName>
                                        </p:attrNameLst>
                                      </p:cBhvr>
                                      <p:tavLst>
                                        <p:tav tm="0">
                                          <p:val>
                                            <p:strVal val="0-#ppt_w/2"/>
                                          </p:val>
                                        </p:tav>
                                        <p:tav tm="100000">
                                          <p:val>
                                            <p:strVal val="#ppt_x"/>
                                          </p:val>
                                        </p:tav>
                                      </p:tavLst>
                                    </p:anim>
                                    <p:anim calcmode="lin" valueType="num">
                                      <p:cBhvr additive="base">
                                        <p:cTn id="20" dur="500" fill="hold"/>
                                        <p:tgtEl>
                                          <p:spTgt spid="1874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87402"/>
                                        </p:tgtEl>
                                        <p:attrNameLst>
                                          <p:attrName>style.visibility</p:attrName>
                                        </p:attrNameLst>
                                      </p:cBhvr>
                                      <p:to>
                                        <p:strVal val="visible"/>
                                      </p:to>
                                    </p:set>
                                    <p:anim calcmode="lin" valueType="num">
                                      <p:cBhvr additive="base">
                                        <p:cTn id="25" dur="500" fill="hold"/>
                                        <p:tgtEl>
                                          <p:spTgt spid="187402"/>
                                        </p:tgtEl>
                                        <p:attrNameLst>
                                          <p:attrName>ppt_x</p:attrName>
                                        </p:attrNameLst>
                                      </p:cBhvr>
                                      <p:tavLst>
                                        <p:tav tm="0">
                                          <p:val>
                                            <p:strVal val="0-#ppt_w/2"/>
                                          </p:val>
                                        </p:tav>
                                        <p:tav tm="100000">
                                          <p:val>
                                            <p:strVal val="#ppt_x"/>
                                          </p:val>
                                        </p:tav>
                                      </p:tavLst>
                                    </p:anim>
                                    <p:anim calcmode="lin" valueType="num">
                                      <p:cBhvr additive="base">
                                        <p:cTn id="26" dur="500" fill="hold"/>
                                        <p:tgtEl>
                                          <p:spTgt spid="1874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7405"/>
                                        </p:tgtEl>
                                        <p:attrNameLst>
                                          <p:attrName>style.visibility</p:attrName>
                                        </p:attrNameLst>
                                      </p:cBhvr>
                                      <p:to>
                                        <p:strVal val="visible"/>
                                      </p:to>
                                    </p:set>
                                    <p:anim calcmode="lin" valueType="num">
                                      <p:cBhvr additive="base">
                                        <p:cTn id="31" dur="500" fill="hold"/>
                                        <p:tgtEl>
                                          <p:spTgt spid="187405"/>
                                        </p:tgtEl>
                                        <p:attrNameLst>
                                          <p:attrName>ppt_x</p:attrName>
                                        </p:attrNameLst>
                                      </p:cBhvr>
                                      <p:tavLst>
                                        <p:tav tm="0">
                                          <p:val>
                                            <p:strVal val="1+#ppt_w/2"/>
                                          </p:val>
                                        </p:tav>
                                        <p:tav tm="100000">
                                          <p:val>
                                            <p:strVal val="#ppt_x"/>
                                          </p:val>
                                        </p:tav>
                                      </p:tavLst>
                                    </p:anim>
                                    <p:anim calcmode="lin" valueType="num">
                                      <p:cBhvr additive="base">
                                        <p:cTn id="32" dur="500" fill="hold"/>
                                        <p:tgtEl>
                                          <p:spTgt spid="1874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p:bldP spid="187399" grpId="0"/>
      <p:bldP spid="18740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2"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8428" name="Group 12"/>
          <p:cNvGrpSpPr>
            <a:grpSpLocks/>
          </p:cNvGrpSpPr>
          <p:nvPr/>
        </p:nvGrpSpPr>
        <p:grpSpPr bwMode="auto">
          <a:xfrm>
            <a:off x="447675" y="241300"/>
            <a:ext cx="3044825" cy="1243013"/>
            <a:chOff x="282" y="152"/>
            <a:chExt cx="1918" cy="783"/>
          </a:xfrm>
        </p:grpSpPr>
        <p:sp>
          <p:nvSpPr>
            <p:cNvPr id="188420" name="Text Box 4"/>
            <p:cNvSpPr txBox="1">
              <a:spLocks noChangeArrowheads="1"/>
            </p:cNvSpPr>
            <p:nvPr/>
          </p:nvSpPr>
          <p:spPr bwMode="auto">
            <a:xfrm>
              <a:off x="282" y="413"/>
              <a:ext cx="8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9900"/>
                  </a:solidFill>
                  <a:latin typeface="宋体" pitchFamily="2" charset="-122"/>
                  <a:cs typeface="Times New Roman" pitchFamily="18" charset="0"/>
                </a:rPr>
                <a:t>例</a:t>
              </a:r>
              <a:r>
                <a:rPr lang="en-US" altLang="zh-CN">
                  <a:solidFill>
                    <a:srgbClr val="009900"/>
                  </a:solidFill>
                  <a:latin typeface="宋体" pitchFamily="2" charset="-122"/>
                  <a:cs typeface="Times New Roman" pitchFamily="18" charset="0"/>
                </a:rPr>
                <a:t>9.32</a:t>
              </a:r>
              <a:r>
                <a:rPr lang="en-US" altLang="zh-CN">
                  <a:solidFill>
                    <a:srgbClr val="000000"/>
                  </a:solidFill>
                </a:rPr>
                <a:t>  </a:t>
              </a:r>
              <a:r>
                <a:rPr lang="zh-CN" altLang="en-US">
                  <a:solidFill>
                    <a:srgbClr val="000000"/>
                  </a:solidFill>
                  <a:cs typeface="Times New Roman" pitchFamily="18" charset="0"/>
                </a:rPr>
                <a:t>设</a:t>
              </a:r>
              <a:r>
                <a:rPr lang="zh-CN" altLang="en-US"/>
                <a:t> </a:t>
              </a:r>
            </a:p>
          </p:txBody>
        </p:sp>
        <p:graphicFrame>
          <p:nvGraphicFramePr>
            <p:cNvPr id="188421" name="Object 5"/>
            <p:cNvGraphicFramePr>
              <a:graphicFrameLocks noChangeAspect="1"/>
            </p:cNvGraphicFramePr>
            <p:nvPr/>
          </p:nvGraphicFramePr>
          <p:xfrm>
            <a:off x="1157" y="152"/>
            <a:ext cx="1043" cy="783"/>
          </p:xfrm>
          <a:graphic>
            <a:graphicData uri="http://schemas.openxmlformats.org/presentationml/2006/ole">
              <mc:AlternateContent xmlns:mc="http://schemas.openxmlformats.org/markup-compatibility/2006">
                <mc:Choice xmlns:v="urn:schemas-microsoft-com:vml" Requires="v">
                  <p:oleObj spid="_x0000_s188429" r:id="rId3" imgW="952087" imgH="710891" progId="Equation.DSMT4">
                    <p:embed/>
                  </p:oleObj>
                </mc:Choice>
                <mc:Fallback>
                  <p:oleObj r:id="rId3" imgW="952087" imgH="71089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 y="152"/>
                          <a:ext cx="1043" cy="7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8424" name="Rectangle 8"/>
          <p:cNvSpPr>
            <a:spLocks noChangeArrowheads="1"/>
          </p:cNvSpPr>
          <p:nvPr/>
        </p:nvSpPr>
        <p:spPr bwMode="auto">
          <a:xfrm>
            <a:off x="207963" y="1484313"/>
            <a:ext cx="7820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这是一个有</a:t>
            </a:r>
            <a:r>
              <a:rPr lang="en-US" altLang="zh-CN"/>
              <a:t>3</a:t>
            </a:r>
            <a:r>
              <a:rPr lang="zh-CN" altLang="en-US"/>
              <a:t>个发送站与</a:t>
            </a:r>
            <a:r>
              <a:rPr lang="en-US" altLang="zh-CN"/>
              <a:t>3</a:t>
            </a:r>
            <a:r>
              <a:rPr lang="zh-CN" altLang="en-US"/>
              <a:t>个接收站的实例，</a:t>
            </a:r>
            <a:r>
              <a:rPr lang="en-US" altLang="zh-CN" i="1"/>
              <a:t>t</a:t>
            </a:r>
            <a:r>
              <a:rPr lang="en-US" altLang="zh-CN" i="1" baseline="-30000"/>
              <a:t>ij</a:t>
            </a:r>
            <a:r>
              <a:rPr lang="en-US" altLang="zh-CN" i="1"/>
              <a:t>e</a:t>
            </a:r>
            <a:r>
              <a:rPr lang="zh-CN" altLang="en-US"/>
              <a:t>在矩阵中给出，例如由发站</a:t>
            </a:r>
            <a:r>
              <a:rPr lang="en-US" altLang="zh-CN"/>
              <a:t>1</a:t>
            </a:r>
            <a:r>
              <a:rPr lang="zh-CN" altLang="en-US"/>
              <a:t>传送到收站</a:t>
            </a:r>
            <a:r>
              <a:rPr lang="en-US" altLang="zh-CN"/>
              <a:t>1</a:t>
            </a:r>
            <a:r>
              <a:rPr lang="zh-CN" altLang="en-US"/>
              <a:t>的通讯量为了单位时间等。</a:t>
            </a:r>
          </a:p>
        </p:txBody>
      </p:sp>
      <p:sp>
        <p:nvSpPr>
          <p:cNvPr id="188425" name="Text Box 9"/>
          <p:cNvSpPr txBox="1">
            <a:spLocks noChangeArrowheads="1"/>
          </p:cNvSpPr>
          <p:nvPr/>
        </p:nvSpPr>
        <p:spPr bwMode="auto">
          <a:xfrm>
            <a:off x="250825" y="2135188"/>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分析 </a:t>
            </a:r>
            <a:r>
              <a:rPr lang="zh-CN" altLang="en-US">
                <a:solidFill>
                  <a:srgbClr val="000000"/>
                </a:solidFill>
                <a:latin typeface="宋体" pitchFamily="2" charset="-122"/>
              </a:rPr>
              <a:t> </a:t>
            </a:r>
            <a:r>
              <a:rPr lang="zh-CN" altLang="en-US">
                <a:solidFill>
                  <a:srgbClr val="000000"/>
                </a:solidFill>
              </a:rPr>
              <a:t>容易看出，三个发站需传送的时间分别为</a:t>
            </a:r>
            <a:r>
              <a:rPr lang="en-US" altLang="zh-CN">
                <a:solidFill>
                  <a:srgbClr val="000000"/>
                </a:solidFill>
              </a:rPr>
              <a:t>6</a:t>
            </a:r>
            <a:r>
              <a:rPr lang="zh-CN" altLang="en-US">
                <a:solidFill>
                  <a:srgbClr val="000000"/>
                </a:solidFill>
              </a:rPr>
              <a:t>、</a:t>
            </a:r>
            <a:r>
              <a:rPr lang="en-US" altLang="zh-CN">
                <a:solidFill>
                  <a:srgbClr val="000000"/>
                </a:solidFill>
              </a:rPr>
              <a:t>5.5</a:t>
            </a:r>
            <a:r>
              <a:rPr lang="zh-CN" altLang="en-US">
                <a:solidFill>
                  <a:srgbClr val="000000"/>
                </a:solidFill>
              </a:rPr>
              <a:t>；而三个收站需接收的时间分别为</a:t>
            </a:r>
            <a:r>
              <a:rPr lang="en-US" altLang="zh-CN">
                <a:solidFill>
                  <a:srgbClr val="000000"/>
                </a:solidFill>
              </a:rPr>
              <a:t>6</a:t>
            </a:r>
            <a:r>
              <a:rPr lang="zh-CN" altLang="en-US">
                <a:solidFill>
                  <a:srgbClr val="000000"/>
                </a:solidFill>
              </a:rPr>
              <a:t>、</a:t>
            </a:r>
            <a:r>
              <a:rPr lang="en-US" altLang="zh-CN">
                <a:solidFill>
                  <a:srgbClr val="000000"/>
                </a:solidFill>
              </a:rPr>
              <a:t>3</a:t>
            </a:r>
            <a:r>
              <a:rPr lang="zh-CN" altLang="en-US">
                <a:solidFill>
                  <a:srgbClr val="000000"/>
                </a:solidFill>
              </a:rPr>
              <a:t>、</a:t>
            </a:r>
            <a:r>
              <a:rPr lang="en-US" altLang="zh-CN">
                <a:solidFill>
                  <a:srgbClr val="000000"/>
                </a:solidFill>
              </a:rPr>
              <a:t>7</a:t>
            </a:r>
            <a:r>
              <a:rPr lang="zh-CN" altLang="en-US">
                <a:solidFill>
                  <a:srgbClr val="000000"/>
                </a:solidFill>
              </a:rPr>
              <a:t>。为完成全部传送任务，通讯卫星总传送时间至少应为</a:t>
            </a:r>
            <a:r>
              <a:rPr lang="en-US" altLang="zh-CN">
                <a:solidFill>
                  <a:srgbClr val="000000"/>
                </a:solidFill>
              </a:rPr>
              <a:t>7</a:t>
            </a:r>
            <a:r>
              <a:rPr lang="zh-CN" altLang="en-US">
                <a:solidFill>
                  <a:srgbClr val="000000"/>
                </a:solidFill>
              </a:rPr>
              <a:t>单位时间，即的下界为</a:t>
            </a:r>
            <a:r>
              <a:rPr lang="en-US" altLang="zh-CN">
                <a:solidFill>
                  <a:srgbClr val="000000"/>
                </a:solidFill>
              </a:rPr>
              <a:t>7</a:t>
            </a:r>
            <a:r>
              <a:rPr lang="zh-CN" altLang="en-US">
                <a:solidFill>
                  <a:srgbClr val="000000"/>
                </a:solidFill>
              </a:rPr>
              <a:t>。</a:t>
            </a:r>
          </a:p>
        </p:txBody>
      </p:sp>
      <p:sp>
        <p:nvSpPr>
          <p:cNvPr id="188426" name="Text Box 10"/>
          <p:cNvSpPr txBox="1">
            <a:spLocks noChangeArrowheads="1"/>
          </p:cNvSpPr>
          <p:nvPr/>
        </p:nvSpPr>
        <p:spPr bwMode="auto">
          <a:xfrm>
            <a:off x="250825" y="3068638"/>
            <a:ext cx="85169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由于技术上的原因，当发站</a:t>
            </a:r>
            <a:r>
              <a:rPr lang="en-US" altLang="zh-CN" i="1">
                <a:solidFill>
                  <a:srgbClr val="000000"/>
                </a:solidFill>
              </a:rPr>
              <a:t>i</a:t>
            </a:r>
            <a:r>
              <a:rPr lang="zh-CN" altLang="en-US">
                <a:solidFill>
                  <a:srgbClr val="000000"/>
                </a:solidFill>
              </a:rPr>
              <a:t>在发送给收站</a:t>
            </a:r>
            <a:r>
              <a:rPr lang="en-US" altLang="zh-CN" i="1">
                <a:solidFill>
                  <a:srgbClr val="000000"/>
                </a:solidFill>
              </a:rPr>
              <a:t>j</a:t>
            </a:r>
            <a:r>
              <a:rPr lang="zh-CN" altLang="en-US">
                <a:solidFill>
                  <a:srgbClr val="000000"/>
                </a:solidFill>
              </a:rPr>
              <a:t>信息时，它不能同时发送给别的收站信息；同样，当收站</a:t>
            </a:r>
            <a:r>
              <a:rPr lang="en-US" altLang="zh-CN" i="1">
                <a:solidFill>
                  <a:srgbClr val="000000"/>
                </a:solidFill>
              </a:rPr>
              <a:t>j</a:t>
            </a:r>
            <a:r>
              <a:rPr lang="zh-CN" altLang="en-US">
                <a:solidFill>
                  <a:srgbClr val="000000"/>
                </a:solidFill>
              </a:rPr>
              <a:t>在接收发站</a:t>
            </a:r>
            <a:r>
              <a:rPr lang="en-US" altLang="zh-CN" i="1">
                <a:solidFill>
                  <a:srgbClr val="000000"/>
                </a:solidFill>
              </a:rPr>
              <a:t>i</a:t>
            </a:r>
            <a:r>
              <a:rPr lang="zh-CN" altLang="en-US">
                <a:solidFill>
                  <a:srgbClr val="000000"/>
                </a:solidFill>
              </a:rPr>
              <a:t>的信息时，也不能同时接收其他发站发送的信息。这一要求说明，任一开关模式</a:t>
            </a:r>
            <a:r>
              <a:rPr lang="en-US" altLang="zh-CN" i="1">
                <a:solidFill>
                  <a:srgbClr val="000000"/>
                </a:solidFill>
              </a:rPr>
              <a:t>P</a:t>
            </a:r>
            <a:r>
              <a:rPr lang="en-US" altLang="zh-CN" i="1" baseline="-30000">
                <a:solidFill>
                  <a:srgbClr val="000000"/>
                </a:solidFill>
              </a:rPr>
              <a:t>k</a:t>
            </a:r>
            <a:r>
              <a:rPr lang="zh-CN" altLang="en-US">
                <a:solidFill>
                  <a:srgbClr val="000000"/>
                </a:solidFill>
              </a:rPr>
              <a:t>应具有以下性质：（</a:t>
            </a:r>
            <a:r>
              <a:rPr lang="en-US" altLang="zh-CN">
                <a:solidFill>
                  <a:srgbClr val="000000"/>
                </a:solidFill>
              </a:rPr>
              <a:t>1</a:t>
            </a:r>
            <a:r>
              <a:rPr lang="zh-CN" altLang="en-US">
                <a:solidFill>
                  <a:srgbClr val="000000"/>
                </a:solidFill>
              </a:rPr>
              <a:t>）</a:t>
            </a:r>
            <a:r>
              <a:rPr lang="en-US" altLang="zh-CN" i="1">
                <a:solidFill>
                  <a:srgbClr val="000000"/>
                </a:solidFill>
              </a:rPr>
              <a:t>P</a:t>
            </a:r>
            <a:r>
              <a:rPr lang="en-US" altLang="zh-CN" i="1" baseline="-30000">
                <a:solidFill>
                  <a:srgbClr val="000000"/>
                </a:solidFill>
              </a:rPr>
              <a:t>k</a:t>
            </a:r>
            <a:r>
              <a:rPr lang="zh-CN" altLang="en-US">
                <a:solidFill>
                  <a:srgbClr val="000000"/>
                </a:solidFill>
              </a:rPr>
              <a:t>的每一行中有且只有一个</a:t>
            </a:r>
            <a:r>
              <a:rPr lang="en-US" altLang="zh-CN">
                <a:solidFill>
                  <a:srgbClr val="000000"/>
                </a:solidFill>
              </a:rPr>
              <a:t>1</a:t>
            </a:r>
            <a:r>
              <a:rPr lang="zh-CN" altLang="en-US">
                <a:solidFill>
                  <a:srgbClr val="000000"/>
                </a:solidFill>
              </a:rPr>
              <a:t>，每一列中也有且只有一个</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）所有的</a:t>
            </a:r>
            <a:r>
              <a:rPr lang="en-US" altLang="zh-CN">
                <a:solidFill>
                  <a:srgbClr val="000000"/>
                </a:solidFill>
              </a:rPr>
              <a:t>1</a:t>
            </a:r>
            <a:r>
              <a:rPr lang="zh-CN" altLang="en-US">
                <a:solidFill>
                  <a:srgbClr val="000000"/>
                </a:solidFill>
              </a:rPr>
              <a:t>均位于不同的行列中。</a:t>
            </a:r>
          </a:p>
        </p:txBody>
      </p:sp>
      <p:sp>
        <p:nvSpPr>
          <p:cNvPr id="188427" name="Text Box 11"/>
          <p:cNvSpPr txBox="1">
            <a:spLocks noChangeArrowheads="1"/>
          </p:cNvSpPr>
          <p:nvPr/>
        </p:nvSpPr>
        <p:spPr bwMode="auto">
          <a:xfrm>
            <a:off x="250825" y="4652963"/>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满足（</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）的矩阵 被称为置换矩阵，</a:t>
            </a:r>
            <a:r>
              <a:rPr lang="en-US" altLang="zh-CN" i="1">
                <a:solidFill>
                  <a:srgbClr val="000000"/>
                </a:solidFill>
              </a:rPr>
              <a:t>n</a:t>
            </a:r>
            <a:r>
              <a:rPr lang="zh-CN" altLang="en-US">
                <a:solidFill>
                  <a:srgbClr val="000000"/>
                </a:solidFill>
              </a:rPr>
              <a:t>阶置换矩阵</a:t>
            </a:r>
            <a:r>
              <a:rPr lang="en-US" altLang="zh-CN" i="1">
                <a:solidFill>
                  <a:srgbClr val="000000"/>
                </a:solidFill>
              </a:rPr>
              <a:t>P</a:t>
            </a:r>
            <a:r>
              <a:rPr lang="en-US" altLang="zh-CN" i="1" baseline="-30000">
                <a:solidFill>
                  <a:srgbClr val="000000"/>
                </a:solidFill>
              </a:rPr>
              <a:t>k</a:t>
            </a:r>
            <a:r>
              <a:rPr lang="zh-CN" altLang="en-US">
                <a:solidFill>
                  <a:srgbClr val="000000"/>
                </a:solidFill>
              </a:rPr>
              <a:t>共有</a:t>
            </a:r>
            <a:r>
              <a:rPr lang="en-US" altLang="zh-CN" i="1">
                <a:solidFill>
                  <a:srgbClr val="000000"/>
                </a:solidFill>
              </a:rPr>
              <a:t>n</a:t>
            </a:r>
            <a:r>
              <a:rPr lang="en-US" altLang="zh-CN">
                <a:solidFill>
                  <a:srgbClr val="000000"/>
                </a:solidFill>
              </a:rPr>
              <a:t>!</a:t>
            </a:r>
            <a:r>
              <a:rPr lang="zh-CN" altLang="en-US">
                <a:solidFill>
                  <a:srgbClr val="000000"/>
                </a:solidFill>
              </a:rPr>
              <a:t>个，当</a:t>
            </a:r>
            <a:r>
              <a:rPr lang="en-US" altLang="zh-CN" i="1">
                <a:solidFill>
                  <a:srgbClr val="000000"/>
                </a:solidFill>
              </a:rPr>
              <a:t>n</a:t>
            </a:r>
            <a:r>
              <a:rPr lang="zh-CN" altLang="en-US">
                <a:solidFill>
                  <a:srgbClr val="000000"/>
                </a:solidFill>
              </a:rPr>
              <a:t>较大时，我们不可能在通讯卫星上设置这么多种不同的开关模式。因而，为了设计出切实可行的开关模式，我们还得另想办法。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88428"/>
                                        </p:tgtEl>
                                        <p:attrNameLst>
                                          <p:attrName>style.visibility</p:attrName>
                                        </p:attrNameLst>
                                      </p:cBhvr>
                                      <p:to>
                                        <p:strVal val="visible"/>
                                      </p:to>
                                    </p:set>
                                    <p:anim calcmode="lin" valueType="num">
                                      <p:cBhvr additive="base">
                                        <p:cTn id="7" dur="500" fill="hold"/>
                                        <p:tgtEl>
                                          <p:spTgt spid="188428"/>
                                        </p:tgtEl>
                                        <p:attrNameLst>
                                          <p:attrName>ppt_x</p:attrName>
                                        </p:attrNameLst>
                                      </p:cBhvr>
                                      <p:tavLst>
                                        <p:tav tm="0">
                                          <p:val>
                                            <p:strVal val="0-#ppt_w/2"/>
                                          </p:val>
                                        </p:tav>
                                        <p:tav tm="100000">
                                          <p:val>
                                            <p:strVal val="#ppt_x"/>
                                          </p:val>
                                        </p:tav>
                                      </p:tavLst>
                                    </p:anim>
                                    <p:anim calcmode="lin" valueType="num">
                                      <p:cBhvr additive="base">
                                        <p:cTn id="8" dur="500" fill="hold"/>
                                        <p:tgtEl>
                                          <p:spTgt spid="1884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8424"/>
                                        </p:tgtEl>
                                        <p:attrNameLst>
                                          <p:attrName>style.visibility</p:attrName>
                                        </p:attrNameLst>
                                      </p:cBhvr>
                                      <p:to>
                                        <p:strVal val="visible"/>
                                      </p:to>
                                    </p:set>
                                    <p:anim calcmode="lin" valueType="num">
                                      <p:cBhvr additive="base">
                                        <p:cTn id="13" dur="500" fill="hold"/>
                                        <p:tgtEl>
                                          <p:spTgt spid="188424"/>
                                        </p:tgtEl>
                                        <p:attrNameLst>
                                          <p:attrName>ppt_x</p:attrName>
                                        </p:attrNameLst>
                                      </p:cBhvr>
                                      <p:tavLst>
                                        <p:tav tm="0">
                                          <p:val>
                                            <p:strVal val="0-#ppt_w/2"/>
                                          </p:val>
                                        </p:tav>
                                        <p:tav tm="100000">
                                          <p:val>
                                            <p:strVal val="#ppt_x"/>
                                          </p:val>
                                        </p:tav>
                                      </p:tavLst>
                                    </p:anim>
                                    <p:anim calcmode="lin" valueType="num">
                                      <p:cBhvr additive="base">
                                        <p:cTn id="14" dur="500" fill="hold"/>
                                        <p:tgtEl>
                                          <p:spTgt spid="1884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8425"/>
                                        </p:tgtEl>
                                        <p:attrNameLst>
                                          <p:attrName>style.visibility</p:attrName>
                                        </p:attrNameLst>
                                      </p:cBhvr>
                                      <p:to>
                                        <p:strVal val="visible"/>
                                      </p:to>
                                    </p:set>
                                    <p:anim calcmode="lin" valueType="num">
                                      <p:cBhvr additive="base">
                                        <p:cTn id="19" dur="500" fill="hold"/>
                                        <p:tgtEl>
                                          <p:spTgt spid="188425"/>
                                        </p:tgtEl>
                                        <p:attrNameLst>
                                          <p:attrName>ppt_x</p:attrName>
                                        </p:attrNameLst>
                                      </p:cBhvr>
                                      <p:tavLst>
                                        <p:tav tm="0">
                                          <p:val>
                                            <p:strVal val="0-#ppt_w/2"/>
                                          </p:val>
                                        </p:tav>
                                        <p:tav tm="100000">
                                          <p:val>
                                            <p:strVal val="#ppt_x"/>
                                          </p:val>
                                        </p:tav>
                                      </p:tavLst>
                                    </p:anim>
                                    <p:anim calcmode="lin" valueType="num">
                                      <p:cBhvr additive="base">
                                        <p:cTn id="20" dur="500" fill="hold"/>
                                        <p:tgtEl>
                                          <p:spTgt spid="1884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8426"/>
                                        </p:tgtEl>
                                        <p:attrNameLst>
                                          <p:attrName>style.visibility</p:attrName>
                                        </p:attrNameLst>
                                      </p:cBhvr>
                                      <p:to>
                                        <p:strVal val="visible"/>
                                      </p:to>
                                    </p:set>
                                    <p:anim calcmode="lin" valueType="num">
                                      <p:cBhvr additive="base">
                                        <p:cTn id="25" dur="500" fill="hold"/>
                                        <p:tgtEl>
                                          <p:spTgt spid="188426"/>
                                        </p:tgtEl>
                                        <p:attrNameLst>
                                          <p:attrName>ppt_x</p:attrName>
                                        </p:attrNameLst>
                                      </p:cBhvr>
                                      <p:tavLst>
                                        <p:tav tm="0">
                                          <p:val>
                                            <p:strVal val="0-#ppt_w/2"/>
                                          </p:val>
                                        </p:tav>
                                        <p:tav tm="100000">
                                          <p:val>
                                            <p:strVal val="#ppt_x"/>
                                          </p:val>
                                        </p:tav>
                                      </p:tavLst>
                                    </p:anim>
                                    <p:anim calcmode="lin" valueType="num">
                                      <p:cBhvr additive="base">
                                        <p:cTn id="26" dur="500" fill="hold"/>
                                        <p:tgtEl>
                                          <p:spTgt spid="18842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8427"/>
                                        </p:tgtEl>
                                        <p:attrNameLst>
                                          <p:attrName>style.visibility</p:attrName>
                                        </p:attrNameLst>
                                      </p:cBhvr>
                                      <p:to>
                                        <p:strVal val="visible"/>
                                      </p:to>
                                    </p:set>
                                    <p:anim calcmode="lin" valueType="num">
                                      <p:cBhvr additive="base">
                                        <p:cTn id="31" dur="500" fill="hold"/>
                                        <p:tgtEl>
                                          <p:spTgt spid="188427"/>
                                        </p:tgtEl>
                                        <p:attrNameLst>
                                          <p:attrName>ppt_x</p:attrName>
                                        </p:attrNameLst>
                                      </p:cBhvr>
                                      <p:tavLst>
                                        <p:tav tm="0">
                                          <p:val>
                                            <p:strVal val="0-#ppt_w/2"/>
                                          </p:val>
                                        </p:tav>
                                        <p:tav tm="100000">
                                          <p:val>
                                            <p:strVal val="#ppt_x"/>
                                          </p:val>
                                        </p:tav>
                                      </p:tavLst>
                                    </p:anim>
                                    <p:anim calcmode="lin" valueType="num">
                                      <p:cBhvr additive="base">
                                        <p:cTn id="32" dur="500" fill="hold"/>
                                        <p:tgtEl>
                                          <p:spTgt spid="1884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4" grpId="0"/>
      <p:bldP spid="188425" grpId="0"/>
      <p:bldP spid="188426" grpId="0"/>
      <p:bldP spid="188427"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5" name="Rectangle 5"/>
          <p:cNvSpPr>
            <a:spLocks noChangeArrowheads="1"/>
          </p:cNvSpPr>
          <p:nvPr/>
        </p:nvSpPr>
        <p:spPr bwMode="auto">
          <a:xfrm>
            <a:off x="73025" y="260350"/>
            <a:ext cx="184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（设计方法</a:t>
            </a:r>
            <a:r>
              <a:rPr lang="en-US" altLang="zh-CN">
                <a:solidFill>
                  <a:srgbClr val="009900"/>
                </a:solidFill>
              </a:rPr>
              <a:t>1</a:t>
            </a:r>
            <a:r>
              <a:rPr lang="zh-CN" altLang="en-US">
                <a:solidFill>
                  <a:srgbClr val="009900"/>
                </a:solidFill>
              </a:rPr>
              <a:t>）</a:t>
            </a:r>
          </a:p>
        </p:txBody>
      </p:sp>
      <p:sp>
        <p:nvSpPr>
          <p:cNvPr id="189447" name="Rectangle 7"/>
          <p:cNvSpPr>
            <a:spLocks noChangeArrowheads="1"/>
          </p:cNvSpPr>
          <p:nvPr/>
        </p:nvSpPr>
        <p:spPr bwMode="auto">
          <a:xfrm>
            <a:off x="250825" y="620713"/>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注意到</a:t>
            </a:r>
            <a:r>
              <a:rPr lang="en-US" altLang="zh-CN" i="1"/>
              <a:t>P</a:t>
            </a:r>
            <a:r>
              <a:rPr lang="en-US" altLang="zh-CN" i="1" baseline="-30000"/>
              <a:t>k</a:t>
            </a:r>
            <a:r>
              <a:rPr lang="zh-CN" altLang="en-US"/>
              <a:t>每行（或列）元素之和均为</a:t>
            </a:r>
            <a:r>
              <a:rPr lang="en-US" altLang="zh-CN"/>
              <a:t>1</a:t>
            </a:r>
            <a:r>
              <a:rPr lang="zh-CN" altLang="en-US"/>
              <a:t>，故不管如何指派开关的使用时间（即不论如何取</a:t>
            </a:r>
            <a:r>
              <a:rPr lang="en-US" altLang="zh-CN"/>
              <a:t>λ</a:t>
            </a:r>
            <a:r>
              <a:rPr lang="en-US" altLang="zh-CN" i="1" baseline="-30000"/>
              <a:t>k</a:t>
            </a:r>
            <a:r>
              <a:rPr lang="zh-CN" altLang="en-US"/>
              <a:t>），矩阵</a:t>
            </a:r>
          </a:p>
        </p:txBody>
      </p:sp>
      <p:sp>
        <p:nvSpPr>
          <p:cNvPr id="189449" name="Rectangle 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89448" name="Object 8"/>
          <p:cNvGraphicFramePr>
            <a:graphicFrameLocks noChangeAspect="1"/>
          </p:cNvGraphicFramePr>
          <p:nvPr/>
        </p:nvGraphicFramePr>
        <p:xfrm>
          <a:off x="1908175" y="1268413"/>
          <a:ext cx="792163" cy="673100"/>
        </p:xfrm>
        <a:graphic>
          <a:graphicData uri="http://schemas.openxmlformats.org/presentationml/2006/ole">
            <mc:AlternateContent xmlns:mc="http://schemas.openxmlformats.org/markup-compatibility/2006">
              <mc:Choice xmlns:v="urn:schemas-microsoft-com:vml" Requires="v">
                <p:oleObj spid="_x0000_s189483" r:id="rId3" imgW="508000" imgH="431800" progId="Equation.DSMT4">
                  <p:embed/>
                </p:oleObj>
              </mc:Choice>
              <mc:Fallback>
                <p:oleObj r:id="rId3" imgW="508000" imgH="431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68413"/>
                        <a:ext cx="792163"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51" name="Rectangle 11"/>
          <p:cNvSpPr>
            <a:spLocks noChangeArrowheads="1"/>
          </p:cNvSpPr>
          <p:nvPr/>
        </p:nvSpPr>
        <p:spPr bwMode="auto">
          <a:xfrm>
            <a:off x="250825" y="1884363"/>
            <a:ext cx="84978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均具有某些特殊的性质，例如其行和（及列和）均为同一常数。这样的矩阵构成一个线性空间（参见逻辑模型第一节</a:t>
            </a:r>
            <a:r>
              <a:rPr lang="zh-CN" altLang="en-US"/>
              <a:t> </a:t>
            </a:r>
            <a:r>
              <a:rPr lang="en-US" altLang="zh-CN"/>
              <a:t>D</a:t>
            </a:r>
            <a:r>
              <a:rPr lang="en-US" altLang="zh-CN">
                <a:latin typeface="Arial"/>
                <a:cs typeface="Times New Roman" pitchFamily="18" charset="0"/>
              </a:rPr>
              <a:t>ü</a:t>
            </a:r>
            <a:r>
              <a:rPr lang="en-US" altLang="zh-CN"/>
              <a:t>rer</a:t>
            </a:r>
            <a:r>
              <a:rPr lang="zh-CN" altLang="en-US">
                <a:cs typeface="Times New Roman" pitchFamily="18" charset="0"/>
              </a:rPr>
              <a:t>魔方），为减少开关模式的种类，可取此空间的一组基底作为开关模式。在使用这种开关模式时，无论</a:t>
            </a:r>
            <a:r>
              <a:rPr lang="en-US" altLang="zh-CN"/>
              <a:t>T</a:t>
            </a:r>
            <a:r>
              <a:rPr lang="zh-CN" altLang="en-US">
                <a:cs typeface="Times New Roman" pitchFamily="18" charset="0"/>
              </a:rPr>
              <a:t>的元素</a:t>
            </a:r>
            <a:r>
              <a:rPr lang="en-US" altLang="zh-CN" i="1"/>
              <a:t>t</a:t>
            </a:r>
            <a:r>
              <a:rPr lang="en-US" altLang="zh-CN" i="1" baseline="-30000"/>
              <a:t>ij</a:t>
            </a:r>
            <a:r>
              <a:rPr lang="zh-CN" altLang="en-US">
                <a:cs typeface="Times New Roman" pitchFamily="18" charset="0"/>
              </a:rPr>
              <a:t>怎么取，通讯卫星对每一发（收）点的开通时间总和是恒定的。在这种开关模式下，可按如下方式指派各开关模式的使用时间：</a:t>
            </a:r>
            <a:r>
              <a:rPr lang="zh-CN" altLang="en-US"/>
              <a:t> </a:t>
            </a:r>
          </a:p>
        </p:txBody>
      </p:sp>
      <p:sp>
        <p:nvSpPr>
          <p:cNvPr id="189454" name="Rectangle 1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9458" name="Group 18"/>
          <p:cNvGrpSpPr>
            <a:grpSpLocks/>
          </p:cNvGrpSpPr>
          <p:nvPr/>
        </p:nvGrpSpPr>
        <p:grpSpPr bwMode="auto">
          <a:xfrm>
            <a:off x="250825" y="3429000"/>
            <a:ext cx="3721100" cy="431800"/>
            <a:chOff x="191" y="2251"/>
            <a:chExt cx="2344" cy="272"/>
          </a:xfrm>
        </p:grpSpPr>
        <p:sp>
          <p:nvSpPr>
            <p:cNvPr id="189452" name="Text Box 12"/>
            <p:cNvSpPr txBox="1">
              <a:spLocks noChangeArrowheads="1"/>
            </p:cNvSpPr>
            <p:nvPr/>
          </p:nvSpPr>
          <p:spPr bwMode="auto">
            <a:xfrm>
              <a:off x="191" y="2273"/>
              <a:ext cx="2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1  </a:t>
              </a:r>
              <a:r>
                <a:rPr lang="zh-CN" altLang="en-US">
                  <a:solidFill>
                    <a:srgbClr val="000000"/>
                  </a:solidFill>
                </a:rPr>
                <a:t>先将</a:t>
              </a:r>
              <a:r>
                <a:rPr lang="en-US" altLang="zh-CN" i="1">
                  <a:solidFill>
                    <a:srgbClr val="000000"/>
                  </a:solidFill>
                </a:rPr>
                <a:t>T</a:t>
              </a:r>
              <a:r>
                <a:rPr lang="zh-CN" altLang="en-US">
                  <a:solidFill>
                    <a:srgbClr val="000000"/>
                  </a:solidFill>
                </a:rPr>
                <a:t>改变为      ，   满足：</a:t>
              </a:r>
            </a:p>
          </p:txBody>
        </p:sp>
        <p:graphicFrame>
          <p:nvGraphicFramePr>
            <p:cNvPr id="189453" name="Object 13"/>
            <p:cNvGraphicFramePr>
              <a:graphicFrameLocks noChangeAspect="1"/>
            </p:cNvGraphicFramePr>
            <p:nvPr/>
          </p:nvGraphicFramePr>
          <p:xfrm>
            <a:off x="1507" y="2251"/>
            <a:ext cx="148" cy="227"/>
          </p:xfrm>
          <a:graphic>
            <a:graphicData uri="http://schemas.openxmlformats.org/presentationml/2006/ole">
              <mc:AlternateContent xmlns:mc="http://schemas.openxmlformats.org/markup-compatibility/2006">
                <mc:Choice xmlns:v="urn:schemas-microsoft-com:vml" Requires="v">
                  <p:oleObj spid="_x0000_s189484" r:id="rId5" imgW="139579" imgH="215713" progId="Equation.DSMT4">
                    <p:embed/>
                  </p:oleObj>
                </mc:Choice>
                <mc:Fallback>
                  <p:oleObj r:id="rId5" imgW="139579" imgH="2157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 y="2251"/>
                          <a:ext cx="14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457" name="Object 17"/>
            <p:cNvGraphicFramePr>
              <a:graphicFrameLocks noChangeAspect="1"/>
            </p:cNvGraphicFramePr>
            <p:nvPr/>
          </p:nvGraphicFramePr>
          <p:xfrm>
            <a:off x="1837" y="2251"/>
            <a:ext cx="148" cy="227"/>
          </p:xfrm>
          <a:graphic>
            <a:graphicData uri="http://schemas.openxmlformats.org/presentationml/2006/ole">
              <mc:AlternateContent xmlns:mc="http://schemas.openxmlformats.org/markup-compatibility/2006">
                <mc:Choice xmlns:v="urn:schemas-microsoft-com:vml" Requires="v">
                  <p:oleObj spid="_x0000_s189485" r:id="rId7" imgW="139579" imgH="215713" progId="Equation.DSMT4">
                    <p:embed/>
                  </p:oleObj>
                </mc:Choice>
                <mc:Fallback>
                  <p:oleObj r:id="rId7" imgW="139579" imgH="215713"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2251"/>
                          <a:ext cx="14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9461"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9463"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9466" name="Rectangle 2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9468" name="Rectangle 28"/>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9481" name="Group 41"/>
          <p:cNvGrpSpPr>
            <a:grpSpLocks/>
          </p:cNvGrpSpPr>
          <p:nvPr/>
        </p:nvGrpSpPr>
        <p:grpSpPr bwMode="auto">
          <a:xfrm>
            <a:off x="376238" y="3789363"/>
            <a:ext cx="4195762" cy="1152525"/>
            <a:chOff x="237" y="2387"/>
            <a:chExt cx="2643" cy="726"/>
          </a:xfrm>
        </p:grpSpPr>
        <p:sp>
          <p:nvSpPr>
            <p:cNvPr id="189459" name="Text Box 19"/>
            <p:cNvSpPr txBox="1">
              <a:spLocks noChangeArrowheads="1"/>
            </p:cNvSpPr>
            <p:nvPr/>
          </p:nvSpPr>
          <p:spPr bwMode="auto">
            <a:xfrm>
              <a:off x="237" y="2409"/>
              <a:ext cx="9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a:t>
              </a:r>
              <a:r>
                <a:rPr lang="en-US" altLang="zh-CN">
                  <a:solidFill>
                    <a:srgbClr val="000000"/>
                  </a:solidFill>
                </a:rPr>
                <a:t>1</a:t>
              </a:r>
              <a:r>
                <a:rPr lang="zh-CN" altLang="en-US">
                  <a:solidFill>
                    <a:srgbClr val="000000"/>
                  </a:solidFill>
                </a:rPr>
                <a:t>）    </a:t>
              </a:r>
              <a:r>
                <a:rPr lang="en-US" altLang="zh-CN">
                  <a:solidFill>
                    <a:srgbClr val="000000"/>
                  </a:solidFill>
                </a:rPr>
                <a:t>≥</a:t>
              </a:r>
              <a:r>
                <a:rPr lang="en-US" altLang="zh-CN" i="1">
                  <a:solidFill>
                    <a:srgbClr val="000000"/>
                  </a:solidFill>
                </a:rPr>
                <a:t>T</a:t>
              </a:r>
              <a:endParaRPr lang="zh-CN" altLang="en-US" i="1">
                <a:solidFill>
                  <a:srgbClr val="000000"/>
                </a:solidFill>
              </a:endParaRPr>
            </a:p>
          </p:txBody>
        </p:sp>
        <p:graphicFrame>
          <p:nvGraphicFramePr>
            <p:cNvPr id="189462" name="Object 22"/>
            <p:cNvGraphicFramePr>
              <a:graphicFrameLocks noChangeAspect="1"/>
            </p:cNvGraphicFramePr>
            <p:nvPr/>
          </p:nvGraphicFramePr>
          <p:xfrm>
            <a:off x="674" y="2387"/>
            <a:ext cx="147" cy="226"/>
          </p:xfrm>
          <a:graphic>
            <a:graphicData uri="http://schemas.openxmlformats.org/presentationml/2006/ole">
              <mc:AlternateContent xmlns:mc="http://schemas.openxmlformats.org/markup-compatibility/2006">
                <mc:Choice xmlns:v="urn:schemas-microsoft-com:vml" Requires="v">
                  <p:oleObj spid="_x0000_s189486" r:id="rId8" imgW="139579" imgH="215713" progId="Equation.DSMT4">
                    <p:embed/>
                  </p:oleObj>
                </mc:Choice>
                <mc:Fallback>
                  <p:oleObj r:id="rId8" imgW="139579" imgH="215713"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 y="2387"/>
                          <a:ext cx="147"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89469" name="Group 29"/>
            <p:cNvGrpSpPr>
              <a:grpSpLocks/>
            </p:cNvGrpSpPr>
            <p:nvPr/>
          </p:nvGrpSpPr>
          <p:grpSpPr bwMode="auto">
            <a:xfrm>
              <a:off x="237" y="2657"/>
              <a:ext cx="2643" cy="456"/>
              <a:chOff x="282" y="2747"/>
              <a:chExt cx="2643" cy="456"/>
            </a:xfrm>
          </p:grpSpPr>
          <p:sp>
            <p:nvSpPr>
              <p:cNvPr id="189464" name="Text Box 24"/>
              <p:cNvSpPr txBox="1">
                <a:spLocks noChangeArrowheads="1"/>
              </p:cNvSpPr>
              <p:nvPr/>
            </p:nvSpPr>
            <p:spPr bwMode="auto">
              <a:xfrm>
                <a:off x="282" y="2793"/>
                <a:ext cx="1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a:t>
                </a:r>
                <a:r>
                  <a:rPr lang="en-US" altLang="zh-CN">
                    <a:solidFill>
                      <a:srgbClr val="000000"/>
                    </a:solidFill>
                  </a:rPr>
                  <a:t>2</a:t>
                </a:r>
                <a:r>
                  <a:rPr lang="zh-CN" altLang="en-US">
                    <a:solidFill>
                      <a:srgbClr val="000000"/>
                    </a:solidFill>
                  </a:rPr>
                  <a:t>）记                ，</a:t>
                </a:r>
              </a:p>
            </p:txBody>
          </p:sp>
          <p:graphicFrame>
            <p:nvGraphicFramePr>
              <p:cNvPr id="189465" name="Object 25"/>
              <p:cNvGraphicFramePr>
                <a:graphicFrameLocks noChangeAspect="1"/>
              </p:cNvGraphicFramePr>
              <p:nvPr/>
            </p:nvGraphicFramePr>
            <p:xfrm>
              <a:off x="930" y="2750"/>
              <a:ext cx="635" cy="312"/>
            </p:xfrm>
            <a:graphic>
              <a:graphicData uri="http://schemas.openxmlformats.org/presentationml/2006/ole">
                <mc:AlternateContent xmlns:mc="http://schemas.openxmlformats.org/markup-compatibility/2006">
                  <mc:Choice xmlns:v="urn:schemas-microsoft-com:vml" Requires="v">
                    <p:oleObj spid="_x0000_s189487" r:id="rId9" imgW="520474" imgH="253890" progId="Equation.DSMT4">
                      <p:embed/>
                    </p:oleObj>
                  </mc:Choice>
                  <mc:Fallback>
                    <p:oleObj r:id="rId9" imgW="520474" imgH="25389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0" y="2750"/>
                            <a:ext cx="635"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467" name="Object 27"/>
              <p:cNvGraphicFramePr>
                <a:graphicFrameLocks noChangeAspect="1"/>
              </p:cNvGraphicFramePr>
              <p:nvPr/>
            </p:nvGraphicFramePr>
            <p:xfrm>
              <a:off x="1655" y="2747"/>
              <a:ext cx="1270" cy="456"/>
            </p:xfrm>
            <a:graphic>
              <a:graphicData uri="http://schemas.openxmlformats.org/presentationml/2006/ole">
                <mc:AlternateContent xmlns:mc="http://schemas.openxmlformats.org/markup-compatibility/2006">
                  <mc:Choice xmlns:v="urn:schemas-microsoft-com:vml" Requires="v">
                    <p:oleObj spid="_x0000_s189488" r:id="rId11" imgW="1244600" imgH="444500" progId="Equation.DSMT4">
                      <p:embed/>
                    </p:oleObj>
                  </mc:Choice>
                  <mc:Fallback>
                    <p:oleObj r:id="rId11" imgW="1244600" imgH="4445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55" y="2747"/>
                            <a:ext cx="127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89472" name="Rectangle 3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9478" name="Rectangle 3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89482" name="Group 42"/>
          <p:cNvGrpSpPr>
            <a:grpSpLocks/>
          </p:cNvGrpSpPr>
          <p:nvPr/>
        </p:nvGrpSpPr>
        <p:grpSpPr bwMode="auto">
          <a:xfrm>
            <a:off x="250825" y="4868863"/>
            <a:ext cx="4467225" cy="1355725"/>
            <a:chOff x="158" y="3067"/>
            <a:chExt cx="2814" cy="854"/>
          </a:xfrm>
        </p:grpSpPr>
        <p:grpSp>
          <p:nvGrpSpPr>
            <p:cNvPr id="189476" name="Group 36"/>
            <p:cNvGrpSpPr>
              <a:grpSpLocks/>
            </p:cNvGrpSpPr>
            <p:nvPr/>
          </p:nvGrpSpPr>
          <p:grpSpPr bwMode="auto">
            <a:xfrm>
              <a:off x="158" y="3067"/>
              <a:ext cx="2516" cy="293"/>
              <a:chOff x="327" y="3113"/>
              <a:chExt cx="2516" cy="293"/>
            </a:xfrm>
          </p:grpSpPr>
          <p:sp>
            <p:nvSpPr>
              <p:cNvPr id="189470" name="Text Box 30"/>
              <p:cNvSpPr txBox="1">
                <a:spLocks noChangeArrowheads="1"/>
              </p:cNvSpPr>
              <p:nvPr/>
            </p:nvSpPr>
            <p:spPr bwMode="auto">
              <a:xfrm>
                <a:off x="327" y="3156"/>
                <a:ext cx="25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2  </a:t>
                </a:r>
                <a:r>
                  <a:rPr lang="zh-CN" altLang="en-US">
                    <a:solidFill>
                      <a:srgbClr val="000000"/>
                    </a:solidFill>
                  </a:rPr>
                  <a:t>用</a:t>
                </a:r>
                <a:r>
                  <a:rPr lang="en-US" altLang="zh-CN" i="1">
                    <a:solidFill>
                      <a:srgbClr val="000000"/>
                    </a:solidFill>
                  </a:rPr>
                  <a:t>P</a:t>
                </a:r>
                <a:r>
                  <a:rPr lang="en-US" altLang="zh-CN" i="1" baseline="-30000">
                    <a:solidFill>
                      <a:srgbClr val="000000"/>
                    </a:solidFill>
                  </a:rPr>
                  <a:t>k</a:t>
                </a:r>
                <a:r>
                  <a:rPr lang="zh-CN" altLang="en-US">
                    <a:solidFill>
                      <a:srgbClr val="000000"/>
                    </a:solidFill>
                  </a:rPr>
                  <a:t>表示       ，即将     分解为</a:t>
                </a:r>
              </a:p>
            </p:txBody>
          </p:sp>
          <p:graphicFrame>
            <p:nvGraphicFramePr>
              <p:cNvPr id="189471" name="Object 31"/>
              <p:cNvGraphicFramePr>
                <a:graphicFrameLocks noChangeAspect="1"/>
              </p:cNvGraphicFramePr>
              <p:nvPr/>
            </p:nvGraphicFramePr>
            <p:xfrm>
              <a:off x="1338" y="3113"/>
              <a:ext cx="177" cy="272"/>
            </p:xfrm>
            <a:graphic>
              <a:graphicData uri="http://schemas.openxmlformats.org/presentationml/2006/ole">
                <mc:AlternateContent xmlns:mc="http://schemas.openxmlformats.org/markup-compatibility/2006">
                  <mc:Choice xmlns:v="urn:schemas-microsoft-com:vml" Requires="v">
                    <p:oleObj spid="_x0000_s189489" r:id="rId13" imgW="139579" imgH="215713" progId="Equation.DSMT4">
                      <p:embed/>
                    </p:oleObj>
                  </mc:Choice>
                  <mc:Fallback>
                    <p:oleObj r:id="rId13" imgW="139579" imgH="215713" progId="Equation.DSMT4">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3113"/>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9475" name="Object 35"/>
              <p:cNvGraphicFramePr>
                <a:graphicFrameLocks noChangeAspect="1"/>
              </p:cNvGraphicFramePr>
              <p:nvPr/>
            </p:nvGraphicFramePr>
            <p:xfrm>
              <a:off x="2109" y="3113"/>
              <a:ext cx="177" cy="272"/>
            </p:xfrm>
            <a:graphic>
              <a:graphicData uri="http://schemas.openxmlformats.org/presentationml/2006/ole">
                <mc:AlternateContent xmlns:mc="http://schemas.openxmlformats.org/markup-compatibility/2006">
                  <mc:Choice xmlns:v="urn:schemas-microsoft-com:vml" Requires="v">
                    <p:oleObj spid="_x0000_s189490" r:id="rId14" imgW="139579" imgH="215713" progId="Equation.DSMT4">
                      <p:embed/>
                    </p:oleObj>
                  </mc:Choice>
                  <mc:Fallback>
                    <p:oleObj r:id="rId14" imgW="139579" imgH="215713" progId="Equation.DSMT4">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3113"/>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9477" name="Object 37"/>
            <p:cNvGraphicFramePr>
              <a:graphicFrameLocks noChangeAspect="1"/>
            </p:cNvGraphicFramePr>
            <p:nvPr/>
          </p:nvGraphicFramePr>
          <p:xfrm>
            <a:off x="521" y="3430"/>
            <a:ext cx="862" cy="491"/>
          </p:xfrm>
          <a:graphic>
            <a:graphicData uri="http://schemas.openxmlformats.org/presentationml/2006/ole">
              <mc:AlternateContent xmlns:mc="http://schemas.openxmlformats.org/markup-compatibility/2006">
                <mc:Choice xmlns:v="urn:schemas-microsoft-com:vml" Requires="v">
                  <p:oleObj spid="_x0000_s189491" r:id="rId15" imgW="748975" imgH="431613" progId="Equation.DSMT4">
                    <p:embed/>
                  </p:oleObj>
                </mc:Choice>
                <mc:Fallback>
                  <p:oleObj r:id="rId15" imgW="748975" imgH="431613"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 y="3430"/>
                          <a:ext cx="862" cy="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9480" name="Rectangle 40"/>
            <p:cNvSpPr>
              <a:spLocks noChangeArrowheads="1"/>
            </p:cNvSpPr>
            <p:nvPr/>
          </p:nvSpPr>
          <p:spPr bwMode="auto">
            <a:xfrm>
              <a:off x="1338" y="3566"/>
              <a:ext cx="16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i="1"/>
                <a:t>r</a:t>
              </a:r>
              <a:r>
                <a:rPr lang="zh-CN" altLang="en-US"/>
                <a:t>为空间的维数）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additive="base">
                                        <p:cTn id="7" dur="500" fill="hold"/>
                                        <p:tgtEl>
                                          <p:spTgt spid="189445"/>
                                        </p:tgtEl>
                                        <p:attrNameLst>
                                          <p:attrName>ppt_x</p:attrName>
                                        </p:attrNameLst>
                                      </p:cBhvr>
                                      <p:tavLst>
                                        <p:tav tm="0">
                                          <p:val>
                                            <p:strVal val="0-#ppt_w/2"/>
                                          </p:val>
                                        </p:tav>
                                        <p:tav tm="100000">
                                          <p:val>
                                            <p:strVal val="#ppt_x"/>
                                          </p:val>
                                        </p:tav>
                                      </p:tavLst>
                                    </p:anim>
                                    <p:anim calcmode="lin" valueType="num">
                                      <p:cBhvr additive="base">
                                        <p:cTn id="8" dur="500" fill="hold"/>
                                        <p:tgtEl>
                                          <p:spTgt spid="1894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9447"/>
                                        </p:tgtEl>
                                        <p:attrNameLst>
                                          <p:attrName>style.visibility</p:attrName>
                                        </p:attrNameLst>
                                      </p:cBhvr>
                                      <p:to>
                                        <p:strVal val="visible"/>
                                      </p:to>
                                    </p:set>
                                    <p:anim calcmode="lin" valueType="num">
                                      <p:cBhvr additive="base">
                                        <p:cTn id="13" dur="500" fill="hold"/>
                                        <p:tgtEl>
                                          <p:spTgt spid="189447"/>
                                        </p:tgtEl>
                                        <p:attrNameLst>
                                          <p:attrName>ppt_x</p:attrName>
                                        </p:attrNameLst>
                                      </p:cBhvr>
                                      <p:tavLst>
                                        <p:tav tm="0">
                                          <p:val>
                                            <p:strVal val="0-#ppt_w/2"/>
                                          </p:val>
                                        </p:tav>
                                        <p:tav tm="100000">
                                          <p:val>
                                            <p:strVal val="#ppt_x"/>
                                          </p:val>
                                        </p:tav>
                                      </p:tavLst>
                                    </p:anim>
                                    <p:anim calcmode="lin" valueType="num">
                                      <p:cBhvr additive="base">
                                        <p:cTn id="14"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9448"/>
                                        </p:tgtEl>
                                        <p:attrNameLst>
                                          <p:attrName>style.visibility</p:attrName>
                                        </p:attrNameLst>
                                      </p:cBhvr>
                                      <p:to>
                                        <p:strVal val="visible"/>
                                      </p:to>
                                    </p:set>
                                    <p:anim calcmode="lin" valueType="num">
                                      <p:cBhvr additive="base">
                                        <p:cTn id="19" dur="500" fill="hold"/>
                                        <p:tgtEl>
                                          <p:spTgt spid="189448"/>
                                        </p:tgtEl>
                                        <p:attrNameLst>
                                          <p:attrName>ppt_x</p:attrName>
                                        </p:attrNameLst>
                                      </p:cBhvr>
                                      <p:tavLst>
                                        <p:tav tm="0">
                                          <p:val>
                                            <p:strVal val="0-#ppt_w/2"/>
                                          </p:val>
                                        </p:tav>
                                        <p:tav tm="100000">
                                          <p:val>
                                            <p:strVal val="#ppt_x"/>
                                          </p:val>
                                        </p:tav>
                                      </p:tavLst>
                                    </p:anim>
                                    <p:anim calcmode="lin" valueType="num">
                                      <p:cBhvr additive="base">
                                        <p:cTn id="20" dur="500" fill="hold"/>
                                        <p:tgtEl>
                                          <p:spTgt spid="1894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9451"/>
                                        </p:tgtEl>
                                        <p:attrNameLst>
                                          <p:attrName>style.visibility</p:attrName>
                                        </p:attrNameLst>
                                      </p:cBhvr>
                                      <p:to>
                                        <p:strVal val="visible"/>
                                      </p:to>
                                    </p:set>
                                    <p:anim calcmode="lin" valueType="num">
                                      <p:cBhvr additive="base">
                                        <p:cTn id="25" dur="500" fill="hold"/>
                                        <p:tgtEl>
                                          <p:spTgt spid="189451"/>
                                        </p:tgtEl>
                                        <p:attrNameLst>
                                          <p:attrName>ppt_x</p:attrName>
                                        </p:attrNameLst>
                                      </p:cBhvr>
                                      <p:tavLst>
                                        <p:tav tm="0">
                                          <p:val>
                                            <p:strVal val="0-#ppt_w/2"/>
                                          </p:val>
                                        </p:tav>
                                        <p:tav tm="100000">
                                          <p:val>
                                            <p:strVal val="#ppt_x"/>
                                          </p:val>
                                        </p:tav>
                                      </p:tavLst>
                                    </p:anim>
                                    <p:anim calcmode="lin" valueType="num">
                                      <p:cBhvr additive="base">
                                        <p:cTn id="26" dur="500" fill="hold"/>
                                        <p:tgtEl>
                                          <p:spTgt spid="1894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89458"/>
                                        </p:tgtEl>
                                        <p:attrNameLst>
                                          <p:attrName>style.visibility</p:attrName>
                                        </p:attrNameLst>
                                      </p:cBhvr>
                                      <p:to>
                                        <p:strVal val="visible"/>
                                      </p:to>
                                    </p:set>
                                    <p:anim calcmode="lin" valueType="num">
                                      <p:cBhvr additive="base">
                                        <p:cTn id="31" dur="500" fill="hold"/>
                                        <p:tgtEl>
                                          <p:spTgt spid="189458"/>
                                        </p:tgtEl>
                                        <p:attrNameLst>
                                          <p:attrName>ppt_x</p:attrName>
                                        </p:attrNameLst>
                                      </p:cBhvr>
                                      <p:tavLst>
                                        <p:tav tm="0">
                                          <p:val>
                                            <p:strVal val="0-#ppt_w/2"/>
                                          </p:val>
                                        </p:tav>
                                        <p:tav tm="100000">
                                          <p:val>
                                            <p:strVal val="#ppt_x"/>
                                          </p:val>
                                        </p:tav>
                                      </p:tavLst>
                                    </p:anim>
                                    <p:anim calcmode="lin" valueType="num">
                                      <p:cBhvr additive="base">
                                        <p:cTn id="32" dur="500" fill="hold"/>
                                        <p:tgtEl>
                                          <p:spTgt spid="1894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89481"/>
                                        </p:tgtEl>
                                        <p:attrNameLst>
                                          <p:attrName>style.visibility</p:attrName>
                                        </p:attrNameLst>
                                      </p:cBhvr>
                                      <p:to>
                                        <p:strVal val="visible"/>
                                      </p:to>
                                    </p:set>
                                    <p:anim calcmode="lin" valueType="num">
                                      <p:cBhvr additive="base">
                                        <p:cTn id="37" dur="500" fill="hold"/>
                                        <p:tgtEl>
                                          <p:spTgt spid="189481"/>
                                        </p:tgtEl>
                                        <p:attrNameLst>
                                          <p:attrName>ppt_x</p:attrName>
                                        </p:attrNameLst>
                                      </p:cBhvr>
                                      <p:tavLst>
                                        <p:tav tm="0">
                                          <p:val>
                                            <p:strVal val="0-#ppt_w/2"/>
                                          </p:val>
                                        </p:tav>
                                        <p:tav tm="100000">
                                          <p:val>
                                            <p:strVal val="#ppt_x"/>
                                          </p:val>
                                        </p:tav>
                                      </p:tavLst>
                                    </p:anim>
                                    <p:anim calcmode="lin" valueType="num">
                                      <p:cBhvr additive="base">
                                        <p:cTn id="38" dur="500" fill="hold"/>
                                        <p:tgtEl>
                                          <p:spTgt spid="18948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89482"/>
                                        </p:tgtEl>
                                        <p:attrNameLst>
                                          <p:attrName>style.visibility</p:attrName>
                                        </p:attrNameLst>
                                      </p:cBhvr>
                                      <p:to>
                                        <p:strVal val="visible"/>
                                      </p:to>
                                    </p:set>
                                    <p:anim calcmode="lin" valueType="num">
                                      <p:cBhvr additive="base">
                                        <p:cTn id="43" dur="500" fill="hold"/>
                                        <p:tgtEl>
                                          <p:spTgt spid="189482"/>
                                        </p:tgtEl>
                                        <p:attrNameLst>
                                          <p:attrName>ppt_x</p:attrName>
                                        </p:attrNameLst>
                                      </p:cBhvr>
                                      <p:tavLst>
                                        <p:tav tm="0">
                                          <p:val>
                                            <p:strVal val="0-#ppt_w/2"/>
                                          </p:val>
                                        </p:tav>
                                        <p:tav tm="100000">
                                          <p:val>
                                            <p:strVal val="#ppt_x"/>
                                          </p:val>
                                        </p:tav>
                                      </p:tavLst>
                                    </p:anim>
                                    <p:anim calcmode="lin" valueType="num">
                                      <p:cBhvr additive="base">
                                        <p:cTn id="44" dur="500" fill="hold"/>
                                        <p:tgtEl>
                                          <p:spTgt spid="1894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7" grpId="0"/>
      <p:bldP spid="1894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ChangeArrowheads="1"/>
          </p:cNvSpPr>
          <p:nvPr/>
        </p:nvSpPr>
        <p:spPr bwMode="auto">
          <a:xfrm>
            <a:off x="395288" y="404813"/>
            <a:ext cx="8497887"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由于两分图最大权匹配问题等价于指派问题，所以它是一个</a:t>
            </a:r>
            <a:r>
              <a:rPr lang="en-US" altLang="zh-CN"/>
              <a:t>P</a:t>
            </a:r>
            <a:r>
              <a:rPr lang="zh-CN" altLang="en-US"/>
              <a:t>问题。对于这一</a:t>
            </a:r>
            <a:r>
              <a:rPr lang="en-US" altLang="zh-CN"/>
              <a:t>P</a:t>
            </a:r>
            <a:r>
              <a:rPr lang="zh-CN" altLang="en-US"/>
              <a:t>问题，我们是否也能象前面一样用贪婪法求解呢？如果用贪婪法求解例</a:t>
            </a:r>
            <a:r>
              <a:rPr lang="en-US" altLang="zh-CN"/>
              <a:t>6.7</a:t>
            </a:r>
            <a:r>
              <a:rPr lang="zh-CN" altLang="en-US"/>
              <a:t>，则有</a:t>
            </a:r>
            <a:r>
              <a:rPr lang="en-US" altLang="zh-CN"/>
              <a:t>C</a:t>
            </a:r>
            <a:r>
              <a:rPr lang="zh-CN" altLang="en-US"/>
              <a:t>嫁</a:t>
            </a:r>
            <a:r>
              <a:rPr lang="en-US" altLang="zh-CN"/>
              <a:t>y</a:t>
            </a:r>
            <a:r>
              <a:rPr lang="zh-CN" altLang="en-US"/>
              <a:t>（</a:t>
            </a:r>
            <a:r>
              <a:rPr lang="en-US" altLang="zh-CN"/>
              <a:t>28</a:t>
            </a:r>
            <a:r>
              <a:rPr lang="zh-CN" altLang="en-US"/>
              <a:t>头），去除</a:t>
            </a:r>
            <a:r>
              <a:rPr lang="en-US" altLang="zh-CN"/>
              <a:t>C</a:t>
            </a:r>
            <a:r>
              <a:rPr lang="zh-CN" altLang="en-US"/>
              <a:t>、</a:t>
            </a:r>
            <a:r>
              <a:rPr lang="en-US" altLang="zh-CN"/>
              <a:t>y</a:t>
            </a:r>
            <a:r>
              <a:rPr lang="zh-CN" altLang="en-US"/>
              <a:t>及相应边（一夫一妻）；再将</a:t>
            </a:r>
            <a:r>
              <a:rPr lang="en-US" altLang="zh-CN"/>
              <a:t>B</a:t>
            </a:r>
            <a:r>
              <a:rPr lang="zh-CN" altLang="en-US"/>
              <a:t>嫁</a:t>
            </a:r>
            <a:r>
              <a:rPr lang="en-US" altLang="zh-CN"/>
              <a:t>x</a:t>
            </a:r>
            <a:r>
              <a:rPr lang="zh-CN" altLang="en-US"/>
              <a:t>（</a:t>
            </a:r>
            <a:r>
              <a:rPr lang="en-US" altLang="zh-CN"/>
              <a:t>5</a:t>
            </a:r>
            <a:r>
              <a:rPr lang="zh-CN" altLang="en-US"/>
              <a:t>头），去除</a:t>
            </a:r>
            <a:r>
              <a:rPr lang="en-US" altLang="zh-CN"/>
              <a:t>B</a:t>
            </a:r>
            <a:r>
              <a:rPr lang="zh-CN" altLang="en-US"/>
              <a:t>、</a:t>
            </a:r>
            <a:r>
              <a:rPr lang="en-US" altLang="zh-CN"/>
              <a:t>x</a:t>
            </a:r>
            <a:r>
              <a:rPr lang="zh-CN" altLang="en-US"/>
              <a:t>及相应边；最后，</a:t>
            </a:r>
            <a:r>
              <a:rPr lang="en-US" altLang="zh-CN"/>
              <a:t>A</a:t>
            </a:r>
            <a:r>
              <a:rPr lang="zh-CN" altLang="en-US"/>
              <a:t>只能嫁</a:t>
            </a:r>
            <a:r>
              <a:rPr lang="en-US" altLang="zh-CN"/>
              <a:t>Z</a:t>
            </a:r>
            <a:r>
              <a:rPr lang="zh-CN" altLang="en-US"/>
              <a:t>（</a:t>
            </a:r>
            <a:r>
              <a:rPr lang="en-US" altLang="zh-CN"/>
              <a:t>1</a:t>
            </a:r>
            <a:r>
              <a:rPr lang="zh-CN" altLang="en-US"/>
              <a:t>头）。共得财礼</a:t>
            </a:r>
            <a:r>
              <a:rPr lang="en-US" altLang="zh-CN"/>
              <a:t>34</a:t>
            </a:r>
            <a:r>
              <a:rPr lang="zh-CN" altLang="en-US"/>
              <a:t>头牛。事实上，酋长的女儿只有六种嫁法（</a:t>
            </a:r>
            <a:r>
              <a:rPr lang="en-US" altLang="zh-CN"/>
              <a:t>3</a:t>
            </a:r>
            <a:r>
              <a:rPr lang="zh-CN" altLang="en-US"/>
              <a:t>！），比较所有方案，发现</a:t>
            </a:r>
            <a:r>
              <a:rPr lang="en-US" altLang="zh-CN"/>
              <a:t>C</a:t>
            </a:r>
            <a:r>
              <a:rPr lang="zh-CN" altLang="en-US"/>
              <a:t>嫁</a:t>
            </a:r>
            <a:r>
              <a:rPr lang="en-US" altLang="zh-CN"/>
              <a:t>x</a:t>
            </a:r>
            <a:r>
              <a:rPr lang="zh-CN" altLang="en-US"/>
              <a:t>、</a:t>
            </a:r>
            <a:r>
              <a:rPr lang="en-US" altLang="zh-CN"/>
              <a:t>A</a:t>
            </a:r>
            <a:r>
              <a:rPr lang="zh-CN" altLang="en-US"/>
              <a:t>嫁</a:t>
            </a:r>
            <a:r>
              <a:rPr lang="en-US" altLang="zh-CN"/>
              <a:t>y</a:t>
            </a:r>
            <a:r>
              <a:rPr lang="zh-CN" altLang="en-US"/>
              <a:t>、</a:t>
            </a:r>
            <a:r>
              <a:rPr lang="en-US" altLang="zh-CN"/>
              <a:t>B</a:t>
            </a:r>
            <a:r>
              <a:rPr lang="zh-CN" altLang="en-US"/>
              <a:t>嫁</a:t>
            </a:r>
            <a:r>
              <a:rPr lang="en-US" altLang="zh-CN"/>
              <a:t>z</a:t>
            </a:r>
            <a:r>
              <a:rPr lang="zh-CN" altLang="en-US"/>
              <a:t>最好（</a:t>
            </a:r>
            <a:r>
              <a:rPr lang="en-US" altLang="zh-CN"/>
              <a:t>y</a:t>
            </a:r>
            <a:r>
              <a:rPr lang="zh-CN" altLang="en-US"/>
              <a:t>几乎差不多同样喜欢</a:t>
            </a:r>
            <a:r>
              <a:rPr lang="en-US" altLang="zh-CN"/>
              <a:t>C</a:t>
            </a:r>
            <a:r>
              <a:rPr lang="zh-CN" altLang="en-US"/>
              <a:t>和</a:t>
            </a:r>
            <a:r>
              <a:rPr lang="en-US" altLang="zh-CN"/>
              <a:t>A</a:t>
            </a:r>
            <a:r>
              <a:rPr lang="zh-CN" altLang="en-US"/>
              <a:t>，而</a:t>
            </a:r>
            <a:r>
              <a:rPr lang="en-US" altLang="zh-CN"/>
              <a:t>z</a:t>
            </a:r>
            <a:r>
              <a:rPr lang="zh-CN" altLang="en-US"/>
              <a:t>则明显喜欢</a:t>
            </a:r>
            <a:r>
              <a:rPr lang="en-US" altLang="zh-CN"/>
              <a:t>C</a:t>
            </a:r>
            <a:r>
              <a:rPr lang="zh-CN" altLang="en-US"/>
              <a:t>而不太喜欢</a:t>
            </a:r>
            <a:r>
              <a:rPr lang="en-US" altLang="zh-CN"/>
              <a:t>A</a:t>
            </a:r>
            <a:r>
              <a:rPr lang="zh-CN" altLang="en-US"/>
              <a:t>），可得财礼</a:t>
            </a:r>
            <a:r>
              <a:rPr lang="en-US" altLang="zh-CN"/>
              <a:t>57</a:t>
            </a:r>
            <a:r>
              <a:rPr lang="zh-CN" altLang="en-US"/>
              <a:t>头牛。虽然后一算法不是多项式时间的，对待嫁者数量稍大的问题无法求得结果，但对本例，它至少表明用贪婪法没有求得最优解，因而两分图最大权匹配问题不是拟阵问题（或者讲不具有拟阵结构），从而，一般赋权图上的最大权匹配问题更不是拟阵问题。</a:t>
            </a:r>
            <a:r>
              <a:rPr lang="en-US" altLang="zh-CN"/>
              <a:t>J.Edmonds</a:t>
            </a:r>
            <a:r>
              <a:rPr lang="zh-CN" altLang="en-US"/>
              <a:t>将最大权匹配问题表示成为一个特殊的线性规划并由此导出了用他的名字命名的</a:t>
            </a:r>
            <a:r>
              <a:rPr lang="en-US" altLang="zh-CN"/>
              <a:t>O</a:t>
            </a:r>
            <a:r>
              <a:rPr lang="zh-CN" altLang="en-US"/>
              <a:t>（</a:t>
            </a:r>
            <a:r>
              <a:rPr lang="en-US" altLang="zh-CN"/>
              <a:t>n</a:t>
            </a:r>
            <a:r>
              <a:rPr lang="en-US" altLang="zh-CN" baseline="30000"/>
              <a:t>4</a:t>
            </a:r>
            <a:r>
              <a:rPr lang="zh-CN" altLang="en-US"/>
              <a:t>）算法，由于他的算法较复杂</a:t>
            </a:r>
            <a:r>
              <a:rPr lang="en-US" altLang="zh-CN"/>
              <a:t>,</a:t>
            </a:r>
            <a:r>
              <a:rPr lang="zh-CN" altLang="en-US"/>
              <a:t>本书不准备作详细介绍</a:t>
            </a:r>
            <a:r>
              <a:rPr lang="en-US" altLang="zh-CN"/>
              <a:t>,</a:t>
            </a:r>
            <a:r>
              <a:rPr lang="zh-CN" altLang="en-US"/>
              <a:t>有兴趣的读者可查阅</a:t>
            </a:r>
            <a:r>
              <a:rPr lang="en-US" altLang="zh-CN"/>
              <a:t>C.H.Papadimitriou“</a:t>
            </a:r>
            <a:r>
              <a:rPr lang="zh-CN" altLang="en-US"/>
              <a:t>组合最优化，算法和复杂性”一书第十一章。至于两分图赋权匹配问题，由于它与指派问题的等价性，完全可以用计算量</a:t>
            </a:r>
            <a:r>
              <a:rPr lang="en-US" altLang="zh-CN"/>
              <a:t>O</a:t>
            </a:r>
            <a:r>
              <a:rPr lang="zh-CN" altLang="en-US"/>
              <a:t>（</a:t>
            </a:r>
            <a:r>
              <a:rPr lang="en-US" altLang="zh-CN"/>
              <a:t>n</a:t>
            </a:r>
            <a:r>
              <a:rPr lang="en-US" altLang="zh-CN" baseline="30000"/>
              <a:t>3</a:t>
            </a:r>
            <a:r>
              <a:rPr lang="zh-CN" altLang="en-US"/>
              <a:t>）的匈牙利方法求解，也可以化为后面的网络流问题求解。</a:t>
            </a:r>
          </a:p>
        </p:txBody>
      </p:sp>
      <p:sp>
        <p:nvSpPr>
          <p:cNvPr id="32775" name="Rectangle 7"/>
          <p:cNvSpPr>
            <a:spLocks noChangeArrowheads="1"/>
          </p:cNvSpPr>
          <p:nvPr/>
        </p:nvSpPr>
        <p:spPr bwMode="auto">
          <a:xfrm>
            <a:off x="395288" y="5373688"/>
            <a:ext cx="8713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FF6600"/>
                </a:solidFill>
              </a:rPr>
              <a:t>如果所有边的权均为</a:t>
            </a:r>
            <a:r>
              <a:rPr lang="en-US" altLang="zh-CN">
                <a:solidFill>
                  <a:srgbClr val="FF6600"/>
                </a:solidFill>
              </a:rPr>
              <a:t>1</a:t>
            </a:r>
            <a:r>
              <a:rPr lang="zh-CN" altLang="en-US">
                <a:solidFill>
                  <a:srgbClr val="FF6600"/>
                </a:solidFill>
              </a:rPr>
              <a:t>，则最大权匹配化成最大匹配问题（即求边数最多</a:t>
            </a:r>
          </a:p>
          <a:p>
            <a:r>
              <a:rPr lang="zh-CN" altLang="en-US">
                <a:solidFill>
                  <a:srgbClr val="FF6600"/>
                </a:solidFill>
              </a:rPr>
              <a:t>的匹配）。对于这一较为简单的子问题，存在着增广路算法。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ox(in)">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 calcmode="lin" valueType="num">
                                      <p:cBhvr additive="base">
                                        <p:cTn id="12" dur="500" fill="hold"/>
                                        <p:tgtEl>
                                          <p:spTgt spid="32775"/>
                                        </p:tgtEl>
                                        <p:attrNameLst>
                                          <p:attrName>ppt_x</p:attrName>
                                        </p:attrNameLst>
                                      </p:cBhvr>
                                      <p:tavLst>
                                        <p:tav tm="0">
                                          <p:val>
                                            <p:strVal val="#ppt_x"/>
                                          </p:val>
                                        </p:tav>
                                        <p:tav tm="100000">
                                          <p:val>
                                            <p:strVal val="#ppt_x"/>
                                          </p:val>
                                        </p:tav>
                                      </p:tavLst>
                                    </p:anim>
                                    <p:anim calcmode="lin" valueType="num">
                                      <p:cBhvr additive="base">
                                        <p:cTn id="13"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5"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2519" name="Group 7"/>
          <p:cNvGrpSpPr>
            <a:grpSpLocks/>
          </p:cNvGrpSpPr>
          <p:nvPr/>
        </p:nvGrpSpPr>
        <p:grpSpPr bwMode="auto">
          <a:xfrm>
            <a:off x="323850" y="260350"/>
            <a:ext cx="6024563" cy="465138"/>
            <a:chOff x="327" y="210"/>
            <a:chExt cx="3795" cy="293"/>
          </a:xfrm>
        </p:grpSpPr>
        <p:sp>
          <p:nvSpPr>
            <p:cNvPr id="192516" name="Text Box 4"/>
            <p:cNvSpPr txBox="1">
              <a:spLocks noChangeArrowheads="1"/>
            </p:cNvSpPr>
            <p:nvPr/>
          </p:nvSpPr>
          <p:spPr bwMode="auto">
            <a:xfrm>
              <a:off x="327" y="253"/>
              <a:ext cx="37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将</a:t>
              </a:r>
              <a:r>
                <a:rPr lang="en-US" altLang="zh-CN" i="1">
                  <a:solidFill>
                    <a:srgbClr val="000000"/>
                  </a:solidFill>
                </a:rPr>
                <a:t>T</a:t>
              </a:r>
              <a:r>
                <a:rPr lang="zh-CN" altLang="en-US">
                  <a:solidFill>
                    <a:srgbClr val="000000"/>
                  </a:solidFill>
                </a:rPr>
                <a:t>化为     的方法一般有无穷多种，如可如下化法：</a:t>
              </a:r>
            </a:p>
          </p:txBody>
        </p:sp>
        <p:graphicFrame>
          <p:nvGraphicFramePr>
            <p:cNvPr id="192517" name="Object 5"/>
            <p:cNvGraphicFramePr>
              <a:graphicFrameLocks noChangeAspect="1"/>
            </p:cNvGraphicFramePr>
            <p:nvPr/>
          </p:nvGraphicFramePr>
          <p:xfrm>
            <a:off x="975" y="210"/>
            <a:ext cx="177" cy="272"/>
          </p:xfrm>
          <a:graphic>
            <a:graphicData uri="http://schemas.openxmlformats.org/presentationml/2006/ole">
              <mc:AlternateContent xmlns:mc="http://schemas.openxmlformats.org/markup-compatibility/2006">
                <mc:Choice xmlns:v="urn:schemas-microsoft-com:vml" Requires="v">
                  <p:oleObj spid="_x0000_s192549" r:id="rId3" imgW="139579" imgH="215713" progId="Equation.DSMT4">
                    <p:embed/>
                  </p:oleObj>
                </mc:Choice>
                <mc:Fallback>
                  <p:oleObj r:id="rId3" imgW="139579" imgH="2157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 y="210"/>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22" name="Rectangle 1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2524"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2525" name="Group 13"/>
          <p:cNvGrpSpPr>
            <a:grpSpLocks/>
          </p:cNvGrpSpPr>
          <p:nvPr/>
        </p:nvGrpSpPr>
        <p:grpSpPr bwMode="auto">
          <a:xfrm>
            <a:off x="376238" y="693738"/>
            <a:ext cx="7011987" cy="1366837"/>
            <a:chOff x="237" y="437"/>
            <a:chExt cx="4417" cy="861"/>
          </a:xfrm>
        </p:grpSpPr>
        <p:sp>
          <p:nvSpPr>
            <p:cNvPr id="192520" name="Text Box 8"/>
            <p:cNvSpPr txBox="1">
              <a:spLocks noChangeArrowheads="1"/>
            </p:cNvSpPr>
            <p:nvPr/>
          </p:nvSpPr>
          <p:spPr bwMode="auto">
            <a:xfrm>
              <a:off x="237" y="571"/>
              <a:ext cx="441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令                                                        </a:t>
              </a:r>
            </a:p>
            <a:p>
              <a:endParaRPr lang="zh-CN" altLang="en-US">
                <a:solidFill>
                  <a:srgbClr val="000000"/>
                </a:solidFill>
              </a:endParaRPr>
            </a:p>
            <a:p>
              <a:r>
                <a:rPr lang="zh-CN" altLang="en-US">
                  <a:solidFill>
                    <a:srgbClr val="000000"/>
                  </a:solidFill>
                </a:rPr>
                <a:t>事实上，                      </a:t>
              </a:r>
              <a:r>
                <a:rPr lang="en-US" altLang="zh-CN">
                  <a:solidFill>
                    <a:srgbClr val="000000"/>
                  </a:solidFill>
                </a:rPr>
                <a:t> </a:t>
              </a:r>
              <a:r>
                <a:rPr lang="zh-CN" altLang="en-US">
                  <a:solidFill>
                    <a:srgbClr val="000000"/>
                  </a:solidFill>
                </a:rPr>
                <a:t>，（即通讯卫星传送总时间的下界）。</a:t>
              </a:r>
            </a:p>
          </p:txBody>
        </p:sp>
        <p:graphicFrame>
          <p:nvGraphicFramePr>
            <p:cNvPr id="192521" name="Object 9"/>
            <p:cNvGraphicFramePr>
              <a:graphicFrameLocks noChangeAspect="1"/>
            </p:cNvGraphicFramePr>
            <p:nvPr/>
          </p:nvGraphicFramePr>
          <p:xfrm>
            <a:off x="521" y="437"/>
            <a:ext cx="2721" cy="498"/>
          </p:xfrm>
          <a:graphic>
            <a:graphicData uri="http://schemas.openxmlformats.org/presentationml/2006/ole">
              <mc:AlternateContent xmlns:mc="http://schemas.openxmlformats.org/markup-compatibility/2006">
                <mc:Choice xmlns:v="urn:schemas-microsoft-com:vml" Requires="v">
                  <p:oleObj spid="_x0000_s192550" r:id="rId5" imgW="2654300" imgH="482600" progId="Equation.DSMT4">
                    <p:embed/>
                  </p:oleObj>
                </mc:Choice>
                <mc:Fallback>
                  <p:oleObj r:id="rId5" imgW="2654300" imgH="482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 y="437"/>
                          <a:ext cx="2721" cy="4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2523" name="Object 11"/>
            <p:cNvGraphicFramePr>
              <a:graphicFrameLocks noChangeAspect="1"/>
            </p:cNvGraphicFramePr>
            <p:nvPr/>
          </p:nvGraphicFramePr>
          <p:xfrm>
            <a:off x="884" y="859"/>
            <a:ext cx="907" cy="439"/>
          </p:xfrm>
          <a:graphic>
            <a:graphicData uri="http://schemas.openxmlformats.org/presentationml/2006/ole">
              <mc:AlternateContent xmlns:mc="http://schemas.openxmlformats.org/markup-compatibility/2006">
                <mc:Choice xmlns:v="urn:schemas-microsoft-com:vml" Requires="v">
                  <p:oleObj spid="_x0000_s192551" r:id="rId7" imgW="888614" imgH="431613" progId="Equation.DSMT4">
                    <p:embed/>
                  </p:oleObj>
                </mc:Choice>
                <mc:Fallback>
                  <p:oleObj r:id="rId7" imgW="888614" imgH="43161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859"/>
                          <a:ext cx="907"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29" name="Rectangle 17"/>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a:p>
        </p:txBody>
      </p:sp>
      <p:grpSp>
        <p:nvGrpSpPr>
          <p:cNvPr id="192530" name="Group 18"/>
          <p:cNvGrpSpPr>
            <a:grpSpLocks/>
          </p:cNvGrpSpPr>
          <p:nvPr/>
        </p:nvGrpSpPr>
        <p:grpSpPr bwMode="auto">
          <a:xfrm>
            <a:off x="323850" y="2051050"/>
            <a:ext cx="1871663" cy="585788"/>
            <a:chOff x="204" y="1292"/>
            <a:chExt cx="1179" cy="369"/>
          </a:xfrm>
        </p:grpSpPr>
        <p:sp>
          <p:nvSpPr>
            <p:cNvPr id="192527" name="Rectangle 15"/>
            <p:cNvSpPr>
              <a:spLocks noChangeArrowheads="1"/>
            </p:cNvSpPr>
            <p:nvPr/>
          </p:nvSpPr>
          <p:spPr bwMode="auto">
            <a:xfrm>
              <a:off x="204" y="1298"/>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令</a:t>
              </a:r>
              <a:r>
                <a:rPr lang="zh-CN" altLang="en-US"/>
                <a:t> </a:t>
              </a:r>
            </a:p>
          </p:txBody>
        </p:sp>
        <p:graphicFrame>
          <p:nvGraphicFramePr>
            <p:cNvPr id="192528" name="Object 16"/>
            <p:cNvGraphicFramePr>
              <a:graphicFrameLocks noChangeAspect="1"/>
            </p:cNvGraphicFramePr>
            <p:nvPr/>
          </p:nvGraphicFramePr>
          <p:xfrm>
            <a:off x="476" y="1292"/>
            <a:ext cx="907" cy="369"/>
          </p:xfrm>
          <a:graphic>
            <a:graphicData uri="http://schemas.openxmlformats.org/presentationml/2006/ole">
              <mc:AlternateContent xmlns:mc="http://schemas.openxmlformats.org/markup-compatibility/2006">
                <mc:Choice xmlns:v="urn:schemas-microsoft-com:vml" Requires="v">
                  <p:oleObj spid="_x0000_s192552" r:id="rId9" imgW="863225" imgH="355446" progId="Equation.DSMT4">
                    <p:embed/>
                  </p:oleObj>
                </mc:Choice>
                <mc:Fallback>
                  <p:oleObj r:id="rId9" imgW="863225" imgH="355446"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1292"/>
                          <a:ext cx="907" cy="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32" name="Rectangle 2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2531" name="Object 19"/>
          <p:cNvGraphicFramePr>
            <a:graphicFrameLocks noChangeAspect="1"/>
          </p:cNvGraphicFramePr>
          <p:nvPr/>
        </p:nvGraphicFramePr>
        <p:xfrm>
          <a:off x="755650" y="2611438"/>
          <a:ext cx="2592388" cy="817562"/>
        </p:xfrm>
        <a:graphic>
          <a:graphicData uri="http://schemas.openxmlformats.org/presentationml/2006/ole">
            <mc:AlternateContent xmlns:mc="http://schemas.openxmlformats.org/markup-compatibility/2006">
              <mc:Choice xmlns:v="urn:schemas-microsoft-com:vml" Requires="v">
                <p:oleObj spid="_x0000_s192553" r:id="rId11" imgW="1422400" imgH="444500" progId="Equation.DSMT4">
                  <p:embed/>
                </p:oleObj>
              </mc:Choice>
              <mc:Fallback>
                <p:oleObj r:id="rId11" imgW="1422400" imgH="444500" progId="Equation.DSMT4">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2611438"/>
                        <a:ext cx="259238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36" name="Rectangle 2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2548" name="Group 36"/>
          <p:cNvGrpSpPr>
            <a:grpSpLocks/>
          </p:cNvGrpSpPr>
          <p:nvPr/>
        </p:nvGrpSpPr>
        <p:grpSpPr bwMode="auto">
          <a:xfrm>
            <a:off x="357188" y="3405188"/>
            <a:ext cx="4935537" cy="744537"/>
            <a:chOff x="225" y="2145"/>
            <a:chExt cx="3109" cy="469"/>
          </a:xfrm>
        </p:grpSpPr>
        <p:sp>
          <p:nvSpPr>
            <p:cNvPr id="192534" name="Rectangle 22"/>
            <p:cNvSpPr>
              <a:spLocks noChangeArrowheads="1"/>
            </p:cNvSpPr>
            <p:nvPr/>
          </p:nvSpPr>
          <p:spPr bwMode="auto">
            <a:xfrm>
              <a:off x="225" y="2228"/>
              <a:ext cx="4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其中</a:t>
              </a:r>
              <a:r>
                <a:rPr lang="zh-CN" altLang="en-US"/>
                <a:t> </a:t>
              </a:r>
            </a:p>
          </p:txBody>
        </p:sp>
        <p:graphicFrame>
          <p:nvGraphicFramePr>
            <p:cNvPr id="192535" name="Object 23"/>
            <p:cNvGraphicFramePr>
              <a:graphicFrameLocks noChangeAspect="1"/>
            </p:cNvGraphicFramePr>
            <p:nvPr/>
          </p:nvGraphicFramePr>
          <p:xfrm>
            <a:off x="657" y="2145"/>
            <a:ext cx="2677" cy="469"/>
          </p:xfrm>
          <a:graphic>
            <a:graphicData uri="http://schemas.openxmlformats.org/presentationml/2006/ole">
              <mc:AlternateContent xmlns:mc="http://schemas.openxmlformats.org/markup-compatibility/2006">
                <mc:Choice xmlns:v="urn:schemas-microsoft-com:vml" Requires="v">
                  <p:oleObj spid="_x0000_s192554" r:id="rId13" imgW="2552700" imgH="444500" progId="Equation.DSMT4">
                    <p:embed/>
                  </p:oleObj>
                </mc:Choice>
                <mc:Fallback>
                  <p:oleObj r:id="rId13" imgW="2552700" imgH="444500"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7" y="2145"/>
                          <a:ext cx="2677" cy="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2538" name="Rectangle 26"/>
          <p:cNvSpPr>
            <a:spLocks noChangeArrowheads="1"/>
          </p:cNvSpPr>
          <p:nvPr/>
        </p:nvSpPr>
        <p:spPr bwMode="auto">
          <a:xfrm>
            <a:off x="107950" y="4221163"/>
            <a:ext cx="414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用这种方法化例</a:t>
            </a:r>
            <a:r>
              <a:rPr lang="en-US" altLang="zh-CN"/>
              <a:t>9.39</a:t>
            </a:r>
            <a:r>
              <a:rPr lang="zh-CN" altLang="en-US"/>
              <a:t>中的</a:t>
            </a:r>
            <a:r>
              <a:rPr lang="en-US" altLang="zh-CN"/>
              <a:t>T</a:t>
            </a:r>
            <a:r>
              <a:rPr lang="zh-CN" altLang="en-US"/>
              <a:t>，得到</a:t>
            </a:r>
          </a:p>
        </p:txBody>
      </p:sp>
      <p:sp>
        <p:nvSpPr>
          <p:cNvPr id="192540"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2539" name="Object 27"/>
          <p:cNvGraphicFramePr>
            <a:graphicFrameLocks noChangeAspect="1"/>
          </p:cNvGraphicFramePr>
          <p:nvPr/>
        </p:nvGraphicFramePr>
        <p:xfrm>
          <a:off x="4427538" y="4076700"/>
          <a:ext cx="1841500" cy="2060575"/>
        </p:xfrm>
        <a:graphic>
          <a:graphicData uri="http://schemas.openxmlformats.org/presentationml/2006/ole">
            <mc:AlternateContent xmlns:mc="http://schemas.openxmlformats.org/markup-compatibility/2006">
              <mc:Choice xmlns:v="urn:schemas-microsoft-com:vml" Requires="v">
                <p:oleObj spid="_x0000_s192555" r:id="rId15" imgW="1117600" imgH="1244600" progId="Equation.DSMT4">
                  <p:embed/>
                </p:oleObj>
              </mc:Choice>
              <mc:Fallback>
                <p:oleObj r:id="rId15" imgW="1117600" imgH="1244600" progId="Equation.DSMT4">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7538" y="4076700"/>
                        <a:ext cx="1841500" cy="206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2546" name="Rectangle 34"/>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2547" name="Group 35"/>
          <p:cNvGrpSpPr>
            <a:grpSpLocks/>
          </p:cNvGrpSpPr>
          <p:nvPr/>
        </p:nvGrpSpPr>
        <p:grpSpPr bwMode="auto">
          <a:xfrm>
            <a:off x="468313" y="5840413"/>
            <a:ext cx="4616450" cy="468312"/>
            <a:chOff x="295" y="3657"/>
            <a:chExt cx="2908" cy="295"/>
          </a:xfrm>
        </p:grpSpPr>
        <p:sp>
          <p:nvSpPr>
            <p:cNvPr id="192544" name="Text Box 32"/>
            <p:cNvSpPr txBox="1">
              <a:spLocks noChangeArrowheads="1"/>
            </p:cNvSpPr>
            <p:nvPr/>
          </p:nvSpPr>
          <p:spPr bwMode="auto">
            <a:xfrm>
              <a:off x="431" y="3702"/>
              <a:ext cx="27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的任一行（或列）中元素之和均为</a:t>
              </a:r>
              <a:r>
                <a:rPr lang="en-US" altLang="zh-CN">
                  <a:solidFill>
                    <a:srgbClr val="000000"/>
                  </a:solidFill>
                </a:rPr>
                <a:t>7</a:t>
              </a:r>
              <a:r>
                <a:rPr lang="zh-CN" altLang="en-US">
                  <a:solidFill>
                    <a:srgbClr val="000000"/>
                  </a:solidFill>
                </a:rPr>
                <a:t>。</a:t>
              </a:r>
            </a:p>
          </p:txBody>
        </p:sp>
        <p:graphicFrame>
          <p:nvGraphicFramePr>
            <p:cNvPr id="192545" name="Object 33"/>
            <p:cNvGraphicFramePr>
              <a:graphicFrameLocks noChangeAspect="1"/>
            </p:cNvGraphicFramePr>
            <p:nvPr/>
          </p:nvGraphicFramePr>
          <p:xfrm>
            <a:off x="295" y="3657"/>
            <a:ext cx="177" cy="272"/>
          </p:xfrm>
          <a:graphic>
            <a:graphicData uri="http://schemas.openxmlformats.org/presentationml/2006/ole">
              <mc:AlternateContent xmlns:mc="http://schemas.openxmlformats.org/markup-compatibility/2006">
                <mc:Choice xmlns:v="urn:schemas-microsoft-com:vml" Requires="v">
                  <p:oleObj spid="_x0000_s192556" r:id="rId17" imgW="139579" imgH="215713" progId="Equation.DSMT4">
                    <p:embed/>
                  </p:oleObj>
                </mc:Choice>
                <mc:Fallback>
                  <p:oleObj r:id="rId17" imgW="139579" imgH="215713" progId="Equation.DSMT4">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3657"/>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additive="base">
                                        <p:cTn id="7" dur="500" fill="hold"/>
                                        <p:tgtEl>
                                          <p:spTgt spid="192519"/>
                                        </p:tgtEl>
                                        <p:attrNameLst>
                                          <p:attrName>ppt_x</p:attrName>
                                        </p:attrNameLst>
                                      </p:cBhvr>
                                      <p:tavLst>
                                        <p:tav tm="0">
                                          <p:val>
                                            <p:strVal val="0-#ppt_w/2"/>
                                          </p:val>
                                        </p:tav>
                                        <p:tav tm="100000">
                                          <p:val>
                                            <p:strVal val="#ppt_x"/>
                                          </p:val>
                                        </p:tav>
                                      </p:tavLst>
                                    </p:anim>
                                    <p:anim calcmode="lin" valueType="num">
                                      <p:cBhvr additive="base">
                                        <p:cTn id="8" dur="500" fill="hold"/>
                                        <p:tgtEl>
                                          <p:spTgt spid="1925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2525"/>
                                        </p:tgtEl>
                                        <p:attrNameLst>
                                          <p:attrName>style.visibility</p:attrName>
                                        </p:attrNameLst>
                                      </p:cBhvr>
                                      <p:to>
                                        <p:strVal val="visible"/>
                                      </p:to>
                                    </p:set>
                                    <p:anim calcmode="lin" valueType="num">
                                      <p:cBhvr additive="base">
                                        <p:cTn id="13" dur="500" fill="hold"/>
                                        <p:tgtEl>
                                          <p:spTgt spid="192525"/>
                                        </p:tgtEl>
                                        <p:attrNameLst>
                                          <p:attrName>ppt_x</p:attrName>
                                        </p:attrNameLst>
                                      </p:cBhvr>
                                      <p:tavLst>
                                        <p:tav tm="0">
                                          <p:val>
                                            <p:strVal val="0-#ppt_w/2"/>
                                          </p:val>
                                        </p:tav>
                                        <p:tav tm="100000">
                                          <p:val>
                                            <p:strVal val="#ppt_x"/>
                                          </p:val>
                                        </p:tav>
                                      </p:tavLst>
                                    </p:anim>
                                    <p:anim calcmode="lin" valueType="num">
                                      <p:cBhvr additive="base">
                                        <p:cTn id="14" dur="500" fill="hold"/>
                                        <p:tgtEl>
                                          <p:spTgt spid="1925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2530"/>
                                        </p:tgtEl>
                                        <p:attrNameLst>
                                          <p:attrName>style.visibility</p:attrName>
                                        </p:attrNameLst>
                                      </p:cBhvr>
                                      <p:to>
                                        <p:strVal val="visible"/>
                                      </p:to>
                                    </p:set>
                                    <p:anim calcmode="lin" valueType="num">
                                      <p:cBhvr additive="base">
                                        <p:cTn id="19" dur="500" fill="hold"/>
                                        <p:tgtEl>
                                          <p:spTgt spid="192530"/>
                                        </p:tgtEl>
                                        <p:attrNameLst>
                                          <p:attrName>ppt_x</p:attrName>
                                        </p:attrNameLst>
                                      </p:cBhvr>
                                      <p:tavLst>
                                        <p:tav tm="0">
                                          <p:val>
                                            <p:strVal val="0-#ppt_w/2"/>
                                          </p:val>
                                        </p:tav>
                                        <p:tav tm="100000">
                                          <p:val>
                                            <p:strVal val="#ppt_x"/>
                                          </p:val>
                                        </p:tav>
                                      </p:tavLst>
                                    </p:anim>
                                    <p:anim calcmode="lin" valueType="num">
                                      <p:cBhvr additive="base">
                                        <p:cTn id="20" dur="500" fill="hold"/>
                                        <p:tgtEl>
                                          <p:spTgt spid="19253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2531"/>
                                        </p:tgtEl>
                                        <p:attrNameLst>
                                          <p:attrName>style.visibility</p:attrName>
                                        </p:attrNameLst>
                                      </p:cBhvr>
                                      <p:to>
                                        <p:strVal val="visible"/>
                                      </p:to>
                                    </p:set>
                                    <p:anim calcmode="lin" valueType="num">
                                      <p:cBhvr additive="base">
                                        <p:cTn id="25" dur="500" fill="hold"/>
                                        <p:tgtEl>
                                          <p:spTgt spid="192531"/>
                                        </p:tgtEl>
                                        <p:attrNameLst>
                                          <p:attrName>ppt_x</p:attrName>
                                        </p:attrNameLst>
                                      </p:cBhvr>
                                      <p:tavLst>
                                        <p:tav tm="0">
                                          <p:val>
                                            <p:strVal val="0-#ppt_w/2"/>
                                          </p:val>
                                        </p:tav>
                                        <p:tav tm="100000">
                                          <p:val>
                                            <p:strVal val="#ppt_x"/>
                                          </p:val>
                                        </p:tav>
                                      </p:tavLst>
                                    </p:anim>
                                    <p:anim calcmode="lin" valueType="num">
                                      <p:cBhvr additive="base">
                                        <p:cTn id="26" dur="500" fill="hold"/>
                                        <p:tgtEl>
                                          <p:spTgt spid="19253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2548"/>
                                        </p:tgtEl>
                                        <p:attrNameLst>
                                          <p:attrName>style.visibility</p:attrName>
                                        </p:attrNameLst>
                                      </p:cBhvr>
                                      <p:to>
                                        <p:strVal val="visible"/>
                                      </p:to>
                                    </p:set>
                                    <p:anim calcmode="lin" valueType="num">
                                      <p:cBhvr additive="base">
                                        <p:cTn id="31" dur="500" fill="hold"/>
                                        <p:tgtEl>
                                          <p:spTgt spid="192548"/>
                                        </p:tgtEl>
                                        <p:attrNameLst>
                                          <p:attrName>ppt_x</p:attrName>
                                        </p:attrNameLst>
                                      </p:cBhvr>
                                      <p:tavLst>
                                        <p:tav tm="0">
                                          <p:val>
                                            <p:strVal val="0-#ppt_w/2"/>
                                          </p:val>
                                        </p:tav>
                                        <p:tav tm="100000">
                                          <p:val>
                                            <p:strVal val="#ppt_x"/>
                                          </p:val>
                                        </p:tav>
                                      </p:tavLst>
                                    </p:anim>
                                    <p:anim calcmode="lin" valueType="num">
                                      <p:cBhvr additive="base">
                                        <p:cTn id="32" dur="500" fill="hold"/>
                                        <p:tgtEl>
                                          <p:spTgt spid="19254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2538"/>
                                        </p:tgtEl>
                                        <p:attrNameLst>
                                          <p:attrName>style.visibility</p:attrName>
                                        </p:attrNameLst>
                                      </p:cBhvr>
                                      <p:to>
                                        <p:strVal val="visible"/>
                                      </p:to>
                                    </p:set>
                                    <p:anim calcmode="lin" valueType="num">
                                      <p:cBhvr additive="base">
                                        <p:cTn id="37" dur="500" fill="hold"/>
                                        <p:tgtEl>
                                          <p:spTgt spid="192538"/>
                                        </p:tgtEl>
                                        <p:attrNameLst>
                                          <p:attrName>ppt_x</p:attrName>
                                        </p:attrNameLst>
                                      </p:cBhvr>
                                      <p:tavLst>
                                        <p:tav tm="0">
                                          <p:val>
                                            <p:strVal val="0-#ppt_w/2"/>
                                          </p:val>
                                        </p:tav>
                                        <p:tav tm="100000">
                                          <p:val>
                                            <p:strVal val="#ppt_x"/>
                                          </p:val>
                                        </p:tav>
                                      </p:tavLst>
                                    </p:anim>
                                    <p:anim calcmode="lin" valueType="num">
                                      <p:cBhvr additive="base">
                                        <p:cTn id="38" dur="500" fill="hold"/>
                                        <p:tgtEl>
                                          <p:spTgt spid="19253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92539"/>
                                        </p:tgtEl>
                                        <p:attrNameLst>
                                          <p:attrName>style.visibility</p:attrName>
                                        </p:attrNameLst>
                                      </p:cBhvr>
                                      <p:to>
                                        <p:strVal val="visible"/>
                                      </p:to>
                                    </p:set>
                                    <p:anim calcmode="lin" valueType="num">
                                      <p:cBhvr additive="base">
                                        <p:cTn id="43" dur="500" fill="hold"/>
                                        <p:tgtEl>
                                          <p:spTgt spid="192539"/>
                                        </p:tgtEl>
                                        <p:attrNameLst>
                                          <p:attrName>ppt_x</p:attrName>
                                        </p:attrNameLst>
                                      </p:cBhvr>
                                      <p:tavLst>
                                        <p:tav tm="0">
                                          <p:val>
                                            <p:strVal val="0-#ppt_w/2"/>
                                          </p:val>
                                        </p:tav>
                                        <p:tav tm="100000">
                                          <p:val>
                                            <p:strVal val="#ppt_x"/>
                                          </p:val>
                                        </p:tav>
                                      </p:tavLst>
                                    </p:anim>
                                    <p:anim calcmode="lin" valueType="num">
                                      <p:cBhvr additive="base">
                                        <p:cTn id="44" dur="500" fill="hold"/>
                                        <p:tgtEl>
                                          <p:spTgt spid="1925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92547"/>
                                        </p:tgtEl>
                                        <p:attrNameLst>
                                          <p:attrName>style.visibility</p:attrName>
                                        </p:attrNameLst>
                                      </p:cBhvr>
                                      <p:to>
                                        <p:strVal val="visible"/>
                                      </p:to>
                                    </p:set>
                                    <p:anim calcmode="lin" valueType="num">
                                      <p:cBhvr additive="base">
                                        <p:cTn id="49" dur="500" fill="hold"/>
                                        <p:tgtEl>
                                          <p:spTgt spid="192547"/>
                                        </p:tgtEl>
                                        <p:attrNameLst>
                                          <p:attrName>ppt_x</p:attrName>
                                        </p:attrNameLst>
                                      </p:cBhvr>
                                      <p:tavLst>
                                        <p:tav tm="0">
                                          <p:val>
                                            <p:strVal val="0-#ppt_w/2"/>
                                          </p:val>
                                        </p:tav>
                                        <p:tav tm="100000">
                                          <p:val>
                                            <p:strVal val="#ppt_x"/>
                                          </p:val>
                                        </p:tav>
                                      </p:tavLst>
                                    </p:anim>
                                    <p:anim calcmode="lin" valueType="num">
                                      <p:cBhvr additive="base">
                                        <p:cTn id="50" dur="500" fill="hold"/>
                                        <p:tgtEl>
                                          <p:spTgt spid="1925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Rectangle 5"/>
          <p:cNvSpPr>
            <a:spLocks noChangeArrowheads="1"/>
          </p:cNvSpPr>
          <p:nvPr/>
        </p:nvSpPr>
        <p:spPr bwMode="auto">
          <a:xfrm>
            <a:off x="250825" y="180975"/>
            <a:ext cx="8477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定义</a:t>
            </a:r>
            <a:r>
              <a:rPr lang="en-US" altLang="zh-CN">
                <a:solidFill>
                  <a:srgbClr val="009900"/>
                </a:solidFill>
                <a:latin typeface="宋体" pitchFamily="2" charset="-122"/>
              </a:rPr>
              <a:t>9.13</a:t>
            </a:r>
            <a:r>
              <a:rPr lang="en-US" altLang="zh-CN">
                <a:ea typeface="黑体" pitchFamily="2" charset="-122"/>
              </a:rPr>
              <a:t> </a:t>
            </a:r>
            <a:r>
              <a:rPr lang="en-US" altLang="zh-CN"/>
              <a:t> </a:t>
            </a:r>
          </a:p>
          <a:p>
            <a:r>
              <a:rPr lang="zh-CN" altLang="en-US"/>
              <a:t>称行和、列</a:t>
            </a:r>
            <a:r>
              <a:rPr lang="en-US" altLang="zh-CN"/>
              <a:t>%%</a:t>
            </a:r>
            <a:r>
              <a:rPr lang="zh-CN" altLang="en-US"/>
              <a:t>和均相等的矩阵为双随机矩阵（</a:t>
            </a:r>
            <a:r>
              <a:rPr lang="en-US" altLang="zh-CN"/>
              <a:t>Doubly stochastic matrix</a:t>
            </a:r>
            <a:r>
              <a:rPr lang="zh-CN" altLang="en-US"/>
              <a:t>）</a:t>
            </a:r>
          </a:p>
        </p:txBody>
      </p:sp>
      <p:sp>
        <p:nvSpPr>
          <p:cNvPr id="193543" name="Rectangle 7"/>
          <p:cNvSpPr>
            <a:spLocks noChangeArrowheads="1"/>
          </p:cNvSpPr>
          <p:nvPr/>
        </p:nvSpPr>
        <p:spPr bwMode="auto">
          <a:xfrm>
            <a:off x="225425" y="836613"/>
            <a:ext cx="8666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9.24</a:t>
            </a:r>
            <a:r>
              <a:rPr lang="en-US" altLang="zh-CN"/>
              <a:t>  </a:t>
            </a:r>
            <a:r>
              <a:rPr lang="zh-CN" altLang="en-US"/>
              <a:t>（</a:t>
            </a:r>
            <a:r>
              <a:rPr lang="en-US" altLang="zh-CN"/>
              <a:t>Birkhoff</a:t>
            </a:r>
            <a:r>
              <a:rPr lang="zh-CN" altLang="en-US"/>
              <a:t>定理，</a:t>
            </a:r>
            <a:r>
              <a:rPr lang="en-US" altLang="zh-CN"/>
              <a:t>1944</a:t>
            </a:r>
            <a:r>
              <a:rPr lang="zh-CN" altLang="en-US"/>
              <a:t>）任一</a:t>
            </a:r>
            <a:r>
              <a:rPr lang="en-US" altLang="zh-CN" i="1"/>
              <a:t>n</a:t>
            </a:r>
            <a:r>
              <a:rPr lang="zh-CN" altLang="en-US"/>
              <a:t>阶双随机矩阵均可写成至多</a:t>
            </a:r>
          </a:p>
          <a:p>
            <a:r>
              <a:rPr lang="zh-CN" altLang="en-US"/>
              <a:t>                  （</a:t>
            </a:r>
            <a:r>
              <a:rPr lang="en-US" altLang="zh-CN" i="1"/>
              <a:t>n</a:t>
            </a:r>
            <a:r>
              <a:rPr lang="zh-CN" altLang="en-US"/>
              <a:t>－</a:t>
            </a:r>
            <a:r>
              <a:rPr lang="en-US" altLang="zh-CN"/>
              <a:t>1</a:t>
            </a:r>
            <a:r>
              <a:rPr lang="zh-CN" altLang="en-US"/>
              <a:t>）</a:t>
            </a:r>
            <a:r>
              <a:rPr lang="en-US" altLang="zh-CN" baseline="30000"/>
              <a:t>2</a:t>
            </a:r>
            <a:r>
              <a:rPr lang="en-US" altLang="zh-CN"/>
              <a:t>+1</a:t>
            </a:r>
            <a:r>
              <a:rPr lang="zh-CN" altLang="en-US"/>
              <a:t>个置换矩阵的非线性组合。</a:t>
            </a:r>
          </a:p>
        </p:txBody>
      </p:sp>
      <p:sp>
        <p:nvSpPr>
          <p:cNvPr id="193546" name="Rectangle 1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47" name="Group 11"/>
          <p:cNvGrpSpPr>
            <a:grpSpLocks/>
          </p:cNvGrpSpPr>
          <p:nvPr/>
        </p:nvGrpSpPr>
        <p:grpSpPr bwMode="auto">
          <a:xfrm>
            <a:off x="539750" y="1468438"/>
            <a:ext cx="2649538" cy="447675"/>
            <a:chOff x="295" y="981"/>
            <a:chExt cx="1669" cy="282"/>
          </a:xfrm>
        </p:grpSpPr>
        <p:sp>
          <p:nvSpPr>
            <p:cNvPr id="193544" name="Text Box 8"/>
            <p:cNvSpPr txBox="1">
              <a:spLocks noChangeArrowheads="1"/>
            </p:cNvSpPr>
            <p:nvPr/>
          </p:nvSpPr>
          <p:spPr bwMode="auto">
            <a:xfrm>
              <a:off x="408" y="1013"/>
              <a:ext cx="1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的分解可如下进行：</a:t>
              </a:r>
            </a:p>
          </p:txBody>
        </p:sp>
        <p:graphicFrame>
          <p:nvGraphicFramePr>
            <p:cNvPr id="193545" name="Object 9"/>
            <p:cNvGraphicFramePr>
              <a:graphicFrameLocks noChangeAspect="1"/>
            </p:cNvGraphicFramePr>
            <p:nvPr/>
          </p:nvGraphicFramePr>
          <p:xfrm>
            <a:off x="295" y="981"/>
            <a:ext cx="179" cy="274"/>
          </p:xfrm>
          <a:graphic>
            <a:graphicData uri="http://schemas.openxmlformats.org/presentationml/2006/ole">
              <mc:AlternateContent xmlns:mc="http://schemas.openxmlformats.org/markup-compatibility/2006">
                <mc:Choice xmlns:v="urn:schemas-microsoft-com:vml" Requires="v">
                  <p:oleObj spid="_x0000_s193575" r:id="rId3" imgW="139579" imgH="215713" progId="Equation.DSMT4">
                    <p:embed/>
                  </p:oleObj>
                </mc:Choice>
                <mc:Fallback>
                  <p:oleObj r:id="rId3" imgW="139579" imgH="215713"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981"/>
                          <a:ext cx="179"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550"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51" name="Group 15"/>
          <p:cNvGrpSpPr>
            <a:grpSpLocks/>
          </p:cNvGrpSpPr>
          <p:nvPr/>
        </p:nvGrpSpPr>
        <p:grpSpPr bwMode="auto">
          <a:xfrm>
            <a:off x="466725" y="1844675"/>
            <a:ext cx="4813300" cy="473075"/>
            <a:chOff x="191" y="1298"/>
            <a:chExt cx="3032" cy="298"/>
          </a:xfrm>
        </p:grpSpPr>
        <p:sp>
          <p:nvSpPr>
            <p:cNvPr id="193548" name="Text Box 12"/>
            <p:cNvSpPr txBox="1">
              <a:spLocks noChangeArrowheads="1"/>
            </p:cNvSpPr>
            <p:nvPr/>
          </p:nvSpPr>
          <p:spPr bwMode="auto">
            <a:xfrm>
              <a:off x="191" y="1342"/>
              <a:ext cx="30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1  </a:t>
              </a:r>
              <a:r>
                <a:rPr lang="zh-CN" altLang="en-US">
                  <a:solidFill>
                    <a:srgbClr val="000000"/>
                  </a:solidFill>
                </a:rPr>
                <a:t>选取由</a:t>
              </a:r>
              <a:r>
                <a:rPr lang="en-US" altLang="zh-CN" i="1">
                  <a:solidFill>
                    <a:srgbClr val="000000"/>
                  </a:solidFill>
                </a:rPr>
                <a:t>P</a:t>
              </a:r>
              <a:r>
                <a:rPr lang="en-US" altLang="zh-CN" i="1" baseline="-30000">
                  <a:solidFill>
                    <a:srgbClr val="000000"/>
                  </a:solidFill>
                </a:rPr>
                <a:t>ij</a:t>
              </a:r>
              <a:r>
                <a:rPr lang="en-US" altLang="zh-CN">
                  <a:solidFill>
                    <a:srgbClr val="000000"/>
                  </a:solidFill>
                </a:rPr>
                <a:t>&gt;0</a:t>
              </a:r>
              <a:r>
                <a:rPr lang="zh-CN" altLang="en-US">
                  <a:solidFill>
                    <a:srgbClr val="000000"/>
                  </a:solidFill>
                </a:rPr>
                <a:t>可推出      </a:t>
              </a:r>
              <a:r>
                <a:rPr lang="en-US" altLang="zh-CN">
                  <a:solidFill>
                    <a:srgbClr val="000000"/>
                  </a:solidFill>
                </a:rPr>
                <a:t>&gt;0</a:t>
              </a:r>
              <a:r>
                <a:rPr lang="zh-CN" altLang="en-US">
                  <a:solidFill>
                    <a:srgbClr val="000000"/>
                  </a:solidFill>
                </a:rPr>
                <a:t>的置换矩阵</a:t>
              </a:r>
              <a:r>
                <a:rPr lang="en-US" altLang="zh-CN" i="1">
                  <a:solidFill>
                    <a:srgbClr val="000000"/>
                  </a:solidFill>
                </a:rPr>
                <a:t>P</a:t>
              </a:r>
              <a:endParaRPr lang="zh-CN" altLang="en-US" i="1">
                <a:solidFill>
                  <a:srgbClr val="000000"/>
                </a:solidFill>
              </a:endParaRPr>
            </a:p>
          </p:txBody>
        </p:sp>
        <p:graphicFrame>
          <p:nvGraphicFramePr>
            <p:cNvPr id="193549" name="Object 13"/>
            <p:cNvGraphicFramePr>
              <a:graphicFrameLocks noChangeAspect="1"/>
            </p:cNvGraphicFramePr>
            <p:nvPr/>
          </p:nvGraphicFramePr>
          <p:xfrm>
            <a:off x="1887" y="1298"/>
            <a:ext cx="177" cy="298"/>
          </p:xfrm>
          <a:graphic>
            <a:graphicData uri="http://schemas.openxmlformats.org/presentationml/2006/ole">
              <mc:AlternateContent xmlns:mc="http://schemas.openxmlformats.org/markup-compatibility/2006">
                <mc:Choice xmlns:v="urn:schemas-microsoft-com:vml" Requires="v">
                  <p:oleObj spid="_x0000_s193576" r:id="rId5" imgW="152268" imgH="253780" progId="Equation.DSMT4">
                    <p:embed/>
                  </p:oleObj>
                </mc:Choice>
                <mc:Fallback>
                  <p:oleObj r:id="rId5" imgW="152268" imgH="25378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7" y="1298"/>
                          <a:ext cx="177"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554" name="Rectangle 18"/>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70" name="Group 34"/>
          <p:cNvGrpSpPr>
            <a:grpSpLocks/>
          </p:cNvGrpSpPr>
          <p:nvPr/>
        </p:nvGrpSpPr>
        <p:grpSpPr bwMode="auto">
          <a:xfrm>
            <a:off x="466725" y="2276475"/>
            <a:ext cx="3313113" cy="576263"/>
            <a:chOff x="158" y="1434"/>
            <a:chExt cx="2087" cy="363"/>
          </a:xfrm>
        </p:grpSpPr>
        <p:sp>
          <p:nvSpPr>
            <p:cNvPr id="193552" name="Text Box 16"/>
            <p:cNvSpPr txBox="1">
              <a:spLocks noChangeArrowheads="1"/>
            </p:cNvSpPr>
            <p:nvPr/>
          </p:nvSpPr>
          <p:spPr bwMode="auto">
            <a:xfrm>
              <a:off x="158" y="1502"/>
              <a:ext cx="7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2  </a:t>
              </a:r>
              <a:r>
                <a:rPr lang="zh-CN" altLang="en-US">
                  <a:solidFill>
                    <a:srgbClr val="000000"/>
                  </a:solidFill>
                </a:rPr>
                <a:t>确定</a:t>
              </a:r>
              <a:r>
                <a:rPr lang="zh-CN" altLang="en-US"/>
                <a:t> </a:t>
              </a:r>
            </a:p>
          </p:txBody>
        </p:sp>
        <p:graphicFrame>
          <p:nvGraphicFramePr>
            <p:cNvPr id="193553" name="Object 17"/>
            <p:cNvGraphicFramePr>
              <a:graphicFrameLocks noChangeAspect="1"/>
            </p:cNvGraphicFramePr>
            <p:nvPr/>
          </p:nvGraphicFramePr>
          <p:xfrm>
            <a:off x="884" y="1434"/>
            <a:ext cx="1361" cy="363"/>
          </p:xfrm>
          <a:graphic>
            <a:graphicData uri="http://schemas.openxmlformats.org/presentationml/2006/ole">
              <mc:AlternateContent xmlns:mc="http://schemas.openxmlformats.org/markup-compatibility/2006">
                <mc:Choice xmlns:v="urn:schemas-microsoft-com:vml" Requires="v">
                  <p:oleObj spid="_x0000_s193577" r:id="rId7" imgW="1244600" imgH="330200" progId="Equation.DSMT4">
                    <p:embed/>
                  </p:oleObj>
                </mc:Choice>
                <mc:Fallback>
                  <p:oleObj r:id="rId7" imgW="1244600" imgH="33020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1434"/>
                          <a:ext cx="1361"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557" name="Rectangle 21"/>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3559"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3561" name="Rectangle 25"/>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65" name="Group 29"/>
          <p:cNvGrpSpPr>
            <a:grpSpLocks/>
          </p:cNvGrpSpPr>
          <p:nvPr/>
        </p:nvGrpSpPr>
        <p:grpSpPr bwMode="auto">
          <a:xfrm>
            <a:off x="466725" y="2781300"/>
            <a:ext cx="3567113" cy="396875"/>
            <a:chOff x="191" y="1796"/>
            <a:chExt cx="2247" cy="250"/>
          </a:xfrm>
        </p:grpSpPr>
        <p:sp>
          <p:nvSpPr>
            <p:cNvPr id="193555" name="Text Box 19"/>
            <p:cNvSpPr txBox="1">
              <a:spLocks noChangeArrowheads="1"/>
            </p:cNvSpPr>
            <p:nvPr/>
          </p:nvSpPr>
          <p:spPr bwMode="auto">
            <a:xfrm>
              <a:off x="191" y="1796"/>
              <a:ext cx="2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3  </a:t>
              </a:r>
              <a:r>
                <a:rPr lang="zh-CN" altLang="en-US">
                  <a:solidFill>
                    <a:srgbClr val="000000"/>
                  </a:solidFill>
                </a:rPr>
                <a:t>取       ，用     －      代替</a:t>
              </a:r>
            </a:p>
          </p:txBody>
        </p:sp>
        <p:graphicFrame>
          <p:nvGraphicFramePr>
            <p:cNvPr id="193556" name="Object 20"/>
            <p:cNvGraphicFramePr>
              <a:graphicFrameLocks noChangeAspect="1"/>
            </p:cNvGraphicFramePr>
            <p:nvPr/>
          </p:nvGraphicFramePr>
          <p:xfrm>
            <a:off x="748" y="1842"/>
            <a:ext cx="227" cy="173"/>
          </p:xfrm>
          <a:graphic>
            <a:graphicData uri="http://schemas.openxmlformats.org/presentationml/2006/ole">
              <mc:AlternateContent xmlns:mc="http://schemas.openxmlformats.org/markup-compatibility/2006">
                <mc:Choice xmlns:v="urn:schemas-microsoft-com:vml" Requires="v">
                  <p:oleObj spid="_x0000_s193578" r:id="rId9" imgW="241091" imgH="177646" progId="Equation.DSMT4">
                    <p:embed/>
                  </p:oleObj>
                </mc:Choice>
                <mc:Fallback>
                  <p:oleObj r:id="rId9" imgW="241091" imgH="177646"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1842"/>
                          <a:ext cx="227"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58" name="Object 22"/>
            <p:cNvGraphicFramePr>
              <a:graphicFrameLocks noChangeAspect="1"/>
            </p:cNvGraphicFramePr>
            <p:nvPr/>
          </p:nvGraphicFramePr>
          <p:xfrm>
            <a:off x="1383" y="1797"/>
            <a:ext cx="148" cy="227"/>
          </p:xfrm>
          <a:graphic>
            <a:graphicData uri="http://schemas.openxmlformats.org/presentationml/2006/ole">
              <mc:AlternateContent xmlns:mc="http://schemas.openxmlformats.org/markup-compatibility/2006">
                <mc:Choice xmlns:v="urn:schemas-microsoft-com:vml" Requires="v">
                  <p:oleObj spid="_x0000_s193579" r:id="rId11" imgW="139579" imgH="215713" progId="Equation.DSMT4">
                    <p:embed/>
                  </p:oleObj>
                </mc:Choice>
                <mc:Fallback>
                  <p:oleObj r:id="rId11" imgW="139579" imgH="215713"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1797"/>
                          <a:ext cx="14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60" name="Object 24"/>
            <p:cNvGraphicFramePr>
              <a:graphicFrameLocks noChangeAspect="1"/>
            </p:cNvGraphicFramePr>
            <p:nvPr/>
          </p:nvGraphicFramePr>
          <p:xfrm>
            <a:off x="1655" y="1851"/>
            <a:ext cx="227" cy="173"/>
          </p:xfrm>
          <a:graphic>
            <a:graphicData uri="http://schemas.openxmlformats.org/presentationml/2006/ole">
              <mc:AlternateContent xmlns:mc="http://schemas.openxmlformats.org/markup-compatibility/2006">
                <mc:Choice xmlns:v="urn:schemas-microsoft-com:vml" Requires="v">
                  <p:oleObj spid="_x0000_s193580" r:id="rId12" imgW="241091" imgH="177646" progId="Equation.DSMT4">
                    <p:embed/>
                  </p:oleObj>
                </mc:Choice>
                <mc:Fallback>
                  <p:oleObj r:id="rId12" imgW="241091" imgH="177646" progId="Equation.DSMT4">
                    <p:embed/>
                    <p:pic>
                      <p:nvPicPr>
                        <p:cNvPr id="0" name="Object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1851"/>
                          <a:ext cx="227"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3564" name="Object 28"/>
            <p:cNvGraphicFramePr>
              <a:graphicFrameLocks noChangeAspect="1"/>
            </p:cNvGraphicFramePr>
            <p:nvPr/>
          </p:nvGraphicFramePr>
          <p:xfrm>
            <a:off x="2290" y="1797"/>
            <a:ext cx="148" cy="227"/>
          </p:xfrm>
          <a:graphic>
            <a:graphicData uri="http://schemas.openxmlformats.org/presentationml/2006/ole">
              <mc:AlternateContent xmlns:mc="http://schemas.openxmlformats.org/markup-compatibility/2006">
                <mc:Choice xmlns:v="urn:schemas-microsoft-com:vml" Requires="v">
                  <p:oleObj spid="_x0000_s193581" r:id="rId13" imgW="139579" imgH="215713" progId="Equation.DSMT4">
                    <p:embed/>
                  </p:oleObj>
                </mc:Choice>
                <mc:Fallback>
                  <p:oleObj r:id="rId13" imgW="139579" imgH="215713"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1797"/>
                          <a:ext cx="14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568" name="Rectangle 3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3569" name="Group 33"/>
          <p:cNvGrpSpPr>
            <a:grpSpLocks/>
          </p:cNvGrpSpPr>
          <p:nvPr/>
        </p:nvGrpSpPr>
        <p:grpSpPr bwMode="auto">
          <a:xfrm>
            <a:off x="452438" y="3213100"/>
            <a:ext cx="4202112" cy="396875"/>
            <a:chOff x="149" y="2024"/>
            <a:chExt cx="2647" cy="250"/>
          </a:xfrm>
        </p:grpSpPr>
        <p:sp>
          <p:nvSpPr>
            <p:cNvPr id="193566" name="Text Box 30"/>
            <p:cNvSpPr txBox="1">
              <a:spLocks noChangeArrowheads="1"/>
            </p:cNvSpPr>
            <p:nvPr/>
          </p:nvSpPr>
          <p:spPr bwMode="auto">
            <a:xfrm>
              <a:off x="149" y="2024"/>
              <a:ext cx="26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步</a:t>
              </a:r>
              <a:r>
                <a:rPr lang="en-US" altLang="zh-CN">
                  <a:solidFill>
                    <a:srgbClr val="000000"/>
                  </a:solidFill>
                </a:rPr>
                <a:t>4  </a:t>
              </a:r>
              <a:r>
                <a:rPr lang="zh-CN" altLang="en-US">
                  <a:solidFill>
                    <a:srgbClr val="000000"/>
                  </a:solidFill>
                </a:rPr>
                <a:t>若     </a:t>
              </a:r>
              <a:r>
                <a:rPr lang="en-US" altLang="zh-CN">
                  <a:solidFill>
                    <a:srgbClr val="000000"/>
                  </a:solidFill>
                </a:rPr>
                <a:t>=0</a:t>
              </a:r>
              <a:r>
                <a:rPr lang="zh-CN" altLang="en-US">
                  <a:solidFill>
                    <a:srgbClr val="000000"/>
                  </a:solidFill>
                </a:rPr>
                <a:t>，停；否则，返回步</a:t>
              </a:r>
              <a:r>
                <a:rPr lang="en-US" altLang="zh-CN">
                  <a:solidFill>
                    <a:srgbClr val="000000"/>
                  </a:solidFill>
                </a:rPr>
                <a:t>1</a:t>
              </a:r>
              <a:r>
                <a:rPr lang="zh-CN" altLang="en-US">
                  <a:solidFill>
                    <a:srgbClr val="000000"/>
                  </a:solidFill>
                </a:rPr>
                <a:t>。</a:t>
              </a:r>
            </a:p>
          </p:txBody>
        </p:sp>
        <p:graphicFrame>
          <p:nvGraphicFramePr>
            <p:cNvPr id="193567" name="Object 31"/>
            <p:cNvGraphicFramePr>
              <a:graphicFrameLocks noChangeAspect="1"/>
            </p:cNvGraphicFramePr>
            <p:nvPr/>
          </p:nvGraphicFramePr>
          <p:xfrm>
            <a:off x="748" y="2024"/>
            <a:ext cx="148" cy="227"/>
          </p:xfrm>
          <a:graphic>
            <a:graphicData uri="http://schemas.openxmlformats.org/presentationml/2006/ole">
              <mc:AlternateContent xmlns:mc="http://schemas.openxmlformats.org/markup-compatibility/2006">
                <mc:Choice xmlns:v="urn:schemas-microsoft-com:vml" Requires="v">
                  <p:oleObj spid="_x0000_s193582" r:id="rId14" imgW="139579" imgH="215713" progId="Equation.DSMT4">
                    <p:embed/>
                  </p:oleObj>
                </mc:Choice>
                <mc:Fallback>
                  <p:oleObj r:id="rId14" imgW="139579" imgH="215713"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2024"/>
                          <a:ext cx="14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3572" name="Rectangle 36"/>
          <p:cNvSpPr>
            <a:spLocks noChangeArrowheads="1"/>
          </p:cNvSpPr>
          <p:nvPr/>
        </p:nvSpPr>
        <p:spPr bwMode="auto">
          <a:xfrm>
            <a:off x="179388" y="3573463"/>
            <a:ext cx="8929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9.33</a:t>
            </a:r>
            <a:r>
              <a:rPr lang="en-US" altLang="zh-CN"/>
              <a:t>  </a:t>
            </a:r>
            <a:r>
              <a:rPr lang="zh-CN" altLang="en-US"/>
              <a:t>为方便起见，我们来分解一个元素均为非负整数的</a:t>
            </a:r>
            <a:r>
              <a:rPr lang="en-US" altLang="zh-CN"/>
              <a:t>3</a:t>
            </a:r>
            <a:r>
              <a:rPr lang="zh-CN" altLang="en-US"/>
              <a:t>阶双随机矩阵，</a:t>
            </a:r>
          </a:p>
          <a:p>
            <a:r>
              <a:rPr lang="zh-CN" altLang="en-US"/>
              <a:t>（由</a:t>
            </a:r>
            <a:r>
              <a:rPr lang="en-US" altLang="zh-CN"/>
              <a:t>Birkhoff</a:t>
            </a:r>
            <a:r>
              <a:rPr lang="zh-CN" altLang="en-US"/>
              <a:t>定理，</a:t>
            </a:r>
            <a:r>
              <a:rPr lang="en-US" altLang="zh-CN" i="1"/>
              <a:t>r</a:t>
            </a:r>
            <a:r>
              <a:rPr lang="en-US" altLang="zh-CN"/>
              <a:t>≤5</a:t>
            </a:r>
            <a:r>
              <a:rPr lang="zh-CN" altLang="en-US"/>
              <a:t>）</a:t>
            </a:r>
          </a:p>
        </p:txBody>
      </p:sp>
      <p:sp>
        <p:nvSpPr>
          <p:cNvPr id="193574" name="Rectangle 38"/>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3573" name="Object 37"/>
          <p:cNvGraphicFramePr>
            <a:graphicFrameLocks noChangeAspect="1"/>
          </p:cNvGraphicFramePr>
          <p:nvPr/>
        </p:nvGraphicFramePr>
        <p:xfrm>
          <a:off x="1258888" y="4346575"/>
          <a:ext cx="1657350" cy="1243013"/>
        </p:xfrm>
        <a:graphic>
          <a:graphicData uri="http://schemas.openxmlformats.org/presentationml/2006/ole">
            <mc:AlternateContent xmlns:mc="http://schemas.openxmlformats.org/markup-compatibility/2006">
              <mc:Choice xmlns:v="urn:schemas-microsoft-com:vml" Requires="v">
                <p:oleObj spid="_x0000_s193583" r:id="rId15" imgW="952087" imgH="710891" progId="Equation.DSMT4">
                  <p:embed/>
                </p:oleObj>
              </mc:Choice>
              <mc:Fallback>
                <p:oleObj r:id="rId15" imgW="952087" imgH="710891" progId="Equation.DSMT4">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4346575"/>
                        <a:ext cx="1657350" cy="1243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1"/>
                                        </p:tgtEl>
                                        <p:attrNameLst>
                                          <p:attrName>style.visibility</p:attrName>
                                        </p:attrNameLst>
                                      </p:cBhvr>
                                      <p:to>
                                        <p:strVal val="visible"/>
                                      </p:to>
                                    </p:set>
                                    <p:anim calcmode="lin" valueType="num">
                                      <p:cBhvr additive="base">
                                        <p:cTn id="7" dur="500" fill="hold"/>
                                        <p:tgtEl>
                                          <p:spTgt spid="193541"/>
                                        </p:tgtEl>
                                        <p:attrNameLst>
                                          <p:attrName>ppt_x</p:attrName>
                                        </p:attrNameLst>
                                      </p:cBhvr>
                                      <p:tavLst>
                                        <p:tav tm="0">
                                          <p:val>
                                            <p:strVal val="0-#ppt_w/2"/>
                                          </p:val>
                                        </p:tav>
                                        <p:tav tm="100000">
                                          <p:val>
                                            <p:strVal val="#ppt_x"/>
                                          </p:val>
                                        </p:tav>
                                      </p:tavLst>
                                    </p:anim>
                                    <p:anim calcmode="lin" valueType="num">
                                      <p:cBhvr additive="base">
                                        <p:cTn id="8" dur="500" fill="hold"/>
                                        <p:tgtEl>
                                          <p:spTgt spid="193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3543"/>
                                        </p:tgtEl>
                                        <p:attrNameLst>
                                          <p:attrName>style.visibility</p:attrName>
                                        </p:attrNameLst>
                                      </p:cBhvr>
                                      <p:to>
                                        <p:strVal val="visible"/>
                                      </p:to>
                                    </p:set>
                                    <p:anim calcmode="lin" valueType="num">
                                      <p:cBhvr additive="base">
                                        <p:cTn id="13" dur="500" fill="hold"/>
                                        <p:tgtEl>
                                          <p:spTgt spid="193543"/>
                                        </p:tgtEl>
                                        <p:attrNameLst>
                                          <p:attrName>ppt_x</p:attrName>
                                        </p:attrNameLst>
                                      </p:cBhvr>
                                      <p:tavLst>
                                        <p:tav tm="0">
                                          <p:val>
                                            <p:strVal val="0-#ppt_w/2"/>
                                          </p:val>
                                        </p:tav>
                                        <p:tav tm="100000">
                                          <p:val>
                                            <p:strVal val="#ppt_x"/>
                                          </p:val>
                                        </p:tav>
                                      </p:tavLst>
                                    </p:anim>
                                    <p:anim calcmode="lin" valueType="num">
                                      <p:cBhvr additive="base">
                                        <p:cTn id="14" dur="500" fill="hold"/>
                                        <p:tgtEl>
                                          <p:spTgt spid="1935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3547"/>
                                        </p:tgtEl>
                                        <p:attrNameLst>
                                          <p:attrName>style.visibility</p:attrName>
                                        </p:attrNameLst>
                                      </p:cBhvr>
                                      <p:to>
                                        <p:strVal val="visible"/>
                                      </p:to>
                                    </p:set>
                                    <p:anim calcmode="lin" valueType="num">
                                      <p:cBhvr additive="base">
                                        <p:cTn id="19" dur="500" fill="hold"/>
                                        <p:tgtEl>
                                          <p:spTgt spid="193547"/>
                                        </p:tgtEl>
                                        <p:attrNameLst>
                                          <p:attrName>ppt_x</p:attrName>
                                        </p:attrNameLst>
                                      </p:cBhvr>
                                      <p:tavLst>
                                        <p:tav tm="0">
                                          <p:val>
                                            <p:strVal val="0-#ppt_w/2"/>
                                          </p:val>
                                        </p:tav>
                                        <p:tav tm="100000">
                                          <p:val>
                                            <p:strVal val="#ppt_x"/>
                                          </p:val>
                                        </p:tav>
                                      </p:tavLst>
                                    </p:anim>
                                    <p:anim calcmode="lin" valueType="num">
                                      <p:cBhvr additive="base">
                                        <p:cTn id="20" dur="500" fill="hold"/>
                                        <p:tgtEl>
                                          <p:spTgt spid="19354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3551"/>
                                        </p:tgtEl>
                                        <p:attrNameLst>
                                          <p:attrName>style.visibility</p:attrName>
                                        </p:attrNameLst>
                                      </p:cBhvr>
                                      <p:to>
                                        <p:strVal val="visible"/>
                                      </p:to>
                                    </p:set>
                                    <p:anim calcmode="lin" valueType="num">
                                      <p:cBhvr additive="base">
                                        <p:cTn id="25" dur="500" fill="hold"/>
                                        <p:tgtEl>
                                          <p:spTgt spid="193551"/>
                                        </p:tgtEl>
                                        <p:attrNameLst>
                                          <p:attrName>ppt_x</p:attrName>
                                        </p:attrNameLst>
                                      </p:cBhvr>
                                      <p:tavLst>
                                        <p:tav tm="0">
                                          <p:val>
                                            <p:strVal val="0-#ppt_w/2"/>
                                          </p:val>
                                        </p:tav>
                                        <p:tav tm="100000">
                                          <p:val>
                                            <p:strVal val="#ppt_x"/>
                                          </p:val>
                                        </p:tav>
                                      </p:tavLst>
                                    </p:anim>
                                    <p:anim calcmode="lin" valueType="num">
                                      <p:cBhvr additive="base">
                                        <p:cTn id="26" dur="500" fill="hold"/>
                                        <p:tgtEl>
                                          <p:spTgt spid="1935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93570"/>
                                        </p:tgtEl>
                                        <p:attrNameLst>
                                          <p:attrName>style.visibility</p:attrName>
                                        </p:attrNameLst>
                                      </p:cBhvr>
                                      <p:to>
                                        <p:strVal val="visible"/>
                                      </p:to>
                                    </p:set>
                                    <p:anim calcmode="lin" valueType="num">
                                      <p:cBhvr additive="base">
                                        <p:cTn id="31" dur="500" fill="hold"/>
                                        <p:tgtEl>
                                          <p:spTgt spid="193570"/>
                                        </p:tgtEl>
                                        <p:attrNameLst>
                                          <p:attrName>ppt_x</p:attrName>
                                        </p:attrNameLst>
                                      </p:cBhvr>
                                      <p:tavLst>
                                        <p:tav tm="0">
                                          <p:val>
                                            <p:strVal val="0-#ppt_w/2"/>
                                          </p:val>
                                        </p:tav>
                                        <p:tav tm="100000">
                                          <p:val>
                                            <p:strVal val="#ppt_x"/>
                                          </p:val>
                                        </p:tav>
                                      </p:tavLst>
                                    </p:anim>
                                    <p:anim calcmode="lin" valueType="num">
                                      <p:cBhvr additive="base">
                                        <p:cTn id="32" dur="500" fill="hold"/>
                                        <p:tgtEl>
                                          <p:spTgt spid="1935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93565"/>
                                        </p:tgtEl>
                                        <p:attrNameLst>
                                          <p:attrName>style.visibility</p:attrName>
                                        </p:attrNameLst>
                                      </p:cBhvr>
                                      <p:to>
                                        <p:strVal val="visible"/>
                                      </p:to>
                                    </p:set>
                                    <p:anim calcmode="lin" valueType="num">
                                      <p:cBhvr additive="base">
                                        <p:cTn id="37" dur="500" fill="hold"/>
                                        <p:tgtEl>
                                          <p:spTgt spid="193565"/>
                                        </p:tgtEl>
                                        <p:attrNameLst>
                                          <p:attrName>ppt_x</p:attrName>
                                        </p:attrNameLst>
                                      </p:cBhvr>
                                      <p:tavLst>
                                        <p:tav tm="0">
                                          <p:val>
                                            <p:strVal val="0-#ppt_w/2"/>
                                          </p:val>
                                        </p:tav>
                                        <p:tav tm="100000">
                                          <p:val>
                                            <p:strVal val="#ppt_x"/>
                                          </p:val>
                                        </p:tav>
                                      </p:tavLst>
                                    </p:anim>
                                    <p:anim calcmode="lin" valueType="num">
                                      <p:cBhvr additive="base">
                                        <p:cTn id="38" dur="500" fill="hold"/>
                                        <p:tgtEl>
                                          <p:spTgt spid="19356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93569"/>
                                        </p:tgtEl>
                                        <p:attrNameLst>
                                          <p:attrName>style.visibility</p:attrName>
                                        </p:attrNameLst>
                                      </p:cBhvr>
                                      <p:to>
                                        <p:strVal val="visible"/>
                                      </p:to>
                                    </p:set>
                                    <p:anim calcmode="lin" valueType="num">
                                      <p:cBhvr additive="base">
                                        <p:cTn id="43" dur="500" fill="hold"/>
                                        <p:tgtEl>
                                          <p:spTgt spid="193569"/>
                                        </p:tgtEl>
                                        <p:attrNameLst>
                                          <p:attrName>ppt_x</p:attrName>
                                        </p:attrNameLst>
                                      </p:cBhvr>
                                      <p:tavLst>
                                        <p:tav tm="0">
                                          <p:val>
                                            <p:strVal val="0-#ppt_w/2"/>
                                          </p:val>
                                        </p:tav>
                                        <p:tav tm="100000">
                                          <p:val>
                                            <p:strVal val="#ppt_x"/>
                                          </p:val>
                                        </p:tav>
                                      </p:tavLst>
                                    </p:anim>
                                    <p:anim calcmode="lin" valueType="num">
                                      <p:cBhvr additive="base">
                                        <p:cTn id="44" dur="500" fill="hold"/>
                                        <p:tgtEl>
                                          <p:spTgt spid="1935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93572"/>
                                        </p:tgtEl>
                                        <p:attrNameLst>
                                          <p:attrName>style.visibility</p:attrName>
                                        </p:attrNameLst>
                                      </p:cBhvr>
                                      <p:to>
                                        <p:strVal val="visible"/>
                                      </p:to>
                                    </p:set>
                                    <p:anim calcmode="lin" valueType="num">
                                      <p:cBhvr additive="base">
                                        <p:cTn id="49" dur="500" fill="hold"/>
                                        <p:tgtEl>
                                          <p:spTgt spid="193572"/>
                                        </p:tgtEl>
                                        <p:attrNameLst>
                                          <p:attrName>ppt_x</p:attrName>
                                        </p:attrNameLst>
                                      </p:cBhvr>
                                      <p:tavLst>
                                        <p:tav tm="0">
                                          <p:val>
                                            <p:strVal val="0-#ppt_w/2"/>
                                          </p:val>
                                        </p:tav>
                                        <p:tav tm="100000">
                                          <p:val>
                                            <p:strVal val="#ppt_x"/>
                                          </p:val>
                                        </p:tav>
                                      </p:tavLst>
                                    </p:anim>
                                    <p:anim calcmode="lin" valueType="num">
                                      <p:cBhvr additive="base">
                                        <p:cTn id="50" dur="500" fill="hold"/>
                                        <p:tgtEl>
                                          <p:spTgt spid="19357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93573"/>
                                        </p:tgtEl>
                                        <p:attrNameLst>
                                          <p:attrName>style.visibility</p:attrName>
                                        </p:attrNameLst>
                                      </p:cBhvr>
                                      <p:to>
                                        <p:strVal val="visible"/>
                                      </p:to>
                                    </p:set>
                                    <p:anim calcmode="lin" valueType="num">
                                      <p:cBhvr additive="base">
                                        <p:cTn id="55" dur="500" fill="hold"/>
                                        <p:tgtEl>
                                          <p:spTgt spid="193573"/>
                                        </p:tgtEl>
                                        <p:attrNameLst>
                                          <p:attrName>ppt_x</p:attrName>
                                        </p:attrNameLst>
                                      </p:cBhvr>
                                      <p:tavLst>
                                        <p:tav tm="0">
                                          <p:val>
                                            <p:strVal val="0-#ppt_w/2"/>
                                          </p:val>
                                        </p:tav>
                                        <p:tav tm="100000">
                                          <p:val>
                                            <p:strVal val="#ppt_x"/>
                                          </p:val>
                                        </p:tav>
                                      </p:tavLst>
                                    </p:anim>
                                    <p:anim calcmode="lin" valueType="num">
                                      <p:cBhvr additive="base">
                                        <p:cTn id="56" dur="500" fill="hold"/>
                                        <p:tgtEl>
                                          <p:spTgt spid="193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1" grpId="0"/>
      <p:bldP spid="193543" grpId="0"/>
      <p:bldP spid="193572"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5607" name="Group 23"/>
          <p:cNvGrpSpPr>
            <a:grpSpLocks/>
          </p:cNvGrpSpPr>
          <p:nvPr/>
        </p:nvGrpSpPr>
        <p:grpSpPr bwMode="auto">
          <a:xfrm>
            <a:off x="323850" y="398463"/>
            <a:ext cx="5230813" cy="1230312"/>
            <a:chOff x="204" y="251"/>
            <a:chExt cx="3295" cy="775"/>
          </a:xfrm>
        </p:grpSpPr>
        <p:sp>
          <p:nvSpPr>
            <p:cNvPr id="195588" name="Text Box 4"/>
            <p:cNvSpPr txBox="1">
              <a:spLocks noChangeArrowheads="1"/>
            </p:cNvSpPr>
            <p:nvPr/>
          </p:nvSpPr>
          <p:spPr bwMode="auto">
            <a:xfrm>
              <a:off x="204" y="482"/>
              <a:ext cx="32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解：取                              ，</a:t>
              </a:r>
              <a:r>
                <a:rPr lang="en-US" altLang="zh-CN">
                  <a:solidFill>
                    <a:srgbClr val="000000"/>
                  </a:solidFill>
                </a:rPr>
                <a:t>λ=min {1, 3, 3 } =1</a:t>
              </a:r>
              <a:endParaRPr lang="zh-CN" altLang="en-US">
                <a:solidFill>
                  <a:srgbClr val="000000"/>
                </a:solidFill>
              </a:endParaRPr>
            </a:p>
          </p:txBody>
        </p:sp>
        <p:graphicFrame>
          <p:nvGraphicFramePr>
            <p:cNvPr id="195589" name="Object 5"/>
            <p:cNvGraphicFramePr>
              <a:graphicFrameLocks noChangeAspect="1"/>
            </p:cNvGraphicFramePr>
            <p:nvPr/>
          </p:nvGraphicFramePr>
          <p:xfrm>
            <a:off x="794" y="251"/>
            <a:ext cx="1043" cy="775"/>
          </p:xfrm>
          <a:graphic>
            <a:graphicData uri="http://schemas.openxmlformats.org/presentationml/2006/ole">
              <mc:AlternateContent xmlns:mc="http://schemas.openxmlformats.org/markup-compatibility/2006">
                <mc:Choice xmlns:v="urn:schemas-microsoft-com:vml" Requires="v">
                  <p:oleObj spid="_x0000_s195610" r:id="rId3" imgW="965200" imgH="711200" progId="Equation.DSMT4">
                    <p:embed/>
                  </p:oleObj>
                </mc:Choice>
                <mc:Fallback>
                  <p:oleObj r:id="rId3" imgW="965200" imgH="711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251"/>
                          <a:ext cx="1043" cy="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5594" name="Rectangle 10"/>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597" name="Rectangle 13"/>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5608" name="Group 24"/>
          <p:cNvGrpSpPr>
            <a:grpSpLocks/>
          </p:cNvGrpSpPr>
          <p:nvPr/>
        </p:nvGrpSpPr>
        <p:grpSpPr bwMode="auto">
          <a:xfrm>
            <a:off x="608013" y="1700213"/>
            <a:ext cx="5187950" cy="1744662"/>
            <a:chOff x="383" y="1071"/>
            <a:chExt cx="3268" cy="1099"/>
          </a:xfrm>
        </p:grpSpPr>
        <p:sp>
          <p:nvSpPr>
            <p:cNvPr id="195592" name="Rectangle 8"/>
            <p:cNvSpPr>
              <a:spLocks noChangeArrowheads="1"/>
            </p:cNvSpPr>
            <p:nvPr/>
          </p:nvSpPr>
          <p:spPr bwMode="auto">
            <a:xfrm>
              <a:off x="383" y="1071"/>
              <a:ext cx="7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分解成</a:t>
              </a:r>
            </a:p>
          </p:txBody>
        </p:sp>
        <p:graphicFrame>
          <p:nvGraphicFramePr>
            <p:cNvPr id="195593" name="Object 9"/>
            <p:cNvGraphicFramePr>
              <a:graphicFrameLocks noChangeAspect="1"/>
            </p:cNvGraphicFramePr>
            <p:nvPr/>
          </p:nvGraphicFramePr>
          <p:xfrm>
            <a:off x="567" y="1389"/>
            <a:ext cx="1315" cy="777"/>
          </p:xfrm>
          <a:graphic>
            <a:graphicData uri="http://schemas.openxmlformats.org/presentationml/2006/ole">
              <mc:AlternateContent xmlns:mc="http://schemas.openxmlformats.org/markup-compatibility/2006">
                <mc:Choice xmlns:v="urn:schemas-microsoft-com:vml" Requires="v">
                  <p:oleObj spid="_x0000_s195611" r:id="rId5" imgW="1206500" imgH="711200" progId="Equation.DSMT4">
                    <p:embed/>
                  </p:oleObj>
                </mc:Choice>
                <mc:Fallback>
                  <p:oleObj r:id="rId5" imgW="1206500" imgH="711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1389"/>
                          <a:ext cx="1315" cy="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95" name="Text Box 11"/>
            <p:cNvSpPr txBox="1">
              <a:spLocks noChangeArrowheads="1"/>
            </p:cNvSpPr>
            <p:nvPr/>
          </p:nvSpPr>
          <p:spPr bwMode="auto">
            <a:xfrm>
              <a:off x="2006" y="1614"/>
              <a:ext cx="6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，再取</a:t>
              </a:r>
              <a:r>
                <a:rPr lang="zh-CN" altLang="en-US"/>
                <a:t> </a:t>
              </a:r>
            </a:p>
          </p:txBody>
        </p:sp>
        <p:graphicFrame>
          <p:nvGraphicFramePr>
            <p:cNvPr id="195596" name="Object 12"/>
            <p:cNvGraphicFramePr>
              <a:graphicFrameLocks noChangeAspect="1"/>
            </p:cNvGraphicFramePr>
            <p:nvPr/>
          </p:nvGraphicFramePr>
          <p:xfrm>
            <a:off x="2562" y="1377"/>
            <a:ext cx="1089" cy="793"/>
          </p:xfrm>
          <a:graphic>
            <a:graphicData uri="http://schemas.openxmlformats.org/presentationml/2006/ole">
              <mc:AlternateContent xmlns:mc="http://schemas.openxmlformats.org/markup-compatibility/2006">
                <mc:Choice xmlns:v="urn:schemas-microsoft-com:vml" Requires="v">
                  <p:oleObj spid="_x0000_s195612" r:id="rId7" imgW="977900" imgH="711200" progId="Equation.DSMT4">
                    <p:embed/>
                  </p:oleObj>
                </mc:Choice>
                <mc:Fallback>
                  <p:oleObj r:id="rId7" imgW="977900" imgH="7112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62" y="1377"/>
                          <a:ext cx="1089" cy="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5601" name="Rectangle 17"/>
          <p:cNvSpPr>
            <a:spLocks noChangeArrowheads="1"/>
          </p:cNvSpPr>
          <p:nvPr/>
        </p:nvSpPr>
        <p:spPr bwMode="auto">
          <a:xfrm>
            <a:off x="498475" y="3429000"/>
            <a:ext cx="3201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因</a:t>
            </a:r>
            <a:r>
              <a:rPr lang="en-US" altLang="zh-CN"/>
              <a:t>min{ 5, 5, 3} = 3</a:t>
            </a:r>
            <a:r>
              <a:rPr lang="zh-CN" altLang="en-US"/>
              <a:t>，又有</a:t>
            </a:r>
          </a:p>
        </p:txBody>
      </p:sp>
      <p:sp>
        <p:nvSpPr>
          <p:cNvPr id="195603" name="Rectangle 19"/>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5606" name="Rectangle 22"/>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5609" name="Group 25"/>
          <p:cNvGrpSpPr>
            <a:grpSpLocks/>
          </p:cNvGrpSpPr>
          <p:nvPr/>
        </p:nvGrpSpPr>
        <p:grpSpPr bwMode="auto">
          <a:xfrm>
            <a:off x="827088" y="4221163"/>
            <a:ext cx="5184775" cy="1311275"/>
            <a:chOff x="521" y="2659"/>
            <a:chExt cx="3266" cy="826"/>
          </a:xfrm>
        </p:grpSpPr>
        <p:graphicFrame>
          <p:nvGraphicFramePr>
            <p:cNvPr id="195602" name="Object 18"/>
            <p:cNvGraphicFramePr>
              <a:graphicFrameLocks noChangeAspect="1"/>
            </p:cNvGraphicFramePr>
            <p:nvPr/>
          </p:nvGraphicFramePr>
          <p:xfrm>
            <a:off x="521" y="2659"/>
            <a:ext cx="1723" cy="803"/>
          </p:xfrm>
          <a:graphic>
            <a:graphicData uri="http://schemas.openxmlformats.org/presentationml/2006/ole">
              <mc:AlternateContent xmlns:mc="http://schemas.openxmlformats.org/markup-compatibility/2006">
                <mc:Choice xmlns:v="urn:schemas-microsoft-com:vml" Requires="v">
                  <p:oleObj spid="_x0000_s195613" r:id="rId9" imgW="1536700" imgH="711200" progId="Equation.DSMT4">
                    <p:embed/>
                  </p:oleObj>
                </mc:Choice>
                <mc:Fallback>
                  <p:oleObj r:id="rId9" imgW="1536700" imgH="7112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 y="2659"/>
                          <a:ext cx="1723"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04" name="Text Box 20"/>
            <p:cNvSpPr txBox="1">
              <a:spLocks noChangeArrowheads="1"/>
            </p:cNvSpPr>
            <p:nvPr/>
          </p:nvSpPr>
          <p:spPr bwMode="auto">
            <a:xfrm>
              <a:off x="2232" y="2930"/>
              <a:ext cx="4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，取</a:t>
              </a:r>
              <a:r>
                <a:rPr lang="zh-CN" altLang="en-US"/>
                <a:t> </a:t>
              </a:r>
            </a:p>
          </p:txBody>
        </p:sp>
        <p:graphicFrame>
          <p:nvGraphicFramePr>
            <p:cNvPr id="195605" name="Object 21"/>
            <p:cNvGraphicFramePr>
              <a:graphicFrameLocks noChangeAspect="1"/>
            </p:cNvGraphicFramePr>
            <p:nvPr/>
          </p:nvGraphicFramePr>
          <p:xfrm>
            <a:off x="2653" y="2659"/>
            <a:ext cx="1134" cy="826"/>
          </p:xfrm>
          <a:graphic>
            <a:graphicData uri="http://schemas.openxmlformats.org/presentationml/2006/ole">
              <mc:AlternateContent xmlns:mc="http://schemas.openxmlformats.org/markup-compatibility/2006">
                <mc:Choice xmlns:v="urn:schemas-microsoft-com:vml" Requires="v">
                  <p:oleObj spid="_x0000_s195614" r:id="rId11" imgW="977900" imgH="711200" progId="Equation.DSMT4">
                    <p:embed/>
                  </p:oleObj>
                </mc:Choice>
                <mc:Fallback>
                  <p:oleObj r:id="rId11" imgW="977900" imgH="711200"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53" y="2659"/>
                          <a:ext cx="1134" cy="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95607"/>
                                        </p:tgtEl>
                                        <p:attrNameLst>
                                          <p:attrName>style.visibility</p:attrName>
                                        </p:attrNameLst>
                                      </p:cBhvr>
                                      <p:to>
                                        <p:strVal val="visible"/>
                                      </p:to>
                                    </p:set>
                                    <p:anim calcmode="lin" valueType="num">
                                      <p:cBhvr additive="base">
                                        <p:cTn id="7" dur="500" fill="hold"/>
                                        <p:tgtEl>
                                          <p:spTgt spid="195607"/>
                                        </p:tgtEl>
                                        <p:attrNameLst>
                                          <p:attrName>ppt_x</p:attrName>
                                        </p:attrNameLst>
                                      </p:cBhvr>
                                      <p:tavLst>
                                        <p:tav tm="0">
                                          <p:val>
                                            <p:strVal val="0-#ppt_w/2"/>
                                          </p:val>
                                        </p:tav>
                                        <p:tav tm="100000">
                                          <p:val>
                                            <p:strVal val="#ppt_x"/>
                                          </p:val>
                                        </p:tav>
                                      </p:tavLst>
                                    </p:anim>
                                    <p:anim calcmode="lin" valueType="num">
                                      <p:cBhvr additive="base">
                                        <p:cTn id="8" dur="500" fill="hold"/>
                                        <p:tgtEl>
                                          <p:spTgt spid="1956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5608"/>
                                        </p:tgtEl>
                                        <p:attrNameLst>
                                          <p:attrName>style.visibility</p:attrName>
                                        </p:attrNameLst>
                                      </p:cBhvr>
                                      <p:to>
                                        <p:strVal val="visible"/>
                                      </p:to>
                                    </p:set>
                                    <p:anim calcmode="lin" valueType="num">
                                      <p:cBhvr additive="base">
                                        <p:cTn id="13" dur="500" fill="hold"/>
                                        <p:tgtEl>
                                          <p:spTgt spid="195608"/>
                                        </p:tgtEl>
                                        <p:attrNameLst>
                                          <p:attrName>ppt_x</p:attrName>
                                        </p:attrNameLst>
                                      </p:cBhvr>
                                      <p:tavLst>
                                        <p:tav tm="0">
                                          <p:val>
                                            <p:strVal val="0-#ppt_w/2"/>
                                          </p:val>
                                        </p:tav>
                                        <p:tav tm="100000">
                                          <p:val>
                                            <p:strVal val="#ppt_x"/>
                                          </p:val>
                                        </p:tav>
                                      </p:tavLst>
                                    </p:anim>
                                    <p:anim calcmode="lin" valueType="num">
                                      <p:cBhvr additive="base">
                                        <p:cTn id="14" dur="500" fill="hold"/>
                                        <p:tgtEl>
                                          <p:spTgt spid="1956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5601"/>
                                        </p:tgtEl>
                                        <p:attrNameLst>
                                          <p:attrName>style.visibility</p:attrName>
                                        </p:attrNameLst>
                                      </p:cBhvr>
                                      <p:to>
                                        <p:strVal val="visible"/>
                                      </p:to>
                                    </p:set>
                                    <p:anim calcmode="lin" valueType="num">
                                      <p:cBhvr additive="base">
                                        <p:cTn id="19" dur="500" fill="hold"/>
                                        <p:tgtEl>
                                          <p:spTgt spid="195601"/>
                                        </p:tgtEl>
                                        <p:attrNameLst>
                                          <p:attrName>ppt_x</p:attrName>
                                        </p:attrNameLst>
                                      </p:cBhvr>
                                      <p:tavLst>
                                        <p:tav tm="0">
                                          <p:val>
                                            <p:strVal val="0-#ppt_w/2"/>
                                          </p:val>
                                        </p:tav>
                                        <p:tav tm="100000">
                                          <p:val>
                                            <p:strVal val="#ppt_x"/>
                                          </p:val>
                                        </p:tav>
                                      </p:tavLst>
                                    </p:anim>
                                    <p:anim calcmode="lin" valueType="num">
                                      <p:cBhvr additive="base">
                                        <p:cTn id="20" dur="500" fill="hold"/>
                                        <p:tgtEl>
                                          <p:spTgt spid="1956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95609"/>
                                        </p:tgtEl>
                                        <p:attrNameLst>
                                          <p:attrName>style.visibility</p:attrName>
                                        </p:attrNameLst>
                                      </p:cBhvr>
                                      <p:to>
                                        <p:strVal val="visible"/>
                                      </p:to>
                                    </p:set>
                                    <p:anim calcmode="lin" valueType="num">
                                      <p:cBhvr additive="base">
                                        <p:cTn id="25" dur="500" fill="hold"/>
                                        <p:tgtEl>
                                          <p:spTgt spid="195609"/>
                                        </p:tgtEl>
                                        <p:attrNameLst>
                                          <p:attrName>ppt_x</p:attrName>
                                        </p:attrNameLst>
                                      </p:cBhvr>
                                      <p:tavLst>
                                        <p:tav tm="0">
                                          <p:val>
                                            <p:strVal val="0-#ppt_w/2"/>
                                          </p:val>
                                        </p:tav>
                                        <p:tav tm="100000">
                                          <p:val>
                                            <p:strVal val="#ppt_x"/>
                                          </p:val>
                                        </p:tav>
                                      </p:tavLst>
                                    </p:anim>
                                    <p:anim calcmode="lin" valueType="num">
                                      <p:cBhvr additive="base">
                                        <p:cTn id="26" dur="500" fill="hold"/>
                                        <p:tgtEl>
                                          <p:spTgt spid="1956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1"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3" name="Rectangle 5"/>
          <p:cNvSpPr>
            <a:spLocks noChangeArrowheads="1"/>
          </p:cNvSpPr>
          <p:nvPr/>
        </p:nvSpPr>
        <p:spPr bwMode="auto">
          <a:xfrm>
            <a:off x="395288" y="476250"/>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于是又有</a:t>
            </a:r>
            <a:r>
              <a:rPr lang="zh-CN" altLang="en-US"/>
              <a:t> </a:t>
            </a:r>
          </a:p>
        </p:txBody>
      </p:sp>
      <p:sp>
        <p:nvSpPr>
          <p:cNvPr id="196615"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6614" name="Object 6"/>
          <p:cNvGraphicFramePr>
            <a:graphicFrameLocks noChangeAspect="1"/>
          </p:cNvGraphicFramePr>
          <p:nvPr/>
        </p:nvGraphicFramePr>
        <p:xfrm>
          <a:off x="1692275" y="692150"/>
          <a:ext cx="3671888" cy="1208088"/>
        </p:xfrm>
        <a:graphic>
          <a:graphicData uri="http://schemas.openxmlformats.org/presentationml/2006/ole">
            <mc:AlternateContent xmlns:mc="http://schemas.openxmlformats.org/markup-compatibility/2006">
              <mc:Choice xmlns:v="urn:schemas-microsoft-com:vml" Requires="v">
                <p:oleObj spid="_x0000_s196622" r:id="rId3" imgW="2171700" imgH="711200" progId="Equation.DSMT4">
                  <p:embed/>
                </p:oleObj>
              </mc:Choice>
              <mc:Fallback>
                <p:oleObj r:id="rId3" imgW="2171700" imgH="71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692150"/>
                        <a:ext cx="3671888" cy="1208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17" name="Rectangle 9"/>
          <p:cNvSpPr>
            <a:spLocks noChangeArrowheads="1"/>
          </p:cNvSpPr>
          <p:nvPr/>
        </p:nvSpPr>
        <p:spPr bwMode="auto">
          <a:xfrm>
            <a:off x="195263" y="2095500"/>
            <a:ext cx="221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易得分解结果为：</a:t>
            </a:r>
          </a:p>
        </p:txBody>
      </p:sp>
      <p:sp>
        <p:nvSpPr>
          <p:cNvPr id="196619" name="Rectangle 1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6618" name="Object 10"/>
          <p:cNvGraphicFramePr>
            <a:graphicFrameLocks noChangeAspect="1"/>
          </p:cNvGraphicFramePr>
          <p:nvPr/>
        </p:nvGraphicFramePr>
        <p:xfrm>
          <a:off x="682625" y="2589213"/>
          <a:ext cx="6985000" cy="1127125"/>
        </p:xfrm>
        <a:graphic>
          <a:graphicData uri="http://schemas.openxmlformats.org/presentationml/2006/ole">
            <mc:AlternateContent xmlns:mc="http://schemas.openxmlformats.org/markup-compatibility/2006">
              <mc:Choice xmlns:v="urn:schemas-microsoft-com:vml" Requires="v">
                <p:oleObj spid="_x0000_s196623" r:id="rId5" imgW="4432300" imgH="711200" progId="Equation.DSMT4">
                  <p:embed/>
                </p:oleObj>
              </mc:Choice>
              <mc:Fallback>
                <p:oleObj r:id="rId5" imgW="4432300" imgH="711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25" y="2589213"/>
                        <a:ext cx="69850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6621"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6620" name="Object 12"/>
          <p:cNvGraphicFramePr>
            <a:graphicFrameLocks noChangeAspect="1"/>
          </p:cNvGraphicFramePr>
          <p:nvPr/>
        </p:nvGraphicFramePr>
        <p:xfrm>
          <a:off x="1042988" y="3716338"/>
          <a:ext cx="1223962" cy="798512"/>
        </p:xfrm>
        <a:graphic>
          <a:graphicData uri="http://schemas.openxmlformats.org/presentationml/2006/ole">
            <mc:AlternateContent xmlns:mc="http://schemas.openxmlformats.org/markup-compatibility/2006">
              <mc:Choice xmlns:v="urn:schemas-microsoft-com:vml" Requires="v">
                <p:oleObj spid="_x0000_s196624" r:id="rId7" imgW="660113" imgH="431613" progId="Equation.DSMT4">
                  <p:embed/>
                </p:oleObj>
              </mc:Choice>
              <mc:Fallback>
                <p:oleObj r:id="rId7" imgW="660113" imgH="431613"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716338"/>
                        <a:ext cx="1223962" cy="798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6613"/>
                                        </p:tgtEl>
                                        <p:attrNameLst>
                                          <p:attrName>style.visibility</p:attrName>
                                        </p:attrNameLst>
                                      </p:cBhvr>
                                      <p:to>
                                        <p:strVal val="visible"/>
                                      </p:to>
                                    </p:set>
                                    <p:anim calcmode="lin" valueType="num">
                                      <p:cBhvr additive="base">
                                        <p:cTn id="7" dur="500" fill="hold"/>
                                        <p:tgtEl>
                                          <p:spTgt spid="196613"/>
                                        </p:tgtEl>
                                        <p:attrNameLst>
                                          <p:attrName>ppt_x</p:attrName>
                                        </p:attrNameLst>
                                      </p:cBhvr>
                                      <p:tavLst>
                                        <p:tav tm="0">
                                          <p:val>
                                            <p:strVal val="0-#ppt_w/2"/>
                                          </p:val>
                                        </p:tav>
                                        <p:tav tm="100000">
                                          <p:val>
                                            <p:strVal val="#ppt_x"/>
                                          </p:val>
                                        </p:tav>
                                      </p:tavLst>
                                    </p:anim>
                                    <p:anim calcmode="lin" valueType="num">
                                      <p:cBhvr additive="base">
                                        <p:cTn id="8" dur="500" fill="hold"/>
                                        <p:tgtEl>
                                          <p:spTgt spid="1966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6614"/>
                                        </p:tgtEl>
                                        <p:attrNameLst>
                                          <p:attrName>style.visibility</p:attrName>
                                        </p:attrNameLst>
                                      </p:cBhvr>
                                      <p:to>
                                        <p:strVal val="visible"/>
                                      </p:to>
                                    </p:set>
                                    <p:anim calcmode="lin" valueType="num">
                                      <p:cBhvr additive="base">
                                        <p:cTn id="11" dur="500" fill="hold"/>
                                        <p:tgtEl>
                                          <p:spTgt spid="196614"/>
                                        </p:tgtEl>
                                        <p:attrNameLst>
                                          <p:attrName>ppt_x</p:attrName>
                                        </p:attrNameLst>
                                      </p:cBhvr>
                                      <p:tavLst>
                                        <p:tav tm="0">
                                          <p:val>
                                            <p:strVal val="0-#ppt_w/2"/>
                                          </p:val>
                                        </p:tav>
                                        <p:tav tm="100000">
                                          <p:val>
                                            <p:strVal val="#ppt_x"/>
                                          </p:val>
                                        </p:tav>
                                      </p:tavLst>
                                    </p:anim>
                                    <p:anim calcmode="lin" valueType="num">
                                      <p:cBhvr additive="base">
                                        <p:cTn id="12"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96617"/>
                                        </p:tgtEl>
                                        <p:attrNameLst>
                                          <p:attrName>style.visibility</p:attrName>
                                        </p:attrNameLst>
                                      </p:cBhvr>
                                      <p:to>
                                        <p:strVal val="visible"/>
                                      </p:to>
                                    </p:set>
                                    <p:anim calcmode="lin" valueType="num">
                                      <p:cBhvr additive="base">
                                        <p:cTn id="17" dur="500" fill="hold"/>
                                        <p:tgtEl>
                                          <p:spTgt spid="196617"/>
                                        </p:tgtEl>
                                        <p:attrNameLst>
                                          <p:attrName>ppt_x</p:attrName>
                                        </p:attrNameLst>
                                      </p:cBhvr>
                                      <p:tavLst>
                                        <p:tav tm="0">
                                          <p:val>
                                            <p:strVal val="0-#ppt_w/2"/>
                                          </p:val>
                                        </p:tav>
                                        <p:tav tm="100000">
                                          <p:val>
                                            <p:strVal val="#ppt_x"/>
                                          </p:val>
                                        </p:tav>
                                      </p:tavLst>
                                    </p:anim>
                                    <p:anim calcmode="lin" valueType="num">
                                      <p:cBhvr additive="base">
                                        <p:cTn id="18" dur="500" fill="hold"/>
                                        <p:tgtEl>
                                          <p:spTgt spid="196617"/>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96618"/>
                                        </p:tgtEl>
                                        <p:attrNameLst>
                                          <p:attrName>style.visibility</p:attrName>
                                        </p:attrNameLst>
                                      </p:cBhvr>
                                      <p:to>
                                        <p:strVal val="visible"/>
                                      </p:to>
                                    </p:set>
                                    <p:anim calcmode="lin" valueType="num">
                                      <p:cBhvr additive="base">
                                        <p:cTn id="21" dur="500" fill="hold"/>
                                        <p:tgtEl>
                                          <p:spTgt spid="196618"/>
                                        </p:tgtEl>
                                        <p:attrNameLst>
                                          <p:attrName>ppt_x</p:attrName>
                                        </p:attrNameLst>
                                      </p:cBhvr>
                                      <p:tavLst>
                                        <p:tav tm="0">
                                          <p:val>
                                            <p:strVal val="0-#ppt_w/2"/>
                                          </p:val>
                                        </p:tav>
                                        <p:tav tm="100000">
                                          <p:val>
                                            <p:strVal val="#ppt_x"/>
                                          </p:val>
                                        </p:tav>
                                      </p:tavLst>
                                    </p:anim>
                                    <p:anim calcmode="lin" valueType="num">
                                      <p:cBhvr additive="base">
                                        <p:cTn id="22" dur="500" fill="hold"/>
                                        <p:tgtEl>
                                          <p:spTgt spid="19661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96620"/>
                                        </p:tgtEl>
                                        <p:attrNameLst>
                                          <p:attrName>style.visibility</p:attrName>
                                        </p:attrNameLst>
                                      </p:cBhvr>
                                      <p:to>
                                        <p:strVal val="visible"/>
                                      </p:to>
                                    </p:set>
                                    <p:anim calcmode="lin" valueType="num">
                                      <p:cBhvr additive="base">
                                        <p:cTn id="25" dur="500" fill="hold"/>
                                        <p:tgtEl>
                                          <p:spTgt spid="196620"/>
                                        </p:tgtEl>
                                        <p:attrNameLst>
                                          <p:attrName>ppt_x</p:attrName>
                                        </p:attrNameLst>
                                      </p:cBhvr>
                                      <p:tavLst>
                                        <p:tav tm="0">
                                          <p:val>
                                            <p:strVal val="0-#ppt_w/2"/>
                                          </p:val>
                                        </p:tav>
                                        <p:tav tm="100000">
                                          <p:val>
                                            <p:strVal val="#ppt_x"/>
                                          </p:val>
                                        </p:tav>
                                      </p:tavLst>
                                    </p:anim>
                                    <p:anim calcmode="lin" valueType="num">
                                      <p:cBhvr additive="base">
                                        <p:cTn id="26" dur="500" fill="hold"/>
                                        <p:tgtEl>
                                          <p:spTgt spid="1966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P spid="19661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45" name="Rectangle 13"/>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7647" name="Rectangle 1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7649" name="Rectangle 1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7650" name="Group 18"/>
          <p:cNvGrpSpPr>
            <a:grpSpLocks/>
          </p:cNvGrpSpPr>
          <p:nvPr/>
        </p:nvGrpSpPr>
        <p:grpSpPr bwMode="auto">
          <a:xfrm>
            <a:off x="323850" y="333375"/>
            <a:ext cx="8228013" cy="1649413"/>
            <a:chOff x="204" y="210"/>
            <a:chExt cx="5183" cy="1039"/>
          </a:xfrm>
        </p:grpSpPr>
        <p:sp>
          <p:nvSpPr>
            <p:cNvPr id="197643" name="Text Box 11"/>
            <p:cNvSpPr txBox="1">
              <a:spLocks noChangeArrowheads="1"/>
            </p:cNvSpPr>
            <p:nvPr/>
          </p:nvSpPr>
          <p:spPr bwMode="auto">
            <a:xfrm>
              <a:off x="204" y="210"/>
              <a:ext cx="518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尚需解决的问题是如何求</a:t>
              </a:r>
              <a:r>
                <a:rPr lang="en-US" altLang="zh-CN">
                  <a:solidFill>
                    <a:srgbClr val="000000"/>
                  </a:solidFill>
                </a:rPr>
                <a:t>P</a:t>
              </a:r>
              <a:r>
                <a:rPr lang="zh-CN" altLang="en-US">
                  <a:solidFill>
                    <a:srgbClr val="000000"/>
                  </a:solidFill>
                  <a:cs typeface="Times New Roman" pitchFamily="18" charset="0"/>
                </a:rPr>
                <a:t>，使得</a:t>
              </a:r>
              <a:r>
                <a:rPr lang="en-US" altLang="zh-CN" i="1">
                  <a:solidFill>
                    <a:srgbClr val="000000"/>
                  </a:solidFill>
                </a:rPr>
                <a:t>P</a:t>
              </a:r>
              <a:r>
                <a:rPr lang="en-US" altLang="zh-CN" i="1" baseline="-30000">
                  <a:solidFill>
                    <a:srgbClr val="000000"/>
                  </a:solidFill>
                </a:rPr>
                <a:t>ij</a:t>
              </a:r>
              <a:r>
                <a:rPr lang="en-US" altLang="zh-CN">
                  <a:solidFill>
                    <a:srgbClr val="000000"/>
                  </a:solidFill>
                </a:rPr>
                <a:t>&gt;0</a:t>
              </a:r>
              <a:r>
                <a:rPr lang="zh-CN" altLang="en-US">
                  <a:solidFill>
                    <a:srgbClr val="000000"/>
                  </a:solidFill>
                  <a:cs typeface="Times New Roman" pitchFamily="18" charset="0"/>
                </a:rPr>
                <a:t>必有           。读者不难发现，此问题可以通过求解一个两分图上的最大流（或最大匹配）来实现，计算量为</a:t>
              </a:r>
              <a:r>
                <a:rPr lang="en-US" altLang="zh-CN" i="1">
                  <a:solidFill>
                    <a:srgbClr val="000000"/>
                  </a:solidFill>
                </a:rPr>
                <a:t>O</a:t>
              </a:r>
              <a:r>
                <a:rPr lang="en-US" altLang="zh-CN">
                  <a:solidFill>
                    <a:srgbClr val="000000"/>
                  </a:solidFill>
                </a:rPr>
                <a:t>(</a:t>
              </a:r>
              <a:r>
                <a:rPr lang="en-US" altLang="zh-CN" i="1">
                  <a:solidFill>
                    <a:srgbClr val="000000"/>
                  </a:solidFill>
                </a:rPr>
                <a:t>n</a:t>
              </a:r>
              <a:r>
                <a:rPr lang="en-US" altLang="zh-CN" baseline="30000">
                  <a:solidFill>
                    <a:srgbClr val="000000"/>
                  </a:solidFill>
                </a:rPr>
                <a:t>4</a:t>
              </a:r>
              <a:r>
                <a:rPr lang="en-US" altLang="zh-CN">
                  <a:solidFill>
                    <a:srgbClr val="000000"/>
                  </a:solidFill>
                </a:rPr>
                <a:t>)</a:t>
              </a:r>
              <a:r>
                <a:rPr lang="zh-CN" altLang="en-US">
                  <a:solidFill>
                    <a:srgbClr val="000000"/>
                  </a:solidFill>
                  <a:cs typeface="Times New Roman" pitchFamily="18" charset="0"/>
                </a:rPr>
                <a:t>，是多项式时间可解的。具体方法为：作一两分图，若            ，则作边（</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cs typeface="Times New Roman" pitchFamily="18" charset="0"/>
                </a:rPr>
                <a:t>），令边容量为</a:t>
              </a:r>
              <a:r>
                <a:rPr lang="en-US" altLang="zh-CN">
                  <a:solidFill>
                    <a:srgbClr val="000000"/>
                  </a:solidFill>
                </a:rPr>
                <a:t>1</a:t>
              </a:r>
              <a:r>
                <a:rPr lang="zh-CN" altLang="en-US">
                  <a:solidFill>
                    <a:srgbClr val="000000"/>
                  </a:solidFill>
                  <a:cs typeface="Times New Roman" pitchFamily="18" charset="0"/>
                </a:rPr>
                <a:t>，这样，可作出</a:t>
              </a:r>
              <a:r>
                <a:rPr lang="en-US" altLang="zh-CN">
                  <a:solidFill>
                    <a:srgbClr val="000000"/>
                  </a:solidFill>
                </a:rPr>
                <a:t>P</a:t>
              </a:r>
              <a:r>
                <a:rPr lang="zh-CN" altLang="en-US">
                  <a:solidFill>
                    <a:srgbClr val="000000"/>
                  </a:solidFill>
                  <a:cs typeface="Times New Roman" pitchFamily="18" charset="0"/>
                </a:rPr>
                <a:t>的充要条件是该最大流问题的最大流量为</a:t>
              </a:r>
              <a:r>
                <a:rPr lang="en-US" altLang="zh-CN" i="1">
                  <a:solidFill>
                    <a:srgbClr val="000000"/>
                  </a:solidFill>
                </a:rPr>
                <a:t>n</a:t>
              </a:r>
              <a:r>
                <a:rPr lang="zh-CN" altLang="en-US">
                  <a:solidFill>
                    <a:srgbClr val="000000"/>
                  </a:solidFill>
                  <a:cs typeface="Times New Roman" pitchFamily="18" charset="0"/>
                </a:rPr>
                <a:t>。对例</a:t>
              </a:r>
              <a:r>
                <a:rPr lang="en-US" altLang="zh-CN">
                  <a:solidFill>
                    <a:srgbClr val="000000"/>
                  </a:solidFill>
                </a:rPr>
                <a:t>9.33</a:t>
              </a:r>
              <a:r>
                <a:rPr lang="zh-CN" altLang="en-US">
                  <a:solidFill>
                    <a:srgbClr val="000000"/>
                  </a:solidFill>
                  <a:cs typeface="Times New Roman" pitchFamily="18" charset="0"/>
                </a:rPr>
                <a:t>，</a:t>
              </a:r>
              <a:r>
                <a:rPr lang="en-US" altLang="zh-CN" i="1">
                  <a:solidFill>
                    <a:srgbClr val="000000"/>
                  </a:solidFill>
                </a:rPr>
                <a:t>n</a:t>
              </a:r>
              <a:r>
                <a:rPr lang="en-US" altLang="zh-CN">
                  <a:solidFill>
                    <a:srgbClr val="000000"/>
                  </a:solidFill>
                </a:rPr>
                <a:t>=3</a:t>
              </a:r>
              <a:r>
                <a:rPr lang="zh-CN" altLang="en-US">
                  <a:solidFill>
                    <a:srgbClr val="000000"/>
                  </a:solidFill>
                  <a:cs typeface="Times New Roman" pitchFamily="18" charset="0"/>
                </a:rPr>
                <a:t>。由于所有             ，先取</a:t>
              </a:r>
              <a:r>
                <a:rPr lang="zh-CN" altLang="en-US"/>
                <a:t> </a:t>
              </a:r>
            </a:p>
          </p:txBody>
        </p:sp>
        <p:graphicFrame>
          <p:nvGraphicFramePr>
            <p:cNvPr id="197644" name="Object 12"/>
            <p:cNvGraphicFramePr>
              <a:graphicFrameLocks noChangeAspect="1"/>
            </p:cNvGraphicFramePr>
            <p:nvPr/>
          </p:nvGraphicFramePr>
          <p:xfrm>
            <a:off x="3288" y="210"/>
            <a:ext cx="363" cy="239"/>
          </p:xfrm>
          <a:graphic>
            <a:graphicData uri="http://schemas.openxmlformats.org/presentationml/2006/ole">
              <mc:AlternateContent xmlns:mc="http://schemas.openxmlformats.org/markup-compatibility/2006">
                <mc:Choice xmlns:v="urn:schemas-microsoft-com:vml" Requires="v">
                  <p:oleObj spid="_x0000_s197663" r:id="rId3" imgW="393529" imgH="253890" progId="Equation.DSMT4">
                    <p:embed/>
                  </p:oleObj>
                </mc:Choice>
                <mc:Fallback>
                  <p:oleObj r:id="rId3" imgW="393529" imgH="25389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210"/>
                          <a:ext cx="363"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6" name="Object 14"/>
            <p:cNvGraphicFramePr>
              <a:graphicFrameLocks noChangeAspect="1"/>
            </p:cNvGraphicFramePr>
            <p:nvPr/>
          </p:nvGraphicFramePr>
          <p:xfrm>
            <a:off x="4740" y="572"/>
            <a:ext cx="408" cy="269"/>
          </p:xfrm>
          <a:graphic>
            <a:graphicData uri="http://schemas.openxmlformats.org/presentationml/2006/ole">
              <mc:AlternateContent xmlns:mc="http://schemas.openxmlformats.org/markup-compatibility/2006">
                <mc:Choice xmlns:v="urn:schemas-microsoft-com:vml" Requires="v">
                  <p:oleObj spid="_x0000_s197664" r:id="rId5" imgW="393529" imgH="253890" progId="Equation.DSMT4">
                    <p:embed/>
                  </p:oleObj>
                </mc:Choice>
                <mc:Fallback>
                  <p:oleObj r:id="rId5" imgW="393529" imgH="25389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0" y="572"/>
                          <a:ext cx="408"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48" name="Object 16"/>
            <p:cNvGraphicFramePr>
              <a:graphicFrameLocks noChangeAspect="1"/>
            </p:cNvGraphicFramePr>
            <p:nvPr/>
          </p:nvGraphicFramePr>
          <p:xfrm>
            <a:off x="3515" y="981"/>
            <a:ext cx="408" cy="268"/>
          </p:xfrm>
          <a:graphic>
            <a:graphicData uri="http://schemas.openxmlformats.org/presentationml/2006/ole">
              <mc:AlternateContent xmlns:mc="http://schemas.openxmlformats.org/markup-compatibility/2006">
                <mc:Choice xmlns:v="urn:schemas-microsoft-com:vml" Requires="v">
                  <p:oleObj spid="_x0000_s197665" r:id="rId6" imgW="393529" imgH="253890" progId="Equation.DSMT4">
                    <p:embed/>
                  </p:oleObj>
                </mc:Choice>
                <mc:Fallback>
                  <p:oleObj r:id="rId6" imgW="393529" imgH="253890"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981"/>
                          <a:ext cx="408"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7653" name="Rectangle 2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7655" name="Rectangle 23"/>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7656" name="Group 24"/>
          <p:cNvGrpSpPr>
            <a:grpSpLocks/>
          </p:cNvGrpSpPr>
          <p:nvPr/>
        </p:nvGrpSpPr>
        <p:grpSpPr bwMode="auto">
          <a:xfrm>
            <a:off x="684213" y="1989138"/>
            <a:ext cx="3594100" cy="1311275"/>
            <a:chOff x="431" y="1434"/>
            <a:chExt cx="2264" cy="826"/>
          </a:xfrm>
        </p:grpSpPr>
        <p:sp>
          <p:nvSpPr>
            <p:cNvPr id="197651" name="Text Box 19"/>
            <p:cNvSpPr txBox="1">
              <a:spLocks noChangeArrowheads="1"/>
            </p:cNvSpPr>
            <p:nvPr/>
          </p:nvSpPr>
          <p:spPr bwMode="auto">
            <a:xfrm>
              <a:off x="1746" y="1706"/>
              <a:ext cx="9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    －</a:t>
              </a:r>
              <a:r>
                <a:rPr lang="en-US" altLang="zh-CN" i="1">
                  <a:solidFill>
                    <a:srgbClr val="000000"/>
                  </a:solidFill>
                </a:rPr>
                <a:t>P</a:t>
              </a:r>
              <a:r>
                <a:rPr lang="en-US" altLang="zh-CN" baseline="-30000">
                  <a:solidFill>
                    <a:srgbClr val="000000"/>
                  </a:solidFill>
                </a:rPr>
                <a:t>1</a:t>
              </a:r>
              <a:r>
                <a:rPr lang="zh-CN" altLang="en-US">
                  <a:solidFill>
                    <a:srgbClr val="000000"/>
                  </a:solidFill>
                  <a:cs typeface="Times New Roman" pitchFamily="18" charset="0"/>
                </a:rPr>
                <a:t>为</a:t>
              </a:r>
              <a:r>
                <a:rPr lang="zh-CN" altLang="en-US"/>
                <a:t> </a:t>
              </a:r>
            </a:p>
          </p:txBody>
        </p:sp>
        <p:graphicFrame>
          <p:nvGraphicFramePr>
            <p:cNvPr id="197652" name="Object 20"/>
            <p:cNvGraphicFramePr>
              <a:graphicFrameLocks noChangeAspect="1"/>
            </p:cNvGraphicFramePr>
            <p:nvPr/>
          </p:nvGraphicFramePr>
          <p:xfrm>
            <a:off x="431" y="1434"/>
            <a:ext cx="1134" cy="826"/>
          </p:xfrm>
          <a:graphic>
            <a:graphicData uri="http://schemas.openxmlformats.org/presentationml/2006/ole">
              <mc:AlternateContent xmlns:mc="http://schemas.openxmlformats.org/markup-compatibility/2006">
                <mc:Choice xmlns:v="urn:schemas-microsoft-com:vml" Requires="v">
                  <p:oleObj spid="_x0000_s197666" r:id="rId7" imgW="977900" imgH="711200" progId="Equation.DSMT4">
                    <p:embed/>
                  </p:oleObj>
                </mc:Choice>
                <mc:Fallback>
                  <p:oleObj r:id="rId7" imgW="977900" imgH="7112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 y="1434"/>
                          <a:ext cx="1134" cy="8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7654" name="Object 22"/>
            <p:cNvGraphicFramePr>
              <a:graphicFrameLocks noChangeAspect="1"/>
            </p:cNvGraphicFramePr>
            <p:nvPr/>
          </p:nvGraphicFramePr>
          <p:xfrm>
            <a:off x="1931" y="1661"/>
            <a:ext cx="178" cy="273"/>
          </p:xfrm>
          <a:graphic>
            <a:graphicData uri="http://schemas.openxmlformats.org/presentationml/2006/ole">
              <mc:AlternateContent xmlns:mc="http://schemas.openxmlformats.org/markup-compatibility/2006">
                <mc:Choice xmlns:v="urn:schemas-microsoft-com:vml" Requires="v">
                  <p:oleObj spid="_x0000_s197667" r:id="rId9" imgW="139579" imgH="215713" progId="Equation.DSMT4">
                    <p:embed/>
                  </p:oleObj>
                </mc:Choice>
                <mc:Fallback>
                  <p:oleObj r:id="rId9" imgW="139579" imgH="215713"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1" y="1661"/>
                          <a:ext cx="178"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7658" name="Rectangle 26"/>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7657" name="Object 25"/>
          <p:cNvGraphicFramePr>
            <a:graphicFrameLocks noChangeAspect="1"/>
          </p:cNvGraphicFramePr>
          <p:nvPr/>
        </p:nvGraphicFramePr>
        <p:xfrm>
          <a:off x="1187450" y="3429000"/>
          <a:ext cx="1296988" cy="1295400"/>
        </p:xfrm>
        <a:graphic>
          <a:graphicData uri="http://schemas.openxmlformats.org/presentationml/2006/ole">
            <mc:AlternateContent xmlns:mc="http://schemas.openxmlformats.org/markup-compatibility/2006">
              <mc:Choice xmlns:v="urn:schemas-microsoft-com:vml" Requires="v">
                <p:oleObj spid="_x0000_s197668" r:id="rId11" imgW="710891" imgH="710891" progId="Equation.DSMT4">
                  <p:embed/>
                </p:oleObj>
              </mc:Choice>
              <mc:Fallback>
                <p:oleObj r:id="rId11" imgW="710891" imgH="710891"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450" y="3429000"/>
                        <a:ext cx="129698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7660" name="Rectangle 28"/>
          <p:cNvSpPr>
            <a:spLocks noChangeArrowheads="1"/>
          </p:cNvSpPr>
          <p:nvPr/>
        </p:nvSpPr>
        <p:spPr bwMode="auto">
          <a:xfrm>
            <a:off x="2555875" y="3860800"/>
            <a:ext cx="2505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相应的两分图为：</a:t>
            </a:r>
          </a:p>
        </p:txBody>
      </p:sp>
      <p:sp>
        <p:nvSpPr>
          <p:cNvPr id="197662" name="Rectangle 30"/>
          <p:cNvSpPr>
            <a:spLocks noChangeArrowheads="1"/>
          </p:cNvSpPr>
          <p:nvPr/>
        </p:nvSpPr>
        <p:spPr bwMode="auto">
          <a:xfrm>
            <a:off x="468313" y="4941888"/>
            <a:ext cx="171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于是又可求得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97650"/>
                                        </p:tgtEl>
                                        <p:attrNameLst>
                                          <p:attrName>style.visibility</p:attrName>
                                        </p:attrNameLst>
                                      </p:cBhvr>
                                      <p:to>
                                        <p:strVal val="visible"/>
                                      </p:to>
                                    </p:set>
                                    <p:anim calcmode="lin" valueType="num">
                                      <p:cBhvr additive="base">
                                        <p:cTn id="7" dur="500" fill="hold"/>
                                        <p:tgtEl>
                                          <p:spTgt spid="197650"/>
                                        </p:tgtEl>
                                        <p:attrNameLst>
                                          <p:attrName>ppt_x</p:attrName>
                                        </p:attrNameLst>
                                      </p:cBhvr>
                                      <p:tavLst>
                                        <p:tav tm="0">
                                          <p:val>
                                            <p:strVal val="0-#ppt_w/2"/>
                                          </p:val>
                                        </p:tav>
                                        <p:tav tm="100000">
                                          <p:val>
                                            <p:strVal val="#ppt_x"/>
                                          </p:val>
                                        </p:tav>
                                      </p:tavLst>
                                    </p:anim>
                                    <p:anim calcmode="lin" valueType="num">
                                      <p:cBhvr additive="base">
                                        <p:cTn id="8" dur="500" fill="hold"/>
                                        <p:tgtEl>
                                          <p:spTgt spid="1976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7656"/>
                                        </p:tgtEl>
                                        <p:attrNameLst>
                                          <p:attrName>style.visibility</p:attrName>
                                        </p:attrNameLst>
                                      </p:cBhvr>
                                      <p:to>
                                        <p:strVal val="visible"/>
                                      </p:to>
                                    </p:set>
                                    <p:anim calcmode="lin" valueType="num">
                                      <p:cBhvr additive="base">
                                        <p:cTn id="13" dur="500" fill="hold"/>
                                        <p:tgtEl>
                                          <p:spTgt spid="197656"/>
                                        </p:tgtEl>
                                        <p:attrNameLst>
                                          <p:attrName>ppt_x</p:attrName>
                                        </p:attrNameLst>
                                      </p:cBhvr>
                                      <p:tavLst>
                                        <p:tav tm="0">
                                          <p:val>
                                            <p:strVal val="0-#ppt_w/2"/>
                                          </p:val>
                                        </p:tav>
                                        <p:tav tm="100000">
                                          <p:val>
                                            <p:strVal val="#ppt_x"/>
                                          </p:val>
                                        </p:tav>
                                      </p:tavLst>
                                    </p:anim>
                                    <p:anim calcmode="lin" valueType="num">
                                      <p:cBhvr additive="base">
                                        <p:cTn id="14" dur="500" fill="hold"/>
                                        <p:tgtEl>
                                          <p:spTgt spid="1976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7657"/>
                                        </p:tgtEl>
                                        <p:attrNameLst>
                                          <p:attrName>style.visibility</p:attrName>
                                        </p:attrNameLst>
                                      </p:cBhvr>
                                      <p:to>
                                        <p:strVal val="visible"/>
                                      </p:to>
                                    </p:set>
                                    <p:anim calcmode="lin" valueType="num">
                                      <p:cBhvr additive="base">
                                        <p:cTn id="19" dur="500" fill="hold"/>
                                        <p:tgtEl>
                                          <p:spTgt spid="197657"/>
                                        </p:tgtEl>
                                        <p:attrNameLst>
                                          <p:attrName>ppt_x</p:attrName>
                                        </p:attrNameLst>
                                      </p:cBhvr>
                                      <p:tavLst>
                                        <p:tav tm="0">
                                          <p:val>
                                            <p:strVal val="0-#ppt_w/2"/>
                                          </p:val>
                                        </p:tav>
                                        <p:tav tm="100000">
                                          <p:val>
                                            <p:strVal val="#ppt_x"/>
                                          </p:val>
                                        </p:tav>
                                      </p:tavLst>
                                    </p:anim>
                                    <p:anim calcmode="lin" valueType="num">
                                      <p:cBhvr additive="base">
                                        <p:cTn id="20" dur="500" fill="hold"/>
                                        <p:tgtEl>
                                          <p:spTgt spid="19765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7660"/>
                                        </p:tgtEl>
                                        <p:attrNameLst>
                                          <p:attrName>style.visibility</p:attrName>
                                        </p:attrNameLst>
                                      </p:cBhvr>
                                      <p:to>
                                        <p:strVal val="visible"/>
                                      </p:to>
                                    </p:set>
                                    <p:anim calcmode="lin" valueType="num">
                                      <p:cBhvr additive="base">
                                        <p:cTn id="25" dur="500" fill="hold"/>
                                        <p:tgtEl>
                                          <p:spTgt spid="197660"/>
                                        </p:tgtEl>
                                        <p:attrNameLst>
                                          <p:attrName>ppt_x</p:attrName>
                                        </p:attrNameLst>
                                      </p:cBhvr>
                                      <p:tavLst>
                                        <p:tav tm="0">
                                          <p:val>
                                            <p:strVal val="0-#ppt_w/2"/>
                                          </p:val>
                                        </p:tav>
                                        <p:tav tm="100000">
                                          <p:val>
                                            <p:strVal val="#ppt_x"/>
                                          </p:val>
                                        </p:tav>
                                      </p:tavLst>
                                    </p:anim>
                                    <p:anim calcmode="lin" valueType="num">
                                      <p:cBhvr additive="base">
                                        <p:cTn id="26" dur="500" fill="hold"/>
                                        <p:tgtEl>
                                          <p:spTgt spid="19766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7662"/>
                                        </p:tgtEl>
                                        <p:attrNameLst>
                                          <p:attrName>style.visibility</p:attrName>
                                        </p:attrNameLst>
                                      </p:cBhvr>
                                      <p:to>
                                        <p:strVal val="visible"/>
                                      </p:to>
                                    </p:set>
                                    <p:anim calcmode="lin" valueType="num">
                                      <p:cBhvr additive="base">
                                        <p:cTn id="31" dur="500" fill="hold"/>
                                        <p:tgtEl>
                                          <p:spTgt spid="197662"/>
                                        </p:tgtEl>
                                        <p:attrNameLst>
                                          <p:attrName>ppt_x</p:attrName>
                                        </p:attrNameLst>
                                      </p:cBhvr>
                                      <p:tavLst>
                                        <p:tav tm="0">
                                          <p:val>
                                            <p:strVal val="0-#ppt_w/2"/>
                                          </p:val>
                                        </p:tav>
                                        <p:tav tm="100000">
                                          <p:val>
                                            <p:strVal val="#ppt_x"/>
                                          </p:val>
                                        </p:tav>
                                      </p:tavLst>
                                    </p:anim>
                                    <p:anim calcmode="lin" valueType="num">
                                      <p:cBhvr additive="base">
                                        <p:cTn id="32" dur="500" fill="hold"/>
                                        <p:tgtEl>
                                          <p:spTgt spid="197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60" grpId="0"/>
      <p:bldP spid="19766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1"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98660" name="Object 4"/>
          <p:cNvGraphicFramePr>
            <a:graphicFrameLocks noChangeAspect="1"/>
          </p:cNvGraphicFramePr>
          <p:nvPr/>
        </p:nvGraphicFramePr>
        <p:xfrm>
          <a:off x="755650" y="260350"/>
          <a:ext cx="1727200" cy="1257300"/>
        </p:xfrm>
        <a:graphic>
          <a:graphicData uri="http://schemas.openxmlformats.org/presentationml/2006/ole">
            <mc:AlternateContent xmlns:mc="http://schemas.openxmlformats.org/markup-compatibility/2006">
              <mc:Choice xmlns:v="urn:schemas-microsoft-com:vml" Requires="v">
                <p:oleObj spid="_x0000_s198675" r:id="rId3" imgW="977900" imgH="711200" progId="Equation.DSMT4">
                  <p:embed/>
                </p:oleObj>
              </mc:Choice>
              <mc:Fallback>
                <p:oleObj r:id="rId3" imgW="9779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60350"/>
                        <a:ext cx="1727200"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3"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8672" name="Group 16"/>
          <p:cNvGrpSpPr>
            <a:grpSpLocks/>
          </p:cNvGrpSpPr>
          <p:nvPr/>
        </p:nvGrpSpPr>
        <p:grpSpPr bwMode="auto">
          <a:xfrm>
            <a:off x="755650" y="1484313"/>
            <a:ext cx="5400675" cy="1274762"/>
            <a:chOff x="476" y="994"/>
            <a:chExt cx="3402" cy="803"/>
          </a:xfrm>
        </p:grpSpPr>
        <p:graphicFrame>
          <p:nvGraphicFramePr>
            <p:cNvPr id="198662" name="Object 6"/>
            <p:cNvGraphicFramePr>
              <a:graphicFrameLocks noChangeAspect="1"/>
            </p:cNvGraphicFramePr>
            <p:nvPr/>
          </p:nvGraphicFramePr>
          <p:xfrm>
            <a:off x="476" y="994"/>
            <a:ext cx="1723" cy="803"/>
          </p:xfrm>
          <a:graphic>
            <a:graphicData uri="http://schemas.openxmlformats.org/presentationml/2006/ole">
              <mc:AlternateContent xmlns:mc="http://schemas.openxmlformats.org/markup-compatibility/2006">
                <mc:Choice xmlns:v="urn:schemas-microsoft-com:vml" Requires="v">
                  <p:oleObj spid="_x0000_s198676" r:id="rId5" imgW="1536700" imgH="711200" progId="Equation.DSMT4">
                    <p:embed/>
                  </p:oleObj>
                </mc:Choice>
                <mc:Fallback>
                  <p:oleObj r:id="rId5" imgW="1536700" imgH="71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994"/>
                          <a:ext cx="1723"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8665" name="Rectangle 9"/>
            <p:cNvSpPr>
              <a:spLocks noChangeArrowheads="1"/>
            </p:cNvSpPr>
            <p:nvPr/>
          </p:nvSpPr>
          <p:spPr bwMode="auto">
            <a:xfrm>
              <a:off x="2273" y="1275"/>
              <a:ext cx="16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，相应的两分图为：</a:t>
              </a:r>
              <a:r>
                <a:rPr lang="zh-CN" altLang="en-US"/>
                <a:t> </a:t>
              </a:r>
            </a:p>
          </p:txBody>
        </p:sp>
      </p:grpSp>
      <p:sp>
        <p:nvSpPr>
          <p:cNvPr id="198668" name="Rectangle 12"/>
          <p:cNvSpPr>
            <a:spLocks noChangeArrowheads="1"/>
          </p:cNvSpPr>
          <p:nvPr/>
        </p:nvSpPr>
        <p:spPr bwMode="auto">
          <a:xfrm>
            <a:off x="-176530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98670" name="Rectangle 14"/>
          <p:cNvSpPr>
            <a:spLocks noChangeArrowheads="1"/>
          </p:cNvSpPr>
          <p:nvPr/>
        </p:nvSpPr>
        <p:spPr bwMode="auto">
          <a:xfrm>
            <a:off x="-541338" y="32845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98671" name="Group 15"/>
          <p:cNvGrpSpPr>
            <a:grpSpLocks/>
          </p:cNvGrpSpPr>
          <p:nvPr/>
        </p:nvGrpSpPr>
        <p:grpSpPr bwMode="auto">
          <a:xfrm>
            <a:off x="468313" y="2746375"/>
            <a:ext cx="7993062" cy="1978025"/>
            <a:chOff x="295" y="1888"/>
            <a:chExt cx="5035" cy="1246"/>
          </a:xfrm>
        </p:grpSpPr>
        <p:sp>
          <p:nvSpPr>
            <p:cNvPr id="198666" name="Text Box 10"/>
            <p:cNvSpPr txBox="1">
              <a:spLocks noChangeArrowheads="1"/>
            </p:cNvSpPr>
            <p:nvPr/>
          </p:nvSpPr>
          <p:spPr bwMode="auto">
            <a:xfrm>
              <a:off x="295" y="2116"/>
              <a:ext cx="5035"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又可得                             ，</a:t>
              </a:r>
              <a:r>
                <a:rPr lang="en-US" altLang="zh-CN">
                  <a:solidFill>
                    <a:srgbClr val="000000"/>
                  </a:solidFill>
                </a:rPr>
                <a:t>…</a:t>
              </a:r>
              <a:r>
                <a:rPr lang="zh-CN" altLang="en-US">
                  <a:solidFill>
                    <a:srgbClr val="000000"/>
                  </a:solidFill>
                </a:rPr>
                <a:t>，如此下去，直到作不出</a:t>
              </a:r>
              <a:r>
                <a:rPr lang="en-US" altLang="zh-CN">
                  <a:solidFill>
                    <a:srgbClr val="000000"/>
                  </a:solidFill>
                </a:rPr>
                <a:t>P</a:t>
              </a:r>
              <a:r>
                <a:rPr lang="zh-CN" altLang="en-US">
                  <a:solidFill>
                    <a:srgbClr val="000000"/>
                  </a:solidFill>
                </a:rPr>
                <a:t>为至，</a:t>
              </a:r>
            </a:p>
            <a:p>
              <a:endParaRPr lang="zh-CN" altLang="en-US">
                <a:solidFill>
                  <a:srgbClr val="000000"/>
                </a:solidFill>
              </a:endParaRPr>
            </a:p>
            <a:p>
              <a:endParaRPr lang="zh-CN" altLang="en-US">
                <a:solidFill>
                  <a:srgbClr val="000000"/>
                </a:solidFill>
              </a:endParaRPr>
            </a:p>
            <a:p>
              <a:r>
                <a:rPr lang="zh-CN" altLang="en-US">
                  <a:solidFill>
                    <a:srgbClr val="000000"/>
                  </a:solidFill>
                </a:rPr>
                <a:t>由于     的特殊性质及</a:t>
              </a:r>
              <a:r>
                <a:rPr lang="en-US" altLang="zh-CN">
                  <a:solidFill>
                    <a:srgbClr val="000000"/>
                  </a:solidFill>
                </a:rPr>
                <a:t>Birkhoff</a:t>
              </a:r>
              <a:r>
                <a:rPr lang="zh-CN" altLang="en-US">
                  <a:solidFill>
                    <a:srgbClr val="000000"/>
                  </a:solidFill>
                </a:rPr>
                <a:t>定理，上述分解必能在不超过</a:t>
              </a:r>
              <a:r>
                <a:rPr lang="en-US" altLang="zh-CN" i="1">
                  <a:solidFill>
                    <a:srgbClr val="000000"/>
                  </a:solidFill>
                </a:rPr>
                <a:t>r</a:t>
              </a:r>
              <a:r>
                <a:rPr lang="en-US" altLang="zh-CN">
                  <a:solidFill>
                    <a:srgbClr val="000000"/>
                  </a:solidFill>
                </a:rPr>
                <a:t>= (</a:t>
              </a:r>
              <a:r>
                <a:rPr lang="en-US" altLang="zh-CN" i="1">
                  <a:solidFill>
                    <a:srgbClr val="000000"/>
                  </a:solidFill>
                </a:rPr>
                <a:t>n</a:t>
              </a:r>
              <a:r>
                <a:rPr lang="zh-CN" altLang="en-US">
                  <a:solidFill>
                    <a:srgbClr val="000000"/>
                  </a:solidFill>
                </a:rPr>
                <a:t>－</a:t>
              </a:r>
              <a:r>
                <a:rPr lang="en-US" altLang="zh-CN">
                  <a:solidFill>
                    <a:srgbClr val="000000"/>
                  </a:solidFill>
                </a:rPr>
                <a:t>1)</a:t>
              </a:r>
              <a:r>
                <a:rPr lang="en-US" altLang="zh-CN" baseline="30000">
                  <a:solidFill>
                    <a:srgbClr val="000000"/>
                  </a:solidFill>
                </a:rPr>
                <a:t>2</a:t>
              </a:r>
              <a:r>
                <a:rPr lang="en-US" altLang="zh-CN">
                  <a:solidFill>
                    <a:srgbClr val="000000"/>
                  </a:solidFill>
                </a:rPr>
                <a:t> + 1</a:t>
              </a:r>
              <a:r>
                <a:rPr lang="zh-CN" altLang="en-US">
                  <a:solidFill>
                    <a:srgbClr val="000000"/>
                  </a:solidFill>
                </a:rPr>
                <a:t>步内终止。</a:t>
              </a:r>
            </a:p>
          </p:txBody>
        </p:sp>
        <p:graphicFrame>
          <p:nvGraphicFramePr>
            <p:cNvPr id="198667" name="Object 11"/>
            <p:cNvGraphicFramePr>
              <a:graphicFrameLocks noChangeAspect="1"/>
            </p:cNvGraphicFramePr>
            <p:nvPr/>
          </p:nvGraphicFramePr>
          <p:xfrm>
            <a:off x="883" y="1888"/>
            <a:ext cx="1044" cy="753"/>
          </p:xfrm>
          <a:graphic>
            <a:graphicData uri="http://schemas.openxmlformats.org/presentationml/2006/ole">
              <mc:AlternateContent xmlns:mc="http://schemas.openxmlformats.org/markup-compatibility/2006">
                <mc:Choice xmlns:v="urn:schemas-microsoft-com:vml" Requires="v">
                  <p:oleObj spid="_x0000_s198677" r:id="rId7" imgW="990170" imgH="710891" progId="Equation.DSMT4">
                    <p:embed/>
                  </p:oleObj>
                </mc:Choice>
                <mc:Fallback>
                  <p:oleObj r:id="rId7" imgW="990170" imgH="71089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 y="1888"/>
                          <a:ext cx="1044" cy="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8669" name="Object 13"/>
            <p:cNvGraphicFramePr>
              <a:graphicFrameLocks noChangeAspect="1"/>
            </p:cNvGraphicFramePr>
            <p:nvPr/>
          </p:nvGraphicFramePr>
          <p:xfrm>
            <a:off x="703" y="2659"/>
            <a:ext cx="207" cy="272"/>
          </p:xfrm>
          <a:graphic>
            <a:graphicData uri="http://schemas.openxmlformats.org/presentationml/2006/ole">
              <mc:AlternateContent xmlns:mc="http://schemas.openxmlformats.org/markup-compatibility/2006">
                <mc:Choice xmlns:v="urn:schemas-microsoft-com:vml" Requires="v">
                  <p:oleObj spid="_x0000_s198678" r:id="rId9" imgW="139579" imgH="215713" progId="Equation.DSMT4">
                    <p:embed/>
                  </p:oleObj>
                </mc:Choice>
                <mc:Fallback>
                  <p:oleObj r:id="rId9" imgW="139579" imgH="215713"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2659"/>
                          <a:ext cx="20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98674" name="Rectangle 18"/>
          <p:cNvSpPr>
            <a:spLocks noChangeArrowheads="1"/>
          </p:cNvSpPr>
          <p:nvPr/>
        </p:nvSpPr>
        <p:spPr bwMode="auto">
          <a:xfrm>
            <a:off x="395288" y="4797425"/>
            <a:ext cx="82089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上述开关设计方法要求在通讯卫星上设置</a:t>
            </a:r>
            <a:r>
              <a:rPr lang="en-US" altLang="zh-CN"/>
              <a:t>(</a:t>
            </a:r>
            <a:r>
              <a:rPr lang="en-US" altLang="zh-CN" i="1"/>
              <a:t>n</a:t>
            </a:r>
            <a:r>
              <a:rPr lang="zh-CN" altLang="en-US"/>
              <a:t>－</a:t>
            </a:r>
            <a:r>
              <a:rPr lang="en-US" altLang="zh-CN"/>
              <a:t>1)</a:t>
            </a:r>
            <a:r>
              <a:rPr lang="en-US" altLang="zh-CN" baseline="30000"/>
              <a:t>2</a:t>
            </a:r>
            <a:r>
              <a:rPr lang="en-US" altLang="zh-CN"/>
              <a:t> + 1</a:t>
            </a:r>
            <a:r>
              <a:rPr lang="zh-CN" altLang="en-US"/>
              <a:t>种不同的开关模式（即</a:t>
            </a:r>
            <a:r>
              <a:rPr lang="en-US" altLang="zh-CN" i="1"/>
              <a:t>P</a:t>
            </a:r>
            <a:r>
              <a:rPr lang="en-US" altLang="zh-CN" i="1" baseline="-30000"/>
              <a:t>k</a:t>
            </a:r>
            <a:r>
              <a:rPr lang="zh-CN" altLang="en-US"/>
              <a:t>），当</a:t>
            </a:r>
            <a:r>
              <a:rPr lang="en-US" altLang="zh-CN" i="1"/>
              <a:t>n</a:t>
            </a:r>
            <a:r>
              <a:rPr lang="zh-CN" altLang="en-US"/>
              <a:t>稍大时，</a:t>
            </a:r>
            <a:r>
              <a:rPr lang="en-US" altLang="zh-CN"/>
              <a:t>(</a:t>
            </a:r>
            <a:r>
              <a:rPr lang="en-US" altLang="zh-CN" i="1"/>
              <a:t>n</a:t>
            </a:r>
            <a:r>
              <a:rPr lang="zh-CN" altLang="en-US"/>
              <a:t>－</a:t>
            </a:r>
            <a:r>
              <a:rPr lang="en-US" altLang="zh-CN"/>
              <a:t>1)</a:t>
            </a:r>
            <a:r>
              <a:rPr lang="en-US" altLang="zh-CN" baseline="30000"/>
              <a:t>2</a:t>
            </a:r>
            <a:r>
              <a:rPr lang="en-US" altLang="zh-CN"/>
              <a:t> + 1</a:t>
            </a:r>
            <a:r>
              <a:rPr lang="zh-CN" altLang="en-US"/>
              <a:t>仍显得太大而使得使用时不便。例如，当</a:t>
            </a:r>
            <a:r>
              <a:rPr lang="en-US" altLang="zh-CN" i="1"/>
              <a:t>n</a:t>
            </a:r>
            <a:r>
              <a:rPr lang="en-US" altLang="zh-CN"/>
              <a:t>=41</a:t>
            </a:r>
            <a:r>
              <a:rPr lang="zh-CN" altLang="en-US"/>
              <a:t>时，</a:t>
            </a:r>
            <a:r>
              <a:rPr lang="en-US" altLang="zh-CN"/>
              <a:t>(</a:t>
            </a:r>
            <a:r>
              <a:rPr lang="en-US" altLang="zh-CN" i="1"/>
              <a:t>n</a:t>
            </a:r>
            <a:r>
              <a:rPr lang="zh-CN" altLang="en-US"/>
              <a:t>－</a:t>
            </a:r>
            <a:r>
              <a:rPr lang="en-US" altLang="zh-CN"/>
              <a:t>1)</a:t>
            </a:r>
            <a:r>
              <a:rPr lang="en-US" altLang="zh-CN" baseline="30000"/>
              <a:t>2</a:t>
            </a:r>
            <a:r>
              <a:rPr lang="en-US" altLang="zh-CN"/>
              <a:t> + 1=| 60 |</a:t>
            </a:r>
            <a:r>
              <a:rPr lang="zh-CN" altLang="en-US"/>
              <a:t>。为实用方便，人们研究了限止开关模式个数的相应问题。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98660"/>
                                        </p:tgtEl>
                                        <p:attrNameLst>
                                          <p:attrName>style.visibility</p:attrName>
                                        </p:attrNameLst>
                                      </p:cBhvr>
                                      <p:to>
                                        <p:strVal val="visible"/>
                                      </p:to>
                                    </p:set>
                                    <p:anim calcmode="lin" valueType="num">
                                      <p:cBhvr additive="base">
                                        <p:cTn id="7" dur="500" fill="hold"/>
                                        <p:tgtEl>
                                          <p:spTgt spid="198660"/>
                                        </p:tgtEl>
                                        <p:attrNameLst>
                                          <p:attrName>ppt_x</p:attrName>
                                        </p:attrNameLst>
                                      </p:cBhvr>
                                      <p:tavLst>
                                        <p:tav tm="0">
                                          <p:val>
                                            <p:strVal val="0-#ppt_w/2"/>
                                          </p:val>
                                        </p:tav>
                                        <p:tav tm="100000">
                                          <p:val>
                                            <p:strVal val="#ppt_x"/>
                                          </p:val>
                                        </p:tav>
                                      </p:tavLst>
                                    </p:anim>
                                    <p:anim calcmode="lin" valueType="num">
                                      <p:cBhvr additive="base">
                                        <p:cTn id="8"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8672"/>
                                        </p:tgtEl>
                                        <p:attrNameLst>
                                          <p:attrName>style.visibility</p:attrName>
                                        </p:attrNameLst>
                                      </p:cBhvr>
                                      <p:to>
                                        <p:strVal val="visible"/>
                                      </p:to>
                                    </p:set>
                                    <p:anim calcmode="lin" valueType="num">
                                      <p:cBhvr additive="base">
                                        <p:cTn id="13" dur="500" fill="hold"/>
                                        <p:tgtEl>
                                          <p:spTgt spid="198672"/>
                                        </p:tgtEl>
                                        <p:attrNameLst>
                                          <p:attrName>ppt_x</p:attrName>
                                        </p:attrNameLst>
                                      </p:cBhvr>
                                      <p:tavLst>
                                        <p:tav tm="0">
                                          <p:val>
                                            <p:strVal val="0-#ppt_w/2"/>
                                          </p:val>
                                        </p:tav>
                                        <p:tav tm="100000">
                                          <p:val>
                                            <p:strVal val="#ppt_x"/>
                                          </p:val>
                                        </p:tav>
                                      </p:tavLst>
                                    </p:anim>
                                    <p:anim calcmode="lin" valueType="num">
                                      <p:cBhvr additive="base">
                                        <p:cTn id="14" dur="500" fill="hold"/>
                                        <p:tgtEl>
                                          <p:spTgt spid="1986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98671"/>
                                        </p:tgtEl>
                                        <p:attrNameLst>
                                          <p:attrName>style.visibility</p:attrName>
                                        </p:attrNameLst>
                                      </p:cBhvr>
                                      <p:to>
                                        <p:strVal val="visible"/>
                                      </p:to>
                                    </p:set>
                                    <p:anim calcmode="lin" valueType="num">
                                      <p:cBhvr additive="base">
                                        <p:cTn id="19" dur="500" fill="hold"/>
                                        <p:tgtEl>
                                          <p:spTgt spid="198671"/>
                                        </p:tgtEl>
                                        <p:attrNameLst>
                                          <p:attrName>ppt_x</p:attrName>
                                        </p:attrNameLst>
                                      </p:cBhvr>
                                      <p:tavLst>
                                        <p:tav tm="0">
                                          <p:val>
                                            <p:strVal val="0-#ppt_w/2"/>
                                          </p:val>
                                        </p:tav>
                                        <p:tav tm="100000">
                                          <p:val>
                                            <p:strVal val="#ppt_x"/>
                                          </p:val>
                                        </p:tav>
                                      </p:tavLst>
                                    </p:anim>
                                    <p:anim calcmode="lin" valueType="num">
                                      <p:cBhvr additive="base">
                                        <p:cTn id="20" dur="500" fill="hold"/>
                                        <p:tgtEl>
                                          <p:spTgt spid="19867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8674"/>
                                        </p:tgtEl>
                                        <p:attrNameLst>
                                          <p:attrName>style.visibility</p:attrName>
                                        </p:attrNameLst>
                                      </p:cBhvr>
                                      <p:to>
                                        <p:strVal val="visible"/>
                                      </p:to>
                                    </p:set>
                                    <p:anim calcmode="lin" valueType="num">
                                      <p:cBhvr additive="base">
                                        <p:cTn id="25" dur="500" fill="hold"/>
                                        <p:tgtEl>
                                          <p:spTgt spid="198674"/>
                                        </p:tgtEl>
                                        <p:attrNameLst>
                                          <p:attrName>ppt_x</p:attrName>
                                        </p:attrNameLst>
                                      </p:cBhvr>
                                      <p:tavLst>
                                        <p:tav tm="0">
                                          <p:val>
                                            <p:strVal val="0-#ppt_w/2"/>
                                          </p:val>
                                        </p:tav>
                                        <p:tav tm="100000">
                                          <p:val>
                                            <p:strVal val="#ppt_x"/>
                                          </p:val>
                                        </p:tav>
                                      </p:tavLst>
                                    </p:anim>
                                    <p:anim calcmode="lin" valueType="num">
                                      <p:cBhvr additive="base">
                                        <p:cTn id="26" dur="500" fill="hold"/>
                                        <p:tgtEl>
                                          <p:spTgt spid="198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Rectangle 5"/>
          <p:cNvSpPr>
            <a:spLocks noChangeArrowheads="1"/>
          </p:cNvSpPr>
          <p:nvPr/>
        </p:nvSpPr>
        <p:spPr bwMode="auto">
          <a:xfrm>
            <a:off x="323850" y="33337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若要求</a:t>
            </a:r>
            <a:r>
              <a:rPr lang="en-US" altLang="zh-CN" i="1"/>
              <a:t>r</a:t>
            </a:r>
            <a:r>
              <a:rPr lang="en-US" altLang="zh-CN">
                <a:cs typeface="Times New Roman" pitchFamily="18" charset="0"/>
              </a:rPr>
              <a:t>≤</a:t>
            </a:r>
            <a:r>
              <a:rPr lang="en-US" altLang="zh-CN" i="1"/>
              <a:t>n</a:t>
            </a:r>
            <a:r>
              <a:rPr lang="zh-CN" altLang="en-US">
                <a:cs typeface="Times New Roman" pitchFamily="18" charset="0"/>
              </a:rPr>
              <a:t>，即要求通讯卫星上至多设置</a:t>
            </a:r>
            <a:r>
              <a:rPr lang="en-US" altLang="zh-CN" i="1"/>
              <a:t>n</a:t>
            </a:r>
            <a:r>
              <a:rPr lang="zh-CN" altLang="en-US">
                <a:cs typeface="Times New Roman" pitchFamily="18" charset="0"/>
              </a:rPr>
              <a:t>种开关模式，则问题化为令</a:t>
            </a:r>
            <a:r>
              <a:rPr lang="en-US" altLang="zh-CN" i="1"/>
              <a:t>r</a:t>
            </a:r>
            <a:r>
              <a:rPr lang="en-US" altLang="zh-CN">
                <a:cs typeface="Times New Roman" pitchFamily="18" charset="0"/>
              </a:rPr>
              <a:t>≤</a:t>
            </a:r>
            <a:r>
              <a:rPr lang="en-US" altLang="zh-CN" i="1"/>
              <a:t>n</a:t>
            </a:r>
            <a:r>
              <a:rPr lang="zh-CN" altLang="en-US">
                <a:cs typeface="Times New Roman" pitchFamily="18" charset="0"/>
              </a:rPr>
              <a:t>，求不超过</a:t>
            </a:r>
            <a:r>
              <a:rPr lang="en-US" altLang="zh-CN" i="1"/>
              <a:t>n</a:t>
            </a:r>
            <a:r>
              <a:rPr lang="zh-CN" altLang="en-US">
                <a:cs typeface="Times New Roman" pitchFamily="18" charset="0"/>
              </a:rPr>
              <a:t>个置换矩阵</a:t>
            </a:r>
            <a:r>
              <a:rPr lang="en-US" altLang="zh-CN" i="1"/>
              <a:t>P</a:t>
            </a:r>
            <a:r>
              <a:rPr lang="en-US" altLang="zh-CN" i="1" baseline="-30000"/>
              <a:t>k</a:t>
            </a:r>
            <a:r>
              <a:rPr lang="zh-CN" altLang="en-US">
                <a:cs typeface="Times New Roman" pitchFamily="18" charset="0"/>
              </a:rPr>
              <a:t>及</a:t>
            </a:r>
            <a:r>
              <a:rPr lang="en-US" altLang="zh-CN">
                <a:cs typeface="Times New Roman" pitchFamily="18" charset="0"/>
              </a:rPr>
              <a:t>λ</a:t>
            </a:r>
            <a:r>
              <a:rPr lang="en-US" altLang="zh-CN" i="1" baseline="-30000"/>
              <a:t>k</a:t>
            </a:r>
            <a:r>
              <a:rPr lang="zh-CN" altLang="en-US">
                <a:cs typeface="Times New Roman" pitchFamily="18" charset="0"/>
              </a:rPr>
              <a:t>，使之满足：</a:t>
            </a:r>
            <a:r>
              <a:rPr lang="zh-CN" altLang="en-US"/>
              <a:t> </a:t>
            </a:r>
          </a:p>
        </p:txBody>
      </p:sp>
      <p:sp>
        <p:nvSpPr>
          <p:cNvPr id="200716"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0718"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0719" name="Group 15"/>
          <p:cNvGrpSpPr>
            <a:grpSpLocks/>
          </p:cNvGrpSpPr>
          <p:nvPr/>
        </p:nvGrpSpPr>
        <p:grpSpPr bwMode="auto">
          <a:xfrm>
            <a:off x="1311275" y="981075"/>
            <a:ext cx="2108200" cy="1427163"/>
            <a:chOff x="645" y="709"/>
            <a:chExt cx="1328" cy="899"/>
          </a:xfrm>
        </p:grpSpPr>
        <p:sp>
          <p:nvSpPr>
            <p:cNvPr id="200714" name="Text Box 10"/>
            <p:cNvSpPr txBox="1">
              <a:spLocks noChangeArrowheads="1"/>
            </p:cNvSpPr>
            <p:nvPr/>
          </p:nvSpPr>
          <p:spPr bwMode="auto">
            <a:xfrm>
              <a:off x="645" y="843"/>
              <a:ext cx="42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min </a:t>
              </a:r>
            </a:p>
            <a:p>
              <a:endParaRPr lang="en-US" altLang="zh-CN">
                <a:solidFill>
                  <a:srgbClr val="000000"/>
                </a:solidFill>
              </a:endParaRPr>
            </a:p>
            <a:p>
              <a:r>
                <a:rPr lang="en-US" altLang="zh-CN">
                  <a:solidFill>
                    <a:srgbClr val="000000"/>
                  </a:solidFill>
                </a:rPr>
                <a:t> S.t</a:t>
              </a:r>
              <a:r>
                <a:rPr lang="en-US" altLang="zh-CN"/>
                <a:t> </a:t>
              </a:r>
              <a:endParaRPr lang="zh-CN" altLang="en-US"/>
            </a:p>
          </p:txBody>
        </p:sp>
        <p:graphicFrame>
          <p:nvGraphicFramePr>
            <p:cNvPr id="200715" name="Object 11"/>
            <p:cNvGraphicFramePr>
              <a:graphicFrameLocks noChangeAspect="1"/>
            </p:cNvGraphicFramePr>
            <p:nvPr/>
          </p:nvGraphicFramePr>
          <p:xfrm>
            <a:off x="1133" y="709"/>
            <a:ext cx="432" cy="499"/>
          </p:xfrm>
          <a:graphic>
            <a:graphicData uri="http://schemas.openxmlformats.org/presentationml/2006/ole">
              <mc:AlternateContent xmlns:mc="http://schemas.openxmlformats.org/markup-compatibility/2006">
                <mc:Choice xmlns:v="urn:schemas-microsoft-com:vml" Requires="v">
                  <p:oleObj spid="_x0000_s200732" r:id="rId3" imgW="368140" imgH="431613" progId="Equation.DSMT4">
                    <p:embed/>
                  </p:oleObj>
                </mc:Choice>
                <mc:Fallback>
                  <p:oleObj r:id="rId3" imgW="368140" imgH="431613"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3" y="709"/>
                          <a:ext cx="432" cy="4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17" name="Object 13"/>
            <p:cNvGraphicFramePr>
              <a:graphicFrameLocks noChangeAspect="1"/>
            </p:cNvGraphicFramePr>
            <p:nvPr/>
          </p:nvGraphicFramePr>
          <p:xfrm>
            <a:off x="1111" y="1117"/>
            <a:ext cx="862" cy="491"/>
          </p:xfrm>
          <a:graphic>
            <a:graphicData uri="http://schemas.openxmlformats.org/presentationml/2006/ole">
              <mc:AlternateContent xmlns:mc="http://schemas.openxmlformats.org/markup-compatibility/2006">
                <mc:Choice xmlns:v="urn:schemas-microsoft-com:vml" Requires="v">
                  <p:oleObj spid="_x0000_s200733" r:id="rId5" imgW="748975" imgH="431613" progId="Equation.DSMT4">
                    <p:embed/>
                  </p:oleObj>
                </mc:Choice>
                <mc:Fallback>
                  <p:oleObj r:id="rId5" imgW="748975" imgH="431613"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1117"/>
                          <a:ext cx="862" cy="4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0721" name="Rectangle 17"/>
          <p:cNvSpPr>
            <a:spLocks noChangeArrowheads="1"/>
          </p:cNvSpPr>
          <p:nvPr/>
        </p:nvSpPr>
        <p:spPr bwMode="auto">
          <a:xfrm>
            <a:off x="288925" y="2439988"/>
            <a:ext cx="8820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为了使任意一对发射法与接收站之间的传送均为可能实现的，自然应要求</a:t>
            </a:r>
          </a:p>
          <a:p>
            <a:r>
              <a:rPr lang="en-US" altLang="zh-CN" i="1"/>
              <a:t>P</a:t>
            </a:r>
            <a:r>
              <a:rPr lang="en-US" altLang="zh-CN" i="1" baseline="-30000"/>
              <a:t>k</a:t>
            </a:r>
            <a:r>
              <a:rPr lang="zh-CN" altLang="en-US"/>
              <a:t>满足</a:t>
            </a:r>
          </a:p>
        </p:txBody>
      </p:sp>
      <p:sp>
        <p:nvSpPr>
          <p:cNvPr id="200723" name="Rectangle 19"/>
          <p:cNvSpPr>
            <a:spLocks noChangeArrowheads="1"/>
          </p:cNvSpPr>
          <p:nvPr/>
        </p:nvSpPr>
        <p:spPr bwMode="auto">
          <a:xfrm>
            <a:off x="5219700" y="1808163"/>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cs typeface="Times New Roman" pitchFamily="18" charset="0"/>
              </a:rPr>
              <a:t>（</a:t>
            </a:r>
            <a:r>
              <a:rPr lang="en-US" altLang="zh-CN" b="0"/>
              <a:t>9.5</a:t>
            </a:r>
            <a:r>
              <a:rPr lang="zh-CN" altLang="en-US" b="0">
                <a:cs typeface="Times New Roman" pitchFamily="18" charset="0"/>
              </a:rPr>
              <a:t>）</a:t>
            </a:r>
            <a:r>
              <a:rPr lang="zh-CN" altLang="en-US"/>
              <a:t> </a:t>
            </a:r>
          </a:p>
        </p:txBody>
      </p:sp>
      <p:sp>
        <p:nvSpPr>
          <p:cNvPr id="200725" name="Rectangle 2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0724" name="Object 20"/>
          <p:cNvGraphicFramePr>
            <a:graphicFrameLocks noChangeAspect="1"/>
          </p:cNvGraphicFramePr>
          <p:nvPr/>
        </p:nvGraphicFramePr>
        <p:xfrm>
          <a:off x="1331913" y="3141663"/>
          <a:ext cx="2808287" cy="1203325"/>
        </p:xfrm>
        <a:graphic>
          <a:graphicData uri="http://schemas.openxmlformats.org/presentationml/2006/ole">
            <mc:AlternateContent xmlns:mc="http://schemas.openxmlformats.org/markup-compatibility/2006">
              <mc:Choice xmlns:v="urn:schemas-microsoft-com:vml" Requires="v">
                <p:oleObj spid="_x0000_s200734" r:id="rId7" imgW="1663700" imgH="711200" progId="Equation.DSMT4">
                  <p:embed/>
                </p:oleObj>
              </mc:Choice>
              <mc:Fallback>
                <p:oleObj r:id="rId7" imgW="1663700" imgH="7112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141663"/>
                        <a:ext cx="2808287" cy="120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27" name="Rectangle 23"/>
          <p:cNvSpPr>
            <a:spLocks noChangeArrowheads="1"/>
          </p:cNvSpPr>
          <p:nvPr/>
        </p:nvSpPr>
        <p:spPr bwMode="auto">
          <a:xfrm>
            <a:off x="5227638" y="3463925"/>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cs typeface="Times New Roman" pitchFamily="18" charset="0"/>
              </a:rPr>
              <a:t>（</a:t>
            </a:r>
            <a:r>
              <a:rPr lang="en-US" altLang="zh-CN" b="0"/>
              <a:t>9.6</a:t>
            </a:r>
            <a:r>
              <a:rPr lang="zh-CN" altLang="en-US" b="0">
                <a:cs typeface="Times New Roman" pitchFamily="18" charset="0"/>
              </a:rPr>
              <a:t>）</a:t>
            </a:r>
            <a:r>
              <a:rPr lang="zh-CN" altLang="en-US"/>
              <a:t> </a:t>
            </a:r>
          </a:p>
        </p:txBody>
      </p:sp>
      <p:sp>
        <p:nvSpPr>
          <p:cNvPr id="200729" name="Rectangle 25"/>
          <p:cNvSpPr>
            <a:spLocks noChangeArrowheads="1"/>
          </p:cNvSpPr>
          <p:nvPr/>
        </p:nvSpPr>
        <p:spPr bwMode="auto">
          <a:xfrm>
            <a:off x="117475" y="4365625"/>
            <a:ext cx="7623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（右面的矩阵有</a:t>
            </a:r>
            <a:r>
              <a:rPr lang="en-US" altLang="zh-CN" i="1"/>
              <a:t>n</a:t>
            </a:r>
            <a:r>
              <a:rPr lang="en-US" altLang="zh-CN" baseline="30000"/>
              <a:t>2</a:t>
            </a:r>
            <a:r>
              <a:rPr lang="zh-CN" altLang="en-US"/>
              <a:t>个值为</a:t>
            </a:r>
            <a:r>
              <a:rPr lang="en-US" altLang="zh-CN"/>
              <a:t>1</a:t>
            </a:r>
            <a:r>
              <a:rPr lang="zh-CN" altLang="en-US"/>
              <a:t>的分量，每一</a:t>
            </a:r>
            <a:r>
              <a:rPr lang="en-US" altLang="zh-CN" i="1"/>
              <a:t>P</a:t>
            </a:r>
            <a:r>
              <a:rPr lang="en-US" altLang="zh-CN" i="1" baseline="-30000"/>
              <a:t>k</a:t>
            </a:r>
            <a:r>
              <a:rPr lang="en-US" altLang="zh-CN"/>
              <a:t> </a:t>
            </a:r>
            <a:r>
              <a:rPr lang="zh-CN" altLang="en-US"/>
              <a:t>恰有</a:t>
            </a:r>
            <a:r>
              <a:rPr lang="en-US" altLang="zh-CN" i="1"/>
              <a:t>n</a:t>
            </a:r>
            <a:r>
              <a:rPr lang="zh-CN" altLang="en-US"/>
              <a:t>个</a:t>
            </a:r>
            <a:r>
              <a:rPr lang="en-US" altLang="zh-CN"/>
              <a:t>1</a:t>
            </a:r>
            <a:r>
              <a:rPr lang="zh-CN" altLang="en-US"/>
              <a:t>分量）故</a:t>
            </a:r>
            <a:r>
              <a:rPr lang="en-US" altLang="zh-CN" i="1"/>
              <a:t>r</a:t>
            </a:r>
            <a:r>
              <a:rPr lang="en-US" altLang="zh-CN"/>
              <a:t>=</a:t>
            </a:r>
            <a:r>
              <a:rPr lang="en-US" altLang="zh-CN" i="1"/>
              <a:t>n</a:t>
            </a:r>
            <a:r>
              <a:rPr lang="zh-CN" altLang="en-US"/>
              <a:t>。</a:t>
            </a:r>
          </a:p>
        </p:txBody>
      </p:sp>
      <p:sp>
        <p:nvSpPr>
          <p:cNvPr id="200731" name="Rectangle 27"/>
          <p:cNvSpPr>
            <a:spLocks noChangeArrowheads="1"/>
          </p:cNvSpPr>
          <p:nvPr/>
        </p:nvSpPr>
        <p:spPr bwMode="auto">
          <a:xfrm>
            <a:off x="250825" y="4943475"/>
            <a:ext cx="84978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容易看出，（</a:t>
            </a:r>
            <a:r>
              <a:rPr lang="en-US" altLang="zh-CN"/>
              <a:t>9.5</a:t>
            </a:r>
            <a:r>
              <a:rPr lang="zh-CN" altLang="en-US"/>
              <a:t>）隐含着</a:t>
            </a:r>
            <a:r>
              <a:rPr lang="en-US" altLang="zh-CN" i="1"/>
              <a:t>T</a:t>
            </a:r>
            <a:r>
              <a:rPr lang="zh-CN" altLang="en-US"/>
              <a:t>的每一元素只能被唯一的</a:t>
            </a:r>
            <a:r>
              <a:rPr lang="en-US" altLang="zh-CN" i="1"/>
              <a:t>P</a:t>
            </a:r>
            <a:r>
              <a:rPr lang="zh-CN" altLang="en-US"/>
              <a:t>复盖，即</a:t>
            </a:r>
            <a:r>
              <a:rPr lang="en-US" altLang="zh-CN" i="1"/>
              <a:t>T</a:t>
            </a:r>
            <a:r>
              <a:rPr lang="zh-CN" altLang="en-US"/>
              <a:t>的元素在分解中是不可分割的，这当然是一个好性质，使实际操作时较为方便，但可惜的是对一般的双随机矩阵，分解很可能无解。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0709"/>
                                        </p:tgtEl>
                                        <p:attrNameLst>
                                          <p:attrName>style.visibility</p:attrName>
                                        </p:attrNameLst>
                                      </p:cBhvr>
                                      <p:to>
                                        <p:strVal val="visible"/>
                                      </p:to>
                                    </p:set>
                                    <p:anim calcmode="lin" valueType="num">
                                      <p:cBhvr additive="base">
                                        <p:cTn id="7" dur="500" fill="hold"/>
                                        <p:tgtEl>
                                          <p:spTgt spid="200709"/>
                                        </p:tgtEl>
                                        <p:attrNameLst>
                                          <p:attrName>ppt_x</p:attrName>
                                        </p:attrNameLst>
                                      </p:cBhvr>
                                      <p:tavLst>
                                        <p:tav tm="0">
                                          <p:val>
                                            <p:strVal val="#ppt_x"/>
                                          </p:val>
                                        </p:tav>
                                        <p:tav tm="100000">
                                          <p:val>
                                            <p:strVal val="#ppt_x"/>
                                          </p:val>
                                        </p:tav>
                                      </p:tavLst>
                                    </p:anim>
                                    <p:anim calcmode="lin" valueType="num">
                                      <p:cBhvr additive="base">
                                        <p:cTn id="8" dur="500" fill="hold"/>
                                        <p:tgtEl>
                                          <p:spTgt spid="2007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0719"/>
                                        </p:tgtEl>
                                        <p:attrNameLst>
                                          <p:attrName>style.visibility</p:attrName>
                                        </p:attrNameLst>
                                      </p:cBhvr>
                                      <p:to>
                                        <p:strVal val="visible"/>
                                      </p:to>
                                    </p:set>
                                    <p:anim calcmode="lin" valueType="num">
                                      <p:cBhvr additive="base">
                                        <p:cTn id="13" dur="500" fill="hold"/>
                                        <p:tgtEl>
                                          <p:spTgt spid="200719"/>
                                        </p:tgtEl>
                                        <p:attrNameLst>
                                          <p:attrName>ppt_x</p:attrName>
                                        </p:attrNameLst>
                                      </p:cBhvr>
                                      <p:tavLst>
                                        <p:tav tm="0">
                                          <p:val>
                                            <p:strVal val="0-#ppt_w/2"/>
                                          </p:val>
                                        </p:tav>
                                        <p:tav tm="100000">
                                          <p:val>
                                            <p:strVal val="#ppt_x"/>
                                          </p:val>
                                        </p:tav>
                                      </p:tavLst>
                                    </p:anim>
                                    <p:anim calcmode="lin" valueType="num">
                                      <p:cBhvr additive="base">
                                        <p:cTn id="14" dur="500" fill="hold"/>
                                        <p:tgtEl>
                                          <p:spTgt spid="2007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0723"/>
                                        </p:tgtEl>
                                        <p:attrNameLst>
                                          <p:attrName>style.visibility</p:attrName>
                                        </p:attrNameLst>
                                      </p:cBhvr>
                                      <p:to>
                                        <p:strVal val="visible"/>
                                      </p:to>
                                    </p:set>
                                    <p:anim calcmode="lin" valueType="num">
                                      <p:cBhvr additive="base">
                                        <p:cTn id="19" dur="500" fill="hold"/>
                                        <p:tgtEl>
                                          <p:spTgt spid="200723"/>
                                        </p:tgtEl>
                                        <p:attrNameLst>
                                          <p:attrName>ppt_x</p:attrName>
                                        </p:attrNameLst>
                                      </p:cBhvr>
                                      <p:tavLst>
                                        <p:tav tm="0">
                                          <p:val>
                                            <p:strVal val="1+#ppt_w/2"/>
                                          </p:val>
                                        </p:tav>
                                        <p:tav tm="100000">
                                          <p:val>
                                            <p:strVal val="#ppt_x"/>
                                          </p:val>
                                        </p:tav>
                                      </p:tavLst>
                                    </p:anim>
                                    <p:anim calcmode="lin" valueType="num">
                                      <p:cBhvr additive="base">
                                        <p:cTn id="20" dur="500" fill="hold"/>
                                        <p:tgtEl>
                                          <p:spTgt spid="2007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721"/>
                                        </p:tgtEl>
                                        <p:attrNameLst>
                                          <p:attrName>style.visibility</p:attrName>
                                        </p:attrNameLst>
                                      </p:cBhvr>
                                      <p:to>
                                        <p:strVal val="visible"/>
                                      </p:to>
                                    </p:set>
                                    <p:anim calcmode="lin" valueType="num">
                                      <p:cBhvr additive="base">
                                        <p:cTn id="25" dur="500" fill="hold"/>
                                        <p:tgtEl>
                                          <p:spTgt spid="200721"/>
                                        </p:tgtEl>
                                        <p:attrNameLst>
                                          <p:attrName>ppt_x</p:attrName>
                                        </p:attrNameLst>
                                      </p:cBhvr>
                                      <p:tavLst>
                                        <p:tav tm="0">
                                          <p:val>
                                            <p:strVal val="0-#ppt_w/2"/>
                                          </p:val>
                                        </p:tav>
                                        <p:tav tm="100000">
                                          <p:val>
                                            <p:strVal val="#ppt_x"/>
                                          </p:val>
                                        </p:tav>
                                      </p:tavLst>
                                    </p:anim>
                                    <p:anim calcmode="lin" valueType="num">
                                      <p:cBhvr additive="base">
                                        <p:cTn id="26" dur="500" fill="hold"/>
                                        <p:tgtEl>
                                          <p:spTgt spid="2007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0724"/>
                                        </p:tgtEl>
                                        <p:attrNameLst>
                                          <p:attrName>style.visibility</p:attrName>
                                        </p:attrNameLst>
                                      </p:cBhvr>
                                      <p:to>
                                        <p:strVal val="visible"/>
                                      </p:to>
                                    </p:set>
                                    <p:anim calcmode="lin" valueType="num">
                                      <p:cBhvr additive="base">
                                        <p:cTn id="31" dur="500" fill="hold"/>
                                        <p:tgtEl>
                                          <p:spTgt spid="200724"/>
                                        </p:tgtEl>
                                        <p:attrNameLst>
                                          <p:attrName>ppt_x</p:attrName>
                                        </p:attrNameLst>
                                      </p:cBhvr>
                                      <p:tavLst>
                                        <p:tav tm="0">
                                          <p:val>
                                            <p:strVal val="0-#ppt_w/2"/>
                                          </p:val>
                                        </p:tav>
                                        <p:tav tm="100000">
                                          <p:val>
                                            <p:strVal val="#ppt_x"/>
                                          </p:val>
                                        </p:tav>
                                      </p:tavLst>
                                    </p:anim>
                                    <p:anim calcmode="lin" valueType="num">
                                      <p:cBhvr additive="base">
                                        <p:cTn id="32" dur="500" fill="hold"/>
                                        <p:tgtEl>
                                          <p:spTgt spid="20072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0727"/>
                                        </p:tgtEl>
                                        <p:attrNameLst>
                                          <p:attrName>style.visibility</p:attrName>
                                        </p:attrNameLst>
                                      </p:cBhvr>
                                      <p:to>
                                        <p:strVal val="visible"/>
                                      </p:to>
                                    </p:set>
                                    <p:anim calcmode="lin" valueType="num">
                                      <p:cBhvr additive="base">
                                        <p:cTn id="37" dur="500" fill="hold"/>
                                        <p:tgtEl>
                                          <p:spTgt spid="200727"/>
                                        </p:tgtEl>
                                        <p:attrNameLst>
                                          <p:attrName>ppt_x</p:attrName>
                                        </p:attrNameLst>
                                      </p:cBhvr>
                                      <p:tavLst>
                                        <p:tav tm="0">
                                          <p:val>
                                            <p:strVal val="1+#ppt_w/2"/>
                                          </p:val>
                                        </p:tav>
                                        <p:tav tm="100000">
                                          <p:val>
                                            <p:strVal val="#ppt_x"/>
                                          </p:val>
                                        </p:tav>
                                      </p:tavLst>
                                    </p:anim>
                                    <p:anim calcmode="lin" valueType="num">
                                      <p:cBhvr additive="base">
                                        <p:cTn id="38" dur="500" fill="hold"/>
                                        <p:tgtEl>
                                          <p:spTgt spid="20072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0729"/>
                                        </p:tgtEl>
                                        <p:attrNameLst>
                                          <p:attrName>style.visibility</p:attrName>
                                        </p:attrNameLst>
                                      </p:cBhvr>
                                      <p:to>
                                        <p:strVal val="visible"/>
                                      </p:to>
                                    </p:set>
                                    <p:anim calcmode="lin" valueType="num">
                                      <p:cBhvr additive="base">
                                        <p:cTn id="43" dur="500" fill="hold"/>
                                        <p:tgtEl>
                                          <p:spTgt spid="200729"/>
                                        </p:tgtEl>
                                        <p:attrNameLst>
                                          <p:attrName>ppt_x</p:attrName>
                                        </p:attrNameLst>
                                      </p:cBhvr>
                                      <p:tavLst>
                                        <p:tav tm="0">
                                          <p:val>
                                            <p:strVal val="0-#ppt_w/2"/>
                                          </p:val>
                                        </p:tav>
                                        <p:tav tm="100000">
                                          <p:val>
                                            <p:strVal val="#ppt_x"/>
                                          </p:val>
                                        </p:tav>
                                      </p:tavLst>
                                    </p:anim>
                                    <p:anim calcmode="lin" valueType="num">
                                      <p:cBhvr additive="base">
                                        <p:cTn id="44" dur="500" fill="hold"/>
                                        <p:tgtEl>
                                          <p:spTgt spid="20072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00731"/>
                                        </p:tgtEl>
                                        <p:attrNameLst>
                                          <p:attrName>style.visibility</p:attrName>
                                        </p:attrNameLst>
                                      </p:cBhvr>
                                      <p:to>
                                        <p:strVal val="visible"/>
                                      </p:to>
                                    </p:set>
                                    <p:anim calcmode="lin" valueType="num">
                                      <p:cBhvr additive="base">
                                        <p:cTn id="49" dur="500" fill="hold"/>
                                        <p:tgtEl>
                                          <p:spTgt spid="200731"/>
                                        </p:tgtEl>
                                        <p:attrNameLst>
                                          <p:attrName>ppt_x</p:attrName>
                                        </p:attrNameLst>
                                      </p:cBhvr>
                                      <p:tavLst>
                                        <p:tav tm="0">
                                          <p:val>
                                            <p:strVal val="0-#ppt_w/2"/>
                                          </p:val>
                                        </p:tav>
                                        <p:tav tm="100000">
                                          <p:val>
                                            <p:strVal val="#ppt_x"/>
                                          </p:val>
                                        </p:tav>
                                      </p:tavLst>
                                    </p:anim>
                                    <p:anim calcmode="lin" valueType="num">
                                      <p:cBhvr additive="base">
                                        <p:cTn id="50" dur="500" fill="hold"/>
                                        <p:tgtEl>
                                          <p:spTgt spid="200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p:bldP spid="200721" grpId="0"/>
      <p:bldP spid="200723" grpId="0"/>
      <p:bldP spid="200727" grpId="0"/>
      <p:bldP spid="200729" grpId="0"/>
      <p:bldP spid="20073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Rectangle 5"/>
          <p:cNvSpPr>
            <a:spLocks noChangeArrowheads="1"/>
          </p:cNvSpPr>
          <p:nvPr/>
        </p:nvSpPr>
        <p:spPr bwMode="auto">
          <a:xfrm>
            <a:off x="254000" y="333375"/>
            <a:ext cx="158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9.34</a:t>
            </a:r>
            <a:r>
              <a:rPr lang="en-US" altLang="zh-CN"/>
              <a:t>  </a:t>
            </a:r>
            <a:r>
              <a:rPr lang="zh-CN" altLang="en-US"/>
              <a:t>若取</a:t>
            </a:r>
          </a:p>
        </p:txBody>
      </p:sp>
      <p:sp>
        <p:nvSpPr>
          <p:cNvPr id="201735"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1739" name="Rectangle 1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1741" name="Rectangle 13"/>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1743" name="Group 15"/>
          <p:cNvGrpSpPr>
            <a:grpSpLocks/>
          </p:cNvGrpSpPr>
          <p:nvPr/>
        </p:nvGrpSpPr>
        <p:grpSpPr bwMode="auto">
          <a:xfrm>
            <a:off x="755650" y="801688"/>
            <a:ext cx="5761038" cy="1281112"/>
            <a:chOff x="476" y="505"/>
            <a:chExt cx="3629" cy="807"/>
          </a:xfrm>
        </p:grpSpPr>
        <p:graphicFrame>
          <p:nvGraphicFramePr>
            <p:cNvPr id="201734" name="Object 6"/>
            <p:cNvGraphicFramePr>
              <a:graphicFrameLocks noChangeAspect="1"/>
            </p:cNvGraphicFramePr>
            <p:nvPr/>
          </p:nvGraphicFramePr>
          <p:xfrm>
            <a:off x="476" y="505"/>
            <a:ext cx="1089" cy="793"/>
          </p:xfrm>
          <a:graphic>
            <a:graphicData uri="http://schemas.openxmlformats.org/presentationml/2006/ole">
              <mc:AlternateContent xmlns:mc="http://schemas.openxmlformats.org/markup-compatibility/2006">
                <mc:Choice xmlns:v="urn:schemas-microsoft-com:vml" Requires="v">
                  <p:oleObj spid="_x0000_s201759" r:id="rId3" imgW="977900" imgH="711200" progId="Equation.DSMT4">
                    <p:embed/>
                  </p:oleObj>
                </mc:Choice>
                <mc:Fallback>
                  <p:oleObj r:id="rId3" imgW="977900" imgH="71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505"/>
                          <a:ext cx="1089" cy="7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37" name="Rectangle 9"/>
            <p:cNvSpPr>
              <a:spLocks noChangeArrowheads="1"/>
            </p:cNvSpPr>
            <p:nvPr/>
          </p:nvSpPr>
          <p:spPr bwMode="auto">
            <a:xfrm>
              <a:off x="1519" y="981"/>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cs typeface="Times New Roman" pitchFamily="18" charset="0"/>
                </a:rPr>
                <a:t>，</a:t>
              </a:r>
              <a:r>
                <a:rPr lang="zh-CN" altLang="en-US"/>
                <a:t> </a:t>
              </a:r>
            </a:p>
          </p:txBody>
        </p:sp>
        <p:graphicFrame>
          <p:nvGraphicFramePr>
            <p:cNvPr id="201738" name="Object 10"/>
            <p:cNvGraphicFramePr>
              <a:graphicFrameLocks noChangeAspect="1"/>
            </p:cNvGraphicFramePr>
            <p:nvPr/>
          </p:nvGraphicFramePr>
          <p:xfrm>
            <a:off x="1701" y="527"/>
            <a:ext cx="1089" cy="785"/>
          </p:xfrm>
          <a:graphic>
            <a:graphicData uri="http://schemas.openxmlformats.org/presentationml/2006/ole">
              <mc:AlternateContent xmlns:mc="http://schemas.openxmlformats.org/markup-compatibility/2006">
                <mc:Choice xmlns:v="urn:schemas-microsoft-com:vml" Requires="v">
                  <p:oleObj spid="_x0000_s201760" r:id="rId5" imgW="990170" imgH="710891" progId="Equation.DSMT4">
                    <p:embed/>
                  </p:oleObj>
                </mc:Choice>
                <mc:Fallback>
                  <p:oleObj r:id="rId5" imgW="990170" imgH="71089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527"/>
                          <a:ext cx="1089" cy="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40" name="Object 12"/>
            <p:cNvGraphicFramePr>
              <a:graphicFrameLocks noChangeAspect="1"/>
            </p:cNvGraphicFramePr>
            <p:nvPr/>
          </p:nvGraphicFramePr>
          <p:xfrm>
            <a:off x="3016" y="513"/>
            <a:ext cx="1089" cy="785"/>
          </p:xfrm>
          <a:graphic>
            <a:graphicData uri="http://schemas.openxmlformats.org/presentationml/2006/ole">
              <mc:AlternateContent xmlns:mc="http://schemas.openxmlformats.org/markup-compatibility/2006">
                <mc:Choice xmlns:v="urn:schemas-microsoft-com:vml" Requires="v">
                  <p:oleObj spid="_x0000_s201761" r:id="rId7" imgW="990170" imgH="710891" progId="Equation.DSMT4">
                    <p:embed/>
                  </p:oleObj>
                </mc:Choice>
                <mc:Fallback>
                  <p:oleObj r:id="rId7" imgW="990170" imgH="71089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 y="513"/>
                          <a:ext cx="1089" cy="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42" name="Rectangle 14"/>
            <p:cNvSpPr>
              <a:spLocks noChangeArrowheads="1"/>
            </p:cNvSpPr>
            <p:nvPr/>
          </p:nvSpPr>
          <p:spPr bwMode="auto">
            <a:xfrm>
              <a:off x="2791" y="1003"/>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cs typeface="Times New Roman" pitchFamily="18" charset="0"/>
                </a:rPr>
                <a:t>，</a:t>
              </a:r>
              <a:r>
                <a:rPr lang="zh-CN" altLang="en-US"/>
                <a:t> </a:t>
              </a:r>
            </a:p>
          </p:txBody>
        </p:sp>
      </p:grpSp>
      <p:sp>
        <p:nvSpPr>
          <p:cNvPr id="201745" name="Rectangle 1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1744" name="Object 16"/>
          <p:cNvGraphicFramePr>
            <a:graphicFrameLocks noChangeAspect="1"/>
          </p:cNvGraphicFramePr>
          <p:nvPr/>
        </p:nvGraphicFramePr>
        <p:xfrm>
          <a:off x="755650" y="2205038"/>
          <a:ext cx="1728788" cy="1296987"/>
        </p:xfrm>
        <a:graphic>
          <a:graphicData uri="http://schemas.openxmlformats.org/presentationml/2006/ole">
            <mc:AlternateContent xmlns:mc="http://schemas.openxmlformats.org/markup-compatibility/2006">
              <mc:Choice xmlns:v="urn:schemas-microsoft-com:vml" Requires="v">
                <p:oleObj spid="_x0000_s201762" r:id="rId9" imgW="952087" imgH="710891" progId="Equation.DSMT4">
                  <p:embed/>
                </p:oleObj>
              </mc:Choice>
              <mc:Fallback>
                <p:oleObj r:id="rId9" imgW="952087" imgH="710891"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2205038"/>
                        <a:ext cx="1728788" cy="1296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1747" name="Rectangle 19"/>
          <p:cNvSpPr>
            <a:spLocks noChangeArrowheads="1"/>
          </p:cNvSpPr>
          <p:nvPr/>
        </p:nvSpPr>
        <p:spPr bwMode="auto">
          <a:xfrm>
            <a:off x="2443163" y="2671763"/>
            <a:ext cx="5513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（注意：</a:t>
            </a:r>
            <a:r>
              <a:rPr lang="en-US" altLang="zh-CN" i="1"/>
              <a:t>T</a:t>
            </a:r>
            <a:r>
              <a:rPr lang="zh-CN" altLang="en-US">
                <a:cs typeface="Times New Roman" pitchFamily="18" charset="0"/>
              </a:rPr>
              <a:t>已是双随机矩阵，行和列和均为</a:t>
            </a:r>
            <a:r>
              <a:rPr lang="en-US" altLang="zh-CN"/>
              <a:t>10</a:t>
            </a:r>
            <a:r>
              <a:rPr lang="zh-CN" altLang="en-US">
                <a:cs typeface="Times New Roman" pitchFamily="18" charset="0"/>
              </a:rPr>
              <a:t>）</a:t>
            </a:r>
            <a:r>
              <a:rPr lang="zh-CN" altLang="en-US"/>
              <a:t> </a:t>
            </a:r>
          </a:p>
        </p:txBody>
      </p:sp>
      <p:sp>
        <p:nvSpPr>
          <p:cNvPr id="201751" name="Rectangle 2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1757" name="Group 29"/>
          <p:cNvGrpSpPr>
            <a:grpSpLocks/>
          </p:cNvGrpSpPr>
          <p:nvPr/>
        </p:nvGrpSpPr>
        <p:grpSpPr bwMode="auto">
          <a:xfrm>
            <a:off x="611188" y="3787775"/>
            <a:ext cx="1344612" cy="720725"/>
            <a:chOff x="385" y="2386"/>
            <a:chExt cx="847" cy="454"/>
          </a:xfrm>
        </p:grpSpPr>
        <p:sp>
          <p:nvSpPr>
            <p:cNvPr id="201749" name="Rectangle 21"/>
            <p:cNvSpPr>
              <a:spLocks noChangeArrowheads="1"/>
            </p:cNvSpPr>
            <p:nvPr/>
          </p:nvSpPr>
          <p:spPr bwMode="auto">
            <a:xfrm>
              <a:off x="385" y="2454"/>
              <a:ext cx="6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cs typeface="Times New Roman" pitchFamily="18" charset="0"/>
                </a:rPr>
                <a:t>则</a:t>
              </a:r>
              <a:r>
                <a:rPr lang="en-US" altLang="zh-CN" b="0"/>
                <a:t>min</a:t>
              </a:r>
              <a:r>
                <a:rPr lang="en-US" altLang="zh-CN"/>
                <a:t>  </a:t>
              </a:r>
            </a:p>
          </p:txBody>
        </p:sp>
        <p:graphicFrame>
          <p:nvGraphicFramePr>
            <p:cNvPr id="201750" name="Object 22"/>
            <p:cNvGraphicFramePr>
              <a:graphicFrameLocks noChangeAspect="1"/>
            </p:cNvGraphicFramePr>
            <p:nvPr/>
          </p:nvGraphicFramePr>
          <p:xfrm>
            <a:off x="839" y="2386"/>
            <a:ext cx="393" cy="454"/>
          </p:xfrm>
          <a:graphic>
            <a:graphicData uri="http://schemas.openxmlformats.org/presentationml/2006/ole">
              <mc:AlternateContent xmlns:mc="http://schemas.openxmlformats.org/markup-compatibility/2006">
                <mc:Choice xmlns:v="urn:schemas-microsoft-com:vml" Requires="v">
                  <p:oleObj spid="_x0000_s201763" r:id="rId11" imgW="368140" imgH="431613" progId="Equation.DSMT4">
                    <p:embed/>
                  </p:oleObj>
                </mc:Choice>
                <mc:Fallback>
                  <p:oleObj r:id="rId11" imgW="368140" imgH="431613"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9" y="2386"/>
                          <a:ext cx="393"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1754" name="Rectangle 2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1758" name="Group 30"/>
          <p:cNvGrpSpPr>
            <a:grpSpLocks/>
          </p:cNvGrpSpPr>
          <p:nvPr/>
        </p:nvGrpSpPr>
        <p:grpSpPr bwMode="auto">
          <a:xfrm>
            <a:off x="866775" y="4724400"/>
            <a:ext cx="1689100" cy="696913"/>
            <a:chOff x="546" y="2976"/>
            <a:chExt cx="1064" cy="439"/>
          </a:xfrm>
        </p:grpSpPr>
        <p:sp>
          <p:nvSpPr>
            <p:cNvPr id="201752" name="Text Box 24"/>
            <p:cNvSpPr txBox="1">
              <a:spLocks noChangeArrowheads="1"/>
            </p:cNvSpPr>
            <p:nvPr/>
          </p:nvSpPr>
          <p:spPr bwMode="auto">
            <a:xfrm>
              <a:off x="546" y="3066"/>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S.t</a:t>
              </a:r>
              <a:r>
                <a:rPr lang="en-US" altLang="zh-CN"/>
                <a:t> </a:t>
              </a:r>
              <a:endParaRPr lang="zh-CN" altLang="en-US"/>
            </a:p>
          </p:txBody>
        </p:sp>
        <p:graphicFrame>
          <p:nvGraphicFramePr>
            <p:cNvPr id="201753" name="Object 25"/>
            <p:cNvGraphicFramePr>
              <a:graphicFrameLocks noChangeAspect="1"/>
            </p:cNvGraphicFramePr>
            <p:nvPr/>
          </p:nvGraphicFramePr>
          <p:xfrm>
            <a:off x="839" y="2976"/>
            <a:ext cx="771" cy="439"/>
          </p:xfrm>
          <a:graphic>
            <a:graphicData uri="http://schemas.openxmlformats.org/presentationml/2006/ole">
              <mc:AlternateContent xmlns:mc="http://schemas.openxmlformats.org/markup-compatibility/2006">
                <mc:Choice xmlns:v="urn:schemas-microsoft-com:vml" Requires="v">
                  <p:oleObj spid="_x0000_s201764" r:id="rId13" imgW="748975" imgH="431613" progId="Equation.DSMT4">
                    <p:embed/>
                  </p:oleObj>
                </mc:Choice>
                <mc:Fallback>
                  <p:oleObj r:id="rId13" imgW="748975" imgH="431613"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9" y="2976"/>
                          <a:ext cx="771" cy="4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1756" name="Rectangle 28"/>
          <p:cNvSpPr>
            <a:spLocks noChangeArrowheads="1"/>
          </p:cNvSpPr>
          <p:nvPr/>
        </p:nvSpPr>
        <p:spPr bwMode="auto">
          <a:xfrm>
            <a:off x="665163" y="5624513"/>
            <a:ext cx="354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的解为</a:t>
            </a:r>
            <a:r>
              <a:rPr lang="en-US" altLang="zh-CN"/>
              <a:t>λ</a:t>
            </a:r>
            <a:r>
              <a:rPr lang="en-US" altLang="zh-CN" baseline="-30000"/>
              <a:t>1</a:t>
            </a:r>
            <a:r>
              <a:rPr lang="en-US" altLang="zh-CN"/>
              <a:t>=3</a:t>
            </a:r>
            <a:r>
              <a:rPr lang="zh-CN" altLang="en-US"/>
              <a:t>，</a:t>
            </a:r>
            <a:r>
              <a:rPr lang="en-US" altLang="zh-CN"/>
              <a:t>λ</a:t>
            </a:r>
            <a:r>
              <a:rPr lang="en-US" altLang="zh-CN" baseline="-30000"/>
              <a:t>2</a:t>
            </a:r>
            <a:r>
              <a:rPr lang="en-US" altLang="zh-CN"/>
              <a:t>=4</a:t>
            </a:r>
            <a:r>
              <a:rPr lang="zh-CN" altLang="en-US"/>
              <a:t>，</a:t>
            </a:r>
            <a:r>
              <a:rPr lang="en-US" altLang="zh-CN"/>
              <a:t>λ</a:t>
            </a:r>
            <a:r>
              <a:rPr lang="en-US" altLang="zh-CN" baseline="-30000"/>
              <a:t>3</a:t>
            </a:r>
            <a:r>
              <a:rPr lang="en-US" altLang="zh-CN"/>
              <a:t>=5</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1733"/>
                                        </p:tgtEl>
                                        <p:attrNameLst>
                                          <p:attrName>style.visibility</p:attrName>
                                        </p:attrNameLst>
                                      </p:cBhvr>
                                      <p:to>
                                        <p:strVal val="visible"/>
                                      </p:to>
                                    </p:set>
                                    <p:anim calcmode="lin" valueType="num">
                                      <p:cBhvr additive="base">
                                        <p:cTn id="7" dur="500" fill="hold"/>
                                        <p:tgtEl>
                                          <p:spTgt spid="201733"/>
                                        </p:tgtEl>
                                        <p:attrNameLst>
                                          <p:attrName>ppt_x</p:attrName>
                                        </p:attrNameLst>
                                      </p:cBhvr>
                                      <p:tavLst>
                                        <p:tav tm="0">
                                          <p:val>
                                            <p:strVal val="0-#ppt_w/2"/>
                                          </p:val>
                                        </p:tav>
                                        <p:tav tm="100000">
                                          <p:val>
                                            <p:strVal val="#ppt_x"/>
                                          </p:val>
                                        </p:tav>
                                      </p:tavLst>
                                    </p:anim>
                                    <p:anim calcmode="lin" valueType="num">
                                      <p:cBhvr additive="base">
                                        <p:cTn id="8"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1743"/>
                                        </p:tgtEl>
                                        <p:attrNameLst>
                                          <p:attrName>style.visibility</p:attrName>
                                        </p:attrNameLst>
                                      </p:cBhvr>
                                      <p:to>
                                        <p:strVal val="visible"/>
                                      </p:to>
                                    </p:set>
                                    <p:anim calcmode="lin" valueType="num">
                                      <p:cBhvr additive="base">
                                        <p:cTn id="13" dur="500" fill="hold"/>
                                        <p:tgtEl>
                                          <p:spTgt spid="201743"/>
                                        </p:tgtEl>
                                        <p:attrNameLst>
                                          <p:attrName>ppt_x</p:attrName>
                                        </p:attrNameLst>
                                      </p:cBhvr>
                                      <p:tavLst>
                                        <p:tav tm="0">
                                          <p:val>
                                            <p:strVal val="0-#ppt_w/2"/>
                                          </p:val>
                                        </p:tav>
                                        <p:tav tm="100000">
                                          <p:val>
                                            <p:strVal val="#ppt_x"/>
                                          </p:val>
                                        </p:tav>
                                      </p:tavLst>
                                    </p:anim>
                                    <p:anim calcmode="lin" valueType="num">
                                      <p:cBhvr additive="base">
                                        <p:cTn id="14" dur="500" fill="hold"/>
                                        <p:tgtEl>
                                          <p:spTgt spid="2017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1744"/>
                                        </p:tgtEl>
                                        <p:attrNameLst>
                                          <p:attrName>style.visibility</p:attrName>
                                        </p:attrNameLst>
                                      </p:cBhvr>
                                      <p:to>
                                        <p:strVal val="visible"/>
                                      </p:to>
                                    </p:set>
                                    <p:anim calcmode="lin" valueType="num">
                                      <p:cBhvr additive="base">
                                        <p:cTn id="19" dur="500" fill="hold"/>
                                        <p:tgtEl>
                                          <p:spTgt spid="201744"/>
                                        </p:tgtEl>
                                        <p:attrNameLst>
                                          <p:attrName>ppt_x</p:attrName>
                                        </p:attrNameLst>
                                      </p:cBhvr>
                                      <p:tavLst>
                                        <p:tav tm="0">
                                          <p:val>
                                            <p:strVal val="0-#ppt_w/2"/>
                                          </p:val>
                                        </p:tav>
                                        <p:tav tm="100000">
                                          <p:val>
                                            <p:strVal val="#ppt_x"/>
                                          </p:val>
                                        </p:tav>
                                      </p:tavLst>
                                    </p:anim>
                                    <p:anim calcmode="lin" valueType="num">
                                      <p:cBhvr additive="base">
                                        <p:cTn id="20" dur="500" fill="hold"/>
                                        <p:tgtEl>
                                          <p:spTgt spid="20174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1747"/>
                                        </p:tgtEl>
                                        <p:attrNameLst>
                                          <p:attrName>style.visibility</p:attrName>
                                        </p:attrNameLst>
                                      </p:cBhvr>
                                      <p:to>
                                        <p:strVal val="visible"/>
                                      </p:to>
                                    </p:set>
                                    <p:anim calcmode="lin" valueType="num">
                                      <p:cBhvr additive="base">
                                        <p:cTn id="25" dur="500" fill="hold"/>
                                        <p:tgtEl>
                                          <p:spTgt spid="201747"/>
                                        </p:tgtEl>
                                        <p:attrNameLst>
                                          <p:attrName>ppt_x</p:attrName>
                                        </p:attrNameLst>
                                      </p:cBhvr>
                                      <p:tavLst>
                                        <p:tav tm="0">
                                          <p:val>
                                            <p:strVal val="1+#ppt_w/2"/>
                                          </p:val>
                                        </p:tav>
                                        <p:tav tm="100000">
                                          <p:val>
                                            <p:strVal val="#ppt_x"/>
                                          </p:val>
                                        </p:tav>
                                      </p:tavLst>
                                    </p:anim>
                                    <p:anim calcmode="lin" valueType="num">
                                      <p:cBhvr additive="base">
                                        <p:cTn id="26" dur="500" fill="hold"/>
                                        <p:tgtEl>
                                          <p:spTgt spid="2017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1757"/>
                                        </p:tgtEl>
                                        <p:attrNameLst>
                                          <p:attrName>style.visibility</p:attrName>
                                        </p:attrNameLst>
                                      </p:cBhvr>
                                      <p:to>
                                        <p:strVal val="visible"/>
                                      </p:to>
                                    </p:set>
                                    <p:anim calcmode="lin" valueType="num">
                                      <p:cBhvr additive="base">
                                        <p:cTn id="31" dur="500" fill="hold"/>
                                        <p:tgtEl>
                                          <p:spTgt spid="201757"/>
                                        </p:tgtEl>
                                        <p:attrNameLst>
                                          <p:attrName>ppt_x</p:attrName>
                                        </p:attrNameLst>
                                      </p:cBhvr>
                                      <p:tavLst>
                                        <p:tav tm="0">
                                          <p:val>
                                            <p:strVal val="0-#ppt_w/2"/>
                                          </p:val>
                                        </p:tav>
                                        <p:tav tm="100000">
                                          <p:val>
                                            <p:strVal val="#ppt_x"/>
                                          </p:val>
                                        </p:tav>
                                      </p:tavLst>
                                    </p:anim>
                                    <p:anim calcmode="lin" valueType="num">
                                      <p:cBhvr additive="base">
                                        <p:cTn id="32" dur="500" fill="hold"/>
                                        <p:tgtEl>
                                          <p:spTgt spid="20175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1758"/>
                                        </p:tgtEl>
                                        <p:attrNameLst>
                                          <p:attrName>style.visibility</p:attrName>
                                        </p:attrNameLst>
                                      </p:cBhvr>
                                      <p:to>
                                        <p:strVal val="visible"/>
                                      </p:to>
                                    </p:set>
                                    <p:anim calcmode="lin" valueType="num">
                                      <p:cBhvr additive="base">
                                        <p:cTn id="37" dur="500" fill="hold"/>
                                        <p:tgtEl>
                                          <p:spTgt spid="201758"/>
                                        </p:tgtEl>
                                        <p:attrNameLst>
                                          <p:attrName>ppt_x</p:attrName>
                                        </p:attrNameLst>
                                      </p:cBhvr>
                                      <p:tavLst>
                                        <p:tav tm="0">
                                          <p:val>
                                            <p:strVal val="0-#ppt_w/2"/>
                                          </p:val>
                                        </p:tav>
                                        <p:tav tm="100000">
                                          <p:val>
                                            <p:strVal val="#ppt_x"/>
                                          </p:val>
                                        </p:tav>
                                      </p:tavLst>
                                    </p:anim>
                                    <p:anim calcmode="lin" valueType="num">
                                      <p:cBhvr additive="base">
                                        <p:cTn id="38" dur="500" fill="hold"/>
                                        <p:tgtEl>
                                          <p:spTgt spid="20175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1756"/>
                                        </p:tgtEl>
                                        <p:attrNameLst>
                                          <p:attrName>style.visibility</p:attrName>
                                        </p:attrNameLst>
                                      </p:cBhvr>
                                      <p:to>
                                        <p:strVal val="visible"/>
                                      </p:to>
                                    </p:set>
                                    <p:anim calcmode="lin" valueType="num">
                                      <p:cBhvr additive="base">
                                        <p:cTn id="43" dur="500" fill="hold"/>
                                        <p:tgtEl>
                                          <p:spTgt spid="201756"/>
                                        </p:tgtEl>
                                        <p:attrNameLst>
                                          <p:attrName>ppt_x</p:attrName>
                                        </p:attrNameLst>
                                      </p:cBhvr>
                                      <p:tavLst>
                                        <p:tav tm="0">
                                          <p:val>
                                            <p:strVal val="0-#ppt_w/2"/>
                                          </p:val>
                                        </p:tav>
                                        <p:tav tm="100000">
                                          <p:val>
                                            <p:strVal val="#ppt_x"/>
                                          </p:val>
                                        </p:tav>
                                      </p:tavLst>
                                    </p:anim>
                                    <p:anim calcmode="lin" valueType="num">
                                      <p:cBhvr additive="base">
                                        <p:cTn id="44" dur="500" fill="hold"/>
                                        <p:tgtEl>
                                          <p:spTgt spid="201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p:bldP spid="201747" grpId="0"/>
      <p:bldP spid="201756"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2761" name="Rectangle 9"/>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2762" name="Group 10"/>
          <p:cNvGrpSpPr>
            <a:grpSpLocks/>
          </p:cNvGrpSpPr>
          <p:nvPr/>
        </p:nvGrpSpPr>
        <p:grpSpPr bwMode="auto">
          <a:xfrm>
            <a:off x="611188" y="404813"/>
            <a:ext cx="5256212" cy="1152525"/>
            <a:chOff x="385" y="255"/>
            <a:chExt cx="3311" cy="726"/>
          </a:xfrm>
        </p:grpSpPr>
        <p:graphicFrame>
          <p:nvGraphicFramePr>
            <p:cNvPr id="202756" name="Object 4"/>
            <p:cNvGraphicFramePr>
              <a:graphicFrameLocks noChangeAspect="1"/>
            </p:cNvGraphicFramePr>
            <p:nvPr/>
          </p:nvGraphicFramePr>
          <p:xfrm>
            <a:off x="385" y="391"/>
            <a:ext cx="726" cy="473"/>
          </p:xfrm>
          <a:graphic>
            <a:graphicData uri="http://schemas.openxmlformats.org/presentationml/2006/ole">
              <mc:AlternateContent xmlns:mc="http://schemas.openxmlformats.org/markup-compatibility/2006">
                <mc:Choice xmlns:v="urn:schemas-microsoft-com:vml" Requires="v">
                  <p:oleObj spid="_x0000_s202772" r:id="rId3" imgW="660113" imgH="431613" progId="Equation.DSMT4">
                    <p:embed/>
                  </p:oleObj>
                </mc:Choice>
                <mc:Fallback>
                  <p:oleObj r:id="rId3" imgW="660113"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91"/>
                          <a:ext cx="726" cy="4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59" name="Rectangle 7"/>
            <p:cNvSpPr>
              <a:spLocks noChangeArrowheads="1"/>
            </p:cNvSpPr>
            <p:nvPr/>
          </p:nvSpPr>
          <p:spPr bwMode="auto">
            <a:xfrm>
              <a:off x="1020" y="504"/>
              <a:ext cx="11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（大于</a:t>
              </a:r>
              <a:r>
                <a:rPr lang="en-US" altLang="zh-CN"/>
                <a:t>10</a:t>
              </a:r>
              <a:r>
                <a:rPr lang="zh-CN" altLang="en-US">
                  <a:cs typeface="Times New Roman" pitchFamily="18" charset="0"/>
                </a:rPr>
                <a:t>）而</a:t>
              </a:r>
              <a:r>
                <a:rPr lang="zh-CN" altLang="en-US"/>
                <a:t> </a:t>
              </a:r>
            </a:p>
          </p:txBody>
        </p:sp>
        <p:graphicFrame>
          <p:nvGraphicFramePr>
            <p:cNvPr id="202760" name="Object 8"/>
            <p:cNvGraphicFramePr>
              <a:graphicFrameLocks noChangeAspect="1"/>
            </p:cNvGraphicFramePr>
            <p:nvPr/>
          </p:nvGraphicFramePr>
          <p:xfrm>
            <a:off x="2109" y="255"/>
            <a:ext cx="1587" cy="726"/>
          </p:xfrm>
          <a:graphic>
            <a:graphicData uri="http://schemas.openxmlformats.org/presentationml/2006/ole">
              <mc:AlternateContent xmlns:mc="http://schemas.openxmlformats.org/markup-compatibility/2006">
                <mc:Choice xmlns:v="urn:schemas-microsoft-com:vml" Requires="v">
                  <p:oleObj spid="_x0000_s202773" r:id="rId5" imgW="1562100" imgH="711200" progId="Equation.DSMT4">
                    <p:embed/>
                  </p:oleObj>
                </mc:Choice>
                <mc:Fallback>
                  <p:oleObj r:id="rId5" imgW="1562100" imgH="711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255"/>
                          <a:ext cx="1587" cy="7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2763" name="Text Box 11"/>
          <p:cNvSpPr txBox="1">
            <a:spLocks noChangeArrowheads="1"/>
          </p:cNvSpPr>
          <p:nvPr/>
        </p:nvSpPr>
        <p:spPr bwMode="auto">
          <a:xfrm>
            <a:off x="395288" y="1557338"/>
            <a:ext cx="81565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但等号经常并不成立。</a:t>
            </a:r>
            <a:r>
              <a:rPr lang="en-US" altLang="zh-CN">
                <a:solidFill>
                  <a:srgbClr val="000000"/>
                </a:solidFill>
              </a:rPr>
              <a:t>1985</a:t>
            </a:r>
            <a:r>
              <a:rPr lang="zh-CN" altLang="en-US">
                <a:solidFill>
                  <a:srgbClr val="000000"/>
                </a:solidFill>
              </a:rPr>
              <a:t>年，</a:t>
            </a:r>
            <a:r>
              <a:rPr lang="en-US" altLang="zh-CN">
                <a:solidFill>
                  <a:srgbClr val="000000"/>
                </a:solidFill>
              </a:rPr>
              <a:t>F·Rendel</a:t>
            </a:r>
            <a:r>
              <a:rPr lang="zh-CN" altLang="en-US">
                <a:solidFill>
                  <a:srgbClr val="000000"/>
                </a:solidFill>
              </a:rPr>
              <a:t>证明，在给定满足（</a:t>
            </a:r>
            <a:r>
              <a:rPr lang="en-US" altLang="zh-CN">
                <a:solidFill>
                  <a:srgbClr val="000000"/>
                </a:solidFill>
              </a:rPr>
              <a:t>9.6</a:t>
            </a:r>
            <a:r>
              <a:rPr lang="zh-CN" altLang="en-US">
                <a:solidFill>
                  <a:srgbClr val="000000"/>
                </a:solidFill>
              </a:rPr>
              <a:t>）的置换矩阵</a:t>
            </a:r>
            <a:r>
              <a:rPr lang="en-US" altLang="zh-CN" i="1">
                <a:solidFill>
                  <a:srgbClr val="000000"/>
                </a:solidFill>
              </a:rPr>
              <a:t>P</a:t>
            </a:r>
            <a:r>
              <a:rPr lang="en-US" altLang="zh-CN" baseline="-30000">
                <a:solidFill>
                  <a:srgbClr val="000000"/>
                </a:solidFill>
              </a:rPr>
              <a:t>1</a:t>
            </a:r>
            <a:r>
              <a:rPr lang="en-US" altLang="zh-CN">
                <a:solidFill>
                  <a:srgbClr val="000000"/>
                </a:solidFill>
              </a:rPr>
              <a:t>,…,</a:t>
            </a:r>
            <a:r>
              <a:rPr lang="en-US" altLang="zh-CN" i="1">
                <a:solidFill>
                  <a:srgbClr val="000000"/>
                </a:solidFill>
              </a:rPr>
              <a:t>P</a:t>
            </a:r>
            <a:r>
              <a:rPr lang="en-US" altLang="zh-CN" i="1" baseline="-30000">
                <a:solidFill>
                  <a:srgbClr val="000000"/>
                </a:solidFill>
              </a:rPr>
              <a:t>n</a:t>
            </a:r>
            <a:r>
              <a:rPr lang="zh-CN" altLang="en-US">
                <a:solidFill>
                  <a:srgbClr val="000000"/>
                </a:solidFill>
              </a:rPr>
              <a:t>后，求解问题（</a:t>
            </a:r>
            <a:r>
              <a:rPr lang="en-US" altLang="zh-CN">
                <a:solidFill>
                  <a:srgbClr val="000000"/>
                </a:solidFill>
              </a:rPr>
              <a:t>9.5</a:t>
            </a:r>
            <a:r>
              <a:rPr lang="zh-CN" altLang="en-US">
                <a:solidFill>
                  <a:srgbClr val="000000"/>
                </a:solidFill>
              </a:rPr>
              <a:t>）是</a:t>
            </a:r>
            <a:r>
              <a:rPr lang="en-US" altLang="zh-CN">
                <a:solidFill>
                  <a:srgbClr val="000000"/>
                </a:solidFill>
              </a:rPr>
              <a:t>NP</a:t>
            </a:r>
            <a:r>
              <a:rPr lang="zh-CN" altLang="en-US">
                <a:solidFill>
                  <a:srgbClr val="000000"/>
                </a:solidFill>
              </a:rPr>
              <a:t>难的，从而不可能存在多项式时间算法，除非</a:t>
            </a:r>
            <a:r>
              <a:rPr lang="en-US" altLang="zh-CN">
                <a:solidFill>
                  <a:srgbClr val="000000"/>
                </a:solidFill>
              </a:rPr>
              <a:t>P=NP</a:t>
            </a:r>
            <a:r>
              <a:rPr lang="zh-CN" altLang="en-US">
                <a:solidFill>
                  <a:srgbClr val="000000"/>
                </a:solidFill>
              </a:rPr>
              <a:t>。</a:t>
            </a:r>
          </a:p>
        </p:txBody>
      </p:sp>
      <p:sp>
        <p:nvSpPr>
          <p:cNvPr id="202765" name="Rectangle 13"/>
          <p:cNvSpPr>
            <a:spLocks noChangeArrowheads="1"/>
          </p:cNvSpPr>
          <p:nvPr/>
        </p:nvSpPr>
        <p:spPr bwMode="auto">
          <a:xfrm>
            <a:off x="139700" y="2565400"/>
            <a:ext cx="183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现要求</a:t>
            </a:r>
            <a:r>
              <a:rPr lang="en-US" altLang="zh-CN" i="1"/>
              <a:t>r</a:t>
            </a:r>
            <a:r>
              <a:rPr lang="en-US" altLang="zh-CN"/>
              <a:t>≤2</a:t>
            </a:r>
            <a:r>
              <a:rPr lang="en-US" altLang="zh-CN" i="1"/>
              <a:t>n</a:t>
            </a:r>
          </a:p>
        </p:txBody>
      </p:sp>
      <p:sp>
        <p:nvSpPr>
          <p:cNvPr id="202767" name="Rectangle 15"/>
          <p:cNvSpPr>
            <a:spLocks noChangeArrowheads="1"/>
          </p:cNvSpPr>
          <p:nvPr/>
        </p:nvSpPr>
        <p:spPr bwMode="auto">
          <a:xfrm>
            <a:off x="431800" y="2943225"/>
            <a:ext cx="8316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一种自然而方便的开关设置为引入两组各有</a:t>
            </a:r>
            <a:r>
              <a:rPr lang="en-US" altLang="zh-CN" i="1"/>
              <a:t>n</a:t>
            </a:r>
            <a:r>
              <a:rPr lang="zh-CN" altLang="en-US"/>
              <a:t>个开关模式的置换矩阵</a:t>
            </a:r>
            <a:r>
              <a:rPr lang="en-US" altLang="zh-CN" i="1"/>
              <a:t>P</a:t>
            </a:r>
            <a:r>
              <a:rPr lang="en-US" altLang="zh-CN" baseline="-30000"/>
              <a:t>1</a:t>
            </a:r>
            <a:r>
              <a:rPr lang="en-US" altLang="zh-CN"/>
              <a:t>,…,</a:t>
            </a:r>
            <a:r>
              <a:rPr lang="en-US" altLang="zh-CN" i="1"/>
              <a:t>P</a:t>
            </a:r>
            <a:r>
              <a:rPr lang="en-US" altLang="zh-CN" i="1" baseline="-30000"/>
              <a:t>n</a:t>
            </a:r>
            <a:r>
              <a:rPr lang="zh-CN" altLang="en-US"/>
              <a:t>，</a:t>
            </a:r>
            <a:r>
              <a:rPr lang="en-US" altLang="zh-CN" i="1"/>
              <a:t>Q</a:t>
            </a:r>
            <a:r>
              <a:rPr lang="en-US" altLang="zh-CN" baseline="-30000"/>
              <a:t>1</a:t>
            </a:r>
            <a:r>
              <a:rPr lang="en-US" altLang="zh-CN"/>
              <a:t>,…,</a:t>
            </a:r>
            <a:r>
              <a:rPr lang="en-US" altLang="zh-CN" i="1"/>
              <a:t>Q</a:t>
            </a:r>
            <a:r>
              <a:rPr lang="en-US" altLang="zh-CN" i="1" baseline="-30000"/>
              <a:t>n</a:t>
            </a:r>
            <a:r>
              <a:rPr lang="zh-CN" altLang="en-US"/>
              <a:t>，满足</a:t>
            </a:r>
          </a:p>
        </p:txBody>
      </p:sp>
      <p:sp>
        <p:nvSpPr>
          <p:cNvPr id="202769" name="Rectangle 1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2768" name="Object 16"/>
          <p:cNvGraphicFramePr>
            <a:graphicFrameLocks noChangeAspect="1"/>
          </p:cNvGraphicFramePr>
          <p:nvPr/>
        </p:nvGraphicFramePr>
        <p:xfrm>
          <a:off x="539750" y="3708400"/>
          <a:ext cx="2879725" cy="1233488"/>
        </p:xfrm>
        <a:graphic>
          <a:graphicData uri="http://schemas.openxmlformats.org/presentationml/2006/ole">
            <mc:AlternateContent xmlns:mc="http://schemas.openxmlformats.org/markup-compatibility/2006">
              <mc:Choice xmlns:v="urn:schemas-microsoft-com:vml" Requires="v">
                <p:oleObj spid="_x0000_s202774" r:id="rId7" imgW="1663700" imgH="711200" progId="Equation.DSMT4">
                  <p:embed/>
                </p:oleObj>
              </mc:Choice>
              <mc:Fallback>
                <p:oleObj r:id="rId7" imgW="1663700" imgH="7112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708400"/>
                        <a:ext cx="2879725"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2771" name="Rectangle 19"/>
          <p:cNvSpPr>
            <a:spLocks noChangeArrowheads="1"/>
          </p:cNvSpPr>
          <p:nvPr/>
        </p:nvSpPr>
        <p:spPr bwMode="auto">
          <a:xfrm>
            <a:off x="450850" y="5013325"/>
            <a:ext cx="2897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例如，当</a:t>
            </a:r>
            <a:r>
              <a:rPr lang="en-US" altLang="zh-CN" i="1"/>
              <a:t>n</a:t>
            </a:r>
            <a:r>
              <a:rPr lang="en-US" altLang="zh-CN"/>
              <a:t>=3</a:t>
            </a:r>
            <a:r>
              <a:rPr lang="zh-CN" altLang="en-US"/>
              <a:t>时，可令：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02762"/>
                                        </p:tgtEl>
                                        <p:attrNameLst>
                                          <p:attrName>style.visibility</p:attrName>
                                        </p:attrNameLst>
                                      </p:cBhvr>
                                      <p:to>
                                        <p:strVal val="visible"/>
                                      </p:to>
                                    </p:set>
                                    <p:anim calcmode="lin" valueType="num">
                                      <p:cBhvr additive="base">
                                        <p:cTn id="7" dur="500" fill="hold"/>
                                        <p:tgtEl>
                                          <p:spTgt spid="202762"/>
                                        </p:tgtEl>
                                        <p:attrNameLst>
                                          <p:attrName>ppt_x</p:attrName>
                                        </p:attrNameLst>
                                      </p:cBhvr>
                                      <p:tavLst>
                                        <p:tav tm="0">
                                          <p:val>
                                            <p:strVal val="0-#ppt_w/2"/>
                                          </p:val>
                                        </p:tav>
                                        <p:tav tm="100000">
                                          <p:val>
                                            <p:strVal val="#ppt_x"/>
                                          </p:val>
                                        </p:tav>
                                      </p:tavLst>
                                    </p:anim>
                                    <p:anim calcmode="lin" valueType="num">
                                      <p:cBhvr additive="base">
                                        <p:cTn id="8" dur="500" fill="hold"/>
                                        <p:tgtEl>
                                          <p:spTgt spid="2027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2763"/>
                                        </p:tgtEl>
                                        <p:attrNameLst>
                                          <p:attrName>style.visibility</p:attrName>
                                        </p:attrNameLst>
                                      </p:cBhvr>
                                      <p:to>
                                        <p:strVal val="visible"/>
                                      </p:to>
                                    </p:set>
                                    <p:anim calcmode="lin" valueType="num">
                                      <p:cBhvr additive="base">
                                        <p:cTn id="13" dur="500" fill="hold"/>
                                        <p:tgtEl>
                                          <p:spTgt spid="202763"/>
                                        </p:tgtEl>
                                        <p:attrNameLst>
                                          <p:attrName>ppt_x</p:attrName>
                                        </p:attrNameLst>
                                      </p:cBhvr>
                                      <p:tavLst>
                                        <p:tav tm="0">
                                          <p:val>
                                            <p:strVal val="0-#ppt_w/2"/>
                                          </p:val>
                                        </p:tav>
                                        <p:tav tm="100000">
                                          <p:val>
                                            <p:strVal val="#ppt_x"/>
                                          </p:val>
                                        </p:tav>
                                      </p:tavLst>
                                    </p:anim>
                                    <p:anim calcmode="lin" valueType="num">
                                      <p:cBhvr additive="base">
                                        <p:cTn id="14" dur="500" fill="hold"/>
                                        <p:tgtEl>
                                          <p:spTgt spid="2027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2765"/>
                                        </p:tgtEl>
                                        <p:attrNameLst>
                                          <p:attrName>style.visibility</p:attrName>
                                        </p:attrNameLst>
                                      </p:cBhvr>
                                      <p:to>
                                        <p:strVal val="visible"/>
                                      </p:to>
                                    </p:set>
                                    <p:anim calcmode="lin" valueType="num">
                                      <p:cBhvr additive="base">
                                        <p:cTn id="19" dur="500" fill="hold"/>
                                        <p:tgtEl>
                                          <p:spTgt spid="202765"/>
                                        </p:tgtEl>
                                        <p:attrNameLst>
                                          <p:attrName>ppt_x</p:attrName>
                                        </p:attrNameLst>
                                      </p:cBhvr>
                                      <p:tavLst>
                                        <p:tav tm="0">
                                          <p:val>
                                            <p:strVal val="0-#ppt_w/2"/>
                                          </p:val>
                                        </p:tav>
                                        <p:tav tm="100000">
                                          <p:val>
                                            <p:strVal val="#ppt_x"/>
                                          </p:val>
                                        </p:tav>
                                      </p:tavLst>
                                    </p:anim>
                                    <p:anim calcmode="lin" valueType="num">
                                      <p:cBhvr additive="base">
                                        <p:cTn id="20" dur="500" fill="hold"/>
                                        <p:tgtEl>
                                          <p:spTgt spid="2027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2767"/>
                                        </p:tgtEl>
                                        <p:attrNameLst>
                                          <p:attrName>style.visibility</p:attrName>
                                        </p:attrNameLst>
                                      </p:cBhvr>
                                      <p:to>
                                        <p:strVal val="visible"/>
                                      </p:to>
                                    </p:set>
                                    <p:anim calcmode="lin" valueType="num">
                                      <p:cBhvr additive="base">
                                        <p:cTn id="25" dur="500" fill="hold"/>
                                        <p:tgtEl>
                                          <p:spTgt spid="202767"/>
                                        </p:tgtEl>
                                        <p:attrNameLst>
                                          <p:attrName>ppt_x</p:attrName>
                                        </p:attrNameLst>
                                      </p:cBhvr>
                                      <p:tavLst>
                                        <p:tav tm="0">
                                          <p:val>
                                            <p:strVal val="0-#ppt_w/2"/>
                                          </p:val>
                                        </p:tav>
                                        <p:tav tm="100000">
                                          <p:val>
                                            <p:strVal val="#ppt_x"/>
                                          </p:val>
                                        </p:tav>
                                      </p:tavLst>
                                    </p:anim>
                                    <p:anim calcmode="lin" valueType="num">
                                      <p:cBhvr additive="base">
                                        <p:cTn id="26" dur="500" fill="hold"/>
                                        <p:tgtEl>
                                          <p:spTgt spid="2027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2768"/>
                                        </p:tgtEl>
                                        <p:attrNameLst>
                                          <p:attrName>style.visibility</p:attrName>
                                        </p:attrNameLst>
                                      </p:cBhvr>
                                      <p:to>
                                        <p:strVal val="visible"/>
                                      </p:to>
                                    </p:set>
                                    <p:anim calcmode="lin" valueType="num">
                                      <p:cBhvr additive="base">
                                        <p:cTn id="31" dur="500" fill="hold"/>
                                        <p:tgtEl>
                                          <p:spTgt spid="202768"/>
                                        </p:tgtEl>
                                        <p:attrNameLst>
                                          <p:attrName>ppt_x</p:attrName>
                                        </p:attrNameLst>
                                      </p:cBhvr>
                                      <p:tavLst>
                                        <p:tav tm="0">
                                          <p:val>
                                            <p:strVal val="0-#ppt_w/2"/>
                                          </p:val>
                                        </p:tav>
                                        <p:tav tm="100000">
                                          <p:val>
                                            <p:strVal val="#ppt_x"/>
                                          </p:val>
                                        </p:tav>
                                      </p:tavLst>
                                    </p:anim>
                                    <p:anim calcmode="lin" valueType="num">
                                      <p:cBhvr additive="base">
                                        <p:cTn id="32" dur="500" fill="hold"/>
                                        <p:tgtEl>
                                          <p:spTgt spid="2027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2771"/>
                                        </p:tgtEl>
                                        <p:attrNameLst>
                                          <p:attrName>style.visibility</p:attrName>
                                        </p:attrNameLst>
                                      </p:cBhvr>
                                      <p:to>
                                        <p:strVal val="visible"/>
                                      </p:to>
                                    </p:set>
                                    <p:anim calcmode="lin" valueType="num">
                                      <p:cBhvr additive="base">
                                        <p:cTn id="37" dur="500" fill="hold"/>
                                        <p:tgtEl>
                                          <p:spTgt spid="202771"/>
                                        </p:tgtEl>
                                        <p:attrNameLst>
                                          <p:attrName>ppt_x</p:attrName>
                                        </p:attrNameLst>
                                      </p:cBhvr>
                                      <p:tavLst>
                                        <p:tav tm="0">
                                          <p:val>
                                            <p:strVal val="0-#ppt_w/2"/>
                                          </p:val>
                                        </p:tav>
                                        <p:tav tm="100000">
                                          <p:val>
                                            <p:strVal val="#ppt_x"/>
                                          </p:val>
                                        </p:tav>
                                      </p:tavLst>
                                    </p:anim>
                                    <p:anim calcmode="lin" valueType="num">
                                      <p:cBhvr additive="base">
                                        <p:cTn id="38" dur="500" fill="hold"/>
                                        <p:tgtEl>
                                          <p:spTgt spid="2027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3" grpId="0"/>
      <p:bldP spid="202765" grpId="0"/>
      <p:bldP spid="202767" grpId="0"/>
      <p:bldP spid="202771"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Rectangle 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80" name="Object 4"/>
          <p:cNvGraphicFramePr>
            <a:graphicFrameLocks noChangeAspect="1"/>
          </p:cNvGraphicFramePr>
          <p:nvPr/>
        </p:nvGraphicFramePr>
        <p:xfrm>
          <a:off x="684213" y="549275"/>
          <a:ext cx="1871662" cy="1389063"/>
        </p:xfrm>
        <a:graphic>
          <a:graphicData uri="http://schemas.openxmlformats.org/presentationml/2006/ole">
            <mc:AlternateContent xmlns:mc="http://schemas.openxmlformats.org/markup-compatibility/2006">
              <mc:Choice xmlns:v="urn:schemas-microsoft-com:vml" Requires="v">
                <p:oleObj spid="_x0000_s203805" r:id="rId3" imgW="965200" imgH="711200" progId="Equation.DSMT4">
                  <p:embed/>
                </p:oleObj>
              </mc:Choice>
              <mc:Fallback>
                <p:oleObj r:id="rId3" imgW="9652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549275"/>
                        <a:ext cx="1871662" cy="1389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3"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82" name="Object 6"/>
          <p:cNvGraphicFramePr>
            <a:graphicFrameLocks noChangeAspect="1"/>
          </p:cNvGraphicFramePr>
          <p:nvPr/>
        </p:nvGraphicFramePr>
        <p:xfrm>
          <a:off x="2987675" y="476250"/>
          <a:ext cx="2016125" cy="1468438"/>
        </p:xfrm>
        <a:graphic>
          <a:graphicData uri="http://schemas.openxmlformats.org/presentationml/2006/ole">
            <mc:AlternateContent xmlns:mc="http://schemas.openxmlformats.org/markup-compatibility/2006">
              <mc:Choice xmlns:v="urn:schemas-microsoft-com:vml" Requires="v">
                <p:oleObj spid="_x0000_s203806" r:id="rId5" imgW="977900" imgH="711200" progId="Equation.DSMT4">
                  <p:embed/>
                </p:oleObj>
              </mc:Choice>
              <mc:Fallback>
                <p:oleObj r:id="rId5" imgW="977900" imgH="711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76250"/>
                        <a:ext cx="2016125" cy="146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5" name="Rectangle 9"/>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84" name="Object 8"/>
          <p:cNvGraphicFramePr>
            <a:graphicFrameLocks noChangeAspect="1"/>
          </p:cNvGraphicFramePr>
          <p:nvPr/>
        </p:nvGraphicFramePr>
        <p:xfrm>
          <a:off x="5435600" y="476250"/>
          <a:ext cx="2016125" cy="1468438"/>
        </p:xfrm>
        <a:graphic>
          <a:graphicData uri="http://schemas.openxmlformats.org/presentationml/2006/ole">
            <mc:AlternateContent xmlns:mc="http://schemas.openxmlformats.org/markup-compatibility/2006">
              <mc:Choice xmlns:v="urn:schemas-microsoft-com:vml" Requires="v">
                <p:oleObj spid="_x0000_s203807" r:id="rId7" imgW="977900" imgH="711200" progId="Equation.DSMT4">
                  <p:embed/>
                </p:oleObj>
              </mc:Choice>
              <mc:Fallback>
                <p:oleObj r:id="rId7" imgW="977900" imgH="7112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5600" y="476250"/>
                        <a:ext cx="2016125" cy="146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7" name="Rectangle 1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86" name="Object 10"/>
          <p:cNvGraphicFramePr>
            <a:graphicFrameLocks noChangeAspect="1"/>
          </p:cNvGraphicFramePr>
          <p:nvPr/>
        </p:nvGraphicFramePr>
        <p:xfrm>
          <a:off x="611188" y="2133600"/>
          <a:ext cx="1944687" cy="1401763"/>
        </p:xfrm>
        <a:graphic>
          <a:graphicData uri="http://schemas.openxmlformats.org/presentationml/2006/ole">
            <mc:AlternateContent xmlns:mc="http://schemas.openxmlformats.org/markup-compatibility/2006">
              <mc:Choice xmlns:v="urn:schemas-microsoft-com:vml" Requires="v">
                <p:oleObj spid="_x0000_s203808" r:id="rId9" imgW="990170" imgH="710891" progId="Equation.DSMT4">
                  <p:embed/>
                </p:oleObj>
              </mc:Choice>
              <mc:Fallback>
                <p:oleObj r:id="rId9" imgW="990170" imgH="71089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2133600"/>
                        <a:ext cx="1944687" cy="1401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9" name="Rectangle 13"/>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88" name="Object 12"/>
          <p:cNvGraphicFramePr>
            <a:graphicFrameLocks noChangeAspect="1"/>
          </p:cNvGraphicFramePr>
          <p:nvPr/>
        </p:nvGraphicFramePr>
        <p:xfrm>
          <a:off x="2916238" y="2060575"/>
          <a:ext cx="2087562" cy="1490663"/>
        </p:xfrm>
        <a:graphic>
          <a:graphicData uri="http://schemas.openxmlformats.org/presentationml/2006/ole">
            <mc:AlternateContent xmlns:mc="http://schemas.openxmlformats.org/markup-compatibility/2006">
              <mc:Choice xmlns:v="urn:schemas-microsoft-com:vml" Requires="v">
                <p:oleObj spid="_x0000_s203809" r:id="rId11" imgW="1002865" imgH="710891" progId="Equation.DSMT4">
                  <p:embed/>
                </p:oleObj>
              </mc:Choice>
              <mc:Fallback>
                <p:oleObj r:id="rId11" imgW="1002865" imgH="710891"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16238" y="2060575"/>
                        <a:ext cx="2087562" cy="1490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91" name="Rectangle 1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790" name="Object 14"/>
          <p:cNvGraphicFramePr>
            <a:graphicFrameLocks noChangeAspect="1"/>
          </p:cNvGraphicFramePr>
          <p:nvPr/>
        </p:nvGraphicFramePr>
        <p:xfrm>
          <a:off x="5364163" y="2060575"/>
          <a:ext cx="2089150" cy="1492250"/>
        </p:xfrm>
        <a:graphic>
          <a:graphicData uri="http://schemas.openxmlformats.org/presentationml/2006/ole">
            <mc:AlternateContent xmlns:mc="http://schemas.openxmlformats.org/markup-compatibility/2006">
              <mc:Choice xmlns:v="urn:schemas-microsoft-com:vml" Requires="v">
                <p:oleObj spid="_x0000_s203810" r:id="rId13" imgW="1002865" imgH="710891" progId="Equation.DSMT4">
                  <p:embed/>
                </p:oleObj>
              </mc:Choice>
              <mc:Fallback>
                <p:oleObj r:id="rId13" imgW="1002865" imgH="710891"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2060575"/>
                        <a:ext cx="2089150" cy="1492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93" name="Rectangle 17"/>
          <p:cNvSpPr>
            <a:spLocks noChangeArrowheads="1"/>
          </p:cNvSpPr>
          <p:nvPr/>
        </p:nvSpPr>
        <p:spPr bwMode="auto">
          <a:xfrm>
            <a:off x="107950" y="3716338"/>
            <a:ext cx="862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（注：这种设置方法保持了其内在的对称性，不失为一种明智的做法。）</a:t>
            </a:r>
          </a:p>
        </p:txBody>
      </p:sp>
      <p:sp>
        <p:nvSpPr>
          <p:cNvPr id="203796" name="Rectangle 20"/>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3801" name="Rectangle 2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3802" name="Group 26"/>
          <p:cNvGrpSpPr>
            <a:grpSpLocks/>
          </p:cNvGrpSpPr>
          <p:nvPr/>
        </p:nvGrpSpPr>
        <p:grpSpPr bwMode="auto">
          <a:xfrm>
            <a:off x="519113" y="3860800"/>
            <a:ext cx="8156575" cy="914400"/>
            <a:chOff x="373" y="2523"/>
            <a:chExt cx="5138" cy="576"/>
          </a:xfrm>
        </p:grpSpPr>
        <p:sp>
          <p:nvSpPr>
            <p:cNvPr id="203794" name="Text Box 18"/>
            <p:cNvSpPr txBox="1">
              <a:spLocks noChangeArrowheads="1"/>
            </p:cNvSpPr>
            <p:nvPr/>
          </p:nvSpPr>
          <p:spPr bwMode="auto">
            <a:xfrm>
              <a:off x="373" y="2657"/>
              <a:ext cx="38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现在，我们来分解例</a:t>
              </a:r>
              <a:r>
                <a:rPr lang="en-US" altLang="zh-CN">
                  <a:solidFill>
                    <a:srgbClr val="000000"/>
                  </a:solidFill>
                </a:rPr>
                <a:t>9.33</a:t>
              </a:r>
              <a:r>
                <a:rPr lang="zh-CN" altLang="en-US">
                  <a:solidFill>
                    <a:srgbClr val="000000"/>
                  </a:solidFill>
                </a:rPr>
                <a:t>中的双随机矩阵      ，令     </a:t>
              </a:r>
              <a:r>
                <a:rPr lang="en-US" altLang="zh-CN">
                  <a:solidFill>
                    <a:srgbClr val="000000"/>
                  </a:solidFill>
                </a:rPr>
                <a:t>=</a:t>
              </a:r>
            </a:p>
            <a:p>
              <a:r>
                <a:rPr lang="zh-CN" altLang="en-US">
                  <a:solidFill>
                    <a:srgbClr val="000000"/>
                  </a:solidFill>
                </a:rPr>
                <a:t>，得方程组</a:t>
              </a:r>
            </a:p>
          </p:txBody>
        </p:sp>
        <p:graphicFrame>
          <p:nvGraphicFramePr>
            <p:cNvPr id="203795" name="Object 19"/>
            <p:cNvGraphicFramePr>
              <a:graphicFrameLocks noChangeAspect="1"/>
            </p:cNvGraphicFramePr>
            <p:nvPr/>
          </p:nvGraphicFramePr>
          <p:xfrm>
            <a:off x="3293" y="2614"/>
            <a:ext cx="177" cy="272"/>
          </p:xfrm>
          <a:graphic>
            <a:graphicData uri="http://schemas.openxmlformats.org/presentationml/2006/ole">
              <mc:AlternateContent xmlns:mc="http://schemas.openxmlformats.org/markup-compatibility/2006">
                <mc:Choice xmlns:v="urn:schemas-microsoft-com:vml" Requires="v">
                  <p:oleObj spid="_x0000_s203811" r:id="rId15" imgW="139579" imgH="215713" progId="Equation.DSMT4">
                    <p:embed/>
                  </p:oleObj>
                </mc:Choice>
                <mc:Fallback>
                  <p:oleObj r:id="rId15" imgW="139579" imgH="215713"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93" y="2614"/>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799" name="Object 23"/>
            <p:cNvGraphicFramePr>
              <a:graphicFrameLocks noChangeAspect="1"/>
            </p:cNvGraphicFramePr>
            <p:nvPr/>
          </p:nvGraphicFramePr>
          <p:xfrm>
            <a:off x="3878" y="2614"/>
            <a:ext cx="177" cy="272"/>
          </p:xfrm>
          <a:graphic>
            <a:graphicData uri="http://schemas.openxmlformats.org/presentationml/2006/ole">
              <mc:AlternateContent xmlns:mc="http://schemas.openxmlformats.org/markup-compatibility/2006">
                <mc:Choice xmlns:v="urn:schemas-microsoft-com:vml" Requires="v">
                  <p:oleObj spid="_x0000_s203812" r:id="rId17" imgW="139579" imgH="215713" progId="Equation.DSMT4">
                    <p:embed/>
                  </p:oleObj>
                </mc:Choice>
                <mc:Fallback>
                  <p:oleObj r:id="rId17" imgW="139579" imgH="215713"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8" y="2614"/>
                          <a:ext cx="177"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3800" name="Object 24"/>
            <p:cNvGraphicFramePr>
              <a:graphicFrameLocks noChangeAspect="1"/>
            </p:cNvGraphicFramePr>
            <p:nvPr/>
          </p:nvGraphicFramePr>
          <p:xfrm>
            <a:off x="4150" y="2523"/>
            <a:ext cx="1361" cy="515"/>
          </p:xfrm>
          <a:graphic>
            <a:graphicData uri="http://schemas.openxmlformats.org/presentationml/2006/ole">
              <mc:AlternateContent xmlns:mc="http://schemas.openxmlformats.org/markup-compatibility/2006">
                <mc:Choice xmlns:v="urn:schemas-microsoft-com:vml" Requires="v">
                  <p:oleObj spid="_x0000_s203813" r:id="rId18" imgW="1129810" imgH="431613" progId="Equation.DSMT4">
                    <p:embed/>
                  </p:oleObj>
                </mc:Choice>
                <mc:Fallback>
                  <p:oleObj r:id="rId18" imgW="1129810" imgH="431613"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50" y="2523"/>
                          <a:ext cx="1361" cy="5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3804" name="Rectangle 28"/>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803" name="Object 27"/>
          <p:cNvGraphicFramePr>
            <a:graphicFrameLocks noChangeAspect="1"/>
          </p:cNvGraphicFramePr>
          <p:nvPr/>
        </p:nvGraphicFramePr>
        <p:xfrm>
          <a:off x="900113" y="4724400"/>
          <a:ext cx="5832475" cy="1625600"/>
        </p:xfrm>
        <a:graphic>
          <a:graphicData uri="http://schemas.openxmlformats.org/presentationml/2006/ole">
            <mc:AlternateContent xmlns:mc="http://schemas.openxmlformats.org/markup-compatibility/2006">
              <mc:Choice xmlns:v="urn:schemas-microsoft-com:vml" Requires="v">
                <p:oleObj spid="_x0000_s203814" r:id="rId20" imgW="2565400" imgH="711200" progId="Equation.DSMT4">
                  <p:embed/>
                </p:oleObj>
              </mc:Choice>
              <mc:Fallback>
                <p:oleObj r:id="rId20" imgW="2565400" imgH="711200" progId="Equation.DSMT4">
                  <p:embed/>
                  <p:pic>
                    <p:nvPicPr>
                      <p:cNvPr id="0" name="Object 2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00113" y="4724400"/>
                        <a:ext cx="5832475"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03780"/>
                                        </p:tgtEl>
                                        <p:attrNameLst>
                                          <p:attrName>style.visibility</p:attrName>
                                        </p:attrNameLst>
                                      </p:cBhvr>
                                      <p:to>
                                        <p:strVal val="visible"/>
                                      </p:to>
                                    </p:set>
                                    <p:anim calcmode="lin" valueType="num">
                                      <p:cBhvr additive="base">
                                        <p:cTn id="7" dur="500" fill="hold"/>
                                        <p:tgtEl>
                                          <p:spTgt spid="203780"/>
                                        </p:tgtEl>
                                        <p:attrNameLst>
                                          <p:attrName>ppt_x</p:attrName>
                                        </p:attrNameLst>
                                      </p:cBhvr>
                                      <p:tavLst>
                                        <p:tav tm="0">
                                          <p:val>
                                            <p:strVal val="0-#ppt_w/2"/>
                                          </p:val>
                                        </p:tav>
                                        <p:tav tm="100000">
                                          <p:val>
                                            <p:strVal val="#ppt_x"/>
                                          </p:val>
                                        </p:tav>
                                      </p:tavLst>
                                    </p:anim>
                                    <p:anim calcmode="lin" valueType="num">
                                      <p:cBhvr additive="base">
                                        <p:cTn id="8" dur="500" fill="hold"/>
                                        <p:tgtEl>
                                          <p:spTgt spid="203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3782"/>
                                        </p:tgtEl>
                                        <p:attrNameLst>
                                          <p:attrName>style.visibility</p:attrName>
                                        </p:attrNameLst>
                                      </p:cBhvr>
                                      <p:to>
                                        <p:strVal val="visible"/>
                                      </p:to>
                                    </p:set>
                                    <p:anim calcmode="lin" valueType="num">
                                      <p:cBhvr additive="base">
                                        <p:cTn id="13" dur="500" fill="hold"/>
                                        <p:tgtEl>
                                          <p:spTgt spid="203782"/>
                                        </p:tgtEl>
                                        <p:attrNameLst>
                                          <p:attrName>ppt_x</p:attrName>
                                        </p:attrNameLst>
                                      </p:cBhvr>
                                      <p:tavLst>
                                        <p:tav tm="0">
                                          <p:val>
                                            <p:strVal val="0-#ppt_w/2"/>
                                          </p:val>
                                        </p:tav>
                                        <p:tav tm="100000">
                                          <p:val>
                                            <p:strVal val="#ppt_x"/>
                                          </p:val>
                                        </p:tav>
                                      </p:tavLst>
                                    </p:anim>
                                    <p:anim calcmode="lin" valueType="num">
                                      <p:cBhvr additive="base">
                                        <p:cTn id="14" dur="500" fill="hold"/>
                                        <p:tgtEl>
                                          <p:spTgt spid="2037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3784"/>
                                        </p:tgtEl>
                                        <p:attrNameLst>
                                          <p:attrName>style.visibility</p:attrName>
                                        </p:attrNameLst>
                                      </p:cBhvr>
                                      <p:to>
                                        <p:strVal val="visible"/>
                                      </p:to>
                                    </p:set>
                                    <p:anim calcmode="lin" valueType="num">
                                      <p:cBhvr additive="base">
                                        <p:cTn id="19" dur="500" fill="hold"/>
                                        <p:tgtEl>
                                          <p:spTgt spid="203784"/>
                                        </p:tgtEl>
                                        <p:attrNameLst>
                                          <p:attrName>ppt_x</p:attrName>
                                        </p:attrNameLst>
                                      </p:cBhvr>
                                      <p:tavLst>
                                        <p:tav tm="0">
                                          <p:val>
                                            <p:strVal val="0-#ppt_w/2"/>
                                          </p:val>
                                        </p:tav>
                                        <p:tav tm="100000">
                                          <p:val>
                                            <p:strVal val="#ppt_x"/>
                                          </p:val>
                                        </p:tav>
                                      </p:tavLst>
                                    </p:anim>
                                    <p:anim calcmode="lin" valueType="num">
                                      <p:cBhvr additive="base">
                                        <p:cTn id="20" dur="500" fill="hold"/>
                                        <p:tgtEl>
                                          <p:spTgt spid="2037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3786"/>
                                        </p:tgtEl>
                                        <p:attrNameLst>
                                          <p:attrName>style.visibility</p:attrName>
                                        </p:attrNameLst>
                                      </p:cBhvr>
                                      <p:to>
                                        <p:strVal val="visible"/>
                                      </p:to>
                                    </p:set>
                                    <p:anim calcmode="lin" valueType="num">
                                      <p:cBhvr additive="base">
                                        <p:cTn id="25" dur="500" fill="hold"/>
                                        <p:tgtEl>
                                          <p:spTgt spid="203786"/>
                                        </p:tgtEl>
                                        <p:attrNameLst>
                                          <p:attrName>ppt_x</p:attrName>
                                        </p:attrNameLst>
                                      </p:cBhvr>
                                      <p:tavLst>
                                        <p:tav tm="0">
                                          <p:val>
                                            <p:strVal val="0-#ppt_w/2"/>
                                          </p:val>
                                        </p:tav>
                                        <p:tav tm="100000">
                                          <p:val>
                                            <p:strVal val="#ppt_x"/>
                                          </p:val>
                                        </p:tav>
                                      </p:tavLst>
                                    </p:anim>
                                    <p:anim calcmode="lin" valueType="num">
                                      <p:cBhvr additive="base">
                                        <p:cTn id="26" dur="500" fill="hold"/>
                                        <p:tgtEl>
                                          <p:spTgt spid="2037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3788"/>
                                        </p:tgtEl>
                                        <p:attrNameLst>
                                          <p:attrName>style.visibility</p:attrName>
                                        </p:attrNameLst>
                                      </p:cBhvr>
                                      <p:to>
                                        <p:strVal val="visible"/>
                                      </p:to>
                                    </p:set>
                                    <p:anim calcmode="lin" valueType="num">
                                      <p:cBhvr additive="base">
                                        <p:cTn id="31" dur="500" fill="hold"/>
                                        <p:tgtEl>
                                          <p:spTgt spid="203788"/>
                                        </p:tgtEl>
                                        <p:attrNameLst>
                                          <p:attrName>ppt_x</p:attrName>
                                        </p:attrNameLst>
                                      </p:cBhvr>
                                      <p:tavLst>
                                        <p:tav tm="0">
                                          <p:val>
                                            <p:strVal val="0-#ppt_w/2"/>
                                          </p:val>
                                        </p:tav>
                                        <p:tav tm="100000">
                                          <p:val>
                                            <p:strVal val="#ppt_x"/>
                                          </p:val>
                                        </p:tav>
                                      </p:tavLst>
                                    </p:anim>
                                    <p:anim calcmode="lin" valueType="num">
                                      <p:cBhvr additive="base">
                                        <p:cTn id="32" dur="500" fill="hold"/>
                                        <p:tgtEl>
                                          <p:spTgt spid="2037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3790"/>
                                        </p:tgtEl>
                                        <p:attrNameLst>
                                          <p:attrName>style.visibility</p:attrName>
                                        </p:attrNameLst>
                                      </p:cBhvr>
                                      <p:to>
                                        <p:strVal val="visible"/>
                                      </p:to>
                                    </p:set>
                                    <p:anim calcmode="lin" valueType="num">
                                      <p:cBhvr additive="base">
                                        <p:cTn id="37" dur="500" fill="hold"/>
                                        <p:tgtEl>
                                          <p:spTgt spid="203790"/>
                                        </p:tgtEl>
                                        <p:attrNameLst>
                                          <p:attrName>ppt_x</p:attrName>
                                        </p:attrNameLst>
                                      </p:cBhvr>
                                      <p:tavLst>
                                        <p:tav tm="0">
                                          <p:val>
                                            <p:strVal val="0-#ppt_w/2"/>
                                          </p:val>
                                        </p:tav>
                                        <p:tav tm="100000">
                                          <p:val>
                                            <p:strVal val="#ppt_x"/>
                                          </p:val>
                                        </p:tav>
                                      </p:tavLst>
                                    </p:anim>
                                    <p:anim calcmode="lin" valueType="num">
                                      <p:cBhvr additive="base">
                                        <p:cTn id="38" dur="500" fill="hold"/>
                                        <p:tgtEl>
                                          <p:spTgt spid="2037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3793"/>
                                        </p:tgtEl>
                                        <p:attrNameLst>
                                          <p:attrName>style.visibility</p:attrName>
                                        </p:attrNameLst>
                                      </p:cBhvr>
                                      <p:to>
                                        <p:strVal val="visible"/>
                                      </p:to>
                                    </p:set>
                                    <p:anim calcmode="lin" valueType="num">
                                      <p:cBhvr additive="base">
                                        <p:cTn id="43" dur="500" fill="hold"/>
                                        <p:tgtEl>
                                          <p:spTgt spid="203793"/>
                                        </p:tgtEl>
                                        <p:attrNameLst>
                                          <p:attrName>ppt_x</p:attrName>
                                        </p:attrNameLst>
                                      </p:cBhvr>
                                      <p:tavLst>
                                        <p:tav tm="0">
                                          <p:val>
                                            <p:strVal val="0-#ppt_w/2"/>
                                          </p:val>
                                        </p:tav>
                                        <p:tav tm="100000">
                                          <p:val>
                                            <p:strVal val="#ppt_x"/>
                                          </p:val>
                                        </p:tav>
                                      </p:tavLst>
                                    </p:anim>
                                    <p:anim calcmode="lin" valueType="num">
                                      <p:cBhvr additive="base">
                                        <p:cTn id="44" dur="500" fill="hold"/>
                                        <p:tgtEl>
                                          <p:spTgt spid="20379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03802"/>
                                        </p:tgtEl>
                                        <p:attrNameLst>
                                          <p:attrName>style.visibility</p:attrName>
                                        </p:attrNameLst>
                                      </p:cBhvr>
                                      <p:to>
                                        <p:strVal val="visible"/>
                                      </p:to>
                                    </p:set>
                                    <p:anim calcmode="lin" valueType="num">
                                      <p:cBhvr additive="base">
                                        <p:cTn id="49" dur="500" fill="hold"/>
                                        <p:tgtEl>
                                          <p:spTgt spid="203802"/>
                                        </p:tgtEl>
                                        <p:attrNameLst>
                                          <p:attrName>ppt_x</p:attrName>
                                        </p:attrNameLst>
                                      </p:cBhvr>
                                      <p:tavLst>
                                        <p:tav tm="0">
                                          <p:val>
                                            <p:strVal val="0-#ppt_w/2"/>
                                          </p:val>
                                        </p:tav>
                                        <p:tav tm="100000">
                                          <p:val>
                                            <p:strVal val="#ppt_x"/>
                                          </p:val>
                                        </p:tav>
                                      </p:tavLst>
                                    </p:anim>
                                    <p:anim calcmode="lin" valueType="num">
                                      <p:cBhvr additive="base">
                                        <p:cTn id="50" dur="500" fill="hold"/>
                                        <p:tgtEl>
                                          <p:spTgt spid="20380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03803"/>
                                        </p:tgtEl>
                                        <p:attrNameLst>
                                          <p:attrName>style.visibility</p:attrName>
                                        </p:attrNameLst>
                                      </p:cBhvr>
                                      <p:to>
                                        <p:strVal val="visible"/>
                                      </p:to>
                                    </p:set>
                                    <p:anim calcmode="lin" valueType="num">
                                      <p:cBhvr additive="base">
                                        <p:cTn id="55" dur="500" fill="hold"/>
                                        <p:tgtEl>
                                          <p:spTgt spid="203803"/>
                                        </p:tgtEl>
                                        <p:attrNameLst>
                                          <p:attrName>ppt_x</p:attrName>
                                        </p:attrNameLst>
                                      </p:cBhvr>
                                      <p:tavLst>
                                        <p:tav tm="0">
                                          <p:val>
                                            <p:strVal val="0-#ppt_w/2"/>
                                          </p:val>
                                        </p:tav>
                                        <p:tav tm="100000">
                                          <p:val>
                                            <p:strVal val="#ppt_x"/>
                                          </p:val>
                                        </p:tav>
                                      </p:tavLst>
                                    </p:anim>
                                    <p:anim calcmode="lin" valueType="num">
                                      <p:cBhvr additive="base">
                                        <p:cTn id="56" dur="500" fill="hold"/>
                                        <p:tgtEl>
                                          <p:spTgt spid="2038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323850" y="404813"/>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定义</a:t>
            </a:r>
            <a:r>
              <a:rPr lang="en-US" altLang="zh-CN">
                <a:solidFill>
                  <a:srgbClr val="009900"/>
                </a:solidFill>
              </a:rPr>
              <a:t>6.3</a:t>
            </a:r>
            <a:r>
              <a:rPr lang="en-US" altLang="zh-CN"/>
              <a:t>   </a:t>
            </a:r>
            <a:r>
              <a:rPr lang="zh-CN" altLang="en-US"/>
              <a:t>设</a:t>
            </a:r>
            <a:r>
              <a:rPr lang="en-US" altLang="zh-CN"/>
              <a:t>M</a:t>
            </a:r>
            <a:r>
              <a:rPr lang="zh-CN" altLang="en-US"/>
              <a:t>是图</a:t>
            </a:r>
            <a:r>
              <a:rPr lang="en-US" altLang="zh-CN"/>
              <a:t>G</a:t>
            </a:r>
            <a:r>
              <a:rPr lang="zh-CN" altLang="en-US"/>
              <a:t>的一个匹配，</a:t>
            </a:r>
            <a:r>
              <a:rPr lang="en-US" altLang="zh-CN"/>
              <a:t>M</a:t>
            </a:r>
            <a:r>
              <a:rPr lang="zh-CN" altLang="en-US"/>
              <a:t>中的边称为匹配边，其端点称为一对配偶（其它边称为未匹配边或自由边）。</a:t>
            </a:r>
            <a:r>
              <a:rPr lang="en-US" altLang="zh-CN"/>
              <a:t>V</a:t>
            </a:r>
            <a:r>
              <a:rPr lang="zh-CN" altLang="en-US"/>
              <a:t>中已有配偶的点称为已盖点，否则称为未盖点。</a:t>
            </a:r>
          </a:p>
        </p:txBody>
      </p:sp>
      <p:sp>
        <p:nvSpPr>
          <p:cNvPr id="33799" name="Rectangle 7"/>
          <p:cNvSpPr>
            <a:spLocks noChangeArrowheads="1"/>
          </p:cNvSpPr>
          <p:nvPr/>
        </p:nvSpPr>
        <p:spPr bwMode="auto">
          <a:xfrm>
            <a:off x="323850" y="1412875"/>
            <a:ext cx="8424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定义</a:t>
            </a:r>
            <a:r>
              <a:rPr lang="en-US" altLang="zh-CN">
                <a:solidFill>
                  <a:srgbClr val="009900"/>
                </a:solidFill>
              </a:rPr>
              <a:t>6.4</a:t>
            </a:r>
            <a:r>
              <a:rPr lang="en-US" altLang="zh-CN"/>
              <a:t>   </a:t>
            </a:r>
            <a:r>
              <a:rPr lang="zh-CN" altLang="en-US"/>
              <a:t>依次取未匹配边、匹配边的路称为交错路。</a:t>
            </a:r>
          </a:p>
        </p:txBody>
      </p:sp>
      <p:sp>
        <p:nvSpPr>
          <p:cNvPr id="33801" name="Rectangle 9"/>
          <p:cNvSpPr>
            <a:spLocks noChangeArrowheads="1"/>
          </p:cNvSpPr>
          <p:nvPr/>
        </p:nvSpPr>
        <p:spPr bwMode="auto">
          <a:xfrm>
            <a:off x="250825" y="1773238"/>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由未盖点到未盖点的交错路称为增广路。易见，增广路中未匹配边的数目比匹配边的数目多一条，且交换增广路中的未匹配边与匹配边可以得到一个多一条边的匹配。</a:t>
            </a:r>
          </a:p>
        </p:txBody>
      </p:sp>
      <p:pic>
        <p:nvPicPr>
          <p:cNvPr id="33802" name="Picture 10" descr="5"/>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403350" y="2708275"/>
            <a:ext cx="6337300" cy="38020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0-#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9"/>
                                        </p:tgtEl>
                                        <p:attrNameLst>
                                          <p:attrName>style.visibility</p:attrName>
                                        </p:attrNameLst>
                                      </p:cBhvr>
                                      <p:to>
                                        <p:strVal val="visible"/>
                                      </p:to>
                                    </p:set>
                                    <p:anim calcmode="lin" valueType="num">
                                      <p:cBhvr additive="base">
                                        <p:cTn id="13" dur="500" fill="hold"/>
                                        <p:tgtEl>
                                          <p:spTgt spid="33799"/>
                                        </p:tgtEl>
                                        <p:attrNameLst>
                                          <p:attrName>ppt_x</p:attrName>
                                        </p:attrNameLst>
                                      </p:cBhvr>
                                      <p:tavLst>
                                        <p:tav tm="0">
                                          <p:val>
                                            <p:strVal val="0-#ppt_w/2"/>
                                          </p:val>
                                        </p:tav>
                                        <p:tav tm="100000">
                                          <p:val>
                                            <p:strVal val="#ppt_x"/>
                                          </p:val>
                                        </p:tav>
                                      </p:tavLst>
                                    </p:anim>
                                    <p:anim calcmode="lin" valueType="num">
                                      <p:cBhvr additive="base">
                                        <p:cTn id="14"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801"/>
                                        </p:tgtEl>
                                        <p:attrNameLst>
                                          <p:attrName>style.visibility</p:attrName>
                                        </p:attrNameLst>
                                      </p:cBhvr>
                                      <p:to>
                                        <p:strVal val="visible"/>
                                      </p:to>
                                    </p:set>
                                    <p:anim calcmode="lin" valueType="num">
                                      <p:cBhvr additive="base">
                                        <p:cTn id="19" dur="500" fill="hold"/>
                                        <p:tgtEl>
                                          <p:spTgt spid="33801"/>
                                        </p:tgtEl>
                                        <p:attrNameLst>
                                          <p:attrName>ppt_x</p:attrName>
                                        </p:attrNameLst>
                                      </p:cBhvr>
                                      <p:tavLst>
                                        <p:tav tm="0">
                                          <p:val>
                                            <p:strVal val="0-#ppt_w/2"/>
                                          </p:val>
                                        </p:tav>
                                        <p:tav tm="100000">
                                          <p:val>
                                            <p:strVal val="#ppt_x"/>
                                          </p:val>
                                        </p:tav>
                                      </p:tavLst>
                                    </p:anim>
                                    <p:anim calcmode="lin" valueType="num">
                                      <p:cBhvr additive="base">
                                        <p:cTn id="20"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3802"/>
                                        </p:tgtEl>
                                        <p:attrNameLst>
                                          <p:attrName>style.visibility</p:attrName>
                                        </p:attrNameLst>
                                      </p:cBhvr>
                                      <p:to>
                                        <p:strVal val="visible"/>
                                      </p:to>
                                    </p:set>
                                    <p:anim calcmode="lin" valueType="num">
                                      <p:cBhvr additive="base">
                                        <p:cTn id="25" dur="500" fill="hold"/>
                                        <p:tgtEl>
                                          <p:spTgt spid="33802"/>
                                        </p:tgtEl>
                                        <p:attrNameLst>
                                          <p:attrName>ppt_x</p:attrName>
                                        </p:attrNameLst>
                                      </p:cBhvr>
                                      <p:tavLst>
                                        <p:tav tm="0">
                                          <p:val>
                                            <p:strVal val="#ppt_x"/>
                                          </p:val>
                                        </p:tav>
                                        <p:tav tm="100000">
                                          <p:val>
                                            <p:strVal val="#ppt_x"/>
                                          </p:val>
                                        </p:tav>
                                      </p:tavLst>
                                    </p:anim>
                                    <p:anim calcmode="lin" valueType="num">
                                      <p:cBhvr additive="base">
                                        <p:cTn id="26"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33799" grpId="0"/>
      <p:bldP spid="3380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9" name="Rectangle 5"/>
          <p:cNvSpPr>
            <a:spLocks noChangeArrowheads="1"/>
          </p:cNvSpPr>
          <p:nvPr/>
        </p:nvSpPr>
        <p:spPr bwMode="auto">
          <a:xfrm>
            <a:off x="107950" y="333375"/>
            <a:ext cx="8640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求出各对角线与反对角线上的三个元素之和，并作一些简单的消去运算；</a:t>
            </a:r>
          </a:p>
          <a:p>
            <a:r>
              <a:rPr lang="zh-CN" altLang="en-US"/>
              <a:t>将矩阵的所有元素相加，可得下面的方程组：</a:t>
            </a:r>
          </a:p>
        </p:txBody>
      </p:sp>
      <p:sp>
        <p:nvSpPr>
          <p:cNvPr id="205831" name="Rectangle 7"/>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5830" name="Object 6"/>
          <p:cNvGraphicFramePr>
            <a:graphicFrameLocks noChangeAspect="1"/>
          </p:cNvGraphicFramePr>
          <p:nvPr/>
        </p:nvGraphicFramePr>
        <p:xfrm>
          <a:off x="468313" y="1052513"/>
          <a:ext cx="3455987" cy="1873250"/>
        </p:xfrm>
        <a:graphic>
          <a:graphicData uri="http://schemas.openxmlformats.org/presentationml/2006/ole">
            <mc:AlternateContent xmlns:mc="http://schemas.openxmlformats.org/markup-compatibility/2006">
              <mc:Choice xmlns:v="urn:schemas-microsoft-com:vml" Requires="v">
                <p:oleObj spid="_x0000_s205844" r:id="rId3" imgW="2159000" imgH="1168400" progId="Equation.DSMT4">
                  <p:embed/>
                </p:oleObj>
              </mc:Choice>
              <mc:Fallback>
                <p:oleObj r:id="rId3" imgW="2159000" imgH="1168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052513"/>
                        <a:ext cx="3455987"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4"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6"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583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5843" name="Group 19"/>
          <p:cNvGrpSpPr>
            <a:grpSpLocks/>
          </p:cNvGrpSpPr>
          <p:nvPr/>
        </p:nvGrpSpPr>
        <p:grpSpPr bwMode="auto">
          <a:xfrm>
            <a:off x="395288" y="2811463"/>
            <a:ext cx="8012112" cy="1841500"/>
            <a:chOff x="249" y="1771"/>
            <a:chExt cx="5047" cy="1160"/>
          </a:xfrm>
        </p:grpSpPr>
        <p:sp>
          <p:nvSpPr>
            <p:cNvPr id="205832" name="Text Box 8"/>
            <p:cNvSpPr txBox="1">
              <a:spLocks noChangeArrowheads="1"/>
            </p:cNvSpPr>
            <p:nvPr/>
          </p:nvSpPr>
          <p:spPr bwMode="auto">
            <a:xfrm>
              <a:off x="249" y="1888"/>
              <a:ext cx="504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注意到（</a:t>
              </a:r>
              <a:r>
                <a:rPr lang="en-US" altLang="zh-CN">
                  <a:solidFill>
                    <a:srgbClr val="000000"/>
                  </a:solidFill>
                </a:rPr>
                <a:t>9.7</a:t>
              </a:r>
              <a:r>
                <a:rPr lang="zh-CN" altLang="en-US">
                  <a:solidFill>
                    <a:srgbClr val="000000"/>
                  </a:solidFill>
                </a:rPr>
                <a:t>），易证空间                                  的维数为 </a:t>
              </a:r>
              <a:r>
                <a:rPr lang="en-US" altLang="zh-CN">
                  <a:solidFill>
                    <a:srgbClr val="000000"/>
                  </a:solidFill>
                </a:rPr>
                <a:t>5</a:t>
              </a:r>
              <a:r>
                <a:rPr lang="zh-CN" altLang="en-US">
                  <a:solidFill>
                    <a:srgbClr val="000000"/>
                  </a:solidFill>
                </a:rPr>
                <a:t>，</a:t>
              </a:r>
            </a:p>
            <a:p>
              <a:endParaRPr lang="zh-CN" altLang="en-US">
                <a:solidFill>
                  <a:srgbClr val="000000"/>
                </a:solidFill>
              </a:endParaRPr>
            </a:p>
            <a:p>
              <a:r>
                <a:rPr lang="zh-CN" altLang="en-US">
                  <a:solidFill>
                    <a:srgbClr val="000000"/>
                  </a:solidFill>
                </a:rPr>
                <a:t>故              之一可任取，（稍加注意即可保持非负性），</a:t>
              </a:r>
            </a:p>
            <a:p>
              <a:endParaRPr lang="zh-CN" altLang="en-US">
                <a:solidFill>
                  <a:srgbClr val="000000"/>
                </a:solidFill>
              </a:endParaRPr>
            </a:p>
            <a:p>
              <a:r>
                <a:rPr lang="zh-CN" altLang="en-US">
                  <a:solidFill>
                    <a:srgbClr val="000000"/>
                  </a:solidFill>
                </a:rPr>
                <a:t>例如，令</a:t>
              </a:r>
              <a:r>
                <a:rPr lang="en-US" altLang="zh-CN" i="1">
                  <a:solidFill>
                    <a:srgbClr val="000000"/>
                  </a:solidFill>
                </a:rPr>
                <a:t>μ</a:t>
              </a:r>
              <a:r>
                <a:rPr lang="en-US" altLang="zh-CN" baseline="-30000">
                  <a:solidFill>
                    <a:srgbClr val="000000"/>
                  </a:solidFill>
                </a:rPr>
                <a:t>3</a:t>
              </a:r>
              <a:r>
                <a:rPr lang="en-US" altLang="zh-CN">
                  <a:solidFill>
                    <a:srgbClr val="000000"/>
                  </a:solidFill>
                </a:rPr>
                <a:t>=0</a:t>
              </a:r>
              <a:r>
                <a:rPr lang="zh-CN" altLang="en-US">
                  <a:solidFill>
                    <a:srgbClr val="000000"/>
                  </a:solidFill>
                </a:rPr>
                <a:t>，求得                                                              ，故有</a:t>
              </a:r>
            </a:p>
          </p:txBody>
        </p:sp>
        <p:graphicFrame>
          <p:nvGraphicFramePr>
            <p:cNvPr id="205833" name="Object 9"/>
            <p:cNvGraphicFramePr>
              <a:graphicFrameLocks noChangeAspect="1"/>
            </p:cNvGraphicFramePr>
            <p:nvPr/>
          </p:nvGraphicFramePr>
          <p:xfrm>
            <a:off x="2154" y="1771"/>
            <a:ext cx="1270" cy="480"/>
          </p:xfrm>
          <a:graphic>
            <a:graphicData uri="http://schemas.openxmlformats.org/presentationml/2006/ole">
              <mc:AlternateContent xmlns:mc="http://schemas.openxmlformats.org/markup-compatibility/2006">
                <mc:Choice xmlns:v="urn:schemas-microsoft-com:vml" Requires="v">
                  <p:oleObj spid="_x0000_s205845" r:id="rId5" imgW="1129810" imgH="431613" progId="Equation.DSMT4">
                    <p:embed/>
                  </p:oleObj>
                </mc:Choice>
                <mc:Fallback>
                  <p:oleObj r:id="rId5" imgW="1129810" imgH="431613"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4" y="1771"/>
                          <a:ext cx="1270" cy="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35" name="Object 11"/>
            <p:cNvGraphicFramePr>
              <a:graphicFrameLocks noChangeAspect="1"/>
            </p:cNvGraphicFramePr>
            <p:nvPr/>
          </p:nvGraphicFramePr>
          <p:xfrm>
            <a:off x="476" y="2251"/>
            <a:ext cx="544" cy="318"/>
          </p:xfrm>
          <a:graphic>
            <a:graphicData uri="http://schemas.openxmlformats.org/presentationml/2006/ole">
              <mc:AlternateContent xmlns:mc="http://schemas.openxmlformats.org/markup-compatibility/2006">
                <mc:Choice xmlns:v="urn:schemas-microsoft-com:vml" Requires="v">
                  <p:oleObj spid="_x0000_s205846" r:id="rId7" imgW="393529" imgH="228501" progId="Equation.DSMT4">
                    <p:embed/>
                  </p:oleObj>
                </mc:Choice>
                <mc:Fallback>
                  <p:oleObj r:id="rId7" imgW="393529" imgH="228501"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2251"/>
                          <a:ext cx="54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37" name="Object 13"/>
            <p:cNvGraphicFramePr>
              <a:graphicFrameLocks noChangeAspect="1"/>
            </p:cNvGraphicFramePr>
            <p:nvPr/>
          </p:nvGraphicFramePr>
          <p:xfrm>
            <a:off x="1837" y="2643"/>
            <a:ext cx="2449" cy="288"/>
          </p:xfrm>
          <a:graphic>
            <a:graphicData uri="http://schemas.openxmlformats.org/presentationml/2006/ole">
              <mc:AlternateContent xmlns:mc="http://schemas.openxmlformats.org/markup-compatibility/2006">
                <mc:Choice xmlns:v="urn:schemas-microsoft-com:vml" Requires="v">
                  <p:oleObj spid="_x0000_s205847" r:id="rId9" imgW="1943100" imgH="228600" progId="Equation.DSMT4">
                    <p:embed/>
                  </p:oleObj>
                </mc:Choice>
                <mc:Fallback>
                  <p:oleObj r:id="rId9" imgW="194310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7" y="2643"/>
                          <a:ext cx="2449"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5840"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5839" name="Object 15"/>
          <p:cNvGraphicFramePr>
            <a:graphicFrameLocks noChangeAspect="1"/>
          </p:cNvGraphicFramePr>
          <p:nvPr/>
        </p:nvGraphicFramePr>
        <p:xfrm>
          <a:off x="539750" y="4598988"/>
          <a:ext cx="3744913" cy="547687"/>
        </p:xfrm>
        <a:graphic>
          <a:graphicData uri="http://schemas.openxmlformats.org/presentationml/2006/ole">
            <mc:AlternateContent xmlns:mc="http://schemas.openxmlformats.org/markup-compatibility/2006">
              <mc:Choice xmlns:v="urn:schemas-microsoft-com:vml" Requires="v">
                <p:oleObj spid="_x0000_s205848" r:id="rId11" imgW="1815312" imgH="266584" progId="Equation.DSMT4">
                  <p:embed/>
                </p:oleObj>
              </mc:Choice>
              <mc:Fallback>
                <p:oleObj r:id="rId11" imgW="1815312" imgH="266584"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0" y="4598988"/>
                        <a:ext cx="374491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42" name="Rectangle 1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5841" name="Object 17"/>
          <p:cNvGraphicFramePr>
            <a:graphicFrameLocks noChangeAspect="1"/>
          </p:cNvGraphicFramePr>
          <p:nvPr/>
        </p:nvGraphicFramePr>
        <p:xfrm>
          <a:off x="539750" y="5038725"/>
          <a:ext cx="2087563" cy="838200"/>
        </p:xfrm>
        <a:graphic>
          <a:graphicData uri="http://schemas.openxmlformats.org/presentationml/2006/ole">
            <mc:AlternateContent xmlns:mc="http://schemas.openxmlformats.org/markup-compatibility/2006">
              <mc:Choice xmlns:v="urn:schemas-microsoft-com:vml" Requires="v">
                <p:oleObj spid="_x0000_s205849" r:id="rId13" imgW="1066800" imgH="431800" progId="Equation.DSMT4">
                  <p:embed/>
                </p:oleObj>
              </mc:Choice>
              <mc:Fallback>
                <p:oleObj r:id="rId13" imgW="1066800" imgH="4318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038725"/>
                        <a:ext cx="20875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additive="base">
                                        <p:cTn id="7" dur="500" fill="hold"/>
                                        <p:tgtEl>
                                          <p:spTgt spid="205829"/>
                                        </p:tgtEl>
                                        <p:attrNameLst>
                                          <p:attrName>ppt_x</p:attrName>
                                        </p:attrNameLst>
                                      </p:cBhvr>
                                      <p:tavLst>
                                        <p:tav tm="0">
                                          <p:val>
                                            <p:strVal val="0-#ppt_w/2"/>
                                          </p:val>
                                        </p:tav>
                                        <p:tav tm="100000">
                                          <p:val>
                                            <p:strVal val="#ppt_x"/>
                                          </p:val>
                                        </p:tav>
                                      </p:tavLst>
                                    </p:anim>
                                    <p:anim calcmode="lin" valueType="num">
                                      <p:cBhvr additive="base">
                                        <p:cTn id="8" dur="500" fill="hold"/>
                                        <p:tgtEl>
                                          <p:spTgt spid="2058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5830"/>
                                        </p:tgtEl>
                                        <p:attrNameLst>
                                          <p:attrName>style.visibility</p:attrName>
                                        </p:attrNameLst>
                                      </p:cBhvr>
                                      <p:to>
                                        <p:strVal val="visible"/>
                                      </p:to>
                                    </p:set>
                                    <p:anim calcmode="lin" valueType="num">
                                      <p:cBhvr additive="base">
                                        <p:cTn id="13" dur="500" fill="hold"/>
                                        <p:tgtEl>
                                          <p:spTgt spid="205830"/>
                                        </p:tgtEl>
                                        <p:attrNameLst>
                                          <p:attrName>ppt_x</p:attrName>
                                        </p:attrNameLst>
                                      </p:cBhvr>
                                      <p:tavLst>
                                        <p:tav tm="0">
                                          <p:val>
                                            <p:strVal val="0-#ppt_w/2"/>
                                          </p:val>
                                        </p:tav>
                                        <p:tav tm="100000">
                                          <p:val>
                                            <p:strVal val="#ppt_x"/>
                                          </p:val>
                                        </p:tav>
                                      </p:tavLst>
                                    </p:anim>
                                    <p:anim calcmode="lin" valueType="num">
                                      <p:cBhvr additive="base">
                                        <p:cTn id="14" dur="500" fill="hold"/>
                                        <p:tgtEl>
                                          <p:spTgt spid="2058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5843"/>
                                        </p:tgtEl>
                                        <p:attrNameLst>
                                          <p:attrName>style.visibility</p:attrName>
                                        </p:attrNameLst>
                                      </p:cBhvr>
                                      <p:to>
                                        <p:strVal val="visible"/>
                                      </p:to>
                                    </p:set>
                                    <p:anim calcmode="lin" valueType="num">
                                      <p:cBhvr additive="base">
                                        <p:cTn id="19" dur="500" fill="hold"/>
                                        <p:tgtEl>
                                          <p:spTgt spid="205843"/>
                                        </p:tgtEl>
                                        <p:attrNameLst>
                                          <p:attrName>ppt_x</p:attrName>
                                        </p:attrNameLst>
                                      </p:cBhvr>
                                      <p:tavLst>
                                        <p:tav tm="0">
                                          <p:val>
                                            <p:strVal val="0-#ppt_w/2"/>
                                          </p:val>
                                        </p:tav>
                                        <p:tav tm="100000">
                                          <p:val>
                                            <p:strVal val="#ppt_x"/>
                                          </p:val>
                                        </p:tav>
                                      </p:tavLst>
                                    </p:anim>
                                    <p:anim calcmode="lin" valueType="num">
                                      <p:cBhvr additive="base">
                                        <p:cTn id="20" dur="500" fill="hold"/>
                                        <p:tgtEl>
                                          <p:spTgt spid="20584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5839"/>
                                        </p:tgtEl>
                                        <p:attrNameLst>
                                          <p:attrName>style.visibility</p:attrName>
                                        </p:attrNameLst>
                                      </p:cBhvr>
                                      <p:to>
                                        <p:strVal val="visible"/>
                                      </p:to>
                                    </p:set>
                                    <p:anim calcmode="lin" valueType="num">
                                      <p:cBhvr additive="base">
                                        <p:cTn id="25" dur="500" fill="hold"/>
                                        <p:tgtEl>
                                          <p:spTgt spid="205839"/>
                                        </p:tgtEl>
                                        <p:attrNameLst>
                                          <p:attrName>ppt_x</p:attrName>
                                        </p:attrNameLst>
                                      </p:cBhvr>
                                      <p:tavLst>
                                        <p:tav tm="0">
                                          <p:val>
                                            <p:strVal val="0-#ppt_w/2"/>
                                          </p:val>
                                        </p:tav>
                                        <p:tav tm="100000">
                                          <p:val>
                                            <p:strVal val="#ppt_x"/>
                                          </p:val>
                                        </p:tav>
                                      </p:tavLst>
                                    </p:anim>
                                    <p:anim calcmode="lin" valueType="num">
                                      <p:cBhvr additive="base">
                                        <p:cTn id="26" dur="500" fill="hold"/>
                                        <p:tgtEl>
                                          <p:spTgt spid="20583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05841"/>
                                        </p:tgtEl>
                                        <p:attrNameLst>
                                          <p:attrName>style.visibility</p:attrName>
                                        </p:attrNameLst>
                                      </p:cBhvr>
                                      <p:to>
                                        <p:strVal val="visible"/>
                                      </p:to>
                                    </p:set>
                                    <p:anim calcmode="lin" valueType="num">
                                      <p:cBhvr additive="base">
                                        <p:cTn id="31" dur="500" fill="hold"/>
                                        <p:tgtEl>
                                          <p:spTgt spid="205841"/>
                                        </p:tgtEl>
                                        <p:attrNameLst>
                                          <p:attrName>ppt_x</p:attrName>
                                        </p:attrNameLst>
                                      </p:cBhvr>
                                      <p:tavLst>
                                        <p:tav tm="0">
                                          <p:val>
                                            <p:strVal val="0-#ppt_w/2"/>
                                          </p:val>
                                        </p:tav>
                                        <p:tav tm="100000">
                                          <p:val>
                                            <p:strVal val="#ppt_x"/>
                                          </p:val>
                                        </p:tav>
                                      </p:tavLst>
                                    </p:anim>
                                    <p:anim calcmode="lin" valueType="num">
                                      <p:cBhvr additive="base">
                                        <p:cTn id="32" dur="500" fill="hold"/>
                                        <p:tgtEl>
                                          <p:spTgt spid="2058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9"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4"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6856"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6858"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6859" name="Group 11"/>
          <p:cNvGrpSpPr>
            <a:grpSpLocks/>
          </p:cNvGrpSpPr>
          <p:nvPr/>
        </p:nvGrpSpPr>
        <p:grpSpPr bwMode="auto">
          <a:xfrm>
            <a:off x="250825" y="266700"/>
            <a:ext cx="8496300" cy="2225675"/>
            <a:chOff x="204" y="208"/>
            <a:chExt cx="5352" cy="1402"/>
          </a:xfrm>
        </p:grpSpPr>
        <p:sp>
          <p:nvSpPr>
            <p:cNvPr id="206852" name="Text Box 4"/>
            <p:cNvSpPr txBox="1">
              <a:spLocks noChangeArrowheads="1"/>
            </p:cNvSpPr>
            <p:nvPr/>
          </p:nvSpPr>
          <p:spPr bwMode="auto">
            <a:xfrm>
              <a:off x="204" y="208"/>
              <a:ext cx="5352"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读者不难验证，上述方法可推广到</a:t>
              </a:r>
              <a:r>
                <a:rPr lang="en-US" altLang="zh-CN" i="1">
                  <a:solidFill>
                    <a:srgbClr val="000000"/>
                  </a:solidFill>
                </a:rPr>
                <a:t>n</a:t>
              </a:r>
              <a:r>
                <a:rPr lang="zh-CN" altLang="en-US">
                  <a:solidFill>
                    <a:srgbClr val="000000"/>
                  </a:solidFill>
                </a:rPr>
                <a:t>是奇数的一般情况。事实，由各对角线元素之和可导出</a:t>
              </a:r>
              <a:r>
                <a:rPr lang="en-US" altLang="zh-CN" i="1">
                  <a:solidFill>
                    <a:srgbClr val="000000"/>
                  </a:solidFill>
                </a:rPr>
                <a:t>n</a:t>
              </a:r>
              <a:r>
                <a:rPr lang="zh-CN" altLang="en-US">
                  <a:solidFill>
                    <a:srgbClr val="000000"/>
                  </a:solidFill>
                </a:rPr>
                <a:t>－</a:t>
              </a:r>
              <a:r>
                <a:rPr lang="en-US" altLang="zh-CN">
                  <a:solidFill>
                    <a:srgbClr val="000000"/>
                  </a:solidFill>
                </a:rPr>
                <a:t>1</a:t>
              </a:r>
              <a:r>
                <a:rPr lang="zh-CN" altLang="en-US">
                  <a:solidFill>
                    <a:srgbClr val="000000"/>
                  </a:solidFill>
                </a:rPr>
                <a:t>个方程，由各反对角线元素之和又可导出</a:t>
              </a:r>
              <a:r>
                <a:rPr lang="en-US" altLang="zh-CN" i="1">
                  <a:solidFill>
                    <a:srgbClr val="000000"/>
                  </a:solidFill>
                </a:rPr>
                <a:t>n</a:t>
              </a:r>
              <a:r>
                <a:rPr lang="zh-CN" altLang="en-US">
                  <a:solidFill>
                    <a:srgbClr val="000000"/>
                  </a:solidFill>
                </a:rPr>
                <a:t>－</a:t>
              </a:r>
              <a:r>
                <a:rPr lang="en-US" altLang="zh-CN">
                  <a:solidFill>
                    <a:srgbClr val="000000"/>
                  </a:solidFill>
                </a:rPr>
                <a:t>1</a:t>
              </a:r>
              <a:r>
                <a:rPr lang="zh-CN" altLang="en-US">
                  <a:solidFill>
                    <a:srgbClr val="000000"/>
                  </a:solidFill>
                </a:rPr>
                <a:t>个方程，加上矩阵所有元素之和导出的等式，共计可导出</a:t>
              </a:r>
              <a:r>
                <a:rPr lang="en-US" altLang="zh-CN">
                  <a:solidFill>
                    <a:srgbClr val="000000"/>
                  </a:solidFill>
                </a:rPr>
                <a:t>2</a:t>
              </a:r>
              <a:r>
                <a:rPr lang="en-US" altLang="zh-CN" i="1">
                  <a:solidFill>
                    <a:srgbClr val="000000"/>
                  </a:solidFill>
                </a:rPr>
                <a:t> n</a:t>
              </a:r>
              <a:r>
                <a:rPr lang="zh-CN" altLang="en-US">
                  <a:solidFill>
                    <a:srgbClr val="000000"/>
                  </a:solidFill>
                </a:rPr>
                <a:t>－</a:t>
              </a:r>
              <a:r>
                <a:rPr lang="en-US" altLang="zh-CN">
                  <a:solidFill>
                    <a:srgbClr val="000000"/>
                  </a:solidFill>
                </a:rPr>
                <a:t>1</a:t>
              </a:r>
              <a:r>
                <a:rPr lang="zh-CN" altLang="en-US">
                  <a:solidFill>
                    <a:srgbClr val="000000"/>
                  </a:solidFill>
                </a:rPr>
                <a:t>个方程，并易知它们是独立的。另一方面空间                          </a:t>
              </a:r>
            </a:p>
            <a:p>
              <a:endParaRPr lang="zh-CN" altLang="en-US">
                <a:solidFill>
                  <a:srgbClr val="000000"/>
                </a:solidFill>
              </a:endParaRPr>
            </a:p>
            <a:p>
              <a:r>
                <a:rPr lang="zh-CN" altLang="en-US">
                  <a:solidFill>
                    <a:srgbClr val="000000"/>
                  </a:solidFill>
                </a:rPr>
                <a:t>的维数恰为</a:t>
              </a:r>
              <a:r>
                <a:rPr lang="en-US" altLang="zh-CN">
                  <a:solidFill>
                    <a:srgbClr val="000000"/>
                  </a:solidFill>
                </a:rPr>
                <a:t>2</a:t>
              </a:r>
              <a:r>
                <a:rPr lang="en-US" altLang="zh-CN" i="1">
                  <a:solidFill>
                    <a:srgbClr val="000000"/>
                  </a:solidFill>
                </a:rPr>
                <a:t> n</a:t>
              </a:r>
              <a:r>
                <a:rPr lang="zh-CN" altLang="en-US">
                  <a:solidFill>
                    <a:srgbClr val="000000"/>
                  </a:solidFill>
                </a:rPr>
                <a:t>－</a:t>
              </a:r>
              <a:r>
                <a:rPr lang="en-US" altLang="zh-CN">
                  <a:solidFill>
                    <a:srgbClr val="000000"/>
                  </a:solidFill>
                </a:rPr>
                <a:t>1</a:t>
              </a:r>
              <a:r>
                <a:rPr lang="zh-CN" altLang="en-US">
                  <a:solidFill>
                    <a:srgbClr val="000000"/>
                  </a:solidFill>
                </a:rPr>
                <a:t>，故          之一可任取，而通过方程组解得所有的         ，（只须注意保持其非负性即可）</a:t>
              </a:r>
            </a:p>
          </p:txBody>
        </p:sp>
        <p:graphicFrame>
          <p:nvGraphicFramePr>
            <p:cNvPr id="206853" name="Object 5"/>
            <p:cNvGraphicFramePr>
              <a:graphicFrameLocks noChangeAspect="1"/>
            </p:cNvGraphicFramePr>
            <p:nvPr/>
          </p:nvGraphicFramePr>
          <p:xfrm>
            <a:off x="2745" y="766"/>
            <a:ext cx="1088" cy="441"/>
          </p:xfrm>
          <a:graphic>
            <a:graphicData uri="http://schemas.openxmlformats.org/presentationml/2006/ole">
              <mc:AlternateContent xmlns:mc="http://schemas.openxmlformats.org/markup-compatibility/2006">
                <mc:Choice xmlns:v="urn:schemas-microsoft-com:vml" Requires="v">
                  <p:oleObj spid="_x0000_s206878" r:id="rId3" imgW="1054100" imgH="431800" progId="Equation.DSMT4">
                    <p:embed/>
                  </p:oleObj>
                </mc:Choice>
                <mc:Fallback>
                  <p:oleObj r:id="rId3" imgW="10541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 y="766"/>
                          <a:ext cx="1088" cy="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5" name="Object 7"/>
            <p:cNvGraphicFramePr>
              <a:graphicFrameLocks noChangeAspect="1"/>
            </p:cNvGraphicFramePr>
            <p:nvPr/>
          </p:nvGraphicFramePr>
          <p:xfrm>
            <a:off x="1837" y="1195"/>
            <a:ext cx="409" cy="239"/>
          </p:xfrm>
          <a:graphic>
            <a:graphicData uri="http://schemas.openxmlformats.org/presentationml/2006/ole">
              <mc:AlternateContent xmlns:mc="http://schemas.openxmlformats.org/markup-compatibility/2006">
                <mc:Choice xmlns:v="urn:schemas-microsoft-com:vml" Requires="v">
                  <p:oleObj spid="_x0000_s206879" r:id="rId5" imgW="393529" imgH="228501" progId="Equation.DSMT4">
                    <p:embed/>
                  </p:oleObj>
                </mc:Choice>
                <mc:Fallback>
                  <p:oleObj r:id="rId5" imgW="393529"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1195"/>
                          <a:ext cx="40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57" name="Object 9"/>
            <p:cNvGraphicFramePr>
              <a:graphicFrameLocks noChangeAspect="1"/>
            </p:cNvGraphicFramePr>
            <p:nvPr/>
          </p:nvGraphicFramePr>
          <p:xfrm>
            <a:off x="4967" y="1162"/>
            <a:ext cx="409" cy="239"/>
          </p:xfrm>
          <a:graphic>
            <a:graphicData uri="http://schemas.openxmlformats.org/presentationml/2006/ole">
              <mc:AlternateContent xmlns:mc="http://schemas.openxmlformats.org/markup-compatibility/2006">
                <mc:Choice xmlns:v="urn:schemas-microsoft-com:vml" Requires="v">
                  <p:oleObj spid="_x0000_s206880" r:id="rId7" imgW="393529" imgH="228501" progId="Equation.DSMT4">
                    <p:embed/>
                  </p:oleObj>
                </mc:Choice>
                <mc:Fallback>
                  <p:oleObj r:id="rId7" imgW="393529" imgH="228501"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7" y="1162"/>
                          <a:ext cx="40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6861" name="Rectangle 13"/>
          <p:cNvSpPr>
            <a:spLocks noChangeArrowheads="1"/>
          </p:cNvSpPr>
          <p:nvPr/>
        </p:nvSpPr>
        <p:spPr bwMode="auto">
          <a:xfrm>
            <a:off x="238125" y="2511425"/>
            <a:ext cx="8150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但当</a:t>
            </a:r>
            <a:r>
              <a:rPr lang="en-US" altLang="zh-CN" i="1"/>
              <a:t>n</a:t>
            </a:r>
            <a:r>
              <a:rPr lang="zh-CN" altLang="en-US"/>
              <a:t>为偶数时，情况就不大相同了。让我们先来观察一下</a:t>
            </a:r>
            <a:r>
              <a:rPr lang="en-US" altLang="zh-CN" i="1"/>
              <a:t>n</a:t>
            </a:r>
            <a:r>
              <a:rPr lang="en-US" altLang="zh-CN"/>
              <a:t>=4</a:t>
            </a:r>
            <a:r>
              <a:rPr lang="zh-CN" altLang="en-US"/>
              <a:t>的情况。</a:t>
            </a:r>
          </a:p>
          <a:p>
            <a:r>
              <a:rPr lang="zh-CN" altLang="en-US"/>
              <a:t>当</a:t>
            </a:r>
            <a:r>
              <a:rPr lang="en-US" altLang="zh-CN" i="1"/>
              <a:t>n</a:t>
            </a:r>
            <a:r>
              <a:rPr lang="en-US" altLang="zh-CN"/>
              <a:t>=4</a:t>
            </a:r>
            <a:r>
              <a:rPr lang="zh-CN" altLang="en-US"/>
              <a:t>时，</a:t>
            </a:r>
          </a:p>
        </p:txBody>
      </p:sp>
      <p:sp>
        <p:nvSpPr>
          <p:cNvPr id="206863" name="Rectangle 1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62" name="Object 14"/>
          <p:cNvGraphicFramePr>
            <a:graphicFrameLocks noChangeAspect="1"/>
          </p:cNvGraphicFramePr>
          <p:nvPr/>
        </p:nvGraphicFramePr>
        <p:xfrm>
          <a:off x="250825" y="3284538"/>
          <a:ext cx="1728788" cy="1338262"/>
        </p:xfrm>
        <a:graphic>
          <a:graphicData uri="http://schemas.openxmlformats.org/presentationml/2006/ole">
            <mc:AlternateContent xmlns:mc="http://schemas.openxmlformats.org/markup-compatibility/2006">
              <mc:Choice xmlns:v="urn:schemas-microsoft-com:vml" Requires="v">
                <p:oleObj spid="_x0000_s206881" r:id="rId8" imgW="1181100" imgH="914400" progId="Equation.DSMT4">
                  <p:embed/>
                </p:oleObj>
              </mc:Choice>
              <mc:Fallback>
                <p:oleObj r:id="rId8" imgW="1181100" imgH="9144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3284538"/>
                        <a:ext cx="1728788" cy="1338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5" name="Rectangle 1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64" name="Object 16"/>
          <p:cNvGraphicFramePr>
            <a:graphicFrameLocks noChangeAspect="1"/>
          </p:cNvGraphicFramePr>
          <p:nvPr/>
        </p:nvGraphicFramePr>
        <p:xfrm>
          <a:off x="2195513" y="3284538"/>
          <a:ext cx="1800225" cy="1368425"/>
        </p:xfrm>
        <a:graphic>
          <a:graphicData uri="http://schemas.openxmlformats.org/presentationml/2006/ole">
            <mc:AlternateContent xmlns:mc="http://schemas.openxmlformats.org/markup-compatibility/2006">
              <mc:Choice xmlns:v="urn:schemas-microsoft-com:vml" Requires="v">
                <p:oleObj spid="_x0000_s206882" r:id="rId10" imgW="1193800" imgH="914400" progId="Equation.DSMT4">
                  <p:embed/>
                </p:oleObj>
              </mc:Choice>
              <mc:Fallback>
                <p:oleObj r:id="rId10" imgW="1193800" imgH="9144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513" y="3284538"/>
                        <a:ext cx="1800225"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7" name="Rectangle 1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66" name="Object 18"/>
          <p:cNvGraphicFramePr>
            <a:graphicFrameLocks noChangeAspect="1"/>
          </p:cNvGraphicFramePr>
          <p:nvPr/>
        </p:nvGraphicFramePr>
        <p:xfrm>
          <a:off x="4284663" y="3270250"/>
          <a:ext cx="1800225" cy="1382713"/>
        </p:xfrm>
        <a:graphic>
          <a:graphicData uri="http://schemas.openxmlformats.org/presentationml/2006/ole">
            <mc:AlternateContent xmlns:mc="http://schemas.openxmlformats.org/markup-compatibility/2006">
              <mc:Choice xmlns:v="urn:schemas-microsoft-com:vml" Requires="v">
                <p:oleObj spid="_x0000_s206883" r:id="rId12" imgW="1193800" imgH="914400" progId="Equation.DSMT4">
                  <p:embed/>
                </p:oleObj>
              </mc:Choice>
              <mc:Fallback>
                <p:oleObj r:id="rId12" imgW="1193800" imgH="9144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4663" y="3270250"/>
                        <a:ext cx="1800225" cy="1382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69" name="Rectangle 21"/>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68" name="Object 20"/>
          <p:cNvGraphicFramePr>
            <a:graphicFrameLocks noChangeAspect="1"/>
          </p:cNvGraphicFramePr>
          <p:nvPr/>
        </p:nvGraphicFramePr>
        <p:xfrm>
          <a:off x="6372225" y="3284538"/>
          <a:ext cx="1800225" cy="1382712"/>
        </p:xfrm>
        <a:graphic>
          <a:graphicData uri="http://schemas.openxmlformats.org/presentationml/2006/ole">
            <mc:AlternateContent xmlns:mc="http://schemas.openxmlformats.org/markup-compatibility/2006">
              <mc:Choice xmlns:v="urn:schemas-microsoft-com:vml" Requires="v">
                <p:oleObj spid="_x0000_s206884" r:id="rId14" imgW="1193800" imgH="914400" progId="Equation.DSMT4">
                  <p:embed/>
                </p:oleObj>
              </mc:Choice>
              <mc:Fallback>
                <p:oleObj r:id="rId14" imgW="1193800" imgH="9144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72225" y="3284538"/>
                        <a:ext cx="1800225"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71" name="Rectangle 23"/>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70" name="Object 22"/>
          <p:cNvGraphicFramePr>
            <a:graphicFrameLocks noChangeAspect="1"/>
          </p:cNvGraphicFramePr>
          <p:nvPr/>
        </p:nvGraphicFramePr>
        <p:xfrm>
          <a:off x="179388" y="4868863"/>
          <a:ext cx="1800225" cy="1360487"/>
        </p:xfrm>
        <a:graphic>
          <a:graphicData uri="http://schemas.openxmlformats.org/presentationml/2006/ole">
            <mc:AlternateContent xmlns:mc="http://schemas.openxmlformats.org/markup-compatibility/2006">
              <mc:Choice xmlns:v="urn:schemas-microsoft-com:vml" Requires="v">
                <p:oleObj spid="_x0000_s206885" r:id="rId16" imgW="1206500" imgH="914400" progId="Equation.DSMT4">
                  <p:embed/>
                </p:oleObj>
              </mc:Choice>
              <mc:Fallback>
                <p:oleObj r:id="rId16" imgW="1206500" imgH="914400"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9388" y="4868863"/>
                        <a:ext cx="1800225" cy="1360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73" name="Rectangle 2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72" name="Object 24"/>
          <p:cNvGraphicFramePr>
            <a:graphicFrameLocks noChangeAspect="1"/>
          </p:cNvGraphicFramePr>
          <p:nvPr/>
        </p:nvGraphicFramePr>
        <p:xfrm>
          <a:off x="2124075" y="4868863"/>
          <a:ext cx="1871663" cy="1403350"/>
        </p:xfrm>
        <a:graphic>
          <a:graphicData uri="http://schemas.openxmlformats.org/presentationml/2006/ole">
            <mc:AlternateContent xmlns:mc="http://schemas.openxmlformats.org/markup-compatibility/2006">
              <mc:Choice xmlns:v="urn:schemas-microsoft-com:vml" Requires="v">
                <p:oleObj spid="_x0000_s206886" r:id="rId18" imgW="1219200" imgH="914400" progId="Equation.DSMT4">
                  <p:embed/>
                </p:oleObj>
              </mc:Choice>
              <mc:Fallback>
                <p:oleObj r:id="rId18" imgW="1219200" imgH="914400"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4075" y="4868863"/>
                        <a:ext cx="1871663"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75" name="Rectangle 2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74" name="Object 26"/>
          <p:cNvGraphicFramePr>
            <a:graphicFrameLocks noChangeAspect="1"/>
          </p:cNvGraphicFramePr>
          <p:nvPr/>
        </p:nvGraphicFramePr>
        <p:xfrm>
          <a:off x="4211638" y="4868863"/>
          <a:ext cx="1873250" cy="1404937"/>
        </p:xfrm>
        <a:graphic>
          <a:graphicData uri="http://schemas.openxmlformats.org/presentationml/2006/ole">
            <mc:AlternateContent xmlns:mc="http://schemas.openxmlformats.org/markup-compatibility/2006">
              <mc:Choice xmlns:v="urn:schemas-microsoft-com:vml" Requires="v">
                <p:oleObj spid="_x0000_s206887" r:id="rId20" imgW="1219200" imgH="914400" progId="Equation.DSMT4">
                  <p:embed/>
                </p:oleObj>
              </mc:Choice>
              <mc:Fallback>
                <p:oleObj r:id="rId20" imgW="1219200" imgH="91440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11638" y="4868863"/>
                        <a:ext cx="1873250" cy="140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77" name="Rectangle 2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6876" name="Object 28"/>
          <p:cNvGraphicFramePr>
            <a:graphicFrameLocks noChangeAspect="1"/>
          </p:cNvGraphicFramePr>
          <p:nvPr/>
        </p:nvGraphicFramePr>
        <p:xfrm>
          <a:off x="6300788" y="4868863"/>
          <a:ext cx="1871662" cy="1403350"/>
        </p:xfrm>
        <a:graphic>
          <a:graphicData uri="http://schemas.openxmlformats.org/presentationml/2006/ole">
            <mc:AlternateContent xmlns:mc="http://schemas.openxmlformats.org/markup-compatibility/2006">
              <mc:Choice xmlns:v="urn:schemas-microsoft-com:vml" Requires="v">
                <p:oleObj spid="_x0000_s206888" r:id="rId22" imgW="1219200" imgH="914400" progId="Equation.DSMT4">
                  <p:embed/>
                </p:oleObj>
              </mc:Choice>
              <mc:Fallback>
                <p:oleObj r:id="rId22" imgW="1219200" imgH="914400" progId="Equation.DSMT4">
                  <p:embed/>
                  <p:pic>
                    <p:nvPicPr>
                      <p:cNvPr id="0" name="Object 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00788" y="4868863"/>
                        <a:ext cx="1871662"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06859"/>
                                        </p:tgtEl>
                                        <p:attrNameLst>
                                          <p:attrName>style.visibility</p:attrName>
                                        </p:attrNameLst>
                                      </p:cBhvr>
                                      <p:to>
                                        <p:strVal val="visible"/>
                                      </p:to>
                                    </p:set>
                                    <p:anim calcmode="lin" valueType="num">
                                      <p:cBhvr additive="base">
                                        <p:cTn id="7" dur="500" fill="hold"/>
                                        <p:tgtEl>
                                          <p:spTgt spid="206859"/>
                                        </p:tgtEl>
                                        <p:attrNameLst>
                                          <p:attrName>ppt_x</p:attrName>
                                        </p:attrNameLst>
                                      </p:cBhvr>
                                      <p:tavLst>
                                        <p:tav tm="0">
                                          <p:val>
                                            <p:strVal val="0-#ppt_w/2"/>
                                          </p:val>
                                        </p:tav>
                                        <p:tav tm="100000">
                                          <p:val>
                                            <p:strVal val="#ppt_x"/>
                                          </p:val>
                                        </p:tav>
                                      </p:tavLst>
                                    </p:anim>
                                    <p:anim calcmode="lin" valueType="num">
                                      <p:cBhvr additive="base">
                                        <p:cTn id="8" dur="500" fill="hold"/>
                                        <p:tgtEl>
                                          <p:spTgt spid="206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861"/>
                                        </p:tgtEl>
                                        <p:attrNameLst>
                                          <p:attrName>style.visibility</p:attrName>
                                        </p:attrNameLst>
                                      </p:cBhvr>
                                      <p:to>
                                        <p:strVal val="visible"/>
                                      </p:to>
                                    </p:set>
                                    <p:anim calcmode="lin" valueType="num">
                                      <p:cBhvr additive="base">
                                        <p:cTn id="13" dur="500" fill="hold"/>
                                        <p:tgtEl>
                                          <p:spTgt spid="206861"/>
                                        </p:tgtEl>
                                        <p:attrNameLst>
                                          <p:attrName>ppt_x</p:attrName>
                                        </p:attrNameLst>
                                      </p:cBhvr>
                                      <p:tavLst>
                                        <p:tav tm="0">
                                          <p:val>
                                            <p:strVal val="0-#ppt_w/2"/>
                                          </p:val>
                                        </p:tav>
                                        <p:tav tm="100000">
                                          <p:val>
                                            <p:strVal val="#ppt_x"/>
                                          </p:val>
                                        </p:tav>
                                      </p:tavLst>
                                    </p:anim>
                                    <p:anim calcmode="lin" valueType="num">
                                      <p:cBhvr additive="base">
                                        <p:cTn id="14" dur="500" fill="hold"/>
                                        <p:tgtEl>
                                          <p:spTgt spid="2068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6862"/>
                                        </p:tgtEl>
                                        <p:attrNameLst>
                                          <p:attrName>style.visibility</p:attrName>
                                        </p:attrNameLst>
                                      </p:cBhvr>
                                      <p:to>
                                        <p:strVal val="visible"/>
                                      </p:to>
                                    </p:set>
                                    <p:anim calcmode="lin" valueType="num">
                                      <p:cBhvr additive="base">
                                        <p:cTn id="19" dur="500" fill="hold"/>
                                        <p:tgtEl>
                                          <p:spTgt spid="206862"/>
                                        </p:tgtEl>
                                        <p:attrNameLst>
                                          <p:attrName>ppt_x</p:attrName>
                                        </p:attrNameLst>
                                      </p:cBhvr>
                                      <p:tavLst>
                                        <p:tav tm="0">
                                          <p:val>
                                            <p:strVal val="0-#ppt_w/2"/>
                                          </p:val>
                                        </p:tav>
                                        <p:tav tm="100000">
                                          <p:val>
                                            <p:strVal val="#ppt_x"/>
                                          </p:val>
                                        </p:tav>
                                      </p:tavLst>
                                    </p:anim>
                                    <p:anim calcmode="lin" valueType="num">
                                      <p:cBhvr additive="base">
                                        <p:cTn id="20" dur="500" fill="hold"/>
                                        <p:tgtEl>
                                          <p:spTgt spid="2068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6864"/>
                                        </p:tgtEl>
                                        <p:attrNameLst>
                                          <p:attrName>style.visibility</p:attrName>
                                        </p:attrNameLst>
                                      </p:cBhvr>
                                      <p:to>
                                        <p:strVal val="visible"/>
                                      </p:to>
                                    </p:set>
                                    <p:anim calcmode="lin" valueType="num">
                                      <p:cBhvr additive="base">
                                        <p:cTn id="25" dur="500" fill="hold"/>
                                        <p:tgtEl>
                                          <p:spTgt spid="206864"/>
                                        </p:tgtEl>
                                        <p:attrNameLst>
                                          <p:attrName>ppt_x</p:attrName>
                                        </p:attrNameLst>
                                      </p:cBhvr>
                                      <p:tavLst>
                                        <p:tav tm="0">
                                          <p:val>
                                            <p:strVal val="0-#ppt_w/2"/>
                                          </p:val>
                                        </p:tav>
                                        <p:tav tm="100000">
                                          <p:val>
                                            <p:strVal val="#ppt_x"/>
                                          </p:val>
                                        </p:tav>
                                      </p:tavLst>
                                    </p:anim>
                                    <p:anim calcmode="lin" valueType="num">
                                      <p:cBhvr additive="base">
                                        <p:cTn id="26" dur="500" fill="hold"/>
                                        <p:tgtEl>
                                          <p:spTgt spid="2068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06866"/>
                                        </p:tgtEl>
                                        <p:attrNameLst>
                                          <p:attrName>style.visibility</p:attrName>
                                        </p:attrNameLst>
                                      </p:cBhvr>
                                      <p:to>
                                        <p:strVal val="visible"/>
                                      </p:to>
                                    </p:set>
                                    <p:animEffect transition="in" filter="box(in)">
                                      <p:cBhvr>
                                        <p:cTn id="31" dur="500"/>
                                        <p:tgtEl>
                                          <p:spTgt spid="20686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06866"/>
                                        </p:tgtEl>
                                        <p:attrNameLst>
                                          <p:attrName>style.visibility</p:attrName>
                                        </p:attrNameLst>
                                      </p:cBhvr>
                                      <p:to>
                                        <p:strVal val="visible"/>
                                      </p:to>
                                    </p:set>
                                    <p:anim calcmode="lin" valueType="num">
                                      <p:cBhvr additive="base">
                                        <p:cTn id="36" dur="500" fill="hold"/>
                                        <p:tgtEl>
                                          <p:spTgt spid="206866"/>
                                        </p:tgtEl>
                                        <p:attrNameLst>
                                          <p:attrName>ppt_x</p:attrName>
                                        </p:attrNameLst>
                                      </p:cBhvr>
                                      <p:tavLst>
                                        <p:tav tm="0">
                                          <p:val>
                                            <p:strVal val="0-#ppt_w/2"/>
                                          </p:val>
                                        </p:tav>
                                        <p:tav tm="100000">
                                          <p:val>
                                            <p:strVal val="#ppt_x"/>
                                          </p:val>
                                        </p:tav>
                                      </p:tavLst>
                                    </p:anim>
                                    <p:anim calcmode="lin" valueType="num">
                                      <p:cBhvr additive="base">
                                        <p:cTn id="37" dur="500" fill="hold"/>
                                        <p:tgtEl>
                                          <p:spTgt spid="206866"/>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06868"/>
                                        </p:tgtEl>
                                        <p:attrNameLst>
                                          <p:attrName>style.visibility</p:attrName>
                                        </p:attrNameLst>
                                      </p:cBhvr>
                                      <p:to>
                                        <p:strVal val="visible"/>
                                      </p:to>
                                    </p:set>
                                    <p:anim calcmode="lin" valueType="num">
                                      <p:cBhvr additive="base">
                                        <p:cTn id="42" dur="500" fill="hold"/>
                                        <p:tgtEl>
                                          <p:spTgt spid="206868"/>
                                        </p:tgtEl>
                                        <p:attrNameLst>
                                          <p:attrName>ppt_x</p:attrName>
                                        </p:attrNameLst>
                                      </p:cBhvr>
                                      <p:tavLst>
                                        <p:tav tm="0">
                                          <p:val>
                                            <p:strVal val="0-#ppt_w/2"/>
                                          </p:val>
                                        </p:tav>
                                        <p:tav tm="100000">
                                          <p:val>
                                            <p:strVal val="#ppt_x"/>
                                          </p:val>
                                        </p:tav>
                                      </p:tavLst>
                                    </p:anim>
                                    <p:anim calcmode="lin" valueType="num">
                                      <p:cBhvr additive="base">
                                        <p:cTn id="43" dur="500" fill="hold"/>
                                        <p:tgtEl>
                                          <p:spTgt spid="20686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06870"/>
                                        </p:tgtEl>
                                        <p:attrNameLst>
                                          <p:attrName>style.visibility</p:attrName>
                                        </p:attrNameLst>
                                      </p:cBhvr>
                                      <p:to>
                                        <p:strVal val="visible"/>
                                      </p:to>
                                    </p:set>
                                    <p:anim calcmode="lin" valueType="num">
                                      <p:cBhvr additive="base">
                                        <p:cTn id="48" dur="500" fill="hold"/>
                                        <p:tgtEl>
                                          <p:spTgt spid="206870"/>
                                        </p:tgtEl>
                                        <p:attrNameLst>
                                          <p:attrName>ppt_x</p:attrName>
                                        </p:attrNameLst>
                                      </p:cBhvr>
                                      <p:tavLst>
                                        <p:tav tm="0">
                                          <p:val>
                                            <p:strVal val="0-#ppt_w/2"/>
                                          </p:val>
                                        </p:tav>
                                        <p:tav tm="100000">
                                          <p:val>
                                            <p:strVal val="#ppt_x"/>
                                          </p:val>
                                        </p:tav>
                                      </p:tavLst>
                                    </p:anim>
                                    <p:anim calcmode="lin" valueType="num">
                                      <p:cBhvr additive="base">
                                        <p:cTn id="49" dur="500" fill="hold"/>
                                        <p:tgtEl>
                                          <p:spTgt spid="206870"/>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nodeType="clickEffect">
                                  <p:stCondLst>
                                    <p:cond delay="0"/>
                                  </p:stCondLst>
                                  <p:childTnLst>
                                    <p:set>
                                      <p:cBhvr>
                                        <p:cTn id="53" dur="1" fill="hold">
                                          <p:stCondLst>
                                            <p:cond delay="0"/>
                                          </p:stCondLst>
                                        </p:cTn>
                                        <p:tgtEl>
                                          <p:spTgt spid="206872"/>
                                        </p:tgtEl>
                                        <p:attrNameLst>
                                          <p:attrName>style.visibility</p:attrName>
                                        </p:attrNameLst>
                                      </p:cBhvr>
                                      <p:to>
                                        <p:strVal val="visible"/>
                                      </p:to>
                                    </p:set>
                                    <p:anim calcmode="lin" valueType="num">
                                      <p:cBhvr additive="base">
                                        <p:cTn id="54" dur="500" fill="hold"/>
                                        <p:tgtEl>
                                          <p:spTgt spid="206872"/>
                                        </p:tgtEl>
                                        <p:attrNameLst>
                                          <p:attrName>ppt_x</p:attrName>
                                        </p:attrNameLst>
                                      </p:cBhvr>
                                      <p:tavLst>
                                        <p:tav tm="0">
                                          <p:val>
                                            <p:strVal val="0-#ppt_w/2"/>
                                          </p:val>
                                        </p:tav>
                                        <p:tav tm="100000">
                                          <p:val>
                                            <p:strVal val="#ppt_x"/>
                                          </p:val>
                                        </p:tav>
                                      </p:tavLst>
                                    </p:anim>
                                    <p:anim calcmode="lin" valueType="num">
                                      <p:cBhvr additive="base">
                                        <p:cTn id="55" dur="500" fill="hold"/>
                                        <p:tgtEl>
                                          <p:spTgt spid="206872"/>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nodeType="clickEffect">
                                  <p:stCondLst>
                                    <p:cond delay="0"/>
                                  </p:stCondLst>
                                  <p:childTnLst>
                                    <p:set>
                                      <p:cBhvr>
                                        <p:cTn id="59" dur="1" fill="hold">
                                          <p:stCondLst>
                                            <p:cond delay="0"/>
                                          </p:stCondLst>
                                        </p:cTn>
                                        <p:tgtEl>
                                          <p:spTgt spid="206874"/>
                                        </p:tgtEl>
                                        <p:attrNameLst>
                                          <p:attrName>style.visibility</p:attrName>
                                        </p:attrNameLst>
                                      </p:cBhvr>
                                      <p:to>
                                        <p:strVal val="visible"/>
                                      </p:to>
                                    </p:set>
                                    <p:anim calcmode="lin" valueType="num">
                                      <p:cBhvr additive="base">
                                        <p:cTn id="60" dur="500" fill="hold"/>
                                        <p:tgtEl>
                                          <p:spTgt spid="206874"/>
                                        </p:tgtEl>
                                        <p:attrNameLst>
                                          <p:attrName>ppt_x</p:attrName>
                                        </p:attrNameLst>
                                      </p:cBhvr>
                                      <p:tavLst>
                                        <p:tav tm="0">
                                          <p:val>
                                            <p:strVal val="0-#ppt_w/2"/>
                                          </p:val>
                                        </p:tav>
                                        <p:tav tm="100000">
                                          <p:val>
                                            <p:strVal val="#ppt_x"/>
                                          </p:val>
                                        </p:tav>
                                      </p:tavLst>
                                    </p:anim>
                                    <p:anim calcmode="lin" valueType="num">
                                      <p:cBhvr additive="base">
                                        <p:cTn id="61" dur="500" fill="hold"/>
                                        <p:tgtEl>
                                          <p:spTgt spid="206874"/>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206876"/>
                                        </p:tgtEl>
                                        <p:attrNameLst>
                                          <p:attrName>style.visibility</p:attrName>
                                        </p:attrNameLst>
                                      </p:cBhvr>
                                      <p:to>
                                        <p:strVal val="visible"/>
                                      </p:to>
                                    </p:set>
                                    <p:anim calcmode="lin" valueType="num">
                                      <p:cBhvr additive="base">
                                        <p:cTn id="66" dur="500" fill="hold"/>
                                        <p:tgtEl>
                                          <p:spTgt spid="206876"/>
                                        </p:tgtEl>
                                        <p:attrNameLst>
                                          <p:attrName>ppt_x</p:attrName>
                                        </p:attrNameLst>
                                      </p:cBhvr>
                                      <p:tavLst>
                                        <p:tav tm="0">
                                          <p:val>
                                            <p:strVal val="0-#ppt_w/2"/>
                                          </p:val>
                                        </p:tav>
                                        <p:tav tm="100000">
                                          <p:val>
                                            <p:strVal val="#ppt_x"/>
                                          </p:val>
                                        </p:tav>
                                      </p:tavLst>
                                    </p:anim>
                                    <p:anim calcmode="lin" valueType="num">
                                      <p:cBhvr additive="base">
                                        <p:cTn id="67" dur="500" fill="hold"/>
                                        <p:tgtEl>
                                          <p:spTgt spid="2068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61"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76" name="Object 4"/>
          <p:cNvGraphicFramePr>
            <a:graphicFrameLocks noChangeAspect="1"/>
          </p:cNvGraphicFramePr>
          <p:nvPr/>
        </p:nvGraphicFramePr>
        <p:xfrm>
          <a:off x="539750" y="404813"/>
          <a:ext cx="7632700" cy="1908175"/>
        </p:xfrm>
        <a:graphic>
          <a:graphicData uri="http://schemas.openxmlformats.org/presentationml/2006/ole">
            <mc:AlternateContent xmlns:mc="http://schemas.openxmlformats.org/markup-compatibility/2006">
              <mc:Choice xmlns:v="urn:schemas-microsoft-com:vml" Requires="v">
                <p:oleObj spid="_x0000_s207888" r:id="rId3" imgW="4686300" imgH="1168400" progId="Equation.DSMT4">
                  <p:embed/>
                </p:oleObj>
              </mc:Choice>
              <mc:Fallback>
                <p:oleObj r:id="rId3" imgW="4686300" imgH="1168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404813"/>
                        <a:ext cx="7632700" cy="190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880"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7881" name="Group 9"/>
          <p:cNvGrpSpPr>
            <a:grpSpLocks/>
          </p:cNvGrpSpPr>
          <p:nvPr/>
        </p:nvGrpSpPr>
        <p:grpSpPr bwMode="auto">
          <a:xfrm>
            <a:off x="323850" y="2165350"/>
            <a:ext cx="7940675" cy="1190625"/>
            <a:chOff x="204" y="1364"/>
            <a:chExt cx="5002" cy="750"/>
          </a:xfrm>
        </p:grpSpPr>
        <p:sp>
          <p:nvSpPr>
            <p:cNvPr id="207878" name="Text Box 6"/>
            <p:cNvSpPr txBox="1">
              <a:spLocks noChangeArrowheads="1"/>
            </p:cNvSpPr>
            <p:nvPr/>
          </p:nvSpPr>
          <p:spPr bwMode="auto">
            <a:xfrm>
              <a:off x="204" y="1480"/>
              <a:ext cx="500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易见，                             具有非常特殊的结构，一般的偶数阶双随机矩</a:t>
              </a:r>
            </a:p>
            <a:p>
              <a:endParaRPr lang="zh-CN" altLang="en-US">
                <a:solidFill>
                  <a:srgbClr val="000000"/>
                </a:solidFill>
              </a:endParaRPr>
            </a:p>
            <a:p>
              <a:r>
                <a:rPr lang="zh-CN" altLang="en-US">
                  <a:solidFill>
                    <a:srgbClr val="000000"/>
                  </a:solidFill>
                </a:rPr>
                <a:t>阵，即使其元素是非负整数，也无法用</a:t>
              </a:r>
              <a:r>
                <a:rPr lang="en-US" altLang="zh-CN" i="1">
                  <a:solidFill>
                    <a:srgbClr val="000000"/>
                  </a:solidFill>
                </a:rPr>
                <a:t>P</a:t>
              </a:r>
              <a:r>
                <a:rPr lang="en-US" altLang="zh-CN" i="1" baseline="-30000">
                  <a:solidFill>
                    <a:srgbClr val="000000"/>
                  </a:solidFill>
                </a:rPr>
                <a:t>k</a:t>
              </a:r>
              <a:r>
                <a:rPr lang="zh-CN" altLang="en-US">
                  <a:solidFill>
                    <a:srgbClr val="000000"/>
                  </a:solidFill>
                </a:rPr>
                <a:t>、</a:t>
              </a:r>
              <a:r>
                <a:rPr lang="en-US" altLang="zh-CN" i="1">
                  <a:solidFill>
                    <a:srgbClr val="000000"/>
                  </a:solidFill>
                </a:rPr>
                <a:t>Q</a:t>
              </a:r>
              <a:r>
                <a:rPr lang="en-US" altLang="zh-CN" i="1" baseline="-30000">
                  <a:solidFill>
                    <a:srgbClr val="000000"/>
                  </a:solidFill>
                </a:rPr>
                <a:t>k</a:t>
              </a:r>
              <a:r>
                <a:rPr lang="zh-CN" altLang="en-US">
                  <a:solidFill>
                    <a:srgbClr val="000000"/>
                  </a:solidFill>
                </a:rPr>
                <a:t>来分解。</a:t>
              </a:r>
            </a:p>
          </p:txBody>
        </p:sp>
        <p:graphicFrame>
          <p:nvGraphicFramePr>
            <p:cNvPr id="207879" name="Object 7"/>
            <p:cNvGraphicFramePr>
              <a:graphicFrameLocks noChangeAspect="1"/>
            </p:cNvGraphicFramePr>
            <p:nvPr/>
          </p:nvGraphicFramePr>
          <p:xfrm>
            <a:off x="703" y="1364"/>
            <a:ext cx="1180" cy="478"/>
          </p:xfrm>
          <a:graphic>
            <a:graphicData uri="http://schemas.openxmlformats.org/presentationml/2006/ole">
              <mc:AlternateContent xmlns:mc="http://schemas.openxmlformats.org/markup-compatibility/2006">
                <mc:Choice xmlns:v="urn:schemas-microsoft-com:vml" Requires="v">
                  <p:oleObj spid="_x0000_s207889" r:id="rId5" imgW="1054100" imgH="431800" progId="Equation.DSMT4">
                    <p:embed/>
                  </p:oleObj>
                </mc:Choice>
                <mc:Fallback>
                  <p:oleObj r:id="rId5" imgW="10541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 y="1364"/>
                          <a:ext cx="1180" cy="4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7884"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7885" name="Group 13"/>
          <p:cNvGrpSpPr>
            <a:grpSpLocks/>
          </p:cNvGrpSpPr>
          <p:nvPr/>
        </p:nvGrpSpPr>
        <p:grpSpPr bwMode="auto">
          <a:xfrm>
            <a:off x="303213" y="3284538"/>
            <a:ext cx="8372475" cy="771525"/>
            <a:chOff x="237" y="2160"/>
            <a:chExt cx="5274" cy="486"/>
          </a:xfrm>
        </p:grpSpPr>
        <p:sp>
          <p:nvSpPr>
            <p:cNvPr id="207882" name="Text Box 10"/>
            <p:cNvSpPr txBox="1">
              <a:spLocks noChangeArrowheads="1"/>
            </p:cNvSpPr>
            <p:nvPr/>
          </p:nvSpPr>
          <p:spPr bwMode="auto">
            <a:xfrm>
              <a:off x="237" y="2204"/>
              <a:ext cx="527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当     具有上述结构时，能否用</a:t>
              </a:r>
              <a:r>
                <a:rPr lang="en-US" altLang="zh-CN" i="1">
                  <a:solidFill>
                    <a:srgbClr val="000000"/>
                  </a:solidFill>
                </a:rPr>
                <a:t>P</a:t>
              </a:r>
              <a:r>
                <a:rPr lang="en-US" altLang="zh-CN" i="1" baseline="-30000">
                  <a:solidFill>
                    <a:srgbClr val="000000"/>
                  </a:solidFill>
                </a:rPr>
                <a:t>k</a:t>
              </a:r>
              <a:r>
                <a:rPr lang="zh-CN" altLang="en-US">
                  <a:solidFill>
                    <a:srgbClr val="000000"/>
                  </a:solidFill>
                </a:rPr>
                <a:t>和</a:t>
              </a:r>
              <a:r>
                <a:rPr lang="en-US" altLang="zh-CN" i="1">
                  <a:solidFill>
                    <a:srgbClr val="000000"/>
                  </a:solidFill>
                </a:rPr>
                <a:t>Q</a:t>
              </a:r>
              <a:r>
                <a:rPr lang="en-US" altLang="zh-CN" i="1" baseline="-30000">
                  <a:solidFill>
                    <a:srgbClr val="000000"/>
                  </a:solidFill>
                </a:rPr>
                <a:t>k</a:t>
              </a:r>
              <a:r>
                <a:rPr lang="zh-CN" altLang="en-US">
                  <a:solidFill>
                    <a:srgbClr val="000000"/>
                  </a:solidFill>
                </a:rPr>
                <a:t>来分解呢？易见，由各对角线元素之和可导出：</a:t>
              </a:r>
            </a:p>
          </p:txBody>
        </p:sp>
        <p:graphicFrame>
          <p:nvGraphicFramePr>
            <p:cNvPr id="207883" name="Object 11"/>
            <p:cNvGraphicFramePr>
              <a:graphicFrameLocks noChangeAspect="1"/>
            </p:cNvGraphicFramePr>
            <p:nvPr/>
          </p:nvGraphicFramePr>
          <p:xfrm>
            <a:off x="476" y="2160"/>
            <a:ext cx="178" cy="272"/>
          </p:xfrm>
          <a:graphic>
            <a:graphicData uri="http://schemas.openxmlformats.org/presentationml/2006/ole">
              <mc:AlternateContent xmlns:mc="http://schemas.openxmlformats.org/markup-compatibility/2006">
                <mc:Choice xmlns:v="urn:schemas-microsoft-com:vml" Requires="v">
                  <p:oleObj spid="_x0000_s207890" r:id="rId7" imgW="139579" imgH="215713" progId="Equation.DSMT4">
                    <p:embed/>
                  </p:oleObj>
                </mc:Choice>
                <mc:Fallback>
                  <p:oleObj r:id="rId7" imgW="139579" imgH="21571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2160"/>
                          <a:ext cx="17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7887" name="Rectangle 15"/>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7886" name="Object 14"/>
          <p:cNvGraphicFramePr>
            <a:graphicFrameLocks noChangeAspect="1"/>
          </p:cNvGraphicFramePr>
          <p:nvPr/>
        </p:nvGraphicFramePr>
        <p:xfrm>
          <a:off x="1979613" y="4076700"/>
          <a:ext cx="2447925" cy="1690688"/>
        </p:xfrm>
        <a:graphic>
          <a:graphicData uri="http://schemas.openxmlformats.org/presentationml/2006/ole">
            <mc:AlternateContent xmlns:mc="http://schemas.openxmlformats.org/markup-compatibility/2006">
              <mc:Choice xmlns:v="urn:schemas-microsoft-com:vml" Requires="v">
                <p:oleObj spid="_x0000_s207891" r:id="rId9" imgW="1320800" imgH="914400" progId="Equation.DSMT4">
                  <p:embed/>
                </p:oleObj>
              </mc:Choice>
              <mc:Fallback>
                <p:oleObj r:id="rId9" imgW="1320800" imgH="9144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4076700"/>
                        <a:ext cx="2447925"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0-#ppt_w/2"/>
                                          </p:val>
                                        </p:tav>
                                        <p:tav tm="100000">
                                          <p:val>
                                            <p:strVal val="#ppt_x"/>
                                          </p:val>
                                        </p:tav>
                                      </p:tavLst>
                                    </p:anim>
                                    <p:anim calcmode="lin" valueType="num">
                                      <p:cBhvr additive="base">
                                        <p:cTn id="8" dur="500" fill="hold"/>
                                        <p:tgtEl>
                                          <p:spTgt spid="2078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7881"/>
                                        </p:tgtEl>
                                        <p:attrNameLst>
                                          <p:attrName>style.visibility</p:attrName>
                                        </p:attrNameLst>
                                      </p:cBhvr>
                                      <p:to>
                                        <p:strVal val="visible"/>
                                      </p:to>
                                    </p:set>
                                    <p:anim calcmode="lin" valueType="num">
                                      <p:cBhvr additive="base">
                                        <p:cTn id="13" dur="500" fill="hold"/>
                                        <p:tgtEl>
                                          <p:spTgt spid="207881"/>
                                        </p:tgtEl>
                                        <p:attrNameLst>
                                          <p:attrName>ppt_x</p:attrName>
                                        </p:attrNameLst>
                                      </p:cBhvr>
                                      <p:tavLst>
                                        <p:tav tm="0">
                                          <p:val>
                                            <p:strVal val="0-#ppt_w/2"/>
                                          </p:val>
                                        </p:tav>
                                        <p:tav tm="100000">
                                          <p:val>
                                            <p:strVal val="#ppt_x"/>
                                          </p:val>
                                        </p:tav>
                                      </p:tavLst>
                                    </p:anim>
                                    <p:anim calcmode="lin" valueType="num">
                                      <p:cBhvr additive="base">
                                        <p:cTn id="14" dur="500" fill="hold"/>
                                        <p:tgtEl>
                                          <p:spTgt spid="2078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7885"/>
                                        </p:tgtEl>
                                        <p:attrNameLst>
                                          <p:attrName>style.visibility</p:attrName>
                                        </p:attrNameLst>
                                      </p:cBhvr>
                                      <p:to>
                                        <p:strVal val="visible"/>
                                      </p:to>
                                    </p:set>
                                    <p:anim calcmode="lin" valueType="num">
                                      <p:cBhvr additive="base">
                                        <p:cTn id="19" dur="500" fill="hold"/>
                                        <p:tgtEl>
                                          <p:spTgt spid="207885"/>
                                        </p:tgtEl>
                                        <p:attrNameLst>
                                          <p:attrName>ppt_x</p:attrName>
                                        </p:attrNameLst>
                                      </p:cBhvr>
                                      <p:tavLst>
                                        <p:tav tm="0">
                                          <p:val>
                                            <p:strVal val="0-#ppt_w/2"/>
                                          </p:val>
                                        </p:tav>
                                        <p:tav tm="100000">
                                          <p:val>
                                            <p:strVal val="#ppt_x"/>
                                          </p:val>
                                        </p:tav>
                                      </p:tavLst>
                                    </p:anim>
                                    <p:anim calcmode="lin" valueType="num">
                                      <p:cBhvr additive="base">
                                        <p:cTn id="20" dur="500" fill="hold"/>
                                        <p:tgtEl>
                                          <p:spTgt spid="2078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7886"/>
                                        </p:tgtEl>
                                        <p:attrNameLst>
                                          <p:attrName>style.visibility</p:attrName>
                                        </p:attrNameLst>
                                      </p:cBhvr>
                                      <p:to>
                                        <p:strVal val="visible"/>
                                      </p:to>
                                    </p:set>
                                    <p:anim calcmode="lin" valueType="num">
                                      <p:cBhvr additive="base">
                                        <p:cTn id="25" dur="500" fill="hold"/>
                                        <p:tgtEl>
                                          <p:spTgt spid="207886"/>
                                        </p:tgtEl>
                                        <p:attrNameLst>
                                          <p:attrName>ppt_x</p:attrName>
                                        </p:attrNameLst>
                                      </p:cBhvr>
                                      <p:tavLst>
                                        <p:tav tm="0">
                                          <p:val>
                                            <p:strVal val="#ppt_x"/>
                                          </p:val>
                                        </p:tav>
                                        <p:tav tm="100000">
                                          <p:val>
                                            <p:strVal val="#ppt_x"/>
                                          </p:val>
                                        </p:tav>
                                      </p:tavLst>
                                    </p:anim>
                                    <p:anim calcmode="lin" valueType="num">
                                      <p:cBhvr additive="base">
                                        <p:cTn id="26" dur="500" fill="hold"/>
                                        <p:tgtEl>
                                          <p:spTgt spid="2078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1" name="Rectangle 5"/>
          <p:cNvSpPr>
            <a:spLocks noChangeArrowheads="1"/>
          </p:cNvSpPr>
          <p:nvPr/>
        </p:nvSpPr>
        <p:spPr bwMode="auto">
          <a:xfrm>
            <a:off x="323850" y="295275"/>
            <a:ext cx="4273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另外，由反对角线元素之和又可导出</a:t>
            </a:r>
            <a:endParaRPr lang="en-US" altLang="zh-CN"/>
          </a:p>
        </p:txBody>
      </p:sp>
      <p:sp>
        <p:nvSpPr>
          <p:cNvPr id="208903" name="Rectangle 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8902" name="Object 6"/>
          <p:cNvGraphicFramePr>
            <a:graphicFrameLocks noChangeAspect="1"/>
          </p:cNvGraphicFramePr>
          <p:nvPr/>
        </p:nvGraphicFramePr>
        <p:xfrm>
          <a:off x="1116013" y="765175"/>
          <a:ext cx="2376487" cy="1665288"/>
        </p:xfrm>
        <a:graphic>
          <a:graphicData uri="http://schemas.openxmlformats.org/presentationml/2006/ole">
            <mc:AlternateContent xmlns:mc="http://schemas.openxmlformats.org/markup-compatibility/2006">
              <mc:Choice xmlns:v="urn:schemas-microsoft-com:vml" Requires="v">
                <p:oleObj spid="_x0000_s208935" r:id="rId3" imgW="1308100" imgH="914400" progId="Equation.DSMT4">
                  <p:embed/>
                </p:oleObj>
              </mc:Choice>
              <mc:Fallback>
                <p:oleObj r:id="rId3" imgW="1308100" imgH="914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765175"/>
                        <a:ext cx="2376487" cy="166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906" name="Rectangle 10"/>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908" name="Rectangle 12"/>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916" name="Rectangle 2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927" name="Rectangle 3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8928" name="Group 32"/>
          <p:cNvGrpSpPr>
            <a:grpSpLocks/>
          </p:cNvGrpSpPr>
          <p:nvPr/>
        </p:nvGrpSpPr>
        <p:grpSpPr bwMode="auto">
          <a:xfrm>
            <a:off x="376238" y="2562225"/>
            <a:ext cx="8443912" cy="1730375"/>
            <a:chOff x="237" y="1614"/>
            <a:chExt cx="5319" cy="1090"/>
          </a:xfrm>
        </p:grpSpPr>
        <p:sp>
          <p:nvSpPr>
            <p:cNvPr id="208904" name="Text Box 8"/>
            <p:cNvSpPr txBox="1">
              <a:spLocks noChangeArrowheads="1"/>
            </p:cNvSpPr>
            <p:nvPr/>
          </p:nvSpPr>
          <p:spPr bwMode="auto">
            <a:xfrm>
              <a:off x="237" y="1614"/>
              <a:ext cx="531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上述方程中只有</a:t>
              </a:r>
              <a:r>
                <a:rPr lang="en-US" altLang="zh-CN">
                  <a:solidFill>
                    <a:srgbClr val="000000"/>
                  </a:solidFill>
                </a:rPr>
                <a:t>6</a:t>
              </a:r>
              <a:r>
                <a:rPr lang="zh-CN" altLang="en-US">
                  <a:solidFill>
                    <a:srgbClr val="000000"/>
                  </a:solidFill>
                </a:rPr>
                <a:t>个是独立的，且已不可能再得出新的独立方程，（读者可自行分析之）故可选取其中</a:t>
              </a:r>
              <a:r>
                <a:rPr lang="en-US" altLang="zh-CN">
                  <a:solidFill>
                    <a:srgbClr val="000000"/>
                  </a:solidFill>
                </a:rPr>
                <a:t>2</a:t>
              </a:r>
              <a:r>
                <a:rPr lang="zh-CN" altLang="en-US">
                  <a:solidFill>
                    <a:srgbClr val="000000"/>
                  </a:solidFill>
                </a:rPr>
                <a:t>个的值，进而可解出其余。例如，若令</a:t>
              </a:r>
            </a:p>
            <a:p>
              <a:r>
                <a:rPr lang="en-US" altLang="zh-CN">
                  <a:solidFill>
                    <a:srgbClr val="000000"/>
                  </a:solidFill>
                </a:rPr>
                <a:t>    </a:t>
              </a:r>
              <a:r>
                <a:rPr lang="en-US" altLang="zh-CN" baseline="-30000">
                  <a:solidFill>
                    <a:srgbClr val="000000"/>
                  </a:solidFill>
                </a:rPr>
                <a:t>4</a:t>
              </a:r>
              <a:r>
                <a:rPr lang="en-US" altLang="zh-CN">
                  <a:solidFill>
                    <a:srgbClr val="000000"/>
                  </a:solidFill>
                </a:rPr>
                <a:t>=     </a:t>
              </a:r>
              <a:r>
                <a:rPr lang="en-US" altLang="zh-CN" baseline="-30000">
                  <a:solidFill>
                    <a:srgbClr val="000000"/>
                  </a:solidFill>
                </a:rPr>
                <a:t>3</a:t>
              </a:r>
              <a:r>
                <a:rPr lang="en-US" altLang="zh-CN">
                  <a:solidFill>
                    <a:srgbClr val="000000"/>
                  </a:solidFill>
                </a:rPr>
                <a:t>=0</a:t>
              </a:r>
              <a:r>
                <a:rPr lang="zh-CN" altLang="en-US">
                  <a:solidFill>
                    <a:srgbClr val="000000"/>
                  </a:solidFill>
                </a:rPr>
                <a:t>，可得     </a:t>
              </a:r>
              <a:r>
                <a:rPr lang="en-US" altLang="zh-CN" baseline="-30000">
                  <a:solidFill>
                    <a:srgbClr val="000000"/>
                  </a:solidFill>
                </a:rPr>
                <a:t>2</a:t>
              </a:r>
              <a:r>
                <a:rPr lang="en-US" altLang="zh-CN">
                  <a:solidFill>
                    <a:srgbClr val="000000"/>
                  </a:solidFill>
                </a:rPr>
                <a:t>=1</a:t>
              </a:r>
              <a:r>
                <a:rPr lang="zh-CN" altLang="en-US">
                  <a:solidFill>
                    <a:srgbClr val="000000"/>
                  </a:solidFill>
                </a:rPr>
                <a:t>，   </a:t>
              </a:r>
              <a:r>
                <a:rPr lang="en-US" altLang="zh-CN" baseline="-30000">
                  <a:solidFill>
                    <a:srgbClr val="000000"/>
                  </a:solidFill>
                </a:rPr>
                <a:t>1</a:t>
              </a:r>
              <a:r>
                <a:rPr lang="en-US" altLang="zh-CN">
                  <a:solidFill>
                    <a:srgbClr val="000000"/>
                  </a:solidFill>
                </a:rPr>
                <a:t>=0</a:t>
              </a:r>
              <a:r>
                <a:rPr lang="zh-CN" altLang="en-US">
                  <a:solidFill>
                    <a:srgbClr val="000000"/>
                  </a:solidFill>
                </a:rPr>
                <a:t>，进而可求得     </a:t>
              </a:r>
              <a:r>
                <a:rPr lang="en-US" altLang="zh-CN" baseline="-30000">
                  <a:solidFill>
                    <a:srgbClr val="000000"/>
                  </a:solidFill>
                </a:rPr>
                <a:t>1</a:t>
              </a:r>
              <a:r>
                <a:rPr lang="en-US" altLang="zh-CN">
                  <a:solidFill>
                    <a:srgbClr val="000000"/>
                  </a:solidFill>
                </a:rPr>
                <a:t>=2</a:t>
              </a:r>
              <a:r>
                <a:rPr lang="zh-CN" altLang="en-US">
                  <a:solidFill>
                    <a:srgbClr val="000000"/>
                  </a:solidFill>
                </a:rPr>
                <a:t>，   </a:t>
              </a:r>
              <a:r>
                <a:rPr lang="en-US" altLang="zh-CN" baseline="-30000">
                  <a:solidFill>
                    <a:srgbClr val="000000"/>
                  </a:solidFill>
                </a:rPr>
                <a:t>4</a:t>
              </a:r>
              <a:r>
                <a:rPr lang="en-US" altLang="zh-CN">
                  <a:solidFill>
                    <a:srgbClr val="000000"/>
                  </a:solidFill>
                </a:rPr>
                <a:t>=3</a:t>
              </a:r>
              <a:r>
                <a:rPr lang="zh-CN" altLang="en-US">
                  <a:solidFill>
                    <a:srgbClr val="000000"/>
                  </a:solidFill>
                </a:rPr>
                <a:t>，  </a:t>
              </a:r>
              <a:r>
                <a:rPr lang="en-US" altLang="zh-CN" baseline="-30000">
                  <a:solidFill>
                    <a:srgbClr val="000000"/>
                  </a:solidFill>
                </a:rPr>
                <a:t>3</a:t>
              </a:r>
              <a:r>
                <a:rPr lang="en-US" altLang="zh-CN">
                  <a:solidFill>
                    <a:srgbClr val="000000"/>
                  </a:solidFill>
                </a:rPr>
                <a:t>=3</a:t>
              </a:r>
              <a:r>
                <a:rPr lang="zh-CN" altLang="en-US">
                  <a:solidFill>
                    <a:srgbClr val="000000"/>
                  </a:solidFill>
                </a:rPr>
                <a:t>及    </a:t>
              </a:r>
              <a:r>
                <a:rPr lang="en-US" altLang="zh-CN" baseline="-30000">
                  <a:solidFill>
                    <a:srgbClr val="000000"/>
                  </a:solidFill>
                </a:rPr>
                <a:t>2</a:t>
              </a:r>
              <a:r>
                <a:rPr lang="en-US" altLang="zh-CN">
                  <a:solidFill>
                    <a:srgbClr val="000000"/>
                  </a:solidFill>
                </a:rPr>
                <a:t>=4</a:t>
              </a:r>
              <a:r>
                <a:rPr lang="zh-CN" altLang="en-US">
                  <a:solidFill>
                    <a:srgbClr val="000000"/>
                  </a:solidFill>
                </a:rPr>
                <a:t>，</a:t>
              </a:r>
            </a:p>
            <a:p>
              <a:r>
                <a:rPr lang="zh-CN" altLang="en-US">
                  <a:solidFill>
                    <a:srgbClr val="000000"/>
                  </a:solidFill>
                </a:rPr>
                <a:t>                      </a:t>
              </a:r>
            </a:p>
            <a:p>
              <a:r>
                <a:rPr lang="zh-CN" altLang="en-US">
                  <a:solidFill>
                    <a:srgbClr val="000000"/>
                  </a:solidFill>
                </a:rPr>
                <a:t>                          已达到下界。</a:t>
              </a:r>
            </a:p>
          </p:txBody>
        </p:sp>
        <p:graphicFrame>
          <p:nvGraphicFramePr>
            <p:cNvPr id="208905" name="Object 9"/>
            <p:cNvGraphicFramePr>
              <a:graphicFrameLocks noChangeAspect="1"/>
            </p:cNvGraphicFramePr>
            <p:nvPr/>
          </p:nvGraphicFramePr>
          <p:xfrm>
            <a:off x="295" y="2069"/>
            <a:ext cx="171" cy="182"/>
          </p:xfrm>
          <a:graphic>
            <a:graphicData uri="http://schemas.openxmlformats.org/presentationml/2006/ole">
              <mc:AlternateContent xmlns:mc="http://schemas.openxmlformats.org/markup-compatibility/2006">
                <mc:Choice xmlns:v="urn:schemas-microsoft-com:vml" Requires="v">
                  <p:oleObj spid="_x0000_s208936" r:id="rId5" imgW="152268" imgH="164957" progId="Equation.DSMT4">
                    <p:embed/>
                  </p:oleObj>
                </mc:Choice>
                <mc:Fallback>
                  <p:oleObj r:id="rId5" imgW="152268" imgH="164957"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2069"/>
                          <a:ext cx="171"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07" name="Object 11"/>
            <p:cNvGraphicFramePr>
              <a:graphicFrameLocks noChangeAspect="1"/>
            </p:cNvGraphicFramePr>
            <p:nvPr/>
          </p:nvGraphicFramePr>
          <p:xfrm>
            <a:off x="657" y="2069"/>
            <a:ext cx="172" cy="182"/>
          </p:xfrm>
          <a:graphic>
            <a:graphicData uri="http://schemas.openxmlformats.org/presentationml/2006/ole">
              <mc:AlternateContent xmlns:mc="http://schemas.openxmlformats.org/markup-compatibility/2006">
                <mc:Choice xmlns:v="urn:schemas-microsoft-com:vml" Requires="v">
                  <p:oleObj spid="_x0000_s208937" r:id="rId7" imgW="152268" imgH="164957" progId="Equation.DSMT4">
                    <p:embed/>
                  </p:oleObj>
                </mc:Choice>
                <mc:Fallback>
                  <p:oleObj r:id="rId7" imgW="152268" imgH="164957"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2069"/>
                          <a:ext cx="17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11" name="Object 15"/>
            <p:cNvGraphicFramePr>
              <a:graphicFrameLocks noChangeAspect="1"/>
            </p:cNvGraphicFramePr>
            <p:nvPr/>
          </p:nvGraphicFramePr>
          <p:xfrm>
            <a:off x="1565" y="2069"/>
            <a:ext cx="172" cy="182"/>
          </p:xfrm>
          <a:graphic>
            <a:graphicData uri="http://schemas.openxmlformats.org/presentationml/2006/ole">
              <mc:AlternateContent xmlns:mc="http://schemas.openxmlformats.org/markup-compatibility/2006">
                <mc:Choice xmlns:v="urn:schemas-microsoft-com:vml" Requires="v">
                  <p:oleObj spid="_x0000_s208938" r:id="rId8" imgW="152268" imgH="164957" progId="Equation.DSMT4">
                    <p:embed/>
                  </p:oleObj>
                </mc:Choice>
                <mc:Fallback>
                  <p:oleObj r:id="rId8" imgW="152268" imgH="164957"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5" y="2069"/>
                          <a:ext cx="17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14" name="Object 18"/>
            <p:cNvGraphicFramePr>
              <a:graphicFrameLocks noChangeAspect="1"/>
            </p:cNvGraphicFramePr>
            <p:nvPr/>
          </p:nvGraphicFramePr>
          <p:xfrm>
            <a:off x="2064" y="2069"/>
            <a:ext cx="172" cy="182"/>
          </p:xfrm>
          <a:graphic>
            <a:graphicData uri="http://schemas.openxmlformats.org/presentationml/2006/ole">
              <mc:AlternateContent xmlns:mc="http://schemas.openxmlformats.org/markup-compatibility/2006">
                <mc:Choice xmlns:v="urn:schemas-microsoft-com:vml" Requires="v">
                  <p:oleObj spid="_x0000_s208939" r:id="rId9" imgW="152268" imgH="164957" progId="Equation.DSMT4">
                    <p:embed/>
                  </p:oleObj>
                </mc:Choice>
                <mc:Fallback>
                  <p:oleObj r:id="rId9" imgW="152268" imgH="164957"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2069"/>
                          <a:ext cx="17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15" name="Object 19"/>
            <p:cNvGraphicFramePr>
              <a:graphicFrameLocks noChangeAspect="1"/>
            </p:cNvGraphicFramePr>
            <p:nvPr/>
          </p:nvGraphicFramePr>
          <p:xfrm>
            <a:off x="3470" y="2024"/>
            <a:ext cx="179" cy="227"/>
          </p:xfrm>
          <a:graphic>
            <a:graphicData uri="http://schemas.openxmlformats.org/presentationml/2006/ole">
              <mc:AlternateContent xmlns:mc="http://schemas.openxmlformats.org/markup-compatibility/2006">
                <mc:Choice xmlns:v="urn:schemas-microsoft-com:vml" Requires="v">
                  <p:oleObj spid="_x0000_s208940" r:id="rId10" imgW="139579" imgH="177646" progId="Equation.DSMT4">
                    <p:embed/>
                  </p:oleObj>
                </mc:Choice>
                <mc:Fallback>
                  <p:oleObj r:id="rId10" imgW="139579" imgH="177646" progId="Equation.DSMT4">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70" y="2024"/>
                          <a:ext cx="17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19" name="Object 23"/>
            <p:cNvGraphicFramePr>
              <a:graphicFrameLocks noChangeAspect="1"/>
            </p:cNvGraphicFramePr>
            <p:nvPr/>
          </p:nvGraphicFramePr>
          <p:xfrm>
            <a:off x="3969" y="2024"/>
            <a:ext cx="179" cy="227"/>
          </p:xfrm>
          <a:graphic>
            <a:graphicData uri="http://schemas.openxmlformats.org/presentationml/2006/ole">
              <mc:AlternateContent xmlns:mc="http://schemas.openxmlformats.org/markup-compatibility/2006">
                <mc:Choice xmlns:v="urn:schemas-microsoft-com:vml" Requires="v">
                  <p:oleObj spid="_x0000_s208941" r:id="rId12" imgW="139579" imgH="177646" progId="Equation.DSMT4">
                    <p:embed/>
                  </p:oleObj>
                </mc:Choice>
                <mc:Fallback>
                  <p:oleObj r:id="rId12" imgW="139579" imgH="177646"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9" y="2024"/>
                          <a:ext cx="17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2" name="Object 26"/>
            <p:cNvGraphicFramePr>
              <a:graphicFrameLocks noChangeAspect="1"/>
            </p:cNvGraphicFramePr>
            <p:nvPr/>
          </p:nvGraphicFramePr>
          <p:xfrm>
            <a:off x="4425" y="2024"/>
            <a:ext cx="179" cy="227"/>
          </p:xfrm>
          <a:graphic>
            <a:graphicData uri="http://schemas.openxmlformats.org/presentationml/2006/ole">
              <mc:AlternateContent xmlns:mc="http://schemas.openxmlformats.org/markup-compatibility/2006">
                <mc:Choice xmlns:v="urn:schemas-microsoft-com:vml" Requires="v">
                  <p:oleObj spid="_x0000_s208942" r:id="rId13" imgW="139579" imgH="177646" progId="Equation.DSMT4">
                    <p:embed/>
                  </p:oleObj>
                </mc:Choice>
                <mc:Fallback>
                  <p:oleObj r:id="rId13" imgW="139579" imgH="177646"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5" y="2024"/>
                          <a:ext cx="17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5" name="Object 29"/>
            <p:cNvGraphicFramePr>
              <a:graphicFrameLocks noChangeAspect="1"/>
            </p:cNvGraphicFramePr>
            <p:nvPr/>
          </p:nvGraphicFramePr>
          <p:xfrm>
            <a:off x="4967" y="2024"/>
            <a:ext cx="179" cy="227"/>
          </p:xfrm>
          <a:graphic>
            <a:graphicData uri="http://schemas.openxmlformats.org/presentationml/2006/ole">
              <mc:AlternateContent xmlns:mc="http://schemas.openxmlformats.org/markup-compatibility/2006">
                <mc:Choice xmlns:v="urn:schemas-microsoft-com:vml" Requires="v">
                  <p:oleObj spid="_x0000_s208943" r:id="rId14" imgW="139579" imgH="177646" progId="Equation.DSMT4">
                    <p:embed/>
                  </p:oleObj>
                </mc:Choice>
                <mc:Fallback>
                  <p:oleObj r:id="rId14" imgW="139579" imgH="177646" progId="Equation.DSMT4">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67" y="2024"/>
                          <a:ext cx="17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8926" name="Object 30"/>
            <p:cNvGraphicFramePr>
              <a:graphicFrameLocks noChangeAspect="1"/>
            </p:cNvGraphicFramePr>
            <p:nvPr/>
          </p:nvGraphicFramePr>
          <p:xfrm>
            <a:off x="340" y="2299"/>
            <a:ext cx="998" cy="405"/>
          </p:xfrm>
          <a:graphic>
            <a:graphicData uri="http://schemas.openxmlformats.org/presentationml/2006/ole">
              <mc:AlternateContent xmlns:mc="http://schemas.openxmlformats.org/markup-compatibility/2006">
                <mc:Choice xmlns:v="urn:schemas-microsoft-com:vml" Requires="v">
                  <p:oleObj spid="_x0000_s208944" r:id="rId15" imgW="1054100" imgH="431800" progId="Equation.DSMT4">
                    <p:embed/>
                  </p:oleObj>
                </mc:Choice>
                <mc:Fallback>
                  <p:oleObj r:id="rId15" imgW="1054100" imgH="431800" progId="Equation.DSMT4">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0" y="2299"/>
                          <a:ext cx="998"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8931" name="Rectangle 3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08932" name="Group 36"/>
          <p:cNvGrpSpPr>
            <a:grpSpLocks/>
          </p:cNvGrpSpPr>
          <p:nvPr/>
        </p:nvGrpSpPr>
        <p:grpSpPr bwMode="auto">
          <a:xfrm>
            <a:off x="395288" y="4149725"/>
            <a:ext cx="8353425" cy="863600"/>
            <a:chOff x="249" y="2750"/>
            <a:chExt cx="5262" cy="544"/>
          </a:xfrm>
        </p:grpSpPr>
        <p:sp>
          <p:nvSpPr>
            <p:cNvPr id="208929" name="Text Box 33"/>
            <p:cNvSpPr txBox="1">
              <a:spLocks noChangeArrowheads="1"/>
            </p:cNvSpPr>
            <p:nvPr/>
          </p:nvSpPr>
          <p:spPr bwMode="auto">
            <a:xfrm>
              <a:off x="249" y="2852"/>
              <a:ext cx="526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易见，</a:t>
              </a:r>
              <a:r>
                <a:rPr lang="en-US" altLang="zh-CN" i="1">
                  <a:solidFill>
                    <a:srgbClr val="000000"/>
                  </a:solidFill>
                </a:rPr>
                <a:t>P</a:t>
              </a:r>
              <a:r>
                <a:rPr lang="en-US" altLang="zh-CN" baseline="-30000">
                  <a:solidFill>
                    <a:srgbClr val="000000"/>
                  </a:solidFill>
                </a:rPr>
                <a:t>1</a:t>
              </a:r>
              <a:r>
                <a:rPr lang="en-US" altLang="zh-CN">
                  <a:solidFill>
                    <a:srgbClr val="000000"/>
                  </a:solidFill>
                </a:rPr>
                <a:t> +</a:t>
              </a:r>
              <a:r>
                <a:rPr lang="en-US" altLang="zh-CN" i="1">
                  <a:solidFill>
                    <a:srgbClr val="000000"/>
                  </a:solidFill>
                </a:rPr>
                <a:t> P</a:t>
              </a:r>
              <a:r>
                <a:rPr lang="en-US" altLang="zh-CN" baseline="-30000">
                  <a:solidFill>
                    <a:srgbClr val="000000"/>
                  </a:solidFill>
                </a:rPr>
                <a:t>3</a:t>
              </a:r>
              <a:r>
                <a:rPr lang="en-US" altLang="zh-CN">
                  <a:solidFill>
                    <a:srgbClr val="000000"/>
                  </a:solidFill>
                </a:rPr>
                <a:t> = </a:t>
              </a:r>
              <a:r>
                <a:rPr lang="en-US" altLang="zh-CN" i="1">
                  <a:solidFill>
                    <a:srgbClr val="000000"/>
                  </a:solidFill>
                </a:rPr>
                <a:t>Q</a:t>
              </a:r>
              <a:r>
                <a:rPr lang="en-US" altLang="zh-CN" baseline="-30000">
                  <a:solidFill>
                    <a:srgbClr val="000000"/>
                  </a:solidFill>
                </a:rPr>
                <a:t>2</a:t>
              </a:r>
              <a:r>
                <a:rPr lang="en-US" altLang="zh-CN">
                  <a:solidFill>
                    <a:srgbClr val="000000"/>
                  </a:solidFill>
                </a:rPr>
                <a:t> + </a:t>
              </a:r>
              <a:r>
                <a:rPr lang="en-US" altLang="zh-CN" i="1">
                  <a:solidFill>
                    <a:srgbClr val="000000"/>
                  </a:solidFill>
                </a:rPr>
                <a:t>Q</a:t>
              </a:r>
              <a:r>
                <a:rPr lang="en-US" altLang="zh-CN" baseline="-30000">
                  <a:solidFill>
                    <a:srgbClr val="000000"/>
                  </a:solidFill>
                </a:rPr>
                <a:t>4</a:t>
              </a:r>
              <a:r>
                <a:rPr lang="zh-CN" altLang="en-US">
                  <a:solidFill>
                    <a:srgbClr val="000000"/>
                  </a:solidFill>
                </a:rPr>
                <a:t>，</a:t>
              </a:r>
              <a:r>
                <a:rPr lang="en-US" altLang="zh-CN" i="1">
                  <a:solidFill>
                    <a:srgbClr val="000000"/>
                  </a:solidFill>
                </a:rPr>
                <a:t>P</a:t>
              </a:r>
              <a:r>
                <a:rPr lang="en-US" altLang="zh-CN" baseline="-30000">
                  <a:solidFill>
                    <a:srgbClr val="000000"/>
                  </a:solidFill>
                </a:rPr>
                <a:t>2</a:t>
              </a:r>
              <a:r>
                <a:rPr lang="en-US" altLang="zh-CN">
                  <a:solidFill>
                    <a:srgbClr val="000000"/>
                  </a:solidFill>
                </a:rPr>
                <a:t> +</a:t>
              </a:r>
              <a:r>
                <a:rPr lang="en-US" altLang="zh-CN" i="1">
                  <a:solidFill>
                    <a:srgbClr val="000000"/>
                  </a:solidFill>
                </a:rPr>
                <a:t> P</a:t>
              </a:r>
              <a:r>
                <a:rPr lang="en-US" altLang="zh-CN" baseline="-30000">
                  <a:solidFill>
                    <a:srgbClr val="000000"/>
                  </a:solidFill>
                </a:rPr>
                <a:t>4</a:t>
              </a:r>
              <a:r>
                <a:rPr lang="en-US" altLang="zh-CN">
                  <a:solidFill>
                    <a:srgbClr val="000000"/>
                  </a:solidFill>
                </a:rPr>
                <a:t> = </a:t>
              </a:r>
              <a:r>
                <a:rPr lang="en-US" altLang="zh-CN" i="1">
                  <a:solidFill>
                    <a:srgbClr val="000000"/>
                  </a:solidFill>
                </a:rPr>
                <a:t>Q</a:t>
              </a:r>
              <a:r>
                <a:rPr lang="en-US" altLang="zh-CN" baseline="-30000">
                  <a:solidFill>
                    <a:srgbClr val="000000"/>
                  </a:solidFill>
                </a:rPr>
                <a:t>1</a:t>
              </a:r>
              <a:r>
                <a:rPr lang="en-US" altLang="zh-CN">
                  <a:solidFill>
                    <a:srgbClr val="000000"/>
                  </a:solidFill>
                </a:rPr>
                <a:t> + </a:t>
              </a:r>
              <a:r>
                <a:rPr lang="en-US" altLang="zh-CN" i="1">
                  <a:solidFill>
                    <a:srgbClr val="000000"/>
                  </a:solidFill>
                </a:rPr>
                <a:t>Q</a:t>
              </a:r>
              <a:r>
                <a:rPr lang="en-US" altLang="zh-CN" baseline="-30000">
                  <a:solidFill>
                    <a:srgbClr val="000000"/>
                  </a:solidFill>
                </a:rPr>
                <a:t>3</a:t>
              </a:r>
              <a:r>
                <a:rPr lang="zh-CN" altLang="en-US">
                  <a:solidFill>
                    <a:srgbClr val="000000"/>
                  </a:solidFill>
                </a:rPr>
                <a:t>，故空间                            的维数为</a:t>
              </a:r>
              <a:r>
                <a:rPr lang="en-US" altLang="zh-CN">
                  <a:solidFill>
                    <a:srgbClr val="000000"/>
                  </a:solidFill>
                </a:rPr>
                <a:t>6</a:t>
              </a:r>
              <a:r>
                <a:rPr lang="zh-CN" altLang="en-US">
                  <a:solidFill>
                    <a:srgbClr val="000000"/>
                  </a:solidFill>
                </a:rPr>
                <a:t>，与上面的分析是一致的。</a:t>
              </a:r>
            </a:p>
          </p:txBody>
        </p:sp>
        <p:graphicFrame>
          <p:nvGraphicFramePr>
            <p:cNvPr id="208930" name="Object 34"/>
            <p:cNvGraphicFramePr>
              <a:graphicFrameLocks noChangeAspect="1"/>
            </p:cNvGraphicFramePr>
            <p:nvPr/>
          </p:nvGraphicFramePr>
          <p:xfrm>
            <a:off x="3923" y="2750"/>
            <a:ext cx="1089" cy="442"/>
          </p:xfrm>
          <a:graphic>
            <a:graphicData uri="http://schemas.openxmlformats.org/presentationml/2006/ole">
              <mc:AlternateContent xmlns:mc="http://schemas.openxmlformats.org/markup-compatibility/2006">
                <mc:Choice xmlns:v="urn:schemas-microsoft-com:vml" Requires="v">
                  <p:oleObj spid="_x0000_s208945" r:id="rId17" imgW="1054100" imgH="431800" progId="Equation.DSMT4">
                    <p:embed/>
                  </p:oleObj>
                </mc:Choice>
                <mc:Fallback>
                  <p:oleObj r:id="rId17" imgW="1054100" imgH="431800" progId="Equation.DSMT4">
                    <p:embed/>
                    <p:pic>
                      <p:nvPicPr>
                        <p:cNvPr id="0" name="Object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23" y="2750"/>
                          <a:ext cx="1089" cy="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8934" name="Rectangle 38"/>
          <p:cNvSpPr>
            <a:spLocks noChangeArrowheads="1"/>
          </p:cNvSpPr>
          <p:nvPr/>
        </p:nvSpPr>
        <p:spPr bwMode="auto">
          <a:xfrm>
            <a:off x="107950" y="5013325"/>
            <a:ext cx="8515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读者可将上述讨论推广到</a:t>
            </a:r>
            <a:r>
              <a:rPr lang="en-US" altLang="zh-CN" i="1"/>
              <a:t>n</a:t>
            </a:r>
            <a:r>
              <a:rPr lang="zh-CN" altLang="en-US"/>
              <a:t>为一般偶数的情况，分析方法是完全类似的。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8901"/>
                                        </p:tgtEl>
                                        <p:attrNameLst>
                                          <p:attrName>style.visibility</p:attrName>
                                        </p:attrNameLst>
                                      </p:cBhvr>
                                      <p:to>
                                        <p:strVal val="visible"/>
                                      </p:to>
                                    </p:set>
                                    <p:anim calcmode="lin" valueType="num">
                                      <p:cBhvr additive="base">
                                        <p:cTn id="7" dur="500" fill="hold"/>
                                        <p:tgtEl>
                                          <p:spTgt spid="208901"/>
                                        </p:tgtEl>
                                        <p:attrNameLst>
                                          <p:attrName>ppt_x</p:attrName>
                                        </p:attrNameLst>
                                      </p:cBhvr>
                                      <p:tavLst>
                                        <p:tav tm="0">
                                          <p:val>
                                            <p:strVal val="0-#ppt_w/2"/>
                                          </p:val>
                                        </p:tav>
                                        <p:tav tm="100000">
                                          <p:val>
                                            <p:strVal val="#ppt_x"/>
                                          </p:val>
                                        </p:tav>
                                      </p:tavLst>
                                    </p:anim>
                                    <p:anim calcmode="lin" valueType="num">
                                      <p:cBhvr additive="base">
                                        <p:cTn id="8"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8902"/>
                                        </p:tgtEl>
                                        <p:attrNameLst>
                                          <p:attrName>style.visibility</p:attrName>
                                        </p:attrNameLst>
                                      </p:cBhvr>
                                      <p:to>
                                        <p:strVal val="visible"/>
                                      </p:to>
                                    </p:set>
                                    <p:anim calcmode="lin" valueType="num">
                                      <p:cBhvr additive="base">
                                        <p:cTn id="13" dur="500" fill="hold"/>
                                        <p:tgtEl>
                                          <p:spTgt spid="208902"/>
                                        </p:tgtEl>
                                        <p:attrNameLst>
                                          <p:attrName>ppt_x</p:attrName>
                                        </p:attrNameLst>
                                      </p:cBhvr>
                                      <p:tavLst>
                                        <p:tav tm="0">
                                          <p:val>
                                            <p:strVal val="0-#ppt_w/2"/>
                                          </p:val>
                                        </p:tav>
                                        <p:tav tm="100000">
                                          <p:val>
                                            <p:strVal val="#ppt_x"/>
                                          </p:val>
                                        </p:tav>
                                      </p:tavLst>
                                    </p:anim>
                                    <p:anim calcmode="lin" valueType="num">
                                      <p:cBhvr additive="base">
                                        <p:cTn id="14" dur="500" fill="hold"/>
                                        <p:tgtEl>
                                          <p:spTgt spid="2089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08928"/>
                                        </p:tgtEl>
                                        <p:attrNameLst>
                                          <p:attrName>style.visibility</p:attrName>
                                        </p:attrNameLst>
                                      </p:cBhvr>
                                      <p:to>
                                        <p:strVal val="visible"/>
                                      </p:to>
                                    </p:set>
                                    <p:anim calcmode="lin" valueType="num">
                                      <p:cBhvr additive="base">
                                        <p:cTn id="19" dur="500" fill="hold"/>
                                        <p:tgtEl>
                                          <p:spTgt spid="208928"/>
                                        </p:tgtEl>
                                        <p:attrNameLst>
                                          <p:attrName>ppt_x</p:attrName>
                                        </p:attrNameLst>
                                      </p:cBhvr>
                                      <p:tavLst>
                                        <p:tav tm="0">
                                          <p:val>
                                            <p:strVal val="0-#ppt_w/2"/>
                                          </p:val>
                                        </p:tav>
                                        <p:tav tm="100000">
                                          <p:val>
                                            <p:strVal val="#ppt_x"/>
                                          </p:val>
                                        </p:tav>
                                      </p:tavLst>
                                    </p:anim>
                                    <p:anim calcmode="lin" valueType="num">
                                      <p:cBhvr additive="base">
                                        <p:cTn id="20" dur="500" fill="hold"/>
                                        <p:tgtEl>
                                          <p:spTgt spid="20892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08932"/>
                                        </p:tgtEl>
                                        <p:attrNameLst>
                                          <p:attrName>style.visibility</p:attrName>
                                        </p:attrNameLst>
                                      </p:cBhvr>
                                      <p:to>
                                        <p:strVal val="visible"/>
                                      </p:to>
                                    </p:set>
                                    <p:anim calcmode="lin" valueType="num">
                                      <p:cBhvr additive="base">
                                        <p:cTn id="25" dur="500" fill="hold"/>
                                        <p:tgtEl>
                                          <p:spTgt spid="208932"/>
                                        </p:tgtEl>
                                        <p:attrNameLst>
                                          <p:attrName>ppt_x</p:attrName>
                                        </p:attrNameLst>
                                      </p:cBhvr>
                                      <p:tavLst>
                                        <p:tav tm="0">
                                          <p:val>
                                            <p:strVal val="0-#ppt_w/2"/>
                                          </p:val>
                                        </p:tav>
                                        <p:tav tm="100000">
                                          <p:val>
                                            <p:strVal val="#ppt_x"/>
                                          </p:val>
                                        </p:tav>
                                      </p:tavLst>
                                    </p:anim>
                                    <p:anim calcmode="lin" valueType="num">
                                      <p:cBhvr additive="base">
                                        <p:cTn id="26" dur="500" fill="hold"/>
                                        <p:tgtEl>
                                          <p:spTgt spid="20893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8934"/>
                                        </p:tgtEl>
                                        <p:attrNameLst>
                                          <p:attrName>style.visibility</p:attrName>
                                        </p:attrNameLst>
                                      </p:cBhvr>
                                      <p:to>
                                        <p:strVal val="visible"/>
                                      </p:to>
                                    </p:set>
                                    <p:anim calcmode="lin" valueType="num">
                                      <p:cBhvr additive="base">
                                        <p:cTn id="31" dur="500" fill="hold"/>
                                        <p:tgtEl>
                                          <p:spTgt spid="208934"/>
                                        </p:tgtEl>
                                        <p:attrNameLst>
                                          <p:attrName>ppt_x</p:attrName>
                                        </p:attrNameLst>
                                      </p:cBhvr>
                                      <p:tavLst>
                                        <p:tav tm="0">
                                          <p:val>
                                            <p:strVal val="#ppt_x"/>
                                          </p:val>
                                        </p:tav>
                                        <p:tav tm="100000">
                                          <p:val>
                                            <p:strVal val="#ppt_x"/>
                                          </p:val>
                                        </p:tav>
                                      </p:tavLst>
                                    </p:anim>
                                    <p:anim calcmode="lin" valueType="num">
                                      <p:cBhvr additive="base">
                                        <p:cTn id="32" dur="500" fill="hold"/>
                                        <p:tgtEl>
                                          <p:spTgt spid="2089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p:bldP spid="208934"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6" name="Rectangle 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5047" name="Group 7"/>
          <p:cNvGrpSpPr>
            <a:grpSpLocks/>
          </p:cNvGrpSpPr>
          <p:nvPr/>
        </p:nvGrpSpPr>
        <p:grpSpPr bwMode="auto">
          <a:xfrm>
            <a:off x="323850" y="260350"/>
            <a:ext cx="8424863" cy="2835275"/>
            <a:chOff x="204" y="164"/>
            <a:chExt cx="5307" cy="1786"/>
          </a:xfrm>
        </p:grpSpPr>
        <p:sp>
          <p:nvSpPr>
            <p:cNvPr id="215044" name="Text Box 4"/>
            <p:cNvSpPr txBox="1">
              <a:spLocks noChangeArrowheads="1"/>
            </p:cNvSpPr>
            <p:nvPr/>
          </p:nvSpPr>
          <p:spPr bwMode="auto">
            <a:xfrm>
              <a:off x="204" y="164"/>
              <a:ext cx="5307"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当</a:t>
              </a:r>
              <a:r>
                <a:rPr lang="en-US" altLang="zh-CN">
                  <a:solidFill>
                    <a:srgbClr val="000000"/>
                  </a:solidFill>
                </a:rPr>
                <a:t>n</a:t>
              </a:r>
              <a:r>
                <a:rPr lang="zh-CN" altLang="en-US">
                  <a:solidFill>
                    <a:srgbClr val="000000"/>
                  </a:solidFill>
                </a:rPr>
                <a:t>是偶数时，我们虽无法将一般的双随机矩阵分解为</a:t>
              </a:r>
              <a:r>
                <a:rPr lang="en-US" altLang="zh-CN" i="1">
                  <a:solidFill>
                    <a:srgbClr val="000000"/>
                  </a:solidFill>
                </a:rPr>
                <a:t>P</a:t>
              </a:r>
              <a:r>
                <a:rPr lang="en-US" altLang="zh-CN" i="1" baseline="-30000">
                  <a:solidFill>
                    <a:srgbClr val="000000"/>
                  </a:solidFill>
                </a:rPr>
                <a:t>k</a:t>
              </a:r>
              <a:r>
                <a:rPr lang="en-US" altLang="zh-CN">
                  <a:solidFill>
                    <a:srgbClr val="000000"/>
                  </a:solidFill>
                </a:rPr>
                <a:t> </a:t>
              </a:r>
              <a:r>
                <a:rPr lang="zh-CN" altLang="en-US">
                  <a:solidFill>
                    <a:srgbClr val="000000"/>
                  </a:solidFill>
                </a:rPr>
                <a:t>、</a:t>
              </a:r>
              <a:r>
                <a:rPr lang="en-US" altLang="zh-CN" i="1">
                  <a:solidFill>
                    <a:srgbClr val="000000"/>
                  </a:solidFill>
                </a:rPr>
                <a:t>Q</a:t>
              </a:r>
              <a:r>
                <a:rPr lang="en-US" altLang="zh-CN" i="1" baseline="-30000">
                  <a:solidFill>
                    <a:srgbClr val="000000"/>
                  </a:solidFill>
                </a:rPr>
                <a:t>k</a:t>
              </a:r>
              <a:r>
                <a:rPr lang="zh-CN" altLang="en-US">
                  <a:solidFill>
                    <a:srgbClr val="000000"/>
                  </a:solidFill>
                </a:rPr>
                <a:t>的非负组合，但上述讨论仍然是十分有意义的。首先，要求完成的任务矩阵是</a:t>
              </a:r>
              <a:r>
                <a:rPr lang="en-US" altLang="zh-CN">
                  <a:solidFill>
                    <a:srgbClr val="000000"/>
                  </a:solidFill>
                </a:rPr>
                <a:t>T</a:t>
              </a:r>
              <a:r>
                <a:rPr lang="zh-CN" altLang="en-US">
                  <a:solidFill>
                    <a:srgbClr val="000000"/>
                  </a:solidFill>
                </a:rPr>
                <a:t>，在将</a:t>
              </a:r>
              <a:r>
                <a:rPr lang="en-US" altLang="zh-CN">
                  <a:solidFill>
                    <a:srgbClr val="000000"/>
                  </a:solidFill>
                </a:rPr>
                <a:t>T</a:t>
              </a:r>
              <a:r>
                <a:rPr lang="zh-CN" altLang="en-US">
                  <a:solidFill>
                    <a:srgbClr val="000000"/>
                  </a:solidFill>
                </a:rPr>
                <a:t>转换成时我们可尽量使具有上述的特殊结构（有兴趣的读者可自行研究这一问题），只要能做到这一点，即可给出一个达到下界的开关模式的指派方式。其次，即使这样的努力没有成功，也容易给出一个具有上述特殊结构 矩阵，</a:t>
              </a:r>
            </a:p>
            <a:p>
              <a:r>
                <a:rPr lang="zh-CN" altLang="en-US">
                  <a:solidFill>
                    <a:srgbClr val="000000"/>
                  </a:solidFill>
                </a:rPr>
                <a:t>并使                        尽可能地小，即给出一种开关指派的近似最佳方</a:t>
              </a:r>
            </a:p>
            <a:p>
              <a:endParaRPr lang="zh-CN" altLang="en-US">
                <a:solidFill>
                  <a:srgbClr val="000000"/>
                </a:solidFill>
              </a:endParaRPr>
            </a:p>
            <a:p>
              <a:r>
                <a:rPr lang="zh-CN" altLang="en-US">
                  <a:solidFill>
                    <a:srgbClr val="000000"/>
                  </a:solidFill>
                </a:rPr>
                <a:t>法，由此可设计出效果较好的近似算法。</a:t>
              </a:r>
            </a:p>
          </p:txBody>
        </p:sp>
        <p:graphicFrame>
          <p:nvGraphicFramePr>
            <p:cNvPr id="215045" name="Object 5"/>
            <p:cNvGraphicFramePr>
              <a:graphicFrameLocks noChangeAspect="1"/>
            </p:cNvGraphicFramePr>
            <p:nvPr/>
          </p:nvGraphicFramePr>
          <p:xfrm>
            <a:off x="657" y="1278"/>
            <a:ext cx="862" cy="428"/>
          </p:xfrm>
          <a:graphic>
            <a:graphicData uri="http://schemas.openxmlformats.org/presentationml/2006/ole">
              <mc:AlternateContent xmlns:mc="http://schemas.openxmlformats.org/markup-compatibility/2006">
                <mc:Choice xmlns:v="urn:schemas-microsoft-com:vml" Requires="v">
                  <p:oleObj spid="_x0000_s215049" r:id="rId3" imgW="774364" imgH="431613" progId="Equation.DSMT4">
                    <p:embed/>
                  </p:oleObj>
                </mc:Choice>
                <mc:Fallback>
                  <p:oleObj r:id="rId3" imgW="774364"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278"/>
                          <a:ext cx="862" cy="4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5048" name="Text Box 8"/>
          <p:cNvSpPr txBox="1">
            <a:spLocks noChangeArrowheads="1"/>
          </p:cNvSpPr>
          <p:nvPr/>
        </p:nvSpPr>
        <p:spPr bwMode="auto">
          <a:xfrm>
            <a:off x="323850" y="3068638"/>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由于技术水平的提高，目前通讯卫星传送信息已允许一个发射站同时向多个接收站发送信息，当然，同时发送的信息条数具有某一上限，例如上限为</a:t>
            </a:r>
            <a:r>
              <a:rPr lang="en-US" altLang="zh-CN" i="1">
                <a:solidFill>
                  <a:srgbClr val="000000"/>
                </a:solidFill>
              </a:rPr>
              <a:t>v</a:t>
            </a:r>
            <a:r>
              <a:rPr lang="zh-CN" altLang="en-US">
                <a:solidFill>
                  <a:srgbClr val="000000"/>
                </a:solidFill>
              </a:rPr>
              <a:t>。</a:t>
            </a:r>
            <a:r>
              <a:rPr lang="en-US" altLang="zh-CN">
                <a:solidFill>
                  <a:srgbClr val="000000"/>
                </a:solidFill>
              </a:rPr>
              <a:t>1987</a:t>
            </a:r>
            <a:r>
              <a:rPr lang="zh-CN" altLang="en-US">
                <a:solidFill>
                  <a:srgbClr val="000000"/>
                </a:solidFill>
              </a:rPr>
              <a:t>年，</a:t>
            </a:r>
            <a:r>
              <a:rPr lang="en-US" altLang="zh-CN">
                <a:solidFill>
                  <a:srgbClr val="000000"/>
                </a:solidFill>
              </a:rPr>
              <a:t>J.L.Lewandowski</a:t>
            </a:r>
            <a:r>
              <a:rPr lang="zh-CN" altLang="en-US">
                <a:solidFill>
                  <a:srgbClr val="000000"/>
                </a:solidFill>
              </a:rPr>
              <a:t>和</a:t>
            </a:r>
            <a:r>
              <a:rPr lang="en-US" altLang="zh-CN">
                <a:solidFill>
                  <a:srgbClr val="000000"/>
                </a:solidFill>
              </a:rPr>
              <a:t>C.L.Liu</a:t>
            </a:r>
            <a:r>
              <a:rPr lang="zh-CN" altLang="en-US">
                <a:solidFill>
                  <a:srgbClr val="000000"/>
                </a:solidFill>
              </a:rPr>
              <a:t>研究了如下更一般的问题：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15047"/>
                                        </p:tgtEl>
                                        <p:attrNameLst>
                                          <p:attrName>style.visibility</p:attrName>
                                        </p:attrNameLst>
                                      </p:cBhvr>
                                      <p:to>
                                        <p:strVal val="visible"/>
                                      </p:to>
                                    </p:set>
                                    <p:anim calcmode="lin" valueType="num">
                                      <p:cBhvr additive="base">
                                        <p:cTn id="7" dur="500" fill="hold"/>
                                        <p:tgtEl>
                                          <p:spTgt spid="215047"/>
                                        </p:tgtEl>
                                        <p:attrNameLst>
                                          <p:attrName>ppt_x</p:attrName>
                                        </p:attrNameLst>
                                      </p:cBhvr>
                                      <p:tavLst>
                                        <p:tav tm="0">
                                          <p:val>
                                            <p:strVal val="0-#ppt_w/2"/>
                                          </p:val>
                                        </p:tav>
                                        <p:tav tm="100000">
                                          <p:val>
                                            <p:strVal val="#ppt_x"/>
                                          </p:val>
                                        </p:tav>
                                      </p:tavLst>
                                    </p:anim>
                                    <p:anim calcmode="lin" valueType="num">
                                      <p:cBhvr additive="base">
                                        <p:cTn id="8" dur="500" fill="hold"/>
                                        <p:tgtEl>
                                          <p:spTgt spid="2150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8"/>
                                        </p:tgtEl>
                                        <p:attrNameLst>
                                          <p:attrName>style.visibility</p:attrName>
                                        </p:attrNameLst>
                                      </p:cBhvr>
                                      <p:to>
                                        <p:strVal val="visible"/>
                                      </p:to>
                                    </p:set>
                                    <p:anim calcmode="lin" valueType="num">
                                      <p:cBhvr additive="base">
                                        <p:cTn id="13" dur="500" fill="hold"/>
                                        <p:tgtEl>
                                          <p:spTgt spid="215048"/>
                                        </p:tgtEl>
                                        <p:attrNameLst>
                                          <p:attrName>ppt_x</p:attrName>
                                        </p:attrNameLst>
                                      </p:cBhvr>
                                      <p:tavLst>
                                        <p:tav tm="0">
                                          <p:val>
                                            <p:strVal val="0-#ppt_w/2"/>
                                          </p:val>
                                        </p:tav>
                                        <p:tav tm="100000">
                                          <p:val>
                                            <p:strVal val="#ppt_x"/>
                                          </p:val>
                                        </p:tav>
                                      </p:tavLst>
                                    </p:anim>
                                    <p:anim calcmode="lin" valueType="num">
                                      <p:cBhvr additive="base">
                                        <p:cTn id="14" dur="500" fill="hold"/>
                                        <p:tgtEl>
                                          <p:spTgt spid="2150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8"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72"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74" name="Rectangle 10"/>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76" name="Rectangle 1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6081" name="Group 17"/>
          <p:cNvGrpSpPr>
            <a:grpSpLocks/>
          </p:cNvGrpSpPr>
          <p:nvPr/>
        </p:nvGrpSpPr>
        <p:grpSpPr bwMode="auto">
          <a:xfrm>
            <a:off x="447675" y="474663"/>
            <a:ext cx="8085138" cy="2225675"/>
            <a:chOff x="282" y="299"/>
            <a:chExt cx="5093" cy="1402"/>
          </a:xfrm>
        </p:grpSpPr>
        <p:sp>
          <p:nvSpPr>
            <p:cNvPr id="216068" name="Text Box 4"/>
            <p:cNvSpPr txBox="1">
              <a:spLocks noChangeArrowheads="1"/>
            </p:cNvSpPr>
            <p:nvPr/>
          </p:nvSpPr>
          <p:spPr bwMode="auto">
            <a:xfrm>
              <a:off x="282" y="299"/>
              <a:ext cx="5093"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给定一正整数</a:t>
              </a:r>
              <a:r>
                <a:rPr lang="en-US" altLang="zh-CN" i="1">
                  <a:solidFill>
                    <a:srgbClr val="000000"/>
                  </a:solidFill>
                </a:rPr>
                <a:t>v</a:t>
              </a:r>
              <a:r>
                <a:rPr lang="zh-CN" altLang="en-US">
                  <a:solidFill>
                    <a:srgbClr val="000000"/>
                  </a:solidFill>
                </a:rPr>
                <a:t>，（</a:t>
              </a:r>
              <a:r>
                <a:rPr lang="en-US" altLang="zh-CN" i="1">
                  <a:solidFill>
                    <a:srgbClr val="000000"/>
                  </a:solidFill>
                </a:rPr>
                <a:t>v</a:t>
              </a:r>
              <a:r>
                <a:rPr lang="zh-CN" altLang="en-US">
                  <a:solidFill>
                    <a:srgbClr val="000000"/>
                  </a:solidFill>
                </a:rPr>
                <a:t>为通讯卫星传送容量的总限止），求开关模式</a:t>
              </a:r>
            </a:p>
            <a:p>
              <a:endParaRPr lang="zh-CN" altLang="en-US">
                <a:solidFill>
                  <a:srgbClr val="000000"/>
                </a:solidFill>
              </a:endParaRPr>
            </a:p>
            <a:p>
              <a:r>
                <a:rPr lang="en-US" altLang="zh-CN">
                  <a:solidFill>
                    <a:srgbClr val="000000"/>
                  </a:solidFill>
                </a:rPr>
                <a:t>M</a:t>
              </a:r>
              <a:r>
                <a:rPr lang="zh-CN" altLang="en-US">
                  <a:solidFill>
                    <a:srgbClr val="000000"/>
                  </a:solidFill>
                </a:rPr>
                <a:t>：</a:t>
              </a:r>
              <a:r>
                <a:rPr lang="en-US" altLang="zh-CN">
                  <a:solidFill>
                    <a:srgbClr val="000000"/>
                  </a:solidFill>
                </a:rPr>
                <a:t>=                   </a:t>
              </a:r>
              <a:r>
                <a:rPr lang="zh-CN" altLang="en-US">
                  <a:solidFill>
                    <a:srgbClr val="000000"/>
                  </a:solidFill>
                </a:rPr>
                <a:t>：</a:t>
              </a:r>
              <a:r>
                <a:rPr lang="en-US" altLang="zh-CN">
                  <a:solidFill>
                    <a:srgbClr val="000000"/>
                  </a:solidFill>
                </a:rPr>
                <a:t>={                                   ; (0, 1) |                     , </a:t>
              </a:r>
              <a:r>
                <a:rPr lang="en-US" altLang="zh-CN" i="1">
                  <a:solidFill>
                    <a:srgbClr val="000000"/>
                  </a:solidFill>
                </a:rPr>
                <a:t>i</a:t>
              </a:r>
              <a:r>
                <a:rPr lang="en-US" altLang="zh-CN">
                  <a:solidFill>
                    <a:srgbClr val="000000"/>
                  </a:solidFill>
                </a:rPr>
                <a:t>= 1, …, </a:t>
              </a:r>
            </a:p>
            <a:p>
              <a:endParaRPr lang="en-US" altLang="zh-CN">
                <a:solidFill>
                  <a:srgbClr val="000000"/>
                </a:solidFill>
              </a:endParaRPr>
            </a:p>
            <a:p>
              <a:r>
                <a:rPr lang="en-US" altLang="zh-CN" i="1">
                  <a:solidFill>
                    <a:srgbClr val="000000"/>
                  </a:solidFill>
                </a:rPr>
                <a:t>m</a:t>
              </a:r>
              <a:r>
                <a:rPr lang="en-US" altLang="zh-CN">
                  <a:solidFill>
                    <a:srgbClr val="000000"/>
                  </a:solidFill>
                </a:rPr>
                <a:t>; ,</a:t>
              </a:r>
              <a:r>
                <a:rPr lang="en-US" altLang="zh-CN" i="1">
                  <a:solidFill>
                    <a:srgbClr val="000000"/>
                  </a:solidFill>
                </a:rPr>
                <a:t>i</a:t>
              </a:r>
              <a:r>
                <a:rPr lang="en-US" altLang="zh-CN">
                  <a:solidFill>
                    <a:srgbClr val="000000"/>
                  </a:solidFill>
                </a:rPr>
                <a:t>= 1, …, </a:t>
              </a:r>
              <a:r>
                <a:rPr lang="en-US" altLang="zh-CN" i="1">
                  <a:solidFill>
                    <a:srgbClr val="000000"/>
                  </a:solidFill>
                </a:rPr>
                <a:t>n</a:t>
              </a:r>
              <a:r>
                <a:rPr lang="en-US" altLang="zh-CN">
                  <a:solidFill>
                    <a:srgbClr val="000000"/>
                  </a:solidFill>
                </a:rPr>
                <a:t>,                                }</a:t>
              </a:r>
              <a:r>
                <a:rPr lang="zh-CN" altLang="en-US">
                  <a:solidFill>
                    <a:srgbClr val="000000"/>
                  </a:solidFill>
                </a:rPr>
                <a:t>的设计，要求所用的开关模式总数量</a:t>
              </a:r>
            </a:p>
            <a:p>
              <a:endParaRPr lang="en-US" altLang="zh-CN">
                <a:solidFill>
                  <a:srgbClr val="000000"/>
                </a:solidFill>
              </a:endParaRPr>
            </a:p>
            <a:p>
              <a:r>
                <a:rPr lang="en-US" altLang="zh-CN" i="1">
                  <a:solidFill>
                    <a:srgbClr val="000000"/>
                  </a:solidFill>
                </a:rPr>
                <a:t>r</a:t>
              </a:r>
              <a:r>
                <a:rPr lang="zh-CN" altLang="en-US">
                  <a:solidFill>
                    <a:srgbClr val="000000"/>
                  </a:solidFill>
                </a:rPr>
                <a:t>尽可能小，并使</a:t>
              </a:r>
            </a:p>
          </p:txBody>
        </p:sp>
        <p:graphicFrame>
          <p:nvGraphicFramePr>
            <p:cNvPr id="216069" name="Object 5"/>
            <p:cNvGraphicFramePr>
              <a:graphicFrameLocks noChangeAspect="1"/>
            </p:cNvGraphicFramePr>
            <p:nvPr/>
          </p:nvGraphicFramePr>
          <p:xfrm>
            <a:off x="793" y="711"/>
            <a:ext cx="726" cy="224"/>
          </p:xfrm>
          <a:graphic>
            <a:graphicData uri="http://schemas.openxmlformats.org/presentationml/2006/ole">
              <mc:AlternateContent xmlns:mc="http://schemas.openxmlformats.org/markup-compatibility/2006">
                <mc:Choice xmlns:v="urn:schemas-microsoft-com:vml" Requires="v">
                  <p:oleObj spid="_x0000_s216082" r:id="rId3" imgW="647419" imgH="203112" progId="Equation.DSMT4">
                    <p:embed/>
                  </p:oleObj>
                </mc:Choice>
                <mc:Fallback>
                  <p:oleObj r:id="rId3" imgW="647419"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711"/>
                          <a:ext cx="726"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1" name="Object 7"/>
            <p:cNvGraphicFramePr>
              <a:graphicFrameLocks noChangeAspect="1"/>
            </p:cNvGraphicFramePr>
            <p:nvPr/>
          </p:nvGraphicFramePr>
          <p:xfrm>
            <a:off x="1837" y="709"/>
            <a:ext cx="1361" cy="240"/>
          </p:xfrm>
          <a:graphic>
            <a:graphicData uri="http://schemas.openxmlformats.org/presentationml/2006/ole">
              <mc:AlternateContent xmlns:mc="http://schemas.openxmlformats.org/markup-compatibility/2006">
                <mc:Choice xmlns:v="urn:schemas-microsoft-com:vml" Requires="v">
                  <p:oleObj spid="_x0000_s216083" r:id="rId5" imgW="1129810" imgH="203112" progId="Equation.DSMT4">
                    <p:embed/>
                  </p:oleObj>
                </mc:Choice>
                <mc:Fallback>
                  <p:oleObj r:id="rId5" imgW="1129810" imgH="20311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7" y="709"/>
                          <a:ext cx="1361"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3" name="Object 9"/>
            <p:cNvGraphicFramePr>
              <a:graphicFrameLocks noChangeAspect="1"/>
            </p:cNvGraphicFramePr>
            <p:nvPr/>
          </p:nvGraphicFramePr>
          <p:xfrm>
            <a:off x="3743" y="618"/>
            <a:ext cx="725" cy="448"/>
          </p:xfrm>
          <a:graphic>
            <a:graphicData uri="http://schemas.openxmlformats.org/presentationml/2006/ole">
              <mc:AlternateContent xmlns:mc="http://schemas.openxmlformats.org/markup-compatibility/2006">
                <mc:Choice xmlns:v="urn:schemas-microsoft-com:vml" Requires="v">
                  <p:oleObj spid="_x0000_s216084" r:id="rId7" imgW="723586" imgH="444307" progId="Equation.DSMT4">
                    <p:embed/>
                  </p:oleObj>
                </mc:Choice>
                <mc:Fallback>
                  <p:oleObj r:id="rId7" imgW="723586" imgH="44430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3" y="618"/>
                          <a:ext cx="725"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6075" name="Object 11"/>
            <p:cNvGraphicFramePr>
              <a:graphicFrameLocks noChangeAspect="1"/>
            </p:cNvGraphicFramePr>
            <p:nvPr/>
          </p:nvGraphicFramePr>
          <p:xfrm>
            <a:off x="1383" y="981"/>
            <a:ext cx="1134" cy="471"/>
          </p:xfrm>
          <a:graphic>
            <a:graphicData uri="http://schemas.openxmlformats.org/presentationml/2006/ole">
              <mc:AlternateContent xmlns:mc="http://schemas.openxmlformats.org/markup-compatibility/2006">
                <mc:Choice xmlns:v="urn:schemas-microsoft-com:vml" Requires="v">
                  <p:oleObj spid="_x0000_s216085" r:id="rId9" imgW="1079032" imgH="444307" progId="Equation.DSMT4">
                    <p:embed/>
                  </p:oleObj>
                </mc:Choice>
                <mc:Fallback>
                  <p:oleObj r:id="rId9" imgW="1079032" imgH="444307"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3" y="981"/>
                          <a:ext cx="1134" cy="4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6078"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6077" name="Object 13"/>
          <p:cNvGraphicFramePr>
            <a:graphicFrameLocks noChangeAspect="1"/>
          </p:cNvGraphicFramePr>
          <p:nvPr/>
        </p:nvGraphicFramePr>
        <p:xfrm>
          <a:off x="1476375" y="2708275"/>
          <a:ext cx="1584325" cy="838200"/>
        </p:xfrm>
        <a:graphic>
          <a:graphicData uri="http://schemas.openxmlformats.org/presentationml/2006/ole">
            <mc:AlternateContent xmlns:mc="http://schemas.openxmlformats.org/markup-compatibility/2006">
              <mc:Choice xmlns:v="urn:schemas-microsoft-com:vml" Requires="v">
                <p:oleObj spid="_x0000_s216086" r:id="rId11" imgW="812447" imgH="431613" progId="Equation.DSMT4">
                  <p:embed/>
                </p:oleObj>
              </mc:Choice>
              <mc:Fallback>
                <p:oleObj r:id="rId11" imgW="812447" imgH="431613"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2708275"/>
                        <a:ext cx="15843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080" name="Rectangle 16"/>
          <p:cNvSpPr>
            <a:spLocks noChangeArrowheads="1"/>
          </p:cNvSpPr>
          <p:nvPr/>
        </p:nvSpPr>
        <p:spPr bwMode="auto">
          <a:xfrm>
            <a:off x="323850" y="3716338"/>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有解，其中</a:t>
            </a:r>
            <a:r>
              <a:rPr lang="en-US" altLang="zh-CN" i="1"/>
              <a:t>T</a:t>
            </a:r>
            <a:r>
              <a:rPr lang="zh-CN" altLang="en-US"/>
              <a:t>为信息传送量矩阵（需满足一定要求），</a:t>
            </a:r>
            <a:r>
              <a:rPr lang="en-US" altLang="zh-CN" i="1"/>
              <a:t>a</a:t>
            </a:r>
            <a:r>
              <a:rPr lang="en-US" altLang="zh-CN" i="1" baseline="-30000"/>
              <a:t>k</a:t>
            </a:r>
            <a:r>
              <a:rPr lang="zh-CN" altLang="en-US"/>
              <a:t>为开关模式</a:t>
            </a:r>
            <a:r>
              <a:rPr lang="en-US" altLang="zh-CN" i="1"/>
              <a:t>M</a:t>
            </a:r>
            <a:r>
              <a:rPr lang="en-US" altLang="zh-CN" i="1" baseline="-30000"/>
              <a:t>k</a:t>
            </a:r>
            <a:r>
              <a:rPr lang="zh-CN" altLang="en-US"/>
              <a:t>的使用时间。他们设计了一个求解此问题的</a:t>
            </a:r>
            <a:r>
              <a:rPr lang="en-US" altLang="zh-CN" i="1"/>
              <a:t>O</a:t>
            </a:r>
            <a:r>
              <a:rPr lang="en-US" altLang="zh-CN"/>
              <a:t>(</a:t>
            </a:r>
            <a:r>
              <a:rPr lang="en-US" altLang="zh-CN" i="1"/>
              <a:t>n</a:t>
            </a:r>
            <a:r>
              <a:rPr lang="en-US" altLang="zh-CN" baseline="30000"/>
              <a:t>5</a:t>
            </a:r>
            <a:r>
              <a:rPr lang="en-US" altLang="zh-CN"/>
              <a:t>)</a:t>
            </a:r>
            <a:r>
              <a:rPr lang="zh-CN" altLang="en-US"/>
              <a:t>算法，有兴趣的读者可直接阅读他们的论文。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16081"/>
                                        </p:tgtEl>
                                        <p:attrNameLst>
                                          <p:attrName>style.visibility</p:attrName>
                                        </p:attrNameLst>
                                      </p:cBhvr>
                                      <p:to>
                                        <p:strVal val="visible"/>
                                      </p:to>
                                    </p:set>
                                    <p:anim calcmode="lin" valueType="num">
                                      <p:cBhvr additive="base">
                                        <p:cTn id="7" dur="500" fill="hold"/>
                                        <p:tgtEl>
                                          <p:spTgt spid="216081"/>
                                        </p:tgtEl>
                                        <p:attrNameLst>
                                          <p:attrName>ppt_x</p:attrName>
                                        </p:attrNameLst>
                                      </p:cBhvr>
                                      <p:tavLst>
                                        <p:tav tm="0">
                                          <p:val>
                                            <p:strVal val="0-#ppt_w/2"/>
                                          </p:val>
                                        </p:tav>
                                        <p:tav tm="100000">
                                          <p:val>
                                            <p:strVal val="#ppt_x"/>
                                          </p:val>
                                        </p:tav>
                                      </p:tavLst>
                                    </p:anim>
                                    <p:anim calcmode="lin" valueType="num">
                                      <p:cBhvr additive="base">
                                        <p:cTn id="8" dur="500" fill="hold"/>
                                        <p:tgtEl>
                                          <p:spTgt spid="2160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6077"/>
                                        </p:tgtEl>
                                        <p:attrNameLst>
                                          <p:attrName>style.visibility</p:attrName>
                                        </p:attrNameLst>
                                      </p:cBhvr>
                                      <p:to>
                                        <p:strVal val="visible"/>
                                      </p:to>
                                    </p:set>
                                    <p:anim calcmode="lin" valueType="num">
                                      <p:cBhvr additive="base">
                                        <p:cTn id="13" dur="500" fill="hold"/>
                                        <p:tgtEl>
                                          <p:spTgt spid="216077"/>
                                        </p:tgtEl>
                                        <p:attrNameLst>
                                          <p:attrName>ppt_x</p:attrName>
                                        </p:attrNameLst>
                                      </p:cBhvr>
                                      <p:tavLst>
                                        <p:tav tm="0">
                                          <p:val>
                                            <p:strVal val="0-#ppt_w/2"/>
                                          </p:val>
                                        </p:tav>
                                        <p:tav tm="100000">
                                          <p:val>
                                            <p:strVal val="#ppt_x"/>
                                          </p:val>
                                        </p:tav>
                                      </p:tavLst>
                                    </p:anim>
                                    <p:anim calcmode="lin" valueType="num">
                                      <p:cBhvr additive="base">
                                        <p:cTn id="14" dur="500" fill="hold"/>
                                        <p:tgtEl>
                                          <p:spTgt spid="2160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6080"/>
                                        </p:tgtEl>
                                        <p:attrNameLst>
                                          <p:attrName>style.visibility</p:attrName>
                                        </p:attrNameLst>
                                      </p:cBhvr>
                                      <p:to>
                                        <p:strVal val="visible"/>
                                      </p:to>
                                    </p:set>
                                    <p:anim calcmode="lin" valueType="num">
                                      <p:cBhvr additive="base">
                                        <p:cTn id="19" dur="500" fill="hold"/>
                                        <p:tgtEl>
                                          <p:spTgt spid="216080"/>
                                        </p:tgtEl>
                                        <p:attrNameLst>
                                          <p:attrName>ppt_x</p:attrName>
                                        </p:attrNameLst>
                                      </p:cBhvr>
                                      <p:tavLst>
                                        <p:tav tm="0">
                                          <p:val>
                                            <p:strVal val="0-#ppt_w/2"/>
                                          </p:val>
                                        </p:tav>
                                        <p:tav tm="100000">
                                          <p:val>
                                            <p:strVal val="#ppt_x"/>
                                          </p:val>
                                        </p:tav>
                                      </p:tavLst>
                                    </p:anim>
                                    <p:anim calcmode="lin" valueType="num">
                                      <p:cBhvr additive="base">
                                        <p:cTn id="20" dur="500" fill="hold"/>
                                        <p:tgtEl>
                                          <p:spTgt spid="216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4" name="Rectangle 6"/>
          <p:cNvSpPr>
            <a:spLocks noChangeArrowheads="1"/>
          </p:cNvSpPr>
          <p:nvPr/>
        </p:nvSpPr>
        <p:spPr bwMode="auto">
          <a:xfrm>
            <a:off x="682625" y="333375"/>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习  题</a:t>
            </a:r>
          </a:p>
        </p:txBody>
      </p:sp>
      <p:sp>
        <p:nvSpPr>
          <p:cNvPr id="217096" name="Rectangle 8"/>
          <p:cNvSpPr>
            <a:spLocks noChangeArrowheads="1"/>
          </p:cNvSpPr>
          <p:nvPr/>
        </p:nvSpPr>
        <p:spPr bwMode="auto">
          <a:xfrm>
            <a:off x="358775" y="728663"/>
            <a:ext cx="818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1</a:t>
            </a:r>
            <a:r>
              <a:rPr lang="zh-CN" altLang="en-US"/>
              <a:t>、写出求解矩阵拟阵问题的贪婪算法，并证明它必能求得一个最优解。</a:t>
            </a:r>
          </a:p>
        </p:txBody>
      </p:sp>
      <p:sp>
        <p:nvSpPr>
          <p:cNvPr id="217098" name="Rectangle 10"/>
          <p:cNvSpPr>
            <a:spLocks noChangeArrowheads="1"/>
          </p:cNvSpPr>
          <p:nvPr/>
        </p:nvSpPr>
        <p:spPr bwMode="auto">
          <a:xfrm>
            <a:off x="322263" y="1052513"/>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2</a:t>
            </a:r>
            <a:r>
              <a:rPr lang="zh-CN" altLang="en-US"/>
              <a:t>、试用几种不同的方式求解图</a:t>
            </a:r>
            <a:r>
              <a:rPr lang="en-US" altLang="zh-CN"/>
              <a:t>9.40</a:t>
            </a:r>
            <a:r>
              <a:rPr lang="zh-CN" altLang="en-US"/>
              <a:t>给出的最小生成树问题（</a:t>
            </a:r>
            <a:r>
              <a:rPr lang="en-US" altLang="zh-CN"/>
              <a:t>MST</a:t>
            </a:r>
            <a:r>
              <a:rPr lang="zh-CN" altLang="en-US"/>
              <a:t>），各</a:t>
            </a:r>
          </a:p>
          <a:p>
            <a:r>
              <a:rPr lang="zh-CN" altLang="en-US"/>
              <a:t>边赋权值已附在图上，最大（权）生成树问题也可用贪婪法求解，试对</a:t>
            </a:r>
          </a:p>
          <a:p>
            <a:r>
              <a:rPr lang="zh-CN" altLang="en-US"/>
              <a:t>同一图找一个最大生成树。</a:t>
            </a:r>
          </a:p>
        </p:txBody>
      </p:sp>
      <p:sp>
        <p:nvSpPr>
          <p:cNvPr id="217101" name="Rectangle 1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7103"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7108" name="Rectangle 20"/>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17109" name="Group 21"/>
          <p:cNvGrpSpPr>
            <a:grpSpLocks/>
          </p:cNvGrpSpPr>
          <p:nvPr/>
        </p:nvGrpSpPr>
        <p:grpSpPr bwMode="auto">
          <a:xfrm>
            <a:off x="395288" y="3859213"/>
            <a:ext cx="8372475" cy="1154112"/>
            <a:chOff x="158" y="1342"/>
            <a:chExt cx="5274" cy="727"/>
          </a:xfrm>
        </p:grpSpPr>
        <p:sp>
          <p:nvSpPr>
            <p:cNvPr id="217099" name="Text Box 11"/>
            <p:cNvSpPr txBox="1">
              <a:spLocks noChangeArrowheads="1"/>
            </p:cNvSpPr>
            <p:nvPr/>
          </p:nvSpPr>
          <p:spPr bwMode="auto">
            <a:xfrm>
              <a:off x="158" y="1342"/>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3</a:t>
              </a:r>
              <a:r>
                <a:rPr lang="zh-CN" altLang="en-US">
                  <a:solidFill>
                    <a:srgbClr val="000000"/>
                  </a:solidFill>
                </a:rPr>
                <a:t>、证明下面的节点赋权匹配问题是一个拟阵（称为匹配拟阵）：给定图</a:t>
              </a:r>
              <a:r>
                <a:rPr lang="en-US" altLang="zh-CN" i="1">
                  <a:solidFill>
                    <a:srgbClr val="000000"/>
                  </a:solidFill>
                </a:rPr>
                <a:t>G</a:t>
              </a:r>
              <a:r>
                <a:rPr lang="en-US" altLang="zh-CN">
                  <a:solidFill>
                    <a:srgbClr val="000000"/>
                  </a:solidFill>
                </a:rPr>
                <a:t>=</a:t>
              </a:r>
              <a:r>
                <a:rPr lang="zh-CN" altLang="en-US">
                  <a:solidFill>
                    <a:srgbClr val="000000"/>
                  </a:solidFill>
                </a:rPr>
                <a:t>（</a:t>
              </a:r>
              <a:r>
                <a:rPr lang="en-US" altLang="zh-CN" i="1">
                  <a:solidFill>
                    <a:srgbClr val="000000"/>
                  </a:solidFill>
                </a:rPr>
                <a:t>V</a:t>
              </a:r>
              <a:r>
                <a:rPr lang="zh-CN" altLang="en-US">
                  <a:solidFill>
                    <a:srgbClr val="000000"/>
                  </a:solidFill>
                </a:rPr>
                <a:t>，</a:t>
              </a:r>
              <a:r>
                <a:rPr lang="en-US" altLang="zh-CN" i="1">
                  <a:solidFill>
                    <a:srgbClr val="000000"/>
                  </a:solidFill>
                </a:rPr>
                <a:t>E</a:t>
              </a:r>
              <a:r>
                <a:rPr lang="zh-CN" altLang="en-US">
                  <a:solidFill>
                    <a:srgbClr val="000000"/>
                  </a:solidFill>
                </a:rPr>
                <a:t>），对</a:t>
              </a:r>
              <a:r>
                <a:rPr lang="en-US" altLang="zh-CN">
                  <a:solidFill>
                    <a:srgbClr val="000000"/>
                  </a:solidFill>
                </a:rPr>
                <a:t>V</a:t>
              </a:r>
              <a:r>
                <a:rPr lang="zh-CN" altLang="en-US">
                  <a:solidFill>
                    <a:srgbClr val="000000"/>
                  </a:solidFill>
                </a:rPr>
                <a:t>中的每一顶点    赋权      </a:t>
              </a:r>
              <a:r>
                <a:rPr lang="en-US" altLang="zh-CN">
                  <a:solidFill>
                    <a:srgbClr val="000000"/>
                  </a:solidFill>
                </a:rPr>
                <a:t>(    )&gt;0</a:t>
              </a:r>
              <a:r>
                <a:rPr lang="zh-CN" altLang="en-US">
                  <a:solidFill>
                    <a:srgbClr val="000000"/>
                  </a:solidFill>
                </a:rPr>
                <a:t>，求</a:t>
              </a:r>
              <a:r>
                <a:rPr lang="en-US" altLang="zh-CN" i="1">
                  <a:solidFill>
                    <a:srgbClr val="000000"/>
                  </a:solidFill>
                </a:rPr>
                <a:t>G</a:t>
              </a:r>
              <a:r>
                <a:rPr lang="zh-CN" altLang="en-US">
                  <a:solidFill>
                    <a:srgbClr val="000000"/>
                  </a:solidFill>
                </a:rPr>
                <a:t>的一个匹配</a:t>
              </a:r>
              <a:r>
                <a:rPr lang="en-US" altLang="zh-CN" i="1">
                  <a:solidFill>
                    <a:srgbClr val="000000"/>
                  </a:solidFill>
                </a:rPr>
                <a:t>M</a:t>
              </a:r>
              <a:r>
                <a:rPr lang="zh-CN" altLang="en-US">
                  <a:solidFill>
                    <a:srgbClr val="000000"/>
                  </a:solidFill>
                </a:rPr>
                <a:t>，使得             最大，这时的求和是对</a:t>
              </a:r>
              <a:r>
                <a:rPr lang="en-US" altLang="zh-CN" i="1">
                  <a:solidFill>
                    <a:srgbClr val="000000"/>
                  </a:solidFill>
                </a:rPr>
                <a:t>M</a:t>
              </a:r>
              <a:r>
                <a:rPr lang="zh-CN" altLang="en-US">
                  <a:solidFill>
                    <a:srgbClr val="000000"/>
                  </a:solidFill>
                </a:rPr>
                <a:t>中边的所有顶点进行的。</a:t>
              </a:r>
            </a:p>
          </p:txBody>
        </p:sp>
        <p:graphicFrame>
          <p:nvGraphicFramePr>
            <p:cNvPr id="217100" name="Object 12"/>
            <p:cNvGraphicFramePr>
              <a:graphicFrameLocks noChangeAspect="1"/>
            </p:cNvGraphicFramePr>
            <p:nvPr/>
          </p:nvGraphicFramePr>
          <p:xfrm>
            <a:off x="2517" y="1570"/>
            <a:ext cx="157" cy="181"/>
          </p:xfrm>
          <a:graphic>
            <a:graphicData uri="http://schemas.openxmlformats.org/presentationml/2006/ole">
              <mc:AlternateContent xmlns:mc="http://schemas.openxmlformats.org/markup-compatibility/2006">
                <mc:Choice xmlns:v="urn:schemas-microsoft-com:vml" Requires="v">
                  <p:oleObj spid="_x0000_s217118" r:id="rId3" imgW="126835" imgH="139518" progId="Equation.DSMT4">
                    <p:embed/>
                  </p:oleObj>
                </mc:Choice>
                <mc:Fallback>
                  <p:oleObj r:id="rId3" imgW="126835" imgH="139518"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1570"/>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2" name="Object 14"/>
            <p:cNvGraphicFramePr>
              <a:graphicFrameLocks noChangeAspect="1"/>
            </p:cNvGraphicFramePr>
            <p:nvPr/>
          </p:nvGraphicFramePr>
          <p:xfrm>
            <a:off x="3061" y="1581"/>
            <a:ext cx="182" cy="171"/>
          </p:xfrm>
          <a:graphic>
            <a:graphicData uri="http://schemas.openxmlformats.org/presentationml/2006/ole">
              <mc:AlternateContent xmlns:mc="http://schemas.openxmlformats.org/markup-compatibility/2006">
                <mc:Choice xmlns:v="urn:schemas-microsoft-com:vml" Requires="v">
                  <p:oleObj spid="_x0000_s217119" r:id="rId5" imgW="152334" imgH="139639" progId="Equation.DSMT4">
                    <p:embed/>
                  </p:oleObj>
                </mc:Choice>
                <mc:Fallback>
                  <p:oleObj r:id="rId5" imgW="152334" imgH="139639"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1" y="1581"/>
                          <a:ext cx="182"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6" name="Object 18"/>
            <p:cNvGraphicFramePr>
              <a:graphicFrameLocks noChangeAspect="1"/>
            </p:cNvGraphicFramePr>
            <p:nvPr/>
          </p:nvGraphicFramePr>
          <p:xfrm>
            <a:off x="3288" y="1570"/>
            <a:ext cx="157" cy="181"/>
          </p:xfrm>
          <a:graphic>
            <a:graphicData uri="http://schemas.openxmlformats.org/presentationml/2006/ole">
              <mc:AlternateContent xmlns:mc="http://schemas.openxmlformats.org/markup-compatibility/2006">
                <mc:Choice xmlns:v="urn:schemas-microsoft-com:vml" Requires="v">
                  <p:oleObj spid="_x0000_s217120" r:id="rId7" imgW="126835" imgH="139518" progId="Equation.DSMT4">
                    <p:embed/>
                  </p:oleObj>
                </mc:Choice>
                <mc:Fallback>
                  <p:oleObj r:id="rId7" imgW="126835" imgH="139518"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1570"/>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107" name="Object 19"/>
            <p:cNvGraphicFramePr>
              <a:graphicFrameLocks noChangeAspect="1"/>
            </p:cNvGraphicFramePr>
            <p:nvPr/>
          </p:nvGraphicFramePr>
          <p:xfrm>
            <a:off x="567" y="1748"/>
            <a:ext cx="499" cy="321"/>
          </p:xfrm>
          <a:graphic>
            <a:graphicData uri="http://schemas.openxmlformats.org/presentationml/2006/ole">
              <mc:AlternateContent xmlns:mc="http://schemas.openxmlformats.org/markup-compatibility/2006">
                <mc:Choice xmlns:v="urn:schemas-microsoft-com:vml" Requires="v">
                  <p:oleObj spid="_x0000_s217121" r:id="rId8" imgW="533169" imgH="342751" progId="Equation.DSMT4">
                    <p:embed/>
                  </p:oleObj>
                </mc:Choice>
                <mc:Fallback>
                  <p:oleObj r:id="rId8" imgW="533169" imgH="342751" progId="Equation.DSMT4">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 y="1748"/>
                          <a:ext cx="499"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17116" name="Picture 28" descr="36"/>
          <p:cNvPicPr>
            <a:picLocks noGrp="1" noChangeAspect="1" noChangeArrowheads="1"/>
          </p:cNvPicPr>
          <p:nvPr>
            <p:ph/>
          </p:nvPr>
        </p:nvPicPr>
        <p:blipFill>
          <a:blip r:embed="rId10">
            <a:extLst>
              <a:ext uri="{28A0092B-C50C-407E-A947-70E740481C1C}">
                <a14:useLocalDpi xmlns:a14="http://schemas.microsoft.com/office/drawing/2010/main" val="0"/>
              </a:ext>
            </a:extLst>
          </a:blip>
          <a:srcRect/>
          <a:stretch>
            <a:fillRect/>
          </a:stretch>
        </p:blipFill>
        <p:spPr bwMode="auto">
          <a:xfrm>
            <a:off x="3851275" y="2133600"/>
            <a:ext cx="3333750" cy="1428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17094"/>
                                        </p:tgtEl>
                                        <p:attrNameLst>
                                          <p:attrName>style.visibility</p:attrName>
                                        </p:attrNameLst>
                                      </p:cBhvr>
                                      <p:to>
                                        <p:strVal val="visible"/>
                                      </p:to>
                                    </p:set>
                                    <p:anim calcmode="lin" valueType="num">
                                      <p:cBhvr additive="base">
                                        <p:cTn id="7" dur="500" fill="hold"/>
                                        <p:tgtEl>
                                          <p:spTgt spid="217094"/>
                                        </p:tgtEl>
                                        <p:attrNameLst>
                                          <p:attrName>ppt_x</p:attrName>
                                        </p:attrNameLst>
                                      </p:cBhvr>
                                      <p:tavLst>
                                        <p:tav tm="0">
                                          <p:val>
                                            <p:strVal val="0-#ppt_w/2"/>
                                          </p:val>
                                        </p:tav>
                                        <p:tav tm="100000">
                                          <p:val>
                                            <p:strVal val="#ppt_x"/>
                                          </p:val>
                                        </p:tav>
                                      </p:tavLst>
                                    </p:anim>
                                    <p:anim calcmode="lin" valueType="num">
                                      <p:cBhvr additive="base">
                                        <p:cTn id="8" dur="500" fill="hold"/>
                                        <p:tgtEl>
                                          <p:spTgt spid="2170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096"/>
                                        </p:tgtEl>
                                        <p:attrNameLst>
                                          <p:attrName>style.visibility</p:attrName>
                                        </p:attrNameLst>
                                      </p:cBhvr>
                                      <p:to>
                                        <p:strVal val="visible"/>
                                      </p:to>
                                    </p:set>
                                    <p:anim calcmode="lin" valueType="num">
                                      <p:cBhvr additive="base">
                                        <p:cTn id="13" dur="500" fill="hold"/>
                                        <p:tgtEl>
                                          <p:spTgt spid="217096"/>
                                        </p:tgtEl>
                                        <p:attrNameLst>
                                          <p:attrName>ppt_x</p:attrName>
                                        </p:attrNameLst>
                                      </p:cBhvr>
                                      <p:tavLst>
                                        <p:tav tm="0">
                                          <p:val>
                                            <p:strVal val="0-#ppt_w/2"/>
                                          </p:val>
                                        </p:tav>
                                        <p:tav tm="100000">
                                          <p:val>
                                            <p:strVal val="#ppt_x"/>
                                          </p:val>
                                        </p:tav>
                                      </p:tavLst>
                                    </p:anim>
                                    <p:anim calcmode="lin" valueType="num">
                                      <p:cBhvr additive="base">
                                        <p:cTn id="14" dur="500" fill="hold"/>
                                        <p:tgtEl>
                                          <p:spTgt spid="2170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7098"/>
                                        </p:tgtEl>
                                        <p:attrNameLst>
                                          <p:attrName>style.visibility</p:attrName>
                                        </p:attrNameLst>
                                      </p:cBhvr>
                                      <p:to>
                                        <p:strVal val="visible"/>
                                      </p:to>
                                    </p:set>
                                    <p:anim calcmode="lin" valueType="num">
                                      <p:cBhvr additive="base">
                                        <p:cTn id="19" dur="500" fill="hold"/>
                                        <p:tgtEl>
                                          <p:spTgt spid="217098"/>
                                        </p:tgtEl>
                                        <p:attrNameLst>
                                          <p:attrName>ppt_x</p:attrName>
                                        </p:attrNameLst>
                                      </p:cBhvr>
                                      <p:tavLst>
                                        <p:tav tm="0">
                                          <p:val>
                                            <p:strVal val="0-#ppt_w/2"/>
                                          </p:val>
                                        </p:tav>
                                        <p:tav tm="100000">
                                          <p:val>
                                            <p:strVal val="#ppt_x"/>
                                          </p:val>
                                        </p:tav>
                                      </p:tavLst>
                                    </p:anim>
                                    <p:anim calcmode="lin" valueType="num">
                                      <p:cBhvr additive="base">
                                        <p:cTn id="20" dur="500" fill="hold"/>
                                        <p:tgtEl>
                                          <p:spTgt spid="2170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17116"/>
                                        </p:tgtEl>
                                        <p:attrNameLst>
                                          <p:attrName>style.visibility</p:attrName>
                                        </p:attrNameLst>
                                      </p:cBhvr>
                                      <p:to>
                                        <p:strVal val="visible"/>
                                      </p:to>
                                    </p:set>
                                    <p:anim calcmode="lin" valueType="num">
                                      <p:cBhvr additive="base">
                                        <p:cTn id="25" dur="500" fill="hold"/>
                                        <p:tgtEl>
                                          <p:spTgt spid="217116"/>
                                        </p:tgtEl>
                                        <p:attrNameLst>
                                          <p:attrName>ppt_x</p:attrName>
                                        </p:attrNameLst>
                                      </p:cBhvr>
                                      <p:tavLst>
                                        <p:tav tm="0">
                                          <p:val>
                                            <p:strVal val="1+#ppt_w/2"/>
                                          </p:val>
                                        </p:tav>
                                        <p:tav tm="100000">
                                          <p:val>
                                            <p:strVal val="#ppt_x"/>
                                          </p:val>
                                        </p:tav>
                                      </p:tavLst>
                                    </p:anim>
                                    <p:anim calcmode="lin" valueType="num">
                                      <p:cBhvr additive="base">
                                        <p:cTn id="26" dur="500" fill="hold"/>
                                        <p:tgtEl>
                                          <p:spTgt spid="21711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17109"/>
                                        </p:tgtEl>
                                        <p:attrNameLst>
                                          <p:attrName>style.visibility</p:attrName>
                                        </p:attrNameLst>
                                      </p:cBhvr>
                                      <p:to>
                                        <p:strVal val="visible"/>
                                      </p:to>
                                    </p:set>
                                    <p:anim calcmode="lin" valueType="num">
                                      <p:cBhvr additive="base">
                                        <p:cTn id="31" dur="500" fill="hold"/>
                                        <p:tgtEl>
                                          <p:spTgt spid="217109"/>
                                        </p:tgtEl>
                                        <p:attrNameLst>
                                          <p:attrName>ppt_x</p:attrName>
                                        </p:attrNameLst>
                                      </p:cBhvr>
                                      <p:tavLst>
                                        <p:tav tm="0">
                                          <p:val>
                                            <p:strVal val="0-#ppt_w/2"/>
                                          </p:val>
                                        </p:tav>
                                        <p:tav tm="100000">
                                          <p:val>
                                            <p:strVal val="#ppt_x"/>
                                          </p:val>
                                        </p:tav>
                                      </p:tavLst>
                                    </p:anim>
                                    <p:anim calcmode="lin" valueType="num">
                                      <p:cBhvr additive="base">
                                        <p:cTn id="32" dur="500" fill="hold"/>
                                        <p:tgtEl>
                                          <p:spTgt spid="217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p:bldP spid="217096" grpId="0"/>
      <p:bldP spid="21709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4" name="Rectangle 4"/>
          <p:cNvSpPr>
            <a:spLocks noChangeArrowheads="1"/>
          </p:cNvSpPr>
          <p:nvPr/>
        </p:nvSpPr>
        <p:spPr bwMode="auto">
          <a:xfrm>
            <a:off x="214313" y="333375"/>
            <a:ext cx="89296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4 </a:t>
            </a:r>
            <a:r>
              <a:rPr lang="zh-CN" altLang="en-US">
                <a:solidFill>
                  <a:srgbClr val="000000"/>
                </a:solidFill>
              </a:rPr>
              <a:t>、</a:t>
            </a:r>
            <a:r>
              <a:rPr lang="zh-CN" altLang="en-US"/>
              <a:t>有人认为他构造了一个求解</a:t>
            </a:r>
            <a:r>
              <a:rPr lang="en-US" altLang="zh-CN"/>
              <a:t>MST</a:t>
            </a:r>
            <a:r>
              <a:rPr lang="zh-CN" altLang="en-US"/>
              <a:t>的计算量不超过</a:t>
            </a:r>
            <a:r>
              <a:rPr lang="en-US" altLang="zh-CN" i="1"/>
              <a:t>O</a:t>
            </a:r>
            <a:r>
              <a:rPr lang="en-US" altLang="zh-CN"/>
              <a:t>(log</a:t>
            </a:r>
            <a:r>
              <a:rPr lang="en-US" altLang="zh-CN" baseline="-30000"/>
              <a:t>2</a:t>
            </a:r>
            <a:r>
              <a:rPr lang="en-US" altLang="zh-CN"/>
              <a:t> | </a:t>
            </a:r>
            <a:r>
              <a:rPr lang="en-US" altLang="zh-CN" i="1"/>
              <a:t>E</a:t>
            </a:r>
            <a:r>
              <a:rPr lang="en-US" altLang="zh-CN"/>
              <a:t> |)</a:t>
            </a:r>
            <a:r>
              <a:rPr lang="zh-CN" altLang="en-US"/>
              <a:t>的算法，</a:t>
            </a:r>
          </a:p>
          <a:p>
            <a:r>
              <a:rPr lang="zh-CN" altLang="en-US"/>
              <a:t>其算法如下：先将</a:t>
            </a:r>
            <a:r>
              <a:rPr lang="en-US" altLang="zh-CN" i="1"/>
              <a:t>E</a:t>
            </a:r>
            <a:r>
              <a:rPr lang="zh-CN" altLang="en-US"/>
              <a:t>中的边整理成由小到大的顺序，计算量为</a:t>
            </a:r>
            <a:r>
              <a:rPr lang="en-US" altLang="zh-CN" i="1"/>
              <a:t>O</a:t>
            </a:r>
            <a:r>
              <a:rPr lang="en-US" altLang="zh-CN"/>
              <a:t>(log</a:t>
            </a:r>
            <a:r>
              <a:rPr lang="en-US" altLang="zh-CN" baseline="-30000"/>
              <a:t>2</a:t>
            </a:r>
            <a:r>
              <a:rPr lang="en-US" altLang="zh-CN"/>
              <a:t> | </a:t>
            </a:r>
            <a:r>
              <a:rPr lang="en-US" altLang="zh-CN" i="1"/>
              <a:t>E</a:t>
            </a:r>
            <a:r>
              <a:rPr lang="en-US" altLang="zh-CN"/>
              <a:t> |)</a:t>
            </a:r>
            <a:r>
              <a:rPr lang="zh-CN" altLang="en-US"/>
              <a:t>，</a:t>
            </a:r>
          </a:p>
          <a:p>
            <a:r>
              <a:rPr lang="zh-CN" altLang="en-US"/>
              <a:t>依次加入权最小的边，除非加入会产生圈。你同意他的看法吗？</a:t>
            </a:r>
          </a:p>
        </p:txBody>
      </p:sp>
      <p:sp>
        <p:nvSpPr>
          <p:cNvPr id="296965" name="Rectangle 5"/>
          <p:cNvSpPr>
            <a:spLocks noChangeArrowheads="1"/>
          </p:cNvSpPr>
          <p:nvPr/>
        </p:nvSpPr>
        <p:spPr bwMode="auto">
          <a:xfrm>
            <a:off x="250825" y="1374775"/>
            <a:ext cx="8686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5</a:t>
            </a:r>
            <a:r>
              <a:rPr lang="zh-CN" altLang="en-US"/>
              <a:t>、设计一个有效算法，对任意给定的图</a:t>
            </a:r>
            <a:r>
              <a:rPr lang="en-US" altLang="zh-CN"/>
              <a:t>G</a:t>
            </a:r>
            <a:r>
              <a:rPr lang="zh-CN" altLang="en-US"/>
              <a:t>，它能检查出此图是否为连通图。</a:t>
            </a:r>
          </a:p>
        </p:txBody>
      </p:sp>
      <p:sp>
        <p:nvSpPr>
          <p:cNvPr id="296966" name="Rectangle 6"/>
          <p:cNvSpPr>
            <a:spLocks noChangeArrowheads="1"/>
          </p:cNvSpPr>
          <p:nvPr/>
        </p:nvSpPr>
        <p:spPr bwMode="auto">
          <a:xfrm>
            <a:off x="-34925" y="1757363"/>
            <a:ext cx="88201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76225"/>
            <a:r>
              <a:rPr lang="en-US" altLang="zh-CN"/>
              <a:t>6</a:t>
            </a:r>
            <a:r>
              <a:rPr lang="zh-CN" altLang="en-US"/>
              <a:t>、（</a:t>
            </a:r>
            <a:r>
              <a:rPr lang="en-US" altLang="zh-CN"/>
              <a:t>1</a:t>
            </a:r>
            <a:r>
              <a:rPr lang="zh-CN" altLang="en-US"/>
              <a:t>）图</a:t>
            </a:r>
            <a:r>
              <a:rPr lang="en-US" altLang="zh-CN"/>
              <a:t>9.41</a:t>
            </a:r>
            <a:r>
              <a:rPr lang="zh-CN" altLang="en-US"/>
              <a:t>中的（</a:t>
            </a:r>
            <a:r>
              <a:rPr lang="en-US" altLang="zh-CN" i="1"/>
              <a:t>a</a:t>
            </a:r>
            <a:r>
              <a:rPr lang="zh-CN" altLang="en-US"/>
              <a:t>）、（</a:t>
            </a:r>
            <a:r>
              <a:rPr lang="en-US" altLang="zh-CN" i="1"/>
              <a:t>b</a:t>
            </a:r>
            <a:r>
              <a:rPr lang="zh-CN" altLang="en-US"/>
              <a:t>）均为极大匹配，其中（</a:t>
            </a:r>
            <a:r>
              <a:rPr lang="en-US" altLang="zh-CN" i="1"/>
              <a:t>a</a:t>
            </a:r>
            <a:r>
              <a:rPr lang="zh-CN" altLang="en-US"/>
              <a:t>）是最大匹配但</a:t>
            </a:r>
          </a:p>
          <a:p>
            <a:pPr indent="276225"/>
            <a:r>
              <a:rPr lang="zh-CN" altLang="en-US"/>
              <a:t>（</a:t>
            </a:r>
            <a:r>
              <a:rPr lang="en-US" altLang="zh-CN" i="1"/>
              <a:t>b</a:t>
            </a:r>
            <a:r>
              <a:rPr lang="zh-CN" altLang="en-US"/>
              <a:t>）不是，求（</a:t>
            </a:r>
            <a:r>
              <a:rPr lang="en-US" altLang="zh-CN" i="1"/>
              <a:t>b</a:t>
            </a:r>
            <a:r>
              <a:rPr lang="zh-CN" altLang="en-US"/>
              <a:t>）的一个最大匹配。</a:t>
            </a:r>
            <a:endParaRPr lang="zh-CN" altLang="en-US" sz="2400"/>
          </a:p>
          <a:p>
            <a:pPr indent="276225" eaLnBrk="0" hangingPunct="0"/>
            <a:r>
              <a:rPr lang="zh-CN" altLang="en-US"/>
              <a:t>      （</a:t>
            </a:r>
            <a:r>
              <a:rPr lang="en-US" altLang="zh-CN"/>
              <a:t>2</a:t>
            </a:r>
            <a:r>
              <a:rPr lang="zh-CN" altLang="en-US"/>
              <a:t>）用增广路算法求非两分图的最大匹配时地遇到什么困难，有什么</a:t>
            </a:r>
          </a:p>
          <a:p>
            <a:pPr indent="276225" eaLnBrk="0" hangingPunct="0"/>
            <a:r>
              <a:rPr lang="zh-CN" altLang="en-US"/>
              <a:t>办法可以克服这一困难？</a:t>
            </a:r>
          </a:p>
        </p:txBody>
      </p:sp>
      <p:pic>
        <p:nvPicPr>
          <p:cNvPr id="296967" name="Picture 7" descr="3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3635375" y="3213100"/>
            <a:ext cx="4762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6964">
                                            <p:txEl>
                                              <p:pRg st="1" end="1"/>
                                            </p:txEl>
                                          </p:spTgt>
                                        </p:tgtEl>
                                        <p:attrNameLst>
                                          <p:attrName>style.visibility</p:attrName>
                                        </p:attrNameLst>
                                      </p:cBhvr>
                                      <p:to>
                                        <p:strVal val="visible"/>
                                      </p:to>
                                    </p:set>
                                    <p:anim calcmode="lin" valueType="num">
                                      <p:cBhvr additive="base">
                                        <p:cTn id="7" dur="500" fill="hold"/>
                                        <p:tgtEl>
                                          <p:spTgt spid="29696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64">
                                            <p:txEl>
                                              <p:pRg st="0" end="0"/>
                                            </p:txEl>
                                          </p:spTgt>
                                        </p:tgtEl>
                                        <p:attrNameLst>
                                          <p:attrName>style.visibility</p:attrName>
                                        </p:attrNameLst>
                                      </p:cBhvr>
                                      <p:to>
                                        <p:strVal val="visible"/>
                                      </p:to>
                                    </p:set>
                                    <p:anim calcmode="lin" valueType="num">
                                      <p:cBhvr additive="base">
                                        <p:cTn id="13" dur="500" fill="hold"/>
                                        <p:tgtEl>
                                          <p:spTgt spid="29696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64">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6964">
                                            <p:txEl>
                                              <p:pRg st="1" end="1"/>
                                            </p:txEl>
                                          </p:spTgt>
                                        </p:tgtEl>
                                        <p:attrNameLst>
                                          <p:attrName>style.visibility</p:attrName>
                                        </p:attrNameLst>
                                      </p:cBhvr>
                                      <p:to>
                                        <p:strVal val="visible"/>
                                      </p:to>
                                    </p:set>
                                    <p:anim calcmode="lin" valueType="num">
                                      <p:cBhvr additive="base">
                                        <p:cTn id="17" dur="500" fill="hold"/>
                                        <p:tgtEl>
                                          <p:spTgt spid="29696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6964">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6964">
                                            <p:txEl>
                                              <p:pRg st="2" end="2"/>
                                            </p:txEl>
                                          </p:spTgt>
                                        </p:tgtEl>
                                        <p:attrNameLst>
                                          <p:attrName>style.visibility</p:attrName>
                                        </p:attrNameLst>
                                      </p:cBhvr>
                                      <p:to>
                                        <p:strVal val="visible"/>
                                      </p:to>
                                    </p:set>
                                    <p:anim calcmode="lin" valueType="num">
                                      <p:cBhvr additive="base">
                                        <p:cTn id="21" dur="500" fill="hold"/>
                                        <p:tgtEl>
                                          <p:spTgt spid="296964">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96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96965"/>
                                        </p:tgtEl>
                                        <p:attrNameLst>
                                          <p:attrName>style.visibility</p:attrName>
                                        </p:attrNameLst>
                                      </p:cBhvr>
                                      <p:to>
                                        <p:strVal val="visible"/>
                                      </p:to>
                                    </p:set>
                                    <p:anim calcmode="lin" valueType="num">
                                      <p:cBhvr additive="base">
                                        <p:cTn id="27" dur="500" fill="hold"/>
                                        <p:tgtEl>
                                          <p:spTgt spid="296965"/>
                                        </p:tgtEl>
                                        <p:attrNameLst>
                                          <p:attrName>ppt_x</p:attrName>
                                        </p:attrNameLst>
                                      </p:cBhvr>
                                      <p:tavLst>
                                        <p:tav tm="0">
                                          <p:val>
                                            <p:strVal val="0-#ppt_w/2"/>
                                          </p:val>
                                        </p:tav>
                                        <p:tav tm="100000">
                                          <p:val>
                                            <p:strVal val="#ppt_x"/>
                                          </p:val>
                                        </p:tav>
                                      </p:tavLst>
                                    </p:anim>
                                    <p:anim calcmode="lin" valueType="num">
                                      <p:cBhvr additive="base">
                                        <p:cTn id="28" dur="500" fill="hold"/>
                                        <p:tgtEl>
                                          <p:spTgt spid="29696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96966"/>
                                        </p:tgtEl>
                                        <p:attrNameLst>
                                          <p:attrName>style.visibility</p:attrName>
                                        </p:attrNameLst>
                                      </p:cBhvr>
                                      <p:to>
                                        <p:strVal val="visible"/>
                                      </p:to>
                                    </p:set>
                                    <p:anim calcmode="lin" valueType="num">
                                      <p:cBhvr additive="base">
                                        <p:cTn id="33" dur="500" fill="hold"/>
                                        <p:tgtEl>
                                          <p:spTgt spid="296966"/>
                                        </p:tgtEl>
                                        <p:attrNameLst>
                                          <p:attrName>ppt_x</p:attrName>
                                        </p:attrNameLst>
                                      </p:cBhvr>
                                      <p:tavLst>
                                        <p:tav tm="0">
                                          <p:val>
                                            <p:strVal val="0-#ppt_w/2"/>
                                          </p:val>
                                        </p:tav>
                                        <p:tav tm="100000">
                                          <p:val>
                                            <p:strVal val="#ppt_x"/>
                                          </p:val>
                                        </p:tav>
                                      </p:tavLst>
                                    </p:anim>
                                    <p:anim calcmode="lin" valueType="num">
                                      <p:cBhvr additive="base">
                                        <p:cTn id="34" dur="500" fill="hold"/>
                                        <p:tgtEl>
                                          <p:spTgt spid="29696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296967"/>
                                        </p:tgtEl>
                                        <p:attrNameLst>
                                          <p:attrName>style.visibility</p:attrName>
                                        </p:attrNameLst>
                                      </p:cBhvr>
                                      <p:to>
                                        <p:strVal val="visible"/>
                                      </p:to>
                                    </p:set>
                                    <p:anim calcmode="lin" valueType="num">
                                      <p:cBhvr additive="base">
                                        <p:cTn id="39" dur="500" fill="hold"/>
                                        <p:tgtEl>
                                          <p:spTgt spid="296967"/>
                                        </p:tgtEl>
                                        <p:attrNameLst>
                                          <p:attrName>ppt_x</p:attrName>
                                        </p:attrNameLst>
                                      </p:cBhvr>
                                      <p:tavLst>
                                        <p:tav tm="0">
                                          <p:val>
                                            <p:strVal val="0-#ppt_w/2"/>
                                          </p:val>
                                        </p:tav>
                                        <p:tav tm="100000">
                                          <p:val>
                                            <p:strVal val="#ppt_x"/>
                                          </p:val>
                                        </p:tav>
                                      </p:tavLst>
                                    </p:anim>
                                    <p:anim calcmode="lin" valueType="num">
                                      <p:cBhvr additive="base">
                                        <p:cTn id="40" dur="500" fill="hold"/>
                                        <p:tgtEl>
                                          <p:spTgt spid="2969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allAtOnce"/>
      <p:bldP spid="296965" grpId="0"/>
      <p:bldP spid="29696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Rectangle 5"/>
          <p:cNvSpPr>
            <a:spLocks noChangeArrowheads="1"/>
          </p:cNvSpPr>
          <p:nvPr/>
        </p:nvSpPr>
        <p:spPr bwMode="auto">
          <a:xfrm>
            <a:off x="360363" y="368300"/>
            <a:ext cx="8289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7</a:t>
            </a:r>
            <a:r>
              <a:rPr lang="zh-CN" altLang="en-US"/>
              <a:t>、已知最小费用最大流问题是</a:t>
            </a:r>
            <a:r>
              <a:rPr lang="en-US" altLang="zh-CN"/>
              <a:t>P</a:t>
            </a:r>
            <a:r>
              <a:rPr lang="zh-CN" altLang="en-US"/>
              <a:t>问题，试证明最短路径问题也是</a:t>
            </a:r>
            <a:r>
              <a:rPr lang="en-US" altLang="zh-CN"/>
              <a:t>P</a:t>
            </a:r>
            <a:r>
              <a:rPr lang="zh-CN" altLang="en-US"/>
              <a:t>问题。</a:t>
            </a:r>
          </a:p>
        </p:txBody>
      </p:sp>
      <p:sp>
        <p:nvSpPr>
          <p:cNvPr id="219143" name="Rectangle 7"/>
          <p:cNvSpPr>
            <a:spLocks noChangeArrowheads="1"/>
          </p:cNvSpPr>
          <p:nvPr/>
        </p:nvSpPr>
        <p:spPr bwMode="auto">
          <a:xfrm>
            <a:off x="360363" y="782638"/>
            <a:ext cx="8459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8</a:t>
            </a:r>
            <a:r>
              <a:rPr lang="zh-CN" altLang="en-US"/>
              <a:t>、不含闭子圈的路称为简单路。利用哈密顿圈问题是</a:t>
            </a:r>
            <a:r>
              <a:rPr lang="en-US" altLang="zh-CN"/>
              <a:t>NP</a:t>
            </a:r>
            <a:r>
              <a:rPr lang="zh-CN" altLang="en-US"/>
              <a:t>完全的证明：</a:t>
            </a:r>
          </a:p>
          <a:p>
            <a:r>
              <a:rPr lang="zh-CN" altLang="en-US"/>
              <a:t>求图上给定两点之间的最长简单路问题是</a:t>
            </a:r>
            <a:r>
              <a:rPr lang="en-US" altLang="zh-CN"/>
              <a:t>NP</a:t>
            </a:r>
            <a:r>
              <a:rPr lang="zh-CN" altLang="en-US"/>
              <a:t>完全的。</a:t>
            </a:r>
          </a:p>
        </p:txBody>
      </p:sp>
      <p:sp>
        <p:nvSpPr>
          <p:cNvPr id="219145" name="Rectangle 9"/>
          <p:cNvSpPr>
            <a:spLocks noChangeArrowheads="1"/>
          </p:cNvSpPr>
          <p:nvPr/>
        </p:nvSpPr>
        <p:spPr bwMode="auto">
          <a:xfrm>
            <a:off x="358775" y="1503363"/>
            <a:ext cx="88931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9</a:t>
            </a:r>
            <a:r>
              <a:rPr lang="zh-CN" altLang="en-US"/>
              <a:t>、对右边的网络（图</a:t>
            </a:r>
            <a:r>
              <a:rPr lang="en-US" altLang="zh-CN"/>
              <a:t>9.42</a:t>
            </a:r>
            <a:r>
              <a:rPr lang="zh-CN" altLang="en-US"/>
              <a:t>）求一最大流。如果你还想再增大由</a:t>
            </a:r>
            <a:r>
              <a:rPr lang="en-US" altLang="zh-CN" i="1"/>
              <a:t>s</a:t>
            </a:r>
            <a:r>
              <a:rPr lang="zh-CN" altLang="en-US"/>
              <a:t>到</a:t>
            </a:r>
            <a:r>
              <a:rPr lang="en-US" altLang="zh-CN" i="1"/>
              <a:t>t</a:t>
            </a:r>
            <a:r>
              <a:rPr lang="zh-CN" altLang="en-US"/>
              <a:t>的流量，</a:t>
            </a:r>
          </a:p>
          <a:p>
            <a:r>
              <a:rPr lang="zh-CN" altLang="en-US"/>
              <a:t>应当怎样改造网络？</a:t>
            </a:r>
          </a:p>
        </p:txBody>
      </p:sp>
      <p:sp>
        <p:nvSpPr>
          <p:cNvPr id="219147" name="Rectangle 11"/>
          <p:cNvSpPr>
            <a:spLocks noChangeArrowheads="1"/>
          </p:cNvSpPr>
          <p:nvPr/>
        </p:nvSpPr>
        <p:spPr bwMode="auto">
          <a:xfrm>
            <a:off x="395288" y="4365625"/>
            <a:ext cx="87487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10</a:t>
            </a:r>
            <a:r>
              <a:rPr lang="zh-CN" altLang="en-US"/>
              <a:t>、某种设备第</a:t>
            </a:r>
            <a:r>
              <a:rPr lang="en-US" altLang="zh-CN"/>
              <a:t>1</a:t>
            </a:r>
            <a:r>
              <a:rPr lang="zh-CN" altLang="en-US"/>
              <a:t>、</a:t>
            </a:r>
            <a:r>
              <a:rPr lang="en-US" altLang="zh-CN"/>
              <a:t>2</a:t>
            </a:r>
            <a:r>
              <a:rPr lang="zh-CN" altLang="en-US"/>
              <a:t>年的价格为</a:t>
            </a:r>
            <a:r>
              <a:rPr lang="en-US" altLang="zh-CN"/>
              <a:t>11</a:t>
            </a:r>
            <a:r>
              <a:rPr lang="zh-CN" altLang="en-US"/>
              <a:t>万元，第 </a:t>
            </a:r>
            <a:r>
              <a:rPr lang="en-US" altLang="zh-CN"/>
              <a:t>3</a:t>
            </a:r>
            <a:r>
              <a:rPr lang="zh-CN" altLang="en-US"/>
              <a:t>、</a:t>
            </a:r>
            <a:r>
              <a:rPr lang="en-US" altLang="zh-CN"/>
              <a:t>4</a:t>
            </a:r>
            <a:r>
              <a:rPr lang="zh-CN" altLang="en-US"/>
              <a:t>年的价格为</a:t>
            </a:r>
            <a:r>
              <a:rPr lang="en-US" altLang="zh-CN"/>
              <a:t>12</a:t>
            </a:r>
            <a:r>
              <a:rPr lang="zh-CN" altLang="en-US"/>
              <a:t>万元，第</a:t>
            </a:r>
            <a:r>
              <a:rPr lang="en-US" altLang="zh-CN"/>
              <a:t>5</a:t>
            </a:r>
          </a:p>
          <a:p>
            <a:r>
              <a:rPr lang="zh-CN" altLang="en-US"/>
              <a:t>年的价格为</a:t>
            </a:r>
            <a:r>
              <a:rPr lang="en-US" altLang="zh-CN"/>
              <a:t>13</a:t>
            </a:r>
            <a:r>
              <a:rPr lang="zh-CN" altLang="en-US"/>
              <a:t>万元。新设备及使用</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年的设备的年维护费用分别</a:t>
            </a:r>
          </a:p>
          <a:p>
            <a:r>
              <a:rPr lang="zh-CN" altLang="en-US"/>
              <a:t>为</a:t>
            </a:r>
            <a:r>
              <a:rPr lang="en-US" altLang="zh-CN"/>
              <a:t>5</a:t>
            </a:r>
            <a:r>
              <a:rPr lang="zh-CN" altLang="en-US"/>
              <a:t>、</a:t>
            </a:r>
            <a:r>
              <a:rPr lang="en-US" altLang="zh-CN"/>
              <a:t>6</a:t>
            </a:r>
            <a:r>
              <a:rPr lang="zh-CN" altLang="en-US"/>
              <a:t>、</a:t>
            </a:r>
            <a:r>
              <a:rPr lang="en-US" altLang="zh-CN"/>
              <a:t>8</a:t>
            </a:r>
            <a:r>
              <a:rPr lang="zh-CN" altLang="en-US"/>
              <a:t>、</a:t>
            </a:r>
            <a:r>
              <a:rPr lang="en-US" altLang="zh-CN"/>
              <a:t>11</a:t>
            </a:r>
            <a:r>
              <a:rPr lang="zh-CN" altLang="en-US"/>
              <a:t>、</a:t>
            </a:r>
            <a:r>
              <a:rPr lang="en-US" altLang="zh-CN"/>
              <a:t>18</a:t>
            </a:r>
            <a:r>
              <a:rPr lang="zh-CN" altLang="en-US"/>
              <a:t>万元。试制订一设备更新计划，使五年内的购置费与</a:t>
            </a:r>
          </a:p>
          <a:p>
            <a:r>
              <a:rPr lang="zh-CN" altLang="en-US"/>
              <a:t>维护费总和最少。</a:t>
            </a:r>
          </a:p>
        </p:txBody>
      </p:sp>
      <p:pic>
        <p:nvPicPr>
          <p:cNvPr id="219148" name="Picture 12" descr="38"/>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5435600" y="2133600"/>
            <a:ext cx="2857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41"/>
                                        </p:tgtEl>
                                        <p:attrNameLst>
                                          <p:attrName>style.visibility</p:attrName>
                                        </p:attrNameLst>
                                      </p:cBhvr>
                                      <p:to>
                                        <p:strVal val="visible"/>
                                      </p:to>
                                    </p:set>
                                    <p:anim calcmode="lin" valueType="num">
                                      <p:cBhvr additive="base">
                                        <p:cTn id="7" dur="500" fill="hold"/>
                                        <p:tgtEl>
                                          <p:spTgt spid="219141"/>
                                        </p:tgtEl>
                                        <p:attrNameLst>
                                          <p:attrName>ppt_x</p:attrName>
                                        </p:attrNameLst>
                                      </p:cBhvr>
                                      <p:tavLst>
                                        <p:tav tm="0">
                                          <p:val>
                                            <p:strVal val="0-#ppt_w/2"/>
                                          </p:val>
                                        </p:tav>
                                        <p:tav tm="100000">
                                          <p:val>
                                            <p:strVal val="#ppt_x"/>
                                          </p:val>
                                        </p:tav>
                                      </p:tavLst>
                                    </p:anim>
                                    <p:anim calcmode="lin" valueType="num">
                                      <p:cBhvr additive="base">
                                        <p:cTn id="8" dur="500" fill="hold"/>
                                        <p:tgtEl>
                                          <p:spTgt spid="2191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43"/>
                                        </p:tgtEl>
                                        <p:attrNameLst>
                                          <p:attrName>style.visibility</p:attrName>
                                        </p:attrNameLst>
                                      </p:cBhvr>
                                      <p:to>
                                        <p:strVal val="visible"/>
                                      </p:to>
                                    </p:set>
                                    <p:anim calcmode="lin" valueType="num">
                                      <p:cBhvr additive="base">
                                        <p:cTn id="13" dur="500" fill="hold"/>
                                        <p:tgtEl>
                                          <p:spTgt spid="219143"/>
                                        </p:tgtEl>
                                        <p:attrNameLst>
                                          <p:attrName>ppt_x</p:attrName>
                                        </p:attrNameLst>
                                      </p:cBhvr>
                                      <p:tavLst>
                                        <p:tav tm="0">
                                          <p:val>
                                            <p:strVal val="0-#ppt_w/2"/>
                                          </p:val>
                                        </p:tav>
                                        <p:tav tm="100000">
                                          <p:val>
                                            <p:strVal val="#ppt_x"/>
                                          </p:val>
                                        </p:tav>
                                      </p:tavLst>
                                    </p:anim>
                                    <p:anim calcmode="lin" valueType="num">
                                      <p:cBhvr additive="base">
                                        <p:cTn id="14" dur="500" fill="hold"/>
                                        <p:tgtEl>
                                          <p:spTgt spid="2191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45"/>
                                        </p:tgtEl>
                                        <p:attrNameLst>
                                          <p:attrName>style.visibility</p:attrName>
                                        </p:attrNameLst>
                                      </p:cBhvr>
                                      <p:to>
                                        <p:strVal val="visible"/>
                                      </p:to>
                                    </p:set>
                                    <p:anim calcmode="lin" valueType="num">
                                      <p:cBhvr additive="base">
                                        <p:cTn id="19" dur="500" fill="hold"/>
                                        <p:tgtEl>
                                          <p:spTgt spid="219145"/>
                                        </p:tgtEl>
                                        <p:attrNameLst>
                                          <p:attrName>ppt_x</p:attrName>
                                        </p:attrNameLst>
                                      </p:cBhvr>
                                      <p:tavLst>
                                        <p:tav tm="0">
                                          <p:val>
                                            <p:strVal val="0-#ppt_w/2"/>
                                          </p:val>
                                        </p:tav>
                                        <p:tav tm="100000">
                                          <p:val>
                                            <p:strVal val="#ppt_x"/>
                                          </p:val>
                                        </p:tav>
                                      </p:tavLst>
                                    </p:anim>
                                    <p:anim calcmode="lin" valueType="num">
                                      <p:cBhvr additive="base">
                                        <p:cTn id="20" dur="500" fill="hold"/>
                                        <p:tgtEl>
                                          <p:spTgt spid="2191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9147"/>
                                        </p:tgtEl>
                                        <p:attrNameLst>
                                          <p:attrName>style.visibility</p:attrName>
                                        </p:attrNameLst>
                                      </p:cBhvr>
                                      <p:to>
                                        <p:strVal val="visible"/>
                                      </p:to>
                                    </p:set>
                                    <p:anim calcmode="lin" valueType="num">
                                      <p:cBhvr additive="base">
                                        <p:cTn id="25" dur="500" fill="hold"/>
                                        <p:tgtEl>
                                          <p:spTgt spid="219147"/>
                                        </p:tgtEl>
                                        <p:attrNameLst>
                                          <p:attrName>ppt_x</p:attrName>
                                        </p:attrNameLst>
                                      </p:cBhvr>
                                      <p:tavLst>
                                        <p:tav tm="0">
                                          <p:val>
                                            <p:strVal val="#ppt_x"/>
                                          </p:val>
                                        </p:tav>
                                        <p:tav tm="100000">
                                          <p:val>
                                            <p:strVal val="#ppt_x"/>
                                          </p:val>
                                        </p:tav>
                                      </p:tavLst>
                                    </p:anim>
                                    <p:anim calcmode="lin" valueType="num">
                                      <p:cBhvr additive="base">
                                        <p:cTn id="26" dur="500" fill="hold"/>
                                        <p:tgtEl>
                                          <p:spTgt spid="21914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19148"/>
                                        </p:tgtEl>
                                        <p:attrNameLst>
                                          <p:attrName>style.visibility</p:attrName>
                                        </p:attrNameLst>
                                      </p:cBhvr>
                                      <p:to>
                                        <p:strVal val="visible"/>
                                      </p:to>
                                    </p:set>
                                    <p:anim calcmode="lin" valueType="num">
                                      <p:cBhvr additive="base">
                                        <p:cTn id="31" dur="500" fill="hold"/>
                                        <p:tgtEl>
                                          <p:spTgt spid="219148"/>
                                        </p:tgtEl>
                                        <p:attrNameLst>
                                          <p:attrName>ppt_x</p:attrName>
                                        </p:attrNameLst>
                                      </p:cBhvr>
                                      <p:tavLst>
                                        <p:tav tm="0">
                                          <p:val>
                                            <p:strVal val="1+#ppt_w/2"/>
                                          </p:val>
                                        </p:tav>
                                        <p:tav tm="100000">
                                          <p:val>
                                            <p:strVal val="#ppt_x"/>
                                          </p:val>
                                        </p:tav>
                                      </p:tavLst>
                                    </p:anim>
                                    <p:anim calcmode="lin" valueType="num">
                                      <p:cBhvr additive="base">
                                        <p:cTn id="32" dur="500" fill="hold"/>
                                        <p:tgtEl>
                                          <p:spTgt spid="219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1" grpId="0"/>
      <p:bldP spid="219143" grpId="0"/>
      <p:bldP spid="219145" grpId="0"/>
      <p:bldP spid="219147"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73" name="Rectangle 13"/>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0201" name="Group 41"/>
          <p:cNvGrpSpPr>
            <a:grpSpLocks/>
          </p:cNvGrpSpPr>
          <p:nvPr/>
        </p:nvGrpSpPr>
        <p:grpSpPr bwMode="auto">
          <a:xfrm>
            <a:off x="233363" y="317500"/>
            <a:ext cx="8299450" cy="1311275"/>
            <a:chOff x="147" y="200"/>
            <a:chExt cx="5228" cy="826"/>
          </a:xfrm>
        </p:grpSpPr>
        <p:sp>
          <p:nvSpPr>
            <p:cNvPr id="220171" name="Text Box 11"/>
            <p:cNvSpPr txBox="1">
              <a:spLocks noChangeArrowheads="1"/>
            </p:cNvSpPr>
            <p:nvPr/>
          </p:nvSpPr>
          <p:spPr bwMode="auto">
            <a:xfrm>
              <a:off x="147" y="200"/>
              <a:ext cx="522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11</a:t>
              </a:r>
              <a:r>
                <a:rPr lang="zh-CN" altLang="en-US">
                  <a:solidFill>
                    <a:srgbClr val="000000"/>
                  </a:solidFill>
                </a:rPr>
                <a:t>、图</a:t>
              </a:r>
              <a:r>
                <a:rPr lang="en-US" altLang="zh-CN">
                  <a:solidFill>
                    <a:srgbClr val="000000"/>
                  </a:solidFill>
                </a:rPr>
                <a:t>9.43</a:t>
              </a:r>
              <a:r>
                <a:rPr lang="zh-CN" altLang="en-US">
                  <a:solidFill>
                    <a:srgbClr val="000000"/>
                  </a:solidFill>
                </a:rPr>
                <a:t>是一张街区图，请根据以下情况找出最佳邮路：（</a:t>
              </a:r>
              <a:r>
                <a:rPr lang="en-US" altLang="zh-CN">
                  <a:solidFill>
                    <a:srgbClr val="000000"/>
                  </a:solidFill>
                </a:rPr>
                <a:t>1</a:t>
              </a:r>
              <a:r>
                <a:rPr lang="zh-CN" altLang="en-US">
                  <a:solidFill>
                    <a:srgbClr val="000000"/>
                  </a:solidFill>
                </a:rPr>
                <a:t>）   </a:t>
              </a:r>
              <a:r>
                <a:rPr lang="en-US" altLang="zh-CN" baseline="-30000">
                  <a:solidFill>
                    <a:srgbClr val="000000"/>
                  </a:solidFill>
                </a:rPr>
                <a:t>2</a:t>
              </a:r>
              <a:r>
                <a:rPr lang="zh-CN" altLang="en-US">
                  <a:solidFill>
                    <a:srgbClr val="000000"/>
                  </a:solidFill>
                </a:rPr>
                <a:t>是邮局，送信后应返回邮局。（</a:t>
              </a:r>
              <a:r>
                <a:rPr lang="en-US" altLang="zh-CN">
                  <a:solidFill>
                    <a:srgbClr val="000000"/>
                  </a:solidFill>
                </a:rPr>
                <a:t>2</a:t>
              </a:r>
              <a:r>
                <a:rPr lang="zh-CN" altLang="en-US">
                  <a:solidFill>
                    <a:srgbClr val="000000"/>
                  </a:solidFill>
                </a:rPr>
                <a:t>）   </a:t>
              </a:r>
              <a:r>
                <a:rPr lang="en-US" altLang="zh-CN" baseline="-30000">
                  <a:solidFill>
                    <a:srgbClr val="000000"/>
                  </a:solidFill>
                </a:rPr>
                <a:t>2</a:t>
              </a:r>
              <a:r>
                <a:rPr lang="zh-CN" altLang="en-US">
                  <a:solidFill>
                    <a:srgbClr val="000000"/>
                  </a:solidFill>
                </a:rPr>
                <a:t>是邮局，    </a:t>
              </a:r>
              <a:r>
                <a:rPr lang="en-US" altLang="zh-CN" baseline="-30000">
                  <a:solidFill>
                    <a:srgbClr val="000000"/>
                  </a:solidFill>
                </a:rPr>
                <a:t>6</a:t>
              </a:r>
              <a:r>
                <a:rPr lang="zh-CN" altLang="en-US">
                  <a:solidFill>
                    <a:srgbClr val="000000"/>
                  </a:solidFill>
                </a:rPr>
                <a:t>是邮递员的家。送完信可下班回家。</a:t>
              </a:r>
            </a:p>
            <a:p>
              <a:r>
                <a:rPr lang="zh-CN" altLang="en-US">
                  <a:solidFill>
                    <a:srgbClr val="000000"/>
                  </a:solidFill>
                </a:rPr>
                <a:t>除了前面介绍的方法外，你是否有更简便的求解方法。</a:t>
              </a:r>
            </a:p>
          </p:txBody>
        </p:sp>
        <p:graphicFrame>
          <p:nvGraphicFramePr>
            <p:cNvPr id="220172" name="Object 12"/>
            <p:cNvGraphicFramePr>
              <a:graphicFrameLocks noChangeAspect="1"/>
            </p:cNvGraphicFramePr>
            <p:nvPr/>
          </p:nvGraphicFramePr>
          <p:xfrm>
            <a:off x="4649" y="247"/>
            <a:ext cx="157" cy="181"/>
          </p:xfrm>
          <a:graphic>
            <a:graphicData uri="http://schemas.openxmlformats.org/presentationml/2006/ole">
              <mc:AlternateContent xmlns:mc="http://schemas.openxmlformats.org/markup-compatibility/2006">
                <mc:Choice xmlns:v="urn:schemas-microsoft-com:vml" Requires="v">
                  <p:oleObj spid="_x0000_s220205" r:id="rId3" imgW="126835" imgH="139518" progId="Equation.DSMT4">
                    <p:embed/>
                  </p:oleObj>
                </mc:Choice>
                <mc:Fallback>
                  <p:oleObj r:id="rId3" imgW="126835" imgH="139518"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9" y="247"/>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78" name="Object 18"/>
            <p:cNvGraphicFramePr>
              <a:graphicFrameLocks noChangeAspect="1"/>
            </p:cNvGraphicFramePr>
            <p:nvPr/>
          </p:nvGraphicFramePr>
          <p:xfrm>
            <a:off x="2290" y="428"/>
            <a:ext cx="157" cy="181"/>
          </p:xfrm>
          <a:graphic>
            <a:graphicData uri="http://schemas.openxmlformats.org/presentationml/2006/ole">
              <mc:AlternateContent xmlns:mc="http://schemas.openxmlformats.org/markup-compatibility/2006">
                <mc:Choice xmlns:v="urn:schemas-microsoft-com:vml" Requires="v">
                  <p:oleObj spid="_x0000_s220206" r:id="rId5" imgW="126835" imgH="139518" progId="Equation.DSMT4">
                    <p:embed/>
                  </p:oleObj>
                </mc:Choice>
                <mc:Fallback>
                  <p:oleObj r:id="rId5" imgW="126835" imgH="139518"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 y="428"/>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84" name="Object 24"/>
            <p:cNvGraphicFramePr>
              <a:graphicFrameLocks noChangeAspect="1"/>
            </p:cNvGraphicFramePr>
            <p:nvPr/>
          </p:nvGraphicFramePr>
          <p:xfrm>
            <a:off x="3131" y="428"/>
            <a:ext cx="157" cy="181"/>
          </p:xfrm>
          <a:graphic>
            <a:graphicData uri="http://schemas.openxmlformats.org/presentationml/2006/ole">
              <mc:AlternateContent xmlns:mc="http://schemas.openxmlformats.org/markup-compatibility/2006">
                <mc:Choice xmlns:v="urn:schemas-microsoft-com:vml" Requires="v">
                  <p:oleObj spid="_x0000_s220207" r:id="rId6" imgW="126835" imgH="139518" progId="Equation.DSMT4">
                    <p:embed/>
                  </p:oleObj>
                </mc:Choice>
                <mc:Fallback>
                  <p:oleObj r:id="rId6" imgW="126835" imgH="139518"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 y="428"/>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0188" name="Rectangle 2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220203" name="Picture 43" descr="39"/>
          <p:cNvPicPr>
            <a:picLocks noGrp="1"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bwMode="auto">
          <a:xfrm>
            <a:off x="5386388" y="1773238"/>
            <a:ext cx="2857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20203"/>
                                        </p:tgtEl>
                                        <p:attrNameLst>
                                          <p:attrName>style.visibility</p:attrName>
                                        </p:attrNameLst>
                                      </p:cBhvr>
                                      <p:to>
                                        <p:strVal val="visible"/>
                                      </p:to>
                                    </p:set>
                                    <p:anim calcmode="lin" valueType="num">
                                      <p:cBhvr additive="base">
                                        <p:cTn id="7" dur="500" fill="hold"/>
                                        <p:tgtEl>
                                          <p:spTgt spid="220203"/>
                                        </p:tgtEl>
                                        <p:attrNameLst>
                                          <p:attrName>ppt_x</p:attrName>
                                        </p:attrNameLst>
                                      </p:cBhvr>
                                      <p:tavLst>
                                        <p:tav tm="0">
                                          <p:val>
                                            <p:strVal val="1+#ppt_w/2"/>
                                          </p:val>
                                        </p:tav>
                                        <p:tav tm="100000">
                                          <p:val>
                                            <p:strVal val="#ppt_x"/>
                                          </p:val>
                                        </p:tav>
                                      </p:tavLst>
                                    </p:anim>
                                    <p:anim calcmode="lin" valueType="num">
                                      <p:cBhvr additive="base">
                                        <p:cTn id="8" dur="500" fill="hold"/>
                                        <p:tgtEl>
                                          <p:spTgt spid="220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828" name="Rectangle 1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4829" name="Group 13"/>
          <p:cNvGrpSpPr>
            <a:grpSpLocks/>
          </p:cNvGrpSpPr>
          <p:nvPr/>
        </p:nvGrpSpPr>
        <p:grpSpPr bwMode="auto">
          <a:xfrm>
            <a:off x="323850" y="260350"/>
            <a:ext cx="8424863" cy="1920875"/>
            <a:chOff x="249" y="255"/>
            <a:chExt cx="5307" cy="1210"/>
          </a:xfrm>
        </p:grpSpPr>
        <p:sp>
          <p:nvSpPr>
            <p:cNvPr id="34820" name="Text Box 4"/>
            <p:cNvSpPr txBox="1">
              <a:spLocks noChangeArrowheads="1"/>
            </p:cNvSpPr>
            <p:nvPr/>
          </p:nvSpPr>
          <p:spPr bwMode="auto">
            <a:xfrm>
              <a:off x="249" y="255"/>
              <a:ext cx="5307"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6.8</a:t>
              </a:r>
              <a:r>
                <a:rPr lang="en-US" altLang="zh-CN">
                  <a:solidFill>
                    <a:srgbClr val="000000"/>
                  </a:solidFill>
                </a:rPr>
                <a:t>   </a:t>
              </a:r>
              <a:r>
                <a:rPr lang="zh-CN" altLang="en-US">
                  <a:solidFill>
                    <a:srgbClr val="000000"/>
                  </a:solidFill>
                </a:rPr>
                <a:t>在图</a:t>
              </a:r>
              <a:r>
                <a:rPr lang="en-US" altLang="zh-CN">
                  <a:solidFill>
                    <a:srgbClr val="000000"/>
                  </a:solidFill>
                </a:rPr>
                <a:t>6.5</a:t>
              </a:r>
              <a:r>
                <a:rPr lang="zh-CN" altLang="en-US">
                  <a:solidFill>
                    <a:srgbClr val="000000"/>
                  </a:solidFill>
                </a:rPr>
                <a:t>（</a:t>
              </a:r>
              <a:r>
                <a:rPr lang="en-US" altLang="zh-CN">
                  <a:solidFill>
                    <a:srgbClr val="000000"/>
                  </a:solidFill>
                </a:rPr>
                <a:t>a</a:t>
              </a:r>
              <a:r>
                <a:rPr lang="zh-CN" altLang="en-US">
                  <a:solidFill>
                    <a:srgbClr val="000000"/>
                  </a:solidFill>
                </a:rPr>
                <a:t>）中，用双线划出的边组成该图的一个极大匹配。由未盖点     出发，可作出增广路                                               ，从而可得到一个增加一条匹配边的更大匹配，如图</a:t>
              </a:r>
              <a:r>
                <a:rPr lang="en-US" altLang="zh-CN">
                  <a:solidFill>
                    <a:srgbClr val="000000"/>
                  </a:solidFill>
                </a:rPr>
                <a:t>9.5</a:t>
              </a:r>
              <a:r>
                <a:rPr lang="zh-CN" altLang="en-US">
                  <a:solidFill>
                    <a:srgbClr val="000000"/>
                  </a:solidFill>
                </a:rPr>
                <a:t>（</a:t>
              </a:r>
              <a:r>
                <a:rPr lang="en-US" altLang="zh-CN">
                  <a:solidFill>
                    <a:srgbClr val="000000"/>
                  </a:solidFill>
                </a:rPr>
                <a:t>b</a:t>
              </a:r>
              <a:r>
                <a:rPr lang="zh-CN" altLang="en-US">
                  <a:solidFill>
                    <a:srgbClr val="000000"/>
                  </a:solidFill>
                </a:rPr>
                <a:t>）所示。此时，图中虽然仍存在未盖点     ，但                          均已成为已盖点，故（</a:t>
              </a:r>
              <a:r>
                <a:rPr lang="en-US" altLang="zh-CN">
                  <a:solidFill>
                    <a:srgbClr val="000000"/>
                  </a:solidFill>
                </a:rPr>
                <a:t>b</a:t>
              </a:r>
              <a:r>
                <a:rPr lang="zh-CN" altLang="en-US">
                  <a:solidFill>
                    <a:srgbClr val="000000"/>
                  </a:solidFill>
                </a:rPr>
                <a:t>）中的匹配已是最大匹配。本例再次表明两分图匹配问题不是拟阵问题（即使是不加权的），因为其极大独立集中的无素个数可以不同。</a:t>
              </a:r>
            </a:p>
          </p:txBody>
        </p:sp>
        <p:graphicFrame>
          <p:nvGraphicFramePr>
            <p:cNvPr id="34821" name="Object 5"/>
            <p:cNvGraphicFramePr>
              <a:graphicFrameLocks noChangeAspect="1"/>
            </p:cNvGraphicFramePr>
            <p:nvPr/>
          </p:nvGraphicFramePr>
          <p:xfrm>
            <a:off x="646" y="436"/>
            <a:ext cx="193" cy="272"/>
          </p:xfrm>
          <a:graphic>
            <a:graphicData uri="http://schemas.openxmlformats.org/presentationml/2006/ole">
              <mc:AlternateContent xmlns:mc="http://schemas.openxmlformats.org/markup-compatibility/2006">
                <mc:Choice xmlns:v="urn:schemas-microsoft-com:vml" Requires="v">
                  <p:oleObj spid="_x0000_s34834" r:id="rId3" imgW="165028" imgH="228501" progId="Equation.DSMT4">
                    <p:embed/>
                  </p:oleObj>
                </mc:Choice>
                <mc:Fallback>
                  <p:oleObj r:id="rId3" imgW="165028" imgH="228501"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 y="436"/>
                          <a:ext cx="193"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3" name="Object 7"/>
            <p:cNvGraphicFramePr>
              <a:graphicFrameLocks noChangeAspect="1"/>
            </p:cNvGraphicFramePr>
            <p:nvPr/>
          </p:nvGraphicFramePr>
          <p:xfrm>
            <a:off x="2336" y="436"/>
            <a:ext cx="1724" cy="252"/>
          </p:xfrm>
          <a:graphic>
            <a:graphicData uri="http://schemas.openxmlformats.org/presentationml/2006/ole">
              <mc:AlternateContent xmlns:mc="http://schemas.openxmlformats.org/markup-compatibility/2006">
                <mc:Choice xmlns:v="urn:schemas-microsoft-com:vml" Requires="v">
                  <p:oleObj spid="_x0000_s34835" r:id="rId5" imgW="1562100" imgH="228600" progId="Equation.DSMT4">
                    <p:embed/>
                  </p:oleObj>
                </mc:Choice>
                <mc:Fallback>
                  <p:oleObj r:id="rId5" imgW="156210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6" y="436"/>
                          <a:ext cx="1724"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5" name="Object 9"/>
            <p:cNvGraphicFramePr>
              <a:graphicFrameLocks noChangeAspect="1"/>
            </p:cNvGraphicFramePr>
            <p:nvPr/>
          </p:nvGraphicFramePr>
          <p:xfrm>
            <a:off x="793" y="845"/>
            <a:ext cx="181" cy="272"/>
          </p:xfrm>
          <a:graphic>
            <a:graphicData uri="http://schemas.openxmlformats.org/presentationml/2006/ole">
              <mc:AlternateContent xmlns:mc="http://schemas.openxmlformats.org/markup-compatibility/2006">
                <mc:Choice xmlns:v="urn:schemas-microsoft-com:vml" Requires="v">
                  <p:oleObj spid="_x0000_s34836" r:id="rId7" imgW="152334" imgH="228501" progId="Equation.DSMT4">
                    <p:embed/>
                  </p:oleObj>
                </mc:Choice>
                <mc:Fallback>
                  <p:oleObj r:id="rId7" imgW="152334" imgH="228501"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 y="845"/>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7" name="Object 11"/>
            <p:cNvGraphicFramePr>
              <a:graphicFrameLocks noChangeAspect="1"/>
            </p:cNvGraphicFramePr>
            <p:nvPr/>
          </p:nvGraphicFramePr>
          <p:xfrm>
            <a:off x="1338" y="824"/>
            <a:ext cx="998" cy="293"/>
          </p:xfrm>
          <a:graphic>
            <a:graphicData uri="http://schemas.openxmlformats.org/presentationml/2006/ole">
              <mc:AlternateContent xmlns:mc="http://schemas.openxmlformats.org/markup-compatibility/2006">
                <mc:Choice xmlns:v="urn:schemas-microsoft-com:vml" Requires="v">
                  <p:oleObj spid="_x0000_s34837" r:id="rId9" imgW="875920" imgH="253890" progId="Equation.DSMT4">
                    <p:embed/>
                  </p:oleObj>
                </mc:Choice>
                <mc:Fallback>
                  <p:oleObj r:id="rId9" imgW="875920" imgH="25389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8" y="824"/>
                          <a:ext cx="998"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31" name="Rectangle 15"/>
          <p:cNvSpPr>
            <a:spLocks noChangeArrowheads="1"/>
          </p:cNvSpPr>
          <p:nvPr/>
        </p:nvSpPr>
        <p:spPr bwMode="auto">
          <a:xfrm>
            <a:off x="274638" y="2349500"/>
            <a:ext cx="7826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定理</a:t>
            </a:r>
            <a:r>
              <a:rPr lang="en-US" altLang="zh-CN">
                <a:solidFill>
                  <a:srgbClr val="009900"/>
                </a:solidFill>
              </a:rPr>
              <a:t>6.3</a:t>
            </a:r>
            <a:r>
              <a:rPr lang="en-US" altLang="zh-CN"/>
              <a:t>  M</a:t>
            </a:r>
            <a:r>
              <a:rPr lang="zh-CN" altLang="en-US"/>
              <a:t>是图</a:t>
            </a:r>
            <a:r>
              <a:rPr lang="en-US" altLang="zh-CN" i="1"/>
              <a:t>G</a:t>
            </a:r>
            <a:r>
              <a:rPr lang="zh-CN" altLang="en-US"/>
              <a:t>中的最大匹配当且仅当</a:t>
            </a:r>
            <a:r>
              <a:rPr lang="en-US" altLang="zh-CN" i="1"/>
              <a:t>G</a:t>
            </a:r>
            <a:r>
              <a:rPr lang="zh-CN" altLang="en-US"/>
              <a:t>中不存在关于</a:t>
            </a:r>
            <a:r>
              <a:rPr lang="en-US" altLang="zh-CN"/>
              <a:t>M</a:t>
            </a:r>
            <a:r>
              <a:rPr lang="zh-CN" altLang="en-US"/>
              <a:t>的增广路。</a:t>
            </a:r>
          </a:p>
        </p:txBody>
      </p:sp>
      <p:sp>
        <p:nvSpPr>
          <p:cNvPr id="34832" name="Rectangle 16"/>
          <p:cNvSpPr>
            <a:spLocks noChangeArrowheads="1"/>
          </p:cNvSpPr>
          <p:nvPr/>
        </p:nvSpPr>
        <p:spPr bwMode="auto">
          <a:xfrm>
            <a:off x="287338" y="2781300"/>
            <a:ext cx="83169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证明：</a:t>
            </a:r>
            <a:r>
              <a:rPr lang="zh-CN" altLang="en-US">
                <a:cs typeface="Times New Roman" pitchFamily="18" charset="0"/>
              </a:rPr>
              <a:t>必要性显然，现证充分性。若存在</a:t>
            </a:r>
            <a:r>
              <a:rPr lang="en-US" altLang="zh-CN" i="1"/>
              <a:t>G</a:t>
            </a:r>
            <a:r>
              <a:rPr lang="zh-CN" altLang="en-US">
                <a:cs typeface="Times New Roman" pitchFamily="18" charset="0"/>
              </a:rPr>
              <a:t>中的更大匹配</a:t>
            </a:r>
            <a:r>
              <a:rPr lang="en-US" altLang="zh-CN" i="1"/>
              <a:t>M</a:t>
            </a:r>
            <a:r>
              <a:rPr lang="en-US" altLang="zh-CN" baseline="30000">
                <a:cs typeface="Times New Roman" pitchFamily="18" charset="0"/>
              </a:rPr>
              <a:t>‘</a:t>
            </a:r>
            <a:r>
              <a:rPr lang="zh-CN" altLang="en-US">
                <a:cs typeface="Times New Roman" pitchFamily="18" charset="0"/>
              </a:rPr>
              <a:t>，合并</a:t>
            </a:r>
            <a:r>
              <a:rPr lang="en-US" altLang="zh-CN" i="1"/>
              <a:t>M</a:t>
            </a:r>
            <a:r>
              <a:rPr lang="zh-CN" altLang="en-US">
                <a:cs typeface="Times New Roman" pitchFamily="18" charset="0"/>
              </a:rPr>
              <a:t>、</a:t>
            </a:r>
            <a:r>
              <a:rPr lang="en-US" altLang="zh-CN" i="1"/>
              <a:t>M</a:t>
            </a:r>
            <a:r>
              <a:rPr lang="en-US" altLang="zh-CN" baseline="30000">
                <a:cs typeface="Times New Roman" pitchFamily="18" charset="0"/>
              </a:rPr>
              <a:t>‘</a:t>
            </a:r>
            <a:r>
              <a:rPr lang="zh-CN" altLang="en-US">
                <a:cs typeface="Times New Roman" pitchFamily="18" charset="0"/>
              </a:rPr>
              <a:t>得到一个图</a:t>
            </a:r>
            <a:r>
              <a:rPr lang="en-US" altLang="zh-CN" i="1"/>
              <a:t>G</a:t>
            </a:r>
            <a:r>
              <a:rPr lang="en-US" altLang="zh-CN" baseline="30000">
                <a:cs typeface="Times New Roman" pitchFamily="18" charset="0"/>
              </a:rPr>
              <a:t>’</a:t>
            </a:r>
            <a:r>
              <a:rPr lang="zh-CN" altLang="en-US">
                <a:cs typeface="Times New Roman" pitchFamily="18" charset="0"/>
              </a:rPr>
              <a:t>，易见</a:t>
            </a:r>
            <a:r>
              <a:rPr lang="en-US" altLang="zh-CN" i="1"/>
              <a:t>G</a:t>
            </a:r>
            <a:r>
              <a:rPr lang="en-US" altLang="zh-CN" baseline="30000">
                <a:cs typeface="Times New Roman" pitchFamily="18" charset="0"/>
              </a:rPr>
              <a:t>’</a:t>
            </a:r>
            <a:r>
              <a:rPr lang="zh-CN" altLang="en-US">
                <a:cs typeface="Times New Roman" pitchFamily="18" charset="0"/>
              </a:rPr>
              <a:t>每一顶点的次至多为</a:t>
            </a:r>
            <a:r>
              <a:rPr lang="en-US" altLang="zh-CN"/>
              <a:t>2</a:t>
            </a:r>
            <a:r>
              <a:rPr lang="zh-CN" altLang="en-US">
                <a:cs typeface="Times New Roman" pitchFamily="18" charset="0"/>
              </a:rPr>
              <a:t>（注：</a:t>
            </a:r>
            <a:r>
              <a:rPr lang="en-US" altLang="zh-CN" i="1"/>
              <a:t>G</a:t>
            </a:r>
            <a:r>
              <a:rPr lang="en-US" altLang="zh-CN" baseline="30000">
                <a:cs typeface="Times New Roman" pitchFamily="18" charset="0"/>
              </a:rPr>
              <a:t>’</a:t>
            </a:r>
            <a:r>
              <a:rPr lang="zh-CN" altLang="en-US">
                <a:cs typeface="Times New Roman" pitchFamily="18" charset="0"/>
              </a:rPr>
              <a:t>可能不连通）。</a:t>
            </a:r>
            <a:r>
              <a:rPr lang="en-US" altLang="zh-CN" i="1"/>
              <a:t>G</a:t>
            </a:r>
            <a:r>
              <a:rPr lang="en-US" altLang="zh-CN" baseline="30000">
                <a:cs typeface="Times New Roman" pitchFamily="18" charset="0"/>
              </a:rPr>
              <a:t>’</a:t>
            </a:r>
            <a:r>
              <a:rPr lang="zh-CN" altLang="en-US">
                <a:cs typeface="Times New Roman" pitchFamily="18" charset="0"/>
              </a:rPr>
              <a:t>可包括偶数边的圈，圈中</a:t>
            </a:r>
            <a:r>
              <a:rPr lang="en-US" altLang="zh-CN"/>
              <a:t>M</a:t>
            </a:r>
            <a:r>
              <a:rPr lang="zh-CN" altLang="en-US">
                <a:cs typeface="Times New Roman" pitchFamily="18" charset="0"/>
              </a:rPr>
              <a:t>与</a:t>
            </a:r>
            <a:r>
              <a:rPr lang="en-US" altLang="zh-CN"/>
              <a:t>M</a:t>
            </a:r>
            <a:r>
              <a:rPr lang="en-US" altLang="zh-CN" baseline="30000">
                <a:cs typeface="Times New Roman" pitchFamily="18" charset="0"/>
              </a:rPr>
              <a:t>‘</a:t>
            </a:r>
            <a:r>
              <a:rPr lang="zh-CN" altLang="en-US">
                <a:cs typeface="Times New Roman" pitchFamily="18" charset="0"/>
              </a:rPr>
              <a:t>中的边的数量相等。由于</a:t>
            </a:r>
            <a:r>
              <a:rPr lang="en-US" altLang="zh-CN"/>
              <a:t>|</a:t>
            </a:r>
            <a:r>
              <a:rPr lang="en-US" altLang="zh-CN" i="1"/>
              <a:t> M</a:t>
            </a:r>
            <a:r>
              <a:rPr lang="en-US" altLang="zh-CN" baseline="30000">
                <a:cs typeface="Times New Roman" pitchFamily="18" charset="0"/>
              </a:rPr>
              <a:t>‘</a:t>
            </a:r>
            <a:r>
              <a:rPr lang="en-US" altLang="zh-CN"/>
              <a:t>|&gt;| </a:t>
            </a:r>
            <a:r>
              <a:rPr lang="en-US" altLang="zh-CN" i="1"/>
              <a:t>M</a:t>
            </a:r>
            <a:r>
              <a:rPr lang="en-US" altLang="zh-CN"/>
              <a:t>|</a:t>
            </a:r>
            <a:r>
              <a:rPr lang="zh-CN" altLang="en-US">
                <a:cs typeface="Times New Roman" pitchFamily="18" charset="0"/>
              </a:rPr>
              <a:t>，</a:t>
            </a:r>
            <a:r>
              <a:rPr lang="en-US" altLang="zh-CN" i="1"/>
              <a:t>G</a:t>
            </a:r>
            <a:r>
              <a:rPr lang="en-US" altLang="zh-CN" baseline="30000">
                <a:cs typeface="Times New Roman" pitchFamily="18" charset="0"/>
              </a:rPr>
              <a:t>’</a:t>
            </a:r>
            <a:r>
              <a:rPr lang="zh-CN" altLang="en-US">
                <a:cs typeface="Times New Roman" pitchFamily="18" charset="0"/>
              </a:rPr>
              <a:t>中至少含一条路，其中</a:t>
            </a:r>
            <a:r>
              <a:rPr lang="en-US" altLang="zh-CN" i="1"/>
              <a:t>M</a:t>
            </a:r>
            <a:r>
              <a:rPr lang="en-US" altLang="zh-CN" baseline="30000">
                <a:cs typeface="Times New Roman" pitchFamily="18" charset="0"/>
              </a:rPr>
              <a:t>‘</a:t>
            </a:r>
            <a:r>
              <a:rPr lang="zh-CN" altLang="en-US">
                <a:cs typeface="Times New Roman" pitchFamily="18" charset="0"/>
              </a:rPr>
              <a:t>中的边多于</a:t>
            </a:r>
            <a:r>
              <a:rPr lang="en-US" altLang="zh-CN" i="1"/>
              <a:t>M</a:t>
            </a:r>
            <a:r>
              <a:rPr lang="zh-CN" altLang="en-US">
                <a:cs typeface="Times New Roman" pitchFamily="18" charset="0"/>
              </a:rPr>
              <a:t>中的边，不难看出，这条路是</a:t>
            </a:r>
            <a:r>
              <a:rPr lang="en-US" altLang="zh-CN" i="1"/>
              <a:t>G</a:t>
            </a:r>
            <a:r>
              <a:rPr lang="zh-CN" altLang="en-US">
                <a:cs typeface="Times New Roman" pitchFamily="18" charset="0"/>
              </a:rPr>
              <a:t>的关于</a:t>
            </a:r>
            <a:r>
              <a:rPr lang="en-US" altLang="zh-CN"/>
              <a:t>M</a:t>
            </a:r>
            <a:r>
              <a:rPr lang="zh-CN" altLang="en-US">
                <a:cs typeface="Times New Roman" pitchFamily="18" charset="0"/>
              </a:rPr>
              <a:t>的增广路。</a:t>
            </a:r>
            <a:r>
              <a:rPr lang="zh-CN" altLang="en-US"/>
              <a:t> </a:t>
            </a:r>
          </a:p>
        </p:txBody>
      </p:sp>
      <p:sp>
        <p:nvSpPr>
          <p:cNvPr id="34833" name="Rectangle 17"/>
          <p:cNvSpPr>
            <a:spLocks noChangeArrowheads="1"/>
          </p:cNvSpPr>
          <p:nvPr/>
        </p:nvSpPr>
        <p:spPr bwMode="auto">
          <a:xfrm>
            <a:off x="250825" y="436562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现在可以看出，找最大匹配的关键在于找增广路。读者不难用顶点标号</a:t>
            </a:r>
          </a:p>
          <a:p>
            <a:r>
              <a:rPr lang="zh-CN" altLang="en-US"/>
              <a:t>的办法（由未盖点出发），作出一个求解两分图匹配的增广路算法。此</a:t>
            </a:r>
          </a:p>
          <a:p>
            <a:r>
              <a:rPr lang="zh-CN" altLang="en-US"/>
              <a:t>算法稍加改动，还可以用于非两分图的情况。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4829"/>
                                        </p:tgtEl>
                                        <p:attrNameLst>
                                          <p:attrName>style.visibility</p:attrName>
                                        </p:attrNameLst>
                                      </p:cBhvr>
                                      <p:to>
                                        <p:strVal val="visible"/>
                                      </p:to>
                                    </p:set>
                                    <p:anim calcmode="lin" valueType="num">
                                      <p:cBhvr additive="base">
                                        <p:cTn id="7" dur="500" fill="hold"/>
                                        <p:tgtEl>
                                          <p:spTgt spid="34829"/>
                                        </p:tgtEl>
                                        <p:attrNameLst>
                                          <p:attrName>ppt_x</p:attrName>
                                        </p:attrNameLst>
                                      </p:cBhvr>
                                      <p:tavLst>
                                        <p:tav tm="0">
                                          <p:val>
                                            <p:strVal val="0-#ppt_w/2"/>
                                          </p:val>
                                        </p:tav>
                                        <p:tav tm="100000">
                                          <p:val>
                                            <p:strVal val="#ppt_x"/>
                                          </p:val>
                                        </p:tav>
                                      </p:tavLst>
                                    </p:anim>
                                    <p:anim calcmode="lin" valueType="num">
                                      <p:cBhvr additive="base">
                                        <p:cTn id="8" dur="500" fill="hold"/>
                                        <p:tgtEl>
                                          <p:spTgt spid="348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31"/>
                                        </p:tgtEl>
                                        <p:attrNameLst>
                                          <p:attrName>style.visibility</p:attrName>
                                        </p:attrNameLst>
                                      </p:cBhvr>
                                      <p:to>
                                        <p:strVal val="visible"/>
                                      </p:to>
                                    </p:set>
                                    <p:anim calcmode="lin" valueType="num">
                                      <p:cBhvr additive="base">
                                        <p:cTn id="13" dur="500" fill="hold"/>
                                        <p:tgtEl>
                                          <p:spTgt spid="34831"/>
                                        </p:tgtEl>
                                        <p:attrNameLst>
                                          <p:attrName>ppt_x</p:attrName>
                                        </p:attrNameLst>
                                      </p:cBhvr>
                                      <p:tavLst>
                                        <p:tav tm="0">
                                          <p:val>
                                            <p:strVal val="0-#ppt_w/2"/>
                                          </p:val>
                                        </p:tav>
                                        <p:tav tm="100000">
                                          <p:val>
                                            <p:strVal val="#ppt_x"/>
                                          </p:val>
                                        </p:tav>
                                      </p:tavLst>
                                    </p:anim>
                                    <p:anim calcmode="lin" valueType="num">
                                      <p:cBhvr additive="base">
                                        <p:cTn id="14" dur="500" fill="hold"/>
                                        <p:tgtEl>
                                          <p:spTgt spid="348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32"/>
                                        </p:tgtEl>
                                        <p:attrNameLst>
                                          <p:attrName>style.visibility</p:attrName>
                                        </p:attrNameLst>
                                      </p:cBhvr>
                                      <p:to>
                                        <p:strVal val="visible"/>
                                      </p:to>
                                    </p:set>
                                    <p:anim calcmode="lin" valueType="num">
                                      <p:cBhvr additive="base">
                                        <p:cTn id="19" dur="500" fill="hold"/>
                                        <p:tgtEl>
                                          <p:spTgt spid="34832"/>
                                        </p:tgtEl>
                                        <p:attrNameLst>
                                          <p:attrName>ppt_x</p:attrName>
                                        </p:attrNameLst>
                                      </p:cBhvr>
                                      <p:tavLst>
                                        <p:tav tm="0">
                                          <p:val>
                                            <p:strVal val="0-#ppt_w/2"/>
                                          </p:val>
                                        </p:tav>
                                        <p:tav tm="100000">
                                          <p:val>
                                            <p:strVal val="#ppt_x"/>
                                          </p:val>
                                        </p:tav>
                                      </p:tavLst>
                                    </p:anim>
                                    <p:anim calcmode="lin" valueType="num">
                                      <p:cBhvr additive="base">
                                        <p:cTn id="20" dur="500" fill="hold"/>
                                        <p:tgtEl>
                                          <p:spTgt spid="348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33"/>
                                        </p:tgtEl>
                                        <p:attrNameLst>
                                          <p:attrName>style.visibility</p:attrName>
                                        </p:attrNameLst>
                                      </p:cBhvr>
                                      <p:to>
                                        <p:strVal val="visible"/>
                                      </p:to>
                                    </p:set>
                                    <p:anim calcmode="lin" valueType="num">
                                      <p:cBhvr additive="base">
                                        <p:cTn id="25" dur="500" fill="hold"/>
                                        <p:tgtEl>
                                          <p:spTgt spid="34833"/>
                                        </p:tgtEl>
                                        <p:attrNameLst>
                                          <p:attrName>ppt_x</p:attrName>
                                        </p:attrNameLst>
                                      </p:cBhvr>
                                      <p:tavLst>
                                        <p:tav tm="0">
                                          <p:val>
                                            <p:strVal val="0-#ppt_w/2"/>
                                          </p:val>
                                        </p:tav>
                                        <p:tav tm="100000">
                                          <p:val>
                                            <p:strVal val="#ppt_x"/>
                                          </p:val>
                                        </p:tav>
                                      </p:tavLst>
                                    </p:anim>
                                    <p:anim calcmode="lin" valueType="num">
                                      <p:cBhvr additive="base">
                                        <p:cTn id="26" dur="500" fill="hold"/>
                                        <p:tgtEl>
                                          <p:spTgt spid="348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1" grpId="0"/>
      <p:bldP spid="34832" grpId="0"/>
      <p:bldP spid="34833"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1060" name="Group 4"/>
          <p:cNvGrpSpPr>
            <a:grpSpLocks/>
          </p:cNvGrpSpPr>
          <p:nvPr/>
        </p:nvGrpSpPr>
        <p:grpSpPr bwMode="auto">
          <a:xfrm>
            <a:off x="179388" y="404813"/>
            <a:ext cx="8569325" cy="3749675"/>
            <a:chOff x="113" y="1071"/>
            <a:chExt cx="5398" cy="2362"/>
          </a:xfrm>
        </p:grpSpPr>
        <p:sp>
          <p:nvSpPr>
            <p:cNvPr id="301061" name="Text Box 5"/>
            <p:cNvSpPr txBox="1">
              <a:spLocks noChangeArrowheads="1"/>
            </p:cNvSpPr>
            <p:nvPr/>
          </p:nvSpPr>
          <p:spPr bwMode="auto">
            <a:xfrm>
              <a:off x="113" y="1071"/>
              <a:ext cx="5398"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12</a:t>
              </a:r>
              <a:r>
                <a:rPr lang="zh-CN" altLang="en-US">
                  <a:solidFill>
                    <a:srgbClr val="000000"/>
                  </a:solidFill>
                </a:rPr>
                <a:t>、一机修工要检修</a:t>
              </a:r>
              <a:r>
                <a:rPr lang="en-US" altLang="zh-CN" i="1">
                  <a:solidFill>
                    <a:srgbClr val="000000"/>
                  </a:solidFill>
                </a:rPr>
                <a:t>n</a:t>
              </a:r>
              <a:r>
                <a:rPr lang="zh-CN" altLang="en-US">
                  <a:solidFill>
                    <a:srgbClr val="000000"/>
                  </a:solidFill>
                </a:rPr>
                <a:t>台机械设备，设备</a:t>
              </a:r>
              <a:r>
                <a:rPr lang="en-US" altLang="zh-CN" i="1">
                  <a:solidFill>
                    <a:srgbClr val="000000"/>
                  </a:solidFill>
                </a:rPr>
                <a:t>T</a:t>
              </a:r>
              <a:r>
                <a:rPr lang="en-US" altLang="zh-CN" i="1" baseline="-30000">
                  <a:solidFill>
                    <a:srgbClr val="000000"/>
                  </a:solidFill>
                </a:rPr>
                <a:t>j</a:t>
              </a:r>
              <a:r>
                <a:rPr lang="zh-CN" altLang="en-US">
                  <a:solidFill>
                    <a:srgbClr val="000000"/>
                  </a:solidFill>
                </a:rPr>
                <a:t>估计要化费</a:t>
              </a:r>
              <a:r>
                <a:rPr lang="en-US" altLang="zh-CN" i="1">
                  <a:solidFill>
                    <a:srgbClr val="000000"/>
                  </a:solidFill>
                </a:rPr>
                <a:t>P</a:t>
              </a:r>
              <a:r>
                <a:rPr lang="en-US" altLang="zh-CN" i="1" baseline="-30000">
                  <a:solidFill>
                    <a:srgbClr val="000000"/>
                  </a:solidFill>
                </a:rPr>
                <a:t>j</a:t>
              </a:r>
              <a:r>
                <a:rPr lang="zh-CN" altLang="en-US">
                  <a:solidFill>
                    <a:srgbClr val="000000"/>
                  </a:solidFill>
                </a:rPr>
                <a:t>单位时间的检修，若</a:t>
              </a:r>
              <a:r>
                <a:rPr lang="en-US" altLang="zh-CN" i="1">
                  <a:solidFill>
                    <a:srgbClr val="000000"/>
                  </a:solidFill>
                </a:rPr>
                <a:t>T</a:t>
              </a:r>
              <a:r>
                <a:rPr lang="en-US" altLang="zh-CN" i="1" baseline="-30000">
                  <a:solidFill>
                    <a:srgbClr val="000000"/>
                  </a:solidFill>
                </a:rPr>
                <a:t>j</a:t>
              </a:r>
              <a:r>
                <a:rPr lang="zh-CN" altLang="en-US">
                  <a:solidFill>
                    <a:srgbClr val="000000"/>
                  </a:solidFill>
                </a:rPr>
                <a:t>在</a:t>
              </a:r>
              <a:r>
                <a:rPr lang="en-US" altLang="zh-CN" i="1">
                  <a:solidFill>
                    <a:srgbClr val="000000"/>
                  </a:solidFill>
                </a:rPr>
                <a:t>C</a:t>
              </a:r>
              <a:r>
                <a:rPr lang="en-US" altLang="zh-CN" i="1" baseline="-30000">
                  <a:solidFill>
                    <a:srgbClr val="000000"/>
                  </a:solidFill>
                </a:rPr>
                <a:t>j</a:t>
              </a:r>
              <a:r>
                <a:rPr lang="zh-CN" altLang="en-US">
                  <a:solidFill>
                    <a:srgbClr val="000000"/>
                  </a:solidFill>
                </a:rPr>
                <a:t>时修好，则生产单位将损失     </a:t>
              </a:r>
              <a:r>
                <a:rPr lang="en-US" altLang="zh-CN" i="1" baseline="-30000">
                  <a:solidFill>
                    <a:srgbClr val="000000"/>
                  </a:solidFill>
                </a:rPr>
                <a:t>j</a:t>
              </a:r>
              <a:r>
                <a:rPr lang="en-US" altLang="zh-CN" i="1">
                  <a:solidFill>
                    <a:srgbClr val="000000"/>
                  </a:solidFill>
                </a:rPr>
                <a:t>c</a:t>
              </a:r>
              <a:r>
                <a:rPr lang="en-US" altLang="zh-CN" i="1" baseline="-30000">
                  <a:solidFill>
                    <a:srgbClr val="000000"/>
                  </a:solidFill>
                </a:rPr>
                <a:t>j</a:t>
              </a:r>
              <a:r>
                <a:rPr lang="zh-CN" altLang="en-US">
                  <a:solidFill>
                    <a:srgbClr val="000000"/>
                  </a:solidFill>
                </a:rPr>
                <a:t>（因停工少生产造成的损失）。机修工应如何按排检修顺序，使因检修而造成的总损失最少。这一问题为</a:t>
              </a:r>
              <a:r>
                <a:rPr lang="en-US" altLang="zh-CN">
                  <a:solidFill>
                    <a:srgbClr val="000000"/>
                  </a:solidFill>
                </a:rPr>
                <a:t>1//∑    </a:t>
              </a:r>
              <a:r>
                <a:rPr lang="en-US" altLang="zh-CN" i="1" baseline="-30000">
                  <a:solidFill>
                    <a:srgbClr val="000000"/>
                  </a:solidFill>
                </a:rPr>
                <a:t>j</a:t>
              </a:r>
              <a:r>
                <a:rPr lang="en-US" altLang="zh-CN" i="1">
                  <a:solidFill>
                    <a:srgbClr val="000000"/>
                  </a:solidFill>
                </a:rPr>
                <a:t>c</a:t>
              </a:r>
              <a:r>
                <a:rPr lang="en-US" altLang="zh-CN" i="1" baseline="-30000">
                  <a:solidFill>
                    <a:srgbClr val="000000"/>
                  </a:solidFill>
                </a:rPr>
                <a:t>j</a:t>
              </a:r>
              <a:r>
                <a:rPr lang="zh-CN" altLang="en-US">
                  <a:solidFill>
                    <a:srgbClr val="000000"/>
                  </a:solidFill>
                </a:rPr>
                <a:t>排序问题，其中</a:t>
              </a:r>
              <a:r>
                <a:rPr lang="en-US" altLang="zh-CN">
                  <a:solidFill>
                    <a:srgbClr val="000000"/>
                  </a:solidFill>
                </a:rPr>
                <a:t>1</a:t>
              </a:r>
              <a:r>
                <a:rPr lang="zh-CN" altLang="en-US">
                  <a:solidFill>
                    <a:srgbClr val="000000"/>
                  </a:solidFill>
                </a:rPr>
                <a:t>表示只有一台“机器”，在这里“机器”实际上为机修工。</a:t>
              </a:r>
              <a:r>
                <a:rPr lang="en-US" altLang="zh-CN">
                  <a:solidFill>
                    <a:srgbClr val="000000"/>
                  </a:solidFill>
                </a:rPr>
                <a:t>∑    </a:t>
              </a:r>
              <a:r>
                <a:rPr lang="en-US" altLang="zh-CN" i="1" baseline="-30000">
                  <a:solidFill>
                    <a:srgbClr val="000000"/>
                  </a:solidFill>
                </a:rPr>
                <a:t>j</a:t>
              </a:r>
              <a:r>
                <a:rPr lang="en-US" altLang="zh-CN" i="1">
                  <a:solidFill>
                    <a:srgbClr val="000000"/>
                  </a:solidFill>
                </a:rPr>
                <a:t>c</a:t>
              </a:r>
              <a:r>
                <a:rPr lang="en-US" altLang="zh-CN" i="1" baseline="-30000">
                  <a:solidFill>
                    <a:srgbClr val="000000"/>
                  </a:solidFill>
                </a:rPr>
                <a:t>j</a:t>
              </a:r>
              <a:r>
                <a:rPr lang="zh-CN" altLang="en-US">
                  <a:solidFill>
                    <a:srgbClr val="000000"/>
                  </a:solidFill>
                </a:rPr>
                <a:t>为目标函数，这里为总损失费用。现在七台机械待修，预计修理时间分别为</a:t>
              </a:r>
              <a:r>
                <a:rPr lang="en-US" altLang="zh-CN">
                  <a:solidFill>
                    <a:srgbClr val="000000"/>
                  </a:solidFill>
                </a:rPr>
                <a:t>3</a:t>
              </a:r>
              <a:r>
                <a:rPr lang="zh-CN" altLang="en-US">
                  <a:solidFill>
                    <a:srgbClr val="000000"/>
                  </a:solidFill>
                </a:rPr>
                <a:t>、</a:t>
              </a:r>
              <a:r>
                <a:rPr lang="en-US" altLang="zh-CN">
                  <a:solidFill>
                    <a:srgbClr val="000000"/>
                  </a:solidFill>
                </a:rPr>
                <a:t>6</a:t>
              </a:r>
              <a:r>
                <a:rPr lang="zh-CN" altLang="en-US">
                  <a:solidFill>
                    <a:srgbClr val="000000"/>
                  </a:solidFill>
                </a:rPr>
                <a:t>、</a:t>
              </a:r>
              <a:r>
                <a:rPr lang="en-US" altLang="zh-CN">
                  <a:solidFill>
                    <a:srgbClr val="000000"/>
                  </a:solidFill>
                </a:rPr>
                <a:t>6</a:t>
              </a:r>
              <a:r>
                <a:rPr lang="zh-CN" altLang="en-US">
                  <a:solidFill>
                    <a:srgbClr val="000000"/>
                  </a:solidFill>
                </a:rPr>
                <a:t>、</a:t>
              </a:r>
              <a:r>
                <a:rPr lang="en-US" altLang="zh-CN">
                  <a:solidFill>
                    <a:srgbClr val="000000"/>
                  </a:solidFill>
                </a:rPr>
                <a:t>5</a:t>
              </a:r>
              <a:r>
                <a:rPr lang="zh-CN" altLang="en-US">
                  <a:solidFill>
                    <a:srgbClr val="000000"/>
                  </a:solidFill>
                </a:rPr>
                <a:t>、</a:t>
              </a:r>
              <a:r>
                <a:rPr lang="en-US" altLang="zh-CN">
                  <a:solidFill>
                    <a:srgbClr val="000000"/>
                  </a:solidFill>
                </a:rPr>
                <a:t>4</a:t>
              </a:r>
              <a:r>
                <a:rPr lang="zh-CN" altLang="en-US">
                  <a:solidFill>
                    <a:srgbClr val="000000"/>
                  </a:solidFill>
                </a:rPr>
                <a:t>、</a:t>
              </a:r>
              <a:r>
                <a:rPr lang="en-US" altLang="zh-CN">
                  <a:solidFill>
                    <a:srgbClr val="000000"/>
                  </a:solidFill>
                </a:rPr>
                <a:t>8</a:t>
              </a:r>
              <a:r>
                <a:rPr lang="zh-CN" altLang="en-US">
                  <a:solidFill>
                    <a:srgbClr val="000000"/>
                  </a:solidFill>
                </a:rPr>
                <a:t>、</a:t>
              </a:r>
              <a:r>
                <a:rPr lang="en-US" altLang="zh-CN">
                  <a:solidFill>
                    <a:srgbClr val="000000"/>
                  </a:solidFill>
                </a:rPr>
                <a:t>10</a:t>
              </a:r>
              <a:r>
                <a:rPr lang="zh-CN" altLang="en-US">
                  <a:solidFill>
                    <a:srgbClr val="000000"/>
                  </a:solidFill>
                </a:rPr>
                <a:t>小时，这些机械每小时停工的损失费依次为</a:t>
              </a:r>
              <a:r>
                <a:rPr lang="en-US" altLang="zh-CN">
                  <a:solidFill>
                    <a:srgbClr val="000000"/>
                  </a:solidFill>
                </a:rPr>
                <a:t>6</a:t>
              </a:r>
              <a:r>
                <a:rPr lang="zh-CN" altLang="en-US">
                  <a:solidFill>
                    <a:srgbClr val="000000"/>
                  </a:solidFill>
                </a:rPr>
                <a:t>、</a:t>
              </a:r>
              <a:r>
                <a:rPr lang="en-US" altLang="zh-CN">
                  <a:solidFill>
                    <a:srgbClr val="000000"/>
                  </a:solidFill>
                </a:rPr>
                <a:t>18</a:t>
              </a:r>
              <a:r>
                <a:rPr lang="zh-CN" altLang="en-US">
                  <a:solidFill>
                    <a:srgbClr val="000000"/>
                  </a:solidFill>
                </a:rPr>
                <a:t>、</a:t>
              </a:r>
              <a:r>
                <a:rPr lang="en-US" altLang="zh-CN">
                  <a:solidFill>
                    <a:srgbClr val="000000"/>
                  </a:solidFill>
                </a:rPr>
                <a:t>12</a:t>
              </a:r>
              <a:r>
                <a:rPr lang="zh-CN" altLang="en-US">
                  <a:solidFill>
                    <a:srgbClr val="000000"/>
                  </a:solidFill>
                </a:rPr>
                <a:t>、</a:t>
              </a:r>
              <a:r>
                <a:rPr lang="en-US" altLang="zh-CN">
                  <a:solidFill>
                    <a:srgbClr val="000000"/>
                  </a:solidFill>
                </a:rPr>
                <a:t>8</a:t>
              </a:r>
              <a:r>
                <a:rPr lang="zh-CN" altLang="en-US">
                  <a:solidFill>
                    <a:srgbClr val="000000"/>
                  </a:solidFill>
                </a:rPr>
                <a:t>、</a:t>
              </a:r>
              <a:r>
                <a:rPr lang="en-US" altLang="zh-CN">
                  <a:solidFill>
                    <a:srgbClr val="000000"/>
                  </a:solidFill>
                </a:rPr>
                <a:t>8</a:t>
              </a:r>
              <a:r>
                <a:rPr lang="zh-CN" altLang="en-US">
                  <a:solidFill>
                    <a:srgbClr val="000000"/>
                  </a:solidFill>
                </a:rPr>
                <a:t>、</a:t>
              </a:r>
              <a:r>
                <a:rPr lang="en-US" altLang="zh-CN">
                  <a:solidFill>
                    <a:srgbClr val="000000"/>
                  </a:solidFill>
                </a:rPr>
                <a:t>17</a:t>
              </a:r>
              <a:r>
                <a:rPr lang="zh-CN" altLang="en-US">
                  <a:solidFill>
                    <a:srgbClr val="000000"/>
                  </a:solidFill>
                </a:rPr>
                <a:t>、</a:t>
              </a:r>
              <a:r>
                <a:rPr lang="en-US" altLang="zh-CN">
                  <a:solidFill>
                    <a:srgbClr val="000000"/>
                  </a:solidFill>
                </a:rPr>
                <a:t>10</a:t>
              </a:r>
              <a:r>
                <a:rPr lang="zh-CN" altLang="en-US">
                  <a:solidFill>
                    <a:srgbClr val="000000"/>
                  </a:solidFill>
                </a:rPr>
                <a:t>元。</a:t>
              </a:r>
            </a:p>
            <a:p>
              <a:r>
                <a:rPr lang="zh-CN" altLang="en-US">
                  <a:solidFill>
                    <a:srgbClr val="000000"/>
                  </a:solidFill>
                </a:rPr>
                <a:t>（</a:t>
              </a:r>
              <a:r>
                <a:rPr lang="en-US" altLang="zh-CN">
                  <a:solidFill>
                    <a:srgbClr val="000000"/>
                  </a:solidFill>
                </a:rPr>
                <a:t>1</a:t>
              </a:r>
              <a:r>
                <a:rPr lang="zh-CN" altLang="en-US">
                  <a:solidFill>
                    <a:srgbClr val="000000"/>
                  </a:solidFill>
                </a:rPr>
                <a:t>）应按什么顺序修理机械</a:t>
              </a:r>
              <a:r>
                <a:rPr lang="en-US" altLang="zh-CN" i="1">
                  <a:solidFill>
                    <a:srgbClr val="000000"/>
                  </a:solidFill>
                </a:rPr>
                <a:t>T</a:t>
              </a:r>
              <a:r>
                <a:rPr lang="en-US" altLang="zh-CN" baseline="-30000">
                  <a:solidFill>
                    <a:srgbClr val="000000"/>
                  </a:solidFill>
                </a:rPr>
                <a:t>1</a:t>
              </a:r>
              <a:r>
                <a:rPr lang="en-US" altLang="zh-CN">
                  <a:solidFill>
                    <a:srgbClr val="000000"/>
                  </a:solidFill>
                </a:rPr>
                <a:t>,…,</a:t>
              </a:r>
              <a:r>
                <a:rPr lang="en-US" altLang="zh-CN" i="1">
                  <a:solidFill>
                    <a:srgbClr val="000000"/>
                  </a:solidFill>
                </a:rPr>
                <a:t>T</a:t>
              </a:r>
              <a:r>
                <a:rPr lang="en-US" altLang="zh-CN" baseline="-30000">
                  <a:solidFill>
                    <a:srgbClr val="000000"/>
                  </a:solidFill>
                </a:rPr>
                <a:t>7</a:t>
              </a:r>
              <a:r>
                <a:rPr lang="zh-CN" altLang="en-US">
                  <a:solidFill>
                    <a:srgbClr val="000000"/>
                  </a:solidFill>
                </a:rPr>
                <a:t>才能使总损失最小</a:t>
              </a:r>
            </a:p>
            <a:p>
              <a:r>
                <a:rPr lang="zh-CN" altLang="en-US">
                  <a:solidFill>
                    <a:srgbClr val="000000"/>
                  </a:solidFill>
                </a:rPr>
                <a:t>（</a:t>
              </a:r>
              <a:r>
                <a:rPr lang="en-US" altLang="zh-CN">
                  <a:solidFill>
                    <a:srgbClr val="000000"/>
                  </a:solidFill>
                </a:rPr>
                <a:t>2</a:t>
              </a:r>
              <a:r>
                <a:rPr lang="zh-CN" altLang="en-US">
                  <a:solidFill>
                    <a:srgbClr val="000000"/>
                  </a:solidFill>
                </a:rPr>
                <a:t>）如修理顺序还要求</a:t>
              </a:r>
              <a:r>
                <a:rPr lang="en-US" altLang="zh-CN">
                  <a:solidFill>
                    <a:srgbClr val="000000"/>
                  </a:solidFill>
                </a:rPr>
                <a:t>1→2→3→4,5→6→7</a:t>
              </a:r>
              <a:r>
                <a:rPr lang="zh-CN" altLang="en-US">
                  <a:solidFill>
                    <a:srgbClr val="000000"/>
                  </a:solidFill>
                </a:rPr>
                <a:t>，（</a:t>
              </a:r>
              <a:r>
                <a:rPr lang="en-US" altLang="zh-CN" i="1">
                  <a:solidFill>
                    <a:srgbClr val="000000"/>
                  </a:solidFill>
                </a:rPr>
                <a:t>a</a:t>
              </a:r>
              <a:r>
                <a:rPr lang="en-US" altLang="zh-CN">
                  <a:solidFill>
                    <a:srgbClr val="000000"/>
                  </a:solidFill>
                </a:rPr>
                <a:t>→</a:t>
              </a:r>
              <a:r>
                <a:rPr lang="en-US" altLang="zh-CN" i="1">
                  <a:solidFill>
                    <a:srgbClr val="000000"/>
                  </a:solidFill>
                </a:rPr>
                <a:t>b</a:t>
              </a:r>
              <a:r>
                <a:rPr lang="zh-CN" altLang="en-US">
                  <a:solidFill>
                    <a:srgbClr val="000000"/>
                  </a:solidFill>
                </a:rPr>
                <a:t>表示必须先修完</a:t>
              </a:r>
              <a:r>
                <a:rPr lang="en-US" altLang="zh-CN" i="1">
                  <a:solidFill>
                    <a:srgbClr val="000000"/>
                  </a:solidFill>
                </a:rPr>
                <a:t>a</a:t>
              </a:r>
              <a:r>
                <a:rPr lang="zh-CN" altLang="en-US">
                  <a:solidFill>
                    <a:srgbClr val="000000"/>
                  </a:solidFill>
                </a:rPr>
                <a:t>才能修</a:t>
              </a:r>
              <a:r>
                <a:rPr lang="en-US" altLang="zh-CN" i="1">
                  <a:solidFill>
                    <a:srgbClr val="000000"/>
                  </a:solidFill>
                </a:rPr>
                <a:t>b</a:t>
              </a:r>
              <a:r>
                <a:rPr lang="zh-CN" altLang="en-US">
                  <a:solidFill>
                    <a:srgbClr val="000000"/>
                  </a:solidFill>
                </a:rPr>
                <a:t>），应按何顺序修理。注：由（</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）你能得出两类问题的算法吗？你得出的算法是不能用于有一般先行序的排序问题的，因为 </a:t>
              </a:r>
              <a:r>
                <a:rPr lang="en-US" altLang="zh-CN">
                  <a:solidFill>
                    <a:srgbClr val="000000"/>
                  </a:solidFill>
                </a:rPr>
                <a:t>1/prec/</a:t>
              </a:r>
            </a:p>
            <a:p>
              <a:r>
                <a:rPr lang="en-US" altLang="zh-CN">
                  <a:solidFill>
                    <a:srgbClr val="000000"/>
                  </a:solidFill>
                </a:rPr>
                <a:t>∑     </a:t>
              </a:r>
              <a:r>
                <a:rPr lang="en-US" altLang="zh-CN" i="1" baseline="-30000">
                  <a:solidFill>
                    <a:srgbClr val="000000"/>
                  </a:solidFill>
                </a:rPr>
                <a:t>j</a:t>
              </a:r>
              <a:r>
                <a:rPr lang="en-US" altLang="zh-CN" i="1">
                  <a:solidFill>
                    <a:srgbClr val="000000"/>
                  </a:solidFill>
                </a:rPr>
                <a:t>c</a:t>
              </a:r>
              <a:r>
                <a:rPr lang="en-US" altLang="zh-CN" i="1" baseline="-30000">
                  <a:solidFill>
                    <a:srgbClr val="000000"/>
                  </a:solidFill>
                </a:rPr>
                <a:t>j</a:t>
              </a:r>
              <a:r>
                <a:rPr lang="zh-CN" altLang="en-US">
                  <a:solidFill>
                    <a:srgbClr val="000000"/>
                  </a:solidFill>
                </a:rPr>
                <a:t>是</a:t>
              </a:r>
              <a:r>
                <a:rPr lang="en-US" altLang="zh-CN">
                  <a:solidFill>
                    <a:srgbClr val="000000"/>
                  </a:solidFill>
                </a:rPr>
                <a:t>NP</a:t>
              </a:r>
              <a:r>
                <a:rPr lang="zh-CN" altLang="en-US">
                  <a:solidFill>
                    <a:srgbClr val="000000"/>
                  </a:solidFill>
                </a:rPr>
                <a:t>完全的（</a:t>
              </a:r>
              <a:r>
                <a:rPr lang="en-US" altLang="zh-CN">
                  <a:solidFill>
                    <a:srgbClr val="000000"/>
                  </a:solidFill>
                </a:rPr>
                <a:t>prec</a:t>
              </a:r>
              <a:r>
                <a:rPr lang="zh-CN" altLang="en-US">
                  <a:solidFill>
                    <a:srgbClr val="000000"/>
                  </a:solidFill>
                </a:rPr>
                <a:t>表示有先行序）。</a:t>
              </a:r>
            </a:p>
          </p:txBody>
        </p:sp>
        <p:graphicFrame>
          <p:nvGraphicFramePr>
            <p:cNvPr id="301062" name="Object 6"/>
            <p:cNvGraphicFramePr>
              <a:graphicFrameLocks noChangeAspect="1"/>
            </p:cNvGraphicFramePr>
            <p:nvPr/>
          </p:nvGraphicFramePr>
          <p:xfrm>
            <a:off x="2745" y="1309"/>
            <a:ext cx="181" cy="170"/>
          </p:xfrm>
          <a:graphic>
            <a:graphicData uri="http://schemas.openxmlformats.org/presentationml/2006/ole">
              <mc:AlternateContent xmlns:mc="http://schemas.openxmlformats.org/markup-compatibility/2006">
                <mc:Choice xmlns:v="urn:schemas-microsoft-com:vml" Requires="v">
                  <p:oleObj spid="_x0000_s301066" r:id="rId3" imgW="152334" imgH="139639" progId="Equation.DSMT4">
                    <p:embed/>
                  </p:oleObj>
                </mc:Choice>
                <mc:Fallback>
                  <p:oleObj r:id="rId3" imgW="152334" imgH="139639"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5" y="1309"/>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3" name="Object 7"/>
            <p:cNvGraphicFramePr>
              <a:graphicFrameLocks noChangeAspect="1"/>
            </p:cNvGraphicFramePr>
            <p:nvPr/>
          </p:nvGraphicFramePr>
          <p:xfrm>
            <a:off x="476" y="1706"/>
            <a:ext cx="181" cy="170"/>
          </p:xfrm>
          <a:graphic>
            <a:graphicData uri="http://schemas.openxmlformats.org/presentationml/2006/ole">
              <mc:AlternateContent xmlns:mc="http://schemas.openxmlformats.org/markup-compatibility/2006">
                <mc:Choice xmlns:v="urn:schemas-microsoft-com:vml" Requires="v">
                  <p:oleObj spid="_x0000_s301067" r:id="rId5" imgW="152334" imgH="139639" progId="Equation.DSMT4">
                    <p:embed/>
                  </p:oleObj>
                </mc:Choice>
                <mc:Fallback>
                  <p:oleObj r:id="rId5" imgW="152334" imgH="139639"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706"/>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4" name="Object 8"/>
            <p:cNvGraphicFramePr>
              <a:graphicFrameLocks noChangeAspect="1"/>
            </p:cNvGraphicFramePr>
            <p:nvPr/>
          </p:nvGraphicFramePr>
          <p:xfrm>
            <a:off x="794" y="1887"/>
            <a:ext cx="181" cy="170"/>
          </p:xfrm>
          <a:graphic>
            <a:graphicData uri="http://schemas.openxmlformats.org/presentationml/2006/ole">
              <mc:AlternateContent xmlns:mc="http://schemas.openxmlformats.org/markup-compatibility/2006">
                <mc:Choice xmlns:v="urn:schemas-microsoft-com:vml" Requires="v">
                  <p:oleObj spid="_x0000_s301068" r:id="rId6" imgW="152334" imgH="139639" progId="Equation.DSMT4">
                    <p:embed/>
                  </p:oleObj>
                </mc:Choice>
                <mc:Fallback>
                  <p:oleObj r:id="rId6" imgW="152334" imgH="1396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4" y="1887"/>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1065" name="Object 9"/>
            <p:cNvGraphicFramePr>
              <a:graphicFrameLocks noChangeAspect="1"/>
            </p:cNvGraphicFramePr>
            <p:nvPr/>
          </p:nvGraphicFramePr>
          <p:xfrm>
            <a:off x="386" y="3248"/>
            <a:ext cx="181" cy="170"/>
          </p:xfrm>
          <a:graphic>
            <a:graphicData uri="http://schemas.openxmlformats.org/presentationml/2006/ole">
              <mc:AlternateContent xmlns:mc="http://schemas.openxmlformats.org/markup-compatibility/2006">
                <mc:Choice xmlns:v="urn:schemas-microsoft-com:vml" Requires="v">
                  <p:oleObj spid="_x0000_s301069" r:id="rId7" imgW="152334" imgH="139639" progId="Equation.DSMT4">
                    <p:embed/>
                  </p:oleObj>
                </mc:Choice>
                <mc:Fallback>
                  <p:oleObj r:id="rId7" imgW="152334" imgH="13963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 y="3248"/>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9" name="Rectangle 1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7343" name="Group 15"/>
          <p:cNvGrpSpPr>
            <a:grpSpLocks/>
          </p:cNvGrpSpPr>
          <p:nvPr/>
        </p:nvGrpSpPr>
        <p:grpSpPr bwMode="auto">
          <a:xfrm>
            <a:off x="303213" y="330200"/>
            <a:ext cx="8372475" cy="1616075"/>
            <a:chOff x="237" y="208"/>
            <a:chExt cx="5274" cy="1018"/>
          </a:xfrm>
        </p:grpSpPr>
        <p:sp>
          <p:nvSpPr>
            <p:cNvPr id="227337" name="Text Box 9"/>
            <p:cNvSpPr txBox="1">
              <a:spLocks noChangeArrowheads="1"/>
            </p:cNvSpPr>
            <p:nvPr/>
          </p:nvSpPr>
          <p:spPr bwMode="auto">
            <a:xfrm>
              <a:off x="237" y="208"/>
              <a:ext cx="527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13</a:t>
              </a:r>
              <a:r>
                <a:rPr lang="zh-CN" altLang="en-US"/>
                <a:t>、证明明对图</a:t>
              </a:r>
              <a:r>
                <a:rPr lang="en-US" altLang="zh-CN" i="1"/>
                <a:t>G</a:t>
              </a:r>
              <a:r>
                <a:rPr lang="en-US" altLang="zh-CN"/>
                <a:t>=</a:t>
              </a:r>
              <a:r>
                <a:rPr lang="zh-CN" altLang="en-US"/>
                <a:t>（</a:t>
              </a:r>
              <a:r>
                <a:rPr lang="en-US" altLang="zh-CN" i="1"/>
                <a:t>V</a:t>
              </a:r>
              <a:r>
                <a:rPr lang="zh-CN" altLang="en-US"/>
                <a:t>，</a:t>
              </a:r>
              <a:r>
                <a:rPr lang="en-US" altLang="zh-CN" i="1"/>
                <a:t>E</a:t>
              </a:r>
              <a:r>
                <a:rPr lang="zh-CN" altLang="en-US"/>
                <a:t>）及</a:t>
              </a:r>
              <a:r>
                <a:rPr lang="en-US" altLang="zh-CN" i="1"/>
                <a:t>V</a:t>
              </a:r>
              <a:r>
                <a:rPr lang="zh-CN" altLang="en-US"/>
                <a:t>的了集</a:t>
              </a:r>
              <a:r>
                <a:rPr lang="en-US" altLang="zh-CN" i="1"/>
                <a:t>K</a:t>
              </a:r>
              <a:r>
                <a:rPr lang="zh-CN" altLang="en-US"/>
                <a:t>，下面讲法等价：</a:t>
              </a:r>
            </a:p>
            <a:p>
              <a:r>
                <a:rPr lang="zh-CN" altLang="en-US"/>
                <a:t>（</a:t>
              </a:r>
              <a:r>
                <a:rPr lang="en-US" altLang="zh-CN"/>
                <a:t>1</a:t>
              </a:r>
              <a:r>
                <a:rPr lang="zh-CN" altLang="en-US"/>
                <a:t>）</a:t>
              </a:r>
              <a:r>
                <a:rPr lang="en-US" altLang="zh-CN" i="1"/>
                <a:t>K</a:t>
              </a:r>
              <a:r>
                <a:rPr lang="zh-CN" altLang="en-US"/>
                <a:t>是</a:t>
              </a:r>
              <a:r>
                <a:rPr lang="en-US" altLang="zh-CN" i="1"/>
                <a:t>G</a:t>
              </a:r>
              <a:r>
                <a:rPr lang="zh-CN" altLang="en-US"/>
                <a:t>的一个团；（</a:t>
              </a:r>
              <a:r>
                <a:rPr lang="en-US" altLang="zh-CN"/>
                <a:t>2</a:t>
              </a:r>
              <a:r>
                <a:rPr lang="zh-CN" altLang="en-US"/>
                <a:t>）</a:t>
              </a:r>
              <a:r>
                <a:rPr lang="en-US" altLang="zh-CN" i="1"/>
                <a:t>K</a:t>
              </a:r>
              <a:r>
                <a:rPr lang="zh-CN" altLang="en-US"/>
                <a:t>是     的一个独立集；（</a:t>
              </a:r>
              <a:r>
                <a:rPr lang="en-US" altLang="zh-CN"/>
                <a:t>3</a:t>
              </a:r>
              <a:r>
                <a:rPr lang="zh-CN" altLang="en-US"/>
                <a:t>）</a:t>
              </a:r>
              <a:r>
                <a:rPr lang="en-US" altLang="zh-CN" i="1"/>
                <a:t>V</a:t>
              </a:r>
              <a:r>
                <a:rPr lang="zh-CN" altLang="en-US"/>
                <a:t>－</a:t>
              </a:r>
              <a:r>
                <a:rPr lang="en-US" altLang="zh-CN" i="1"/>
                <a:t>K</a:t>
              </a:r>
              <a:r>
                <a:rPr lang="zh-CN" altLang="en-US"/>
                <a:t>是    的一个复盖。</a:t>
              </a:r>
            </a:p>
            <a:p>
              <a:r>
                <a:rPr lang="zh-CN" altLang="en-US"/>
                <a:t>这说明，求团、独立集和复盖问题是等价的，即找到其中任一个的有效算法也就找到了其他两个的有效算法。</a:t>
              </a:r>
            </a:p>
          </p:txBody>
        </p:sp>
        <p:graphicFrame>
          <p:nvGraphicFramePr>
            <p:cNvPr id="227338" name="Object 10"/>
            <p:cNvGraphicFramePr>
              <a:graphicFrameLocks noChangeAspect="1"/>
            </p:cNvGraphicFramePr>
            <p:nvPr/>
          </p:nvGraphicFramePr>
          <p:xfrm>
            <a:off x="2562" y="391"/>
            <a:ext cx="168" cy="227"/>
          </p:xfrm>
          <a:graphic>
            <a:graphicData uri="http://schemas.openxmlformats.org/presentationml/2006/ole">
              <mc:AlternateContent xmlns:mc="http://schemas.openxmlformats.org/markup-compatibility/2006">
                <mc:Choice xmlns:v="urn:schemas-microsoft-com:vml" Requires="v">
                  <p:oleObj spid="_x0000_s227353" r:id="rId3" imgW="164885" imgH="215619" progId="Equation.DSMT4">
                    <p:embed/>
                  </p:oleObj>
                </mc:Choice>
                <mc:Fallback>
                  <p:oleObj r:id="rId3" imgW="164885" imgH="21561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 y="391"/>
                          <a:ext cx="16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42" name="Object 14"/>
            <p:cNvGraphicFramePr>
              <a:graphicFrameLocks noChangeAspect="1"/>
            </p:cNvGraphicFramePr>
            <p:nvPr/>
          </p:nvGraphicFramePr>
          <p:xfrm>
            <a:off x="4799" y="391"/>
            <a:ext cx="168" cy="227"/>
          </p:xfrm>
          <a:graphic>
            <a:graphicData uri="http://schemas.openxmlformats.org/presentationml/2006/ole">
              <mc:AlternateContent xmlns:mc="http://schemas.openxmlformats.org/markup-compatibility/2006">
                <mc:Choice xmlns:v="urn:schemas-microsoft-com:vml" Requires="v">
                  <p:oleObj spid="_x0000_s227354" r:id="rId5" imgW="164885" imgH="215619" progId="Equation.DSMT4">
                    <p:embed/>
                  </p:oleObj>
                </mc:Choice>
                <mc:Fallback>
                  <p:oleObj r:id="rId5" imgW="164885" imgH="21561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 y="391"/>
                          <a:ext cx="168"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7345" name="Rectangle 17"/>
          <p:cNvSpPr>
            <a:spLocks noChangeArrowheads="1"/>
          </p:cNvSpPr>
          <p:nvPr/>
        </p:nvSpPr>
        <p:spPr bwMode="auto">
          <a:xfrm>
            <a:off x="9525" y="1989138"/>
            <a:ext cx="55705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76225"/>
            <a:r>
              <a:rPr lang="en-US" altLang="zh-CN"/>
              <a:t>14</a:t>
            </a:r>
            <a:r>
              <a:rPr lang="zh-CN" altLang="en-US"/>
              <a:t>、求解下列复盖问题，找出一个最小复盖。</a:t>
            </a:r>
            <a:endParaRPr lang="zh-CN" altLang="en-US" sz="2400"/>
          </a:p>
          <a:p>
            <a:pPr indent="276225" eaLnBrk="0" hangingPunct="0"/>
            <a:r>
              <a:rPr lang="zh-CN" altLang="en-US"/>
              <a:t>（</a:t>
            </a:r>
            <a:r>
              <a:rPr lang="en-US" altLang="zh-CN"/>
              <a:t>1</a:t>
            </a:r>
            <a:r>
              <a:rPr lang="zh-CN" altLang="en-US"/>
              <a:t>）费用</a:t>
            </a:r>
          </a:p>
        </p:txBody>
      </p:sp>
      <p:sp>
        <p:nvSpPr>
          <p:cNvPr id="227349" name="Rectangle 21"/>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7351" name="Rectangle 23"/>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7352" name="Group 24"/>
          <p:cNvGrpSpPr>
            <a:grpSpLocks/>
          </p:cNvGrpSpPr>
          <p:nvPr/>
        </p:nvGrpSpPr>
        <p:grpSpPr bwMode="auto">
          <a:xfrm>
            <a:off x="1042988" y="2633663"/>
            <a:ext cx="3619500" cy="3027362"/>
            <a:chOff x="657" y="1842"/>
            <a:chExt cx="2280" cy="1907"/>
          </a:xfrm>
        </p:grpSpPr>
        <p:sp>
          <p:nvSpPr>
            <p:cNvPr id="227347" name="Rectangle 19"/>
            <p:cNvSpPr>
              <a:spLocks noChangeArrowheads="1"/>
            </p:cNvSpPr>
            <p:nvPr/>
          </p:nvSpPr>
          <p:spPr bwMode="auto">
            <a:xfrm>
              <a:off x="959" y="1842"/>
              <a:ext cx="19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     </a:t>
              </a:r>
              <a:r>
                <a:rPr lang="en-US" altLang="zh-CN" b="0" i="1"/>
                <a:t>b</a:t>
              </a:r>
              <a:r>
                <a:rPr lang="en-US" altLang="zh-CN" b="0" baseline="-30000"/>
                <a:t>1 </a:t>
              </a:r>
              <a:r>
                <a:rPr lang="en-US" altLang="zh-CN" b="0" i="1"/>
                <a:t> b</a:t>
              </a:r>
              <a:r>
                <a:rPr lang="en-US" altLang="zh-CN" b="0" baseline="-30000"/>
                <a:t>2 </a:t>
              </a:r>
              <a:r>
                <a:rPr lang="en-US" altLang="zh-CN" b="0" i="1"/>
                <a:t>  b</a:t>
              </a:r>
              <a:r>
                <a:rPr lang="en-US" altLang="zh-CN" b="0" baseline="-30000"/>
                <a:t>3 </a:t>
              </a:r>
              <a:r>
                <a:rPr lang="en-US" altLang="zh-CN" b="0" i="1"/>
                <a:t> b</a:t>
              </a:r>
              <a:r>
                <a:rPr lang="en-US" altLang="zh-CN" b="0" baseline="-30000"/>
                <a:t>4  </a:t>
              </a:r>
              <a:r>
                <a:rPr lang="en-US" altLang="zh-CN" b="0" i="1"/>
                <a:t> b</a:t>
              </a:r>
              <a:r>
                <a:rPr lang="en-US" altLang="zh-CN" b="0" baseline="-30000"/>
                <a:t>5   </a:t>
              </a:r>
              <a:r>
                <a:rPr lang="en-US" altLang="zh-CN" b="0" i="1"/>
                <a:t>b</a:t>
              </a:r>
              <a:r>
                <a:rPr lang="en-US" altLang="zh-CN" b="0" baseline="-30000"/>
                <a:t>6  </a:t>
              </a:r>
              <a:r>
                <a:rPr lang="en-US" altLang="zh-CN" b="0" i="1"/>
                <a:t> b</a:t>
              </a:r>
              <a:r>
                <a:rPr lang="en-US" altLang="zh-CN" b="0" baseline="-30000"/>
                <a:t>7 </a:t>
              </a:r>
              <a:r>
                <a:rPr lang="en-US" altLang="zh-CN" b="0" i="1"/>
                <a:t> b</a:t>
              </a:r>
              <a:r>
                <a:rPr lang="en-US" altLang="zh-CN" b="0" baseline="-30000"/>
                <a:t>8</a:t>
              </a:r>
              <a:r>
                <a:rPr lang="en-US" altLang="zh-CN"/>
                <a:t> </a:t>
              </a:r>
            </a:p>
          </p:txBody>
        </p:sp>
        <p:graphicFrame>
          <p:nvGraphicFramePr>
            <p:cNvPr id="227348" name="Object 20"/>
            <p:cNvGraphicFramePr>
              <a:graphicFrameLocks noChangeAspect="1"/>
            </p:cNvGraphicFramePr>
            <p:nvPr/>
          </p:nvGraphicFramePr>
          <p:xfrm>
            <a:off x="1156" y="2160"/>
            <a:ext cx="1769" cy="1589"/>
          </p:xfrm>
          <a:graphic>
            <a:graphicData uri="http://schemas.openxmlformats.org/presentationml/2006/ole">
              <mc:AlternateContent xmlns:mc="http://schemas.openxmlformats.org/markup-compatibility/2006">
                <mc:Choice xmlns:v="urn:schemas-microsoft-com:vml" Requires="v">
                  <p:oleObj spid="_x0000_s227355" r:id="rId6" imgW="1778000" imgH="1600200" progId="Equation.DSMT4">
                    <p:embed/>
                  </p:oleObj>
                </mc:Choice>
                <mc:Fallback>
                  <p:oleObj r:id="rId6" imgW="1778000" imgH="16002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6" y="2160"/>
                          <a:ext cx="1769" cy="1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7350" name="Object 22"/>
            <p:cNvGraphicFramePr>
              <a:graphicFrameLocks noChangeAspect="1"/>
            </p:cNvGraphicFramePr>
            <p:nvPr/>
          </p:nvGraphicFramePr>
          <p:xfrm>
            <a:off x="657" y="2160"/>
            <a:ext cx="406" cy="1588"/>
          </p:xfrm>
          <a:graphic>
            <a:graphicData uri="http://schemas.openxmlformats.org/presentationml/2006/ole">
              <mc:AlternateContent xmlns:mc="http://schemas.openxmlformats.org/markup-compatibility/2006">
                <mc:Choice xmlns:v="urn:schemas-microsoft-com:vml" Requires="v">
                  <p:oleObj spid="_x0000_s227356" r:id="rId8" imgW="406400" imgH="1600200" progId="Equation.DSMT4">
                    <p:embed/>
                  </p:oleObj>
                </mc:Choice>
                <mc:Fallback>
                  <p:oleObj r:id="rId8" imgW="406400" imgH="1600200" progId="Equation.DSMT4">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 y="2160"/>
                          <a:ext cx="406"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27343"/>
                                        </p:tgtEl>
                                        <p:attrNameLst>
                                          <p:attrName>style.visibility</p:attrName>
                                        </p:attrNameLst>
                                      </p:cBhvr>
                                      <p:to>
                                        <p:strVal val="visible"/>
                                      </p:to>
                                    </p:set>
                                    <p:anim calcmode="lin" valueType="num">
                                      <p:cBhvr additive="base">
                                        <p:cTn id="7" dur="500" fill="hold"/>
                                        <p:tgtEl>
                                          <p:spTgt spid="227343"/>
                                        </p:tgtEl>
                                        <p:attrNameLst>
                                          <p:attrName>ppt_x</p:attrName>
                                        </p:attrNameLst>
                                      </p:cBhvr>
                                      <p:tavLst>
                                        <p:tav tm="0">
                                          <p:val>
                                            <p:strVal val="0-#ppt_w/2"/>
                                          </p:val>
                                        </p:tav>
                                        <p:tav tm="100000">
                                          <p:val>
                                            <p:strVal val="#ppt_x"/>
                                          </p:val>
                                        </p:tav>
                                      </p:tavLst>
                                    </p:anim>
                                    <p:anim calcmode="lin" valueType="num">
                                      <p:cBhvr additive="base">
                                        <p:cTn id="8" dur="500" fill="hold"/>
                                        <p:tgtEl>
                                          <p:spTgt spid="2273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7345"/>
                                        </p:tgtEl>
                                        <p:attrNameLst>
                                          <p:attrName>style.visibility</p:attrName>
                                        </p:attrNameLst>
                                      </p:cBhvr>
                                      <p:to>
                                        <p:strVal val="visible"/>
                                      </p:to>
                                    </p:set>
                                    <p:anim calcmode="lin" valueType="num">
                                      <p:cBhvr additive="base">
                                        <p:cTn id="13" dur="500" fill="hold"/>
                                        <p:tgtEl>
                                          <p:spTgt spid="227345"/>
                                        </p:tgtEl>
                                        <p:attrNameLst>
                                          <p:attrName>ppt_x</p:attrName>
                                        </p:attrNameLst>
                                      </p:cBhvr>
                                      <p:tavLst>
                                        <p:tav tm="0">
                                          <p:val>
                                            <p:strVal val="0-#ppt_w/2"/>
                                          </p:val>
                                        </p:tav>
                                        <p:tav tm="100000">
                                          <p:val>
                                            <p:strVal val="#ppt_x"/>
                                          </p:val>
                                        </p:tav>
                                      </p:tavLst>
                                    </p:anim>
                                    <p:anim calcmode="lin" valueType="num">
                                      <p:cBhvr additive="base">
                                        <p:cTn id="14" dur="500" fill="hold"/>
                                        <p:tgtEl>
                                          <p:spTgt spid="22734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7352"/>
                                        </p:tgtEl>
                                        <p:attrNameLst>
                                          <p:attrName>style.visibility</p:attrName>
                                        </p:attrNameLst>
                                      </p:cBhvr>
                                      <p:to>
                                        <p:strVal val="visible"/>
                                      </p:to>
                                    </p:set>
                                    <p:anim calcmode="lin" valueType="num">
                                      <p:cBhvr additive="base">
                                        <p:cTn id="19" dur="500" fill="hold"/>
                                        <p:tgtEl>
                                          <p:spTgt spid="227352"/>
                                        </p:tgtEl>
                                        <p:attrNameLst>
                                          <p:attrName>ppt_x</p:attrName>
                                        </p:attrNameLst>
                                      </p:cBhvr>
                                      <p:tavLst>
                                        <p:tav tm="0">
                                          <p:val>
                                            <p:strVal val="0-#ppt_w/2"/>
                                          </p:val>
                                        </p:tav>
                                        <p:tav tm="100000">
                                          <p:val>
                                            <p:strVal val="#ppt_x"/>
                                          </p:val>
                                        </p:tav>
                                      </p:tavLst>
                                    </p:anim>
                                    <p:anim calcmode="lin" valueType="num">
                                      <p:cBhvr additive="base">
                                        <p:cTn id="20" dur="500" fill="hold"/>
                                        <p:tgtEl>
                                          <p:spTgt spid="227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5"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1" name="Rectangle 5"/>
          <p:cNvSpPr>
            <a:spLocks noChangeArrowheads="1"/>
          </p:cNvSpPr>
          <p:nvPr/>
        </p:nvSpPr>
        <p:spPr bwMode="auto">
          <a:xfrm>
            <a:off x="107950" y="333375"/>
            <a:ext cx="160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2</a:t>
            </a:r>
            <a:r>
              <a:rPr lang="zh-CN" altLang="en-US"/>
              <a:t>）费用</a:t>
            </a:r>
          </a:p>
        </p:txBody>
      </p:sp>
      <p:sp>
        <p:nvSpPr>
          <p:cNvPr id="229385" name="Rectangle 9"/>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9387" name="Rectangle 11"/>
          <p:cNvSpPr>
            <a:spLocks noChangeArrowheads="1"/>
          </p:cNvSpPr>
          <p:nvPr/>
        </p:nvSpPr>
        <p:spPr bwMode="auto">
          <a:xfrm>
            <a:off x="0" y="2628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9388" name="Group 12"/>
          <p:cNvGrpSpPr>
            <a:grpSpLocks/>
          </p:cNvGrpSpPr>
          <p:nvPr/>
        </p:nvGrpSpPr>
        <p:grpSpPr bwMode="auto">
          <a:xfrm>
            <a:off x="1100138" y="476250"/>
            <a:ext cx="3040062" cy="2881313"/>
            <a:chOff x="657" y="572"/>
            <a:chExt cx="1915" cy="1815"/>
          </a:xfrm>
        </p:grpSpPr>
        <p:sp>
          <p:nvSpPr>
            <p:cNvPr id="229383" name="Rectangle 7"/>
            <p:cNvSpPr>
              <a:spLocks noChangeArrowheads="1"/>
            </p:cNvSpPr>
            <p:nvPr/>
          </p:nvSpPr>
          <p:spPr bwMode="auto">
            <a:xfrm>
              <a:off x="1020" y="572"/>
              <a:ext cx="15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  </a:t>
              </a:r>
              <a:r>
                <a:rPr lang="en-US" altLang="zh-CN" b="0" i="1"/>
                <a:t>b</a:t>
              </a:r>
              <a:r>
                <a:rPr lang="en-US" altLang="zh-CN" b="0" baseline="-30000"/>
                <a:t>1 </a:t>
              </a:r>
              <a:r>
                <a:rPr lang="en-US" altLang="zh-CN" b="0" i="1"/>
                <a:t> b</a:t>
              </a:r>
              <a:r>
                <a:rPr lang="en-US" altLang="zh-CN" b="0" baseline="-30000"/>
                <a:t>2 </a:t>
              </a:r>
              <a:r>
                <a:rPr lang="en-US" altLang="zh-CN" b="0" i="1"/>
                <a:t> b</a:t>
              </a:r>
              <a:r>
                <a:rPr lang="en-US" altLang="zh-CN" b="0" baseline="-30000"/>
                <a:t>3 </a:t>
              </a:r>
              <a:r>
                <a:rPr lang="en-US" altLang="zh-CN" b="0" i="1"/>
                <a:t> b</a:t>
              </a:r>
              <a:r>
                <a:rPr lang="en-US" altLang="zh-CN" b="0" baseline="-30000"/>
                <a:t>4 </a:t>
              </a:r>
              <a:r>
                <a:rPr lang="en-US" altLang="zh-CN" b="0" i="1"/>
                <a:t> b</a:t>
              </a:r>
              <a:r>
                <a:rPr lang="en-US" altLang="zh-CN" b="0" baseline="-30000"/>
                <a:t>5  </a:t>
              </a:r>
              <a:r>
                <a:rPr lang="en-US" altLang="zh-CN" b="0" i="1"/>
                <a:t>b</a:t>
              </a:r>
              <a:r>
                <a:rPr lang="en-US" altLang="zh-CN" b="0" baseline="-30000"/>
                <a:t>6 </a:t>
              </a:r>
              <a:r>
                <a:rPr lang="en-US" altLang="zh-CN" b="0" i="1"/>
                <a:t> b</a:t>
              </a:r>
              <a:r>
                <a:rPr lang="en-US" altLang="zh-CN" b="0" baseline="-30000"/>
                <a:t>7</a:t>
              </a:r>
              <a:r>
                <a:rPr lang="en-US" altLang="zh-CN"/>
                <a:t> </a:t>
              </a:r>
            </a:p>
          </p:txBody>
        </p:sp>
        <p:graphicFrame>
          <p:nvGraphicFramePr>
            <p:cNvPr id="229384" name="Object 8"/>
            <p:cNvGraphicFramePr>
              <a:graphicFrameLocks noChangeAspect="1"/>
            </p:cNvGraphicFramePr>
            <p:nvPr/>
          </p:nvGraphicFramePr>
          <p:xfrm>
            <a:off x="1111" y="890"/>
            <a:ext cx="1461" cy="1497"/>
          </p:xfrm>
          <a:graphic>
            <a:graphicData uri="http://schemas.openxmlformats.org/presentationml/2006/ole">
              <mc:AlternateContent xmlns:mc="http://schemas.openxmlformats.org/markup-compatibility/2006">
                <mc:Choice xmlns:v="urn:schemas-microsoft-com:vml" Requires="v">
                  <p:oleObj spid="_x0000_s229403" r:id="rId3" imgW="1562100" imgH="1600200" progId="Equation.DSMT4">
                    <p:embed/>
                  </p:oleObj>
                </mc:Choice>
                <mc:Fallback>
                  <p:oleObj r:id="rId3" imgW="1562100" imgH="1600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 y="890"/>
                          <a:ext cx="1461" cy="1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86" name="Object 10"/>
            <p:cNvGraphicFramePr>
              <a:graphicFrameLocks noChangeAspect="1"/>
            </p:cNvGraphicFramePr>
            <p:nvPr/>
          </p:nvGraphicFramePr>
          <p:xfrm>
            <a:off x="657" y="845"/>
            <a:ext cx="395" cy="1542"/>
          </p:xfrm>
          <a:graphic>
            <a:graphicData uri="http://schemas.openxmlformats.org/presentationml/2006/ole">
              <mc:AlternateContent xmlns:mc="http://schemas.openxmlformats.org/markup-compatibility/2006">
                <mc:Choice xmlns:v="urn:schemas-microsoft-com:vml" Requires="v">
                  <p:oleObj spid="_x0000_s229404" r:id="rId5" imgW="406400" imgH="1600200" progId="Equation.DSMT4">
                    <p:embed/>
                  </p:oleObj>
                </mc:Choice>
                <mc:Fallback>
                  <p:oleObj r:id="rId5" imgW="406400" imgH="16002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 y="845"/>
                          <a:ext cx="395" cy="15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9391" name="Rectangle 15"/>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29401" name="Rectangle 2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29402" name="Group 26"/>
          <p:cNvGrpSpPr>
            <a:grpSpLocks/>
          </p:cNvGrpSpPr>
          <p:nvPr/>
        </p:nvGrpSpPr>
        <p:grpSpPr bwMode="auto">
          <a:xfrm>
            <a:off x="323850" y="3435350"/>
            <a:ext cx="8569325" cy="2225675"/>
            <a:chOff x="204" y="2185"/>
            <a:chExt cx="5398" cy="1402"/>
          </a:xfrm>
        </p:grpSpPr>
        <p:sp>
          <p:nvSpPr>
            <p:cNvPr id="229389" name="Text Box 13"/>
            <p:cNvSpPr txBox="1">
              <a:spLocks noChangeArrowheads="1"/>
            </p:cNvSpPr>
            <p:nvPr/>
          </p:nvSpPr>
          <p:spPr bwMode="auto">
            <a:xfrm>
              <a:off x="204" y="2185"/>
              <a:ext cx="5261"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15</a:t>
              </a:r>
              <a:r>
                <a:rPr lang="zh-CN" altLang="en-US">
                  <a:solidFill>
                    <a:srgbClr val="000000"/>
                  </a:solidFill>
                </a:rPr>
                <a:t>、</a:t>
              </a:r>
              <a:r>
                <a:rPr lang="en-US" altLang="zh-CN">
                  <a:solidFill>
                    <a:srgbClr val="000000"/>
                  </a:solidFill>
                </a:rPr>
                <a:t>1//∑    </a:t>
              </a:r>
              <a:r>
                <a:rPr lang="en-US" altLang="zh-CN" i="1" baseline="-30000">
                  <a:solidFill>
                    <a:srgbClr val="000000"/>
                  </a:solidFill>
                </a:rPr>
                <a:t>j</a:t>
              </a:r>
              <a:r>
                <a:rPr lang="en-US" altLang="zh-CN" i="1">
                  <a:solidFill>
                    <a:srgbClr val="000000"/>
                  </a:solidFill>
                </a:rPr>
                <a:t>T</a:t>
              </a:r>
              <a:r>
                <a:rPr lang="en-US" altLang="zh-CN" i="1" baseline="-30000">
                  <a:solidFill>
                    <a:srgbClr val="000000"/>
                  </a:solidFill>
                </a:rPr>
                <a:t>j</a:t>
              </a:r>
              <a:r>
                <a:rPr lang="zh-CN" altLang="en-US">
                  <a:solidFill>
                    <a:srgbClr val="000000"/>
                  </a:solidFill>
                </a:rPr>
                <a:t>是指如下的排序问题：欲用一台机器加工</a:t>
              </a:r>
              <a:r>
                <a:rPr lang="en-US" altLang="zh-CN" i="1">
                  <a:solidFill>
                    <a:srgbClr val="000000"/>
                  </a:solidFill>
                </a:rPr>
                <a:t>n</a:t>
              </a:r>
              <a:r>
                <a:rPr lang="zh-CN" altLang="en-US">
                  <a:solidFill>
                    <a:srgbClr val="000000"/>
                  </a:solidFill>
                </a:rPr>
                <a:t>个工件</a:t>
              </a:r>
              <a:r>
                <a:rPr lang="en-US" altLang="zh-CN" i="1">
                  <a:solidFill>
                    <a:srgbClr val="000000"/>
                  </a:solidFill>
                </a:rPr>
                <a:t>J</a:t>
              </a:r>
              <a:r>
                <a:rPr lang="en-US" altLang="zh-CN" baseline="-30000">
                  <a:solidFill>
                    <a:srgbClr val="000000"/>
                  </a:solidFill>
                </a:rPr>
                <a:t>1</a:t>
              </a:r>
              <a:r>
                <a:rPr lang="en-US" altLang="zh-CN">
                  <a:solidFill>
                    <a:srgbClr val="000000"/>
                  </a:solidFill>
                </a:rPr>
                <a:t>,…,</a:t>
              </a:r>
              <a:r>
                <a:rPr lang="en-US" altLang="zh-CN" i="1">
                  <a:solidFill>
                    <a:srgbClr val="000000"/>
                  </a:solidFill>
                </a:rPr>
                <a:t>J</a:t>
              </a:r>
              <a:r>
                <a:rPr lang="en-US" altLang="zh-CN" i="1" baseline="-30000">
                  <a:solidFill>
                    <a:srgbClr val="000000"/>
                  </a:solidFill>
                </a:rPr>
                <a:t>n</a:t>
              </a:r>
              <a:r>
                <a:rPr lang="en-US" altLang="zh-CN">
                  <a:solidFill>
                    <a:srgbClr val="000000"/>
                  </a:solidFill>
                </a:rPr>
                <a:t>, </a:t>
              </a:r>
              <a:r>
                <a:rPr lang="en-US" altLang="zh-CN" i="1">
                  <a:solidFill>
                    <a:srgbClr val="000000"/>
                  </a:solidFill>
                </a:rPr>
                <a:t>J</a:t>
              </a:r>
              <a:r>
                <a:rPr lang="en-US" altLang="zh-CN" i="1" baseline="-30000">
                  <a:solidFill>
                    <a:srgbClr val="000000"/>
                  </a:solidFill>
                </a:rPr>
                <a:t>j</a:t>
              </a:r>
              <a:r>
                <a:rPr lang="zh-CN" altLang="en-US">
                  <a:solidFill>
                    <a:srgbClr val="000000"/>
                  </a:solidFill>
                </a:rPr>
                <a:t>的加工时间为</a:t>
              </a:r>
              <a:r>
                <a:rPr lang="en-US" altLang="zh-CN" i="1">
                  <a:solidFill>
                    <a:srgbClr val="000000"/>
                  </a:solidFill>
                </a:rPr>
                <a:t>P</a:t>
              </a:r>
              <a:r>
                <a:rPr lang="en-US" altLang="zh-CN" i="1" baseline="-30000">
                  <a:solidFill>
                    <a:srgbClr val="000000"/>
                  </a:solidFill>
                </a:rPr>
                <a:t>j</a:t>
              </a:r>
              <a:r>
                <a:rPr lang="zh-CN" altLang="en-US">
                  <a:solidFill>
                    <a:srgbClr val="000000"/>
                  </a:solidFill>
                </a:rPr>
                <a:t>，交工期限为</a:t>
              </a:r>
              <a:r>
                <a:rPr lang="en-US" altLang="zh-CN" i="1">
                  <a:solidFill>
                    <a:srgbClr val="000000"/>
                  </a:solidFill>
                </a:rPr>
                <a:t>d</a:t>
              </a:r>
              <a:r>
                <a:rPr lang="en-US" altLang="zh-CN" i="1" baseline="-30000">
                  <a:solidFill>
                    <a:srgbClr val="000000"/>
                  </a:solidFill>
                </a:rPr>
                <a:t>j</a:t>
              </a:r>
              <a:r>
                <a:rPr lang="zh-CN" altLang="en-US">
                  <a:solidFill>
                    <a:srgbClr val="000000"/>
                  </a:solidFill>
                </a:rPr>
                <a:t>。若按排了一个加工顺序，在此顺序下</a:t>
              </a:r>
              <a:r>
                <a:rPr lang="en-US" altLang="zh-CN" i="1">
                  <a:solidFill>
                    <a:srgbClr val="000000"/>
                  </a:solidFill>
                </a:rPr>
                <a:t>J</a:t>
              </a:r>
              <a:r>
                <a:rPr lang="en-US" altLang="zh-CN" i="1" baseline="-30000">
                  <a:solidFill>
                    <a:srgbClr val="000000"/>
                  </a:solidFill>
                </a:rPr>
                <a:t>j</a:t>
              </a:r>
              <a:r>
                <a:rPr lang="zh-CN" altLang="en-US">
                  <a:solidFill>
                    <a:srgbClr val="000000"/>
                  </a:solidFill>
                </a:rPr>
                <a:t>的完工时间为</a:t>
              </a:r>
              <a:r>
                <a:rPr lang="en-US" altLang="zh-CN" i="1">
                  <a:solidFill>
                    <a:srgbClr val="000000"/>
                  </a:solidFill>
                </a:rPr>
                <a:t>C</a:t>
              </a:r>
              <a:r>
                <a:rPr lang="en-US" altLang="zh-CN" i="1" baseline="-30000">
                  <a:solidFill>
                    <a:srgbClr val="000000"/>
                  </a:solidFill>
                </a:rPr>
                <a:t>j</a:t>
              </a:r>
              <a:r>
                <a:rPr lang="zh-CN" altLang="en-US">
                  <a:solidFill>
                    <a:srgbClr val="000000"/>
                  </a:solidFill>
                </a:rPr>
                <a:t>，则</a:t>
              </a:r>
              <a:r>
                <a:rPr lang="en-US" altLang="zh-CN" i="1">
                  <a:solidFill>
                    <a:srgbClr val="000000"/>
                  </a:solidFill>
                </a:rPr>
                <a:t>T</a:t>
              </a:r>
              <a:r>
                <a:rPr lang="en-US" altLang="zh-CN" i="1" baseline="-30000">
                  <a:solidFill>
                    <a:srgbClr val="000000"/>
                  </a:solidFill>
                </a:rPr>
                <a:t>j</a:t>
              </a:r>
              <a:r>
                <a:rPr lang="en-US" altLang="zh-CN">
                  <a:solidFill>
                    <a:srgbClr val="000000"/>
                  </a:solidFill>
                </a:rPr>
                <a:t> =max { 0, </a:t>
              </a:r>
              <a:r>
                <a:rPr lang="en-US" altLang="zh-CN" i="1">
                  <a:solidFill>
                    <a:srgbClr val="000000"/>
                  </a:solidFill>
                </a:rPr>
                <a:t>C</a:t>
              </a:r>
              <a:r>
                <a:rPr lang="en-US" altLang="zh-CN" i="1" baseline="-30000">
                  <a:solidFill>
                    <a:srgbClr val="000000"/>
                  </a:solidFill>
                </a:rPr>
                <a:t>j</a:t>
              </a:r>
              <a:r>
                <a:rPr lang="zh-CN" altLang="en-US">
                  <a:solidFill>
                    <a:srgbClr val="000000"/>
                  </a:solidFill>
                </a:rPr>
                <a:t>－</a:t>
              </a:r>
              <a:r>
                <a:rPr lang="en-US" altLang="zh-CN" i="1">
                  <a:solidFill>
                    <a:srgbClr val="000000"/>
                  </a:solidFill>
                </a:rPr>
                <a:t>d</a:t>
              </a:r>
              <a:r>
                <a:rPr lang="en-US" altLang="zh-CN" i="1" baseline="-30000">
                  <a:solidFill>
                    <a:srgbClr val="000000"/>
                  </a:solidFill>
                </a:rPr>
                <a:t>j</a:t>
              </a:r>
              <a:r>
                <a:rPr lang="en-US" altLang="zh-CN">
                  <a:solidFill>
                    <a:srgbClr val="000000"/>
                  </a:solidFill>
                </a:rPr>
                <a:t>}</a:t>
              </a:r>
              <a:r>
                <a:rPr lang="zh-CN" altLang="en-US">
                  <a:solidFill>
                    <a:srgbClr val="000000"/>
                  </a:solidFill>
                </a:rPr>
                <a:t>为</a:t>
              </a:r>
              <a:r>
                <a:rPr lang="en-US" altLang="zh-CN" i="1">
                  <a:solidFill>
                    <a:srgbClr val="000000"/>
                  </a:solidFill>
                </a:rPr>
                <a:t>J</a:t>
              </a:r>
              <a:r>
                <a:rPr lang="en-US" altLang="zh-CN" i="1" baseline="-30000">
                  <a:solidFill>
                    <a:srgbClr val="000000"/>
                  </a:solidFill>
                </a:rPr>
                <a:t>j</a:t>
              </a:r>
              <a:r>
                <a:rPr lang="zh-CN" altLang="en-US">
                  <a:solidFill>
                    <a:srgbClr val="000000"/>
                  </a:solidFill>
                </a:rPr>
                <a:t>的延误时间，   </a:t>
              </a:r>
              <a:r>
                <a:rPr lang="en-US" altLang="zh-CN" i="1" baseline="-30000">
                  <a:solidFill>
                    <a:srgbClr val="000000"/>
                  </a:solidFill>
                </a:rPr>
                <a:t>j</a:t>
              </a:r>
              <a:r>
                <a:rPr lang="zh-CN" altLang="en-US">
                  <a:solidFill>
                    <a:srgbClr val="000000"/>
                  </a:solidFill>
                </a:rPr>
                <a:t>为</a:t>
              </a:r>
              <a:r>
                <a:rPr lang="en-US" altLang="zh-CN" i="1">
                  <a:solidFill>
                    <a:srgbClr val="000000"/>
                  </a:solidFill>
                </a:rPr>
                <a:t>J</a:t>
              </a:r>
              <a:r>
                <a:rPr lang="en-US" altLang="zh-CN" i="1" baseline="-30000">
                  <a:solidFill>
                    <a:srgbClr val="000000"/>
                  </a:solidFill>
                </a:rPr>
                <a:t>j</a:t>
              </a:r>
              <a:r>
                <a:rPr lang="zh-CN" altLang="en-US">
                  <a:solidFill>
                    <a:srgbClr val="000000"/>
                  </a:solidFill>
                </a:rPr>
                <a:t>每单位时间延误的惩罚费用。</a:t>
              </a:r>
              <a:r>
                <a:rPr lang="en-US" altLang="zh-CN">
                  <a:solidFill>
                    <a:srgbClr val="000000"/>
                  </a:solidFill>
                </a:rPr>
                <a:t>1//∑    </a:t>
              </a:r>
              <a:r>
                <a:rPr lang="en-US" altLang="zh-CN" i="1" baseline="-30000">
                  <a:solidFill>
                    <a:srgbClr val="000000"/>
                  </a:solidFill>
                </a:rPr>
                <a:t>j</a:t>
              </a:r>
              <a:r>
                <a:rPr lang="en-US" altLang="zh-CN" i="1">
                  <a:solidFill>
                    <a:srgbClr val="000000"/>
                  </a:solidFill>
                </a:rPr>
                <a:t>T</a:t>
              </a:r>
              <a:r>
                <a:rPr lang="en-US" altLang="zh-CN" i="1" baseline="-30000">
                  <a:solidFill>
                    <a:srgbClr val="000000"/>
                  </a:solidFill>
                </a:rPr>
                <a:t>j</a:t>
              </a:r>
              <a:r>
                <a:rPr lang="zh-CN" altLang="en-US">
                  <a:solidFill>
                    <a:srgbClr val="000000"/>
                  </a:solidFill>
                </a:rPr>
                <a:t>要求找出一个最优排序，使总惩罚费用</a:t>
              </a:r>
            </a:p>
            <a:p>
              <a:endParaRPr lang="zh-CN" altLang="en-US">
                <a:solidFill>
                  <a:srgbClr val="000000"/>
                </a:solidFill>
              </a:endParaRPr>
            </a:p>
            <a:p>
              <a:r>
                <a:rPr lang="zh-CN" altLang="en-US">
                  <a:solidFill>
                    <a:srgbClr val="000000"/>
                  </a:solidFill>
                </a:rPr>
                <a:t>最小。这一问题是</a:t>
              </a:r>
              <a:r>
                <a:rPr lang="en-US" altLang="zh-CN">
                  <a:solidFill>
                    <a:srgbClr val="000000"/>
                  </a:solidFill>
                </a:rPr>
                <a:t>NP</a:t>
              </a:r>
              <a:r>
                <a:rPr lang="zh-CN" altLang="en-US">
                  <a:solidFill>
                    <a:srgbClr val="000000"/>
                  </a:solidFill>
                </a:rPr>
                <a:t>完全的，下面的分析可导出一个求解的分枝定界法：</a:t>
              </a:r>
            </a:p>
          </p:txBody>
        </p:sp>
        <p:graphicFrame>
          <p:nvGraphicFramePr>
            <p:cNvPr id="229390" name="Object 14"/>
            <p:cNvGraphicFramePr>
              <a:graphicFrameLocks noChangeAspect="1"/>
            </p:cNvGraphicFramePr>
            <p:nvPr/>
          </p:nvGraphicFramePr>
          <p:xfrm>
            <a:off x="930" y="2251"/>
            <a:ext cx="181" cy="170"/>
          </p:xfrm>
          <a:graphic>
            <a:graphicData uri="http://schemas.openxmlformats.org/presentationml/2006/ole">
              <mc:AlternateContent xmlns:mc="http://schemas.openxmlformats.org/markup-compatibility/2006">
                <mc:Choice xmlns:v="urn:schemas-microsoft-com:vml" Requires="v">
                  <p:oleObj spid="_x0000_s229405" r:id="rId7" imgW="152334" imgH="139639" progId="Equation.DSMT4">
                    <p:embed/>
                  </p:oleObj>
                </mc:Choice>
                <mc:Fallback>
                  <p:oleObj r:id="rId7" imgW="152334" imgH="139639"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 y="2251"/>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96" name="Object 20"/>
            <p:cNvGraphicFramePr>
              <a:graphicFrameLocks noChangeAspect="1"/>
            </p:cNvGraphicFramePr>
            <p:nvPr/>
          </p:nvGraphicFramePr>
          <p:xfrm>
            <a:off x="4195" y="2614"/>
            <a:ext cx="181" cy="170"/>
          </p:xfrm>
          <a:graphic>
            <a:graphicData uri="http://schemas.openxmlformats.org/presentationml/2006/ole">
              <mc:AlternateContent xmlns:mc="http://schemas.openxmlformats.org/markup-compatibility/2006">
                <mc:Choice xmlns:v="urn:schemas-microsoft-com:vml" Requires="v">
                  <p:oleObj spid="_x0000_s229406" r:id="rId9" imgW="152334" imgH="139639" progId="Equation.DSMT4">
                    <p:embed/>
                  </p:oleObj>
                </mc:Choice>
                <mc:Fallback>
                  <p:oleObj r:id="rId9" imgW="152334" imgH="139639"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 y="2614"/>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399" name="Object 23"/>
            <p:cNvGraphicFramePr>
              <a:graphicFrameLocks noChangeAspect="1"/>
            </p:cNvGraphicFramePr>
            <p:nvPr/>
          </p:nvGraphicFramePr>
          <p:xfrm>
            <a:off x="2018" y="2806"/>
            <a:ext cx="181" cy="170"/>
          </p:xfrm>
          <a:graphic>
            <a:graphicData uri="http://schemas.openxmlformats.org/presentationml/2006/ole">
              <mc:AlternateContent xmlns:mc="http://schemas.openxmlformats.org/markup-compatibility/2006">
                <mc:Choice xmlns:v="urn:schemas-microsoft-com:vml" Requires="v">
                  <p:oleObj spid="_x0000_s229407" r:id="rId10" imgW="152334" imgH="139639" progId="Equation.DSMT4">
                    <p:embed/>
                  </p:oleObj>
                </mc:Choice>
                <mc:Fallback>
                  <p:oleObj r:id="rId10" imgW="152334" imgH="139639"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8" y="2806"/>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00" name="Object 24"/>
            <p:cNvGraphicFramePr>
              <a:graphicFrameLocks noChangeAspect="1"/>
            </p:cNvGraphicFramePr>
            <p:nvPr/>
          </p:nvGraphicFramePr>
          <p:xfrm>
            <a:off x="5148" y="2703"/>
            <a:ext cx="454" cy="410"/>
          </p:xfrm>
          <a:graphic>
            <a:graphicData uri="http://schemas.openxmlformats.org/presentationml/2006/ole">
              <mc:AlternateContent xmlns:mc="http://schemas.openxmlformats.org/markup-compatibility/2006">
                <mc:Choice xmlns:v="urn:schemas-microsoft-com:vml" Requires="v">
                  <p:oleObj spid="_x0000_s229408" r:id="rId11" imgW="495085" imgH="444307" progId="Equation.DSMT4">
                    <p:embed/>
                  </p:oleObj>
                </mc:Choice>
                <mc:Fallback>
                  <p:oleObj r:id="rId11" imgW="495085" imgH="444307"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 y="2703"/>
                          <a:ext cx="454"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9381"/>
                                        </p:tgtEl>
                                        <p:attrNameLst>
                                          <p:attrName>style.visibility</p:attrName>
                                        </p:attrNameLst>
                                      </p:cBhvr>
                                      <p:to>
                                        <p:strVal val="visible"/>
                                      </p:to>
                                    </p:set>
                                    <p:anim calcmode="lin" valueType="num">
                                      <p:cBhvr additive="base">
                                        <p:cTn id="7" dur="500" fill="hold"/>
                                        <p:tgtEl>
                                          <p:spTgt spid="229381"/>
                                        </p:tgtEl>
                                        <p:attrNameLst>
                                          <p:attrName>ppt_x</p:attrName>
                                        </p:attrNameLst>
                                      </p:cBhvr>
                                      <p:tavLst>
                                        <p:tav tm="0">
                                          <p:val>
                                            <p:strVal val="0-#ppt_w/2"/>
                                          </p:val>
                                        </p:tav>
                                        <p:tav tm="100000">
                                          <p:val>
                                            <p:strVal val="#ppt_x"/>
                                          </p:val>
                                        </p:tav>
                                      </p:tavLst>
                                    </p:anim>
                                    <p:anim calcmode="lin" valueType="num">
                                      <p:cBhvr additive="base">
                                        <p:cTn id="8" dur="500" fill="hold"/>
                                        <p:tgtEl>
                                          <p:spTgt spid="2293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9388"/>
                                        </p:tgtEl>
                                        <p:attrNameLst>
                                          <p:attrName>style.visibility</p:attrName>
                                        </p:attrNameLst>
                                      </p:cBhvr>
                                      <p:to>
                                        <p:strVal val="visible"/>
                                      </p:to>
                                    </p:set>
                                    <p:anim calcmode="lin" valueType="num">
                                      <p:cBhvr additive="base">
                                        <p:cTn id="13" dur="500" fill="hold"/>
                                        <p:tgtEl>
                                          <p:spTgt spid="229388"/>
                                        </p:tgtEl>
                                        <p:attrNameLst>
                                          <p:attrName>ppt_x</p:attrName>
                                        </p:attrNameLst>
                                      </p:cBhvr>
                                      <p:tavLst>
                                        <p:tav tm="0">
                                          <p:val>
                                            <p:strVal val="0-#ppt_w/2"/>
                                          </p:val>
                                        </p:tav>
                                        <p:tav tm="100000">
                                          <p:val>
                                            <p:strVal val="#ppt_x"/>
                                          </p:val>
                                        </p:tav>
                                      </p:tavLst>
                                    </p:anim>
                                    <p:anim calcmode="lin" valueType="num">
                                      <p:cBhvr additive="base">
                                        <p:cTn id="14" dur="500" fill="hold"/>
                                        <p:tgtEl>
                                          <p:spTgt spid="22938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29402"/>
                                        </p:tgtEl>
                                        <p:attrNameLst>
                                          <p:attrName>style.visibility</p:attrName>
                                        </p:attrNameLst>
                                      </p:cBhvr>
                                      <p:to>
                                        <p:strVal val="visible"/>
                                      </p:to>
                                    </p:set>
                                    <p:anim calcmode="lin" valueType="num">
                                      <p:cBhvr additive="base">
                                        <p:cTn id="19" dur="500" fill="hold"/>
                                        <p:tgtEl>
                                          <p:spTgt spid="229402"/>
                                        </p:tgtEl>
                                        <p:attrNameLst>
                                          <p:attrName>ppt_x</p:attrName>
                                        </p:attrNameLst>
                                      </p:cBhvr>
                                      <p:tavLst>
                                        <p:tav tm="0">
                                          <p:val>
                                            <p:strVal val="0-#ppt_w/2"/>
                                          </p:val>
                                        </p:tav>
                                        <p:tav tm="100000">
                                          <p:val>
                                            <p:strVal val="#ppt_x"/>
                                          </p:val>
                                        </p:tav>
                                      </p:tavLst>
                                    </p:anim>
                                    <p:anim calcmode="lin" valueType="num">
                                      <p:cBhvr additive="base">
                                        <p:cTn id="20" dur="500" fill="hold"/>
                                        <p:tgtEl>
                                          <p:spTgt spid="229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1"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p:cNvSpPr txBox="1">
            <a:spLocks noChangeArrowheads="1"/>
          </p:cNvSpPr>
          <p:nvPr/>
        </p:nvSpPr>
        <p:spPr bwMode="auto">
          <a:xfrm>
            <a:off x="250825" y="333375"/>
            <a:ext cx="8589963"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a:t>
            </a:r>
            <a:r>
              <a:rPr lang="en-US" altLang="zh-CN">
                <a:solidFill>
                  <a:srgbClr val="000000"/>
                </a:solidFill>
              </a:rPr>
              <a:t>1</a:t>
            </a:r>
            <a:r>
              <a:rPr lang="zh-CN" altLang="en-US">
                <a:solidFill>
                  <a:srgbClr val="000000"/>
                </a:solidFill>
              </a:rPr>
              <a:t>）若存在两工件</a:t>
            </a:r>
            <a:r>
              <a:rPr lang="en-US" altLang="zh-CN" i="1">
                <a:solidFill>
                  <a:srgbClr val="000000"/>
                </a:solidFill>
              </a:rPr>
              <a:t>J</a:t>
            </a:r>
            <a:r>
              <a:rPr lang="en-US" altLang="zh-CN" i="1" baseline="-30000">
                <a:solidFill>
                  <a:srgbClr val="000000"/>
                </a:solidFill>
              </a:rPr>
              <a:t>j</a:t>
            </a:r>
            <a:r>
              <a:rPr lang="zh-CN" altLang="en-US">
                <a:solidFill>
                  <a:srgbClr val="000000"/>
                </a:solidFill>
              </a:rPr>
              <a:t>和</a:t>
            </a:r>
            <a:r>
              <a:rPr lang="en-US" altLang="zh-CN" i="1">
                <a:solidFill>
                  <a:srgbClr val="000000"/>
                </a:solidFill>
              </a:rPr>
              <a:t>J</a:t>
            </a:r>
            <a:r>
              <a:rPr lang="en-US" altLang="zh-CN" i="1" baseline="-30000">
                <a:solidFill>
                  <a:srgbClr val="000000"/>
                </a:solidFill>
              </a:rPr>
              <a:t>k</a:t>
            </a:r>
            <a:r>
              <a:rPr lang="zh-CN" altLang="en-US">
                <a:solidFill>
                  <a:srgbClr val="000000"/>
                </a:solidFill>
              </a:rPr>
              <a:t>，满足</a:t>
            </a:r>
            <a:r>
              <a:rPr lang="en-US" altLang="zh-CN" i="1">
                <a:solidFill>
                  <a:srgbClr val="000000"/>
                </a:solidFill>
              </a:rPr>
              <a:t>P</a:t>
            </a:r>
            <a:r>
              <a:rPr lang="en-US" altLang="zh-CN" i="1" baseline="-30000">
                <a:solidFill>
                  <a:srgbClr val="000000"/>
                </a:solidFill>
              </a:rPr>
              <a:t>j</a:t>
            </a:r>
            <a:r>
              <a:rPr lang="en-US" altLang="zh-CN">
                <a:solidFill>
                  <a:srgbClr val="000000"/>
                </a:solidFill>
              </a:rPr>
              <a:t>≤</a:t>
            </a:r>
            <a:r>
              <a:rPr lang="en-US" altLang="zh-CN" i="1">
                <a:solidFill>
                  <a:srgbClr val="000000"/>
                </a:solidFill>
              </a:rPr>
              <a:t>P</a:t>
            </a:r>
            <a:r>
              <a:rPr lang="en-US" altLang="zh-CN" i="1" baseline="-30000">
                <a:solidFill>
                  <a:srgbClr val="000000"/>
                </a:solidFill>
              </a:rPr>
              <a:t>k</a:t>
            </a:r>
            <a:r>
              <a:rPr lang="zh-CN" altLang="en-US">
                <a:solidFill>
                  <a:srgbClr val="000000"/>
                </a:solidFill>
              </a:rPr>
              <a:t>，</a:t>
            </a:r>
            <a:r>
              <a:rPr lang="en-US" altLang="zh-CN" i="1">
                <a:solidFill>
                  <a:srgbClr val="000000"/>
                </a:solidFill>
              </a:rPr>
              <a:t>d</a:t>
            </a:r>
            <a:r>
              <a:rPr lang="en-US" altLang="zh-CN" i="1" baseline="-30000">
                <a:solidFill>
                  <a:srgbClr val="000000"/>
                </a:solidFill>
              </a:rPr>
              <a:t>j</a:t>
            </a:r>
            <a:r>
              <a:rPr lang="en-US" altLang="zh-CN">
                <a:solidFill>
                  <a:srgbClr val="000000"/>
                </a:solidFill>
              </a:rPr>
              <a:t>≤</a:t>
            </a:r>
            <a:r>
              <a:rPr lang="en-US" altLang="zh-CN" i="1">
                <a:solidFill>
                  <a:srgbClr val="000000"/>
                </a:solidFill>
              </a:rPr>
              <a:t>d</a:t>
            </a:r>
            <a:r>
              <a:rPr lang="en-US" altLang="zh-CN" i="1" baseline="-30000">
                <a:solidFill>
                  <a:srgbClr val="000000"/>
                </a:solidFill>
              </a:rPr>
              <a:t>k</a:t>
            </a:r>
            <a:r>
              <a:rPr lang="zh-CN" altLang="en-US">
                <a:solidFill>
                  <a:srgbClr val="000000"/>
                </a:solidFill>
              </a:rPr>
              <a:t>但     </a:t>
            </a:r>
            <a:r>
              <a:rPr lang="en-US" altLang="zh-CN" i="1" baseline="-30000">
                <a:solidFill>
                  <a:srgbClr val="000000"/>
                </a:solidFill>
              </a:rPr>
              <a:t>j</a:t>
            </a:r>
            <a:r>
              <a:rPr lang="en-US" altLang="zh-CN">
                <a:solidFill>
                  <a:srgbClr val="000000"/>
                </a:solidFill>
              </a:rPr>
              <a:t>≥     </a:t>
            </a:r>
            <a:r>
              <a:rPr lang="en-US" altLang="zh-CN" i="1" baseline="-30000">
                <a:solidFill>
                  <a:srgbClr val="000000"/>
                </a:solidFill>
              </a:rPr>
              <a:t>k</a:t>
            </a:r>
            <a:r>
              <a:rPr lang="zh-CN" altLang="en-US">
                <a:solidFill>
                  <a:srgbClr val="000000"/>
                </a:solidFill>
              </a:rPr>
              <a:t>，则</a:t>
            </a:r>
            <a:r>
              <a:rPr lang="en-US" altLang="zh-CN" i="1">
                <a:solidFill>
                  <a:srgbClr val="000000"/>
                </a:solidFill>
              </a:rPr>
              <a:t>J</a:t>
            </a:r>
            <a:r>
              <a:rPr lang="en-US" altLang="zh-CN" i="1" baseline="-30000">
                <a:solidFill>
                  <a:srgbClr val="000000"/>
                </a:solidFill>
              </a:rPr>
              <a:t>j</a:t>
            </a:r>
            <a:r>
              <a:rPr lang="zh-CN" altLang="en-US">
                <a:solidFill>
                  <a:srgbClr val="000000"/>
                </a:solidFill>
              </a:rPr>
              <a:t>应按排在</a:t>
            </a:r>
            <a:r>
              <a:rPr lang="en-US" altLang="zh-CN" i="1">
                <a:solidFill>
                  <a:srgbClr val="000000"/>
                </a:solidFill>
              </a:rPr>
              <a:t>J</a:t>
            </a:r>
            <a:r>
              <a:rPr lang="en-US" altLang="zh-CN" i="1" baseline="-30000">
                <a:solidFill>
                  <a:srgbClr val="000000"/>
                </a:solidFill>
              </a:rPr>
              <a:t>k</a:t>
            </a:r>
            <a:r>
              <a:rPr lang="zh-CN" altLang="en-US">
                <a:solidFill>
                  <a:srgbClr val="000000"/>
                </a:solidFill>
              </a:rPr>
              <a:t>前加工。</a:t>
            </a:r>
          </a:p>
          <a:p>
            <a:r>
              <a:rPr lang="zh-CN" altLang="en-US">
                <a:solidFill>
                  <a:srgbClr val="000000"/>
                </a:solidFill>
              </a:rPr>
              <a:t>（</a:t>
            </a:r>
            <a:r>
              <a:rPr lang="en-US" altLang="zh-CN">
                <a:solidFill>
                  <a:srgbClr val="000000"/>
                </a:solidFill>
              </a:rPr>
              <a:t>2</a:t>
            </a:r>
            <a:r>
              <a:rPr lang="zh-CN" altLang="en-US">
                <a:solidFill>
                  <a:srgbClr val="000000"/>
                </a:solidFill>
              </a:rPr>
              <a:t>）若将</a:t>
            </a:r>
            <a:r>
              <a:rPr lang="en-US" altLang="zh-CN" i="1">
                <a:solidFill>
                  <a:srgbClr val="000000"/>
                </a:solidFill>
              </a:rPr>
              <a:t>J</a:t>
            </a:r>
            <a:r>
              <a:rPr lang="en-US" altLang="zh-CN" i="1" baseline="-30000">
                <a:solidFill>
                  <a:srgbClr val="000000"/>
                </a:solidFill>
              </a:rPr>
              <a:t>j</a:t>
            </a:r>
            <a:r>
              <a:rPr lang="zh-CN" altLang="en-US">
                <a:solidFill>
                  <a:srgbClr val="000000"/>
                </a:solidFill>
              </a:rPr>
              <a:t>放在最后加工，将其科工件分解为若干个单位加工时间的工件（如</a:t>
            </a:r>
            <a:r>
              <a:rPr lang="en-US" altLang="zh-CN" i="1">
                <a:solidFill>
                  <a:srgbClr val="000000"/>
                </a:solidFill>
              </a:rPr>
              <a:t>J</a:t>
            </a:r>
            <a:r>
              <a:rPr lang="en-US" altLang="zh-CN" i="1" baseline="-30000">
                <a:solidFill>
                  <a:srgbClr val="000000"/>
                </a:solidFill>
              </a:rPr>
              <a:t>j</a:t>
            </a:r>
            <a:r>
              <a:rPr lang="zh-CN" altLang="en-US">
                <a:solidFill>
                  <a:srgbClr val="000000"/>
                </a:solidFill>
              </a:rPr>
              <a:t>可分解为</a:t>
            </a:r>
            <a:r>
              <a:rPr lang="en-US" altLang="zh-CN" i="1">
                <a:solidFill>
                  <a:srgbClr val="000000"/>
                </a:solidFill>
              </a:rPr>
              <a:t>P</a:t>
            </a:r>
            <a:r>
              <a:rPr lang="en-US" altLang="zh-CN" i="1" baseline="-30000">
                <a:solidFill>
                  <a:srgbClr val="000000"/>
                </a:solidFill>
              </a:rPr>
              <a:t>j</a:t>
            </a:r>
            <a:r>
              <a:rPr lang="zh-CN" altLang="en-US">
                <a:solidFill>
                  <a:srgbClr val="000000"/>
                </a:solidFill>
              </a:rPr>
              <a:t>个单位加工时间工件）。可以十分容易地求出这一新问题的最优排序，它给出了若将</a:t>
            </a:r>
            <a:r>
              <a:rPr lang="en-US" altLang="zh-CN" i="1">
                <a:solidFill>
                  <a:srgbClr val="000000"/>
                </a:solidFill>
              </a:rPr>
              <a:t>J</a:t>
            </a:r>
            <a:r>
              <a:rPr lang="en-US" altLang="zh-CN" i="1" baseline="-30000">
                <a:solidFill>
                  <a:srgbClr val="000000"/>
                </a:solidFill>
              </a:rPr>
              <a:t>j</a:t>
            </a:r>
            <a:r>
              <a:rPr lang="zh-CN" altLang="en-US">
                <a:solidFill>
                  <a:srgbClr val="000000"/>
                </a:solidFill>
              </a:rPr>
              <a:t>放在最后加工的子问题的目标函数值的一个下界（因为原问题是不允许中断加工的）。若此最优排序不必分解各工件，就得到了这一分枝（即</a:t>
            </a:r>
            <a:r>
              <a:rPr lang="en-US" altLang="zh-CN" i="1">
                <a:solidFill>
                  <a:srgbClr val="000000"/>
                </a:solidFill>
              </a:rPr>
              <a:t>J</a:t>
            </a:r>
            <a:r>
              <a:rPr lang="en-US" altLang="zh-CN" i="1" baseline="-30000">
                <a:solidFill>
                  <a:srgbClr val="000000"/>
                </a:solidFill>
              </a:rPr>
              <a:t>j</a:t>
            </a:r>
            <a:r>
              <a:rPr lang="zh-CN" altLang="en-US">
                <a:solidFill>
                  <a:srgbClr val="000000"/>
                </a:solidFill>
              </a:rPr>
              <a:t>最后加工）的最优排序。按此思想作出求解这一问题的分枝定界法，并求解下面的实例：</a:t>
            </a:r>
          </a:p>
        </p:txBody>
      </p:sp>
      <p:sp>
        <p:nvSpPr>
          <p:cNvPr id="232454" name="Rectangle 6"/>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32453" name="Object 5"/>
          <p:cNvGraphicFramePr>
            <a:graphicFrameLocks noChangeAspect="1"/>
          </p:cNvGraphicFramePr>
          <p:nvPr/>
        </p:nvGraphicFramePr>
        <p:xfrm>
          <a:off x="6084888" y="420688"/>
          <a:ext cx="287337" cy="271462"/>
        </p:xfrm>
        <a:graphic>
          <a:graphicData uri="http://schemas.openxmlformats.org/presentationml/2006/ole">
            <mc:AlternateContent xmlns:mc="http://schemas.openxmlformats.org/markup-compatibility/2006">
              <mc:Choice xmlns:v="urn:schemas-microsoft-com:vml" Requires="v">
                <p:oleObj spid="_x0000_s232593" r:id="rId3" imgW="152334" imgH="139639" progId="Equation.DSMT4">
                  <p:embed/>
                </p:oleObj>
              </mc:Choice>
              <mc:Fallback>
                <p:oleObj r:id="rId3" imgW="152334" imgH="13963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420688"/>
                        <a:ext cx="2873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2457" name="Object 9"/>
          <p:cNvGraphicFramePr>
            <a:graphicFrameLocks noChangeAspect="1"/>
          </p:cNvGraphicFramePr>
          <p:nvPr/>
        </p:nvGraphicFramePr>
        <p:xfrm>
          <a:off x="6732588" y="404813"/>
          <a:ext cx="287337" cy="271462"/>
        </p:xfrm>
        <a:graphic>
          <a:graphicData uri="http://schemas.openxmlformats.org/presentationml/2006/ole">
            <mc:AlternateContent xmlns:mc="http://schemas.openxmlformats.org/markup-compatibility/2006">
              <mc:Choice xmlns:v="urn:schemas-microsoft-com:vml" Requires="v">
                <p:oleObj spid="_x0000_s232594" r:id="rId5" imgW="152334" imgH="139639" progId="Equation.DSMT4">
                  <p:embed/>
                </p:oleObj>
              </mc:Choice>
              <mc:Fallback>
                <p:oleObj r:id="rId5" imgW="152334" imgH="13963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404813"/>
                        <a:ext cx="287337"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64" name="Rectangle 16"/>
          <p:cNvSpPr>
            <a:spLocks noChangeArrowheads="1"/>
          </p:cNvSpPr>
          <p:nvPr/>
        </p:nvSpPr>
        <p:spPr bwMode="auto">
          <a:xfrm>
            <a:off x="1085850" y="2895600"/>
            <a:ext cx="9604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2592" name="Group 144"/>
          <p:cNvGrpSpPr>
            <a:grpSpLocks/>
          </p:cNvGrpSpPr>
          <p:nvPr/>
        </p:nvGrpSpPr>
        <p:grpSpPr bwMode="auto">
          <a:xfrm>
            <a:off x="849313" y="3025775"/>
            <a:ext cx="4802187" cy="1339850"/>
            <a:chOff x="521" y="2251"/>
            <a:chExt cx="3025" cy="844"/>
          </a:xfrm>
        </p:grpSpPr>
        <p:sp>
          <p:nvSpPr>
            <p:cNvPr id="232500" name="Rectangle 52"/>
            <p:cNvSpPr>
              <a:spLocks noChangeArrowheads="1"/>
            </p:cNvSpPr>
            <p:nvPr/>
          </p:nvSpPr>
          <p:spPr bwMode="auto">
            <a:xfrm>
              <a:off x="2941" y="2884"/>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27</a:t>
              </a:r>
            </a:p>
          </p:txBody>
        </p:sp>
        <p:sp>
          <p:nvSpPr>
            <p:cNvPr id="232499" name="Rectangle 51"/>
            <p:cNvSpPr>
              <a:spLocks noChangeArrowheads="1"/>
            </p:cNvSpPr>
            <p:nvPr/>
          </p:nvSpPr>
          <p:spPr bwMode="auto">
            <a:xfrm>
              <a:off x="2336" y="2884"/>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25</a:t>
              </a:r>
            </a:p>
          </p:txBody>
        </p:sp>
        <p:sp>
          <p:nvSpPr>
            <p:cNvPr id="232498" name="Rectangle 50"/>
            <p:cNvSpPr>
              <a:spLocks noChangeArrowheads="1"/>
            </p:cNvSpPr>
            <p:nvPr/>
          </p:nvSpPr>
          <p:spPr bwMode="auto">
            <a:xfrm>
              <a:off x="1731" y="2884"/>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26</a:t>
              </a:r>
            </a:p>
          </p:txBody>
        </p:sp>
        <p:sp>
          <p:nvSpPr>
            <p:cNvPr id="232497" name="Rectangle 49"/>
            <p:cNvSpPr>
              <a:spLocks noChangeArrowheads="1"/>
            </p:cNvSpPr>
            <p:nvPr/>
          </p:nvSpPr>
          <p:spPr bwMode="auto">
            <a:xfrm>
              <a:off x="1126" y="2884"/>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16</a:t>
              </a:r>
            </a:p>
          </p:txBody>
        </p:sp>
        <p:sp>
          <p:nvSpPr>
            <p:cNvPr id="232496" name="Rectangle 48"/>
            <p:cNvSpPr>
              <a:spLocks noChangeArrowheads="1"/>
            </p:cNvSpPr>
            <p:nvPr/>
          </p:nvSpPr>
          <p:spPr bwMode="auto">
            <a:xfrm>
              <a:off x="521" y="2884"/>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t>d</a:t>
              </a:r>
              <a:r>
                <a:rPr lang="en-US" altLang="zh-CN" sz="1600" b="0" i="1" baseline="-30000"/>
                <a:t>j</a:t>
              </a:r>
              <a:endParaRPr lang="en-US" altLang="zh-CN" sz="1600" b="0"/>
            </a:p>
          </p:txBody>
        </p:sp>
        <p:sp>
          <p:nvSpPr>
            <p:cNvPr id="232495" name="Rectangle 47"/>
            <p:cNvSpPr>
              <a:spLocks noChangeArrowheads="1"/>
            </p:cNvSpPr>
            <p:nvPr/>
          </p:nvSpPr>
          <p:spPr bwMode="auto">
            <a:xfrm>
              <a:off x="2941" y="2673"/>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9</a:t>
              </a:r>
            </a:p>
          </p:txBody>
        </p:sp>
        <p:sp>
          <p:nvSpPr>
            <p:cNvPr id="232494" name="Rectangle 46"/>
            <p:cNvSpPr>
              <a:spLocks noChangeArrowheads="1"/>
            </p:cNvSpPr>
            <p:nvPr/>
          </p:nvSpPr>
          <p:spPr bwMode="auto">
            <a:xfrm>
              <a:off x="2336" y="2673"/>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15</a:t>
              </a:r>
            </a:p>
          </p:txBody>
        </p:sp>
        <p:sp>
          <p:nvSpPr>
            <p:cNvPr id="232493" name="Rectangle 45"/>
            <p:cNvSpPr>
              <a:spLocks noChangeArrowheads="1"/>
            </p:cNvSpPr>
            <p:nvPr/>
          </p:nvSpPr>
          <p:spPr bwMode="auto">
            <a:xfrm>
              <a:off x="1731" y="2673"/>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8</a:t>
              </a:r>
            </a:p>
          </p:txBody>
        </p:sp>
        <p:sp>
          <p:nvSpPr>
            <p:cNvPr id="232492" name="Rectangle 44"/>
            <p:cNvSpPr>
              <a:spLocks noChangeArrowheads="1"/>
            </p:cNvSpPr>
            <p:nvPr/>
          </p:nvSpPr>
          <p:spPr bwMode="auto">
            <a:xfrm>
              <a:off x="1126" y="2673"/>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12</a:t>
              </a:r>
            </a:p>
          </p:txBody>
        </p:sp>
        <p:sp>
          <p:nvSpPr>
            <p:cNvPr id="232491" name="Rectangle 43"/>
            <p:cNvSpPr>
              <a:spLocks noChangeArrowheads="1"/>
            </p:cNvSpPr>
            <p:nvPr/>
          </p:nvSpPr>
          <p:spPr bwMode="auto">
            <a:xfrm>
              <a:off x="521" y="2673"/>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a:t>P</a:t>
              </a:r>
              <a:r>
                <a:rPr lang="en-US" altLang="zh-CN" sz="1600" b="0" i="1" baseline="-30000"/>
                <a:t>j</a:t>
              </a:r>
              <a:endParaRPr lang="en-US" altLang="zh-CN" sz="1600" b="0"/>
            </a:p>
          </p:txBody>
        </p:sp>
        <p:sp>
          <p:nvSpPr>
            <p:cNvPr id="232490" name="Rectangle 42"/>
            <p:cNvSpPr>
              <a:spLocks noChangeArrowheads="1"/>
            </p:cNvSpPr>
            <p:nvPr/>
          </p:nvSpPr>
          <p:spPr bwMode="auto">
            <a:xfrm>
              <a:off x="2941" y="2462"/>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5</a:t>
              </a:r>
            </a:p>
          </p:txBody>
        </p:sp>
        <p:sp>
          <p:nvSpPr>
            <p:cNvPr id="232489" name="Rectangle 41"/>
            <p:cNvSpPr>
              <a:spLocks noChangeArrowheads="1"/>
            </p:cNvSpPr>
            <p:nvPr/>
          </p:nvSpPr>
          <p:spPr bwMode="auto">
            <a:xfrm>
              <a:off x="2336" y="2462"/>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3</a:t>
              </a:r>
            </a:p>
          </p:txBody>
        </p:sp>
        <p:sp>
          <p:nvSpPr>
            <p:cNvPr id="232488" name="Rectangle 40"/>
            <p:cNvSpPr>
              <a:spLocks noChangeArrowheads="1"/>
            </p:cNvSpPr>
            <p:nvPr/>
          </p:nvSpPr>
          <p:spPr bwMode="auto">
            <a:xfrm>
              <a:off x="1731" y="2462"/>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5</a:t>
              </a:r>
            </a:p>
          </p:txBody>
        </p:sp>
        <p:sp>
          <p:nvSpPr>
            <p:cNvPr id="232487" name="Rectangle 39"/>
            <p:cNvSpPr>
              <a:spLocks noChangeArrowheads="1"/>
            </p:cNvSpPr>
            <p:nvPr/>
          </p:nvSpPr>
          <p:spPr bwMode="auto">
            <a:xfrm>
              <a:off x="1126" y="2462"/>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4</a:t>
              </a:r>
            </a:p>
          </p:txBody>
        </p:sp>
        <p:sp>
          <p:nvSpPr>
            <p:cNvPr id="232486" name="Rectangle 38"/>
            <p:cNvSpPr>
              <a:spLocks noChangeArrowheads="1"/>
            </p:cNvSpPr>
            <p:nvPr/>
          </p:nvSpPr>
          <p:spPr bwMode="auto">
            <a:xfrm>
              <a:off x="521" y="2462"/>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i="1" baseline="-30000"/>
                <a:t>    j</a:t>
              </a:r>
              <a:endParaRPr lang="en-US" altLang="zh-CN" sz="1600" b="0"/>
            </a:p>
          </p:txBody>
        </p:sp>
        <p:sp>
          <p:nvSpPr>
            <p:cNvPr id="232485" name="Rectangle 37"/>
            <p:cNvSpPr>
              <a:spLocks noChangeArrowheads="1"/>
            </p:cNvSpPr>
            <p:nvPr/>
          </p:nvSpPr>
          <p:spPr bwMode="auto">
            <a:xfrm>
              <a:off x="2941" y="2251"/>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4</a:t>
              </a:r>
            </a:p>
          </p:txBody>
        </p:sp>
        <p:sp>
          <p:nvSpPr>
            <p:cNvPr id="232484" name="Rectangle 36"/>
            <p:cNvSpPr>
              <a:spLocks noChangeArrowheads="1"/>
            </p:cNvSpPr>
            <p:nvPr/>
          </p:nvSpPr>
          <p:spPr bwMode="auto">
            <a:xfrm>
              <a:off x="2336" y="2251"/>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3</a:t>
              </a:r>
            </a:p>
          </p:txBody>
        </p:sp>
        <p:sp>
          <p:nvSpPr>
            <p:cNvPr id="232483" name="Rectangle 35"/>
            <p:cNvSpPr>
              <a:spLocks noChangeArrowheads="1"/>
            </p:cNvSpPr>
            <p:nvPr/>
          </p:nvSpPr>
          <p:spPr bwMode="auto">
            <a:xfrm>
              <a:off x="1731" y="2251"/>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2</a:t>
              </a:r>
            </a:p>
          </p:txBody>
        </p:sp>
        <p:sp>
          <p:nvSpPr>
            <p:cNvPr id="232482" name="Rectangle 34"/>
            <p:cNvSpPr>
              <a:spLocks noChangeArrowheads="1"/>
            </p:cNvSpPr>
            <p:nvPr/>
          </p:nvSpPr>
          <p:spPr bwMode="auto">
            <a:xfrm>
              <a:off x="1126" y="2251"/>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1</a:t>
              </a:r>
            </a:p>
          </p:txBody>
        </p:sp>
        <p:sp>
          <p:nvSpPr>
            <p:cNvPr id="232481" name="Rectangle 33"/>
            <p:cNvSpPr>
              <a:spLocks noChangeArrowheads="1"/>
            </p:cNvSpPr>
            <p:nvPr/>
          </p:nvSpPr>
          <p:spPr bwMode="auto">
            <a:xfrm>
              <a:off x="521" y="2251"/>
              <a:ext cx="605"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b="0"/>
                <a:t>工件</a:t>
              </a:r>
            </a:p>
          </p:txBody>
        </p:sp>
        <p:sp>
          <p:nvSpPr>
            <p:cNvPr id="232501" name="Line 53"/>
            <p:cNvSpPr>
              <a:spLocks noChangeShapeType="1"/>
            </p:cNvSpPr>
            <p:nvPr/>
          </p:nvSpPr>
          <p:spPr bwMode="auto">
            <a:xfrm>
              <a:off x="521" y="2251"/>
              <a:ext cx="30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02" name="Line 54"/>
            <p:cNvSpPr>
              <a:spLocks noChangeShapeType="1"/>
            </p:cNvSpPr>
            <p:nvPr/>
          </p:nvSpPr>
          <p:spPr bwMode="auto">
            <a:xfrm>
              <a:off x="521" y="3095"/>
              <a:ext cx="30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03" name="Line 55"/>
            <p:cNvSpPr>
              <a:spLocks noChangeShapeType="1"/>
            </p:cNvSpPr>
            <p:nvPr/>
          </p:nvSpPr>
          <p:spPr bwMode="auto">
            <a:xfrm>
              <a:off x="521"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04" name="Line 56"/>
            <p:cNvSpPr>
              <a:spLocks noChangeShapeType="1"/>
            </p:cNvSpPr>
            <p:nvPr/>
          </p:nvSpPr>
          <p:spPr bwMode="auto">
            <a:xfrm>
              <a:off x="3546"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07" name="Line 59"/>
            <p:cNvSpPr>
              <a:spLocks noChangeShapeType="1"/>
            </p:cNvSpPr>
            <p:nvPr/>
          </p:nvSpPr>
          <p:spPr bwMode="auto">
            <a:xfrm>
              <a:off x="521" y="2462"/>
              <a:ext cx="302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09" name="Line 61"/>
            <p:cNvSpPr>
              <a:spLocks noChangeShapeType="1"/>
            </p:cNvSpPr>
            <p:nvPr/>
          </p:nvSpPr>
          <p:spPr bwMode="auto">
            <a:xfrm>
              <a:off x="1126"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12" name="Line 64"/>
            <p:cNvSpPr>
              <a:spLocks noChangeShapeType="1"/>
            </p:cNvSpPr>
            <p:nvPr/>
          </p:nvSpPr>
          <p:spPr bwMode="auto">
            <a:xfrm>
              <a:off x="1731"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15" name="Line 67"/>
            <p:cNvSpPr>
              <a:spLocks noChangeShapeType="1"/>
            </p:cNvSpPr>
            <p:nvPr/>
          </p:nvSpPr>
          <p:spPr bwMode="auto">
            <a:xfrm>
              <a:off x="2336"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18" name="Line 70"/>
            <p:cNvSpPr>
              <a:spLocks noChangeShapeType="1"/>
            </p:cNvSpPr>
            <p:nvPr/>
          </p:nvSpPr>
          <p:spPr bwMode="auto">
            <a:xfrm>
              <a:off x="2941" y="2251"/>
              <a:ext cx="0" cy="844"/>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22" name="Line 74"/>
            <p:cNvSpPr>
              <a:spLocks noChangeShapeType="1"/>
            </p:cNvSpPr>
            <p:nvPr/>
          </p:nvSpPr>
          <p:spPr bwMode="auto">
            <a:xfrm>
              <a:off x="521" y="2673"/>
              <a:ext cx="3025"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45" name="Line 97"/>
            <p:cNvSpPr>
              <a:spLocks noChangeShapeType="1"/>
            </p:cNvSpPr>
            <p:nvPr/>
          </p:nvSpPr>
          <p:spPr bwMode="auto">
            <a:xfrm>
              <a:off x="521" y="2884"/>
              <a:ext cx="3025"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2589" name="AutoShape 141"/>
            <p:cNvSpPr>
              <a:spLocks noChangeAspect="1" noChangeArrowheads="1" noTextEdit="1"/>
            </p:cNvSpPr>
            <p:nvPr/>
          </p:nvSpPr>
          <p:spPr bwMode="auto">
            <a:xfrm>
              <a:off x="729" y="2523"/>
              <a:ext cx="1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2591" name="Rectangle 143"/>
            <p:cNvSpPr>
              <a:spLocks noChangeArrowheads="1"/>
            </p:cNvSpPr>
            <p:nvPr/>
          </p:nvSpPr>
          <p:spPr bwMode="auto">
            <a:xfrm>
              <a:off x="740" y="2469"/>
              <a:ext cx="1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b="0" i="1">
                  <a:solidFill>
                    <a:srgbClr val="000000"/>
                  </a:solidFill>
                  <a:latin typeface="Symbol" pitchFamily="18" charset="2"/>
                </a:rPr>
                <a:t>w</a:t>
              </a:r>
              <a:endParaRPr lang="en-US" altLang="zh-CN"/>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2"/>
                                        </p:tgtEl>
                                        <p:attrNameLst>
                                          <p:attrName>style.visibility</p:attrName>
                                        </p:attrNameLst>
                                      </p:cBhvr>
                                      <p:to>
                                        <p:strVal val="visible"/>
                                      </p:to>
                                    </p:set>
                                    <p:anim calcmode="lin" valueType="num">
                                      <p:cBhvr additive="base">
                                        <p:cTn id="7" dur="500" fill="hold"/>
                                        <p:tgtEl>
                                          <p:spTgt spid="232452"/>
                                        </p:tgtEl>
                                        <p:attrNameLst>
                                          <p:attrName>ppt_x</p:attrName>
                                        </p:attrNameLst>
                                      </p:cBhvr>
                                      <p:tavLst>
                                        <p:tav tm="0">
                                          <p:val>
                                            <p:strVal val="0-#ppt_w/2"/>
                                          </p:val>
                                        </p:tav>
                                        <p:tav tm="100000">
                                          <p:val>
                                            <p:strVal val="#ppt_x"/>
                                          </p:val>
                                        </p:tav>
                                      </p:tavLst>
                                    </p:anim>
                                    <p:anim calcmode="lin" valueType="num">
                                      <p:cBhvr additive="base">
                                        <p:cTn id="8" dur="500" fill="hold"/>
                                        <p:tgtEl>
                                          <p:spTgt spid="2324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2592"/>
                                        </p:tgtEl>
                                        <p:attrNameLst>
                                          <p:attrName>style.visibility</p:attrName>
                                        </p:attrNameLst>
                                      </p:cBhvr>
                                      <p:to>
                                        <p:strVal val="visible"/>
                                      </p:to>
                                    </p:set>
                                    <p:anim calcmode="lin" valueType="num">
                                      <p:cBhvr additive="base">
                                        <p:cTn id="13" dur="500" fill="hold"/>
                                        <p:tgtEl>
                                          <p:spTgt spid="232592"/>
                                        </p:tgtEl>
                                        <p:attrNameLst>
                                          <p:attrName>ppt_x</p:attrName>
                                        </p:attrNameLst>
                                      </p:cBhvr>
                                      <p:tavLst>
                                        <p:tav tm="0">
                                          <p:val>
                                            <p:strVal val="0-#ppt_w/2"/>
                                          </p:val>
                                        </p:tav>
                                        <p:tav tm="100000">
                                          <p:val>
                                            <p:strVal val="#ppt_x"/>
                                          </p:val>
                                        </p:tav>
                                      </p:tavLst>
                                    </p:anim>
                                    <p:anim calcmode="lin" valueType="num">
                                      <p:cBhvr additive="base">
                                        <p:cTn id="14" dur="500" fill="hold"/>
                                        <p:tgtEl>
                                          <p:spTgt spid="232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2"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01" name="Rectangle 5"/>
          <p:cNvSpPr>
            <a:spLocks noChangeArrowheads="1"/>
          </p:cNvSpPr>
          <p:nvPr/>
        </p:nvSpPr>
        <p:spPr bwMode="auto">
          <a:xfrm>
            <a:off x="252413" y="3333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16</a:t>
            </a:r>
            <a:r>
              <a:rPr lang="zh-CN" altLang="en-US"/>
              <a:t>、一超级市场在某城市有四家连锁店，某种货物在该城市的日供应量为</a:t>
            </a:r>
            <a:r>
              <a:rPr lang="en-US" altLang="zh-CN"/>
              <a:t>6</a:t>
            </a:r>
            <a:r>
              <a:rPr lang="zh-CN" altLang="en-US"/>
              <a:t>吨，各店销售该货物的利润见下表，超市应如何分配此货物才能使总利润最大？最大日总利润是多少？</a:t>
            </a:r>
          </a:p>
        </p:txBody>
      </p:sp>
      <p:sp>
        <p:nvSpPr>
          <p:cNvPr id="234504" name="Rectangle 8"/>
          <p:cNvSpPr>
            <a:spLocks noChangeArrowheads="1"/>
          </p:cNvSpPr>
          <p:nvPr/>
        </p:nvSpPr>
        <p:spPr bwMode="auto">
          <a:xfrm>
            <a:off x="1158875" y="2371725"/>
            <a:ext cx="11969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4571" name="Group 75"/>
          <p:cNvGrpSpPr>
            <a:grpSpLocks/>
          </p:cNvGrpSpPr>
          <p:nvPr/>
        </p:nvGrpSpPr>
        <p:grpSpPr bwMode="auto">
          <a:xfrm>
            <a:off x="1331913" y="1412875"/>
            <a:ext cx="4565650" cy="2627313"/>
            <a:chOff x="1429" y="1095"/>
            <a:chExt cx="2876" cy="1655"/>
          </a:xfrm>
        </p:grpSpPr>
        <p:sp>
          <p:nvSpPr>
            <p:cNvPr id="234526" name="Rectangle 30"/>
            <p:cNvSpPr>
              <a:spLocks noChangeArrowheads="1"/>
            </p:cNvSpPr>
            <p:nvPr/>
          </p:nvSpPr>
          <p:spPr bwMode="auto">
            <a:xfrm>
              <a:off x="3783" y="1615"/>
              <a:ext cx="52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0</a:t>
              </a:r>
              <a:endParaRPr lang="en-US" altLang="zh-CN" sz="1600" b="0">
                <a:cs typeface="Times New Roman" pitchFamily="18" charset="0"/>
              </a:endParaRPr>
            </a:p>
            <a:p>
              <a:pPr algn="ctr" eaLnBrk="0" hangingPunct="0"/>
              <a:r>
                <a:rPr lang="en-US" altLang="zh-CN" sz="1600" b="0"/>
                <a:t>4</a:t>
              </a:r>
              <a:endParaRPr lang="en-US" altLang="zh-CN" sz="1600" b="0">
                <a:cs typeface="Times New Roman" pitchFamily="18" charset="0"/>
              </a:endParaRPr>
            </a:p>
            <a:p>
              <a:pPr algn="ctr" eaLnBrk="0" hangingPunct="0"/>
              <a:r>
                <a:rPr lang="en-US" altLang="zh-CN" sz="1600" b="0"/>
                <a:t>5</a:t>
              </a:r>
              <a:endParaRPr lang="en-US" altLang="zh-CN" sz="1600" b="0">
                <a:cs typeface="Times New Roman" pitchFamily="18" charset="0"/>
              </a:endParaRPr>
            </a:p>
            <a:p>
              <a:pPr algn="ctr" eaLnBrk="0" hangingPunct="0"/>
              <a:r>
                <a:rPr lang="en-US" altLang="zh-CN" sz="1600" b="0"/>
                <a:t>6</a:t>
              </a:r>
              <a:endParaRPr lang="en-US" altLang="zh-CN" sz="1600" b="0">
                <a:cs typeface="Times New Roman" pitchFamily="18" charset="0"/>
              </a:endParaRPr>
            </a:p>
            <a:p>
              <a:pPr algn="ctr" eaLnBrk="0" hangingPunct="0"/>
              <a:r>
                <a:rPr lang="en-US" altLang="zh-CN" sz="1600" b="0"/>
                <a:t>6</a:t>
              </a:r>
              <a:endParaRPr lang="en-US" altLang="zh-CN" sz="1600" b="0">
                <a:cs typeface="Times New Roman" pitchFamily="18" charset="0"/>
              </a:endParaRPr>
            </a:p>
            <a:p>
              <a:pPr algn="ctr" eaLnBrk="0" hangingPunct="0"/>
              <a:r>
                <a:rPr lang="en-US" altLang="zh-CN" sz="1600" b="0"/>
                <a:t>6</a:t>
              </a:r>
              <a:endParaRPr lang="en-US" altLang="zh-CN" sz="1600" b="0">
                <a:cs typeface="Times New Roman" pitchFamily="18" charset="0"/>
              </a:endParaRPr>
            </a:p>
            <a:p>
              <a:pPr algn="ctr" eaLnBrk="0" hangingPunct="0"/>
              <a:r>
                <a:rPr lang="en-US" altLang="zh-CN" sz="1600" b="0"/>
                <a:t>6</a:t>
              </a:r>
            </a:p>
          </p:txBody>
        </p:sp>
        <p:sp>
          <p:nvSpPr>
            <p:cNvPr id="234525" name="Rectangle 29"/>
            <p:cNvSpPr>
              <a:spLocks noChangeArrowheads="1"/>
            </p:cNvSpPr>
            <p:nvPr/>
          </p:nvSpPr>
          <p:spPr bwMode="auto">
            <a:xfrm>
              <a:off x="3261" y="1615"/>
              <a:ext cx="52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0</a:t>
              </a:r>
              <a:endParaRPr lang="en-US" altLang="zh-CN" sz="1600" b="0">
                <a:cs typeface="Times New Roman" pitchFamily="18" charset="0"/>
              </a:endParaRPr>
            </a:p>
            <a:p>
              <a:pPr algn="ctr" eaLnBrk="0" hangingPunct="0"/>
              <a:r>
                <a:rPr lang="en-US" altLang="zh-CN" sz="1600" b="0"/>
                <a:t>3</a:t>
              </a:r>
              <a:endParaRPr lang="en-US" altLang="zh-CN" sz="1600" b="0">
                <a:cs typeface="Times New Roman" pitchFamily="18" charset="0"/>
              </a:endParaRPr>
            </a:p>
            <a:p>
              <a:pPr algn="ctr" eaLnBrk="0" hangingPunct="0"/>
              <a:r>
                <a:rPr lang="en-US" altLang="zh-CN" sz="1600" b="0"/>
                <a:t>5</a:t>
              </a:r>
              <a:endParaRPr lang="en-US" altLang="zh-CN" sz="1600" b="0">
                <a:cs typeface="Times New Roman" pitchFamily="18" charset="0"/>
              </a:endParaRPr>
            </a:p>
            <a:p>
              <a:pPr algn="ctr" eaLnBrk="0" hangingPunct="0"/>
              <a:r>
                <a:rPr lang="en-US" altLang="zh-CN" sz="1600" b="0"/>
                <a:t>7</a:t>
              </a:r>
              <a:endParaRPr lang="en-US" altLang="zh-CN" sz="1600" b="0">
                <a:cs typeface="Times New Roman" pitchFamily="18" charset="0"/>
              </a:endParaRPr>
            </a:p>
            <a:p>
              <a:pPr algn="ctr" eaLnBrk="0" hangingPunct="0"/>
              <a:r>
                <a:rPr lang="en-US" altLang="zh-CN" sz="1600" b="0"/>
                <a:t>8</a:t>
              </a:r>
              <a:endParaRPr lang="en-US" altLang="zh-CN" sz="1600" b="0">
                <a:cs typeface="Times New Roman" pitchFamily="18" charset="0"/>
              </a:endParaRPr>
            </a:p>
            <a:p>
              <a:pPr algn="ctr" eaLnBrk="0" hangingPunct="0"/>
              <a:r>
                <a:rPr lang="en-US" altLang="zh-CN" sz="1600" b="0"/>
                <a:t>8</a:t>
              </a:r>
              <a:endParaRPr lang="en-US" altLang="zh-CN" sz="1600" b="0">
                <a:cs typeface="Times New Roman" pitchFamily="18" charset="0"/>
              </a:endParaRPr>
            </a:p>
            <a:p>
              <a:pPr algn="ctr" eaLnBrk="0" hangingPunct="0"/>
              <a:r>
                <a:rPr lang="en-US" altLang="zh-CN" sz="1600" b="0"/>
                <a:t>8</a:t>
              </a:r>
            </a:p>
          </p:txBody>
        </p:sp>
        <p:sp>
          <p:nvSpPr>
            <p:cNvPr id="234524" name="Rectangle 28"/>
            <p:cNvSpPr>
              <a:spLocks noChangeArrowheads="1"/>
            </p:cNvSpPr>
            <p:nvPr/>
          </p:nvSpPr>
          <p:spPr bwMode="auto">
            <a:xfrm>
              <a:off x="2739" y="1615"/>
              <a:ext cx="52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0</a:t>
              </a:r>
              <a:endParaRPr lang="en-US" altLang="zh-CN" sz="1600" b="0">
                <a:cs typeface="Times New Roman" pitchFamily="18" charset="0"/>
              </a:endParaRPr>
            </a:p>
            <a:p>
              <a:pPr algn="ctr" eaLnBrk="0" hangingPunct="0"/>
              <a:r>
                <a:rPr lang="en-US" altLang="zh-CN" sz="1600" b="0"/>
                <a:t>2</a:t>
              </a:r>
              <a:endParaRPr lang="en-US" altLang="zh-CN" sz="1600" b="0">
                <a:cs typeface="Times New Roman" pitchFamily="18" charset="0"/>
              </a:endParaRPr>
            </a:p>
            <a:p>
              <a:pPr algn="ctr" eaLnBrk="0" hangingPunct="0"/>
              <a:r>
                <a:rPr lang="en-US" altLang="zh-CN" sz="1600" b="0"/>
                <a:t>4</a:t>
              </a:r>
              <a:endParaRPr lang="en-US" altLang="zh-CN" sz="1600" b="0">
                <a:cs typeface="Times New Roman" pitchFamily="18" charset="0"/>
              </a:endParaRPr>
            </a:p>
            <a:p>
              <a:pPr algn="ctr" eaLnBrk="0" hangingPunct="0"/>
              <a:r>
                <a:rPr lang="en-US" altLang="zh-CN" sz="1600" b="0"/>
                <a:t>6</a:t>
              </a:r>
              <a:endParaRPr lang="en-US" altLang="zh-CN" sz="1600" b="0">
                <a:cs typeface="Times New Roman" pitchFamily="18" charset="0"/>
              </a:endParaRPr>
            </a:p>
            <a:p>
              <a:pPr algn="ctr" eaLnBrk="0" hangingPunct="0"/>
              <a:r>
                <a:rPr lang="en-US" altLang="zh-CN" sz="1600" b="0"/>
                <a:t>8</a:t>
              </a:r>
              <a:endParaRPr lang="en-US" altLang="zh-CN" sz="1600" b="0">
                <a:cs typeface="Times New Roman" pitchFamily="18" charset="0"/>
              </a:endParaRPr>
            </a:p>
            <a:p>
              <a:pPr algn="ctr" eaLnBrk="0" hangingPunct="0"/>
              <a:r>
                <a:rPr lang="en-US" altLang="zh-CN" sz="1600" b="0"/>
                <a:t>9</a:t>
              </a:r>
              <a:endParaRPr lang="en-US" altLang="zh-CN" sz="1600" b="0">
                <a:cs typeface="Times New Roman" pitchFamily="18" charset="0"/>
              </a:endParaRPr>
            </a:p>
            <a:p>
              <a:pPr algn="ctr" eaLnBrk="0" hangingPunct="0"/>
              <a:r>
                <a:rPr lang="en-US" altLang="zh-CN" sz="1600" b="0"/>
                <a:t>10</a:t>
              </a:r>
            </a:p>
          </p:txBody>
        </p:sp>
        <p:sp>
          <p:nvSpPr>
            <p:cNvPr id="234523" name="Rectangle 27"/>
            <p:cNvSpPr>
              <a:spLocks noChangeArrowheads="1"/>
            </p:cNvSpPr>
            <p:nvPr/>
          </p:nvSpPr>
          <p:spPr bwMode="auto">
            <a:xfrm>
              <a:off x="2217" y="1615"/>
              <a:ext cx="522"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0</a:t>
              </a:r>
              <a:endParaRPr lang="en-US" altLang="zh-CN" sz="1600" b="0">
                <a:cs typeface="Times New Roman" pitchFamily="18" charset="0"/>
              </a:endParaRPr>
            </a:p>
            <a:p>
              <a:pPr algn="ctr" eaLnBrk="0" hangingPunct="0"/>
              <a:r>
                <a:rPr lang="en-US" altLang="zh-CN" sz="1600" b="0"/>
                <a:t>4</a:t>
              </a:r>
              <a:endParaRPr lang="en-US" altLang="zh-CN" sz="1600" b="0">
                <a:cs typeface="Times New Roman" pitchFamily="18" charset="0"/>
              </a:endParaRPr>
            </a:p>
            <a:p>
              <a:pPr algn="ctr" eaLnBrk="0" hangingPunct="0"/>
              <a:r>
                <a:rPr lang="en-US" altLang="zh-CN" sz="1600" b="0"/>
                <a:t>6</a:t>
              </a:r>
              <a:endParaRPr lang="en-US" altLang="zh-CN" sz="1600" b="0">
                <a:cs typeface="Times New Roman" pitchFamily="18" charset="0"/>
              </a:endParaRPr>
            </a:p>
            <a:p>
              <a:pPr algn="ctr" eaLnBrk="0" hangingPunct="0"/>
              <a:r>
                <a:rPr lang="en-US" altLang="zh-CN" sz="1600" b="0"/>
                <a:t>7</a:t>
              </a:r>
              <a:endParaRPr lang="en-US" altLang="zh-CN" sz="1600" b="0">
                <a:cs typeface="Times New Roman" pitchFamily="18" charset="0"/>
              </a:endParaRPr>
            </a:p>
            <a:p>
              <a:pPr algn="ctr" eaLnBrk="0" hangingPunct="0"/>
              <a:r>
                <a:rPr lang="en-US" altLang="zh-CN" sz="1600" b="0"/>
                <a:t>7</a:t>
              </a:r>
              <a:endParaRPr lang="en-US" altLang="zh-CN" sz="1600" b="0">
                <a:cs typeface="Times New Roman" pitchFamily="18" charset="0"/>
              </a:endParaRPr>
            </a:p>
            <a:p>
              <a:pPr algn="ctr" eaLnBrk="0" hangingPunct="0"/>
              <a:r>
                <a:rPr lang="en-US" altLang="zh-CN" sz="1600" b="0"/>
                <a:t>7</a:t>
              </a:r>
              <a:endParaRPr lang="en-US" altLang="zh-CN" sz="1600" b="0">
                <a:cs typeface="Times New Roman" pitchFamily="18" charset="0"/>
              </a:endParaRPr>
            </a:p>
            <a:p>
              <a:pPr algn="ctr" eaLnBrk="0" hangingPunct="0"/>
              <a:r>
                <a:rPr lang="en-US" altLang="zh-CN" sz="1600" b="0"/>
                <a:t>7</a:t>
              </a:r>
            </a:p>
          </p:txBody>
        </p:sp>
        <p:sp>
          <p:nvSpPr>
            <p:cNvPr id="234522" name="Rectangle 26"/>
            <p:cNvSpPr>
              <a:spLocks noChangeArrowheads="1"/>
            </p:cNvSpPr>
            <p:nvPr/>
          </p:nvSpPr>
          <p:spPr bwMode="auto">
            <a:xfrm>
              <a:off x="1463" y="1615"/>
              <a:ext cx="754" cy="1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0</a:t>
              </a:r>
              <a:endParaRPr lang="en-US" altLang="zh-CN" sz="1600" b="0">
                <a:cs typeface="Times New Roman" pitchFamily="18" charset="0"/>
              </a:endParaRPr>
            </a:p>
            <a:p>
              <a:pPr algn="ctr" eaLnBrk="0" hangingPunct="0"/>
              <a:r>
                <a:rPr lang="en-US" altLang="zh-CN" sz="1600" b="0"/>
                <a:t>1</a:t>
              </a:r>
              <a:endParaRPr lang="en-US" altLang="zh-CN" sz="1600" b="0">
                <a:cs typeface="Times New Roman" pitchFamily="18" charset="0"/>
              </a:endParaRPr>
            </a:p>
            <a:p>
              <a:pPr algn="ctr" eaLnBrk="0" hangingPunct="0"/>
              <a:r>
                <a:rPr lang="en-US" altLang="zh-CN" sz="1600" b="0"/>
                <a:t>2</a:t>
              </a:r>
              <a:endParaRPr lang="en-US" altLang="zh-CN" sz="1600" b="0">
                <a:cs typeface="Times New Roman" pitchFamily="18" charset="0"/>
              </a:endParaRPr>
            </a:p>
            <a:p>
              <a:pPr algn="ctr" eaLnBrk="0" hangingPunct="0"/>
              <a:r>
                <a:rPr lang="en-US" altLang="zh-CN" sz="1600" b="0"/>
                <a:t>3</a:t>
              </a:r>
              <a:endParaRPr lang="en-US" altLang="zh-CN" sz="1600" b="0">
                <a:cs typeface="Times New Roman" pitchFamily="18" charset="0"/>
              </a:endParaRPr>
            </a:p>
            <a:p>
              <a:pPr algn="ctr" eaLnBrk="0" hangingPunct="0"/>
              <a:r>
                <a:rPr lang="en-US" altLang="zh-CN" sz="1600" b="0"/>
                <a:t>4</a:t>
              </a:r>
              <a:endParaRPr lang="en-US" altLang="zh-CN" sz="1600" b="0">
                <a:cs typeface="Times New Roman" pitchFamily="18" charset="0"/>
              </a:endParaRPr>
            </a:p>
            <a:p>
              <a:pPr algn="ctr" eaLnBrk="0" hangingPunct="0"/>
              <a:r>
                <a:rPr lang="en-US" altLang="zh-CN" sz="1600" b="0"/>
                <a:t>5</a:t>
              </a:r>
              <a:endParaRPr lang="en-US" altLang="zh-CN" sz="1600" b="0">
                <a:cs typeface="Times New Roman" pitchFamily="18" charset="0"/>
              </a:endParaRPr>
            </a:p>
            <a:p>
              <a:pPr algn="ctr" eaLnBrk="0" hangingPunct="0"/>
              <a:r>
                <a:rPr lang="en-US" altLang="zh-CN" sz="1600" b="0"/>
                <a:t>6</a:t>
              </a:r>
            </a:p>
          </p:txBody>
        </p:sp>
        <p:sp>
          <p:nvSpPr>
            <p:cNvPr id="234521" name="Rectangle 25"/>
            <p:cNvSpPr>
              <a:spLocks noChangeArrowheads="1"/>
            </p:cNvSpPr>
            <p:nvPr/>
          </p:nvSpPr>
          <p:spPr bwMode="auto">
            <a:xfrm>
              <a:off x="3783" y="1095"/>
              <a:ext cx="52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4</a:t>
              </a:r>
            </a:p>
          </p:txBody>
        </p:sp>
        <p:sp>
          <p:nvSpPr>
            <p:cNvPr id="234520" name="Rectangle 24"/>
            <p:cNvSpPr>
              <a:spLocks noChangeArrowheads="1"/>
            </p:cNvSpPr>
            <p:nvPr/>
          </p:nvSpPr>
          <p:spPr bwMode="auto">
            <a:xfrm>
              <a:off x="3261" y="1095"/>
              <a:ext cx="52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3</a:t>
              </a:r>
            </a:p>
          </p:txBody>
        </p:sp>
        <p:sp>
          <p:nvSpPr>
            <p:cNvPr id="234519" name="Rectangle 23"/>
            <p:cNvSpPr>
              <a:spLocks noChangeArrowheads="1"/>
            </p:cNvSpPr>
            <p:nvPr/>
          </p:nvSpPr>
          <p:spPr bwMode="auto">
            <a:xfrm>
              <a:off x="2739" y="1095"/>
              <a:ext cx="52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2</a:t>
              </a:r>
            </a:p>
          </p:txBody>
        </p:sp>
        <p:sp>
          <p:nvSpPr>
            <p:cNvPr id="234518" name="Rectangle 22"/>
            <p:cNvSpPr>
              <a:spLocks noChangeArrowheads="1"/>
            </p:cNvSpPr>
            <p:nvPr/>
          </p:nvSpPr>
          <p:spPr bwMode="auto">
            <a:xfrm>
              <a:off x="2217" y="1095"/>
              <a:ext cx="522"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1</a:t>
              </a:r>
            </a:p>
          </p:txBody>
        </p:sp>
        <p:sp>
          <p:nvSpPr>
            <p:cNvPr id="234517" name="Rectangle 21"/>
            <p:cNvSpPr>
              <a:spLocks noChangeArrowheads="1"/>
            </p:cNvSpPr>
            <p:nvPr/>
          </p:nvSpPr>
          <p:spPr bwMode="auto">
            <a:xfrm>
              <a:off x="1463" y="1095"/>
              <a:ext cx="754"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1600" b="0"/>
            </a:p>
          </p:txBody>
        </p:sp>
        <p:sp>
          <p:nvSpPr>
            <p:cNvPr id="234527" name="Line 31"/>
            <p:cNvSpPr>
              <a:spLocks noChangeShapeType="1"/>
            </p:cNvSpPr>
            <p:nvPr/>
          </p:nvSpPr>
          <p:spPr bwMode="auto">
            <a:xfrm>
              <a:off x="1463" y="1095"/>
              <a:ext cx="284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8" name="Line 32"/>
            <p:cNvSpPr>
              <a:spLocks noChangeShapeType="1"/>
            </p:cNvSpPr>
            <p:nvPr/>
          </p:nvSpPr>
          <p:spPr bwMode="auto">
            <a:xfrm>
              <a:off x="1463" y="2750"/>
              <a:ext cx="284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29" name="Line 33"/>
            <p:cNvSpPr>
              <a:spLocks noChangeShapeType="1"/>
            </p:cNvSpPr>
            <p:nvPr/>
          </p:nvSpPr>
          <p:spPr bwMode="auto">
            <a:xfrm>
              <a:off x="1463"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0" name="Line 34"/>
            <p:cNvSpPr>
              <a:spLocks noChangeShapeType="1"/>
            </p:cNvSpPr>
            <p:nvPr/>
          </p:nvSpPr>
          <p:spPr bwMode="auto">
            <a:xfrm>
              <a:off x="4305"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3" name="Line 37"/>
            <p:cNvSpPr>
              <a:spLocks noChangeShapeType="1"/>
            </p:cNvSpPr>
            <p:nvPr/>
          </p:nvSpPr>
          <p:spPr bwMode="auto">
            <a:xfrm>
              <a:off x="1463" y="1615"/>
              <a:ext cx="2842"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5" name="Line 39"/>
            <p:cNvSpPr>
              <a:spLocks noChangeShapeType="1"/>
            </p:cNvSpPr>
            <p:nvPr/>
          </p:nvSpPr>
          <p:spPr bwMode="auto">
            <a:xfrm>
              <a:off x="2217"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38" name="Line 42"/>
            <p:cNvSpPr>
              <a:spLocks noChangeShapeType="1"/>
            </p:cNvSpPr>
            <p:nvPr/>
          </p:nvSpPr>
          <p:spPr bwMode="auto">
            <a:xfrm>
              <a:off x="2739"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1" name="Line 45"/>
            <p:cNvSpPr>
              <a:spLocks noChangeShapeType="1"/>
            </p:cNvSpPr>
            <p:nvPr/>
          </p:nvSpPr>
          <p:spPr bwMode="auto">
            <a:xfrm>
              <a:off x="3261"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44" name="Line 48"/>
            <p:cNvSpPr>
              <a:spLocks noChangeShapeType="1"/>
            </p:cNvSpPr>
            <p:nvPr/>
          </p:nvSpPr>
          <p:spPr bwMode="auto">
            <a:xfrm>
              <a:off x="3783" y="1095"/>
              <a:ext cx="0" cy="165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4503" name="Line 7"/>
            <p:cNvSpPr>
              <a:spLocks noChangeShapeType="1"/>
            </p:cNvSpPr>
            <p:nvPr/>
          </p:nvSpPr>
          <p:spPr bwMode="auto">
            <a:xfrm>
              <a:off x="1681" y="1111"/>
              <a:ext cx="504" cy="5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2" name="Line 6"/>
            <p:cNvSpPr>
              <a:spLocks noChangeShapeType="1"/>
            </p:cNvSpPr>
            <p:nvPr/>
          </p:nvSpPr>
          <p:spPr bwMode="auto">
            <a:xfrm>
              <a:off x="1429" y="1443"/>
              <a:ext cx="756" cy="1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505" name="Rectangle 9"/>
            <p:cNvSpPr>
              <a:spLocks noChangeArrowheads="1"/>
            </p:cNvSpPr>
            <p:nvPr/>
          </p:nvSpPr>
          <p:spPr bwMode="auto">
            <a:xfrm>
              <a:off x="1474" y="1146"/>
              <a:ext cx="81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1000" b="0"/>
                <a:t>               </a:t>
              </a:r>
              <a:r>
                <a:rPr lang="zh-CN" altLang="en-US" sz="1400" b="0"/>
                <a:t>连锁店</a:t>
              </a:r>
              <a:endParaRPr lang="zh-CN" altLang="en-US" sz="1400" b="0">
                <a:cs typeface="Times New Roman" pitchFamily="18" charset="0"/>
              </a:endParaRPr>
            </a:p>
            <a:p>
              <a:pPr eaLnBrk="0" hangingPunct="0"/>
              <a:r>
                <a:rPr lang="zh-CN" altLang="en-US" sz="1400" b="0"/>
                <a:t>利润</a:t>
              </a:r>
              <a:r>
                <a:rPr lang="zh-CN" altLang="en-US" sz="1200" b="0"/>
                <a:t>（万元）</a:t>
              </a:r>
              <a:endParaRPr lang="zh-CN" altLang="en-US" sz="1200" b="0">
                <a:cs typeface="Times New Roman" pitchFamily="18" charset="0"/>
              </a:endParaRPr>
            </a:p>
            <a:p>
              <a:pPr eaLnBrk="0" hangingPunct="0"/>
              <a:endParaRPr lang="zh-CN" altLang="en-US" sz="1600" b="0"/>
            </a:p>
          </p:txBody>
        </p:sp>
        <p:sp>
          <p:nvSpPr>
            <p:cNvPr id="234570" name="Rectangle 74"/>
            <p:cNvSpPr>
              <a:spLocks noChangeArrowheads="1"/>
            </p:cNvSpPr>
            <p:nvPr/>
          </p:nvSpPr>
          <p:spPr bwMode="auto">
            <a:xfrm>
              <a:off x="1474" y="1469"/>
              <a:ext cx="3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0"/>
                <a:t>吨数</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501"/>
                                        </p:tgtEl>
                                        <p:attrNameLst>
                                          <p:attrName>style.visibility</p:attrName>
                                        </p:attrNameLst>
                                      </p:cBhvr>
                                      <p:to>
                                        <p:strVal val="visible"/>
                                      </p:to>
                                    </p:set>
                                    <p:anim calcmode="lin" valueType="num">
                                      <p:cBhvr additive="base">
                                        <p:cTn id="7" dur="500" fill="hold"/>
                                        <p:tgtEl>
                                          <p:spTgt spid="234501"/>
                                        </p:tgtEl>
                                        <p:attrNameLst>
                                          <p:attrName>ppt_x</p:attrName>
                                        </p:attrNameLst>
                                      </p:cBhvr>
                                      <p:tavLst>
                                        <p:tav tm="0">
                                          <p:val>
                                            <p:strVal val="0-#ppt_w/2"/>
                                          </p:val>
                                        </p:tav>
                                        <p:tav tm="100000">
                                          <p:val>
                                            <p:strVal val="#ppt_x"/>
                                          </p:val>
                                        </p:tav>
                                      </p:tavLst>
                                    </p:anim>
                                    <p:anim calcmode="lin" valueType="num">
                                      <p:cBhvr additive="base">
                                        <p:cTn id="8" dur="500" fill="hold"/>
                                        <p:tgtEl>
                                          <p:spTgt spid="2345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4571"/>
                                        </p:tgtEl>
                                        <p:attrNameLst>
                                          <p:attrName>style.visibility</p:attrName>
                                        </p:attrNameLst>
                                      </p:cBhvr>
                                      <p:to>
                                        <p:strVal val="visible"/>
                                      </p:to>
                                    </p:set>
                                    <p:anim calcmode="lin" valueType="num">
                                      <p:cBhvr additive="base">
                                        <p:cTn id="13" dur="500" fill="hold"/>
                                        <p:tgtEl>
                                          <p:spTgt spid="234571"/>
                                        </p:tgtEl>
                                        <p:attrNameLst>
                                          <p:attrName>ppt_x</p:attrName>
                                        </p:attrNameLst>
                                      </p:cBhvr>
                                      <p:tavLst>
                                        <p:tav tm="0">
                                          <p:val>
                                            <p:strVal val="0-#ppt_w/2"/>
                                          </p:val>
                                        </p:tav>
                                        <p:tav tm="100000">
                                          <p:val>
                                            <p:strVal val="#ppt_x"/>
                                          </p:val>
                                        </p:tav>
                                      </p:tavLst>
                                    </p:anim>
                                    <p:anim calcmode="lin" valueType="num">
                                      <p:cBhvr additive="base">
                                        <p:cTn id="14" dur="500" fill="hold"/>
                                        <p:tgtEl>
                                          <p:spTgt spid="234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9" name="Rectangle 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5530" name="Group 10"/>
          <p:cNvGrpSpPr>
            <a:grpSpLocks/>
          </p:cNvGrpSpPr>
          <p:nvPr/>
        </p:nvGrpSpPr>
        <p:grpSpPr bwMode="auto">
          <a:xfrm>
            <a:off x="323850" y="330200"/>
            <a:ext cx="8496300" cy="1006475"/>
            <a:chOff x="204" y="208"/>
            <a:chExt cx="5352" cy="634"/>
          </a:xfrm>
        </p:grpSpPr>
        <p:sp>
          <p:nvSpPr>
            <p:cNvPr id="235527" name="Text Box 7"/>
            <p:cNvSpPr txBox="1">
              <a:spLocks noChangeArrowheads="1"/>
            </p:cNvSpPr>
            <p:nvPr/>
          </p:nvSpPr>
          <p:spPr bwMode="auto">
            <a:xfrm>
              <a:off x="204" y="208"/>
              <a:ext cx="535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17</a:t>
              </a:r>
              <a:r>
                <a:rPr lang="zh-CN" altLang="en-US">
                  <a:solidFill>
                    <a:srgbClr val="000000"/>
                  </a:solidFill>
                </a:rPr>
                <a:t>、（</a:t>
              </a:r>
              <a:r>
                <a:rPr lang="en-US" altLang="zh-CN">
                  <a:solidFill>
                    <a:srgbClr val="000000"/>
                  </a:solidFill>
                </a:rPr>
                <a:t>1</a:t>
              </a:r>
              <a:r>
                <a:rPr lang="zh-CN" altLang="en-US">
                  <a:solidFill>
                    <a:srgbClr val="000000"/>
                  </a:solidFill>
                </a:rPr>
                <a:t>）设计一个求解背包问题的动态规划算法，你可以假定背包容量为</a:t>
              </a:r>
              <a:r>
                <a:rPr lang="en-US" altLang="zh-CN">
                  <a:solidFill>
                    <a:srgbClr val="000000"/>
                  </a:solidFill>
                </a:rPr>
                <a:t>C</a:t>
              </a:r>
              <a:r>
                <a:rPr lang="zh-CN" altLang="en-US">
                  <a:solidFill>
                    <a:srgbClr val="000000"/>
                  </a:solidFill>
                </a:rPr>
                <a:t>，拟装入的物品为</a:t>
              </a:r>
              <a:r>
                <a:rPr lang="en-US" altLang="zh-CN" i="1">
                  <a:solidFill>
                    <a:srgbClr val="000000"/>
                  </a:solidFill>
                </a:rPr>
                <a:t>T</a:t>
              </a:r>
              <a:r>
                <a:rPr lang="en-US" altLang="zh-CN" baseline="-30000">
                  <a:solidFill>
                    <a:srgbClr val="000000"/>
                  </a:solidFill>
                </a:rPr>
                <a:t>1</a:t>
              </a:r>
              <a:r>
                <a:rPr lang="en-US" altLang="zh-CN">
                  <a:solidFill>
                    <a:srgbClr val="000000"/>
                  </a:solidFill>
                </a:rPr>
                <a:t>,…,</a:t>
              </a:r>
              <a:r>
                <a:rPr lang="en-US" altLang="zh-CN" i="1">
                  <a:solidFill>
                    <a:srgbClr val="000000"/>
                  </a:solidFill>
                </a:rPr>
                <a:t>T</a:t>
              </a:r>
              <a:r>
                <a:rPr lang="en-US" altLang="zh-CN" i="1" baseline="-30000">
                  <a:solidFill>
                    <a:srgbClr val="000000"/>
                  </a:solidFill>
                </a:rPr>
                <a:t>n</a:t>
              </a:r>
              <a:r>
                <a:rPr lang="zh-CN" altLang="en-US">
                  <a:solidFill>
                    <a:srgbClr val="000000"/>
                  </a:solidFill>
                </a:rPr>
                <a:t>，物品</a:t>
              </a:r>
              <a:r>
                <a:rPr lang="en-US" altLang="zh-CN" i="1">
                  <a:solidFill>
                    <a:srgbClr val="000000"/>
                  </a:solidFill>
                </a:rPr>
                <a:t>T</a:t>
              </a:r>
              <a:r>
                <a:rPr lang="en-US" altLang="zh-CN" i="1" baseline="-30000">
                  <a:solidFill>
                    <a:srgbClr val="000000"/>
                  </a:solidFill>
                </a:rPr>
                <a:t>i</a:t>
              </a:r>
              <a:r>
                <a:rPr lang="zh-CN" altLang="en-US">
                  <a:solidFill>
                    <a:srgbClr val="000000"/>
                  </a:solidFill>
                </a:rPr>
                <a:t>的容积（或重量）及价值分别为</a:t>
              </a:r>
              <a:r>
                <a:rPr lang="en-US" altLang="zh-CN" i="1">
                  <a:solidFill>
                    <a:srgbClr val="000000"/>
                  </a:solidFill>
                </a:rPr>
                <a:t>l</a:t>
              </a:r>
              <a:r>
                <a:rPr lang="en-US" altLang="zh-CN">
                  <a:solidFill>
                    <a:srgbClr val="000000"/>
                  </a:solidFill>
                </a:rPr>
                <a:t>(</a:t>
              </a:r>
              <a:r>
                <a:rPr lang="en-US" altLang="zh-CN" i="1">
                  <a:solidFill>
                    <a:srgbClr val="000000"/>
                  </a:solidFill>
                </a:rPr>
                <a:t>T</a:t>
              </a:r>
              <a:r>
                <a:rPr lang="en-US" altLang="zh-CN" i="1" baseline="-30000">
                  <a:solidFill>
                    <a:srgbClr val="000000"/>
                  </a:solidFill>
                </a:rPr>
                <a:t>i</a:t>
              </a:r>
              <a:r>
                <a:rPr lang="en-US" altLang="zh-CN">
                  <a:solidFill>
                    <a:srgbClr val="000000"/>
                  </a:solidFill>
                </a:rPr>
                <a:t>)</a:t>
              </a:r>
              <a:r>
                <a:rPr lang="zh-CN" altLang="en-US">
                  <a:solidFill>
                    <a:srgbClr val="000000"/>
                  </a:solidFill>
                </a:rPr>
                <a:t>和    </a:t>
              </a:r>
              <a:r>
                <a:rPr lang="en-US" altLang="zh-CN">
                  <a:solidFill>
                    <a:srgbClr val="000000"/>
                  </a:solidFill>
                </a:rPr>
                <a:t>(</a:t>
              </a:r>
              <a:r>
                <a:rPr lang="en-US" altLang="zh-CN" i="1">
                  <a:solidFill>
                    <a:srgbClr val="000000"/>
                  </a:solidFill>
                </a:rPr>
                <a:t>T</a:t>
              </a:r>
              <a:r>
                <a:rPr lang="en-US" altLang="zh-CN" i="1" baseline="-30000">
                  <a:solidFill>
                    <a:srgbClr val="000000"/>
                  </a:solidFill>
                </a:rPr>
                <a:t>i</a:t>
              </a:r>
              <a:r>
                <a:rPr lang="en-US" altLang="zh-CN">
                  <a:solidFill>
                    <a:srgbClr val="000000"/>
                  </a:solidFill>
                </a:rPr>
                <a:t>)</a:t>
              </a:r>
              <a:r>
                <a:rPr lang="zh-CN" altLang="en-US">
                  <a:solidFill>
                    <a:srgbClr val="000000"/>
                  </a:solidFill>
                </a:rPr>
                <a:t>。要求装入物品的总容积不超过</a:t>
              </a:r>
              <a:r>
                <a:rPr lang="en-US" altLang="zh-CN">
                  <a:solidFill>
                    <a:srgbClr val="000000"/>
                  </a:solidFill>
                </a:rPr>
                <a:t>C</a:t>
              </a:r>
              <a:r>
                <a:rPr lang="zh-CN" altLang="en-US">
                  <a:solidFill>
                    <a:srgbClr val="000000"/>
                  </a:solidFill>
                </a:rPr>
                <a:t>且总价值最大。</a:t>
              </a:r>
            </a:p>
          </p:txBody>
        </p:sp>
        <p:graphicFrame>
          <p:nvGraphicFramePr>
            <p:cNvPr id="235528" name="Object 8"/>
            <p:cNvGraphicFramePr>
              <a:graphicFrameLocks noChangeAspect="1"/>
            </p:cNvGraphicFramePr>
            <p:nvPr/>
          </p:nvGraphicFramePr>
          <p:xfrm>
            <a:off x="431" y="629"/>
            <a:ext cx="181" cy="170"/>
          </p:xfrm>
          <a:graphic>
            <a:graphicData uri="http://schemas.openxmlformats.org/presentationml/2006/ole">
              <mc:AlternateContent xmlns:mc="http://schemas.openxmlformats.org/markup-compatibility/2006">
                <mc:Choice xmlns:v="urn:schemas-microsoft-com:vml" Requires="v">
                  <p:oleObj spid="_x0000_s235617" r:id="rId3" imgW="152334" imgH="139639" progId="Equation.DSMT4">
                    <p:embed/>
                  </p:oleObj>
                </mc:Choice>
                <mc:Fallback>
                  <p:oleObj r:id="rId3" imgW="152334" imgH="1396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629"/>
                          <a:ext cx="18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35611" name="Group 91"/>
          <p:cNvGraphicFramePr>
            <a:graphicFrameLocks noGrp="1"/>
          </p:cNvGraphicFramePr>
          <p:nvPr/>
        </p:nvGraphicFramePr>
        <p:xfrm>
          <a:off x="1116013" y="1484313"/>
          <a:ext cx="4543425" cy="1647825"/>
        </p:xfrm>
        <a:graphic>
          <a:graphicData uri="http://schemas.openxmlformats.org/drawingml/2006/table">
            <a:tbl>
              <a:tblPr/>
              <a:tblGrid>
                <a:gridCol w="1514475"/>
                <a:gridCol w="1514475"/>
                <a:gridCol w="1514475"/>
              </a:tblGrid>
              <a:tr h="207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物品</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重量（公斤）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价值（百元）</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2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9</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0.5</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613" name="Rectangle 93"/>
          <p:cNvSpPr>
            <a:spLocks noChangeArrowheads="1"/>
          </p:cNvSpPr>
          <p:nvPr/>
        </p:nvSpPr>
        <p:spPr bwMode="auto">
          <a:xfrm>
            <a:off x="504825" y="3213100"/>
            <a:ext cx="8604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2</a:t>
            </a:r>
            <a:r>
              <a:rPr lang="zh-CN" altLang="en-US"/>
              <a:t>）设邮包限重为</a:t>
            </a:r>
            <a:r>
              <a:rPr lang="en-US" altLang="zh-CN"/>
              <a:t>13</a:t>
            </a:r>
            <a:r>
              <a:rPr lang="zh-CN" altLang="en-US"/>
              <a:t>公斤，物品</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的重量和价值见上表，试用你设计的动态规划算法解答这一邮包问题。</a:t>
            </a:r>
          </a:p>
        </p:txBody>
      </p:sp>
      <p:sp>
        <p:nvSpPr>
          <p:cNvPr id="235615" name="Rectangle 95"/>
          <p:cNvSpPr>
            <a:spLocks noChangeArrowheads="1"/>
          </p:cNvSpPr>
          <p:nvPr/>
        </p:nvSpPr>
        <p:spPr bwMode="auto">
          <a:xfrm>
            <a:off x="34925" y="3860800"/>
            <a:ext cx="7445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18</a:t>
            </a:r>
            <a:r>
              <a:rPr lang="zh-CN" altLang="en-US"/>
              <a:t>、对装箱问题的</a:t>
            </a:r>
            <a:r>
              <a:rPr lang="en-US" altLang="zh-CN"/>
              <a:t>Next Fit</a:t>
            </a:r>
            <a:r>
              <a:rPr lang="zh-CN" altLang="en-US"/>
              <a:t>算法，证明：</a:t>
            </a:r>
            <a:r>
              <a:rPr lang="en-US" altLang="zh-CN"/>
              <a:t>NF</a:t>
            </a:r>
            <a:r>
              <a:rPr lang="zh-CN" altLang="en-US"/>
              <a:t>（</a:t>
            </a:r>
            <a:r>
              <a:rPr lang="en-US" altLang="zh-CN" i="1"/>
              <a:t>I</a:t>
            </a:r>
            <a:r>
              <a:rPr lang="zh-CN" altLang="en-US"/>
              <a:t>）</a:t>
            </a:r>
            <a:r>
              <a:rPr lang="en-US" altLang="zh-CN"/>
              <a:t>≤2 OPT</a:t>
            </a:r>
            <a:r>
              <a:rPr lang="zh-CN" altLang="en-US"/>
              <a:t>（</a:t>
            </a:r>
            <a:r>
              <a:rPr lang="en-US" altLang="zh-CN" i="1"/>
              <a:t>I</a:t>
            </a:r>
            <a:r>
              <a:rPr lang="zh-CN" altLang="en-US"/>
              <a:t>）</a:t>
            </a:r>
          </a:p>
        </p:txBody>
      </p:sp>
      <p:sp>
        <p:nvSpPr>
          <p:cNvPr id="235616" name="Text Box 96"/>
          <p:cNvSpPr txBox="1">
            <a:spLocks noChangeArrowheads="1"/>
          </p:cNvSpPr>
          <p:nvPr/>
        </p:nvSpPr>
        <p:spPr bwMode="auto">
          <a:xfrm>
            <a:off x="34925" y="4260850"/>
            <a:ext cx="87852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19</a:t>
            </a:r>
            <a:r>
              <a:rPr lang="zh-CN" altLang="en-US">
                <a:solidFill>
                  <a:srgbClr val="000000"/>
                </a:solidFill>
              </a:rPr>
              <a:t>、有一批钢材原料，长度均为</a:t>
            </a:r>
            <a:r>
              <a:rPr lang="en-US" altLang="zh-CN">
                <a:solidFill>
                  <a:srgbClr val="000000"/>
                </a:solidFill>
              </a:rPr>
              <a:t>101cm</a:t>
            </a:r>
            <a:r>
              <a:rPr lang="zh-CN" altLang="en-US">
                <a:solidFill>
                  <a:srgbClr val="000000"/>
                </a:solidFill>
              </a:rPr>
              <a:t>。现拟取出下列用料：</a:t>
            </a:r>
            <a:r>
              <a:rPr lang="en-US" altLang="zh-CN">
                <a:solidFill>
                  <a:srgbClr val="000000"/>
                </a:solidFill>
              </a:rPr>
              <a:t>7</a:t>
            </a:r>
            <a:r>
              <a:rPr lang="zh-CN" altLang="en-US">
                <a:solidFill>
                  <a:srgbClr val="000000"/>
                </a:solidFill>
              </a:rPr>
              <a:t>根</a:t>
            </a:r>
            <a:r>
              <a:rPr lang="en-US" altLang="zh-CN">
                <a:solidFill>
                  <a:srgbClr val="000000"/>
                </a:solidFill>
              </a:rPr>
              <a:t>6cm</a:t>
            </a:r>
            <a:r>
              <a:rPr lang="zh-CN" altLang="en-US">
                <a:solidFill>
                  <a:srgbClr val="000000"/>
                </a:solidFill>
              </a:rPr>
              <a:t>的、</a:t>
            </a:r>
          </a:p>
          <a:p>
            <a:r>
              <a:rPr lang="en-US" altLang="zh-CN">
                <a:solidFill>
                  <a:srgbClr val="000000"/>
                </a:solidFill>
              </a:rPr>
              <a:t>        7</a:t>
            </a:r>
            <a:r>
              <a:rPr lang="zh-CN" altLang="en-US">
                <a:solidFill>
                  <a:srgbClr val="000000"/>
                </a:solidFill>
              </a:rPr>
              <a:t>根</a:t>
            </a:r>
            <a:r>
              <a:rPr lang="en-US" altLang="zh-CN">
                <a:solidFill>
                  <a:srgbClr val="000000"/>
                </a:solidFill>
              </a:rPr>
              <a:t>10cm</a:t>
            </a:r>
            <a:r>
              <a:rPr lang="zh-CN" altLang="en-US">
                <a:solidFill>
                  <a:srgbClr val="000000"/>
                </a:solidFill>
              </a:rPr>
              <a:t>的、</a:t>
            </a:r>
            <a:r>
              <a:rPr lang="en-US" altLang="zh-CN">
                <a:solidFill>
                  <a:srgbClr val="000000"/>
                </a:solidFill>
              </a:rPr>
              <a:t>3</a:t>
            </a:r>
            <a:r>
              <a:rPr lang="zh-CN" altLang="en-US">
                <a:solidFill>
                  <a:srgbClr val="000000"/>
                </a:solidFill>
              </a:rPr>
              <a:t>根</a:t>
            </a:r>
            <a:r>
              <a:rPr lang="en-US" altLang="zh-CN">
                <a:solidFill>
                  <a:srgbClr val="000000"/>
                </a:solidFill>
              </a:rPr>
              <a:t>16cm</a:t>
            </a:r>
            <a:r>
              <a:rPr lang="zh-CN" altLang="en-US">
                <a:solidFill>
                  <a:srgbClr val="000000"/>
                </a:solidFill>
              </a:rPr>
              <a:t>的、</a:t>
            </a:r>
            <a:r>
              <a:rPr lang="en-US" altLang="zh-CN">
                <a:solidFill>
                  <a:srgbClr val="000000"/>
                </a:solidFill>
              </a:rPr>
              <a:t>10</a:t>
            </a:r>
            <a:r>
              <a:rPr lang="zh-CN" altLang="en-US">
                <a:solidFill>
                  <a:srgbClr val="000000"/>
                </a:solidFill>
              </a:rPr>
              <a:t>根</a:t>
            </a:r>
            <a:r>
              <a:rPr lang="en-US" altLang="zh-CN">
                <a:solidFill>
                  <a:srgbClr val="000000"/>
                </a:solidFill>
              </a:rPr>
              <a:t>34cm</a:t>
            </a:r>
            <a:r>
              <a:rPr lang="zh-CN" altLang="en-US">
                <a:solidFill>
                  <a:srgbClr val="000000"/>
                </a:solidFill>
              </a:rPr>
              <a:t>的及</a:t>
            </a:r>
            <a:r>
              <a:rPr lang="en-US" altLang="zh-CN">
                <a:solidFill>
                  <a:srgbClr val="000000"/>
                </a:solidFill>
              </a:rPr>
              <a:t>10</a:t>
            </a:r>
            <a:r>
              <a:rPr lang="zh-CN" altLang="en-US">
                <a:solidFill>
                  <a:srgbClr val="000000"/>
                </a:solidFill>
              </a:rPr>
              <a:t>根</a:t>
            </a:r>
            <a:r>
              <a:rPr lang="en-US" altLang="zh-CN">
                <a:solidFill>
                  <a:srgbClr val="000000"/>
                </a:solidFill>
              </a:rPr>
              <a:t>51cm</a:t>
            </a:r>
            <a:r>
              <a:rPr lang="zh-CN" altLang="en-US">
                <a:solidFill>
                  <a:srgbClr val="000000"/>
                </a:solidFill>
              </a:rPr>
              <a:t>的。</a:t>
            </a:r>
          </a:p>
          <a:p>
            <a:r>
              <a:rPr lang="zh-CN" altLang="en-US">
                <a:solidFill>
                  <a:srgbClr val="000000"/>
                </a:solidFill>
              </a:rPr>
              <a:t>（</a:t>
            </a:r>
            <a:r>
              <a:rPr lang="en-US" altLang="zh-CN">
                <a:solidFill>
                  <a:srgbClr val="000000"/>
                </a:solidFill>
              </a:rPr>
              <a:t>1</a:t>
            </a:r>
            <a:r>
              <a:rPr lang="zh-CN" altLang="en-US">
                <a:solidFill>
                  <a:srgbClr val="000000"/>
                </a:solidFill>
              </a:rPr>
              <a:t>）按给定的顺序用</a:t>
            </a:r>
            <a:r>
              <a:rPr lang="en-US" altLang="zh-CN">
                <a:solidFill>
                  <a:srgbClr val="000000"/>
                </a:solidFill>
              </a:rPr>
              <a:t>FF</a:t>
            </a:r>
            <a:r>
              <a:rPr lang="zh-CN" altLang="en-US">
                <a:solidFill>
                  <a:srgbClr val="000000"/>
                </a:solidFill>
              </a:rPr>
              <a:t>算法和</a:t>
            </a:r>
            <a:r>
              <a:rPr lang="en-US" altLang="zh-CN">
                <a:solidFill>
                  <a:srgbClr val="000000"/>
                </a:solidFill>
              </a:rPr>
              <a:t>BF</a:t>
            </a:r>
            <a:r>
              <a:rPr lang="zh-CN" altLang="en-US">
                <a:solidFill>
                  <a:srgbClr val="000000"/>
                </a:solidFill>
              </a:rPr>
              <a:t>算法取料，共需动用几根原料？</a:t>
            </a:r>
          </a:p>
          <a:p>
            <a:r>
              <a:rPr lang="zh-CN" altLang="en-US">
                <a:solidFill>
                  <a:srgbClr val="000000"/>
                </a:solidFill>
              </a:rPr>
              <a:t>（</a:t>
            </a:r>
            <a:r>
              <a:rPr lang="en-US" altLang="zh-CN">
                <a:solidFill>
                  <a:srgbClr val="000000"/>
                </a:solidFill>
              </a:rPr>
              <a:t>2</a:t>
            </a:r>
            <a:r>
              <a:rPr lang="zh-CN" altLang="en-US">
                <a:solidFill>
                  <a:srgbClr val="000000"/>
                </a:solidFill>
              </a:rPr>
              <a:t>）若先取大料再取小料，共需动用几根原料？</a:t>
            </a:r>
          </a:p>
          <a:p>
            <a:r>
              <a:rPr lang="zh-CN" altLang="en-US">
                <a:solidFill>
                  <a:srgbClr val="000000"/>
                </a:solidFill>
              </a:rPr>
              <a:t>（</a:t>
            </a:r>
            <a:r>
              <a:rPr lang="en-US" altLang="zh-CN">
                <a:solidFill>
                  <a:srgbClr val="000000"/>
                </a:solidFill>
              </a:rPr>
              <a:t>3</a:t>
            </a:r>
            <a:r>
              <a:rPr lang="zh-CN" altLang="en-US">
                <a:solidFill>
                  <a:srgbClr val="000000"/>
                </a:solidFill>
              </a:rPr>
              <a:t>）做完本题你有什么想法？你还能想出其他较好的求解办法吗？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5530"/>
                                        </p:tgtEl>
                                        <p:attrNameLst>
                                          <p:attrName>style.visibility</p:attrName>
                                        </p:attrNameLst>
                                      </p:cBhvr>
                                      <p:to>
                                        <p:strVal val="visible"/>
                                      </p:to>
                                    </p:set>
                                    <p:anim calcmode="lin" valueType="num">
                                      <p:cBhvr additive="base">
                                        <p:cTn id="7" dur="500" fill="hold"/>
                                        <p:tgtEl>
                                          <p:spTgt spid="235530"/>
                                        </p:tgtEl>
                                        <p:attrNameLst>
                                          <p:attrName>ppt_x</p:attrName>
                                        </p:attrNameLst>
                                      </p:cBhvr>
                                      <p:tavLst>
                                        <p:tav tm="0">
                                          <p:val>
                                            <p:strVal val="0-#ppt_w/2"/>
                                          </p:val>
                                        </p:tav>
                                        <p:tav tm="100000">
                                          <p:val>
                                            <p:strVal val="#ppt_x"/>
                                          </p:val>
                                        </p:tav>
                                      </p:tavLst>
                                    </p:anim>
                                    <p:anim calcmode="lin" valueType="num">
                                      <p:cBhvr additive="base">
                                        <p:cTn id="8" dur="500" fill="hold"/>
                                        <p:tgtEl>
                                          <p:spTgt spid="235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5611"/>
                                        </p:tgtEl>
                                        <p:attrNameLst>
                                          <p:attrName>style.visibility</p:attrName>
                                        </p:attrNameLst>
                                      </p:cBhvr>
                                      <p:to>
                                        <p:strVal val="visible"/>
                                      </p:to>
                                    </p:set>
                                    <p:anim calcmode="lin" valueType="num">
                                      <p:cBhvr additive="base">
                                        <p:cTn id="13" dur="500" fill="hold"/>
                                        <p:tgtEl>
                                          <p:spTgt spid="235611"/>
                                        </p:tgtEl>
                                        <p:attrNameLst>
                                          <p:attrName>ppt_x</p:attrName>
                                        </p:attrNameLst>
                                      </p:cBhvr>
                                      <p:tavLst>
                                        <p:tav tm="0">
                                          <p:val>
                                            <p:strVal val="0-#ppt_w/2"/>
                                          </p:val>
                                        </p:tav>
                                        <p:tav tm="100000">
                                          <p:val>
                                            <p:strVal val="#ppt_x"/>
                                          </p:val>
                                        </p:tav>
                                      </p:tavLst>
                                    </p:anim>
                                    <p:anim calcmode="lin" valueType="num">
                                      <p:cBhvr additive="base">
                                        <p:cTn id="14" dur="500" fill="hold"/>
                                        <p:tgtEl>
                                          <p:spTgt spid="23561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613"/>
                                        </p:tgtEl>
                                        <p:attrNameLst>
                                          <p:attrName>style.visibility</p:attrName>
                                        </p:attrNameLst>
                                      </p:cBhvr>
                                      <p:to>
                                        <p:strVal val="visible"/>
                                      </p:to>
                                    </p:set>
                                    <p:anim calcmode="lin" valueType="num">
                                      <p:cBhvr additive="base">
                                        <p:cTn id="19" dur="500" fill="hold"/>
                                        <p:tgtEl>
                                          <p:spTgt spid="235613"/>
                                        </p:tgtEl>
                                        <p:attrNameLst>
                                          <p:attrName>ppt_x</p:attrName>
                                        </p:attrNameLst>
                                      </p:cBhvr>
                                      <p:tavLst>
                                        <p:tav tm="0">
                                          <p:val>
                                            <p:strVal val="0-#ppt_w/2"/>
                                          </p:val>
                                        </p:tav>
                                        <p:tav tm="100000">
                                          <p:val>
                                            <p:strVal val="#ppt_x"/>
                                          </p:val>
                                        </p:tav>
                                      </p:tavLst>
                                    </p:anim>
                                    <p:anim calcmode="lin" valueType="num">
                                      <p:cBhvr additive="base">
                                        <p:cTn id="20" dur="500" fill="hold"/>
                                        <p:tgtEl>
                                          <p:spTgt spid="2356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615"/>
                                        </p:tgtEl>
                                        <p:attrNameLst>
                                          <p:attrName>style.visibility</p:attrName>
                                        </p:attrNameLst>
                                      </p:cBhvr>
                                      <p:to>
                                        <p:strVal val="visible"/>
                                      </p:to>
                                    </p:set>
                                    <p:anim calcmode="lin" valueType="num">
                                      <p:cBhvr additive="base">
                                        <p:cTn id="25" dur="500" fill="hold"/>
                                        <p:tgtEl>
                                          <p:spTgt spid="235615"/>
                                        </p:tgtEl>
                                        <p:attrNameLst>
                                          <p:attrName>ppt_x</p:attrName>
                                        </p:attrNameLst>
                                      </p:cBhvr>
                                      <p:tavLst>
                                        <p:tav tm="0">
                                          <p:val>
                                            <p:strVal val="0-#ppt_w/2"/>
                                          </p:val>
                                        </p:tav>
                                        <p:tav tm="100000">
                                          <p:val>
                                            <p:strVal val="#ppt_x"/>
                                          </p:val>
                                        </p:tav>
                                      </p:tavLst>
                                    </p:anim>
                                    <p:anim calcmode="lin" valueType="num">
                                      <p:cBhvr additive="base">
                                        <p:cTn id="26" dur="500" fill="hold"/>
                                        <p:tgtEl>
                                          <p:spTgt spid="2356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616"/>
                                        </p:tgtEl>
                                        <p:attrNameLst>
                                          <p:attrName>style.visibility</p:attrName>
                                        </p:attrNameLst>
                                      </p:cBhvr>
                                      <p:to>
                                        <p:strVal val="visible"/>
                                      </p:to>
                                    </p:set>
                                    <p:anim calcmode="lin" valueType="num">
                                      <p:cBhvr additive="base">
                                        <p:cTn id="31" dur="500" fill="hold"/>
                                        <p:tgtEl>
                                          <p:spTgt spid="235616"/>
                                        </p:tgtEl>
                                        <p:attrNameLst>
                                          <p:attrName>ppt_x</p:attrName>
                                        </p:attrNameLst>
                                      </p:cBhvr>
                                      <p:tavLst>
                                        <p:tav tm="0">
                                          <p:val>
                                            <p:strVal val="0-#ppt_w/2"/>
                                          </p:val>
                                        </p:tav>
                                        <p:tav tm="100000">
                                          <p:val>
                                            <p:strVal val="#ppt_x"/>
                                          </p:val>
                                        </p:tav>
                                      </p:tavLst>
                                    </p:anim>
                                    <p:anim calcmode="lin" valueType="num">
                                      <p:cBhvr additive="base">
                                        <p:cTn id="32" dur="500" fill="hold"/>
                                        <p:tgtEl>
                                          <p:spTgt spid="2356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3" grpId="0"/>
      <p:bldP spid="235615" grpId="0"/>
      <p:bldP spid="235616"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4"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37581" name="Group 13"/>
          <p:cNvGrpSpPr>
            <a:grpSpLocks/>
          </p:cNvGrpSpPr>
          <p:nvPr/>
        </p:nvGrpSpPr>
        <p:grpSpPr bwMode="auto">
          <a:xfrm>
            <a:off x="539750" y="260350"/>
            <a:ext cx="8569325" cy="1384300"/>
            <a:chOff x="340" y="164"/>
            <a:chExt cx="5398" cy="872"/>
          </a:xfrm>
        </p:grpSpPr>
        <p:sp>
          <p:nvSpPr>
            <p:cNvPr id="237572" name="Text Box 4"/>
            <p:cNvSpPr txBox="1">
              <a:spLocks noChangeArrowheads="1"/>
            </p:cNvSpPr>
            <p:nvPr/>
          </p:nvSpPr>
          <p:spPr bwMode="auto">
            <a:xfrm>
              <a:off x="340" y="164"/>
              <a:ext cx="539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20</a:t>
              </a:r>
              <a:r>
                <a:rPr lang="zh-CN" altLang="en-US">
                  <a:solidFill>
                    <a:srgbClr val="000000"/>
                  </a:solidFill>
                </a:rPr>
                <a:t>、（</a:t>
              </a:r>
              <a:r>
                <a:rPr lang="en-US" altLang="zh-CN">
                  <a:solidFill>
                    <a:srgbClr val="000000"/>
                  </a:solidFill>
                </a:rPr>
                <a:t>1</a:t>
              </a:r>
              <a:r>
                <a:rPr lang="zh-CN" altLang="en-US">
                  <a:solidFill>
                    <a:srgbClr val="000000"/>
                  </a:solidFill>
                </a:rPr>
                <a:t>）利用</a:t>
              </a:r>
              <a:r>
                <a:rPr lang="en-US" altLang="zh-CN">
                  <a:solidFill>
                    <a:srgbClr val="000000"/>
                  </a:solidFill>
                </a:rPr>
                <a:t>Christofide</a:t>
              </a:r>
              <a:r>
                <a:rPr lang="zh-CN" altLang="en-US">
                  <a:solidFill>
                    <a:srgbClr val="000000"/>
                  </a:solidFill>
                </a:rPr>
                <a:t>算法求图</a:t>
              </a:r>
              <a:r>
                <a:rPr lang="en-US" altLang="zh-CN">
                  <a:solidFill>
                    <a:srgbClr val="000000"/>
                  </a:solidFill>
                </a:rPr>
                <a:t>9.44</a:t>
              </a:r>
              <a:r>
                <a:rPr lang="zh-CN" altLang="en-US">
                  <a:solidFill>
                    <a:srgbClr val="000000"/>
                  </a:solidFill>
                </a:rPr>
                <a:t>的一个近似最优圈，其中</a:t>
              </a:r>
              <a:r>
                <a:rPr lang="en-US" altLang="zh-CN">
                  <a:solidFill>
                    <a:srgbClr val="000000"/>
                  </a:solidFill>
                </a:rPr>
                <a:t>δ</a:t>
              </a:r>
              <a:r>
                <a:rPr lang="zh-CN" altLang="en-US">
                  <a:solidFill>
                    <a:srgbClr val="000000"/>
                  </a:solidFill>
                </a:rPr>
                <a:t>为充</a:t>
              </a:r>
            </a:p>
            <a:p>
              <a:r>
                <a:rPr lang="zh-CN" altLang="en-US">
                  <a:solidFill>
                    <a:srgbClr val="000000"/>
                  </a:solidFill>
                </a:rPr>
                <a:t>分小的正数。</a:t>
              </a:r>
            </a:p>
            <a:p>
              <a:r>
                <a:rPr lang="zh-CN" altLang="en-US">
                  <a:solidFill>
                    <a:srgbClr val="000000"/>
                  </a:solidFill>
                </a:rPr>
                <a:t>（</a:t>
              </a:r>
              <a:r>
                <a:rPr lang="en-US" altLang="zh-CN">
                  <a:solidFill>
                    <a:srgbClr val="000000"/>
                  </a:solidFill>
                </a:rPr>
                <a:t>2</a:t>
              </a:r>
              <a:r>
                <a:rPr lang="zh-CN" altLang="en-US">
                  <a:solidFill>
                    <a:srgbClr val="000000"/>
                  </a:solidFill>
                </a:rPr>
                <a:t>）构造一个例子，说明对于</a:t>
              </a:r>
              <a:r>
                <a:rPr lang="en-US" altLang="zh-CN">
                  <a:solidFill>
                    <a:srgbClr val="000000"/>
                  </a:solidFill>
                </a:rPr>
                <a:t>§9.4</a:t>
              </a:r>
              <a:r>
                <a:rPr lang="zh-CN" altLang="en-US">
                  <a:solidFill>
                    <a:srgbClr val="000000"/>
                  </a:solidFill>
                </a:rPr>
                <a:t>定理</a:t>
              </a:r>
              <a:r>
                <a:rPr lang="en-US" altLang="zh-CN">
                  <a:solidFill>
                    <a:srgbClr val="000000"/>
                  </a:solidFill>
                </a:rPr>
                <a:t>9.16</a:t>
              </a:r>
              <a:r>
                <a:rPr lang="zh-CN" altLang="en-US">
                  <a:solidFill>
                    <a:srgbClr val="000000"/>
                  </a:solidFill>
                </a:rPr>
                <a:t>证明的结果</a:t>
              </a:r>
            </a:p>
            <a:p>
              <a:r>
                <a:rPr lang="en-US" altLang="zh-CN" i="1">
                  <a:solidFill>
                    <a:srgbClr val="000000"/>
                  </a:solidFill>
                </a:rPr>
                <a:t>C</a:t>
              </a:r>
              <a:r>
                <a:rPr lang="en-US" altLang="zh-CN">
                  <a:solidFill>
                    <a:srgbClr val="000000"/>
                  </a:solidFill>
                </a:rPr>
                <a:t>(</a:t>
              </a:r>
              <a:r>
                <a:rPr lang="en-US" altLang="zh-CN" i="1">
                  <a:solidFill>
                    <a:srgbClr val="000000"/>
                  </a:solidFill>
                </a:rPr>
                <a:t>I</a:t>
              </a:r>
              <a:r>
                <a:rPr lang="en-US" altLang="zh-CN">
                  <a:solidFill>
                    <a:srgbClr val="000000"/>
                  </a:solidFill>
                </a:rPr>
                <a:t>) ≤     OPT(</a:t>
              </a:r>
              <a:r>
                <a:rPr lang="en-US" altLang="zh-CN" i="1">
                  <a:solidFill>
                    <a:srgbClr val="000000"/>
                  </a:solidFill>
                </a:rPr>
                <a:t>I</a:t>
              </a:r>
              <a:r>
                <a:rPr lang="en-US" altLang="zh-CN">
                  <a:solidFill>
                    <a:srgbClr val="000000"/>
                  </a:solidFill>
                </a:rPr>
                <a:t>)</a:t>
              </a:r>
              <a:r>
                <a:rPr lang="zh-CN" altLang="en-US">
                  <a:solidFill>
                    <a:srgbClr val="000000"/>
                  </a:solidFill>
                </a:rPr>
                <a:t>，最坏情况比值     是紧的（即不能用更小的数工替）。</a:t>
              </a:r>
            </a:p>
          </p:txBody>
        </p:sp>
        <p:graphicFrame>
          <p:nvGraphicFramePr>
            <p:cNvPr id="237573" name="Object 5"/>
            <p:cNvGraphicFramePr>
              <a:graphicFrameLocks noChangeAspect="1"/>
            </p:cNvGraphicFramePr>
            <p:nvPr/>
          </p:nvGraphicFramePr>
          <p:xfrm>
            <a:off x="941" y="719"/>
            <a:ext cx="124" cy="317"/>
          </p:xfrm>
          <a:graphic>
            <a:graphicData uri="http://schemas.openxmlformats.org/presentationml/2006/ole">
              <mc:AlternateContent xmlns:mc="http://schemas.openxmlformats.org/markup-compatibility/2006">
                <mc:Choice xmlns:v="urn:schemas-microsoft-com:vml" Requires="v">
                  <p:oleObj spid="_x0000_s237584" r:id="rId3" imgW="152334" imgH="393529" progId="Equation.DSMT4">
                    <p:embed/>
                  </p:oleObj>
                </mc:Choice>
                <mc:Fallback>
                  <p:oleObj r:id="rId3" imgW="152334" imgH="39352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 y="719"/>
                          <a:ext cx="1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7577" name="Object 9"/>
            <p:cNvGraphicFramePr>
              <a:graphicFrameLocks noChangeAspect="1"/>
            </p:cNvGraphicFramePr>
            <p:nvPr/>
          </p:nvGraphicFramePr>
          <p:xfrm>
            <a:off x="2756" y="718"/>
            <a:ext cx="124" cy="317"/>
          </p:xfrm>
          <a:graphic>
            <a:graphicData uri="http://schemas.openxmlformats.org/presentationml/2006/ole">
              <mc:AlternateContent xmlns:mc="http://schemas.openxmlformats.org/markup-compatibility/2006">
                <mc:Choice xmlns:v="urn:schemas-microsoft-com:vml" Requires="v">
                  <p:oleObj spid="_x0000_s237585" r:id="rId5" imgW="152334" imgH="393529" progId="Equation.DSMT4">
                    <p:embed/>
                  </p:oleObj>
                </mc:Choice>
                <mc:Fallback>
                  <p:oleObj r:id="rId5" imgW="152334" imgH="393529"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6" y="718"/>
                          <a:ext cx="124"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7580" name="Rectangle 12"/>
          <p:cNvSpPr>
            <a:spLocks noChangeArrowheads="1"/>
          </p:cNvSpPr>
          <p:nvPr/>
        </p:nvSpPr>
        <p:spPr bwMode="auto">
          <a:xfrm>
            <a:off x="539750" y="1557338"/>
            <a:ext cx="87852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21</a:t>
            </a:r>
            <a:r>
              <a:rPr lang="zh-CN" altLang="en-US"/>
              <a:t>、图</a:t>
            </a:r>
            <a:r>
              <a:rPr lang="en-US" altLang="zh-CN"/>
              <a:t>9.45</a:t>
            </a:r>
            <a:r>
              <a:rPr lang="zh-CN" altLang="en-US"/>
              <a:t>是某省七个地区的平面图。试按地图染色问题中介绍的步骤，</a:t>
            </a:r>
          </a:p>
          <a:p>
            <a:r>
              <a:rPr lang="zh-CN" altLang="en-US"/>
              <a:t>求一最少颜色着色法。</a:t>
            </a:r>
          </a:p>
        </p:txBody>
      </p:sp>
      <p:pic>
        <p:nvPicPr>
          <p:cNvPr id="237582" name="Picture 14" descr="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708275"/>
            <a:ext cx="29337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37583" name="Picture 15" descr="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2636838"/>
            <a:ext cx="28575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80"/>
                                        </p:tgtEl>
                                        <p:attrNameLst>
                                          <p:attrName>style.visibility</p:attrName>
                                        </p:attrNameLst>
                                      </p:cBhvr>
                                      <p:to>
                                        <p:strVal val="visible"/>
                                      </p:to>
                                    </p:set>
                                    <p:anim calcmode="lin" valueType="num">
                                      <p:cBhvr additive="base">
                                        <p:cTn id="7" dur="500" fill="hold"/>
                                        <p:tgtEl>
                                          <p:spTgt spid="237580"/>
                                        </p:tgtEl>
                                        <p:attrNameLst>
                                          <p:attrName>ppt_x</p:attrName>
                                        </p:attrNameLst>
                                      </p:cBhvr>
                                      <p:tavLst>
                                        <p:tav tm="0">
                                          <p:val>
                                            <p:strVal val="0-#ppt_w/2"/>
                                          </p:val>
                                        </p:tav>
                                        <p:tav tm="100000">
                                          <p:val>
                                            <p:strVal val="#ppt_x"/>
                                          </p:val>
                                        </p:tav>
                                      </p:tavLst>
                                    </p:anim>
                                    <p:anim calcmode="lin" valueType="num">
                                      <p:cBhvr additive="base">
                                        <p:cTn id="8" dur="500" fill="hold"/>
                                        <p:tgtEl>
                                          <p:spTgt spid="2375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7582"/>
                                        </p:tgtEl>
                                        <p:attrNameLst>
                                          <p:attrName>style.visibility</p:attrName>
                                        </p:attrNameLst>
                                      </p:cBhvr>
                                      <p:to>
                                        <p:strVal val="visible"/>
                                      </p:to>
                                    </p:set>
                                    <p:anim calcmode="lin" valueType="num">
                                      <p:cBhvr additive="base">
                                        <p:cTn id="13" dur="500" fill="hold"/>
                                        <p:tgtEl>
                                          <p:spTgt spid="237582"/>
                                        </p:tgtEl>
                                        <p:attrNameLst>
                                          <p:attrName>ppt_x</p:attrName>
                                        </p:attrNameLst>
                                      </p:cBhvr>
                                      <p:tavLst>
                                        <p:tav tm="0">
                                          <p:val>
                                            <p:strVal val="0-#ppt_w/2"/>
                                          </p:val>
                                        </p:tav>
                                        <p:tav tm="100000">
                                          <p:val>
                                            <p:strVal val="#ppt_x"/>
                                          </p:val>
                                        </p:tav>
                                      </p:tavLst>
                                    </p:anim>
                                    <p:anim calcmode="lin" valueType="num">
                                      <p:cBhvr additive="base">
                                        <p:cTn id="14" dur="500" fill="hold"/>
                                        <p:tgtEl>
                                          <p:spTgt spid="2375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7583"/>
                                        </p:tgtEl>
                                        <p:attrNameLst>
                                          <p:attrName>style.visibility</p:attrName>
                                        </p:attrNameLst>
                                      </p:cBhvr>
                                      <p:to>
                                        <p:strVal val="visible"/>
                                      </p:to>
                                    </p:set>
                                    <p:anim calcmode="lin" valueType="num">
                                      <p:cBhvr additive="base">
                                        <p:cTn id="19" dur="500" fill="hold"/>
                                        <p:tgtEl>
                                          <p:spTgt spid="237583"/>
                                        </p:tgtEl>
                                        <p:attrNameLst>
                                          <p:attrName>ppt_x</p:attrName>
                                        </p:attrNameLst>
                                      </p:cBhvr>
                                      <p:tavLst>
                                        <p:tav tm="0">
                                          <p:val>
                                            <p:strVal val="0-#ppt_w/2"/>
                                          </p:val>
                                        </p:tav>
                                        <p:tav tm="100000">
                                          <p:val>
                                            <p:strVal val="#ppt_x"/>
                                          </p:val>
                                        </p:tav>
                                      </p:tavLst>
                                    </p:anim>
                                    <p:anim calcmode="lin" valueType="num">
                                      <p:cBhvr additive="base">
                                        <p:cTn id="20" dur="500" fill="hold"/>
                                        <p:tgtEl>
                                          <p:spTgt spid="237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1" name="Rectangle 11"/>
          <p:cNvSpPr>
            <a:spLocks noChangeArrowheads="1"/>
          </p:cNvSpPr>
          <p:nvPr/>
        </p:nvSpPr>
        <p:spPr bwMode="auto">
          <a:xfrm>
            <a:off x="306388" y="368300"/>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三、网络流问题</a:t>
            </a:r>
          </a:p>
        </p:txBody>
      </p:sp>
      <p:sp>
        <p:nvSpPr>
          <p:cNvPr id="35853" name="Rectangle 13"/>
          <p:cNvSpPr>
            <a:spLocks noChangeArrowheads="1"/>
          </p:cNvSpPr>
          <p:nvPr/>
        </p:nvSpPr>
        <p:spPr bwMode="auto">
          <a:xfrm>
            <a:off x="250825" y="836613"/>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网络流问题是又一类具有广泛应用前景的</a:t>
            </a:r>
            <a:r>
              <a:rPr lang="en-US" altLang="zh-CN"/>
              <a:t>P</a:t>
            </a:r>
            <a:r>
              <a:rPr lang="zh-CN" altLang="en-US"/>
              <a:t>问题，本节将介绍一些有关</a:t>
            </a:r>
          </a:p>
          <a:p>
            <a:r>
              <a:rPr lang="zh-CN" altLang="en-US"/>
              <a:t>网络流问题的基本理论与算法。</a:t>
            </a:r>
          </a:p>
        </p:txBody>
      </p:sp>
      <p:sp>
        <p:nvSpPr>
          <p:cNvPr id="35855" name="Rectangle 15"/>
          <p:cNvSpPr>
            <a:spLocks noChangeArrowheads="1"/>
          </p:cNvSpPr>
          <p:nvPr/>
        </p:nvSpPr>
        <p:spPr bwMode="auto">
          <a:xfrm>
            <a:off x="323850" y="1557338"/>
            <a:ext cx="3175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1</a:t>
            </a:r>
            <a:r>
              <a:rPr lang="zh-CN" altLang="en-US">
                <a:solidFill>
                  <a:srgbClr val="009900"/>
                </a:solidFill>
              </a:rPr>
              <a:t>、最大流问题（</a:t>
            </a:r>
            <a:r>
              <a:rPr lang="en-US" altLang="zh-CN">
                <a:solidFill>
                  <a:srgbClr val="009900"/>
                </a:solidFill>
              </a:rPr>
              <a:t>MFP</a:t>
            </a:r>
            <a:r>
              <a:rPr lang="zh-CN" altLang="en-US">
                <a:solidFill>
                  <a:srgbClr val="009900"/>
                </a:solidFill>
              </a:rPr>
              <a:t>）</a:t>
            </a:r>
          </a:p>
        </p:txBody>
      </p:sp>
      <p:sp>
        <p:nvSpPr>
          <p:cNvPr id="35857" name="Rectangle 17"/>
          <p:cNvSpPr>
            <a:spLocks noChangeArrowheads="1"/>
          </p:cNvSpPr>
          <p:nvPr/>
        </p:nvSpPr>
        <p:spPr bwMode="auto">
          <a:xfrm>
            <a:off x="250825" y="1989138"/>
            <a:ext cx="849788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边赋值的有向图称为网络。给定一个网络，其边赋值表示该边的容量。最大流问题要求在不超过边容量的前提下求出网络中两个指定顶点之间的最大流。例如：当网络是通讯网时，我们可能会去求出网络中两个指定点间的最大通话量；当网络是城市的街道时，我们又可能会去求两地间的最大交通流，即单位时间内允许通过的车辆数等等。</a:t>
            </a:r>
          </a:p>
        </p:txBody>
      </p:sp>
      <p:sp>
        <p:nvSpPr>
          <p:cNvPr id="35859" name="Rectangle 19"/>
          <p:cNvSpPr>
            <a:spLocks noChangeArrowheads="1"/>
          </p:cNvSpPr>
          <p:nvPr/>
        </p:nvSpPr>
        <p:spPr bwMode="auto">
          <a:xfrm>
            <a:off x="252413" y="3644900"/>
            <a:ext cx="85677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建模：</a:t>
            </a:r>
            <a:r>
              <a:rPr lang="zh-CN" altLang="en-US"/>
              <a:t>给定一有向图</a:t>
            </a:r>
            <a:r>
              <a:rPr lang="en-US" altLang="zh-CN" i="1"/>
              <a:t>G</a:t>
            </a:r>
            <a:r>
              <a:rPr lang="en-US" altLang="zh-CN"/>
              <a:t>=</a:t>
            </a:r>
            <a:r>
              <a:rPr lang="zh-CN" altLang="en-US"/>
              <a:t>（</a:t>
            </a:r>
            <a:r>
              <a:rPr lang="en-US" altLang="zh-CN" i="1"/>
              <a:t>V</a:t>
            </a:r>
            <a:r>
              <a:rPr lang="zh-CN" altLang="en-US" i="1"/>
              <a:t>，</a:t>
            </a:r>
            <a:r>
              <a:rPr lang="en-US" altLang="zh-CN" i="1"/>
              <a:t>A</a:t>
            </a:r>
            <a:r>
              <a:rPr lang="zh-CN" altLang="en-US"/>
              <a:t>），</a:t>
            </a:r>
            <a:r>
              <a:rPr lang="en-US" altLang="zh-CN" i="1"/>
              <a:t>A</a:t>
            </a:r>
            <a:r>
              <a:rPr lang="zh-CN" altLang="en-US"/>
              <a:t>的每一条孤（边）（</a:t>
            </a:r>
            <a:r>
              <a:rPr lang="en-US" altLang="zh-CN" i="1"/>
              <a:t>i</a:t>
            </a:r>
            <a:r>
              <a:rPr lang="en-US" altLang="zh-CN"/>
              <a:t>,</a:t>
            </a:r>
            <a:r>
              <a:rPr lang="en-US" altLang="zh-CN" i="1"/>
              <a:t>j</a:t>
            </a:r>
            <a:r>
              <a:rPr lang="zh-CN" altLang="en-US"/>
              <a:t>）上已赋一</a:t>
            </a:r>
          </a:p>
          <a:p>
            <a:r>
              <a:rPr lang="zh-CN" altLang="en-US"/>
              <a:t>表示边容量的非负整数</a:t>
            </a:r>
            <a:r>
              <a:rPr lang="en-US" altLang="zh-CN"/>
              <a:t>C</a:t>
            </a:r>
            <a:r>
              <a:rPr lang="zh-CN" altLang="en-US"/>
              <a:t>（</a:t>
            </a:r>
            <a:r>
              <a:rPr lang="en-US" altLang="zh-CN" i="1"/>
              <a:t>i</a:t>
            </a:r>
            <a:r>
              <a:rPr lang="en-US" altLang="zh-CN"/>
              <a:t>,</a:t>
            </a:r>
            <a:r>
              <a:rPr lang="en-US" altLang="zh-CN" i="1"/>
              <a:t>j</a:t>
            </a:r>
            <a:r>
              <a:rPr lang="zh-CN" altLang="en-US"/>
              <a:t>）。并已指定</a:t>
            </a:r>
            <a:r>
              <a:rPr lang="en-US" altLang="zh-CN"/>
              <a:t>V</a:t>
            </a:r>
            <a:r>
              <a:rPr lang="zh-CN" altLang="en-US"/>
              <a:t>中的两个顶点 </a:t>
            </a:r>
            <a:r>
              <a:rPr lang="en-US" altLang="zh-CN"/>
              <a:t>s</a:t>
            </a:r>
            <a:r>
              <a:rPr lang="zh-CN" altLang="en-US"/>
              <a:t>、</a:t>
            </a:r>
            <a:r>
              <a:rPr lang="en-US" altLang="zh-CN"/>
              <a:t>t</a:t>
            </a:r>
            <a:r>
              <a:rPr lang="zh-CN" altLang="en-US"/>
              <a:t>，分别称</a:t>
            </a:r>
          </a:p>
          <a:p>
            <a:r>
              <a:rPr lang="zh-CN" altLang="en-US"/>
              <a:t>它们为发点和收点。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851"/>
                                        </p:tgtEl>
                                        <p:attrNameLst>
                                          <p:attrName>style.visibility</p:attrName>
                                        </p:attrNameLst>
                                      </p:cBhvr>
                                      <p:to>
                                        <p:strVal val="visible"/>
                                      </p:to>
                                    </p:set>
                                    <p:anim calcmode="lin" valueType="num">
                                      <p:cBhvr additive="base">
                                        <p:cTn id="7" dur="500" fill="hold"/>
                                        <p:tgtEl>
                                          <p:spTgt spid="35851"/>
                                        </p:tgtEl>
                                        <p:attrNameLst>
                                          <p:attrName>ppt_x</p:attrName>
                                        </p:attrNameLst>
                                      </p:cBhvr>
                                      <p:tavLst>
                                        <p:tav tm="0">
                                          <p:val>
                                            <p:strVal val="0-#ppt_w/2"/>
                                          </p:val>
                                        </p:tav>
                                        <p:tav tm="100000">
                                          <p:val>
                                            <p:strVal val="#ppt_x"/>
                                          </p:val>
                                        </p:tav>
                                      </p:tavLst>
                                    </p:anim>
                                    <p:anim calcmode="lin" valueType="num">
                                      <p:cBhvr additive="base">
                                        <p:cTn id="8" dur="500" fill="hold"/>
                                        <p:tgtEl>
                                          <p:spTgt spid="358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53"/>
                                        </p:tgtEl>
                                        <p:attrNameLst>
                                          <p:attrName>style.visibility</p:attrName>
                                        </p:attrNameLst>
                                      </p:cBhvr>
                                      <p:to>
                                        <p:strVal val="visible"/>
                                      </p:to>
                                    </p:set>
                                    <p:anim calcmode="lin" valueType="num">
                                      <p:cBhvr additive="base">
                                        <p:cTn id="13" dur="500" fill="hold"/>
                                        <p:tgtEl>
                                          <p:spTgt spid="35853"/>
                                        </p:tgtEl>
                                        <p:attrNameLst>
                                          <p:attrName>ppt_x</p:attrName>
                                        </p:attrNameLst>
                                      </p:cBhvr>
                                      <p:tavLst>
                                        <p:tav tm="0">
                                          <p:val>
                                            <p:strVal val="0-#ppt_w/2"/>
                                          </p:val>
                                        </p:tav>
                                        <p:tav tm="100000">
                                          <p:val>
                                            <p:strVal val="#ppt_x"/>
                                          </p:val>
                                        </p:tav>
                                      </p:tavLst>
                                    </p:anim>
                                    <p:anim calcmode="lin" valueType="num">
                                      <p:cBhvr additive="base">
                                        <p:cTn id="14" dur="500" fill="hold"/>
                                        <p:tgtEl>
                                          <p:spTgt spid="358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55"/>
                                        </p:tgtEl>
                                        <p:attrNameLst>
                                          <p:attrName>style.visibility</p:attrName>
                                        </p:attrNameLst>
                                      </p:cBhvr>
                                      <p:to>
                                        <p:strVal val="visible"/>
                                      </p:to>
                                    </p:set>
                                    <p:anim calcmode="lin" valueType="num">
                                      <p:cBhvr additive="base">
                                        <p:cTn id="19" dur="500" fill="hold"/>
                                        <p:tgtEl>
                                          <p:spTgt spid="35855"/>
                                        </p:tgtEl>
                                        <p:attrNameLst>
                                          <p:attrName>ppt_x</p:attrName>
                                        </p:attrNameLst>
                                      </p:cBhvr>
                                      <p:tavLst>
                                        <p:tav tm="0">
                                          <p:val>
                                            <p:strVal val="0-#ppt_w/2"/>
                                          </p:val>
                                        </p:tav>
                                        <p:tav tm="100000">
                                          <p:val>
                                            <p:strVal val="#ppt_x"/>
                                          </p:val>
                                        </p:tav>
                                      </p:tavLst>
                                    </p:anim>
                                    <p:anim calcmode="lin" valueType="num">
                                      <p:cBhvr additive="base">
                                        <p:cTn id="20" dur="500" fill="hold"/>
                                        <p:tgtEl>
                                          <p:spTgt spid="3585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57"/>
                                        </p:tgtEl>
                                        <p:attrNameLst>
                                          <p:attrName>style.visibility</p:attrName>
                                        </p:attrNameLst>
                                      </p:cBhvr>
                                      <p:to>
                                        <p:strVal val="visible"/>
                                      </p:to>
                                    </p:set>
                                    <p:anim calcmode="lin" valueType="num">
                                      <p:cBhvr additive="base">
                                        <p:cTn id="25" dur="500" fill="hold"/>
                                        <p:tgtEl>
                                          <p:spTgt spid="35857"/>
                                        </p:tgtEl>
                                        <p:attrNameLst>
                                          <p:attrName>ppt_x</p:attrName>
                                        </p:attrNameLst>
                                      </p:cBhvr>
                                      <p:tavLst>
                                        <p:tav tm="0">
                                          <p:val>
                                            <p:strVal val="0-#ppt_w/2"/>
                                          </p:val>
                                        </p:tav>
                                        <p:tav tm="100000">
                                          <p:val>
                                            <p:strVal val="#ppt_x"/>
                                          </p:val>
                                        </p:tav>
                                      </p:tavLst>
                                    </p:anim>
                                    <p:anim calcmode="lin" valueType="num">
                                      <p:cBhvr additive="base">
                                        <p:cTn id="26" dur="500" fill="hold"/>
                                        <p:tgtEl>
                                          <p:spTgt spid="358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59"/>
                                        </p:tgtEl>
                                        <p:attrNameLst>
                                          <p:attrName>style.visibility</p:attrName>
                                        </p:attrNameLst>
                                      </p:cBhvr>
                                      <p:to>
                                        <p:strVal val="visible"/>
                                      </p:to>
                                    </p:set>
                                    <p:anim calcmode="lin" valueType="num">
                                      <p:cBhvr additive="base">
                                        <p:cTn id="31" dur="500" fill="hold"/>
                                        <p:tgtEl>
                                          <p:spTgt spid="35859"/>
                                        </p:tgtEl>
                                        <p:attrNameLst>
                                          <p:attrName>ppt_x</p:attrName>
                                        </p:attrNameLst>
                                      </p:cBhvr>
                                      <p:tavLst>
                                        <p:tav tm="0">
                                          <p:val>
                                            <p:strVal val="0-#ppt_w/2"/>
                                          </p:val>
                                        </p:tav>
                                        <p:tav tm="100000">
                                          <p:val>
                                            <p:strVal val="#ppt_x"/>
                                          </p:val>
                                        </p:tav>
                                      </p:tavLst>
                                    </p:anim>
                                    <p:anim calcmode="lin" valueType="num">
                                      <p:cBhvr additive="base">
                                        <p:cTn id="32" dur="500" fill="hold"/>
                                        <p:tgtEl>
                                          <p:spTgt spid="358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1" grpId="0"/>
      <p:bldP spid="35853" grpId="0"/>
      <p:bldP spid="35855" grpId="0"/>
      <p:bldP spid="35857" grpId="0"/>
      <p:bldP spid="358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6"/>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2" name="Rectangle 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74" name="Rectangle 1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875" name="Group 11"/>
          <p:cNvGrpSpPr>
            <a:grpSpLocks/>
          </p:cNvGrpSpPr>
          <p:nvPr/>
        </p:nvGrpSpPr>
        <p:grpSpPr bwMode="auto">
          <a:xfrm>
            <a:off x="323850" y="401638"/>
            <a:ext cx="8516938" cy="1006475"/>
            <a:chOff x="237" y="253"/>
            <a:chExt cx="5365" cy="634"/>
          </a:xfrm>
        </p:grpSpPr>
        <p:sp>
          <p:nvSpPr>
            <p:cNvPr id="36868" name="Text Box 4"/>
            <p:cNvSpPr txBox="1">
              <a:spLocks noChangeArrowheads="1"/>
            </p:cNvSpPr>
            <p:nvPr/>
          </p:nvSpPr>
          <p:spPr bwMode="auto">
            <a:xfrm>
              <a:off x="237" y="253"/>
              <a:ext cx="53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设网络中已存在一个流（不一定是最大流），记孤（</a:t>
              </a:r>
              <a:r>
                <a:rPr lang="en-US" altLang="zh-CN" i="1">
                  <a:solidFill>
                    <a:srgbClr val="000000"/>
                  </a:solidFill>
                </a:rPr>
                <a:t>i</a:t>
              </a:r>
              <a:r>
                <a:rPr lang="en-US" altLang="zh-CN">
                  <a:solidFill>
                    <a:srgbClr val="000000"/>
                  </a:solidFill>
                </a:rPr>
                <a:t>,</a:t>
              </a:r>
              <a:r>
                <a:rPr lang="en-US" altLang="zh-CN" i="1">
                  <a:solidFill>
                    <a:srgbClr val="000000"/>
                  </a:solidFill>
                </a:rPr>
                <a:t>j</a:t>
              </a:r>
              <a:r>
                <a:rPr lang="zh-CN" altLang="en-US">
                  <a:solidFill>
                    <a:srgbClr val="000000"/>
                  </a:solidFill>
                </a:rPr>
                <a:t>）上的流量为  </a:t>
              </a:r>
            </a:p>
            <a:p>
              <a:r>
                <a:rPr lang="zh-CN" altLang="en-US">
                  <a:solidFill>
                    <a:srgbClr val="000000"/>
                  </a:solidFill>
                </a:rPr>
                <a:t>   （</a:t>
              </a:r>
              <a:r>
                <a:rPr lang="en-US" altLang="zh-CN" i="1">
                  <a:solidFill>
                    <a:srgbClr val="000000"/>
                  </a:solidFill>
                </a:rPr>
                <a:t>i</a:t>
              </a:r>
              <a:r>
                <a:rPr lang="en-US" altLang="zh-CN">
                  <a:solidFill>
                    <a:srgbClr val="000000"/>
                  </a:solidFill>
                </a:rPr>
                <a:t>,</a:t>
              </a:r>
              <a:r>
                <a:rPr lang="en-US" altLang="zh-CN" i="1">
                  <a:solidFill>
                    <a:srgbClr val="000000"/>
                  </a:solidFill>
                </a:rPr>
                <a:t>j</a:t>
              </a:r>
              <a:r>
                <a:rPr lang="zh-CN" altLang="en-US">
                  <a:solidFill>
                    <a:srgbClr val="000000"/>
                  </a:solidFill>
                </a:rPr>
                <a:t>），记</a:t>
              </a:r>
              <a:r>
                <a:rPr lang="en-US" altLang="zh-CN">
                  <a:solidFill>
                    <a:srgbClr val="000000"/>
                  </a:solidFill>
                </a:rPr>
                <a:t>s</a:t>
              </a:r>
              <a:r>
                <a:rPr lang="zh-CN" altLang="en-US">
                  <a:solidFill>
                    <a:srgbClr val="000000"/>
                  </a:solidFill>
                </a:rPr>
                <a:t>发出的总流量（即</a:t>
              </a:r>
              <a:r>
                <a:rPr lang="en-US" altLang="zh-CN">
                  <a:solidFill>
                    <a:srgbClr val="000000"/>
                  </a:solidFill>
                </a:rPr>
                <a:t>t</a:t>
              </a:r>
              <a:r>
                <a:rPr lang="zh-CN" altLang="en-US">
                  <a:solidFill>
                    <a:srgbClr val="000000"/>
                  </a:solidFill>
                </a:rPr>
                <a:t>收到的总流量）为     ，根据平衡条件，可得如下的约束条件，            ，有</a:t>
              </a:r>
            </a:p>
          </p:txBody>
        </p:sp>
        <p:graphicFrame>
          <p:nvGraphicFramePr>
            <p:cNvPr id="36869" name="Object 5"/>
            <p:cNvGraphicFramePr>
              <a:graphicFrameLocks noChangeAspect="1"/>
            </p:cNvGraphicFramePr>
            <p:nvPr/>
          </p:nvGraphicFramePr>
          <p:xfrm>
            <a:off x="321" y="437"/>
            <a:ext cx="200" cy="226"/>
          </p:xfrm>
          <a:graphic>
            <a:graphicData uri="http://schemas.openxmlformats.org/presentationml/2006/ole">
              <mc:AlternateContent xmlns:mc="http://schemas.openxmlformats.org/markup-compatibility/2006">
                <mc:Choice xmlns:v="urn:schemas-microsoft-com:vml" Requires="v">
                  <p:oleObj spid="_x0000_s36906" r:id="rId3" imgW="139579" imgH="164957" progId="Equation.DSMT4">
                    <p:embed/>
                  </p:oleObj>
                </mc:Choice>
                <mc:Fallback>
                  <p:oleObj r:id="rId3" imgW="139579"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 y="437"/>
                          <a:ext cx="200"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7"/>
            <p:cNvGraphicFramePr>
              <a:graphicFrameLocks noChangeAspect="1"/>
            </p:cNvGraphicFramePr>
            <p:nvPr/>
          </p:nvGraphicFramePr>
          <p:xfrm>
            <a:off x="3878" y="482"/>
            <a:ext cx="157" cy="181"/>
          </p:xfrm>
          <a:graphic>
            <a:graphicData uri="http://schemas.openxmlformats.org/presentationml/2006/ole">
              <mc:AlternateContent xmlns:mc="http://schemas.openxmlformats.org/markup-compatibility/2006">
                <mc:Choice xmlns:v="urn:schemas-microsoft-com:vml" Requires="v">
                  <p:oleObj spid="_x0000_s36907" r:id="rId5" imgW="126835" imgH="139518" progId="Equation.DSMT4">
                    <p:embed/>
                  </p:oleObj>
                </mc:Choice>
                <mc:Fallback>
                  <p:oleObj r:id="rId5" imgW="126835" imgH="139518"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482"/>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9"/>
            <p:cNvGraphicFramePr>
              <a:graphicFrameLocks noChangeAspect="1"/>
            </p:cNvGraphicFramePr>
            <p:nvPr/>
          </p:nvGraphicFramePr>
          <p:xfrm>
            <a:off x="1655" y="663"/>
            <a:ext cx="499" cy="211"/>
          </p:xfrm>
          <a:graphic>
            <a:graphicData uri="http://schemas.openxmlformats.org/presentationml/2006/ole">
              <mc:AlternateContent xmlns:mc="http://schemas.openxmlformats.org/markup-compatibility/2006">
                <mc:Choice xmlns:v="urn:schemas-microsoft-com:vml" Requires="v">
                  <p:oleObj spid="_x0000_s36908" r:id="rId7" imgW="431425" imgH="177646" progId="Equation.DSMT4">
                    <p:embed/>
                  </p:oleObj>
                </mc:Choice>
                <mc:Fallback>
                  <p:oleObj r:id="rId7" imgW="431425" imgH="177646"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 y="663"/>
                          <a:ext cx="499"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87" name="Rectangle 2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89" name="Rectangle 2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1" name="Rectangle 2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893" name="Rectangle 2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897" name="Group 33"/>
          <p:cNvGrpSpPr>
            <a:grpSpLocks/>
          </p:cNvGrpSpPr>
          <p:nvPr/>
        </p:nvGrpSpPr>
        <p:grpSpPr bwMode="auto">
          <a:xfrm>
            <a:off x="339725" y="2998788"/>
            <a:ext cx="8696325" cy="1006475"/>
            <a:chOff x="282" y="1977"/>
            <a:chExt cx="5478" cy="634"/>
          </a:xfrm>
        </p:grpSpPr>
        <p:sp>
          <p:nvSpPr>
            <p:cNvPr id="36885" name="Text Box 21"/>
            <p:cNvSpPr txBox="1">
              <a:spLocks noChangeArrowheads="1"/>
            </p:cNvSpPr>
            <p:nvPr/>
          </p:nvSpPr>
          <p:spPr bwMode="auto">
            <a:xfrm>
              <a:off x="282" y="1977"/>
              <a:ext cx="547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其中是     指</a:t>
              </a:r>
              <a:r>
                <a:rPr lang="en-US" altLang="zh-CN">
                  <a:solidFill>
                    <a:srgbClr val="000000"/>
                  </a:solidFill>
                </a:rPr>
                <a:t>A</a:t>
              </a:r>
              <a:r>
                <a:rPr lang="zh-CN" altLang="en-US">
                  <a:solidFill>
                    <a:srgbClr val="000000"/>
                  </a:solidFill>
                  <a:cs typeface="Times New Roman" pitchFamily="18" charset="0"/>
                </a:rPr>
                <a:t>中以顶点</a:t>
              </a:r>
              <a:r>
                <a:rPr lang="en-US" altLang="zh-CN" i="1">
                  <a:solidFill>
                    <a:srgbClr val="000000"/>
                  </a:solidFill>
                </a:rPr>
                <a:t>i</a:t>
              </a:r>
              <a:r>
                <a:rPr lang="zh-CN" altLang="en-US">
                  <a:solidFill>
                    <a:srgbClr val="000000"/>
                  </a:solidFill>
                  <a:cs typeface="Times New Roman" pitchFamily="18" charset="0"/>
                </a:rPr>
                <a:t>为起点的孤集，     是指</a:t>
              </a:r>
              <a:r>
                <a:rPr lang="en-US" altLang="zh-CN">
                  <a:solidFill>
                    <a:srgbClr val="000000"/>
                  </a:solidFill>
                </a:rPr>
                <a:t>A</a:t>
              </a:r>
              <a:r>
                <a:rPr lang="zh-CN" altLang="en-US">
                  <a:solidFill>
                    <a:srgbClr val="000000"/>
                  </a:solidFill>
                  <a:cs typeface="Times New Roman" pitchFamily="18" charset="0"/>
                </a:rPr>
                <a:t>中以</a:t>
              </a:r>
              <a:r>
                <a:rPr lang="zh-CN" altLang="en-US" i="1">
                  <a:solidFill>
                    <a:srgbClr val="000000"/>
                  </a:solidFill>
                </a:rPr>
                <a:t> </a:t>
              </a:r>
              <a:r>
                <a:rPr lang="en-US" altLang="zh-CN" i="1">
                  <a:solidFill>
                    <a:srgbClr val="000000"/>
                  </a:solidFill>
                </a:rPr>
                <a:t>i</a:t>
              </a:r>
              <a:r>
                <a:rPr lang="zh-CN" altLang="en-US">
                  <a:solidFill>
                    <a:srgbClr val="000000"/>
                  </a:solidFill>
                  <a:cs typeface="Times New Roman" pitchFamily="18" charset="0"/>
                </a:rPr>
                <a:t>为终点的孤集</a:t>
              </a:r>
              <a:r>
                <a:rPr lang="en-US" altLang="zh-CN">
                  <a:solidFill>
                    <a:srgbClr val="000000"/>
                  </a:solidFill>
                </a:rPr>
                <a:t>,</a:t>
              </a:r>
            </a:p>
            <a:p>
              <a:r>
                <a:rPr lang="en-US" altLang="zh-CN">
                  <a:solidFill>
                    <a:srgbClr val="000000"/>
                  </a:solidFill>
                </a:rPr>
                <a:t>(</a:t>
              </a:r>
              <a:r>
                <a:rPr lang="zh-CN" altLang="en-US">
                  <a:solidFill>
                    <a:srgbClr val="000000"/>
                  </a:solidFill>
                  <a:cs typeface="Times New Roman" pitchFamily="18" charset="0"/>
                </a:rPr>
                <a:t>９</a:t>
              </a:r>
              <a:r>
                <a:rPr lang="en-US" altLang="zh-CN">
                  <a:solidFill>
                    <a:srgbClr val="000000"/>
                  </a:solidFill>
                </a:rPr>
                <a:t>.1)</a:t>
              </a:r>
              <a:r>
                <a:rPr lang="zh-CN" altLang="en-US">
                  <a:solidFill>
                    <a:srgbClr val="000000"/>
                  </a:solidFill>
                  <a:cs typeface="Times New Roman" pitchFamily="18" charset="0"/>
                </a:rPr>
                <a:t>式表示</a:t>
              </a:r>
              <a:r>
                <a:rPr lang="en-US" altLang="zh-CN">
                  <a:solidFill>
                    <a:srgbClr val="000000"/>
                  </a:solidFill>
                </a:rPr>
                <a:t>s</a:t>
              </a:r>
              <a:r>
                <a:rPr lang="zh-CN" altLang="en-US">
                  <a:solidFill>
                    <a:srgbClr val="000000"/>
                  </a:solidFill>
                  <a:cs typeface="Times New Roman" pitchFamily="18" charset="0"/>
                </a:rPr>
                <a:t>发出流为     ，</a:t>
              </a:r>
              <a:r>
                <a:rPr lang="en-US" altLang="zh-CN">
                  <a:solidFill>
                    <a:srgbClr val="000000"/>
                  </a:solidFill>
                  <a:cs typeface="Times New Roman" pitchFamily="18" charset="0"/>
                </a:rPr>
                <a:t>t</a:t>
              </a:r>
              <a:r>
                <a:rPr lang="zh-CN" altLang="en-US">
                  <a:solidFill>
                    <a:srgbClr val="000000"/>
                  </a:solidFill>
                  <a:cs typeface="Times New Roman" pitchFamily="18" charset="0"/>
                </a:rPr>
                <a:t>收入的流为     ，其余各点只起中转作用，</a:t>
              </a:r>
            </a:p>
            <a:p>
              <a:r>
                <a:rPr lang="zh-CN" altLang="en-US">
                  <a:solidFill>
                    <a:srgbClr val="000000"/>
                  </a:solidFill>
                  <a:cs typeface="Times New Roman" pitchFamily="18" charset="0"/>
                </a:rPr>
                <a:t>既不增加也不消耗流量。根据边容量限止，还应有</a:t>
              </a:r>
              <a:r>
                <a:rPr lang="zh-CN" altLang="en-US"/>
                <a:t> </a:t>
              </a:r>
            </a:p>
          </p:txBody>
        </p:sp>
        <p:graphicFrame>
          <p:nvGraphicFramePr>
            <p:cNvPr id="36886" name="Object 22"/>
            <p:cNvGraphicFramePr>
              <a:graphicFrameLocks noChangeAspect="1"/>
            </p:cNvGraphicFramePr>
            <p:nvPr/>
          </p:nvGraphicFramePr>
          <p:xfrm>
            <a:off x="836" y="1979"/>
            <a:ext cx="230" cy="273"/>
          </p:xfrm>
          <a:graphic>
            <a:graphicData uri="http://schemas.openxmlformats.org/presentationml/2006/ole">
              <mc:AlternateContent xmlns:mc="http://schemas.openxmlformats.org/markup-compatibility/2006">
                <mc:Choice xmlns:v="urn:schemas-microsoft-com:vml" Requires="v">
                  <p:oleObj spid="_x0000_s36909" r:id="rId9" imgW="203112" imgH="241195" progId="Equation.DSMT4">
                    <p:embed/>
                  </p:oleObj>
                </mc:Choice>
                <mc:Fallback>
                  <p:oleObj r:id="rId9" imgW="203112" imgH="241195"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6" y="1979"/>
                          <a:ext cx="230"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88" name="Object 24"/>
            <p:cNvGraphicFramePr>
              <a:graphicFrameLocks noChangeAspect="1"/>
            </p:cNvGraphicFramePr>
            <p:nvPr/>
          </p:nvGraphicFramePr>
          <p:xfrm>
            <a:off x="3107" y="1979"/>
            <a:ext cx="229" cy="272"/>
          </p:xfrm>
          <a:graphic>
            <a:graphicData uri="http://schemas.openxmlformats.org/presentationml/2006/ole">
              <mc:AlternateContent xmlns:mc="http://schemas.openxmlformats.org/markup-compatibility/2006">
                <mc:Choice xmlns:v="urn:schemas-microsoft-com:vml" Requires="v">
                  <p:oleObj spid="_x0000_s36910" r:id="rId11" imgW="203112" imgH="241195" progId="Equation.DSMT4">
                    <p:embed/>
                  </p:oleObj>
                </mc:Choice>
                <mc:Fallback>
                  <p:oleObj r:id="rId11" imgW="203112" imgH="241195"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7" y="1979"/>
                          <a:ext cx="22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2" name="Object 28"/>
            <p:cNvGraphicFramePr>
              <a:graphicFrameLocks noChangeAspect="1"/>
            </p:cNvGraphicFramePr>
            <p:nvPr/>
          </p:nvGraphicFramePr>
          <p:xfrm>
            <a:off x="1952" y="2205"/>
            <a:ext cx="157" cy="181"/>
          </p:xfrm>
          <a:graphic>
            <a:graphicData uri="http://schemas.openxmlformats.org/presentationml/2006/ole">
              <mc:AlternateContent xmlns:mc="http://schemas.openxmlformats.org/markup-compatibility/2006">
                <mc:Choice xmlns:v="urn:schemas-microsoft-com:vml" Requires="v">
                  <p:oleObj spid="_x0000_s36911" r:id="rId13" imgW="126835" imgH="139518" progId="Equation.DSMT4">
                    <p:embed/>
                  </p:oleObj>
                </mc:Choice>
                <mc:Fallback>
                  <p:oleObj r:id="rId13" imgW="126835" imgH="139518" progId="Equation.DSMT4">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2" y="2205"/>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6" name="Object 32"/>
            <p:cNvGraphicFramePr>
              <a:graphicFrameLocks noChangeAspect="1"/>
            </p:cNvGraphicFramePr>
            <p:nvPr/>
          </p:nvGraphicFramePr>
          <p:xfrm>
            <a:off x="3177" y="2205"/>
            <a:ext cx="157" cy="181"/>
          </p:xfrm>
          <a:graphic>
            <a:graphicData uri="http://schemas.openxmlformats.org/presentationml/2006/ole">
              <mc:AlternateContent xmlns:mc="http://schemas.openxmlformats.org/markup-compatibility/2006">
                <mc:Choice xmlns:v="urn:schemas-microsoft-com:vml" Requires="v">
                  <p:oleObj spid="_x0000_s36912" r:id="rId14" imgW="126835" imgH="139518" progId="Equation.DSMT4">
                    <p:embed/>
                  </p:oleObj>
                </mc:Choice>
                <mc:Fallback>
                  <p:oleObj r:id="rId14" imgW="126835" imgH="139518" progId="Equation.DSMT4">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7" y="2205"/>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6899" name="Rectangle 3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6898" name="Object 34"/>
          <p:cNvGraphicFramePr>
            <a:graphicFrameLocks noChangeAspect="1"/>
          </p:cNvGraphicFramePr>
          <p:nvPr/>
        </p:nvGraphicFramePr>
        <p:xfrm>
          <a:off x="1258888" y="4292600"/>
          <a:ext cx="3887787" cy="569913"/>
        </p:xfrm>
        <a:graphic>
          <a:graphicData uri="http://schemas.openxmlformats.org/presentationml/2006/ole">
            <mc:AlternateContent xmlns:mc="http://schemas.openxmlformats.org/markup-compatibility/2006">
              <mc:Choice xmlns:v="urn:schemas-microsoft-com:vml" Requires="v">
                <p:oleObj spid="_x0000_s36913" r:id="rId15" imgW="1752600" imgH="254000" progId="Equation.DSMT4">
                  <p:embed/>
                </p:oleObj>
              </mc:Choice>
              <mc:Fallback>
                <p:oleObj r:id="rId15" imgW="1752600" imgH="254000" progId="Equation.DSMT4">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4292600"/>
                        <a:ext cx="3887787"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02" name="Rectangle 38"/>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6903" name="Group 39"/>
          <p:cNvGrpSpPr>
            <a:grpSpLocks/>
          </p:cNvGrpSpPr>
          <p:nvPr/>
        </p:nvGrpSpPr>
        <p:grpSpPr bwMode="auto">
          <a:xfrm>
            <a:off x="250825" y="5084763"/>
            <a:ext cx="8443913" cy="701675"/>
            <a:chOff x="158" y="3066"/>
            <a:chExt cx="5319" cy="442"/>
          </a:xfrm>
        </p:grpSpPr>
        <p:sp>
          <p:nvSpPr>
            <p:cNvPr id="36900" name="Text Box 36"/>
            <p:cNvSpPr txBox="1">
              <a:spLocks noChangeArrowheads="1"/>
            </p:cNvSpPr>
            <p:nvPr/>
          </p:nvSpPr>
          <p:spPr bwMode="auto">
            <a:xfrm>
              <a:off x="158" y="3066"/>
              <a:ext cx="531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t>而我们的愿望是使总流量尽可能地大。</a:t>
              </a:r>
              <a:r>
                <a:rPr lang="zh-CN" altLang="en-US" i="1"/>
                <a:t>ＭＦＰ</a:t>
              </a:r>
              <a:r>
                <a:rPr lang="zh-CN" altLang="en-US"/>
                <a:t>即在（</a:t>
              </a:r>
              <a:r>
                <a:rPr lang="en-US" altLang="zh-CN"/>
                <a:t>6.1</a:t>
              </a:r>
              <a:r>
                <a:rPr lang="zh-CN" altLang="en-US"/>
                <a:t>）、</a:t>
              </a:r>
              <a:r>
                <a:rPr lang="en-US" altLang="zh-CN"/>
                <a:t>(6.2)</a:t>
              </a:r>
              <a:r>
                <a:rPr lang="zh-CN" altLang="en-US"/>
                <a:t>式约束下使达到最大，易见，这是一个线性规划问题的子问题，故</a:t>
              </a:r>
              <a:r>
                <a:rPr lang="zh-CN" altLang="en-US" i="1"/>
                <a:t>ＭＦＰ         </a:t>
              </a:r>
              <a:r>
                <a:rPr lang="zh-CN" altLang="en-US"/>
                <a:t>类。</a:t>
              </a:r>
            </a:p>
          </p:txBody>
        </p:sp>
        <p:graphicFrame>
          <p:nvGraphicFramePr>
            <p:cNvPr id="36901" name="Object 37"/>
            <p:cNvGraphicFramePr>
              <a:graphicFrameLocks noChangeAspect="1"/>
            </p:cNvGraphicFramePr>
            <p:nvPr/>
          </p:nvGraphicFramePr>
          <p:xfrm>
            <a:off x="4740" y="3249"/>
            <a:ext cx="363" cy="221"/>
          </p:xfrm>
          <a:graphic>
            <a:graphicData uri="http://schemas.openxmlformats.org/presentationml/2006/ole">
              <mc:AlternateContent xmlns:mc="http://schemas.openxmlformats.org/markup-compatibility/2006">
                <mc:Choice xmlns:v="urn:schemas-microsoft-com:vml" Requires="v">
                  <p:oleObj spid="_x0000_s36914" r:id="rId17" imgW="266353" imgH="164885" progId="Equation.DSMT4">
                    <p:embed/>
                  </p:oleObj>
                </mc:Choice>
                <mc:Fallback>
                  <p:oleObj r:id="rId17" imgW="266353" imgH="164885" progId="Equation.DSMT4">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40" y="3249"/>
                          <a:ext cx="36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6904" name="Object 40"/>
          <p:cNvGraphicFramePr>
            <a:graphicFrameLocks noGrp="1" noChangeAspect="1"/>
          </p:cNvGraphicFramePr>
          <p:nvPr>
            <p:ph/>
          </p:nvPr>
        </p:nvGraphicFramePr>
        <p:xfrm>
          <a:off x="1476375" y="1700213"/>
          <a:ext cx="4502150" cy="1177925"/>
        </p:xfrm>
        <a:graphic>
          <a:graphicData uri="http://schemas.openxmlformats.org/presentationml/2006/ole">
            <mc:AlternateContent xmlns:mc="http://schemas.openxmlformats.org/markup-compatibility/2006">
              <mc:Choice xmlns:v="urn:schemas-microsoft-com:vml" Requires="v">
                <p:oleObj spid="_x0000_s36915" name="公式" r:id="rId19" imgW="2717640" imgH="711000" progId="Equation.3">
                  <p:embed/>
                </p:oleObj>
              </mc:Choice>
              <mc:Fallback>
                <p:oleObj name="公式" r:id="rId19" imgW="2717640" imgH="711000" progId="Equation.3">
                  <p:embed/>
                  <p:pic>
                    <p:nvPicPr>
                      <p:cNvPr id="0" name="Object 40"/>
                      <p:cNvPicPr>
                        <a:picLocks noGrp="1"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375" y="1700213"/>
                        <a:ext cx="4502150" cy="117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36875"/>
                                        </p:tgtEl>
                                        <p:attrNameLst>
                                          <p:attrName>style.visibility</p:attrName>
                                        </p:attrNameLst>
                                      </p:cBhvr>
                                      <p:to>
                                        <p:strVal val="visible"/>
                                      </p:to>
                                    </p:set>
                                    <p:anim calcmode="lin" valueType="num">
                                      <p:cBhvr additive="base">
                                        <p:cTn id="7" dur="500" fill="hold"/>
                                        <p:tgtEl>
                                          <p:spTgt spid="36875"/>
                                        </p:tgtEl>
                                        <p:attrNameLst>
                                          <p:attrName>ppt_x</p:attrName>
                                        </p:attrNameLst>
                                      </p:cBhvr>
                                      <p:tavLst>
                                        <p:tav tm="0">
                                          <p:val>
                                            <p:strVal val="0-#ppt_w/2"/>
                                          </p:val>
                                        </p:tav>
                                        <p:tav tm="100000">
                                          <p:val>
                                            <p:strVal val="#ppt_x"/>
                                          </p:val>
                                        </p:tav>
                                      </p:tavLst>
                                    </p:anim>
                                    <p:anim calcmode="lin" valueType="num">
                                      <p:cBhvr additive="base">
                                        <p:cTn id="8" dur="500" fill="hold"/>
                                        <p:tgtEl>
                                          <p:spTgt spid="368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904"/>
                                        </p:tgtEl>
                                        <p:attrNameLst>
                                          <p:attrName>style.visibility</p:attrName>
                                        </p:attrNameLst>
                                      </p:cBhvr>
                                      <p:to>
                                        <p:strVal val="visible"/>
                                      </p:to>
                                    </p:set>
                                    <p:anim calcmode="lin" valueType="num">
                                      <p:cBhvr additive="base">
                                        <p:cTn id="13" dur="500" fill="hold"/>
                                        <p:tgtEl>
                                          <p:spTgt spid="36904"/>
                                        </p:tgtEl>
                                        <p:attrNameLst>
                                          <p:attrName>ppt_x</p:attrName>
                                        </p:attrNameLst>
                                      </p:cBhvr>
                                      <p:tavLst>
                                        <p:tav tm="0">
                                          <p:val>
                                            <p:strVal val="0-#ppt_w/2"/>
                                          </p:val>
                                        </p:tav>
                                        <p:tav tm="100000">
                                          <p:val>
                                            <p:strVal val="#ppt_x"/>
                                          </p:val>
                                        </p:tav>
                                      </p:tavLst>
                                    </p:anim>
                                    <p:anim calcmode="lin" valueType="num">
                                      <p:cBhvr additive="base">
                                        <p:cTn id="14" dur="500" fill="hold"/>
                                        <p:tgtEl>
                                          <p:spTgt spid="369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6897"/>
                                        </p:tgtEl>
                                        <p:attrNameLst>
                                          <p:attrName>style.visibility</p:attrName>
                                        </p:attrNameLst>
                                      </p:cBhvr>
                                      <p:to>
                                        <p:strVal val="visible"/>
                                      </p:to>
                                    </p:set>
                                    <p:anim calcmode="lin" valueType="num">
                                      <p:cBhvr additive="base">
                                        <p:cTn id="19" dur="500" fill="hold"/>
                                        <p:tgtEl>
                                          <p:spTgt spid="36897"/>
                                        </p:tgtEl>
                                        <p:attrNameLst>
                                          <p:attrName>ppt_x</p:attrName>
                                        </p:attrNameLst>
                                      </p:cBhvr>
                                      <p:tavLst>
                                        <p:tav tm="0">
                                          <p:val>
                                            <p:strVal val="0-#ppt_w/2"/>
                                          </p:val>
                                        </p:tav>
                                        <p:tav tm="100000">
                                          <p:val>
                                            <p:strVal val="#ppt_x"/>
                                          </p:val>
                                        </p:tav>
                                      </p:tavLst>
                                    </p:anim>
                                    <p:anim calcmode="lin" valueType="num">
                                      <p:cBhvr additive="base">
                                        <p:cTn id="20" dur="500" fill="hold"/>
                                        <p:tgtEl>
                                          <p:spTgt spid="368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6898"/>
                                        </p:tgtEl>
                                        <p:attrNameLst>
                                          <p:attrName>style.visibility</p:attrName>
                                        </p:attrNameLst>
                                      </p:cBhvr>
                                      <p:to>
                                        <p:strVal val="visible"/>
                                      </p:to>
                                    </p:set>
                                    <p:anim calcmode="lin" valueType="num">
                                      <p:cBhvr additive="base">
                                        <p:cTn id="25" dur="500" fill="hold"/>
                                        <p:tgtEl>
                                          <p:spTgt spid="36898"/>
                                        </p:tgtEl>
                                        <p:attrNameLst>
                                          <p:attrName>ppt_x</p:attrName>
                                        </p:attrNameLst>
                                      </p:cBhvr>
                                      <p:tavLst>
                                        <p:tav tm="0">
                                          <p:val>
                                            <p:strVal val="0-#ppt_w/2"/>
                                          </p:val>
                                        </p:tav>
                                        <p:tav tm="100000">
                                          <p:val>
                                            <p:strVal val="#ppt_x"/>
                                          </p:val>
                                        </p:tav>
                                      </p:tavLst>
                                    </p:anim>
                                    <p:anim calcmode="lin" valueType="num">
                                      <p:cBhvr additive="base">
                                        <p:cTn id="26" dur="500" fill="hold"/>
                                        <p:tgtEl>
                                          <p:spTgt spid="3689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6903"/>
                                        </p:tgtEl>
                                        <p:attrNameLst>
                                          <p:attrName>style.visibility</p:attrName>
                                        </p:attrNameLst>
                                      </p:cBhvr>
                                      <p:to>
                                        <p:strVal val="visible"/>
                                      </p:to>
                                    </p:set>
                                    <p:anim calcmode="lin" valueType="num">
                                      <p:cBhvr additive="base">
                                        <p:cTn id="31" dur="500" fill="hold"/>
                                        <p:tgtEl>
                                          <p:spTgt spid="36903"/>
                                        </p:tgtEl>
                                        <p:attrNameLst>
                                          <p:attrName>ppt_x</p:attrName>
                                        </p:attrNameLst>
                                      </p:cBhvr>
                                      <p:tavLst>
                                        <p:tav tm="0">
                                          <p:val>
                                            <p:strVal val="0-#ppt_w/2"/>
                                          </p:val>
                                        </p:tav>
                                        <p:tav tm="100000">
                                          <p:val>
                                            <p:strVal val="#ppt_x"/>
                                          </p:val>
                                        </p:tav>
                                      </p:tavLst>
                                    </p:anim>
                                    <p:anim calcmode="lin" valueType="num">
                                      <p:cBhvr additive="base">
                                        <p:cTn id="32" dur="500" fill="hold"/>
                                        <p:tgtEl>
                                          <p:spTgt spid="369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323850" y="404813"/>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对于一个较为复杂的网络，要想直接找出最大流是不太可能的。为了简化问题，我们先引入一些符号。</a:t>
            </a:r>
          </a:p>
        </p:txBody>
      </p:sp>
      <p:sp>
        <p:nvSpPr>
          <p:cNvPr id="38920"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22" name="Rectangle 10"/>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8923" name="Group 11"/>
          <p:cNvGrpSpPr>
            <a:grpSpLocks/>
          </p:cNvGrpSpPr>
          <p:nvPr/>
        </p:nvGrpSpPr>
        <p:grpSpPr bwMode="auto">
          <a:xfrm>
            <a:off x="304800" y="1125538"/>
            <a:ext cx="8228013" cy="1616075"/>
            <a:chOff x="192" y="752"/>
            <a:chExt cx="5183" cy="1018"/>
          </a:xfrm>
        </p:grpSpPr>
        <p:sp>
          <p:nvSpPr>
            <p:cNvPr id="38918" name="Text Box 6"/>
            <p:cNvSpPr txBox="1">
              <a:spLocks noChangeArrowheads="1"/>
            </p:cNvSpPr>
            <p:nvPr/>
          </p:nvSpPr>
          <p:spPr bwMode="auto">
            <a:xfrm>
              <a:off x="192" y="752"/>
              <a:ext cx="518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记</a:t>
              </a:r>
              <a:r>
                <a:rPr lang="zh-CN" altLang="en-US" i="1">
                  <a:solidFill>
                    <a:srgbClr val="000000"/>
                  </a:solidFill>
                </a:rPr>
                <a:t>Ｐ、Ｑ</a:t>
              </a:r>
              <a:r>
                <a:rPr lang="zh-CN" altLang="en-US">
                  <a:solidFill>
                    <a:srgbClr val="000000"/>
                  </a:solidFill>
                </a:rPr>
                <a:t>为</a:t>
              </a:r>
              <a:r>
                <a:rPr lang="zh-CN" altLang="en-US" i="1">
                  <a:solidFill>
                    <a:srgbClr val="000000"/>
                  </a:solidFill>
                </a:rPr>
                <a:t>Ｖ</a:t>
              </a:r>
              <a:r>
                <a:rPr lang="zh-CN" altLang="en-US">
                  <a:solidFill>
                    <a:srgbClr val="000000"/>
                  </a:solidFill>
                </a:rPr>
                <a:t>的两个不相交的子集，</a:t>
              </a:r>
              <a:r>
                <a:rPr lang="en-US" altLang="zh-CN">
                  <a:solidFill>
                    <a:srgbClr val="000000"/>
                  </a:solidFill>
                </a:rPr>
                <a:t>s                    </a:t>
              </a:r>
              <a:r>
                <a:rPr lang="zh-CN" altLang="en-US">
                  <a:solidFill>
                    <a:srgbClr val="000000"/>
                  </a:solidFill>
                </a:rPr>
                <a:t>，用（Ｐ，Ｑ）表示发点在Ｐ，收点在Ｑ的边集，</a:t>
              </a:r>
            </a:p>
            <a:p>
              <a:r>
                <a:rPr lang="zh-CN" altLang="en-US">
                  <a:solidFill>
                    <a:srgbClr val="000000"/>
                  </a:solidFill>
                </a:rPr>
                <a:t>记</a:t>
              </a:r>
            </a:p>
            <a:p>
              <a:endParaRPr lang="zh-CN" altLang="en-US">
                <a:solidFill>
                  <a:srgbClr val="000000"/>
                </a:solidFill>
              </a:endParaRPr>
            </a:p>
            <a:p>
              <a:r>
                <a:rPr lang="zh-CN" altLang="en-US">
                  <a:solidFill>
                    <a:srgbClr val="000000"/>
                  </a:solidFill>
                </a:rPr>
                <a:t>，并定义如下的切割概念：</a:t>
              </a:r>
            </a:p>
          </p:txBody>
        </p:sp>
        <p:graphicFrame>
          <p:nvGraphicFramePr>
            <p:cNvPr id="38919" name="Object 7"/>
            <p:cNvGraphicFramePr>
              <a:graphicFrameLocks noChangeAspect="1"/>
            </p:cNvGraphicFramePr>
            <p:nvPr/>
          </p:nvGraphicFramePr>
          <p:xfrm>
            <a:off x="2925" y="761"/>
            <a:ext cx="680" cy="220"/>
          </p:xfrm>
          <a:graphic>
            <a:graphicData uri="http://schemas.openxmlformats.org/presentationml/2006/ole">
              <mc:AlternateContent xmlns:mc="http://schemas.openxmlformats.org/markup-compatibility/2006">
                <mc:Choice xmlns:v="urn:schemas-microsoft-com:vml" Requires="v">
                  <p:oleObj spid="_x0000_s38955" r:id="rId3" imgW="622030" imgH="203112" progId="Equation.DSMT4">
                    <p:embed/>
                  </p:oleObj>
                </mc:Choice>
                <mc:Fallback>
                  <p:oleObj r:id="rId3" imgW="622030" imgH="203112"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761"/>
                          <a:ext cx="680"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1" name="Object 9"/>
            <p:cNvGraphicFramePr>
              <a:graphicFrameLocks noChangeAspect="1"/>
            </p:cNvGraphicFramePr>
            <p:nvPr/>
          </p:nvGraphicFramePr>
          <p:xfrm>
            <a:off x="612" y="1212"/>
            <a:ext cx="2994" cy="358"/>
          </p:xfrm>
          <a:graphic>
            <a:graphicData uri="http://schemas.openxmlformats.org/presentationml/2006/ole">
              <mc:AlternateContent xmlns:mc="http://schemas.openxmlformats.org/markup-compatibility/2006">
                <mc:Choice xmlns:v="urn:schemas-microsoft-com:vml" Requires="v">
                  <p:oleObj spid="_x0000_s38956" r:id="rId5" imgW="2946400" imgH="355600" progId="Equation.DSMT4">
                    <p:embed/>
                  </p:oleObj>
                </mc:Choice>
                <mc:Fallback>
                  <p:oleObj r:id="rId5" imgW="2946400" imgH="355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 y="1212"/>
                          <a:ext cx="2994"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26" name="Rectangle 1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31" name="Rectangle 19"/>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33" name="Rectangle 21"/>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8937" name="Group 25"/>
          <p:cNvGrpSpPr>
            <a:grpSpLocks/>
          </p:cNvGrpSpPr>
          <p:nvPr/>
        </p:nvGrpSpPr>
        <p:grpSpPr bwMode="auto">
          <a:xfrm>
            <a:off x="250825" y="2871788"/>
            <a:ext cx="8353425" cy="701675"/>
            <a:chOff x="158" y="1752"/>
            <a:chExt cx="5262" cy="442"/>
          </a:xfrm>
        </p:grpSpPr>
        <p:sp>
          <p:nvSpPr>
            <p:cNvPr id="38924" name="Text Box 12"/>
            <p:cNvSpPr txBox="1">
              <a:spLocks noChangeArrowheads="1"/>
            </p:cNvSpPr>
            <p:nvPr/>
          </p:nvSpPr>
          <p:spPr bwMode="auto">
            <a:xfrm>
              <a:off x="158" y="1752"/>
              <a:ext cx="526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定义</a:t>
              </a:r>
              <a:r>
                <a:rPr lang="en-US" altLang="zh-CN">
                  <a:solidFill>
                    <a:srgbClr val="009900"/>
                  </a:solidFill>
                </a:rPr>
                <a:t>6.5   </a:t>
              </a:r>
              <a:r>
                <a:rPr lang="zh-CN" altLang="en-US">
                  <a:solidFill>
                    <a:srgbClr val="009900"/>
                  </a:solidFill>
                </a:rPr>
                <a:t>（切割）</a:t>
              </a:r>
              <a:r>
                <a:rPr lang="zh-CN" altLang="en-US">
                  <a:solidFill>
                    <a:srgbClr val="000000"/>
                  </a:solidFill>
                </a:rPr>
                <a:t> 设</a:t>
              </a:r>
              <a:r>
                <a:rPr lang="zh-CN" altLang="en-US" i="1">
                  <a:solidFill>
                    <a:srgbClr val="000000"/>
                  </a:solidFill>
                </a:rPr>
                <a:t>Ｐ</a:t>
              </a:r>
              <a:r>
                <a:rPr lang="zh-CN" altLang="en-US">
                  <a:solidFill>
                    <a:srgbClr val="000000"/>
                  </a:solidFill>
                </a:rPr>
                <a:t>是</a:t>
              </a:r>
              <a:r>
                <a:rPr lang="zh-CN" altLang="en-US" i="1">
                  <a:solidFill>
                    <a:srgbClr val="000000"/>
                  </a:solidFill>
                </a:rPr>
                <a:t>Ｇ</a:t>
              </a:r>
              <a:r>
                <a:rPr lang="zh-CN" altLang="en-US">
                  <a:solidFill>
                    <a:srgbClr val="000000"/>
                  </a:solidFill>
                </a:rPr>
                <a:t>的顶点集合</a:t>
              </a:r>
              <a:r>
                <a:rPr lang="zh-CN" altLang="en-US" i="1">
                  <a:solidFill>
                    <a:srgbClr val="000000"/>
                  </a:solidFill>
                </a:rPr>
                <a:t>Ｖ</a:t>
              </a:r>
              <a:r>
                <a:rPr lang="zh-CN" altLang="en-US">
                  <a:solidFill>
                    <a:srgbClr val="000000"/>
                  </a:solidFill>
                </a:rPr>
                <a:t>的一个真子集，    为</a:t>
              </a:r>
              <a:r>
                <a:rPr lang="zh-CN" altLang="en-US" i="1">
                  <a:solidFill>
                    <a:srgbClr val="000000"/>
                  </a:solidFill>
                </a:rPr>
                <a:t>Ｐ</a:t>
              </a:r>
              <a:r>
                <a:rPr lang="zh-CN" altLang="en-US">
                  <a:solidFill>
                    <a:srgbClr val="000000"/>
                  </a:solidFill>
                </a:rPr>
                <a:t>关于Ｖ的补集。若</a:t>
              </a:r>
              <a:r>
                <a:rPr lang="zh-CN" altLang="en-US" i="1">
                  <a:solidFill>
                    <a:srgbClr val="000000"/>
                  </a:solidFill>
                </a:rPr>
                <a:t>Ｐ</a:t>
              </a:r>
              <a:r>
                <a:rPr lang="zh-CN" altLang="en-US">
                  <a:solidFill>
                    <a:srgbClr val="000000"/>
                  </a:solidFill>
                </a:rPr>
                <a:t>、     满足             且            则称</a:t>
              </a:r>
              <a:r>
                <a:rPr lang="zh-CN" altLang="en-US" i="1">
                  <a:solidFill>
                    <a:srgbClr val="000000"/>
                  </a:solidFill>
                </a:rPr>
                <a:t>Ｐ</a:t>
              </a:r>
              <a:r>
                <a:rPr lang="zh-CN" altLang="en-US">
                  <a:solidFill>
                    <a:srgbClr val="000000"/>
                  </a:solidFill>
                </a:rPr>
                <a:t>和     为Ｖ的一个切割。</a:t>
              </a:r>
            </a:p>
          </p:txBody>
        </p:sp>
        <p:graphicFrame>
          <p:nvGraphicFramePr>
            <p:cNvPr id="38925" name="Object 13"/>
            <p:cNvGraphicFramePr>
              <a:graphicFrameLocks noChangeAspect="1"/>
            </p:cNvGraphicFramePr>
            <p:nvPr/>
          </p:nvGraphicFramePr>
          <p:xfrm>
            <a:off x="4241" y="1752"/>
            <a:ext cx="173" cy="227"/>
          </p:xfrm>
          <a:graphic>
            <a:graphicData uri="http://schemas.openxmlformats.org/presentationml/2006/ole">
              <mc:AlternateContent xmlns:mc="http://schemas.openxmlformats.org/markup-compatibility/2006">
                <mc:Choice xmlns:v="urn:schemas-microsoft-com:vml" Requires="v">
                  <p:oleObj spid="_x0000_s38957" r:id="rId7" imgW="152268" imgH="203024" progId="Equation.DSMT4">
                    <p:embed/>
                  </p:oleObj>
                </mc:Choice>
                <mc:Fallback>
                  <p:oleObj r:id="rId7" imgW="152268" imgH="203024"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41" y="1752"/>
                          <a:ext cx="17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9" name="Object 17"/>
            <p:cNvGraphicFramePr>
              <a:graphicFrameLocks noChangeAspect="1"/>
            </p:cNvGraphicFramePr>
            <p:nvPr/>
          </p:nvGraphicFramePr>
          <p:xfrm>
            <a:off x="1292" y="1933"/>
            <a:ext cx="173" cy="227"/>
          </p:xfrm>
          <a:graphic>
            <a:graphicData uri="http://schemas.openxmlformats.org/presentationml/2006/ole">
              <mc:AlternateContent xmlns:mc="http://schemas.openxmlformats.org/markup-compatibility/2006">
                <mc:Choice xmlns:v="urn:schemas-microsoft-com:vml" Requires="v">
                  <p:oleObj spid="_x0000_s38958" r:id="rId9" imgW="152268" imgH="203024" progId="Equation.DSMT4">
                    <p:embed/>
                  </p:oleObj>
                </mc:Choice>
                <mc:Fallback>
                  <p:oleObj r:id="rId9" imgW="152268" imgH="203024"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2" y="1933"/>
                          <a:ext cx="17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0" name="Object 18"/>
            <p:cNvGraphicFramePr>
              <a:graphicFrameLocks noChangeAspect="1"/>
            </p:cNvGraphicFramePr>
            <p:nvPr/>
          </p:nvGraphicFramePr>
          <p:xfrm>
            <a:off x="1882" y="1950"/>
            <a:ext cx="454" cy="210"/>
          </p:xfrm>
          <a:graphic>
            <a:graphicData uri="http://schemas.openxmlformats.org/presentationml/2006/ole">
              <mc:AlternateContent xmlns:mc="http://schemas.openxmlformats.org/markup-compatibility/2006">
                <mc:Choice xmlns:v="urn:schemas-microsoft-com:vml" Requires="v">
                  <p:oleObj spid="_x0000_s38959" r:id="rId10" imgW="393359" imgH="177646" progId="Equation.DSMT4">
                    <p:embed/>
                  </p:oleObj>
                </mc:Choice>
                <mc:Fallback>
                  <p:oleObj r:id="rId10" imgW="393359" imgH="177646"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82" y="1950"/>
                          <a:ext cx="454"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2" name="Object 20"/>
            <p:cNvGraphicFramePr>
              <a:graphicFrameLocks noChangeAspect="1"/>
            </p:cNvGraphicFramePr>
            <p:nvPr/>
          </p:nvGraphicFramePr>
          <p:xfrm>
            <a:off x="2562" y="1933"/>
            <a:ext cx="408" cy="261"/>
          </p:xfrm>
          <a:graphic>
            <a:graphicData uri="http://schemas.openxmlformats.org/presentationml/2006/ole">
              <mc:AlternateContent xmlns:mc="http://schemas.openxmlformats.org/markup-compatibility/2006">
                <mc:Choice xmlns:v="urn:schemas-microsoft-com:vml" Requires="v">
                  <p:oleObj spid="_x0000_s38960" r:id="rId12" imgW="342603" imgH="215713" progId="Equation.DSMT4">
                    <p:embed/>
                  </p:oleObj>
                </mc:Choice>
                <mc:Fallback>
                  <p:oleObj r:id="rId12" imgW="342603" imgH="215713" progId="Equation.DSMT4">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62" y="1933"/>
                          <a:ext cx="408"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36" name="Object 24"/>
            <p:cNvGraphicFramePr>
              <a:graphicFrameLocks noChangeAspect="1"/>
            </p:cNvGraphicFramePr>
            <p:nvPr/>
          </p:nvGraphicFramePr>
          <p:xfrm>
            <a:off x="3696" y="1933"/>
            <a:ext cx="173" cy="227"/>
          </p:xfrm>
          <a:graphic>
            <a:graphicData uri="http://schemas.openxmlformats.org/presentationml/2006/ole">
              <mc:AlternateContent xmlns:mc="http://schemas.openxmlformats.org/markup-compatibility/2006">
                <mc:Choice xmlns:v="urn:schemas-microsoft-com:vml" Requires="v">
                  <p:oleObj spid="_x0000_s38961" r:id="rId14" imgW="152268" imgH="203024" progId="Equation.DSMT4">
                    <p:embed/>
                  </p:oleObj>
                </mc:Choice>
                <mc:Fallback>
                  <p:oleObj r:id="rId14" imgW="152268" imgH="203024" progId="Equation.DSMT4">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6" y="1933"/>
                          <a:ext cx="173"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8940" name="Rectangle 2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51" name="Rectangle 39"/>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953" name="Rectangle 41"/>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38954" name="Group 42"/>
          <p:cNvGrpSpPr>
            <a:grpSpLocks/>
          </p:cNvGrpSpPr>
          <p:nvPr/>
        </p:nvGrpSpPr>
        <p:grpSpPr bwMode="auto">
          <a:xfrm>
            <a:off x="323850" y="3789363"/>
            <a:ext cx="8372475" cy="1638300"/>
            <a:chOff x="191" y="2385"/>
            <a:chExt cx="5274" cy="1032"/>
          </a:xfrm>
        </p:grpSpPr>
        <p:sp>
          <p:nvSpPr>
            <p:cNvPr id="38938" name="Text Box 26"/>
            <p:cNvSpPr txBox="1">
              <a:spLocks noChangeArrowheads="1"/>
            </p:cNvSpPr>
            <p:nvPr/>
          </p:nvSpPr>
          <p:spPr bwMode="auto">
            <a:xfrm>
              <a:off x="191" y="2385"/>
              <a:ext cx="527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根据切割的定义可以看出，当Ｐ和     为一切割时，如果去掉连接</a:t>
              </a:r>
              <a:r>
                <a:rPr lang="zh-CN" altLang="en-US" i="1">
                  <a:solidFill>
                    <a:srgbClr val="000000"/>
                  </a:solidFill>
                </a:rPr>
                <a:t>Ｐ</a:t>
              </a:r>
              <a:r>
                <a:rPr lang="zh-CN" altLang="en-US">
                  <a:solidFill>
                    <a:srgbClr val="000000"/>
                  </a:solidFill>
                </a:rPr>
                <a:t>和的边集（</a:t>
              </a:r>
              <a:r>
                <a:rPr lang="zh-CN" altLang="en-US" i="1">
                  <a:solidFill>
                    <a:srgbClr val="000000"/>
                  </a:solidFill>
                </a:rPr>
                <a:t>Ｐ</a:t>
              </a:r>
              <a:r>
                <a:rPr lang="zh-CN" altLang="en-US">
                  <a:solidFill>
                    <a:srgbClr val="000000"/>
                  </a:solidFill>
                </a:rPr>
                <a:t>，   ），就切断了由Ｓ通往</a:t>
              </a:r>
              <a:r>
                <a:rPr lang="en-US" altLang="zh-CN">
                  <a:solidFill>
                    <a:srgbClr val="000000"/>
                  </a:solidFill>
                </a:rPr>
                <a:t>t</a:t>
              </a:r>
              <a:r>
                <a:rPr lang="zh-CN" altLang="en-US">
                  <a:solidFill>
                    <a:srgbClr val="000000"/>
                  </a:solidFill>
                </a:rPr>
                <a:t>的所有通路。所以，对网络的任一切割（</a:t>
              </a:r>
              <a:r>
                <a:rPr lang="zh-CN" altLang="en-US" i="1">
                  <a:solidFill>
                    <a:srgbClr val="000000"/>
                  </a:solidFill>
                </a:rPr>
                <a:t>Ｐ</a:t>
              </a:r>
              <a:r>
                <a:rPr lang="zh-CN" altLang="en-US">
                  <a:solidFill>
                    <a:srgbClr val="000000"/>
                  </a:solidFill>
                </a:rPr>
                <a:t>，   ），</a:t>
              </a:r>
              <a:r>
                <a:rPr lang="zh-CN" altLang="en-US" i="1">
                  <a:solidFill>
                    <a:srgbClr val="000000"/>
                  </a:solidFill>
                </a:rPr>
                <a:t>Ｃ</a:t>
              </a:r>
              <a:r>
                <a:rPr lang="zh-CN" altLang="en-US">
                  <a:solidFill>
                    <a:srgbClr val="000000"/>
                  </a:solidFill>
                </a:rPr>
                <a:t>（</a:t>
              </a:r>
              <a:r>
                <a:rPr lang="zh-CN" altLang="en-US" i="1">
                  <a:solidFill>
                    <a:srgbClr val="000000"/>
                  </a:solidFill>
                </a:rPr>
                <a:t>Ｐ</a:t>
              </a:r>
              <a:r>
                <a:rPr lang="zh-CN" altLang="en-US">
                  <a:solidFill>
                    <a:srgbClr val="000000"/>
                  </a:solidFill>
                </a:rPr>
                <a:t>，   ）必为最大流的一个上界，</a:t>
              </a:r>
            </a:p>
            <a:p>
              <a:endParaRPr lang="zh-CN" altLang="en-US">
                <a:solidFill>
                  <a:srgbClr val="000000"/>
                </a:solidFill>
              </a:endParaRPr>
            </a:p>
            <a:p>
              <a:r>
                <a:rPr lang="zh-CN" altLang="en-US">
                  <a:solidFill>
                    <a:srgbClr val="000000"/>
                  </a:solidFill>
                </a:rPr>
                <a:t>而      ＝                              。</a:t>
              </a:r>
            </a:p>
          </p:txBody>
        </p:sp>
        <p:graphicFrame>
          <p:nvGraphicFramePr>
            <p:cNvPr id="38939" name="Object 27"/>
            <p:cNvGraphicFramePr>
              <a:graphicFrameLocks noChangeAspect="1"/>
            </p:cNvGraphicFramePr>
            <p:nvPr/>
          </p:nvGraphicFramePr>
          <p:xfrm>
            <a:off x="2699" y="2387"/>
            <a:ext cx="166" cy="217"/>
          </p:xfrm>
          <a:graphic>
            <a:graphicData uri="http://schemas.openxmlformats.org/presentationml/2006/ole">
              <mc:AlternateContent xmlns:mc="http://schemas.openxmlformats.org/markup-compatibility/2006">
                <mc:Choice xmlns:v="urn:schemas-microsoft-com:vml" Requires="v">
                  <p:oleObj spid="_x0000_s38962" r:id="rId15" imgW="152268" imgH="203024" progId="Equation.DSMT4">
                    <p:embed/>
                  </p:oleObj>
                </mc:Choice>
                <mc:Fallback>
                  <p:oleObj r:id="rId15" imgW="152268" imgH="203024" progId="Equation.DSMT4">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 y="2387"/>
                          <a:ext cx="16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43" name="Object 31"/>
            <p:cNvGraphicFramePr>
              <a:graphicFrameLocks noChangeAspect="1"/>
            </p:cNvGraphicFramePr>
            <p:nvPr/>
          </p:nvGraphicFramePr>
          <p:xfrm>
            <a:off x="975" y="2578"/>
            <a:ext cx="166" cy="217"/>
          </p:xfrm>
          <a:graphic>
            <a:graphicData uri="http://schemas.openxmlformats.org/presentationml/2006/ole">
              <mc:AlternateContent xmlns:mc="http://schemas.openxmlformats.org/markup-compatibility/2006">
                <mc:Choice xmlns:v="urn:schemas-microsoft-com:vml" Requires="v">
                  <p:oleObj spid="_x0000_s38963" r:id="rId16" imgW="152268" imgH="203024" progId="Equation.DSMT4">
                    <p:embed/>
                  </p:oleObj>
                </mc:Choice>
                <mc:Fallback>
                  <p:oleObj r:id="rId16" imgW="152268" imgH="203024" progId="Equation.DSMT4">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2578"/>
                          <a:ext cx="16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46" name="Object 34"/>
            <p:cNvGraphicFramePr>
              <a:graphicFrameLocks noChangeAspect="1"/>
            </p:cNvGraphicFramePr>
            <p:nvPr/>
          </p:nvGraphicFramePr>
          <p:xfrm>
            <a:off x="975" y="2759"/>
            <a:ext cx="166" cy="217"/>
          </p:xfrm>
          <a:graphic>
            <a:graphicData uri="http://schemas.openxmlformats.org/presentationml/2006/ole">
              <mc:AlternateContent xmlns:mc="http://schemas.openxmlformats.org/markup-compatibility/2006">
                <mc:Choice xmlns:v="urn:schemas-microsoft-com:vml" Requires="v">
                  <p:oleObj spid="_x0000_s38964" r:id="rId17" imgW="152268" imgH="203024" progId="Equation.DSMT4">
                    <p:embed/>
                  </p:oleObj>
                </mc:Choice>
                <mc:Fallback>
                  <p:oleObj r:id="rId17" imgW="152268" imgH="203024" progId="Equation.DSMT4">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2759"/>
                          <a:ext cx="16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49" name="Object 37"/>
            <p:cNvGraphicFramePr>
              <a:graphicFrameLocks noChangeAspect="1"/>
            </p:cNvGraphicFramePr>
            <p:nvPr/>
          </p:nvGraphicFramePr>
          <p:xfrm>
            <a:off x="2064" y="2759"/>
            <a:ext cx="166" cy="217"/>
          </p:xfrm>
          <a:graphic>
            <a:graphicData uri="http://schemas.openxmlformats.org/presentationml/2006/ole">
              <mc:AlternateContent xmlns:mc="http://schemas.openxmlformats.org/markup-compatibility/2006">
                <mc:Choice xmlns:v="urn:schemas-microsoft-com:vml" Requires="v">
                  <p:oleObj spid="_x0000_s38965" r:id="rId18" imgW="152268" imgH="203024" progId="Equation.DSMT4">
                    <p:embed/>
                  </p:oleObj>
                </mc:Choice>
                <mc:Fallback>
                  <p:oleObj r:id="rId18" imgW="152268" imgH="203024" progId="Equation.DSMT4">
                    <p:embed/>
                    <p:pic>
                      <p:nvPicPr>
                        <p:cNvPr id="0"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2759"/>
                          <a:ext cx="16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50" name="Object 38"/>
            <p:cNvGraphicFramePr>
              <a:graphicFrameLocks noChangeAspect="1"/>
            </p:cNvGraphicFramePr>
            <p:nvPr/>
          </p:nvGraphicFramePr>
          <p:xfrm>
            <a:off x="439" y="3203"/>
            <a:ext cx="141" cy="181"/>
          </p:xfrm>
          <a:graphic>
            <a:graphicData uri="http://schemas.openxmlformats.org/presentationml/2006/ole">
              <mc:AlternateContent xmlns:mc="http://schemas.openxmlformats.org/markup-compatibility/2006">
                <mc:Choice xmlns:v="urn:schemas-microsoft-com:vml" Requires="v">
                  <p:oleObj spid="_x0000_s38966" name="Equation" r:id="rId19" imgW="114120" imgH="139680" progId="Equation.DSMT4">
                    <p:embed/>
                  </p:oleObj>
                </mc:Choice>
                <mc:Fallback>
                  <p:oleObj name="Equation" r:id="rId19" imgW="114120" imgH="139680" progId="Equation.DSMT4">
                    <p:embed/>
                    <p:pic>
                      <p:nvPicPr>
                        <p:cNvPr id="0" name="Object 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9" y="3203"/>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52" name="Object 40"/>
            <p:cNvGraphicFramePr>
              <a:graphicFrameLocks noChangeAspect="1"/>
            </p:cNvGraphicFramePr>
            <p:nvPr/>
          </p:nvGraphicFramePr>
          <p:xfrm>
            <a:off x="839" y="3113"/>
            <a:ext cx="1134" cy="304"/>
          </p:xfrm>
          <a:graphic>
            <a:graphicData uri="http://schemas.openxmlformats.org/presentationml/2006/ole">
              <mc:AlternateContent xmlns:mc="http://schemas.openxmlformats.org/markup-compatibility/2006">
                <mc:Choice xmlns:v="urn:schemas-microsoft-com:vml" Requires="v">
                  <p:oleObj spid="_x0000_s38967" r:id="rId21" imgW="1129810" imgH="304668" progId="Equation.DSMT4">
                    <p:embed/>
                  </p:oleObj>
                </mc:Choice>
                <mc:Fallback>
                  <p:oleObj r:id="rId21" imgW="1129810" imgH="304668" progId="Equation.DSMT4">
                    <p:embed/>
                    <p:pic>
                      <p:nvPicPr>
                        <p:cNvPr id="0"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9" y="3113"/>
                          <a:ext cx="1134" cy="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917"/>
                                        </p:tgtEl>
                                        <p:attrNameLst>
                                          <p:attrName>style.visibility</p:attrName>
                                        </p:attrNameLst>
                                      </p:cBhvr>
                                      <p:to>
                                        <p:strVal val="visible"/>
                                      </p:to>
                                    </p:set>
                                    <p:anim calcmode="lin" valueType="num">
                                      <p:cBhvr additive="base">
                                        <p:cTn id="7" dur="500" fill="hold"/>
                                        <p:tgtEl>
                                          <p:spTgt spid="38917"/>
                                        </p:tgtEl>
                                        <p:attrNameLst>
                                          <p:attrName>ppt_x</p:attrName>
                                        </p:attrNameLst>
                                      </p:cBhvr>
                                      <p:tavLst>
                                        <p:tav tm="0">
                                          <p:val>
                                            <p:strVal val="0-#ppt_w/2"/>
                                          </p:val>
                                        </p:tav>
                                        <p:tav tm="100000">
                                          <p:val>
                                            <p:strVal val="#ppt_x"/>
                                          </p:val>
                                        </p:tav>
                                      </p:tavLst>
                                    </p:anim>
                                    <p:anim calcmode="lin" valueType="num">
                                      <p:cBhvr additive="base">
                                        <p:cTn id="8" dur="500" fill="hold"/>
                                        <p:tgtEl>
                                          <p:spTgt spid="389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23"/>
                                        </p:tgtEl>
                                        <p:attrNameLst>
                                          <p:attrName>style.visibility</p:attrName>
                                        </p:attrNameLst>
                                      </p:cBhvr>
                                      <p:to>
                                        <p:strVal val="visible"/>
                                      </p:to>
                                    </p:set>
                                    <p:anim calcmode="lin" valueType="num">
                                      <p:cBhvr additive="base">
                                        <p:cTn id="13" dur="500" fill="hold"/>
                                        <p:tgtEl>
                                          <p:spTgt spid="38923"/>
                                        </p:tgtEl>
                                        <p:attrNameLst>
                                          <p:attrName>ppt_x</p:attrName>
                                        </p:attrNameLst>
                                      </p:cBhvr>
                                      <p:tavLst>
                                        <p:tav tm="0">
                                          <p:val>
                                            <p:strVal val="0-#ppt_w/2"/>
                                          </p:val>
                                        </p:tav>
                                        <p:tav tm="100000">
                                          <p:val>
                                            <p:strVal val="#ppt_x"/>
                                          </p:val>
                                        </p:tav>
                                      </p:tavLst>
                                    </p:anim>
                                    <p:anim calcmode="lin" valueType="num">
                                      <p:cBhvr additive="base">
                                        <p:cTn id="14" dur="500" fill="hold"/>
                                        <p:tgtEl>
                                          <p:spTgt spid="389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8937"/>
                                        </p:tgtEl>
                                        <p:attrNameLst>
                                          <p:attrName>style.visibility</p:attrName>
                                        </p:attrNameLst>
                                      </p:cBhvr>
                                      <p:to>
                                        <p:strVal val="visible"/>
                                      </p:to>
                                    </p:set>
                                    <p:anim calcmode="lin" valueType="num">
                                      <p:cBhvr additive="base">
                                        <p:cTn id="19" dur="500" fill="hold"/>
                                        <p:tgtEl>
                                          <p:spTgt spid="38937"/>
                                        </p:tgtEl>
                                        <p:attrNameLst>
                                          <p:attrName>ppt_x</p:attrName>
                                        </p:attrNameLst>
                                      </p:cBhvr>
                                      <p:tavLst>
                                        <p:tav tm="0">
                                          <p:val>
                                            <p:strVal val="0-#ppt_w/2"/>
                                          </p:val>
                                        </p:tav>
                                        <p:tav tm="100000">
                                          <p:val>
                                            <p:strVal val="#ppt_x"/>
                                          </p:val>
                                        </p:tav>
                                      </p:tavLst>
                                    </p:anim>
                                    <p:anim calcmode="lin" valueType="num">
                                      <p:cBhvr additive="base">
                                        <p:cTn id="20" dur="500" fill="hold"/>
                                        <p:tgtEl>
                                          <p:spTgt spid="389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954"/>
                                        </p:tgtEl>
                                        <p:attrNameLst>
                                          <p:attrName>style.visibility</p:attrName>
                                        </p:attrNameLst>
                                      </p:cBhvr>
                                      <p:to>
                                        <p:strVal val="visible"/>
                                      </p:to>
                                    </p:set>
                                    <p:anim calcmode="lin" valueType="num">
                                      <p:cBhvr additive="base">
                                        <p:cTn id="25" dur="500" fill="hold"/>
                                        <p:tgtEl>
                                          <p:spTgt spid="38954"/>
                                        </p:tgtEl>
                                        <p:attrNameLst>
                                          <p:attrName>ppt_x</p:attrName>
                                        </p:attrNameLst>
                                      </p:cBhvr>
                                      <p:tavLst>
                                        <p:tav tm="0">
                                          <p:val>
                                            <p:strVal val="#ppt_x"/>
                                          </p:val>
                                        </p:tav>
                                        <p:tav tm="100000">
                                          <p:val>
                                            <p:strVal val="#ppt_x"/>
                                          </p:val>
                                        </p:tav>
                                      </p:tavLst>
                                    </p:anim>
                                    <p:anim calcmode="lin" valueType="num">
                                      <p:cBhvr additive="base">
                                        <p:cTn id="26" dur="500" fill="hold"/>
                                        <p:tgtEl>
                                          <p:spTgt spid="38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64" name="Rectangle 8"/>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5066" name="Rectangle 10"/>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5067" name="Group 11"/>
          <p:cNvGrpSpPr>
            <a:grpSpLocks/>
          </p:cNvGrpSpPr>
          <p:nvPr/>
        </p:nvGrpSpPr>
        <p:grpSpPr bwMode="auto">
          <a:xfrm>
            <a:off x="323850" y="401638"/>
            <a:ext cx="8351838" cy="1311275"/>
            <a:chOff x="204" y="253"/>
            <a:chExt cx="5261" cy="826"/>
          </a:xfrm>
        </p:grpSpPr>
        <p:sp>
          <p:nvSpPr>
            <p:cNvPr id="45060" name="Text Box 4"/>
            <p:cNvSpPr txBox="1">
              <a:spLocks noChangeArrowheads="1"/>
            </p:cNvSpPr>
            <p:nvPr/>
          </p:nvSpPr>
          <p:spPr bwMode="auto">
            <a:xfrm>
              <a:off x="204" y="253"/>
              <a:ext cx="526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6.9</a:t>
              </a:r>
              <a:r>
                <a:rPr lang="en-US" altLang="zh-CN">
                  <a:solidFill>
                    <a:srgbClr val="000000"/>
                  </a:solidFill>
                </a:rPr>
                <a:t>   </a:t>
              </a:r>
              <a:r>
                <a:rPr lang="zh-CN" altLang="en-US">
                  <a:solidFill>
                    <a:srgbClr val="000000"/>
                  </a:solidFill>
                </a:rPr>
                <a:t>网络如图</a:t>
              </a:r>
              <a:r>
                <a:rPr lang="en-US" altLang="zh-CN">
                  <a:solidFill>
                    <a:srgbClr val="000000"/>
                  </a:solidFill>
                </a:rPr>
                <a:t>9.6</a:t>
              </a:r>
              <a:r>
                <a:rPr lang="zh-CN" altLang="en-US">
                  <a:solidFill>
                    <a:srgbClr val="000000"/>
                  </a:solidFill>
                </a:rPr>
                <a:t>所示，边（弧）上的两数字分别表示边容量及实际流量。取Ｐ＝｛１，２，３，４｝，则＝｛５，６｝，显然</a:t>
              </a:r>
              <a:r>
                <a:rPr lang="zh-CN" altLang="en-US" i="1">
                  <a:solidFill>
                    <a:srgbClr val="000000"/>
                  </a:solidFill>
                </a:rPr>
                <a:t>Ｐ</a:t>
              </a:r>
              <a:r>
                <a:rPr lang="zh-CN" altLang="en-US">
                  <a:solidFill>
                    <a:srgbClr val="000000"/>
                  </a:solidFill>
                </a:rPr>
                <a:t>、    是网络的一个切割。对于这一切割容易算出</a:t>
              </a:r>
            </a:p>
            <a:p>
              <a:r>
                <a:rPr lang="zh-CN" altLang="en-US">
                  <a:solidFill>
                    <a:srgbClr val="000000"/>
                  </a:solidFill>
                </a:rPr>
                <a:t>而网络的流量     ＝５。</a:t>
              </a:r>
            </a:p>
          </p:txBody>
        </p:sp>
        <p:graphicFrame>
          <p:nvGraphicFramePr>
            <p:cNvPr id="45061" name="Object 5"/>
            <p:cNvGraphicFramePr>
              <a:graphicFrameLocks noChangeAspect="1"/>
            </p:cNvGraphicFramePr>
            <p:nvPr/>
          </p:nvGraphicFramePr>
          <p:xfrm>
            <a:off x="4574" y="445"/>
            <a:ext cx="166" cy="218"/>
          </p:xfrm>
          <a:graphic>
            <a:graphicData uri="http://schemas.openxmlformats.org/presentationml/2006/ole">
              <mc:AlternateContent xmlns:mc="http://schemas.openxmlformats.org/markup-compatibility/2006">
                <mc:Choice xmlns:v="urn:schemas-microsoft-com:vml" Requires="v">
                  <p:oleObj spid="_x0000_s45076" r:id="rId3" imgW="152268" imgH="203024" progId="Equation.DSMT4">
                    <p:embed/>
                  </p:oleObj>
                </mc:Choice>
                <mc:Fallback>
                  <p:oleObj r:id="rId3" imgW="152268" imgH="20302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4" y="445"/>
                          <a:ext cx="166"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3" name="Object 7"/>
            <p:cNvGraphicFramePr>
              <a:graphicFrameLocks noChangeAspect="1"/>
            </p:cNvGraphicFramePr>
            <p:nvPr/>
          </p:nvGraphicFramePr>
          <p:xfrm>
            <a:off x="2880" y="643"/>
            <a:ext cx="1452" cy="292"/>
          </p:xfrm>
          <a:graphic>
            <a:graphicData uri="http://schemas.openxmlformats.org/presentationml/2006/ole">
              <mc:AlternateContent xmlns:mc="http://schemas.openxmlformats.org/markup-compatibility/2006">
                <mc:Choice xmlns:v="urn:schemas-microsoft-com:vml" Requires="v">
                  <p:oleObj spid="_x0000_s45077" r:id="rId5" imgW="1511300" imgH="304800" progId="Equation.DSMT4">
                    <p:embed/>
                  </p:oleObj>
                </mc:Choice>
                <mc:Fallback>
                  <p:oleObj r:id="rId5" imgW="1511300" imgH="304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643"/>
                          <a:ext cx="1452"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5" name="Object 9"/>
            <p:cNvGraphicFramePr>
              <a:graphicFrameLocks noChangeAspect="1"/>
            </p:cNvGraphicFramePr>
            <p:nvPr/>
          </p:nvGraphicFramePr>
          <p:xfrm>
            <a:off x="1254" y="845"/>
            <a:ext cx="142" cy="181"/>
          </p:xfrm>
          <a:graphic>
            <a:graphicData uri="http://schemas.openxmlformats.org/presentationml/2006/ole">
              <mc:AlternateContent xmlns:mc="http://schemas.openxmlformats.org/markup-compatibility/2006">
                <mc:Choice xmlns:v="urn:schemas-microsoft-com:vml" Requires="v">
                  <p:oleObj spid="_x0000_s45078" name="Equation" r:id="rId7" imgW="114120" imgH="139680" progId="Equation.DSMT4">
                    <p:embed/>
                  </p:oleObj>
                </mc:Choice>
                <mc:Fallback>
                  <p:oleObj name="Equation" r:id="rId7" imgW="114120" imgH="13968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4" y="845"/>
                          <a:ext cx="142"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45070" name="Picture 14" descr="7"/>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6100" y="2060575"/>
            <a:ext cx="4537075"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74" name="Picture 18" descr="6"/>
          <p:cNvPicPr>
            <a:picLocks noGrp="1" noChangeAspect="1" noChangeArrowheads="1"/>
          </p:cNvPicPr>
          <p:nvPr>
            <p:ph/>
          </p:nvPr>
        </p:nvPicPr>
        <p:blipFill>
          <a:blip r:embed="rId10">
            <a:extLst>
              <a:ext uri="{28A0092B-C50C-407E-A947-70E740481C1C}">
                <a14:useLocalDpi xmlns:a14="http://schemas.microsoft.com/office/drawing/2010/main" val="0"/>
              </a:ext>
            </a:extLst>
          </a:blip>
          <a:srcRect/>
          <a:stretch>
            <a:fillRect/>
          </a:stretch>
        </p:blipFill>
        <p:spPr bwMode="auto">
          <a:xfrm>
            <a:off x="250825" y="2060575"/>
            <a:ext cx="4321175" cy="28813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5067"/>
                                        </p:tgtEl>
                                        <p:attrNameLst>
                                          <p:attrName>style.visibility</p:attrName>
                                        </p:attrNameLst>
                                      </p:cBhvr>
                                      <p:to>
                                        <p:strVal val="visible"/>
                                      </p:to>
                                    </p:set>
                                    <p:anim calcmode="lin" valueType="num">
                                      <p:cBhvr additive="base">
                                        <p:cTn id="7" dur="500" fill="hold"/>
                                        <p:tgtEl>
                                          <p:spTgt spid="45067"/>
                                        </p:tgtEl>
                                        <p:attrNameLst>
                                          <p:attrName>ppt_x</p:attrName>
                                        </p:attrNameLst>
                                      </p:cBhvr>
                                      <p:tavLst>
                                        <p:tav tm="0">
                                          <p:val>
                                            <p:strVal val="0-#ppt_w/2"/>
                                          </p:val>
                                        </p:tav>
                                        <p:tav tm="100000">
                                          <p:val>
                                            <p:strVal val="#ppt_x"/>
                                          </p:val>
                                        </p:tav>
                                      </p:tavLst>
                                    </p:anim>
                                    <p:anim calcmode="lin" valueType="num">
                                      <p:cBhvr additive="base">
                                        <p:cTn id="8"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5074"/>
                                        </p:tgtEl>
                                        <p:attrNameLst>
                                          <p:attrName>style.visibility</p:attrName>
                                        </p:attrNameLst>
                                      </p:cBhvr>
                                      <p:to>
                                        <p:strVal val="visible"/>
                                      </p:to>
                                    </p:set>
                                    <p:anim calcmode="lin" valueType="num">
                                      <p:cBhvr additive="base">
                                        <p:cTn id="13" dur="500" fill="hold"/>
                                        <p:tgtEl>
                                          <p:spTgt spid="45074"/>
                                        </p:tgtEl>
                                        <p:attrNameLst>
                                          <p:attrName>ppt_x</p:attrName>
                                        </p:attrNameLst>
                                      </p:cBhvr>
                                      <p:tavLst>
                                        <p:tav tm="0">
                                          <p:val>
                                            <p:strVal val="0-#ppt_w/2"/>
                                          </p:val>
                                        </p:tav>
                                        <p:tav tm="100000">
                                          <p:val>
                                            <p:strVal val="#ppt_x"/>
                                          </p:val>
                                        </p:tav>
                                      </p:tavLst>
                                    </p:anim>
                                    <p:anim calcmode="lin" valueType="num">
                                      <p:cBhvr additive="base">
                                        <p:cTn id="14" dur="500" fill="hold"/>
                                        <p:tgtEl>
                                          <p:spTgt spid="450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070"/>
                                        </p:tgtEl>
                                        <p:attrNameLst>
                                          <p:attrName>style.visibility</p:attrName>
                                        </p:attrNameLst>
                                      </p:cBhvr>
                                      <p:to>
                                        <p:strVal val="visible"/>
                                      </p:to>
                                    </p:set>
                                    <p:anim calcmode="lin" valueType="num">
                                      <p:cBhvr additive="base">
                                        <p:cTn id="19" dur="500" fill="hold"/>
                                        <p:tgtEl>
                                          <p:spTgt spid="45070"/>
                                        </p:tgtEl>
                                        <p:attrNameLst>
                                          <p:attrName>ppt_x</p:attrName>
                                        </p:attrNameLst>
                                      </p:cBhvr>
                                      <p:tavLst>
                                        <p:tav tm="0">
                                          <p:val>
                                            <p:strVal val="#ppt_x"/>
                                          </p:val>
                                        </p:tav>
                                        <p:tav tm="100000">
                                          <p:val>
                                            <p:strVal val="#ppt_x"/>
                                          </p:val>
                                        </p:tav>
                                      </p:tavLst>
                                    </p:anim>
                                    <p:anim calcmode="lin" valueType="num">
                                      <p:cBhvr additive="base">
                                        <p:cTn id="20" dur="500" fill="hold"/>
                                        <p:tgtEl>
                                          <p:spTgt spid="450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AutoShape 4" descr="白色大理石"/>
          <p:cNvSpPr>
            <a:spLocks noChangeArrowheads="1"/>
          </p:cNvSpPr>
          <p:nvPr/>
        </p:nvSpPr>
        <p:spPr bwMode="auto">
          <a:xfrm>
            <a:off x="1979613" y="430213"/>
            <a:ext cx="4994275" cy="838200"/>
          </a:xfrm>
          <a:prstGeom prst="bevel">
            <a:avLst>
              <a:gd name="adj" fmla="val 12500"/>
            </a:avLst>
          </a:prstGeom>
          <a:blipFill dpi="0" rotWithShape="0">
            <a:blip r:embed="rId2"/>
            <a:srcRect/>
            <a:tile tx="0" ty="0" sx="100000" sy="100000" flip="none" algn="tl"/>
          </a:blipFill>
          <a:ln w="25400">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3200">
                <a:solidFill>
                  <a:schemeClr val="bg2"/>
                </a:solidFill>
                <a:effectLst>
                  <a:outerShdw blurRad="38100" dist="38100" dir="2700000" algn="tl">
                    <a:srgbClr val="C0C0C0"/>
                  </a:outerShdw>
                </a:effectLst>
                <a:cs typeface="Times New Roman" pitchFamily="18" charset="0"/>
              </a:rPr>
              <a:t>§6.1</a:t>
            </a:r>
            <a:r>
              <a:rPr lang="en-US" altLang="zh-CN" sz="3200">
                <a:solidFill>
                  <a:srgbClr val="000000"/>
                </a:solidFill>
                <a:effectLst>
                  <a:outerShdw blurRad="38100" dist="38100" dir="2700000" algn="tl">
                    <a:srgbClr val="C0C0C0"/>
                  </a:outerShdw>
                </a:effectLst>
                <a:cs typeface="Times New Roman" pitchFamily="18" charset="0"/>
              </a:rPr>
              <a:t>  </a:t>
            </a:r>
            <a:r>
              <a:rPr lang="zh-CN" altLang="en-US" sz="3200">
                <a:solidFill>
                  <a:srgbClr val="000000"/>
                </a:solidFill>
                <a:effectLst>
                  <a:outerShdw blurRad="38100" dist="38100" dir="2700000" algn="tl">
                    <a:srgbClr val="C0C0C0"/>
                  </a:outerShdw>
                </a:effectLst>
                <a:cs typeface="Times New Roman" pitchFamily="18" charset="0"/>
              </a:rPr>
              <a:t>某些</a:t>
            </a:r>
            <a:r>
              <a:rPr lang="en-US" altLang="zh-CN" sz="3200" i="1">
                <a:solidFill>
                  <a:srgbClr val="000000"/>
                </a:solidFill>
                <a:effectLst>
                  <a:outerShdw blurRad="38100" dist="38100" dir="2700000" algn="tl">
                    <a:srgbClr val="C0C0C0"/>
                  </a:outerShdw>
                </a:effectLst>
                <a:cs typeface="Times New Roman" pitchFamily="18" charset="0"/>
              </a:rPr>
              <a:t>P</a:t>
            </a:r>
            <a:r>
              <a:rPr lang="zh-CN" altLang="en-US" sz="3200">
                <a:solidFill>
                  <a:srgbClr val="000000"/>
                </a:solidFill>
                <a:effectLst>
                  <a:outerShdw blurRad="38100" dist="38100" dir="2700000" algn="tl">
                    <a:srgbClr val="C0C0C0"/>
                  </a:outerShdw>
                </a:effectLst>
                <a:cs typeface="Times New Roman" pitchFamily="18" charset="0"/>
              </a:rPr>
              <a:t>问题及其算法</a:t>
            </a:r>
          </a:p>
        </p:txBody>
      </p:sp>
      <p:sp>
        <p:nvSpPr>
          <p:cNvPr id="8198" name="Rectangle 6"/>
          <p:cNvSpPr>
            <a:spLocks noChangeArrowheads="1"/>
          </p:cNvSpPr>
          <p:nvPr/>
        </p:nvSpPr>
        <p:spPr bwMode="auto">
          <a:xfrm>
            <a:off x="395288" y="1597025"/>
            <a:ext cx="8137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rPr>
              <a:t>在上一章中</a:t>
            </a:r>
            <a:r>
              <a:rPr lang="en-US" altLang="zh-CN">
                <a:latin typeface="宋体" pitchFamily="2" charset="-122"/>
              </a:rPr>
              <a:t>,</a:t>
            </a:r>
            <a:r>
              <a:rPr lang="zh-CN" altLang="en-US">
                <a:latin typeface="宋体" pitchFamily="2" charset="-122"/>
              </a:rPr>
              <a:t>我们介绍了与计算复杂性有关的一些基本概念</a:t>
            </a:r>
            <a:r>
              <a:rPr lang="en-US" altLang="zh-CN">
                <a:latin typeface="宋体" pitchFamily="2" charset="-122"/>
              </a:rPr>
              <a:t>.</a:t>
            </a:r>
            <a:r>
              <a:rPr lang="zh-CN" altLang="en-US">
                <a:latin typeface="宋体" pitchFamily="2" charset="-122"/>
              </a:rPr>
              <a:t>人们发现</a:t>
            </a:r>
            <a:r>
              <a:rPr lang="en-US" altLang="zh-CN">
                <a:latin typeface="宋体" pitchFamily="2" charset="-122"/>
              </a:rPr>
              <a:t>,</a:t>
            </a:r>
            <a:r>
              <a:rPr lang="zh-CN" altLang="en-US">
                <a:latin typeface="宋体" pitchFamily="2" charset="-122"/>
              </a:rPr>
              <a:t>在离散问题中存在着两个互不相交的类：</a:t>
            </a:r>
            <a:r>
              <a:rPr lang="en-US" altLang="zh-CN" i="1">
                <a:latin typeface="宋体" pitchFamily="2" charset="-122"/>
              </a:rPr>
              <a:t>P</a:t>
            </a:r>
            <a:r>
              <a:rPr lang="zh-CN" altLang="en-US">
                <a:latin typeface="宋体" pitchFamily="2" charset="-122"/>
              </a:rPr>
              <a:t>类与</a:t>
            </a:r>
            <a:r>
              <a:rPr lang="en-US" altLang="zh-CN" i="1">
                <a:latin typeface="宋体" pitchFamily="2" charset="-122"/>
              </a:rPr>
              <a:t>NP</a:t>
            </a:r>
            <a:r>
              <a:rPr lang="zh-CN" altLang="en-US">
                <a:latin typeface="宋体" pitchFamily="2" charset="-122"/>
              </a:rPr>
              <a:t>完全类（若</a:t>
            </a:r>
            <a:r>
              <a:rPr lang="en-US" altLang="zh-CN" i="1">
                <a:latin typeface="宋体" pitchFamily="2" charset="-122"/>
              </a:rPr>
              <a:t>P</a:t>
            </a:r>
            <a:r>
              <a:rPr lang="en-US" altLang="zh-CN">
                <a:latin typeface="宋体" pitchFamily="2" charset="-122"/>
              </a:rPr>
              <a:t>≠</a:t>
            </a:r>
            <a:r>
              <a:rPr lang="en-US" altLang="zh-CN" i="1">
                <a:latin typeface="宋体" pitchFamily="2" charset="-122"/>
              </a:rPr>
              <a:t>NP</a:t>
            </a:r>
            <a:r>
              <a:rPr lang="zh-CN" altLang="en-US">
                <a:latin typeface="宋体" pitchFamily="2" charset="-122"/>
              </a:rPr>
              <a:t>）。前者具有求解的有效算法而后者不可能有这种算法。从这一点上讲，</a:t>
            </a:r>
            <a:r>
              <a:rPr lang="en-US" altLang="zh-CN" i="1">
                <a:latin typeface="宋体" pitchFamily="2" charset="-122"/>
              </a:rPr>
              <a:t>P</a:t>
            </a:r>
            <a:r>
              <a:rPr lang="zh-CN" altLang="en-US">
                <a:latin typeface="宋体" pitchFamily="2" charset="-122"/>
              </a:rPr>
              <a:t>问题可以看成是一类具有良好性质而又较容易求解的问题，而</a:t>
            </a:r>
            <a:r>
              <a:rPr lang="en-US" altLang="zh-CN" i="1">
                <a:latin typeface="宋体" pitchFamily="2" charset="-122"/>
              </a:rPr>
              <a:t>NP</a:t>
            </a:r>
            <a:r>
              <a:rPr lang="zh-CN" altLang="en-US">
                <a:latin typeface="宋体" pitchFamily="2" charset="-122"/>
              </a:rPr>
              <a:t>完全问题则是固有地难解的。</a:t>
            </a:r>
          </a:p>
        </p:txBody>
      </p:sp>
      <p:sp>
        <p:nvSpPr>
          <p:cNvPr id="8200" name="Rectangle 8"/>
          <p:cNvSpPr>
            <a:spLocks noChangeArrowheads="1"/>
          </p:cNvSpPr>
          <p:nvPr/>
        </p:nvSpPr>
        <p:spPr bwMode="auto">
          <a:xfrm>
            <a:off x="395288" y="3429000"/>
            <a:ext cx="8280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cs typeface="Times New Roman" pitchFamily="18" charset="0"/>
              </a:rPr>
              <a:t>在</a:t>
            </a:r>
            <a:r>
              <a:rPr lang="en-US" altLang="zh-CN">
                <a:latin typeface="宋体" pitchFamily="2" charset="-122"/>
                <a:cs typeface="Times New Roman" pitchFamily="18" charset="0"/>
              </a:rPr>
              <a:t>§</a:t>
            </a:r>
            <a:r>
              <a:rPr lang="en-US" altLang="zh-CN">
                <a:latin typeface="宋体" pitchFamily="2" charset="-122"/>
              </a:rPr>
              <a:t>8.4</a:t>
            </a:r>
            <a:r>
              <a:rPr lang="zh-CN" altLang="en-US">
                <a:latin typeface="宋体" pitchFamily="2" charset="-122"/>
                <a:cs typeface="Times New Roman" pitchFamily="18" charset="0"/>
              </a:rPr>
              <a:t>中看到，有着广泛应用背景的线性规划问题是一个</a:t>
            </a:r>
            <a:r>
              <a:rPr lang="en-US" altLang="zh-CN" i="1">
                <a:latin typeface="宋体" pitchFamily="2" charset="-122"/>
              </a:rPr>
              <a:t>P</a:t>
            </a:r>
            <a:r>
              <a:rPr lang="zh-CN" altLang="en-US">
                <a:latin typeface="宋体" pitchFamily="2" charset="-122"/>
                <a:cs typeface="Times New Roman" pitchFamily="18" charset="0"/>
              </a:rPr>
              <a:t>问题。这样，作为线性规划子问题的运输问题及作为运输问题子问题的指派问题自然更是</a:t>
            </a:r>
            <a:r>
              <a:rPr lang="en-US" altLang="zh-CN" i="1">
                <a:latin typeface="宋体" pitchFamily="2" charset="-122"/>
              </a:rPr>
              <a:t>P</a:t>
            </a:r>
            <a:r>
              <a:rPr lang="zh-CN" altLang="en-US">
                <a:latin typeface="宋体" pitchFamily="2" charset="-122"/>
                <a:cs typeface="Times New Roman" pitchFamily="18" charset="0"/>
              </a:rPr>
              <a:t>问题。虽然从平均的角度讲，人们似乎更常遇到</a:t>
            </a:r>
            <a:r>
              <a:rPr lang="en-US" altLang="zh-CN" i="1">
                <a:latin typeface="宋体" pitchFamily="2" charset="-122"/>
              </a:rPr>
              <a:t>NP</a:t>
            </a:r>
            <a:r>
              <a:rPr lang="zh-CN" altLang="en-US">
                <a:latin typeface="宋体" pitchFamily="2" charset="-122"/>
                <a:cs typeface="Times New Roman" pitchFamily="18" charset="0"/>
              </a:rPr>
              <a:t>完全问题，但</a:t>
            </a:r>
            <a:r>
              <a:rPr lang="en-US" altLang="zh-CN" i="1">
                <a:latin typeface="宋体" pitchFamily="2" charset="-122"/>
              </a:rPr>
              <a:t>P</a:t>
            </a:r>
            <a:r>
              <a:rPr lang="zh-CN" altLang="en-US">
                <a:latin typeface="宋体" pitchFamily="2" charset="-122"/>
                <a:cs typeface="Times New Roman" pitchFamily="18" charset="0"/>
              </a:rPr>
              <a:t>仍不失为一个十分重要的问题类。一方面，很多</a:t>
            </a:r>
            <a:r>
              <a:rPr lang="en-US" altLang="zh-CN">
                <a:latin typeface="宋体" pitchFamily="2" charset="-122"/>
              </a:rPr>
              <a:t>P</a:t>
            </a:r>
            <a:r>
              <a:rPr lang="zh-CN" altLang="en-US">
                <a:latin typeface="宋体" pitchFamily="2" charset="-122"/>
                <a:cs typeface="Times New Roman" pitchFamily="18" charset="0"/>
              </a:rPr>
              <a:t>问题象线性规划一样有着极广泛的应用前景，且它们本身又是十分有趣的；另一方面，它们也是研究一些更为复杂、难解的问题时经常被采用的研究工具。在本章中，将再介绍一些经常遇到的</a:t>
            </a:r>
            <a:r>
              <a:rPr lang="en-US" altLang="zh-CN" i="1">
                <a:latin typeface="宋体" pitchFamily="2" charset="-122"/>
              </a:rPr>
              <a:t>P</a:t>
            </a:r>
            <a:r>
              <a:rPr lang="zh-CN" altLang="en-US">
                <a:latin typeface="宋体" pitchFamily="2" charset="-122"/>
                <a:cs typeface="Times New Roman" pitchFamily="18" charset="0"/>
              </a:rPr>
              <a:t>问题并给出求解它们的有效算法。</a:t>
            </a:r>
            <a:r>
              <a:rPr lang="zh-CN" altLang="en-US">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arn(outVertical)">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198"/>
                                        </p:tgtEl>
                                        <p:attrNameLst>
                                          <p:attrName>style.visibility</p:attrName>
                                        </p:attrNameLst>
                                      </p:cBhvr>
                                      <p:to>
                                        <p:strVal val="visible"/>
                                      </p:to>
                                    </p:set>
                                    <p:anim calcmode="lin" valueType="num">
                                      <p:cBhvr additive="base">
                                        <p:cTn id="12" dur="500" fill="hold"/>
                                        <p:tgtEl>
                                          <p:spTgt spid="8198"/>
                                        </p:tgtEl>
                                        <p:attrNameLst>
                                          <p:attrName>ppt_x</p:attrName>
                                        </p:attrNameLst>
                                      </p:cBhvr>
                                      <p:tavLst>
                                        <p:tav tm="0">
                                          <p:val>
                                            <p:strVal val="0-#ppt_w/2"/>
                                          </p:val>
                                        </p:tav>
                                        <p:tav tm="100000">
                                          <p:val>
                                            <p:strVal val="#ppt_x"/>
                                          </p:val>
                                        </p:tav>
                                      </p:tavLst>
                                    </p:anim>
                                    <p:anim calcmode="lin" valueType="num">
                                      <p:cBhvr additive="base">
                                        <p:cTn id="13"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200"/>
                                        </p:tgtEl>
                                        <p:attrNameLst>
                                          <p:attrName>style.visibility</p:attrName>
                                        </p:attrNameLst>
                                      </p:cBhvr>
                                      <p:to>
                                        <p:strVal val="visible"/>
                                      </p:to>
                                    </p:set>
                                    <p:anim calcmode="lin" valueType="num">
                                      <p:cBhvr additive="base">
                                        <p:cTn id="18" dur="500" fill="hold"/>
                                        <p:tgtEl>
                                          <p:spTgt spid="8200"/>
                                        </p:tgtEl>
                                        <p:attrNameLst>
                                          <p:attrName>ppt_x</p:attrName>
                                        </p:attrNameLst>
                                      </p:cBhvr>
                                      <p:tavLst>
                                        <p:tav tm="0">
                                          <p:val>
                                            <p:strVal val="#ppt_x"/>
                                          </p:val>
                                        </p:tav>
                                        <p:tav tm="100000">
                                          <p:val>
                                            <p:strVal val="#ppt_x"/>
                                          </p:val>
                                        </p:tav>
                                      </p:tavLst>
                                    </p:anim>
                                    <p:anim calcmode="lin" valueType="num">
                                      <p:cBhvr additive="base">
                                        <p:cTn id="19" dur="500" fill="hold"/>
                                        <p:tgtEl>
                                          <p:spTgt spid="82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nimBg="1" autoUpdateAnimBg="0"/>
      <p:bldP spid="8198" grpId="0"/>
      <p:bldP spid="820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6"/>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88" name="Rectangle 8"/>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089" name="Group 9"/>
          <p:cNvGrpSpPr>
            <a:grpSpLocks/>
          </p:cNvGrpSpPr>
          <p:nvPr/>
        </p:nvGrpSpPr>
        <p:grpSpPr bwMode="auto">
          <a:xfrm>
            <a:off x="323850" y="401638"/>
            <a:ext cx="8280400" cy="1006475"/>
            <a:chOff x="204" y="253"/>
            <a:chExt cx="5216" cy="634"/>
          </a:xfrm>
        </p:grpSpPr>
        <p:sp>
          <p:nvSpPr>
            <p:cNvPr id="46084" name="Text Box 4"/>
            <p:cNvSpPr txBox="1">
              <a:spLocks noChangeArrowheads="1"/>
            </p:cNvSpPr>
            <p:nvPr/>
          </p:nvSpPr>
          <p:spPr bwMode="auto">
            <a:xfrm>
              <a:off x="204" y="253"/>
              <a:ext cx="521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为了尽可能地增大网络上的流量，按如下方法作出一个和</a:t>
              </a:r>
              <a:r>
                <a:rPr lang="zh-CN" altLang="en-US" i="1">
                  <a:solidFill>
                    <a:srgbClr val="000000"/>
                  </a:solidFill>
                  <a:cs typeface="Times New Roman" pitchFamily="18" charset="0"/>
                </a:rPr>
                <a:t>Ｇ</a:t>
              </a:r>
              <a:r>
                <a:rPr lang="zh-CN" altLang="en-US">
                  <a:solidFill>
                    <a:srgbClr val="000000"/>
                  </a:solidFill>
                  <a:cs typeface="Times New Roman" pitchFamily="18" charset="0"/>
                </a:rPr>
                <a:t>具有相同顶点并具有相同发点和收点的增广网络</a:t>
              </a:r>
              <a:r>
                <a:rPr lang="zh-CN" altLang="en-US" i="1">
                  <a:solidFill>
                    <a:srgbClr val="000000"/>
                  </a:solidFill>
                  <a:cs typeface="Times New Roman" pitchFamily="18" charset="0"/>
                </a:rPr>
                <a:t>Ｇ</a:t>
              </a:r>
              <a:r>
                <a:rPr lang="en-US" altLang="zh-CN" i="1" baseline="30000">
                  <a:solidFill>
                    <a:srgbClr val="000000"/>
                  </a:solidFill>
                </a:rPr>
                <a:t>` </a:t>
              </a:r>
              <a:r>
                <a:rPr lang="zh-CN" altLang="en-US">
                  <a:solidFill>
                    <a:srgbClr val="000000"/>
                  </a:solidFill>
                </a:rPr>
                <a:t>（   ）</a:t>
              </a:r>
              <a:r>
                <a:rPr lang="en-US" altLang="zh-CN"/>
                <a:t> </a:t>
              </a:r>
              <a:r>
                <a:rPr lang="zh-CN" altLang="en-US">
                  <a:solidFill>
                    <a:srgbClr val="000000"/>
                  </a:solidFill>
                  <a:cs typeface="Times New Roman" pitchFamily="18" charset="0"/>
                </a:rPr>
                <a:t>（简记</a:t>
              </a:r>
              <a:r>
                <a:rPr lang="zh-CN" altLang="en-US" i="1">
                  <a:solidFill>
                    <a:srgbClr val="000000"/>
                  </a:solidFill>
                  <a:cs typeface="Times New Roman" pitchFamily="18" charset="0"/>
                </a:rPr>
                <a:t>Ｇ</a:t>
              </a:r>
              <a:r>
                <a:rPr lang="zh-CN" altLang="en-US" i="1" baseline="30000">
                  <a:solidFill>
                    <a:srgbClr val="000000"/>
                  </a:solidFill>
                  <a:cs typeface="Times New Roman" pitchFamily="18" charset="0"/>
                </a:rPr>
                <a:t>‘</a:t>
              </a:r>
              <a:r>
                <a:rPr lang="zh-CN" altLang="en-US">
                  <a:solidFill>
                    <a:srgbClr val="000000"/>
                  </a:solidFill>
                  <a:cs typeface="Times New Roman" pitchFamily="18" charset="0"/>
                </a:rPr>
                <a:t>）。</a:t>
              </a:r>
              <a:r>
                <a:rPr lang="zh-CN" altLang="en-US" i="1">
                  <a:solidFill>
                    <a:srgbClr val="000000"/>
                  </a:solidFill>
                  <a:cs typeface="Times New Roman" pitchFamily="18" charset="0"/>
                </a:rPr>
                <a:t>Ｇ</a:t>
              </a:r>
              <a:r>
                <a:rPr lang="zh-CN" altLang="en-US" i="1" baseline="30000">
                  <a:solidFill>
                    <a:srgbClr val="000000"/>
                  </a:solidFill>
                  <a:cs typeface="Times New Roman" pitchFamily="18" charset="0"/>
                </a:rPr>
                <a:t>‘</a:t>
              </a:r>
              <a:r>
                <a:rPr lang="zh-CN" altLang="en-US">
                  <a:solidFill>
                    <a:srgbClr val="000000"/>
                  </a:solidFill>
                  <a:cs typeface="Times New Roman" pitchFamily="18" charset="0"/>
                </a:rPr>
                <a:t>包含两类边，对Ｇ中每一条边（</a:t>
              </a:r>
              <a:r>
                <a:rPr lang="en-US" altLang="zh-CN" i="1">
                  <a:solidFill>
                    <a:srgbClr val="000000"/>
                  </a:solidFill>
                </a:rPr>
                <a:t>i</a:t>
              </a:r>
              <a:r>
                <a:rPr lang="zh-CN" altLang="en-US" i="1">
                  <a:solidFill>
                    <a:srgbClr val="000000"/>
                  </a:solidFill>
                  <a:cs typeface="Times New Roman" pitchFamily="18" charset="0"/>
                </a:rPr>
                <a:t>，</a:t>
              </a:r>
              <a:r>
                <a:rPr lang="en-US" altLang="zh-CN" i="1">
                  <a:solidFill>
                    <a:srgbClr val="000000"/>
                  </a:solidFill>
                </a:rPr>
                <a:t>j</a:t>
              </a:r>
              <a:r>
                <a:rPr lang="zh-CN" altLang="en-US">
                  <a:solidFill>
                    <a:srgbClr val="000000"/>
                  </a:solidFill>
                  <a:cs typeface="Times New Roman" pitchFamily="18" charset="0"/>
                </a:rPr>
                <a:t>）         ：</a:t>
              </a:r>
              <a:r>
                <a:rPr lang="zh-CN" altLang="en-US"/>
                <a:t> </a:t>
              </a:r>
            </a:p>
          </p:txBody>
        </p:sp>
        <p:graphicFrame>
          <p:nvGraphicFramePr>
            <p:cNvPr id="46085" name="Object 5"/>
            <p:cNvGraphicFramePr>
              <a:graphicFrameLocks noChangeAspect="1"/>
            </p:cNvGraphicFramePr>
            <p:nvPr/>
          </p:nvGraphicFramePr>
          <p:xfrm>
            <a:off x="3198" y="482"/>
            <a:ext cx="170" cy="193"/>
          </p:xfrm>
          <a:graphic>
            <a:graphicData uri="http://schemas.openxmlformats.org/presentationml/2006/ole">
              <mc:AlternateContent xmlns:mc="http://schemas.openxmlformats.org/markup-compatibility/2006">
                <mc:Choice xmlns:v="urn:schemas-microsoft-com:vml" Requires="v">
                  <p:oleObj spid="_x0000_s46103" r:id="rId3" imgW="139579" imgH="164957" progId="Equation.DSMT4">
                    <p:embed/>
                  </p:oleObj>
                </mc:Choice>
                <mc:Fallback>
                  <p:oleObj r:id="rId3" imgW="139579" imgH="16495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482"/>
                          <a:ext cx="170"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2381" y="618"/>
            <a:ext cx="363" cy="221"/>
          </p:xfrm>
          <a:graphic>
            <a:graphicData uri="http://schemas.openxmlformats.org/presentationml/2006/ole">
              <mc:AlternateContent xmlns:mc="http://schemas.openxmlformats.org/markup-compatibility/2006">
                <mc:Choice xmlns:v="urn:schemas-microsoft-com:vml" Requires="v">
                  <p:oleObj spid="_x0000_s46104" r:id="rId5" imgW="266353" imgH="164885" progId="Equation.DSMT4">
                    <p:embed/>
                  </p:oleObj>
                </mc:Choice>
                <mc:Fallback>
                  <p:oleObj r:id="rId5" imgW="266353" imgH="16488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1" y="618"/>
                          <a:ext cx="363" cy="2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2" name="Rectangle 1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094"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095" name="Group 15"/>
          <p:cNvGrpSpPr>
            <a:grpSpLocks/>
          </p:cNvGrpSpPr>
          <p:nvPr/>
        </p:nvGrpSpPr>
        <p:grpSpPr bwMode="auto">
          <a:xfrm>
            <a:off x="493713" y="1557338"/>
            <a:ext cx="6742112" cy="1082675"/>
            <a:chOff x="237" y="934"/>
            <a:chExt cx="4247" cy="682"/>
          </a:xfrm>
        </p:grpSpPr>
        <p:sp>
          <p:nvSpPr>
            <p:cNvPr id="46090" name="Text Box 10"/>
            <p:cNvSpPr txBox="1">
              <a:spLocks noChangeArrowheads="1"/>
            </p:cNvSpPr>
            <p:nvPr/>
          </p:nvSpPr>
          <p:spPr bwMode="auto">
            <a:xfrm>
              <a:off x="237" y="934"/>
              <a:ext cx="424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a:t>
              </a:r>
              <a:r>
                <a:rPr lang="en-US" altLang="zh-CN">
                  <a:solidFill>
                    <a:srgbClr val="000000"/>
                  </a:solidFill>
                </a:rPr>
                <a:t>1</a:t>
              </a:r>
              <a:r>
                <a:rPr lang="zh-CN" altLang="en-US">
                  <a:solidFill>
                    <a:srgbClr val="000000"/>
                  </a:solidFill>
                </a:rPr>
                <a:t>）若                            ，作正向边（</a:t>
              </a:r>
              <a:r>
                <a:rPr lang="en-US" altLang="zh-CN" i="1">
                  <a:solidFill>
                    <a:srgbClr val="000000"/>
                  </a:solidFill>
                </a:rPr>
                <a:t>i</a:t>
              </a:r>
              <a:r>
                <a:rPr lang="zh-CN" altLang="en-US" i="1">
                  <a:solidFill>
                    <a:srgbClr val="000000"/>
                  </a:solidFill>
                </a:rPr>
                <a:t>，</a:t>
              </a:r>
              <a:r>
                <a:rPr lang="en-US" altLang="zh-CN" i="1">
                  <a:solidFill>
                    <a:srgbClr val="000000"/>
                  </a:solidFill>
                </a:rPr>
                <a:t>j</a:t>
              </a:r>
              <a:r>
                <a:rPr lang="zh-CN" altLang="en-US">
                  <a:solidFill>
                    <a:srgbClr val="000000"/>
                  </a:solidFill>
                </a:rPr>
                <a:t>）</a:t>
              </a:r>
              <a:r>
                <a:rPr lang="en-US" altLang="zh-CN">
                  <a:solidFill>
                    <a:srgbClr val="000000"/>
                  </a:solidFill>
                </a:rPr>
                <a:t>,</a:t>
              </a:r>
            </a:p>
            <a:p>
              <a:r>
                <a:rPr lang="zh-CN" altLang="en-US">
                  <a:solidFill>
                    <a:srgbClr val="000000"/>
                  </a:solidFill>
                </a:rPr>
                <a:t>           </a:t>
              </a:r>
            </a:p>
            <a:p>
              <a:r>
                <a:rPr lang="zh-CN" altLang="en-US">
                  <a:solidFill>
                    <a:srgbClr val="000000"/>
                  </a:solidFill>
                </a:rPr>
                <a:t>           规定容量                                                ，即剩余容量。</a:t>
              </a:r>
            </a:p>
          </p:txBody>
        </p:sp>
        <p:graphicFrame>
          <p:nvGraphicFramePr>
            <p:cNvPr id="46091" name="Object 11"/>
            <p:cNvGraphicFramePr>
              <a:graphicFrameLocks noChangeAspect="1"/>
            </p:cNvGraphicFramePr>
            <p:nvPr/>
          </p:nvGraphicFramePr>
          <p:xfrm>
            <a:off x="839" y="935"/>
            <a:ext cx="1134" cy="284"/>
          </p:xfrm>
          <a:graphic>
            <a:graphicData uri="http://schemas.openxmlformats.org/presentationml/2006/ole">
              <mc:AlternateContent xmlns:mc="http://schemas.openxmlformats.org/markup-compatibility/2006">
                <mc:Choice xmlns:v="urn:schemas-microsoft-com:vml" Requires="v">
                  <p:oleObj spid="_x0000_s46105" r:id="rId7" imgW="1028254" imgH="253890" progId="Equation.DSMT4">
                    <p:embed/>
                  </p:oleObj>
                </mc:Choice>
                <mc:Fallback>
                  <p:oleObj r:id="rId7" imgW="1028254" imgH="25389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935"/>
                          <a:ext cx="1134" cy="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3" name="Object 13"/>
            <p:cNvGraphicFramePr>
              <a:graphicFrameLocks noChangeAspect="1"/>
            </p:cNvGraphicFramePr>
            <p:nvPr/>
          </p:nvGraphicFramePr>
          <p:xfrm>
            <a:off x="1474" y="1302"/>
            <a:ext cx="1678" cy="314"/>
          </p:xfrm>
          <a:graphic>
            <a:graphicData uri="http://schemas.openxmlformats.org/presentationml/2006/ole">
              <mc:AlternateContent xmlns:mc="http://schemas.openxmlformats.org/markup-compatibility/2006">
                <mc:Choice xmlns:v="urn:schemas-microsoft-com:vml" Requires="v">
                  <p:oleObj spid="_x0000_s46106" r:id="rId9" imgW="1651000" imgH="254000" progId="Equation.DSMT4">
                    <p:embed/>
                  </p:oleObj>
                </mc:Choice>
                <mc:Fallback>
                  <p:oleObj r:id="rId9" imgW="1651000" imgH="2540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4" y="1302"/>
                          <a:ext cx="1678" cy="3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098" name="Rectangle 1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6100" name="Rectangle 20"/>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6101" name="Group 21"/>
          <p:cNvGrpSpPr>
            <a:grpSpLocks/>
          </p:cNvGrpSpPr>
          <p:nvPr/>
        </p:nvGrpSpPr>
        <p:grpSpPr bwMode="auto">
          <a:xfrm>
            <a:off x="509588" y="2800350"/>
            <a:ext cx="5430837" cy="1668463"/>
            <a:chOff x="373" y="1717"/>
            <a:chExt cx="3421" cy="1051"/>
          </a:xfrm>
        </p:grpSpPr>
        <p:sp>
          <p:nvSpPr>
            <p:cNvPr id="46096" name="Text Box 16"/>
            <p:cNvSpPr txBox="1">
              <a:spLocks noChangeArrowheads="1"/>
            </p:cNvSpPr>
            <p:nvPr/>
          </p:nvSpPr>
          <p:spPr bwMode="auto">
            <a:xfrm>
              <a:off x="373" y="1750"/>
              <a:ext cx="3421"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a:t>
              </a:r>
              <a:r>
                <a:rPr lang="en-US" altLang="zh-CN">
                  <a:solidFill>
                    <a:srgbClr val="000000"/>
                  </a:solidFill>
                </a:rPr>
                <a:t>2</a:t>
              </a:r>
              <a:r>
                <a:rPr lang="zh-CN" altLang="en-US">
                  <a:solidFill>
                    <a:srgbClr val="000000"/>
                  </a:solidFill>
                </a:rPr>
                <a:t>）若                      ，作反向边（</a:t>
              </a:r>
              <a:r>
                <a:rPr lang="en-US" altLang="zh-CN" i="1">
                  <a:solidFill>
                    <a:srgbClr val="000000"/>
                  </a:solidFill>
                </a:rPr>
                <a:t>j,i</a:t>
              </a:r>
              <a:r>
                <a:rPr lang="zh-CN" altLang="en-US">
                  <a:solidFill>
                    <a:srgbClr val="000000"/>
                  </a:solidFill>
                </a:rPr>
                <a:t>），</a:t>
              </a:r>
            </a:p>
            <a:p>
              <a:r>
                <a:rPr lang="zh-CN" altLang="en-US">
                  <a:solidFill>
                    <a:srgbClr val="000000"/>
                  </a:solidFill>
                </a:rPr>
                <a:t>           </a:t>
              </a:r>
            </a:p>
            <a:p>
              <a:r>
                <a:rPr lang="zh-CN" altLang="en-US">
                  <a:solidFill>
                    <a:srgbClr val="000000"/>
                  </a:solidFill>
                </a:rPr>
                <a:t>           规定容量</a:t>
              </a:r>
            </a:p>
            <a:p>
              <a:r>
                <a:rPr lang="zh-CN" altLang="en-US">
                  <a:solidFill>
                    <a:srgbClr val="000000"/>
                  </a:solidFill>
                </a:rPr>
                <a:t>           </a:t>
              </a:r>
            </a:p>
            <a:p>
              <a:r>
                <a:rPr lang="zh-CN" altLang="en-US">
                  <a:solidFill>
                    <a:srgbClr val="000000"/>
                  </a:solidFill>
                </a:rPr>
                <a:t>           事实上是边（</a:t>
              </a:r>
              <a:r>
                <a:rPr lang="en-US" altLang="zh-CN" i="1">
                  <a:solidFill>
                    <a:srgbClr val="000000"/>
                  </a:solidFill>
                </a:rPr>
                <a:t>j,i</a:t>
              </a:r>
              <a:r>
                <a:rPr lang="zh-CN" altLang="en-US">
                  <a:solidFill>
                    <a:srgbClr val="000000"/>
                  </a:solidFill>
                </a:rPr>
                <a:t>）上最多可减少的容量。</a:t>
              </a:r>
            </a:p>
          </p:txBody>
        </p:sp>
        <p:graphicFrame>
          <p:nvGraphicFramePr>
            <p:cNvPr id="46097" name="Object 17"/>
            <p:cNvGraphicFramePr>
              <a:graphicFrameLocks noChangeAspect="1"/>
            </p:cNvGraphicFramePr>
            <p:nvPr/>
          </p:nvGraphicFramePr>
          <p:xfrm>
            <a:off x="1020" y="1717"/>
            <a:ext cx="817" cy="307"/>
          </p:xfrm>
          <a:graphic>
            <a:graphicData uri="http://schemas.openxmlformats.org/presentationml/2006/ole">
              <mc:AlternateContent xmlns:mc="http://schemas.openxmlformats.org/markup-compatibility/2006">
                <mc:Choice xmlns:v="urn:schemas-microsoft-com:vml" Requires="v">
                  <p:oleObj spid="_x0000_s46107" r:id="rId11" imgW="685800" imgH="254000" progId="Equation.DSMT4">
                    <p:embed/>
                  </p:oleObj>
                </mc:Choice>
                <mc:Fallback>
                  <p:oleObj r:id="rId11" imgW="685800" imgH="25400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 y="1717"/>
                          <a:ext cx="817"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9" name="Object 19"/>
            <p:cNvGraphicFramePr>
              <a:graphicFrameLocks noChangeAspect="1"/>
            </p:cNvGraphicFramePr>
            <p:nvPr/>
          </p:nvGraphicFramePr>
          <p:xfrm>
            <a:off x="1519" y="2076"/>
            <a:ext cx="1996" cy="311"/>
          </p:xfrm>
          <a:graphic>
            <a:graphicData uri="http://schemas.openxmlformats.org/presentationml/2006/ole">
              <mc:AlternateContent xmlns:mc="http://schemas.openxmlformats.org/markup-compatibility/2006">
                <mc:Choice xmlns:v="urn:schemas-microsoft-com:vml" Requires="v">
                  <p:oleObj spid="_x0000_s46108" r:id="rId13" imgW="1651000" imgH="254000" progId="Equation.DSMT4">
                    <p:embed/>
                  </p:oleObj>
                </mc:Choice>
                <mc:Fallback>
                  <p:oleObj r:id="rId13" imgW="1651000" imgH="25400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9" y="2076"/>
                          <a:ext cx="1996"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102" name="Text Box 22"/>
          <p:cNvSpPr txBox="1">
            <a:spLocks noChangeArrowheads="1"/>
          </p:cNvSpPr>
          <p:nvPr/>
        </p:nvSpPr>
        <p:spPr bwMode="auto">
          <a:xfrm>
            <a:off x="376238" y="4727575"/>
            <a:ext cx="82994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6600"/>
                </a:solidFill>
              </a:rPr>
              <a:t>第一类边称为正规边，第二类边则称为增广边。例如由图</a:t>
            </a:r>
            <a:r>
              <a:rPr lang="en-US" altLang="zh-CN">
                <a:solidFill>
                  <a:srgbClr val="FF6600"/>
                </a:solidFill>
              </a:rPr>
              <a:t>9.6</a:t>
            </a:r>
            <a:r>
              <a:rPr lang="zh-CN" altLang="en-US">
                <a:solidFill>
                  <a:srgbClr val="FF6600"/>
                </a:solidFill>
              </a:rPr>
              <a:t>中的流可以作出其相应的增广网络图</a:t>
            </a:r>
            <a:r>
              <a:rPr lang="en-US" altLang="zh-CN">
                <a:solidFill>
                  <a:srgbClr val="FF6600"/>
                </a:solidFill>
              </a:rPr>
              <a:t>9.7</a:t>
            </a:r>
            <a:r>
              <a:rPr lang="zh-CN" altLang="en-US">
                <a:solidFill>
                  <a:srgbClr val="FF6600"/>
                </a:solidFill>
              </a:rPr>
              <a:t>，其中实箭线为正规定，虚箭线为增广边，边上的数字为边容量。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6089"/>
                                        </p:tgtEl>
                                        <p:attrNameLst>
                                          <p:attrName>style.visibility</p:attrName>
                                        </p:attrNameLst>
                                      </p:cBhvr>
                                      <p:to>
                                        <p:strVal val="visible"/>
                                      </p:to>
                                    </p:set>
                                    <p:anim calcmode="lin" valueType="num">
                                      <p:cBhvr additive="base">
                                        <p:cTn id="7" dur="500" fill="hold"/>
                                        <p:tgtEl>
                                          <p:spTgt spid="46089"/>
                                        </p:tgtEl>
                                        <p:attrNameLst>
                                          <p:attrName>ppt_x</p:attrName>
                                        </p:attrNameLst>
                                      </p:cBhvr>
                                      <p:tavLst>
                                        <p:tav tm="0">
                                          <p:val>
                                            <p:strVal val="0-#ppt_w/2"/>
                                          </p:val>
                                        </p:tav>
                                        <p:tav tm="100000">
                                          <p:val>
                                            <p:strVal val="#ppt_x"/>
                                          </p:val>
                                        </p:tav>
                                      </p:tavLst>
                                    </p:anim>
                                    <p:anim calcmode="lin" valueType="num">
                                      <p:cBhvr additive="base">
                                        <p:cTn id="8"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095"/>
                                        </p:tgtEl>
                                        <p:attrNameLst>
                                          <p:attrName>style.visibility</p:attrName>
                                        </p:attrNameLst>
                                      </p:cBhvr>
                                      <p:to>
                                        <p:strVal val="visible"/>
                                      </p:to>
                                    </p:set>
                                    <p:anim calcmode="lin" valueType="num">
                                      <p:cBhvr additive="base">
                                        <p:cTn id="13" dur="500" fill="hold"/>
                                        <p:tgtEl>
                                          <p:spTgt spid="46095"/>
                                        </p:tgtEl>
                                        <p:attrNameLst>
                                          <p:attrName>ppt_x</p:attrName>
                                        </p:attrNameLst>
                                      </p:cBhvr>
                                      <p:tavLst>
                                        <p:tav tm="0">
                                          <p:val>
                                            <p:strVal val="0-#ppt_w/2"/>
                                          </p:val>
                                        </p:tav>
                                        <p:tav tm="100000">
                                          <p:val>
                                            <p:strVal val="#ppt_x"/>
                                          </p:val>
                                        </p:tav>
                                      </p:tavLst>
                                    </p:anim>
                                    <p:anim calcmode="lin" valueType="num">
                                      <p:cBhvr additive="base">
                                        <p:cTn id="14" dur="500" fill="hold"/>
                                        <p:tgtEl>
                                          <p:spTgt spid="46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6101"/>
                                        </p:tgtEl>
                                        <p:attrNameLst>
                                          <p:attrName>style.visibility</p:attrName>
                                        </p:attrNameLst>
                                      </p:cBhvr>
                                      <p:to>
                                        <p:strVal val="visible"/>
                                      </p:to>
                                    </p:set>
                                    <p:anim calcmode="lin" valueType="num">
                                      <p:cBhvr additive="base">
                                        <p:cTn id="19" dur="500" fill="hold"/>
                                        <p:tgtEl>
                                          <p:spTgt spid="46101"/>
                                        </p:tgtEl>
                                        <p:attrNameLst>
                                          <p:attrName>ppt_x</p:attrName>
                                        </p:attrNameLst>
                                      </p:cBhvr>
                                      <p:tavLst>
                                        <p:tav tm="0">
                                          <p:val>
                                            <p:strVal val="0-#ppt_w/2"/>
                                          </p:val>
                                        </p:tav>
                                        <p:tav tm="100000">
                                          <p:val>
                                            <p:strVal val="#ppt_x"/>
                                          </p:val>
                                        </p:tav>
                                      </p:tavLst>
                                    </p:anim>
                                    <p:anim calcmode="lin" valueType="num">
                                      <p:cBhvr additive="base">
                                        <p:cTn id="20" dur="500" fill="hold"/>
                                        <p:tgtEl>
                                          <p:spTgt spid="461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102"/>
                                        </p:tgtEl>
                                        <p:attrNameLst>
                                          <p:attrName>style.visibility</p:attrName>
                                        </p:attrNameLst>
                                      </p:cBhvr>
                                      <p:to>
                                        <p:strVal val="visible"/>
                                      </p:to>
                                    </p:set>
                                    <p:anim calcmode="lin" valueType="num">
                                      <p:cBhvr additive="base">
                                        <p:cTn id="25" dur="500" fill="hold"/>
                                        <p:tgtEl>
                                          <p:spTgt spid="46102"/>
                                        </p:tgtEl>
                                        <p:attrNameLst>
                                          <p:attrName>ppt_x</p:attrName>
                                        </p:attrNameLst>
                                      </p:cBhvr>
                                      <p:tavLst>
                                        <p:tav tm="0">
                                          <p:val>
                                            <p:strVal val="0-#ppt_w/2"/>
                                          </p:val>
                                        </p:tav>
                                        <p:tav tm="100000">
                                          <p:val>
                                            <p:strVal val="#ppt_x"/>
                                          </p:val>
                                        </p:tav>
                                      </p:tavLst>
                                    </p:anim>
                                    <p:anim calcmode="lin" valueType="num">
                                      <p:cBhvr additive="base">
                                        <p:cTn id="26" dur="500" fill="hold"/>
                                        <p:tgtEl>
                                          <p:spTgt spid="461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0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Rectangle 6"/>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7112" name="Rectangle 8"/>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7116" name="Group 12"/>
          <p:cNvGrpSpPr>
            <a:grpSpLocks/>
          </p:cNvGrpSpPr>
          <p:nvPr/>
        </p:nvGrpSpPr>
        <p:grpSpPr bwMode="auto">
          <a:xfrm>
            <a:off x="323850" y="377825"/>
            <a:ext cx="8135938" cy="2835275"/>
            <a:chOff x="295" y="374"/>
            <a:chExt cx="5125" cy="1786"/>
          </a:xfrm>
        </p:grpSpPr>
        <p:sp>
          <p:nvSpPr>
            <p:cNvPr id="47108" name="Text Box 4"/>
            <p:cNvSpPr txBox="1">
              <a:spLocks noChangeArrowheads="1"/>
            </p:cNvSpPr>
            <p:nvPr/>
          </p:nvSpPr>
          <p:spPr bwMode="auto">
            <a:xfrm>
              <a:off x="295" y="374"/>
              <a:ext cx="5125"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如果增广网络上存在着由</a:t>
              </a:r>
              <a:r>
                <a:rPr lang="en-US" altLang="zh-CN" i="1">
                  <a:solidFill>
                    <a:srgbClr val="000000"/>
                  </a:solidFill>
                </a:rPr>
                <a:t>s</a:t>
              </a:r>
              <a:r>
                <a:rPr lang="en-US" altLang="zh-CN">
                  <a:solidFill>
                    <a:srgbClr val="000000"/>
                  </a:solidFill>
                  <a:cs typeface="Times New Roman" pitchFamily="18" charset="0"/>
                </a:rPr>
                <a:t>→</a:t>
              </a:r>
              <a:r>
                <a:rPr lang="en-US" altLang="zh-CN" i="1">
                  <a:solidFill>
                    <a:srgbClr val="000000"/>
                  </a:solidFill>
                </a:rPr>
                <a:t>t</a:t>
              </a:r>
              <a:r>
                <a:rPr lang="zh-CN" altLang="en-US">
                  <a:solidFill>
                    <a:srgbClr val="000000"/>
                  </a:solidFill>
                  <a:cs typeface="Times New Roman" pitchFamily="18" charset="0"/>
                </a:rPr>
                <a:t>的通路</a:t>
              </a:r>
              <a:r>
                <a:rPr lang="en-US" altLang="zh-CN" i="1">
                  <a:solidFill>
                    <a:srgbClr val="000000"/>
                  </a:solidFill>
                </a:rPr>
                <a:t>p</a:t>
              </a:r>
              <a:r>
                <a:rPr lang="zh-CN" altLang="en-US">
                  <a:solidFill>
                    <a:srgbClr val="000000"/>
                  </a:solidFill>
                  <a:cs typeface="Times New Roman" pitchFamily="18" charset="0"/>
                </a:rPr>
                <a:t>（称为原网络的一条增广路），记                           </a:t>
              </a:r>
              <a:r>
                <a:rPr lang="zh-CN" altLang="en-US">
                  <a:solidFill>
                    <a:srgbClr val="000000"/>
                  </a:solidFill>
                </a:rPr>
                <a:t> </a:t>
              </a:r>
              <a:r>
                <a:rPr lang="zh-CN" altLang="en-US">
                  <a:solidFill>
                    <a:srgbClr val="000000"/>
                  </a:solidFill>
                  <a:cs typeface="Times New Roman" pitchFamily="18" charset="0"/>
                </a:rPr>
                <a:t>，则只要在</a:t>
              </a:r>
              <a:r>
                <a:rPr lang="en-US" altLang="zh-CN" i="1">
                  <a:solidFill>
                    <a:srgbClr val="000000"/>
                  </a:solidFill>
                </a:rPr>
                <a:t>P</a:t>
              </a:r>
              <a:r>
                <a:rPr lang="zh-CN" altLang="en-US">
                  <a:solidFill>
                    <a:srgbClr val="000000"/>
                  </a:solidFill>
                  <a:cs typeface="Times New Roman" pitchFamily="18" charset="0"/>
                </a:rPr>
                <a:t>中的一切正规边上增加流量</a:t>
              </a:r>
              <a:r>
                <a:rPr lang="en-US" altLang="zh-CN" i="1">
                  <a:solidFill>
                    <a:srgbClr val="000000"/>
                  </a:solidFill>
                </a:rPr>
                <a:t>a</a:t>
              </a:r>
              <a:r>
                <a:rPr lang="zh-CN" altLang="en-US">
                  <a:solidFill>
                    <a:srgbClr val="000000"/>
                  </a:solidFill>
                  <a:cs typeface="Times New Roman" pitchFamily="18" charset="0"/>
                </a:rPr>
                <a:t>，而在对应增广边（</a:t>
              </a:r>
              <a:r>
                <a:rPr lang="en-US" altLang="zh-CN" i="1">
                  <a:solidFill>
                    <a:srgbClr val="000000"/>
                  </a:solidFill>
                </a:rPr>
                <a:t>j</a:t>
              </a:r>
              <a:r>
                <a:rPr lang="en-US" altLang="zh-CN">
                  <a:solidFill>
                    <a:srgbClr val="000000"/>
                  </a:solidFill>
                </a:rPr>
                <a:t>, </a:t>
              </a:r>
              <a:r>
                <a:rPr lang="en-US" altLang="zh-CN" i="1">
                  <a:solidFill>
                    <a:srgbClr val="000000"/>
                  </a:solidFill>
                </a:rPr>
                <a:t>i</a:t>
              </a:r>
              <a:r>
                <a:rPr lang="zh-CN" altLang="en-US">
                  <a:solidFill>
                    <a:srgbClr val="000000"/>
                  </a:solidFill>
                  <a:cs typeface="Times New Roman" pitchFamily="18" charset="0"/>
                </a:rPr>
                <a:t>），</a:t>
              </a:r>
              <a:r>
                <a:rPr lang="en-US" altLang="zh-CN" i="1">
                  <a:solidFill>
                    <a:srgbClr val="000000"/>
                  </a:solidFill>
                </a:rPr>
                <a:t>G</a:t>
              </a:r>
              <a:r>
                <a:rPr lang="zh-CN" altLang="en-US">
                  <a:solidFill>
                    <a:srgbClr val="000000"/>
                  </a:solidFill>
                  <a:cs typeface="Times New Roman" pitchFamily="18" charset="0"/>
                </a:rPr>
                <a:t>的边（</a:t>
              </a:r>
              <a:r>
                <a:rPr lang="en-US" altLang="zh-CN" i="1" u="sng">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cs typeface="Times New Roman" pitchFamily="18" charset="0"/>
                </a:rPr>
                <a:t>）上减少流量</a:t>
              </a:r>
              <a:r>
                <a:rPr lang="en-US" altLang="zh-CN" i="1">
                  <a:solidFill>
                    <a:srgbClr val="000000"/>
                  </a:solidFill>
                </a:rPr>
                <a:t>a</a:t>
              </a:r>
              <a:r>
                <a:rPr lang="zh-CN" altLang="en-US">
                  <a:solidFill>
                    <a:srgbClr val="000000"/>
                  </a:solidFill>
                  <a:cs typeface="Times New Roman" pitchFamily="18" charset="0"/>
                </a:rPr>
                <a:t>，就得到</a:t>
              </a:r>
              <a:r>
                <a:rPr lang="en-US" altLang="zh-CN" i="1">
                  <a:solidFill>
                    <a:srgbClr val="000000"/>
                  </a:solidFill>
                </a:rPr>
                <a:t>G</a:t>
              </a:r>
              <a:r>
                <a:rPr lang="zh-CN" altLang="en-US">
                  <a:solidFill>
                    <a:srgbClr val="000000"/>
                  </a:solidFill>
                  <a:cs typeface="Times New Roman" pitchFamily="18" charset="0"/>
                </a:rPr>
                <a:t>的一个由</a:t>
              </a:r>
              <a:r>
                <a:rPr lang="en-US" altLang="zh-CN" i="1">
                  <a:solidFill>
                    <a:srgbClr val="000000"/>
                  </a:solidFill>
                </a:rPr>
                <a:t>s</a:t>
              </a:r>
              <a:r>
                <a:rPr lang="en-US" altLang="zh-CN">
                  <a:solidFill>
                    <a:srgbClr val="000000"/>
                  </a:solidFill>
                  <a:cs typeface="Times New Roman" pitchFamily="18" charset="0"/>
                </a:rPr>
                <a:t>→</a:t>
              </a:r>
              <a:r>
                <a:rPr lang="en-US" altLang="zh-CN" i="1">
                  <a:solidFill>
                    <a:srgbClr val="000000"/>
                  </a:solidFill>
                </a:rPr>
                <a:t>t</a:t>
              </a:r>
              <a:r>
                <a:rPr lang="zh-CN" altLang="en-US">
                  <a:solidFill>
                    <a:srgbClr val="000000"/>
                  </a:solidFill>
                  <a:cs typeface="Times New Roman" pitchFamily="18" charset="0"/>
                </a:rPr>
                <a:t>的增大了流量</a:t>
              </a:r>
              <a:r>
                <a:rPr lang="en-US" altLang="zh-CN" i="1">
                  <a:solidFill>
                    <a:srgbClr val="000000"/>
                  </a:solidFill>
                </a:rPr>
                <a:t>a</a:t>
              </a:r>
              <a:r>
                <a:rPr lang="zh-CN" altLang="en-US">
                  <a:solidFill>
                    <a:srgbClr val="000000"/>
                  </a:solidFill>
                  <a:cs typeface="Times New Roman" pitchFamily="18" charset="0"/>
                </a:rPr>
                <a:t>的更大的流。例如，从图</a:t>
              </a:r>
              <a:r>
                <a:rPr lang="en-US" altLang="zh-CN">
                  <a:solidFill>
                    <a:srgbClr val="000000"/>
                  </a:solidFill>
                </a:rPr>
                <a:t>9.7</a:t>
              </a:r>
              <a:r>
                <a:rPr lang="zh-CN" altLang="en-US">
                  <a:solidFill>
                    <a:srgbClr val="000000"/>
                  </a:solidFill>
                  <a:cs typeface="Times New Roman" pitchFamily="18" charset="0"/>
                </a:rPr>
                <a:t>上可以找出增广路</a:t>
              </a:r>
              <a:r>
                <a:rPr lang="en-US" altLang="zh-CN">
                  <a:solidFill>
                    <a:srgbClr val="000000"/>
                  </a:solidFill>
                  <a:cs typeface="Times New Roman" pitchFamily="18" charset="0"/>
                </a:rPr>
                <a:t>①→③→②→⑤→⑥</a:t>
              </a:r>
              <a:r>
                <a:rPr lang="zh-CN" altLang="en-US">
                  <a:solidFill>
                    <a:srgbClr val="000000"/>
                  </a:solidFill>
                  <a:cs typeface="Times New Roman" pitchFamily="18" charset="0"/>
                </a:rPr>
                <a:t>，</a:t>
              </a:r>
              <a:r>
                <a:rPr lang="en-US" altLang="zh-CN" i="1">
                  <a:solidFill>
                    <a:srgbClr val="000000"/>
                  </a:solidFill>
                </a:rPr>
                <a:t>a</a:t>
              </a:r>
              <a:r>
                <a:rPr lang="en-US" altLang="zh-CN">
                  <a:solidFill>
                    <a:srgbClr val="000000"/>
                  </a:solidFill>
                </a:rPr>
                <a:t>=2</a:t>
              </a:r>
              <a:r>
                <a:rPr lang="zh-CN" altLang="en-US">
                  <a:solidFill>
                    <a:srgbClr val="000000"/>
                  </a:solidFill>
                  <a:cs typeface="Times New Roman" pitchFamily="18" charset="0"/>
                </a:rPr>
                <a:t>。于是，图</a:t>
              </a:r>
              <a:r>
                <a:rPr lang="en-US" altLang="zh-CN">
                  <a:solidFill>
                    <a:srgbClr val="000000"/>
                  </a:solidFill>
                </a:rPr>
                <a:t>9.6</a:t>
              </a:r>
              <a:r>
                <a:rPr lang="zh-CN" altLang="en-US">
                  <a:solidFill>
                    <a:srgbClr val="000000"/>
                  </a:solidFill>
                  <a:cs typeface="Times New Roman" pitchFamily="18" charset="0"/>
                </a:rPr>
                <a:t>中的流可改进增大为图</a:t>
              </a:r>
              <a:r>
                <a:rPr lang="en-US" altLang="zh-CN">
                  <a:solidFill>
                    <a:srgbClr val="000000"/>
                  </a:solidFill>
                </a:rPr>
                <a:t>9.8(</a:t>
              </a:r>
              <a:r>
                <a:rPr lang="en-US" altLang="zh-CN" i="1">
                  <a:solidFill>
                    <a:srgbClr val="000000"/>
                  </a:solidFill>
                </a:rPr>
                <a:t>a</a:t>
              </a:r>
              <a:r>
                <a:rPr lang="en-US" altLang="zh-CN">
                  <a:solidFill>
                    <a:srgbClr val="000000"/>
                  </a:solidFill>
                </a:rPr>
                <a:t>)</a:t>
              </a:r>
              <a:r>
                <a:rPr lang="zh-CN" altLang="en-US">
                  <a:solidFill>
                    <a:srgbClr val="000000"/>
                  </a:solidFill>
                  <a:cs typeface="Times New Roman" pitchFamily="18" charset="0"/>
                </a:rPr>
                <a:t>中的流，总流量为</a:t>
              </a:r>
              <a:r>
                <a:rPr lang="en-US" altLang="zh-CN">
                  <a:solidFill>
                    <a:srgbClr val="000000"/>
                  </a:solidFill>
                </a:rPr>
                <a:t>7</a:t>
              </a:r>
              <a:r>
                <a:rPr lang="zh-CN" altLang="en-US">
                  <a:solidFill>
                    <a:srgbClr val="000000"/>
                  </a:solidFill>
                  <a:cs typeface="Times New Roman" pitchFamily="18" charset="0"/>
                </a:rPr>
                <a:t>。由于其增广网络图</a:t>
              </a:r>
              <a:r>
                <a:rPr lang="en-US" altLang="zh-CN">
                  <a:solidFill>
                    <a:srgbClr val="000000"/>
                  </a:solidFill>
                </a:rPr>
                <a:t>9.8(</a:t>
              </a:r>
              <a:r>
                <a:rPr lang="en-US" altLang="zh-CN" i="1">
                  <a:solidFill>
                    <a:srgbClr val="000000"/>
                  </a:solidFill>
                </a:rPr>
                <a:t>b</a:t>
              </a:r>
              <a:r>
                <a:rPr lang="en-US" altLang="zh-CN">
                  <a:solidFill>
                    <a:srgbClr val="000000"/>
                  </a:solidFill>
                </a:rPr>
                <a:t>)</a:t>
              </a:r>
              <a:r>
                <a:rPr lang="zh-CN" altLang="en-US">
                  <a:solidFill>
                    <a:srgbClr val="000000"/>
                  </a:solidFill>
                  <a:cs typeface="Times New Roman" pitchFamily="18" charset="0"/>
                </a:rPr>
                <a:t>中不再存在增广路，无法再继续增大。容易看出，若取</a:t>
              </a:r>
              <a:r>
                <a:rPr lang="en-US" altLang="zh-CN" i="1">
                  <a:solidFill>
                    <a:srgbClr val="000000"/>
                  </a:solidFill>
                </a:rPr>
                <a:t>s</a:t>
              </a:r>
              <a:r>
                <a:rPr lang="zh-CN" altLang="en-US">
                  <a:solidFill>
                    <a:srgbClr val="000000"/>
                  </a:solidFill>
                  <a:cs typeface="Times New Roman" pitchFamily="18" charset="0"/>
                </a:rPr>
                <a:t>出发（在增广网络上）可到达的点的集合为</a:t>
              </a:r>
              <a:r>
                <a:rPr lang="en-US" altLang="zh-CN" i="1">
                  <a:solidFill>
                    <a:srgbClr val="000000"/>
                  </a:solidFill>
                </a:rPr>
                <a:t>P</a:t>
              </a:r>
              <a:r>
                <a:rPr lang="zh-CN" altLang="en-US">
                  <a:solidFill>
                    <a:srgbClr val="000000"/>
                  </a:solidFill>
                  <a:cs typeface="Times New Roman" pitchFamily="18" charset="0"/>
                </a:rPr>
                <a:t>，则</a:t>
              </a:r>
              <a:r>
                <a:rPr lang="en-US" altLang="zh-CN" i="1">
                  <a:solidFill>
                    <a:srgbClr val="000000"/>
                  </a:solidFill>
                </a:rPr>
                <a:t>P</a:t>
              </a:r>
              <a:r>
                <a:rPr lang="en-US" altLang="zh-CN">
                  <a:solidFill>
                    <a:srgbClr val="000000"/>
                  </a:solidFill>
                </a:rPr>
                <a:t>={</a:t>
              </a:r>
              <a:r>
                <a:rPr lang="en-US" altLang="zh-CN">
                  <a:solidFill>
                    <a:srgbClr val="000000"/>
                  </a:solidFill>
                  <a:cs typeface="Times New Roman" pitchFamily="18" charset="0"/>
                </a:rPr>
                <a:t>①</a:t>
              </a:r>
              <a:r>
                <a:rPr lang="en-US" altLang="zh-CN">
                  <a:solidFill>
                    <a:srgbClr val="000000"/>
                  </a:solidFill>
                </a:rPr>
                <a:t>, </a:t>
              </a:r>
              <a:r>
                <a:rPr lang="en-US" altLang="zh-CN">
                  <a:solidFill>
                    <a:srgbClr val="000000"/>
                  </a:solidFill>
                  <a:cs typeface="Times New Roman" pitchFamily="18" charset="0"/>
                </a:rPr>
                <a:t>③</a:t>
              </a:r>
              <a:r>
                <a:rPr lang="en-US" altLang="zh-CN">
                  <a:solidFill>
                    <a:srgbClr val="000000"/>
                  </a:solidFill>
                </a:rPr>
                <a:t>}</a:t>
              </a:r>
              <a:r>
                <a:rPr lang="zh-CN" altLang="en-US">
                  <a:solidFill>
                    <a:srgbClr val="000000"/>
                  </a:solidFill>
                  <a:cs typeface="Times New Roman" pitchFamily="18" charset="0"/>
                </a:rPr>
                <a:t>，     </a:t>
              </a:r>
              <a:r>
                <a:rPr lang="en-US" altLang="zh-CN">
                  <a:solidFill>
                    <a:srgbClr val="000000"/>
                  </a:solidFill>
                </a:rPr>
                <a:t>={</a:t>
              </a:r>
              <a:r>
                <a:rPr lang="en-US" altLang="zh-CN">
                  <a:solidFill>
                    <a:srgbClr val="000000"/>
                  </a:solidFill>
                  <a:cs typeface="Times New Roman" pitchFamily="18" charset="0"/>
                </a:rPr>
                <a:t>②</a:t>
              </a:r>
              <a:r>
                <a:rPr lang="en-US" altLang="zh-CN">
                  <a:solidFill>
                    <a:srgbClr val="000000"/>
                  </a:solidFill>
                </a:rPr>
                <a:t>,</a:t>
              </a:r>
              <a:r>
                <a:rPr lang="en-US" altLang="zh-CN">
                  <a:solidFill>
                    <a:srgbClr val="000000"/>
                  </a:solidFill>
                  <a:cs typeface="Times New Roman" pitchFamily="18" charset="0"/>
                </a:rPr>
                <a:t>④</a:t>
              </a:r>
              <a:r>
                <a:rPr lang="en-US" altLang="zh-CN">
                  <a:solidFill>
                    <a:srgbClr val="000000"/>
                  </a:solidFill>
                </a:rPr>
                <a:t>,</a:t>
              </a:r>
              <a:r>
                <a:rPr lang="en-US" altLang="zh-CN">
                  <a:solidFill>
                    <a:srgbClr val="000000"/>
                  </a:solidFill>
                  <a:cs typeface="Times New Roman" pitchFamily="18" charset="0"/>
                </a:rPr>
                <a:t>⑤</a:t>
              </a:r>
              <a:r>
                <a:rPr lang="en-US" altLang="zh-CN">
                  <a:solidFill>
                    <a:srgbClr val="000000"/>
                  </a:solidFill>
                </a:rPr>
                <a:t>,</a:t>
              </a:r>
              <a:r>
                <a:rPr lang="en-US" altLang="zh-CN">
                  <a:solidFill>
                    <a:srgbClr val="000000"/>
                  </a:solidFill>
                  <a:cs typeface="Times New Roman" pitchFamily="18" charset="0"/>
                </a:rPr>
                <a:t>⑥</a:t>
              </a:r>
              <a:r>
                <a:rPr lang="en-US" altLang="zh-CN">
                  <a:solidFill>
                    <a:srgbClr val="000000"/>
                  </a:solidFill>
                </a:rPr>
                <a:t>}</a:t>
              </a:r>
              <a:r>
                <a:rPr lang="zh-CN" altLang="en-US">
                  <a:solidFill>
                    <a:srgbClr val="000000"/>
                  </a:solidFill>
                  <a:cs typeface="Times New Roman" pitchFamily="18" charset="0"/>
                </a:rPr>
                <a:t>，</a:t>
              </a:r>
              <a:r>
                <a:rPr lang="en-US" altLang="zh-CN" i="1">
                  <a:solidFill>
                    <a:srgbClr val="000000"/>
                  </a:solidFill>
                </a:rPr>
                <a:t>C</a:t>
              </a:r>
              <a:r>
                <a:rPr lang="zh-CN" altLang="en-US">
                  <a:solidFill>
                    <a:srgbClr val="000000"/>
                  </a:solidFill>
                  <a:cs typeface="Times New Roman" pitchFamily="18" charset="0"/>
                </a:rPr>
                <a:t>（</a:t>
              </a:r>
              <a:r>
                <a:rPr lang="en-US" altLang="zh-CN" i="1">
                  <a:solidFill>
                    <a:srgbClr val="000000"/>
                  </a:solidFill>
                </a:rPr>
                <a:t>P</a:t>
              </a:r>
              <a:r>
                <a:rPr lang="zh-CN" altLang="en-US">
                  <a:solidFill>
                    <a:srgbClr val="000000"/>
                  </a:solidFill>
                  <a:cs typeface="Times New Roman" pitchFamily="18" charset="0"/>
                </a:rPr>
                <a:t>，   ）</a:t>
              </a:r>
              <a:r>
                <a:rPr lang="en-US" altLang="zh-CN">
                  <a:solidFill>
                    <a:srgbClr val="000000"/>
                  </a:solidFill>
                </a:rPr>
                <a:t>=7</a:t>
              </a:r>
              <a:r>
                <a:rPr lang="zh-CN" altLang="en-US">
                  <a:solidFill>
                    <a:srgbClr val="000000"/>
                  </a:solidFill>
                  <a:cs typeface="Times New Roman" pitchFamily="18" charset="0"/>
                </a:rPr>
                <a:t>，而流量已达到</a:t>
              </a:r>
              <a:r>
                <a:rPr lang="en-US" altLang="zh-CN">
                  <a:solidFill>
                    <a:srgbClr val="000000"/>
                  </a:solidFill>
                </a:rPr>
                <a:t>7</a:t>
              </a:r>
              <a:r>
                <a:rPr lang="zh-CN" altLang="en-US">
                  <a:solidFill>
                    <a:srgbClr val="000000"/>
                  </a:solidFill>
                  <a:cs typeface="Times New Roman" pitchFamily="18" charset="0"/>
                </a:rPr>
                <a:t>，故此流已是最大流。</a:t>
              </a:r>
              <a:r>
                <a:rPr lang="zh-CN" altLang="en-US"/>
                <a:t> </a:t>
              </a:r>
            </a:p>
          </p:txBody>
        </p:sp>
        <p:graphicFrame>
          <p:nvGraphicFramePr>
            <p:cNvPr id="47109" name="Object 5"/>
            <p:cNvGraphicFramePr>
              <a:graphicFrameLocks noChangeAspect="1"/>
            </p:cNvGraphicFramePr>
            <p:nvPr/>
          </p:nvGraphicFramePr>
          <p:xfrm>
            <a:off x="521" y="527"/>
            <a:ext cx="1134" cy="329"/>
          </p:xfrm>
          <a:graphic>
            <a:graphicData uri="http://schemas.openxmlformats.org/presentationml/2006/ole">
              <mc:AlternateContent xmlns:mc="http://schemas.openxmlformats.org/markup-compatibility/2006">
                <mc:Choice xmlns:v="urn:schemas-microsoft-com:vml" Requires="v">
                  <p:oleObj spid="_x0000_s47124" r:id="rId3" imgW="1016000" imgH="292100" progId="Equation.DSMT4">
                    <p:embed/>
                  </p:oleObj>
                </mc:Choice>
                <mc:Fallback>
                  <p:oleObj r:id="rId3" imgW="1016000" imgH="292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527"/>
                          <a:ext cx="1134" cy="3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7"/>
            <p:cNvGraphicFramePr>
              <a:graphicFrameLocks noChangeAspect="1"/>
            </p:cNvGraphicFramePr>
            <p:nvPr/>
          </p:nvGraphicFramePr>
          <p:xfrm>
            <a:off x="1247" y="1752"/>
            <a:ext cx="168" cy="210"/>
          </p:xfrm>
          <a:graphic>
            <a:graphicData uri="http://schemas.openxmlformats.org/presentationml/2006/ole">
              <mc:AlternateContent xmlns:mc="http://schemas.openxmlformats.org/markup-compatibility/2006">
                <mc:Choice xmlns:v="urn:schemas-microsoft-com:vml" Requires="v">
                  <p:oleObj spid="_x0000_s47125" r:id="rId5" imgW="152334" imgH="190417" progId="Equation.DSMT4">
                    <p:embed/>
                  </p:oleObj>
                </mc:Choice>
                <mc:Fallback>
                  <p:oleObj r:id="rId5" imgW="152334" imgH="19041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1752"/>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5" name="Object 11"/>
            <p:cNvGraphicFramePr>
              <a:graphicFrameLocks noChangeAspect="1"/>
            </p:cNvGraphicFramePr>
            <p:nvPr/>
          </p:nvGraphicFramePr>
          <p:xfrm>
            <a:off x="3030" y="1752"/>
            <a:ext cx="168" cy="210"/>
          </p:xfrm>
          <a:graphic>
            <a:graphicData uri="http://schemas.openxmlformats.org/presentationml/2006/ole">
              <mc:AlternateContent xmlns:mc="http://schemas.openxmlformats.org/markup-compatibility/2006">
                <mc:Choice xmlns:v="urn:schemas-microsoft-com:vml" Requires="v">
                  <p:oleObj spid="_x0000_s47126" r:id="rId7" imgW="152334" imgH="190417" progId="Equation.DSMT4">
                    <p:embed/>
                  </p:oleObj>
                </mc:Choice>
                <mc:Fallback>
                  <p:oleObj r:id="rId7" imgW="152334" imgH="190417"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0" y="1752"/>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20" name="Rectangle 16"/>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47122" name="Picture 18" descr="8"/>
          <p:cNvPicPr>
            <a:picLocks noGrp="1" noChangeAspect="1" noChangeArrowheads="1"/>
          </p:cNvPicPr>
          <p:nvPr>
            <p:ph/>
          </p:nvPr>
        </p:nvPicPr>
        <p:blipFill>
          <a:blip r:embed="rId8">
            <a:extLst>
              <a:ext uri="{28A0092B-C50C-407E-A947-70E740481C1C}">
                <a14:useLocalDpi xmlns:a14="http://schemas.microsoft.com/office/drawing/2010/main" val="0"/>
              </a:ext>
            </a:extLst>
          </a:blip>
          <a:srcRect/>
          <a:stretch>
            <a:fillRect/>
          </a:stretch>
        </p:blipFill>
        <p:spPr bwMode="auto">
          <a:xfrm>
            <a:off x="468313" y="3357563"/>
            <a:ext cx="7775575" cy="31099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47116"/>
                                        </p:tgtEl>
                                        <p:attrNameLst>
                                          <p:attrName>style.visibility</p:attrName>
                                        </p:attrNameLst>
                                      </p:cBhvr>
                                      <p:to>
                                        <p:strVal val="visible"/>
                                      </p:to>
                                    </p:set>
                                    <p:anim calcmode="lin" valueType="num">
                                      <p:cBhvr additive="base">
                                        <p:cTn id="7" dur="500" fill="hold"/>
                                        <p:tgtEl>
                                          <p:spTgt spid="47116"/>
                                        </p:tgtEl>
                                        <p:attrNameLst>
                                          <p:attrName>ppt_x</p:attrName>
                                        </p:attrNameLst>
                                      </p:cBhvr>
                                      <p:tavLst>
                                        <p:tav tm="0">
                                          <p:val>
                                            <p:strVal val="0-#ppt_w/2"/>
                                          </p:val>
                                        </p:tav>
                                        <p:tav tm="100000">
                                          <p:val>
                                            <p:strVal val="#ppt_x"/>
                                          </p:val>
                                        </p:tav>
                                      </p:tavLst>
                                    </p:anim>
                                    <p:anim calcmode="lin" valueType="num">
                                      <p:cBhvr additive="base">
                                        <p:cTn id="8" dur="500" fill="hold"/>
                                        <p:tgtEl>
                                          <p:spTgt spid="47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122"/>
                                        </p:tgtEl>
                                        <p:attrNameLst>
                                          <p:attrName>style.visibility</p:attrName>
                                        </p:attrNameLst>
                                      </p:cBhvr>
                                      <p:to>
                                        <p:strVal val="visible"/>
                                      </p:to>
                                    </p:set>
                                    <p:anim calcmode="lin" valueType="num">
                                      <p:cBhvr additive="base">
                                        <p:cTn id="13" dur="500" fill="hold"/>
                                        <p:tgtEl>
                                          <p:spTgt spid="47122"/>
                                        </p:tgtEl>
                                        <p:attrNameLst>
                                          <p:attrName>ppt_x</p:attrName>
                                        </p:attrNameLst>
                                      </p:cBhvr>
                                      <p:tavLst>
                                        <p:tav tm="0">
                                          <p:val>
                                            <p:strVal val="#ppt_x"/>
                                          </p:val>
                                        </p:tav>
                                        <p:tav tm="100000">
                                          <p:val>
                                            <p:strVal val="#ppt_x"/>
                                          </p:val>
                                        </p:tav>
                                      </p:tavLst>
                                    </p:anim>
                                    <p:anim calcmode="lin" valueType="num">
                                      <p:cBhvr additive="base">
                                        <p:cTn id="14" dur="500" fill="hold"/>
                                        <p:tgtEl>
                                          <p:spTgt spid="47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9163" name="Group 11"/>
          <p:cNvGrpSpPr>
            <a:grpSpLocks/>
          </p:cNvGrpSpPr>
          <p:nvPr/>
        </p:nvGrpSpPr>
        <p:grpSpPr bwMode="auto">
          <a:xfrm>
            <a:off x="323850" y="2170113"/>
            <a:ext cx="4700588" cy="466725"/>
            <a:chOff x="373" y="300"/>
            <a:chExt cx="2961" cy="294"/>
          </a:xfrm>
        </p:grpSpPr>
        <p:sp>
          <p:nvSpPr>
            <p:cNvPr id="49156" name="Text Box 4"/>
            <p:cNvSpPr txBox="1">
              <a:spLocks noChangeArrowheads="1"/>
            </p:cNvSpPr>
            <p:nvPr/>
          </p:nvSpPr>
          <p:spPr bwMode="auto">
            <a:xfrm>
              <a:off x="373" y="344"/>
              <a:ext cx="5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a:t>
              </a:r>
              <a:r>
                <a:rPr lang="en-US" altLang="zh-CN"/>
                <a:t>1</a:t>
              </a:r>
              <a:r>
                <a:rPr lang="zh-CN" altLang="en-US"/>
                <a:t>）</a:t>
              </a:r>
            </a:p>
          </p:txBody>
        </p:sp>
        <p:graphicFrame>
          <p:nvGraphicFramePr>
            <p:cNvPr id="49159" name="Object 7"/>
            <p:cNvGraphicFramePr>
              <a:graphicFrameLocks noChangeAspect="1"/>
            </p:cNvGraphicFramePr>
            <p:nvPr/>
          </p:nvGraphicFramePr>
          <p:xfrm>
            <a:off x="884" y="300"/>
            <a:ext cx="2450" cy="292"/>
          </p:xfrm>
          <a:graphic>
            <a:graphicData uri="http://schemas.openxmlformats.org/presentationml/2006/ole">
              <mc:AlternateContent xmlns:mc="http://schemas.openxmlformats.org/markup-compatibility/2006">
                <mc:Choice xmlns:v="urn:schemas-microsoft-com:vml" Requires="v">
                  <p:oleObj spid="_x0000_s49195" r:id="rId3" imgW="1917700" imgH="228600" progId="Equation.DSMT4">
                    <p:embed/>
                  </p:oleObj>
                </mc:Choice>
                <mc:Fallback>
                  <p:oleObj r:id="rId3" imgW="1917700" imgH="2286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300"/>
                          <a:ext cx="2450" cy="2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62"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9164" name="Group 12"/>
          <p:cNvGrpSpPr>
            <a:grpSpLocks/>
          </p:cNvGrpSpPr>
          <p:nvPr/>
        </p:nvGrpSpPr>
        <p:grpSpPr bwMode="auto">
          <a:xfrm>
            <a:off x="323850" y="2527300"/>
            <a:ext cx="4270375" cy="469900"/>
            <a:chOff x="372" y="799"/>
            <a:chExt cx="2690" cy="296"/>
          </a:xfrm>
        </p:grpSpPr>
        <p:sp>
          <p:nvSpPr>
            <p:cNvPr id="49158" name="Rectangle 6"/>
            <p:cNvSpPr>
              <a:spLocks noChangeArrowheads="1"/>
            </p:cNvSpPr>
            <p:nvPr/>
          </p:nvSpPr>
          <p:spPr bwMode="auto">
            <a:xfrm>
              <a:off x="372" y="845"/>
              <a:ext cx="5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a:t>
              </a:r>
              <a:r>
                <a:rPr lang="en-US" altLang="zh-CN"/>
                <a:t>2</a:t>
              </a:r>
              <a:r>
                <a:rPr lang="zh-CN" altLang="en-US">
                  <a:cs typeface="Times New Roman" pitchFamily="18" charset="0"/>
                </a:rPr>
                <a:t>）</a:t>
              </a:r>
              <a:r>
                <a:rPr lang="zh-CN" altLang="en-US"/>
                <a:t> </a:t>
              </a:r>
            </a:p>
          </p:txBody>
        </p:sp>
        <p:graphicFrame>
          <p:nvGraphicFramePr>
            <p:cNvPr id="49161" name="Object 9"/>
            <p:cNvGraphicFramePr>
              <a:graphicFrameLocks noChangeAspect="1"/>
            </p:cNvGraphicFramePr>
            <p:nvPr/>
          </p:nvGraphicFramePr>
          <p:xfrm>
            <a:off x="975" y="799"/>
            <a:ext cx="2087" cy="296"/>
          </p:xfrm>
          <a:graphic>
            <a:graphicData uri="http://schemas.openxmlformats.org/presentationml/2006/ole">
              <mc:AlternateContent xmlns:mc="http://schemas.openxmlformats.org/markup-compatibility/2006">
                <mc:Choice xmlns:v="urn:schemas-microsoft-com:vml" Requires="v">
                  <p:oleObj spid="_x0000_s49196" r:id="rId5" imgW="1612900" imgH="228600" progId="Equation.DSMT4">
                    <p:embed/>
                  </p:oleObj>
                </mc:Choice>
                <mc:Fallback>
                  <p:oleObj r:id="rId5" imgW="16129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 y="799"/>
                          <a:ext cx="2087"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67" name="Rectangle 15"/>
          <p:cNvSpPr>
            <a:spLocks noChangeArrowheads="1"/>
          </p:cNvSpPr>
          <p:nvPr/>
        </p:nvSpPr>
        <p:spPr bwMode="auto">
          <a:xfrm>
            <a:off x="-973138" y="3500438"/>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9168" name="Group 16"/>
          <p:cNvGrpSpPr>
            <a:grpSpLocks/>
          </p:cNvGrpSpPr>
          <p:nvPr/>
        </p:nvGrpSpPr>
        <p:grpSpPr bwMode="auto">
          <a:xfrm>
            <a:off x="446088" y="2924175"/>
            <a:ext cx="6573837" cy="744538"/>
            <a:chOff x="373" y="1179"/>
            <a:chExt cx="4141" cy="469"/>
          </a:xfrm>
        </p:grpSpPr>
        <p:sp>
          <p:nvSpPr>
            <p:cNvPr id="49165" name="Text Box 13"/>
            <p:cNvSpPr txBox="1">
              <a:spLocks noChangeArrowheads="1"/>
            </p:cNvSpPr>
            <p:nvPr/>
          </p:nvSpPr>
          <p:spPr bwMode="auto">
            <a:xfrm>
              <a:off x="373" y="1206"/>
              <a:ext cx="4141"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故                                                ，</a:t>
              </a:r>
            </a:p>
            <a:p>
              <a:r>
                <a:rPr lang="en-US" altLang="zh-CN">
                  <a:solidFill>
                    <a:srgbClr val="000000"/>
                  </a:solidFill>
                </a:rPr>
                <a:t>υ</a:t>
              </a:r>
              <a:r>
                <a:rPr lang="zh-CN" altLang="en-US">
                  <a:solidFill>
                    <a:srgbClr val="000000"/>
                  </a:solidFill>
                </a:rPr>
                <a:t>已不能再增大，（注：这是线性规划的补松驰定理）。</a:t>
              </a:r>
            </a:p>
          </p:txBody>
        </p:sp>
        <p:graphicFrame>
          <p:nvGraphicFramePr>
            <p:cNvPr id="49166" name="Object 14"/>
            <p:cNvGraphicFramePr>
              <a:graphicFrameLocks noChangeAspect="1"/>
            </p:cNvGraphicFramePr>
            <p:nvPr/>
          </p:nvGraphicFramePr>
          <p:xfrm>
            <a:off x="612" y="1179"/>
            <a:ext cx="1814" cy="301"/>
          </p:xfrm>
          <a:graphic>
            <a:graphicData uri="http://schemas.openxmlformats.org/presentationml/2006/ole">
              <mc:AlternateContent xmlns:mc="http://schemas.openxmlformats.org/markup-compatibility/2006">
                <mc:Choice xmlns:v="urn:schemas-microsoft-com:vml" Requires="v">
                  <p:oleObj spid="_x0000_s49197" r:id="rId7" imgW="1384300" imgH="228600" progId="Equation.DSMT4">
                    <p:embed/>
                  </p:oleObj>
                </mc:Choice>
                <mc:Fallback>
                  <p:oleObj r:id="rId7" imgW="1384300" imgH="2286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1179"/>
                          <a:ext cx="1814"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70" name="Rectangle 18"/>
          <p:cNvSpPr>
            <a:spLocks noChangeArrowheads="1"/>
          </p:cNvSpPr>
          <p:nvPr/>
        </p:nvSpPr>
        <p:spPr bwMode="auto">
          <a:xfrm>
            <a:off x="387350" y="3679825"/>
            <a:ext cx="529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综上所述，有下面的有关网络流问题的定理。</a:t>
            </a:r>
          </a:p>
        </p:txBody>
      </p:sp>
      <p:sp>
        <p:nvSpPr>
          <p:cNvPr id="49173" name="Rectangle 21"/>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75" name="Rectangle 23"/>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77" name="Rectangle 25"/>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82" name="Rectangle 3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84" name="Rectangle 32"/>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86" name="Rectangle 3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188" name="Rectangle 3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49190" name="Group 38"/>
          <p:cNvGrpSpPr>
            <a:grpSpLocks/>
          </p:cNvGrpSpPr>
          <p:nvPr/>
        </p:nvGrpSpPr>
        <p:grpSpPr bwMode="auto">
          <a:xfrm>
            <a:off x="376238" y="4076700"/>
            <a:ext cx="8156575" cy="1657350"/>
            <a:chOff x="327" y="1932"/>
            <a:chExt cx="5138" cy="1044"/>
          </a:xfrm>
        </p:grpSpPr>
        <p:sp>
          <p:nvSpPr>
            <p:cNvPr id="49171" name="Text Box 19"/>
            <p:cNvSpPr txBox="1">
              <a:spLocks noChangeArrowheads="1"/>
            </p:cNvSpPr>
            <p:nvPr/>
          </p:nvSpPr>
          <p:spPr bwMode="auto">
            <a:xfrm>
              <a:off x="327" y="1932"/>
              <a:ext cx="5138"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6.5</a:t>
              </a:r>
              <a:r>
                <a:rPr lang="en-US" altLang="zh-CN">
                  <a:solidFill>
                    <a:srgbClr val="000000"/>
                  </a:solidFill>
                </a:rPr>
                <a:t>  </a:t>
              </a:r>
              <a:r>
                <a:rPr lang="zh-CN" altLang="en-US">
                  <a:solidFill>
                    <a:srgbClr val="000000"/>
                  </a:solidFill>
                </a:rPr>
                <a:t>（</a:t>
              </a:r>
              <a:r>
                <a:rPr lang="en-US" altLang="zh-CN">
                  <a:solidFill>
                    <a:srgbClr val="000000"/>
                  </a:solidFill>
                </a:rPr>
                <a:t>Ford</a:t>
              </a:r>
              <a:r>
                <a:rPr lang="zh-CN" altLang="en-US">
                  <a:solidFill>
                    <a:srgbClr val="000000"/>
                  </a:solidFill>
                </a:rPr>
                <a:t>和</a:t>
              </a:r>
              <a:r>
                <a:rPr lang="en-US" altLang="zh-CN">
                  <a:solidFill>
                    <a:srgbClr val="000000"/>
                  </a:solidFill>
                </a:rPr>
                <a:t>Fulkerson</a:t>
              </a:r>
              <a:r>
                <a:rPr lang="zh-CN" altLang="en-US">
                  <a:solidFill>
                    <a:srgbClr val="000000"/>
                  </a:solidFill>
                </a:rPr>
                <a:t>最大流最小切割定理）  任一由</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的流，其流量不大于任一切割的容量</a:t>
              </a:r>
              <a:r>
                <a:rPr lang="en-US" altLang="zh-CN">
                  <a:solidFill>
                    <a:srgbClr val="000000"/>
                  </a:solidFill>
                </a:rPr>
                <a:t>C</a:t>
              </a:r>
              <a:r>
                <a:rPr lang="zh-CN" altLang="en-US">
                  <a:solidFill>
                    <a:srgbClr val="000000"/>
                  </a:solidFill>
                </a:rPr>
                <a:t>（</a:t>
              </a:r>
              <a:r>
                <a:rPr lang="en-US" altLang="zh-CN" i="1">
                  <a:solidFill>
                    <a:srgbClr val="000000"/>
                  </a:solidFill>
                </a:rPr>
                <a:t>P</a:t>
              </a:r>
              <a:r>
                <a:rPr lang="zh-CN" altLang="en-US">
                  <a:solidFill>
                    <a:srgbClr val="000000"/>
                  </a:solidFill>
                </a:rPr>
                <a:t>，  ），而最大流的流量则等于最小切割的容量。进而     为最大流且（</a:t>
              </a:r>
              <a:r>
                <a:rPr lang="en-US" altLang="zh-CN" i="1">
                  <a:solidFill>
                    <a:srgbClr val="000000"/>
                  </a:solidFill>
                </a:rPr>
                <a:t>P</a:t>
              </a:r>
              <a:r>
                <a:rPr lang="zh-CN" altLang="en-US">
                  <a:solidFill>
                    <a:srgbClr val="000000"/>
                  </a:solidFill>
                </a:rPr>
                <a:t>， ）为最小切割当且仅当：</a:t>
              </a:r>
            </a:p>
            <a:p>
              <a:r>
                <a:rPr lang="zh-CN" altLang="en-US">
                  <a:solidFill>
                    <a:srgbClr val="000000"/>
                  </a:solidFill>
                </a:rPr>
                <a:t>（</a:t>
              </a:r>
              <a:r>
                <a:rPr lang="en-US" altLang="zh-CN">
                  <a:solidFill>
                    <a:srgbClr val="000000"/>
                  </a:solidFill>
                </a:rPr>
                <a:t>1</a:t>
              </a:r>
              <a:r>
                <a:rPr lang="zh-CN" altLang="en-US">
                  <a:solidFill>
                    <a:srgbClr val="000000"/>
                  </a:solidFill>
                </a:rPr>
                <a:t>）                            有</a:t>
              </a:r>
            </a:p>
            <a:p>
              <a:r>
                <a:rPr lang="zh-CN" altLang="en-US">
                  <a:solidFill>
                    <a:srgbClr val="000000"/>
                  </a:solidFill>
                </a:rPr>
                <a:t>（</a:t>
              </a:r>
              <a:r>
                <a:rPr lang="en-US" altLang="zh-CN">
                  <a:solidFill>
                    <a:srgbClr val="000000"/>
                  </a:solidFill>
                </a:rPr>
                <a:t>2</a:t>
              </a:r>
              <a:r>
                <a:rPr lang="zh-CN" altLang="en-US">
                  <a:solidFill>
                    <a:srgbClr val="000000"/>
                  </a:solidFill>
                </a:rPr>
                <a:t>）                            有                   。</a:t>
              </a:r>
            </a:p>
          </p:txBody>
        </p:sp>
        <p:graphicFrame>
          <p:nvGraphicFramePr>
            <p:cNvPr id="49172" name="Object 20"/>
            <p:cNvGraphicFramePr>
              <a:graphicFrameLocks noChangeAspect="1"/>
            </p:cNvGraphicFramePr>
            <p:nvPr/>
          </p:nvGraphicFramePr>
          <p:xfrm>
            <a:off x="2925" y="2131"/>
            <a:ext cx="168" cy="210"/>
          </p:xfrm>
          <a:graphic>
            <a:graphicData uri="http://schemas.openxmlformats.org/presentationml/2006/ole">
              <mc:AlternateContent xmlns:mc="http://schemas.openxmlformats.org/markup-compatibility/2006">
                <mc:Choice xmlns:v="urn:schemas-microsoft-com:vml" Requires="v">
                  <p:oleObj spid="_x0000_s49198" r:id="rId9" imgW="152334" imgH="190417" progId="Equation.DSMT4">
                    <p:embed/>
                  </p:oleObj>
                </mc:Choice>
                <mc:Fallback>
                  <p:oleObj r:id="rId9" imgW="152334" imgH="190417"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5" y="2131"/>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4" name="Object 22"/>
            <p:cNvGraphicFramePr>
              <a:graphicFrameLocks noChangeAspect="1"/>
            </p:cNvGraphicFramePr>
            <p:nvPr/>
          </p:nvGraphicFramePr>
          <p:xfrm>
            <a:off x="1701" y="2341"/>
            <a:ext cx="170" cy="193"/>
          </p:xfrm>
          <a:graphic>
            <a:graphicData uri="http://schemas.openxmlformats.org/presentationml/2006/ole">
              <mc:AlternateContent xmlns:mc="http://schemas.openxmlformats.org/markup-compatibility/2006">
                <mc:Choice xmlns:v="urn:schemas-microsoft-com:vml" Requires="v">
                  <p:oleObj spid="_x0000_s49199" r:id="rId11" imgW="139579" imgH="164957" progId="Equation.DSMT4">
                    <p:embed/>
                  </p:oleObj>
                </mc:Choice>
                <mc:Fallback>
                  <p:oleObj r:id="rId11" imgW="139579" imgH="164957"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01" y="2341"/>
                          <a:ext cx="170"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80" name="Object 28"/>
            <p:cNvGraphicFramePr>
              <a:graphicFrameLocks noChangeAspect="1"/>
            </p:cNvGraphicFramePr>
            <p:nvPr/>
          </p:nvGraphicFramePr>
          <p:xfrm>
            <a:off x="3016" y="2313"/>
            <a:ext cx="168" cy="210"/>
          </p:xfrm>
          <a:graphic>
            <a:graphicData uri="http://schemas.openxmlformats.org/presentationml/2006/ole">
              <mc:AlternateContent xmlns:mc="http://schemas.openxmlformats.org/markup-compatibility/2006">
                <mc:Choice xmlns:v="urn:schemas-microsoft-com:vml" Requires="v">
                  <p:oleObj spid="_x0000_s49200" r:id="rId13" imgW="152334" imgH="190417" progId="Equation.DSMT4">
                    <p:embed/>
                  </p:oleObj>
                </mc:Choice>
                <mc:Fallback>
                  <p:oleObj r:id="rId13" imgW="152334" imgH="190417" progId="Equation.DSMT4">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6" y="2313"/>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81" name="Object 29"/>
            <p:cNvGraphicFramePr>
              <a:graphicFrameLocks noChangeAspect="1"/>
            </p:cNvGraphicFramePr>
            <p:nvPr/>
          </p:nvGraphicFramePr>
          <p:xfrm>
            <a:off x="794" y="2477"/>
            <a:ext cx="1133" cy="273"/>
          </p:xfrm>
          <a:graphic>
            <a:graphicData uri="http://schemas.openxmlformats.org/presentationml/2006/ole">
              <mc:AlternateContent xmlns:mc="http://schemas.openxmlformats.org/markup-compatibility/2006">
                <mc:Choice xmlns:v="urn:schemas-microsoft-com:vml" Requires="v">
                  <p:oleObj spid="_x0000_s49201" r:id="rId14" imgW="952087" imgH="228501" progId="Equation.DSMT4">
                    <p:embed/>
                  </p:oleObj>
                </mc:Choice>
                <mc:Fallback>
                  <p:oleObj r:id="rId14" imgW="952087" imgH="228501" progId="Equation.DSMT4">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4" y="2477"/>
                          <a:ext cx="1133"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83" name="Object 31"/>
            <p:cNvGraphicFramePr>
              <a:graphicFrameLocks noChangeAspect="1"/>
            </p:cNvGraphicFramePr>
            <p:nvPr/>
          </p:nvGraphicFramePr>
          <p:xfrm>
            <a:off x="2064" y="2523"/>
            <a:ext cx="1089" cy="227"/>
          </p:xfrm>
          <a:graphic>
            <a:graphicData uri="http://schemas.openxmlformats.org/presentationml/2006/ole">
              <mc:AlternateContent xmlns:mc="http://schemas.openxmlformats.org/markup-compatibility/2006">
                <mc:Choice xmlns:v="urn:schemas-microsoft-com:vml" Requires="v">
                  <p:oleObj spid="_x0000_s49202" r:id="rId16" imgW="965200" imgH="203200" progId="Equation.DSMT4">
                    <p:embed/>
                  </p:oleObj>
                </mc:Choice>
                <mc:Fallback>
                  <p:oleObj r:id="rId16" imgW="965200" imgH="203200" progId="Equation.DSMT4">
                    <p:embed/>
                    <p:pic>
                      <p:nvPicPr>
                        <p:cNvPr id="0"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4" y="2523"/>
                          <a:ext cx="1089"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85" name="Object 33"/>
            <p:cNvGraphicFramePr>
              <a:graphicFrameLocks noChangeAspect="1"/>
            </p:cNvGraphicFramePr>
            <p:nvPr/>
          </p:nvGraphicFramePr>
          <p:xfrm>
            <a:off x="793" y="2715"/>
            <a:ext cx="1089" cy="261"/>
          </p:xfrm>
          <a:graphic>
            <a:graphicData uri="http://schemas.openxmlformats.org/presentationml/2006/ole">
              <mc:AlternateContent xmlns:mc="http://schemas.openxmlformats.org/markup-compatibility/2006">
                <mc:Choice xmlns:v="urn:schemas-microsoft-com:vml" Requires="v">
                  <p:oleObj spid="_x0000_s49203" r:id="rId18" imgW="952087" imgH="228501" progId="Equation.DSMT4">
                    <p:embed/>
                  </p:oleObj>
                </mc:Choice>
                <mc:Fallback>
                  <p:oleObj r:id="rId18" imgW="952087" imgH="228501" progId="Equation.DSMT4">
                    <p:embed/>
                    <p:pic>
                      <p:nvPicPr>
                        <p:cNvPr id="0" name="Object 3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3" y="2715"/>
                          <a:ext cx="1089"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87" name="Object 35"/>
            <p:cNvGraphicFramePr>
              <a:graphicFrameLocks noChangeAspect="1"/>
            </p:cNvGraphicFramePr>
            <p:nvPr/>
          </p:nvGraphicFramePr>
          <p:xfrm>
            <a:off x="2064" y="2704"/>
            <a:ext cx="725" cy="224"/>
          </p:xfrm>
          <a:graphic>
            <a:graphicData uri="http://schemas.openxmlformats.org/presentationml/2006/ole">
              <mc:AlternateContent xmlns:mc="http://schemas.openxmlformats.org/markup-compatibility/2006">
                <mc:Choice xmlns:v="urn:schemas-microsoft-com:vml" Requires="v">
                  <p:oleObj spid="_x0000_s49204" r:id="rId20" imgW="647419" imgH="203112" progId="Equation.DSMT4">
                    <p:embed/>
                  </p:oleObj>
                </mc:Choice>
                <mc:Fallback>
                  <p:oleObj r:id="rId20" imgW="647419" imgH="203112" progId="Equation.DSMT4">
                    <p:embed/>
                    <p:pic>
                      <p:nvPicPr>
                        <p:cNvPr id="0"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64" y="2704"/>
                          <a:ext cx="725"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89" name="Text Box 37"/>
          <p:cNvSpPr txBox="1">
            <a:spLocks noChangeArrowheads="1"/>
          </p:cNvSpPr>
          <p:nvPr/>
        </p:nvSpPr>
        <p:spPr bwMode="auto">
          <a:xfrm>
            <a:off x="395288" y="5751513"/>
            <a:ext cx="84248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增广路可以通过对顶点标号的方法来寻找。由于边容量均为整数，而每次经改进，流量至少增加一，故算法总能很快求得最大流。</a:t>
            </a:r>
          </a:p>
        </p:txBody>
      </p:sp>
      <p:sp>
        <p:nvSpPr>
          <p:cNvPr id="49191" name="Text Box 39"/>
          <p:cNvSpPr txBox="1">
            <a:spLocks noChangeArrowheads="1"/>
          </p:cNvSpPr>
          <p:nvPr/>
        </p:nvSpPr>
        <p:spPr bwMode="auto">
          <a:xfrm>
            <a:off x="323850" y="279400"/>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6.4</a:t>
            </a:r>
            <a:r>
              <a:rPr lang="en-US" altLang="zh-CN">
                <a:solidFill>
                  <a:srgbClr val="000000"/>
                </a:solidFill>
              </a:rPr>
              <a:t>  </a:t>
            </a:r>
            <a:r>
              <a:rPr lang="zh-CN" altLang="en-US">
                <a:solidFill>
                  <a:srgbClr val="000000"/>
                </a:solidFill>
              </a:rPr>
              <a:t>网络</a:t>
            </a:r>
            <a:r>
              <a:rPr lang="en-US" altLang="zh-CN" i="1">
                <a:solidFill>
                  <a:srgbClr val="000000"/>
                </a:solidFill>
              </a:rPr>
              <a:t>G</a:t>
            </a:r>
            <a:r>
              <a:rPr lang="zh-CN" altLang="en-US">
                <a:solidFill>
                  <a:srgbClr val="000000"/>
                </a:solidFill>
              </a:rPr>
              <a:t>上的流是最大流的充要条件为其增广网络上不存在由</a:t>
            </a:r>
            <a:r>
              <a:rPr lang="en-US" altLang="zh-CN" i="1">
                <a:solidFill>
                  <a:srgbClr val="000000"/>
                </a:solidFill>
              </a:rPr>
              <a:t>s</a:t>
            </a:r>
            <a:r>
              <a:rPr lang="zh-CN" altLang="en-US">
                <a:solidFill>
                  <a:srgbClr val="000000"/>
                </a:solidFill>
              </a:rPr>
              <a:t>到</a:t>
            </a:r>
            <a:r>
              <a:rPr lang="en-US" altLang="zh-CN" i="1">
                <a:solidFill>
                  <a:srgbClr val="000000"/>
                </a:solidFill>
              </a:rPr>
              <a:t>t </a:t>
            </a:r>
          </a:p>
          <a:p>
            <a:r>
              <a:rPr lang="en-US" altLang="zh-CN" i="1">
                <a:solidFill>
                  <a:srgbClr val="000000"/>
                </a:solidFill>
              </a:rPr>
              <a:t>                </a:t>
            </a:r>
            <a:r>
              <a:rPr lang="zh-CN" altLang="en-US">
                <a:solidFill>
                  <a:srgbClr val="000000"/>
                </a:solidFill>
              </a:rPr>
              <a:t>的通路。</a:t>
            </a:r>
          </a:p>
        </p:txBody>
      </p:sp>
      <p:grpSp>
        <p:nvGrpSpPr>
          <p:cNvPr id="49192" name="Group 40"/>
          <p:cNvGrpSpPr>
            <a:grpSpLocks/>
          </p:cNvGrpSpPr>
          <p:nvPr/>
        </p:nvGrpSpPr>
        <p:grpSpPr bwMode="auto">
          <a:xfrm>
            <a:off x="323850" y="962025"/>
            <a:ext cx="8424863" cy="1311275"/>
            <a:chOff x="204" y="2523"/>
            <a:chExt cx="5307" cy="826"/>
          </a:xfrm>
        </p:grpSpPr>
        <p:sp>
          <p:nvSpPr>
            <p:cNvPr id="49193" name="Text Box 41"/>
            <p:cNvSpPr txBox="1">
              <a:spLocks noChangeArrowheads="1"/>
            </p:cNvSpPr>
            <p:nvPr/>
          </p:nvSpPr>
          <p:spPr bwMode="auto">
            <a:xfrm>
              <a:off x="204" y="2523"/>
              <a:ext cx="5307"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证明：</a:t>
              </a:r>
              <a:r>
                <a:rPr lang="zh-CN" altLang="en-US">
                  <a:solidFill>
                    <a:srgbClr val="000000"/>
                  </a:solidFill>
                </a:rPr>
                <a:t>若增广网络上存在由</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的通路</a:t>
              </a:r>
              <a:r>
                <a:rPr lang="en-US" altLang="zh-CN" i="1">
                  <a:solidFill>
                    <a:srgbClr val="000000"/>
                  </a:solidFill>
                </a:rPr>
                <a:t>P</a:t>
              </a:r>
              <a:r>
                <a:rPr lang="zh-CN" altLang="en-US">
                  <a:solidFill>
                    <a:srgbClr val="000000"/>
                  </a:solidFill>
                </a:rPr>
                <a:t>，则对</a:t>
              </a:r>
              <a:r>
                <a:rPr lang="en-US" altLang="zh-CN" i="1">
                  <a:solidFill>
                    <a:srgbClr val="000000"/>
                  </a:solidFill>
                </a:rPr>
                <a:t>P</a:t>
              </a:r>
              <a:r>
                <a:rPr lang="zh-CN" altLang="en-US">
                  <a:solidFill>
                    <a:srgbClr val="000000"/>
                  </a:solidFill>
                </a:rPr>
                <a:t>上的正规边（</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）增加流量</a:t>
              </a:r>
              <a:r>
                <a:rPr lang="en-US" altLang="zh-CN" i="1">
                  <a:solidFill>
                    <a:srgbClr val="000000"/>
                  </a:solidFill>
                </a:rPr>
                <a:t>a</a:t>
              </a:r>
              <a:r>
                <a:rPr lang="zh-CN" altLang="en-US">
                  <a:solidFill>
                    <a:srgbClr val="000000"/>
                  </a:solidFill>
                </a:rPr>
                <a:t>，对</a:t>
              </a:r>
              <a:r>
                <a:rPr lang="en-US" altLang="zh-CN" i="1">
                  <a:solidFill>
                    <a:srgbClr val="000000"/>
                  </a:solidFill>
                </a:rPr>
                <a:t>P</a:t>
              </a:r>
              <a:r>
                <a:rPr lang="zh-CN" altLang="en-US">
                  <a:solidFill>
                    <a:srgbClr val="000000"/>
                  </a:solidFill>
                </a:rPr>
                <a:t>的增广边（</a:t>
              </a:r>
              <a:r>
                <a:rPr lang="en-US" altLang="zh-CN" i="1">
                  <a:solidFill>
                    <a:srgbClr val="000000"/>
                  </a:solidFill>
                </a:rPr>
                <a:t>j</a:t>
              </a:r>
              <a:r>
                <a:rPr lang="en-US" altLang="zh-CN">
                  <a:solidFill>
                    <a:srgbClr val="000000"/>
                  </a:solidFill>
                </a:rPr>
                <a:t>, </a:t>
              </a:r>
              <a:r>
                <a:rPr lang="en-US" altLang="zh-CN" i="1">
                  <a:solidFill>
                    <a:srgbClr val="000000"/>
                  </a:solidFill>
                </a:rPr>
                <a:t>i</a:t>
              </a:r>
              <a:r>
                <a:rPr lang="zh-CN" altLang="en-US">
                  <a:solidFill>
                    <a:srgbClr val="000000"/>
                  </a:solidFill>
                </a:rPr>
                <a:t>）对应</a:t>
              </a:r>
              <a:r>
                <a:rPr lang="en-US" altLang="zh-CN" i="1">
                  <a:solidFill>
                    <a:srgbClr val="000000"/>
                  </a:solidFill>
                </a:rPr>
                <a:t>G</a:t>
              </a:r>
              <a:r>
                <a:rPr lang="zh-CN" altLang="en-US">
                  <a:solidFill>
                    <a:srgbClr val="000000"/>
                  </a:solidFill>
                </a:rPr>
                <a:t>的边（</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）减少流量</a:t>
              </a:r>
              <a:r>
                <a:rPr lang="en-US" altLang="zh-CN" i="1">
                  <a:solidFill>
                    <a:srgbClr val="000000"/>
                  </a:solidFill>
                </a:rPr>
                <a:t>a</a:t>
              </a:r>
              <a:r>
                <a:rPr lang="zh-CN" altLang="en-US">
                  <a:solidFill>
                    <a:srgbClr val="000000"/>
                  </a:solidFill>
                </a:rPr>
                <a:t>，即可得到一个更大的可行流。若增广网络上不存在由</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的路，记增广图上</a:t>
              </a:r>
              <a:r>
                <a:rPr lang="en-US" altLang="zh-CN" i="1">
                  <a:solidFill>
                    <a:srgbClr val="000000"/>
                  </a:solidFill>
                </a:rPr>
                <a:t>s</a:t>
              </a:r>
              <a:r>
                <a:rPr lang="zh-CN" altLang="en-US">
                  <a:solidFill>
                    <a:srgbClr val="000000"/>
                  </a:solidFill>
                </a:rPr>
                <a:t>可达到的点组成的集合为</a:t>
              </a:r>
              <a:r>
                <a:rPr lang="en-US" altLang="zh-CN" i="1">
                  <a:solidFill>
                    <a:srgbClr val="000000"/>
                  </a:solidFill>
                </a:rPr>
                <a:t>P</a:t>
              </a:r>
              <a:r>
                <a:rPr lang="zh-CN" altLang="en-US">
                  <a:solidFill>
                    <a:srgbClr val="000000"/>
                  </a:solidFill>
                </a:rPr>
                <a:t>，则对切割（</a:t>
              </a:r>
              <a:r>
                <a:rPr lang="en-US" altLang="zh-CN" i="1">
                  <a:solidFill>
                    <a:srgbClr val="000000"/>
                  </a:solidFill>
                </a:rPr>
                <a:t>P</a:t>
              </a:r>
              <a:r>
                <a:rPr lang="en-US" altLang="zh-CN">
                  <a:solidFill>
                    <a:srgbClr val="000000"/>
                  </a:solidFill>
                </a:rPr>
                <a:t>,    </a:t>
              </a:r>
              <a:r>
                <a:rPr lang="zh-CN" altLang="en-US">
                  <a:solidFill>
                    <a:srgbClr val="000000"/>
                  </a:solidFill>
                </a:rPr>
                <a:t>）必有：</a:t>
              </a:r>
            </a:p>
          </p:txBody>
        </p:sp>
        <p:graphicFrame>
          <p:nvGraphicFramePr>
            <p:cNvPr id="49194" name="Object 42"/>
            <p:cNvGraphicFramePr>
              <a:graphicFrameLocks noChangeAspect="1"/>
            </p:cNvGraphicFramePr>
            <p:nvPr/>
          </p:nvGraphicFramePr>
          <p:xfrm>
            <a:off x="2258" y="3113"/>
            <a:ext cx="168" cy="210"/>
          </p:xfrm>
          <a:graphic>
            <a:graphicData uri="http://schemas.openxmlformats.org/presentationml/2006/ole">
              <mc:AlternateContent xmlns:mc="http://schemas.openxmlformats.org/markup-compatibility/2006">
                <mc:Choice xmlns:v="urn:schemas-microsoft-com:vml" Requires="v">
                  <p:oleObj spid="_x0000_s49205" r:id="rId22" imgW="152334" imgH="190417" progId="Equation.DSMT4">
                    <p:embed/>
                  </p:oleObj>
                </mc:Choice>
                <mc:Fallback>
                  <p:oleObj r:id="rId22" imgW="152334" imgH="190417" progId="Equation.DSMT4">
                    <p:embed/>
                    <p:pic>
                      <p:nvPicPr>
                        <p:cNvPr id="0" name="Object 4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8" y="3113"/>
                          <a:ext cx="168" cy="2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191"/>
                                        </p:tgtEl>
                                        <p:attrNameLst>
                                          <p:attrName>style.visibility</p:attrName>
                                        </p:attrNameLst>
                                      </p:cBhvr>
                                      <p:to>
                                        <p:strVal val="visible"/>
                                      </p:to>
                                    </p:set>
                                    <p:anim calcmode="lin" valueType="num">
                                      <p:cBhvr additive="base">
                                        <p:cTn id="7" dur="500" fill="hold"/>
                                        <p:tgtEl>
                                          <p:spTgt spid="49191"/>
                                        </p:tgtEl>
                                        <p:attrNameLst>
                                          <p:attrName>ppt_x</p:attrName>
                                        </p:attrNameLst>
                                      </p:cBhvr>
                                      <p:tavLst>
                                        <p:tav tm="0">
                                          <p:val>
                                            <p:strVal val="0-#ppt_w/2"/>
                                          </p:val>
                                        </p:tav>
                                        <p:tav tm="100000">
                                          <p:val>
                                            <p:strVal val="#ppt_x"/>
                                          </p:val>
                                        </p:tav>
                                      </p:tavLst>
                                    </p:anim>
                                    <p:anim calcmode="lin" valueType="num">
                                      <p:cBhvr additive="base">
                                        <p:cTn id="8" dur="500" fill="hold"/>
                                        <p:tgtEl>
                                          <p:spTgt spid="491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9192"/>
                                        </p:tgtEl>
                                        <p:attrNameLst>
                                          <p:attrName>style.visibility</p:attrName>
                                        </p:attrNameLst>
                                      </p:cBhvr>
                                      <p:to>
                                        <p:strVal val="visible"/>
                                      </p:to>
                                    </p:set>
                                    <p:anim calcmode="lin" valueType="num">
                                      <p:cBhvr additive="base">
                                        <p:cTn id="13" dur="500" fill="hold"/>
                                        <p:tgtEl>
                                          <p:spTgt spid="49192"/>
                                        </p:tgtEl>
                                        <p:attrNameLst>
                                          <p:attrName>ppt_x</p:attrName>
                                        </p:attrNameLst>
                                      </p:cBhvr>
                                      <p:tavLst>
                                        <p:tav tm="0">
                                          <p:val>
                                            <p:strVal val="0-#ppt_w/2"/>
                                          </p:val>
                                        </p:tav>
                                        <p:tav tm="100000">
                                          <p:val>
                                            <p:strVal val="#ppt_x"/>
                                          </p:val>
                                        </p:tav>
                                      </p:tavLst>
                                    </p:anim>
                                    <p:anim calcmode="lin" valueType="num">
                                      <p:cBhvr additive="base">
                                        <p:cTn id="14" dur="500" fill="hold"/>
                                        <p:tgtEl>
                                          <p:spTgt spid="491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49163"/>
                                        </p:tgtEl>
                                        <p:attrNameLst>
                                          <p:attrName>style.visibility</p:attrName>
                                        </p:attrNameLst>
                                      </p:cBhvr>
                                      <p:to>
                                        <p:strVal val="visible"/>
                                      </p:to>
                                    </p:set>
                                    <p:anim calcmode="lin" valueType="num">
                                      <p:cBhvr additive="base">
                                        <p:cTn id="19" dur="500" fill="hold"/>
                                        <p:tgtEl>
                                          <p:spTgt spid="49163"/>
                                        </p:tgtEl>
                                        <p:attrNameLst>
                                          <p:attrName>ppt_x</p:attrName>
                                        </p:attrNameLst>
                                      </p:cBhvr>
                                      <p:tavLst>
                                        <p:tav tm="0">
                                          <p:val>
                                            <p:strVal val="0-#ppt_w/2"/>
                                          </p:val>
                                        </p:tav>
                                        <p:tav tm="100000">
                                          <p:val>
                                            <p:strVal val="#ppt_x"/>
                                          </p:val>
                                        </p:tav>
                                      </p:tavLst>
                                    </p:anim>
                                    <p:anim calcmode="lin" valueType="num">
                                      <p:cBhvr additive="base">
                                        <p:cTn id="20" dur="500" fill="hold"/>
                                        <p:tgtEl>
                                          <p:spTgt spid="491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9164"/>
                                        </p:tgtEl>
                                        <p:attrNameLst>
                                          <p:attrName>style.visibility</p:attrName>
                                        </p:attrNameLst>
                                      </p:cBhvr>
                                      <p:to>
                                        <p:strVal val="visible"/>
                                      </p:to>
                                    </p:set>
                                    <p:anim calcmode="lin" valueType="num">
                                      <p:cBhvr additive="base">
                                        <p:cTn id="25" dur="500" fill="hold"/>
                                        <p:tgtEl>
                                          <p:spTgt spid="49164"/>
                                        </p:tgtEl>
                                        <p:attrNameLst>
                                          <p:attrName>ppt_x</p:attrName>
                                        </p:attrNameLst>
                                      </p:cBhvr>
                                      <p:tavLst>
                                        <p:tav tm="0">
                                          <p:val>
                                            <p:strVal val="0-#ppt_w/2"/>
                                          </p:val>
                                        </p:tav>
                                        <p:tav tm="100000">
                                          <p:val>
                                            <p:strVal val="#ppt_x"/>
                                          </p:val>
                                        </p:tav>
                                      </p:tavLst>
                                    </p:anim>
                                    <p:anim calcmode="lin" valueType="num">
                                      <p:cBhvr additive="base">
                                        <p:cTn id="26" dur="500" fill="hold"/>
                                        <p:tgtEl>
                                          <p:spTgt spid="4916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9168"/>
                                        </p:tgtEl>
                                        <p:attrNameLst>
                                          <p:attrName>style.visibility</p:attrName>
                                        </p:attrNameLst>
                                      </p:cBhvr>
                                      <p:to>
                                        <p:strVal val="visible"/>
                                      </p:to>
                                    </p:set>
                                    <p:anim calcmode="lin" valueType="num">
                                      <p:cBhvr additive="base">
                                        <p:cTn id="31" dur="500" fill="hold"/>
                                        <p:tgtEl>
                                          <p:spTgt spid="49168"/>
                                        </p:tgtEl>
                                        <p:attrNameLst>
                                          <p:attrName>ppt_x</p:attrName>
                                        </p:attrNameLst>
                                      </p:cBhvr>
                                      <p:tavLst>
                                        <p:tav tm="0">
                                          <p:val>
                                            <p:strVal val="0-#ppt_w/2"/>
                                          </p:val>
                                        </p:tav>
                                        <p:tav tm="100000">
                                          <p:val>
                                            <p:strVal val="#ppt_x"/>
                                          </p:val>
                                        </p:tav>
                                      </p:tavLst>
                                    </p:anim>
                                    <p:anim calcmode="lin" valueType="num">
                                      <p:cBhvr additive="base">
                                        <p:cTn id="32" dur="500" fill="hold"/>
                                        <p:tgtEl>
                                          <p:spTgt spid="491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9170"/>
                                        </p:tgtEl>
                                        <p:attrNameLst>
                                          <p:attrName>style.visibility</p:attrName>
                                        </p:attrNameLst>
                                      </p:cBhvr>
                                      <p:to>
                                        <p:strVal val="visible"/>
                                      </p:to>
                                    </p:set>
                                    <p:anim calcmode="lin" valueType="num">
                                      <p:cBhvr additive="base">
                                        <p:cTn id="37" dur="500" fill="hold"/>
                                        <p:tgtEl>
                                          <p:spTgt spid="49170"/>
                                        </p:tgtEl>
                                        <p:attrNameLst>
                                          <p:attrName>ppt_x</p:attrName>
                                        </p:attrNameLst>
                                      </p:cBhvr>
                                      <p:tavLst>
                                        <p:tav tm="0">
                                          <p:val>
                                            <p:strVal val="0-#ppt_w/2"/>
                                          </p:val>
                                        </p:tav>
                                        <p:tav tm="100000">
                                          <p:val>
                                            <p:strVal val="#ppt_x"/>
                                          </p:val>
                                        </p:tav>
                                      </p:tavLst>
                                    </p:anim>
                                    <p:anim calcmode="lin" valueType="num">
                                      <p:cBhvr additive="base">
                                        <p:cTn id="38" dur="500" fill="hold"/>
                                        <p:tgtEl>
                                          <p:spTgt spid="4917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49190"/>
                                        </p:tgtEl>
                                        <p:attrNameLst>
                                          <p:attrName>style.visibility</p:attrName>
                                        </p:attrNameLst>
                                      </p:cBhvr>
                                      <p:to>
                                        <p:strVal val="visible"/>
                                      </p:to>
                                    </p:set>
                                    <p:anim calcmode="lin" valueType="num">
                                      <p:cBhvr additive="base">
                                        <p:cTn id="43" dur="500" fill="hold"/>
                                        <p:tgtEl>
                                          <p:spTgt spid="49190"/>
                                        </p:tgtEl>
                                        <p:attrNameLst>
                                          <p:attrName>ppt_x</p:attrName>
                                        </p:attrNameLst>
                                      </p:cBhvr>
                                      <p:tavLst>
                                        <p:tav tm="0">
                                          <p:val>
                                            <p:strVal val="0-#ppt_w/2"/>
                                          </p:val>
                                        </p:tav>
                                        <p:tav tm="100000">
                                          <p:val>
                                            <p:strVal val="#ppt_x"/>
                                          </p:val>
                                        </p:tav>
                                      </p:tavLst>
                                    </p:anim>
                                    <p:anim calcmode="lin" valueType="num">
                                      <p:cBhvr additive="base">
                                        <p:cTn id="44" dur="500" fill="hold"/>
                                        <p:tgtEl>
                                          <p:spTgt spid="4919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189"/>
                                        </p:tgtEl>
                                        <p:attrNameLst>
                                          <p:attrName>style.visibility</p:attrName>
                                        </p:attrNameLst>
                                      </p:cBhvr>
                                      <p:to>
                                        <p:strVal val="visible"/>
                                      </p:to>
                                    </p:set>
                                    <p:anim calcmode="lin" valueType="num">
                                      <p:cBhvr additive="base">
                                        <p:cTn id="49" dur="500" fill="hold"/>
                                        <p:tgtEl>
                                          <p:spTgt spid="49189"/>
                                        </p:tgtEl>
                                        <p:attrNameLst>
                                          <p:attrName>ppt_x</p:attrName>
                                        </p:attrNameLst>
                                      </p:cBhvr>
                                      <p:tavLst>
                                        <p:tav tm="0">
                                          <p:val>
                                            <p:strVal val="0-#ppt_w/2"/>
                                          </p:val>
                                        </p:tav>
                                        <p:tav tm="100000">
                                          <p:val>
                                            <p:strVal val="#ppt_x"/>
                                          </p:val>
                                        </p:tav>
                                      </p:tavLst>
                                    </p:anim>
                                    <p:anim calcmode="lin" valueType="num">
                                      <p:cBhvr additive="base">
                                        <p:cTn id="50" dur="500" fill="hold"/>
                                        <p:tgtEl>
                                          <p:spTgt spid="491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0" grpId="0"/>
      <p:bldP spid="49189" grpId="0"/>
      <p:bldP spid="491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ChangeArrowheads="1"/>
          </p:cNvSpPr>
          <p:nvPr/>
        </p:nvSpPr>
        <p:spPr bwMode="auto">
          <a:xfrm>
            <a:off x="212725" y="439738"/>
            <a:ext cx="3135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2</a:t>
            </a:r>
            <a:r>
              <a:rPr lang="zh-CN" altLang="en-US">
                <a:solidFill>
                  <a:srgbClr val="009900"/>
                </a:solidFill>
              </a:rPr>
              <a:t>、最小费用最大流问题</a:t>
            </a:r>
          </a:p>
        </p:txBody>
      </p:sp>
      <p:sp>
        <p:nvSpPr>
          <p:cNvPr id="51209" name="Text Box 9"/>
          <p:cNvSpPr txBox="1">
            <a:spLocks noChangeArrowheads="1"/>
          </p:cNvSpPr>
          <p:nvPr/>
        </p:nvSpPr>
        <p:spPr bwMode="auto">
          <a:xfrm>
            <a:off x="395288" y="836613"/>
            <a:ext cx="842486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对于一个给定的网络，由发点</a:t>
            </a:r>
            <a:r>
              <a:rPr lang="en-US" altLang="zh-CN" i="1">
                <a:solidFill>
                  <a:srgbClr val="000000"/>
                </a:solidFill>
              </a:rPr>
              <a:t>s</a:t>
            </a:r>
            <a:r>
              <a:rPr lang="zh-CN" altLang="en-US">
                <a:solidFill>
                  <a:srgbClr val="000000"/>
                </a:solidFill>
              </a:rPr>
              <a:t>到收点</a:t>
            </a:r>
            <a:r>
              <a:rPr lang="en-US" altLang="zh-CN" i="1">
                <a:solidFill>
                  <a:srgbClr val="000000"/>
                </a:solidFill>
              </a:rPr>
              <a:t>t</a:t>
            </a:r>
            <a:r>
              <a:rPr lang="zh-CN" altLang="en-US">
                <a:solidFill>
                  <a:srgbClr val="000000"/>
                </a:solidFill>
              </a:rPr>
              <a:t>常常存在着多个具有相同流量的最大流。如图</a:t>
            </a:r>
            <a:r>
              <a:rPr lang="en-US" altLang="zh-CN">
                <a:solidFill>
                  <a:srgbClr val="000000"/>
                </a:solidFill>
              </a:rPr>
              <a:t>9.9</a:t>
            </a:r>
            <a:r>
              <a:rPr lang="zh-CN" altLang="en-US">
                <a:solidFill>
                  <a:srgbClr val="000000"/>
                </a:solidFill>
              </a:rPr>
              <a:t>所示，图中的（</a:t>
            </a:r>
            <a:r>
              <a:rPr lang="en-US" altLang="zh-CN" i="1">
                <a:solidFill>
                  <a:srgbClr val="000000"/>
                </a:solidFill>
              </a:rPr>
              <a:t>a</a:t>
            </a:r>
            <a:r>
              <a:rPr lang="zh-CN" altLang="en-US">
                <a:solidFill>
                  <a:srgbClr val="000000"/>
                </a:solidFill>
              </a:rPr>
              <a:t>）、（</a:t>
            </a:r>
            <a:r>
              <a:rPr lang="en-US" altLang="zh-CN" i="1">
                <a:solidFill>
                  <a:srgbClr val="000000"/>
                </a:solidFill>
              </a:rPr>
              <a:t>b</a:t>
            </a:r>
            <a:r>
              <a:rPr lang="zh-CN" altLang="en-US">
                <a:solidFill>
                  <a:srgbClr val="000000"/>
                </a:solidFill>
              </a:rPr>
              <a:t>）、（</a:t>
            </a:r>
            <a:r>
              <a:rPr lang="en-US" altLang="zh-CN" i="1">
                <a:solidFill>
                  <a:srgbClr val="000000"/>
                </a:solidFill>
              </a:rPr>
              <a:t>c</a:t>
            </a:r>
            <a:r>
              <a:rPr lang="zh-CN" altLang="en-US">
                <a:solidFill>
                  <a:srgbClr val="000000"/>
                </a:solidFill>
              </a:rPr>
              <a:t>）均是流量为</a:t>
            </a:r>
            <a:r>
              <a:rPr lang="en-US" altLang="zh-CN">
                <a:solidFill>
                  <a:srgbClr val="000000"/>
                </a:solidFill>
              </a:rPr>
              <a:t>7</a:t>
            </a:r>
            <a:r>
              <a:rPr lang="zh-CN" altLang="en-US">
                <a:solidFill>
                  <a:srgbClr val="000000"/>
                </a:solidFill>
              </a:rPr>
              <a:t>的最大流，边上的两个数字依次为容量和边上的实际流量。有时候，当流流经一条边时需支付一定的费用，我们不仅希望找出一个最大流，而且希望找出的最大流在具有相同流量的流中具有最小的总费用，这时问题可描述为：对有向图</a:t>
            </a:r>
            <a:r>
              <a:rPr lang="en-US" altLang="zh-CN" i="1">
                <a:solidFill>
                  <a:srgbClr val="000000"/>
                </a:solidFill>
              </a:rPr>
              <a:t>G</a:t>
            </a:r>
            <a:r>
              <a:rPr lang="en-US" altLang="zh-CN">
                <a:solidFill>
                  <a:srgbClr val="000000"/>
                </a:solidFill>
              </a:rPr>
              <a:t>=</a:t>
            </a:r>
            <a:r>
              <a:rPr lang="zh-CN" altLang="en-US">
                <a:solidFill>
                  <a:srgbClr val="000000"/>
                </a:solidFill>
              </a:rPr>
              <a:t>（</a:t>
            </a:r>
            <a:r>
              <a:rPr lang="en-US" altLang="zh-CN" i="1">
                <a:solidFill>
                  <a:srgbClr val="000000"/>
                </a:solidFill>
              </a:rPr>
              <a:t>V</a:t>
            </a:r>
            <a:r>
              <a:rPr lang="zh-CN" altLang="en-US">
                <a:solidFill>
                  <a:srgbClr val="000000"/>
                </a:solidFill>
              </a:rPr>
              <a:t>，</a:t>
            </a:r>
            <a:r>
              <a:rPr lang="en-US" altLang="zh-CN" i="1">
                <a:solidFill>
                  <a:srgbClr val="000000"/>
                </a:solidFill>
              </a:rPr>
              <a:t>A</a:t>
            </a:r>
            <a:r>
              <a:rPr lang="zh-CN" altLang="en-US">
                <a:solidFill>
                  <a:srgbClr val="000000"/>
                </a:solidFill>
              </a:rPr>
              <a:t>）的每条边（弧）（</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）给定一个边容量</a:t>
            </a:r>
            <a:r>
              <a:rPr lang="en-US" altLang="zh-CN" i="1">
                <a:solidFill>
                  <a:srgbClr val="000000"/>
                </a:solidFill>
              </a:rPr>
              <a:t>C</a:t>
            </a:r>
            <a:r>
              <a:rPr lang="zh-CN" altLang="en-US">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）及一个单位流量费用</a:t>
            </a:r>
            <a:r>
              <a:rPr lang="en-US" altLang="zh-CN" i="1">
                <a:solidFill>
                  <a:srgbClr val="000000"/>
                </a:solidFill>
              </a:rPr>
              <a:t>l</a:t>
            </a:r>
            <a:r>
              <a:rPr lang="en-US" altLang="zh-CN">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a:t>
            </a:r>
            <a:r>
              <a:rPr lang="zh-CN" altLang="en-US">
                <a:solidFill>
                  <a:srgbClr val="000000"/>
                </a:solidFill>
              </a:rPr>
              <a:t>。希望求出由</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的最大流，使得总费用最少，即求最大流</a:t>
            </a:r>
            <a:r>
              <a:rPr lang="en-US" altLang="zh-CN" i="1">
                <a:solidFill>
                  <a:srgbClr val="000000"/>
                </a:solidFill>
              </a:rPr>
              <a:t>φ</a:t>
            </a:r>
            <a:r>
              <a:rPr lang="en-US" altLang="zh-CN" baseline="30000">
                <a:solidFill>
                  <a:srgbClr val="000000"/>
                </a:solidFill>
              </a:rPr>
              <a:t>*</a:t>
            </a:r>
            <a:r>
              <a:rPr lang="zh-CN" altLang="en-US">
                <a:solidFill>
                  <a:srgbClr val="000000"/>
                </a:solidFill>
              </a:rPr>
              <a:t>，使</a:t>
            </a:r>
          </a:p>
        </p:txBody>
      </p:sp>
      <p:sp>
        <p:nvSpPr>
          <p:cNvPr id="51211" name="Rectangle 11"/>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1210" name="Object 10"/>
          <p:cNvGraphicFramePr>
            <a:graphicFrameLocks noChangeAspect="1"/>
          </p:cNvGraphicFramePr>
          <p:nvPr/>
        </p:nvGraphicFramePr>
        <p:xfrm>
          <a:off x="1835150" y="3141663"/>
          <a:ext cx="4464050" cy="782637"/>
        </p:xfrm>
        <a:graphic>
          <a:graphicData uri="http://schemas.openxmlformats.org/presentationml/2006/ole">
            <mc:AlternateContent xmlns:mc="http://schemas.openxmlformats.org/markup-compatibility/2006">
              <mc:Choice xmlns:v="urn:schemas-microsoft-com:vml" Requires="v">
                <p:oleObj spid="_x0000_s51222" r:id="rId3" imgW="2005729" imgH="355446" progId="Equation.DSMT4">
                  <p:embed/>
                </p:oleObj>
              </mc:Choice>
              <mc:Fallback>
                <p:oleObj r:id="rId3" imgW="2005729" imgH="355446"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3141663"/>
                        <a:ext cx="4464050" cy="78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5" name="Rectangle 15"/>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pic>
        <p:nvPicPr>
          <p:cNvPr id="51220" name="Picture 20" descr="9"/>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bwMode="auto">
          <a:xfrm>
            <a:off x="323850" y="3860800"/>
            <a:ext cx="8496300" cy="28321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0-#ppt_w/2"/>
                                          </p:val>
                                        </p:tav>
                                        <p:tav tm="100000">
                                          <p:val>
                                            <p:strVal val="#ppt_x"/>
                                          </p:val>
                                        </p:tav>
                                      </p:tavLst>
                                    </p:anim>
                                    <p:anim calcmode="lin" valueType="num">
                                      <p:cBhvr additive="base">
                                        <p:cTn id="8" dur="500" fill="hold"/>
                                        <p:tgtEl>
                                          <p:spTgt spid="512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9"/>
                                        </p:tgtEl>
                                        <p:attrNameLst>
                                          <p:attrName>style.visibility</p:attrName>
                                        </p:attrNameLst>
                                      </p:cBhvr>
                                      <p:to>
                                        <p:strVal val="visible"/>
                                      </p:to>
                                    </p:set>
                                    <p:anim calcmode="lin" valueType="num">
                                      <p:cBhvr additive="base">
                                        <p:cTn id="13" dur="500" fill="hold"/>
                                        <p:tgtEl>
                                          <p:spTgt spid="51209"/>
                                        </p:tgtEl>
                                        <p:attrNameLst>
                                          <p:attrName>ppt_x</p:attrName>
                                        </p:attrNameLst>
                                      </p:cBhvr>
                                      <p:tavLst>
                                        <p:tav tm="0">
                                          <p:val>
                                            <p:strVal val="0-#ppt_w/2"/>
                                          </p:val>
                                        </p:tav>
                                        <p:tav tm="100000">
                                          <p:val>
                                            <p:strVal val="#ppt_x"/>
                                          </p:val>
                                        </p:tav>
                                      </p:tavLst>
                                    </p:anim>
                                    <p:anim calcmode="lin" valueType="num">
                                      <p:cBhvr additive="base">
                                        <p:cTn id="14" dur="500" fill="hold"/>
                                        <p:tgtEl>
                                          <p:spTgt spid="512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1210"/>
                                        </p:tgtEl>
                                        <p:attrNameLst>
                                          <p:attrName>style.visibility</p:attrName>
                                        </p:attrNameLst>
                                      </p:cBhvr>
                                      <p:to>
                                        <p:strVal val="visible"/>
                                      </p:to>
                                    </p:set>
                                    <p:anim calcmode="lin" valueType="num">
                                      <p:cBhvr additive="base">
                                        <p:cTn id="19" dur="500" fill="hold"/>
                                        <p:tgtEl>
                                          <p:spTgt spid="51210"/>
                                        </p:tgtEl>
                                        <p:attrNameLst>
                                          <p:attrName>ppt_x</p:attrName>
                                        </p:attrNameLst>
                                      </p:cBhvr>
                                      <p:tavLst>
                                        <p:tav tm="0">
                                          <p:val>
                                            <p:strVal val="0-#ppt_w/2"/>
                                          </p:val>
                                        </p:tav>
                                        <p:tav tm="100000">
                                          <p:val>
                                            <p:strVal val="#ppt_x"/>
                                          </p:val>
                                        </p:tav>
                                      </p:tavLst>
                                    </p:anim>
                                    <p:anim calcmode="lin" valueType="num">
                                      <p:cBhvr additive="base">
                                        <p:cTn id="20" dur="500" fill="hold"/>
                                        <p:tgtEl>
                                          <p:spTgt spid="512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1220"/>
                                        </p:tgtEl>
                                        <p:attrNameLst>
                                          <p:attrName>style.visibility</p:attrName>
                                        </p:attrNameLst>
                                      </p:cBhvr>
                                      <p:to>
                                        <p:strVal val="visible"/>
                                      </p:to>
                                    </p:set>
                                    <p:anim calcmode="lin" valueType="num">
                                      <p:cBhvr additive="base">
                                        <p:cTn id="25" dur="500" fill="hold"/>
                                        <p:tgtEl>
                                          <p:spTgt spid="51220"/>
                                        </p:tgtEl>
                                        <p:attrNameLst>
                                          <p:attrName>ppt_x</p:attrName>
                                        </p:attrNameLst>
                                      </p:cBhvr>
                                      <p:tavLst>
                                        <p:tav tm="0">
                                          <p:val>
                                            <p:strVal val="0-#ppt_w/2"/>
                                          </p:val>
                                        </p:tav>
                                        <p:tav tm="100000">
                                          <p:val>
                                            <p:strVal val="#ppt_x"/>
                                          </p:val>
                                        </p:tav>
                                      </p:tavLst>
                                    </p:anim>
                                    <p:anim calcmode="lin" valueType="num">
                                      <p:cBhvr additive="base">
                                        <p:cTn id="26" dur="500" fill="hold"/>
                                        <p:tgtEl>
                                          <p:spTgt spid="512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Text Box 4"/>
          <p:cNvSpPr txBox="1">
            <a:spLocks noChangeArrowheads="1"/>
          </p:cNvSpPr>
          <p:nvPr/>
        </p:nvSpPr>
        <p:spPr bwMode="auto">
          <a:xfrm>
            <a:off x="395288" y="333375"/>
            <a:ext cx="82280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例如，在交通网络中，</a:t>
            </a:r>
            <a:r>
              <a:rPr lang="en-US" altLang="zh-CN" i="1">
                <a:solidFill>
                  <a:srgbClr val="000000"/>
                </a:solidFill>
              </a:rPr>
              <a:t>l</a:t>
            </a:r>
            <a:r>
              <a:rPr lang="en-US" altLang="zh-CN">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a:t>
            </a:r>
            <a:r>
              <a:rPr lang="zh-CN" altLang="en-US">
                <a:solidFill>
                  <a:srgbClr val="000000"/>
                </a:solidFill>
              </a:rPr>
              <a:t>可以是</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之间的距离或运费。自然，在运送相同数量货物时，我们希望总距离或总运费最小。现在，我们将以最大流问题的增广路算法为基础，导出求解最小费用最大流问题的算法。</a:t>
            </a:r>
          </a:p>
        </p:txBody>
      </p:sp>
      <p:grpSp>
        <p:nvGrpSpPr>
          <p:cNvPr id="249861" name="Group 5"/>
          <p:cNvGrpSpPr>
            <a:grpSpLocks/>
          </p:cNvGrpSpPr>
          <p:nvPr/>
        </p:nvGrpSpPr>
        <p:grpSpPr bwMode="auto">
          <a:xfrm>
            <a:off x="395288" y="1341438"/>
            <a:ext cx="8156575" cy="701675"/>
            <a:chOff x="249" y="3246"/>
            <a:chExt cx="5138" cy="442"/>
          </a:xfrm>
        </p:grpSpPr>
        <p:sp>
          <p:nvSpPr>
            <p:cNvPr id="249862" name="Text Box 6"/>
            <p:cNvSpPr txBox="1">
              <a:spLocks noChangeArrowheads="1"/>
            </p:cNvSpPr>
            <p:nvPr/>
          </p:nvSpPr>
          <p:spPr bwMode="auto">
            <a:xfrm>
              <a:off x="249" y="3246"/>
              <a:ext cx="51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对于网络上的一个现行流     ，作出其增广网络</a:t>
              </a:r>
              <a:r>
                <a:rPr lang="en-US" altLang="zh-CN" i="1">
                  <a:solidFill>
                    <a:srgbClr val="000000"/>
                  </a:solidFill>
                </a:rPr>
                <a:t>G</a:t>
              </a:r>
              <a:r>
                <a:rPr lang="en-US" altLang="zh-CN" i="1">
                  <a:solidFill>
                    <a:srgbClr val="000000"/>
                  </a:solidFill>
                  <a:latin typeface="Arial"/>
                </a:rPr>
                <a:t>’</a:t>
              </a:r>
              <a:r>
                <a:rPr lang="en-US" altLang="zh-CN">
                  <a:solidFill>
                    <a:srgbClr val="000000"/>
                  </a:solidFill>
                </a:rPr>
                <a:t>(     )</a:t>
              </a:r>
              <a:r>
                <a:rPr lang="zh-CN" altLang="en-US">
                  <a:solidFill>
                    <a:srgbClr val="000000"/>
                  </a:solidFill>
                </a:rPr>
                <a:t>，对</a:t>
              </a:r>
              <a:r>
                <a:rPr lang="en-US" altLang="zh-CN" i="1">
                  <a:solidFill>
                    <a:srgbClr val="000000"/>
                  </a:solidFill>
                </a:rPr>
                <a:t>G</a:t>
              </a:r>
              <a:r>
                <a:rPr lang="en-US" altLang="zh-CN" i="1">
                  <a:solidFill>
                    <a:srgbClr val="000000"/>
                  </a:solidFill>
                  <a:latin typeface="Arial"/>
                </a:rPr>
                <a:t>’</a:t>
              </a:r>
              <a:r>
                <a:rPr lang="zh-CN" altLang="en-US">
                  <a:solidFill>
                    <a:srgbClr val="000000"/>
                  </a:solidFill>
                </a:rPr>
                <a:t>中的正规边赋值</a:t>
              </a:r>
              <a:r>
                <a:rPr lang="en-US" altLang="zh-CN" i="1">
                  <a:solidFill>
                    <a:srgbClr val="000000"/>
                  </a:solidFill>
                </a:rPr>
                <a:t>l</a:t>
              </a:r>
              <a:r>
                <a:rPr lang="en-US" altLang="zh-CN">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a:t>
              </a:r>
              <a:r>
                <a:rPr lang="zh-CN" altLang="en-US">
                  <a:solidFill>
                    <a:srgbClr val="000000"/>
                  </a:solidFill>
                </a:rPr>
                <a:t>，对</a:t>
              </a:r>
              <a:r>
                <a:rPr lang="en-US" altLang="zh-CN" i="1">
                  <a:solidFill>
                    <a:srgbClr val="000000"/>
                  </a:solidFill>
                </a:rPr>
                <a:t>G</a:t>
              </a:r>
              <a:r>
                <a:rPr lang="en-US" altLang="zh-CN" i="1">
                  <a:solidFill>
                    <a:srgbClr val="000000"/>
                  </a:solidFill>
                  <a:latin typeface="Arial"/>
                </a:rPr>
                <a:t>’</a:t>
              </a:r>
              <a:r>
                <a:rPr lang="zh-CN" altLang="en-US">
                  <a:solidFill>
                    <a:srgbClr val="000000"/>
                  </a:solidFill>
                </a:rPr>
                <a:t>中的增广边</a:t>
              </a:r>
              <a:r>
                <a:rPr lang="en-US" altLang="zh-CN">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a:t>
              </a:r>
              <a:r>
                <a:rPr lang="zh-CN" altLang="en-US">
                  <a:solidFill>
                    <a:srgbClr val="000000"/>
                  </a:solidFill>
                </a:rPr>
                <a:t>则赋值－</a:t>
              </a:r>
              <a:r>
                <a:rPr lang="en-US" altLang="zh-CN" i="1">
                  <a:solidFill>
                    <a:srgbClr val="000000"/>
                  </a:solidFill>
                </a:rPr>
                <a:t>l</a:t>
              </a:r>
              <a:r>
                <a:rPr lang="en-US" altLang="zh-CN">
                  <a:solidFill>
                    <a:srgbClr val="000000"/>
                  </a:solidFill>
                </a:rPr>
                <a:t>(</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a:t>
              </a:r>
              <a:r>
                <a:rPr lang="zh-CN" altLang="en-US">
                  <a:solidFill>
                    <a:srgbClr val="000000"/>
                  </a:solidFill>
                </a:rPr>
                <a:t>。</a:t>
              </a:r>
            </a:p>
          </p:txBody>
        </p:sp>
        <p:graphicFrame>
          <p:nvGraphicFramePr>
            <p:cNvPr id="249863" name="Object 7"/>
            <p:cNvGraphicFramePr>
              <a:graphicFrameLocks noChangeAspect="1"/>
            </p:cNvGraphicFramePr>
            <p:nvPr/>
          </p:nvGraphicFramePr>
          <p:xfrm>
            <a:off x="2109" y="3294"/>
            <a:ext cx="170" cy="193"/>
          </p:xfrm>
          <a:graphic>
            <a:graphicData uri="http://schemas.openxmlformats.org/presentationml/2006/ole">
              <mc:AlternateContent xmlns:mc="http://schemas.openxmlformats.org/markup-compatibility/2006">
                <mc:Choice xmlns:v="urn:schemas-microsoft-com:vml" Requires="v">
                  <p:oleObj spid="_x0000_s249870" r:id="rId3" imgW="139579" imgH="164957" progId="Equation.DSMT4">
                    <p:embed/>
                  </p:oleObj>
                </mc:Choice>
                <mc:Fallback>
                  <p:oleObj r:id="rId3" imgW="139579" imgH="164957"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 y="3294"/>
                          <a:ext cx="170"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9864" name="Object 8"/>
            <p:cNvGraphicFramePr>
              <a:graphicFrameLocks noChangeAspect="1"/>
            </p:cNvGraphicFramePr>
            <p:nvPr/>
          </p:nvGraphicFramePr>
          <p:xfrm>
            <a:off x="3787" y="3294"/>
            <a:ext cx="170" cy="193"/>
          </p:xfrm>
          <a:graphic>
            <a:graphicData uri="http://schemas.openxmlformats.org/presentationml/2006/ole">
              <mc:AlternateContent xmlns:mc="http://schemas.openxmlformats.org/markup-compatibility/2006">
                <mc:Choice xmlns:v="urn:schemas-microsoft-com:vml" Requires="v">
                  <p:oleObj spid="_x0000_s249871" r:id="rId5" imgW="139579" imgH="164957" progId="Equation.DSMT4">
                    <p:embed/>
                  </p:oleObj>
                </mc:Choice>
                <mc:Fallback>
                  <p:oleObj r:id="rId5" imgW="139579" imgH="164957"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3294"/>
                          <a:ext cx="170"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9865" name="Rectangle 9"/>
          <p:cNvSpPr>
            <a:spLocks noChangeArrowheads="1"/>
          </p:cNvSpPr>
          <p:nvPr/>
        </p:nvSpPr>
        <p:spPr bwMode="auto">
          <a:xfrm>
            <a:off x="87313" y="2025650"/>
            <a:ext cx="84947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  定义</a:t>
            </a:r>
            <a:r>
              <a:rPr lang="en-US" altLang="zh-CN">
                <a:solidFill>
                  <a:srgbClr val="009900"/>
                </a:solidFill>
                <a:latin typeface="宋体" pitchFamily="2" charset="-122"/>
              </a:rPr>
              <a:t>6.6</a:t>
            </a:r>
            <a:r>
              <a:rPr lang="en-US" altLang="zh-CN"/>
              <a:t>  </a:t>
            </a:r>
          </a:p>
          <a:p>
            <a:r>
              <a:rPr lang="zh-CN" altLang="en-US"/>
              <a:t>    </a:t>
            </a:r>
            <a:r>
              <a:rPr lang="zh-CN" altLang="en-US">
                <a:solidFill>
                  <a:srgbClr val="FF6600"/>
                </a:solidFill>
              </a:rPr>
              <a:t>增广网络</a:t>
            </a:r>
            <a:r>
              <a:rPr lang="en-US" altLang="zh-CN" i="1">
                <a:solidFill>
                  <a:srgbClr val="FF6600"/>
                </a:solidFill>
              </a:rPr>
              <a:t>G’</a:t>
            </a:r>
            <a:r>
              <a:rPr lang="zh-CN" altLang="en-US">
                <a:solidFill>
                  <a:srgbClr val="FF6600"/>
                </a:solidFill>
              </a:rPr>
              <a:t>上由</a:t>
            </a:r>
            <a:r>
              <a:rPr lang="en-US" altLang="zh-CN" i="1">
                <a:solidFill>
                  <a:srgbClr val="FF6600"/>
                </a:solidFill>
              </a:rPr>
              <a:t>s</a:t>
            </a:r>
            <a:r>
              <a:rPr lang="zh-CN" altLang="en-US">
                <a:solidFill>
                  <a:srgbClr val="FF6600"/>
                </a:solidFill>
              </a:rPr>
              <a:t>到</a:t>
            </a:r>
            <a:r>
              <a:rPr lang="en-US" altLang="zh-CN" i="1">
                <a:solidFill>
                  <a:srgbClr val="FF6600"/>
                </a:solidFill>
              </a:rPr>
              <a:t>t</a:t>
            </a:r>
            <a:r>
              <a:rPr lang="zh-CN" altLang="en-US">
                <a:solidFill>
                  <a:srgbClr val="FF6600"/>
                </a:solidFill>
              </a:rPr>
              <a:t>的流量为零但边流量不全为零的流称为一个循环流。</a:t>
            </a:r>
          </a:p>
        </p:txBody>
      </p:sp>
      <p:sp>
        <p:nvSpPr>
          <p:cNvPr id="249866" name="Text Box 10"/>
          <p:cNvSpPr txBox="1">
            <a:spLocks noChangeArrowheads="1"/>
          </p:cNvSpPr>
          <p:nvPr/>
        </p:nvSpPr>
        <p:spPr bwMode="auto">
          <a:xfrm>
            <a:off x="374650" y="2727325"/>
            <a:ext cx="8301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最小费用最大流问题可以变换成为一个线性规划问题，根据线性规划理论可以证明下面的定理：</a:t>
            </a:r>
            <a:r>
              <a:rPr lang="zh-CN" altLang="en-US"/>
              <a:t> </a:t>
            </a:r>
          </a:p>
        </p:txBody>
      </p:sp>
      <p:grpSp>
        <p:nvGrpSpPr>
          <p:cNvPr id="249867" name="Group 11"/>
          <p:cNvGrpSpPr>
            <a:grpSpLocks/>
          </p:cNvGrpSpPr>
          <p:nvPr/>
        </p:nvGrpSpPr>
        <p:grpSpPr bwMode="auto">
          <a:xfrm>
            <a:off x="354013" y="3375025"/>
            <a:ext cx="8301037" cy="701675"/>
            <a:chOff x="236" y="1071"/>
            <a:chExt cx="5229" cy="442"/>
          </a:xfrm>
        </p:grpSpPr>
        <p:sp>
          <p:nvSpPr>
            <p:cNvPr id="249868" name="Text Box 12"/>
            <p:cNvSpPr txBox="1">
              <a:spLocks noChangeArrowheads="1"/>
            </p:cNvSpPr>
            <p:nvPr/>
          </p:nvSpPr>
          <p:spPr bwMode="auto">
            <a:xfrm>
              <a:off x="236" y="1071"/>
              <a:ext cx="522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latin typeface="宋体" pitchFamily="2" charset="-122"/>
                </a:rPr>
                <a:t>定理</a:t>
              </a:r>
              <a:r>
                <a:rPr lang="en-US" altLang="zh-CN">
                  <a:solidFill>
                    <a:srgbClr val="000000"/>
                  </a:solidFill>
                  <a:latin typeface="宋体" pitchFamily="2" charset="-122"/>
                </a:rPr>
                <a:t>6.6</a:t>
              </a:r>
              <a:r>
                <a:rPr lang="en-US" altLang="zh-CN">
                  <a:solidFill>
                    <a:srgbClr val="000000"/>
                  </a:solidFill>
                </a:rPr>
                <a:t>  </a:t>
              </a:r>
              <a:r>
                <a:rPr lang="zh-CN" altLang="en-US">
                  <a:solidFill>
                    <a:srgbClr val="000000"/>
                  </a:solidFill>
                </a:rPr>
                <a:t>网络中的流     是最小费用的，当且仅当其增广网络</a:t>
              </a:r>
              <a:r>
                <a:rPr lang="en-US" altLang="zh-CN" i="1">
                  <a:solidFill>
                    <a:srgbClr val="000000"/>
                  </a:solidFill>
                </a:rPr>
                <a:t>G</a:t>
              </a:r>
              <a:r>
                <a:rPr lang="en-US" altLang="zh-CN" i="1">
                  <a:solidFill>
                    <a:srgbClr val="000000"/>
                  </a:solidFill>
                  <a:latin typeface="Arial"/>
                </a:rPr>
                <a:t>’</a:t>
              </a:r>
              <a:r>
                <a:rPr lang="zh-CN" altLang="en-US">
                  <a:solidFill>
                    <a:srgbClr val="000000"/>
                  </a:solidFill>
                </a:rPr>
                <a:t>中不存在负费用的循环流（证明略）。</a:t>
              </a:r>
            </a:p>
          </p:txBody>
        </p:sp>
        <p:graphicFrame>
          <p:nvGraphicFramePr>
            <p:cNvPr id="249869" name="Object 13"/>
            <p:cNvGraphicFramePr>
              <a:graphicFrameLocks noChangeAspect="1"/>
            </p:cNvGraphicFramePr>
            <p:nvPr/>
          </p:nvGraphicFramePr>
          <p:xfrm>
            <a:off x="1700" y="1118"/>
            <a:ext cx="169" cy="192"/>
          </p:xfrm>
          <a:graphic>
            <a:graphicData uri="http://schemas.openxmlformats.org/presentationml/2006/ole">
              <mc:AlternateContent xmlns:mc="http://schemas.openxmlformats.org/markup-compatibility/2006">
                <mc:Choice xmlns:v="urn:schemas-microsoft-com:vml" Requires="v">
                  <p:oleObj spid="_x0000_s249872" r:id="rId6" imgW="139579" imgH="164957" progId="Equation.DSMT4">
                    <p:embed/>
                  </p:oleObj>
                </mc:Choice>
                <mc:Fallback>
                  <p:oleObj r:id="rId6" imgW="139579" imgH="164957"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0" y="1118"/>
                          <a:ext cx="169"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0-#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9861"/>
                                        </p:tgtEl>
                                        <p:attrNameLst>
                                          <p:attrName>style.visibility</p:attrName>
                                        </p:attrNameLst>
                                      </p:cBhvr>
                                      <p:to>
                                        <p:strVal val="visible"/>
                                      </p:to>
                                    </p:set>
                                    <p:anim calcmode="lin" valueType="num">
                                      <p:cBhvr additive="base">
                                        <p:cTn id="13" dur="500" fill="hold"/>
                                        <p:tgtEl>
                                          <p:spTgt spid="249861"/>
                                        </p:tgtEl>
                                        <p:attrNameLst>
                                          <p:attrName>ppt_x</p:attrName>
                                        </p:attrNameLst>
                                      </p:cBhvr>
                                      <p:tavLst>
                                        <p:tav tm="0">
                                          <p:val>
                                            <p:strVal val="0-#ppt_w/2"/>
                                          </p:val>
                                        </p:tav>
                                        <p:tav tm="100000">
                                          <p:val>
                                            <p:strVal val="#ppt_x"/>
                                          </p:val>
                                        </p:tav>
                                      </p:tavLst>
                                    </p:anim>
                                    <p:anim calcmode="lin" valueType="num">
                                      <p:cBhvr additive="base">
                                        <p:cTn id="14" dur="500" fill="hold"/>
                                        <p:tgtEl>
                                          <p:spTgt spid="2498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65"/>
                                        </p:tgtEl>
                                        <p:attrNameLst>
                                          <p:attrName>style.visibility</p:attrName>
                                        </p:attrNameLst>
                                      </p:cBhvr>
                                      <p:to>
                                        <p:strVal val="visible"/>
                                      </p:to>
                                    </p:set>
                                    <p:anim calcmode="lin" valueType="num">
                                      <p:cBhvr additive="base">
                                        <p:cTn id="19" dur="500" fill="hold"/>
                                        <p:tgtEl>
                                          <p:spTgt spid="249865"/>
                                        </p:tgtEl>
                                        <p:attrNameLst>
                                          <p:attrName>ppt_x</p:attrName>
                                        </p:attrNameLst>
                                      </p:cBhvr>
                                      <p:tavLst>
                                        <p:tav tm="0">
                                          <p:val>
                                            <p:strVal val="0-#ppt_w/2"/>
                                          </p:val>
                                        </p:tav>
                                        <p:tav tm="100000">
                                          <p:val>
                                            <p:strVal val="#ppt_x"/>
                                          </p:val>
                                        </p:tav>
                                      </p:tavLst>
                                    </p:anim>
                                    <p:anim calcmode="lin" valueType="num">
                                      <p:cBhvr additive="base">
                                        <p:cTn id="20" dur="500" fill="hold"/>
                                        <p:tgtEl>
                                          <p:spTgt spid="2498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66"/>
                                        </p:tgtEl>
                                        <p:attrNameLst>
                                          <p:attrName>style.visibility</p:attrName>
                                        </p:attrNameLst>
                                      </p:cBhvr>
                                      <p:to>
                                        <p:strVal val="visible"/>
                                      </p:to>
                                    </p:set>
                                    <p:anim calcmode="lin" valueType="num">
                                      <p:cBhvr additive="base">
                                        <p:cTn id="25" dur="500" fill="hold"/>
                                        <p:tgtEl>
                                          <p:spTgt spid="249866"/>
                                        </p:tgtEl>
                                        <p:attrNameLst>
                                          <p:attrName>ppt_x</p:attrName>
                                        </p:attrNameLst>
                                      </p:cBhvr>
                                      <p:tavLst>
                                        <p:tav tm="0">
                                          <p:val>
                                            <p:strVal val="0-#ppt_w/2"/>
                                          </p:val>
                                        </p:tav>
                                        <p:tav tm="100000">
                                          <p:val>
                                            <p:strVal val="#ppt_x"/>
                                          </p:val>
                                        </p:tav>
                                      </p:tavLst>
                                    </p:anim>
                                    <p:anim calcmode="lin" valueType="num">
                                      <p:cBhvr additive="base">
                                        <p:cTn id="26" dur="500" fill="hold"/>
                                        <p:tgtEl>
                                          <p:spTgt spid="2498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9867"/>
                                        </p:tgtEl>
                                        <p:attrNameLst>
                                          <p:attrName>style.visibility</p:attrName>
                                        </p:attrNameLst>
                                      </p:cBhvr>
                                      <p:to>
                                        <p:strVal val="visible"/>
                                      </p:to>
                                    </p:set>
                                    <p:anim calcmode="lin" valueType="num">
                                      <p:cBhvr additive="base">
                                        <p:cTn id="31" dur="500" fill="hold"/>
                                        <p:tgtEl>
                                          <p:spTgt spid="249867"/>
                                        </p:tgtEl>
                                        <p:attrNameLst>
                                          <p:attrName>ppt_x</p:attrName>
                                        </p:attrNameLst>
                                      </p:cBhvr>
                                      <p:tavLst>
                                        <p:tav tm="0">
                                          <p:val>
                                            <p:strVal val="0-#ppt_w/2"/>
                                          </p:val>
                                        </p:tav>
                                        <p:tav tm="100000">
                                          <p:val>
                                            <p:strVal val="#ppt_x"/>
                                          </p:val>
                                        </p:tav>
                                      </p:tavLst>
                                    </p:anim>
                                    <p:anim calcmode="lin" valueType="num">
                                      <p:cBhvr additive="base">
                                        <p:cTn id="32" dur="500" fill="hold"/>
                                        <p:tgtEl>
                                          <p:spTgt spid="249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P spid="249865" grpId="0"/>
      <p:bldP spid="2498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0" name="Rectangle 12"/>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262" name="Text Box 14"/>
          <p:cNvSpPr txBox="1">
            <a:spLocks noChangeArrowheads="1"/>
          </p:cNvSpPr>
          <p:nvPr/>
        </p:nvSpPr>
        <p:spPr bwMode="auto">
          <a:xfrm>
            <a:off x="395288" y="425450"/>
            <a:ext cx="842486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6.10</a:t>
            </a:r>
            <a:r>
              <a:rPr lang="en-US" altLang="zh-CN">
                <a:solidFill>
                  <a:srgbClr val="000000"/>
                </a:solidFill>
                <a:ea typeface="黑体" pitchFamily="2" charset="-122"/>
              </a:rPr>
              <a:t> </a:t>
            </a:r>
            <a:r>
              <a:rPr lang="en-US" altLang="zh-CN">
                <a:solidFill>
                  <a:srgbClr val="000000"/>
                </a:solidFill>
              </a:rPr>
              <a:t> </a:t>
            </a:r>
            <a:r>
              <a:rPr lang="zh-CN" altLang="en-US">
                <a:solidFill>
                  <a:srgbClr val="000000"/>
                </a:solidFill>
              </a:rPr>
              <a:t>图</a:t>
            </a:r>
            <a:r>
              <a:rPr lang="en-US" altLang="zh-CN">
                <a:solidFill>
                  <a:srgbClr val="000000"/>
                </a:solidFill>
              </a:rPr>
              <a:t>6.10</a:t>
            </a:r>
            <a:r>
              <a:rPr lang="zh-CN" altLang="en-US">
                <a:solidFill>
                  <a:srgbClr val="000000"/>
                </a:solidFill>
              </a:rPr>
              <a:t>（</a:t>
            </a:r>
            <a:r>
              <a:rPr lang="en-US" altLang="zh-CN" i="1">
                <a:solidFill>
                  <a:srgbClr val="000000"/>
                </a:solidFill>
              </a:rPr>
              <a:t>a</a:t>
            </a:r>
            <a:r>
              <a:rPr lang="zh-CN" altLang="en-US">
                <a:solidFill>
                  <a:srgbClr val="000000"/>
                </a:solidFill>
              </a:rPr>
              <a:t>）给出了有向图</a:t>
            </a:r>
            <a:r>
              <a:rPr lang="en-US" altLang="zh-CN" i="1">
                <a:solidFill>
                  <a:srgbClr val="000000"/>
                </a:solidFill>
              </a:rPr>
              <a:t>G</a:t>
            </a:r>
            <a:r>
              <a:rPr lang="zh-CN" altLang="en-US">
                <a:solidFill>
                  <a:srgbClr val="000000"/>
                </a:solidFill>
              </a:rPr>
              <a:t>上的一个可行流，其中弧上的三个数字分别为容量、单位流费用及实际流量。图</a:t>
            </a:r>
            <a:r>
              <a:rPr lang="en-US" altLang="zh-CN">
                <a:solidFill>
                  <a:srgbClr val="000000"/>
                </a:solidFill>
              </a:rPr>
              <a:t>9.10</a:t>
            </a:r>
            <a:r>
              <a:rPr lang="zh-CN" altLang="en-US">
                <a:solidFill>
                  <a:srgbClr val="000000"/>
                </a:solidFill>
              </a:rPr>
              <a:t>（</a:t>
            </a:r>
            <a:r>
              <a:rPr lang="en-US" altLang="zh-CN" i="1">
                <a:solidFill>
                  <a:srgbClr val="000000"/>
                </a:solidFill>
              </a:rPr>
              <a:t>b</a:t>
            </a:r>
            <a:r>
              <a:rPr lang="zh-CN" altLang="en-US">
                <a:solidFill>
                  <a:srgbClr val="000000"/>
                </a:solidFill>
              </a:rPr>
              <a:t>）为相应的增广网络，其中边（弧）上的两个数字分别为容量及单位流费用。求此网络的一个更小费用流。</a:t>
            </a:r>
          </a:p>
        </p:txBody>
      </p:sp>
      <p:sp>
        <p:nvSpPr>
          <p:cNvPr id="53263" name="Text Box 15"/>
          <p:cNvSpPr txBox="1">
            <a:spLocks noChangeArrowheads="1"/>
          </p:cNvSpPr>
          <p:nvPr/>
        </p:nvSpPr>
        <p:spPr bwMode="auto">
          <a:xfrm>
            <a:off x="395288" y="1720850"/>
            <a:ext cx="8228012"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从图</a:t>
            </a:r>
            <a:r>
              <a:rPr lang="en-US" altLang="zh-CN">
                <a:solidFill>
                  <a:srgbClr val="000000"/>
                </a:solidFill>
              </a:rPr>
              <a:t>6.10</a:t>
            </a:r>
            <a:r>
              <a:rPr lang="zh-CN" altLang="en-US">
                <a:solidFill>
                  <a:srgbClr val="000000"/>
                </a:solidFill>
              </a:rPr>
              <a:t>（</a:t>
            </a:r>
            <a:r>
              <a:rPr lang="en-US" altLang="zh-CN" i="1">
                <a:solidFill>
                  <a:srgbClr val="000000"/>
                </a:solidFill>
              </a:rPr>
              <a:t>b</a:t>
            </a:r>
            <a:r>
              <a:rPr lang="zh-CN" altLang="en-US">
                <a:solidFill>
                  <a:srgbClr val="000000"/>
                </a:solidFill>
              </a:rPr>
              <a:t>）中可以找出一个负费用循环流</a:t>
            </a:r>
            <a:r>
              <a:rPr lang="en-US" altLang="zh-CN" i="1">
                <a:solidFill>
                  <a:srgbClr val="000000"/>
                </a:solidFill>
              </a:rPr>
              <a:t>s</a:t>
            </a:r>
            <a:r>
              <a:rPr lang="en-US" altLang="zh-CN">
                <a:solidFill>
                  <a:srgbClr val="000000"/>
                </a:solidFill>
              </a:rPr>
              <a:t>→υ</a:t>
            </a:r>
            <a:r>
              <a:rPr lang="en-US" altLang="zh-CN" baseline="-30000">
                <a:solidFill>
                  <a:srgbClr val="000000"/>
                </a:solidFill>
              </a:rPr>
              <a:t>2</a:t>
            </a:r>
            <a:r>
              <a:rPr lang="en-US" altLang="zh-CN">
                <a:solidFill>
                  <a:srgbClr val="000000"/>
                </a:solidFill>
              </a:rPr>
              <a:t>→υ</a:t>
            </a:r>
            <a:r>
              <a:rPr lang="en-US" altLang="zh-CN" baseline="-30000">
                <a:solidFill>
                  <a:srgbClr val="000000"/>
                </a:solidFill>
              </a:rPr>
              <a:t>1</a:t>
            </a:r>
            <a:r>
              <a:rPr lang="en-US" altLang="zh-CN">
                <a:solidFill>
                  <a:srgbClr val="000000"/>
                </a:solidFill>
              </a:rPr>
              <a:t>→</a:t>
            </a:r>
            <a:r>
              <a:rPr lang="en-US" altLang="zh-CN" i="1">
                <a:solidFill>
                  <a:srgbClr val="000000"/>
                </a:solidFill>
              </a:rPr>
              <a:t>s</a:t>
            </a:r>
            <a:r>
              <a:rPr lang="zh-CN" altLang="en-US">
                <a:solidFill>
                  <a:srgbClr val="000000"/>
                </a:solidFill>
              </a:rPr>
              <a:t>（其余边流量为</a:t>
            </a:r>
            <a:r>
              <a:rPr lang="en-US" altLang="zh-CN">
                <a:solidFill>
                  <a:srgbClr val="000000"/>
                </a:solidFill>
              </a:rPr>
              <a:t>0</a:t>
            </a:r>
            <a:r>
              <a:rPr lang="zh-CN" altLang="en-US">
                <a:solidFill>
                  <a:srgbClr val="000000"/>
                </a:solidFill>
              </a:rPr>
              <a:t>），每单位流量的总费用为－</a:t>
            </a:r>
            <a:r>
              <a:rPr lang="en-US" altLang="zh-CN">
                <a:solidFill>
                  <a:srgbClr val="000000"/>
                </a:solidFill>
              </a:rPr>
              <a:t>5</a:t>
            </a:r>
            <a:r>
              <a:rPr lang="zh-CN" altLang="en-US">
                <a:solidFill>
                  <a:srgbClr val="000000"/>
                </a:solidFill>
              </a:rPr>
              <a:t>。调整此循环流上的流量，得到图</a:t>
            </a:r>
            <a:r>
              <a:rPr lang="en-US" altLang="zh-CN">
                <a:solidFill>
                  <a:srgbClr val="000000"/>
                </a:solidFill>
              </a:rPr>
              <a:t>6.11</a:t>
            </a:r>
            <a:r>
              <a:rPr lang="zh-CN" altLang="en-US">
                <a:solidFill>
                  <a:srgbClr val="000000"/>
                </a:solidFill>
              </a:rPr>
              <a:t>（</a:t>
            </a:r>
            <a:r>
              <a:rPr lang="en-US" altLang="zh-CN" i="1">
                <a:solidFill>
                  <a:srgbClr val="000000"/>
                </a:solidFill>
              </a:rPr>
              <a:t>a</a:t>
            </a:r>
            <a:r>
              <a:rPr lang="zh-CN" altLang="en-US">
                <a:solidFill>
                  <a:srgbClr val="000000"/>
                </a:solidFill>
              </a:rPr>
              <a:t>）中的流。原先的流总费用为</a:t>
            </a:r>
            <a:r>
              <a:rPr lang="en-US" altLang="zh-CN">
                <a:solidFill>
                  <a:srgbClr val="000000"/>
                </a:solidFill>
              </a:rPr>
              <a:t>17</a:t>
            </a:r>
            <a:r>
              <a:rPr lang="zh-CN" altLang="en-US">
                <a:solidFill>
                  <a:srgbClr val="000000"/>
                </a:solidFill>
              </a:rPr>
              <a:t>，调整后的总费用为</a:t>
            </a:r>
            <a:r>
              <a:rPr lang="en-US" altLang="zh-CN">
                <a:solidFill>
                  <a:srgbClr val="000000"/>
                </a:solidFill>
              </a:rPr>
              <a:t>12</a:t>
            </a:r>
            <a:r>
              <a:rPr lang="zh-CN" altLang="en-US">
                <a:solidFill>
                  <a:srgbClr val="000000"/>
                </a:solidFill>
              </a:rPr>
              <a:t>，减少值为负费用循环流的总费用。</a:t>
            </a:r>
          </a:p>
        </p:txBody>
      </p:sp>
      <p:sp>
        <p:nvSpPr>
          <p:cNvPr id="53264" name="Text Box 16"/>
          <p:cNvSpPr txBox="1">
            <a:spLocks noChangeArrowheads="1"/>
          </p:cNvSpPr>
          <p:nvPr/>
        </p:nvSpPr>
        <p:spPr bwMode="auto">
          <a:xfrm>
            <a:off x="395288" y="3087688"/>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图</a:t>
            </a:r>
            <a:r>
              <a:rPr lang="en-US" altLang="zh-CN">
                <a:solidFill>
                  <a:srgbClr val="000000"/>
                </a:solidFill>
              </a:rPr>
              <a:t>6.11</a:t>
            </a:r>
            <a:r>
              <a:rPr lang="zh-CN" altLang="en-US">
                <a:solidFill>
                  <a:srgbClr val="000000"/>
                </a:solidFill>
              </a:rPr>
              <a:t>（</a:t>
            </a:r>
            <a:r>
              <a:rPr lang="en-US" altLang="zh-CN" i="1">
                <a:solidFill>
                  <a:srgbClr val="000000"/>
                </a:solidFill>
              </a:rPr>
              <a:t>a</a:t>
            </a:r>
            <a:r>
              <a:rPr lang="zh-CN" altLang="en-US">
                <a:solidFill>
                  <a:srgbClr val="000000"/>
                </a:solidFill>
              </a:rPr>
              <a:t>）中流的增广网络（</a:t>
            </a:r>
            <a:r>
              <a:rPr lang="en-US" altLang="zh-CN" i="1">
                <a:solidFill>
                  <a:srgbClr val="000000"/>
                </a:solidFill>
              </a:rPr>
              <a:t>b</a:t>
            </a:r>
            <a:r>
              <a:rPr lang="zh-CN" altLang="en-US">
                <a:solidFill>
                  <a:srgbClr val="000000"/>
                </a:solidFill>
              </a:rPr>
              <a:t>）中已不存在负费用循环流，它是一个最小费用的流。</a:t>
            </a:r>
          </a:p>
        </p:txBody>
      </p:sp>
      <p:pic>
        <p:nvPicPr>
          <p:cNvPr id="53265" name="Picture 17" descr="10"/>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79388" y="3860800"/>
            <a:ext cx="4608512" cy="2047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67" name="Picture 19" descr="1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775" y="4076700"/>
            <a:ext cx="4467225" cy="198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3262"/>
                                        </p:tgtEl>
                                        <p:attrNameLst>
                                          <p:attrName>style.visibility</p:attrName>
                                        </p:attrNameLst>
                                      </p:cBhvr>
                                      <p:to>
                                        <p:strVal val="visible"/>
                                      </p:to>
                                    </p:set>
                                    <p:anim calcmode="lin" valueType="num">
                                      <p:cBhvr additive="base">
                                        <p:cTn id="7" dur="500" fill="hold"/>
                                        <p:tgtEl>
                                          <p:spTgt spid="53262"/>
                                        </p:tgtEl>
                                        <p:attrNameLst>
                                          <p:attrName>ppt_x</p:attrName>
                                        </p:attrNameLst>
                                      </p:cBhvr>
                                      <p:tavLst>
                                        <p:tav tm="0">
                                          <p:val>
                                            <p:strVal val="0-#ppt_w/2"/>
                                          </p:val>
                                        </p:tav>
                                        <p:tav tm="100000">
                                          <p:val>
                                            <p:strVal val="#ppt_x"/>
                                          </p:val>
                                        </p:tav>
                                      </p:tavLst>
                                    </p:anim>
                                    <p:anim calcmode="lin" valueType="num">
                                      <p:cBhvr additive="base">
                                        <p:cTn id="8" dur="500" fill="hold"/>
                                        <p:tgtEl>
                                          <p:spTgt spid="532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263"/>
                                        </p:tgtEl>
                                        <p:attrNameLst>
                                          <p:attrName>style.visibility</p:attrName>
                                        </p:attrNameLst>
                                      </p:cBhvr>
                                      <p:to>
                                        <p:strVal val="visible"/>
                                      </p:to>
                                    </p:set>
                                    <p:anim calcmode="lin" valueType="num">
                                      <p:cBhvr additive="base">
                                        <p:cTn id="13" dur="500" fill="hold"/>
                                        <p:tgtEl>
                                          <p:spTgt spid="53263"/>
                                        </p:tgtEl>
                                        <p:attrNameLst>
                                          <p:attrName>ppt_x</p:attrName>
                                        </p:attrNameLst>
                                      </p:cBhvr>
                                      <p:tavLst>
                                        <p:tav tm="0">
                                          <p:val>
                                            <p:strVal val="0-#ppt_w/2"/>
                                          </p:val>
                                        </p:tav>
                                        <p:tav tm="100000">
                                          <p:val>
                                            <p:strVal val="#ppt_x"/>
                                          </p:val>
                                        </p:tav>
                                      </p:tavLst>
                                    </p:anim>
                                    <p:anim calcmode="lin" valueType="num">
                                      <p:cBhvr additive="base">
                                        <p:cTn id="14" dur="500" fill="hold"/>
                                        <p:tgtEl>
                                          <p:spTgt spid="53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64"/>
                                        </p:tgtEl>
                                        <p:attrNameLst>
                                          <p:attrName>style.visibility</p:attrName>
                                        </p:attrNameLst>
                                      </p:cBhvr>
                                      <p:to>
                                        <p:strVal val="visible"/>
                                      </p:to>
                                    </p:set>
                                    <p:anim calcmode="lin" valueType="num">
                                      <p:cBhvr additive="base">
                                        <p:cTn id="19" dur="500" fill="hold"/>
                                        <p:tgtEl>
                                          <p:spTgt spid="53264"/>
                                        </p:tgtEl>
                                        <p:attrNameLst>
                                          <p:attrName>ppt_x</p:attrName>
                                        </p:attrNameLst>
                                      </p:cBhvr>
                                      <p:tavLst>
                                        <p:tav tm="0">
                                          <p:val>
                                            <p:strVal val="0-#ppt_w/2"/>
                                          </p:val>
                                        </p:tav>
                                        <p:tav tm="100000">
                                          <p:val>
                                            <p:strVal val="#ppt_x"/>
                                          </p:val>
                                        </p:tav>
                                      </p:tavLst>
                                    </p:anim>
                                    <p:anim calcmode="lin" valueType="num">
                                      <p:cBhvr additive="base">
                                        <p:cTn id="20" dur="500" fill="hold"/>
                                        <p:tgtEl>
                                          <p:spTgt spid="532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3265"/>
                                        </p:tgtEl>
                                        <p:attrNameLst>
                                          <p:attrName>style.visibility</p:attrName>
                                        </p:attrNameLst>
                                      </p:cBhvr>
                                      <p:to>
                                        <p:strVal val="visible"/>
                                      </p:to>
                                    </p:set>
                                    <p:anim calcmode="lin" valueType="num">
                                      <p:cBhvr additive="base">
                                        <p:cTn id="25" dur="500" fill="hold"/>
                                        <p:tgtEl>
                                          <p:spTgt spid="53265"/>
                                        </p:tgtEl>
                                        <p:attrNameLst>
                                          <p:attrName>ppt_x</p:attrName>
                                        </p:attrNameLst>
                                      </p:cBhvr>
                                      <p:tavLst>
                                        <p:tav tm="0">
                                          <p:val>
                                            <p:strVal val="#ppt_x"/>
                                          </p:val>
                                        </p:tav>
                                        <p:tav tm="100000">
                                          <p:val>
                                            <p:strVal val="#ppt_x"/>
                                          </p:val>
                                        </p:tav>
                                      </p:tavLst>
                                    </p:anim>
                                    <p:anim calcmode="lin" valueType="num">
                                      <p:cBhvr additive="base">
                                        <p:cTn id="26" dur="500" fill="hold"/>
                                        <p:tgtEl>
                                          <p:spTgt spid="5326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267"/>
                                        </p:tgtEl>
                                        <p:attrNameLst>
                                          <p:attrName>style.visibility</p:attrName>
                                        </p:attrNameLst>
                                      </p:cBhvr>
                                      <p:to>
                                        <p:strVal val="visible"/>
                                      </p:to>
                                    </p:set>
                                    <p:anim calcmode="lin" valueType="num">
                                      <p:cBhvr additive="base">
                                        <p:cTn id="31" dur="500" fill="hold"/>
                                        <p:tgtEl>
                                          <p:spTgt spid="53267"/>
                                        </p:tgtEl>
                                        <p:attrNameLst>
                                          <p:attrName>ppt_x</p:attrName>
                                        </p:attrNameLst>
                                      </p:cBhvr>
                                      <p:tavLst>
                                        <p:tav tm="0">
                                          <p:val>
                                            <p:strVal val="#ppt_x"/>
                                          </p:val>
                                        </p:tav>
                                        <p:tav tm="100000">
                                          <p:val>
                                            <p:strVal val="#ppt_x"/>
                                          </p:val>
                                        </p:tav>
                                      </p:tavLst>
                                    </p:anim>
                                    <p:anim calcmode="lin" valueType="num">
                                      <p:cBhvr additive="base">
                                        <p:cTn id="32" dur="500" fill="hold"/>
                                        <p:tgtEl>
                                          <p:spTgt spid="53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p:bldP spid="53263" grpId="0"/>
      <p:bldP spid="5326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323850" y="404813"/>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6.7</a:t>
            </a:r>
            <a:r>
              <a:rPr lang="en-US" altLang="zh-CN">
                <a:solidFill>
                  <a:srgbClr val="000000"/>
                </a:solidFill>
              </a:rPr>
              <a:t>  </a:t>
            </a:r>
            <a:r>
              <a:rPr lang="zh-CN" altLang="en-US">
                <a:solidFill>
                  <a:srgbClr val="000000"/>
                </a:solidFill>
              </a:rPr>
              <a:t>设</a:t>
            </a:r>
            <a:r>
              <a:rPr lang="en-US" altLang="zh-CN" i="1">
                <a:solidFill>
                  <a:srgbClr val="000000"/>
                </a:solidFill>
              </a:rPr>
              <a:t>φ</a:t>
            </a:r>
            <a:r>
              <a:rPr lang="en-US" altLang="zh-CN" baseline="-30000">
                <a:solidFill>
                  <a:srgbClr val="000000"/>
                </a:solidFill>
              </a:rPr>
              <a:t>1</a:t>
            </a:r>
            <a:r>
              <a:rPr lang="zh-CN" altLang="en-US">
                <a:solidFill>
                  <a:srgbClr val="000000"/>
                </a:solidFill>
              </a:rPr>
              <a:t>是网络上流量为</a:t>
            </a:r>
            <a:r>
              <a:rPr lang="en-US" altLang="zh-CN">
                <a:solidFill>
                  <a:srgbClr val="000000"/>
                </a:solidFill>
              </a:rPr>
              <a:t>υ</a:t>
            </a:r>
            <a:r>
              <a:rPr lang="zh-CN" altLang="en-US">
                <a:solidFill>
                  <a:srgbClr val="000000"/>
                </a:solidFill>
              </a:rPr>
              <a:t>的最小费用流，</a:t>
            </a:r>
            <a:r>
              <a:rPr lang="en-US" altLang="zh-CN" i="1">
                <a:solidFill>
                  <a:srgbClr val="000000"/>
                </a:solidFill>
              </a:rPr>
              <a:t>φ</a:t>
            </a:r>
            <a:r>
              <a:rPr lang="en-US" altLang="zh-CN" baseline="-30000">
                <a:solidFill>
                  <a:srgbClr val="000000"/>
                </a:solidFill>
              </a:rPr>
              <a:t>2</a:t>
            </a:r>
            <a:r>
              <a:rPr lang="zh-CN" altLang="en-US">
                <a:solidFill>
                  <a:srgbClr val="000000"/>
                </a:solidFill>
              </a:rPr>
              <a:t>是其增广网络上由</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的最小费用单位流增广路，则</a:t>
            </a:r>
            <a:r>
              <a:rPr lang="en-US" altLang="zh-CN" i="1">
                <a:solidFill>
                  <a:srgbClr val="000000"/>
                </a:solidFill>
              </a:rPr>
              <a:t>φ</a:t>
            </a:r>
            <a:r>
              <a:rPr lang="en-US" altLang="zh-CN" baseline="-30000">
                <a:solidFill>
                  <a:srgbClr val="000000"/>
                </a:solidFill>
              </a:rPr>
              <a:t>1</a:t>
            </a:r>
            <a:r>
              <a:rPr lang="en-US" altLang="zh-CN">
                <a:solidFill>
                  <a:srgbClr val="000000"/>
                </a:solidFill>
              </a:rPr>
              <a:t>+</a:t>
            </a:r>
            <a:r>
              <a:rPr lang="en-US" altLang="zh-CN" i="1">
                <a:solidFill>
                  <a:srgbClr val="000000"/>
                </a:solidFill>
              </a:rPr>
              <a:t>φ</a:t>
            </a:r>
            <a:r>
              <a:rPr lang="en-US" altLang="zh-CN" baseline="-30000">
                <a:solidFill>
                  <a:srgbClr val="000000"/>
                </a:solidFill>
              </a:rPr>
              <a:t>2</a:t>
            </a:r>
            <a:r>
              <a:rPr lang="zh-CN" altLang="en-US">
                <a:solidFill>
                  <a:srgbClr val="000000"/>
                </a:solidFill>
              </a:rPr>
              <a:t>是此网络流量为</a:t>
            </a:r>
            <a:r>
              <a:rPr lang="en-US" altLang="zh-CN">
                <a:solidFill>
                  <a:srgbClr val="000000"/>
                </a:solidFill>
              </a:rPr>
              <a:t>υ+1</a:t>
            </a:r>
            <a:r>
              <a:rPr lang="zh-CN" altLang="en-US">
                <a:solidFill>
                  <a:srgbClr val="000000"/>
                </a:solidFill>
              </a:rPr>
              <a:t>的最小费用流。</a:t>
            </a:r>
          </a:p>
        </p:txBody>
      </p:sp>
      <p:sp>
        <p:nvSpPr>
          <p:cNvPr id="54279" name="Rectangle 7"/>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4291" name="Group 19"/>
          <p:cNvGrpSpPr>
            <a:grpSpLocks/>
          </p:cNvGrpSpPr>
          <p:nvPr/>
        </p:nvGrpSpPr>
        <p:grpSpPr bwMode="auto">
          <a:xfrm>
            <a:off x="323850" y="1125538"/>
            <a:ext cx="8496300" cy="1920875"/>
            <a:chOff x="204" y="709"/>
            <a:chExt cx="5352" cy="1210"/>
          </a:xfrm>
        </p:grpSpPr>
        <p:sp>
          <p:nvSpPr>
            <p:cNvPr id="54277" name="Text Box 5"/>
            <p:cNvSpPr txBox="1">
              <a:spLocks noChangeArrowheads="1"/>
            </p:cNvSpPr>
            <p:nvPr/>
          </p:nvSpPr>
          <p:spPr bwMode="auto">
            <a:xfrm>
              <a:off x="204" y="709"/>
              <a:ext cx="5352"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证明：</a:t>
              </a:r>
              <a:r>
                <a:rPr lang="zh-CN" altLang="en-US">
                  <a:solidFill>
                    <a:srgbClr val="000000"/>
                  </a:solidFill>
                </a:rPr>
                <a:t>设</a:t>
              </a:r>
              <a:r>
                <a:rPr lang="en-US" altLang="zh-CN" baseline="-30000">
                  <a:solidFill>
                    <a:srgbClr val="000000"/>
                  </a:solidFill>
                </a:rPr>
                <a:t>1</a:t>
              </a:r>
              <a:r>
                <a:rPr lang="en-US" altLang="zh-CN">
                  <a:solidFill>
                    <a:srgbClr val="000000"/>
                  </a:solidFill>
                </a:rPr>
                <a:t>+</a:t>
              </a:r>
              <a:r>
                <a:rPr lang="en-US" altLang="zh-CN" baseline="-30000">
                  <a:solidFill>
                    <a:srgbClr val="000000"/>
                  </a:solidFill>
                </a:rPr>
                <a:t>2</a:t>
              </a:r>
              <a:r>
                <a:rPr lang="zh-CN" altLang="en-US">
                  <a:solidFill>
                    <a:srgbClr val="000000"/>
                  </a:solidFill>
                </a:rPr>
                <a:t>不是流量为</a:t>
              </a:r>
              <a:r>
                <a:rPr lang="en-US" altLang="zh-CN">
                  <a:solidFill>
                    <a:srgbClr val="000000"/>
                  </a:solidFill>
                </a:rPr>
                <a:t>υ+1</a:t>
              </a:r>
              <a:r>
                <a:rPr lang="zh-CN" altLang="en-US">
                  <a:solidFill>
                    <a:srgbClr val="000000"/>
                  </a:solidFill>
                </a:rPr>
                <a:t>的最小费用流，由定理</a:t>
              </a:r>
              <a:r>
                <a:rPr lang="en-US" altLang="zh-CN">
                  <a:solidFill>
                    <a:srgbClr val="000000"/>
                  </a:solidFill>
                </a:rPr>
                <a:t>6</a:t>
              </a:r>
              <a:r>
                <a:rPr lang="zh-CN" altLang="en-US">
                  <a:solidFill>
                    <a:srgbClr val="000000"/>
                  </a:solidFill>
                </a:rPr>
                <a:t>，在     </a:t>
              </a:r>
              <a:r>
                <a:rPr lang="en-US" altLang="zh-CN" baseline="-30000">
                  <a:solidFill>
                    <a:srgbClr val="000000"/>
                  </a:solidFill>
                </a:rPr>
                <a:t>1</a:t>
              </a:r>
              <a:r>
                <a:rPr lang="en-US" altLang="zh-CN">
                  <a:solidFill>
                    <a:srgbClr val="000000"/>
                  </a:solidFill>
                </a:rPr>
                <a:t>+     </a:t>
              </a:r>
              <a:r>
                <a:rPr lang="en-US" altLang="zh-CN" baseline="-30000">
                  <a:solidFill>
                    <a:srgbClr val="000000"/>
                  </a:solidFill>
                </a:rPr>
                <a:t>2</a:t>
              </a:r>
              <a:r>
                <a:rPr lang="zh-CN" altLang="en-US">
                  <a:solidFill>
                    <a:srgbClr val="000000"/>
                  </a:solidFill>
                </a:rPr>
                <a:t>的增广网络中必存在一负圈</a:t>
              </a:r>
              <a:r>
                <a:rPr lang="en-US" altLang="zh-CN" i="1">
                  <a:solidFill>
                    <a:srgbClr val="000000"/>
                  </a:solidFill>
                </a:rPr>
                <a:t>C</a:t>
              </a:r>
              <a:r>
                <a:rPr lang="zh-CN" altLang="en-US">
                  <a:solidFill>
                    <a:srgbClr val="000000"/>
                  </a:solidFill>
                </a:rPr>
                <a:t>。记构造</a:t>
              </a:r>
              <a:r>
                <a:rPr lang="en-US" altLang="zh-CN" baseline="-30000">
                  <a:solidFill>
                    <a:srgbClr val="000000"/>
                  </a:solidFill>
                </a:rPr>
                <a:t>2</a:t>
              </a:r>
              <a:r>
                <a:rPr lang="zh-CN" altLang="en-US">
                  <a:solidFill>
                    <a:srgbClr val="000000"/>
                  </a:solidFill>
                </a:rPr>
                <a:t>的增广路为</a:t>
              </a:r>
              <a:r>
                <a:rPr lang="en-US" altLang="zh-CN" i="1">
                  <a:solidFill>
                    <a:srgbClr val="000000"/>
                  </a:solidFill>
                </a:rPr>
                <a:t>P</a:t>
              </a:r>
              <a:r>
                <a:rPr lang="zh-CN" altLang="en-US">
                  <a:solidFill>
                    <a:srgbClr val="000000"/>
                  </a:solidFill>
                </a:rPr>
                <a:t>。由于     </a:t>
              </a:r>
              <a:r>
                <a:rPr lang="en-US" altLang="zh-CN" baseline="-30000">
                  <a:solidFill>
                    <a:srgbClr val="000000"/>
                  </a:solidFill>
                </a:rPr>
                <a:t>1</a:t>
              </a:r>
              <a:r>
                <a:rPr lang="zh-CN" altLang="en-US">
                  <a:solidFill>
                    <a:srgbClr val="000000"/>
                  </a:solidFill>
                </a:rPr>
                <a:t>是最小费用流，</a:t>
              </a:r>
            </a:p>
            <a:p>
              <a:r>
                <a:rPr lang="en-US" altLang="zh-CN">
                  <a:solidFill>
                    <a:srgbClr val="000000"/>
                  </a:solidFill>
                </a:rPr>
                <a:t>     </a:t>
              </a:r>
              <a:r>
                <a:rPr lang="en-US" altLang="zh-CN" baseline="-30000">
                  <a:solidFill>
                    <a:srgbClr val="000000"/>
                  </a:solidFill>
                </a:rPr>
                <a:t>1</a:t>
              </a:r>
              <a:r>
                <a:rPr lang="zh-CN" altLang="en-US">
                  <a:solidFill>
                    <a:srgbClr val="000000"/>
                  </a:solidFill>
                </a:rPr>
                <a:t>的增广网络中不存在负圈，故</a:t>
              </a:r>
              <a:r>
                <a:rPr lang="en-US" altLang="zh-CN" i="1">
                  <a:solidFill>
                    <a:srgbClr val="000000"/>
                  </a:solidFill>
                </a:rPr>
                <a:t>C</a:t>
              </a:r>
              <a:r>
                <a:rPr lang="zh-CN" altLang="en-US">
                  <a:solidFill>
                    <a:srgbClr val="000000"/>
                  </a:solidFill>
                </a:rPr>
                <a:t>中必有一边（</a:t>
              </a:r>
              <a:r>
                <a:rPr lang="en-US" altLang="zh-CN" i="1">
                  <a:solidFill>
                    <a:srgbClr val="000000"/>
                  </a:solidFill>
                </a:rPr>
                <a:t>i</a:t>
              </a:r>
              <a:r>
                <a:rPr lang="en-US" altLang="zh-CN">
                  <a:solidFill>
                    <a:srgbClr val="000000"/>
                  </a:solidFill>
                </a:rPr>
                <a:t>, </a:t>
              </a:r>
              <a:r>
                <a:rPr lang="en-US" altLang="zh-CN" i="1">
                  <a:solidFill>
                    <a:srgbClr val="000000"/>
                  </a:solidFill>
                </a:rPr>
                <a:t>j</a:t>
              </a:r>
              <a:r>
                <a:rPr lang="zh-CN" altLang="en-US">
                  <a:solidFill>
                    <a:srgbClr val="000000"/>
                  </a:solidFill>
                </a:rPr>
                <a:t>），其反向边（</a:t>
              </a:r>
              <a:r>
                <a:rPr lang="en-US" altLang="zh-CN" i="1">
                  <a:solidFill>
                    <a:srgbClr val="000000"/>
                  </a:solidFill>
                </a:rPr>
                <a:t>j</a:t>
              </a:r>
              <a:r>
                <a:rPr lang="en-US" altLang="zh-CN">
                  <a:solidFill>
                    <a:srgbClr val="000000"/>
                  </a:solidFill>
                </a:rPr>
                <a:t>, </a:t>
              </a:r>
              <a:r>
                <a:rPr lang="en-US" altLang="zh-CN" i="1">
                  <a:solidFill>
                    <a:srgbClr val="000000"/>
                  </a:solidFill>
                </a:rPr>
                <a:t>i</a:t>
              </a:r>
              <a:r>
                <a:rPr lang="zh-CN" altLang="en-US">
                  <a:solidFill>
                    <a:srgbClr val="000000"/>
                  </a:solidFill>
                </a:rPr>
                <a:t>）含在</a:t>
              </a:r>
              <a:r>
                <a:rPr lang="en-US" altLang="zh-CN" i="1">
                  <a:solidFill>
                    <a:srgbClr val="000000"/>
                  </a:solidFill>
                </a:rPr>
                <a:t>P</a:t>
              </a:r>
              <a:r>
                <a:rPr lang="zh-CN" altLang="en-US">
                  <a:solidFill>
                    <a:srgbClr val="000000"/>
                  </a:solidFill>
                </a:rPr>
                <a:t>中（因为如若不然，</a:t>
              </a:r>
              <a:r>
                <a:rPr lang="en-US" altLang="zh-CN" i="1">
                  <a:solidFill>
                    <a:srgbClr val="000000"/>
                  </a:solidFill>
                </a:rPr>
                <a:t>C</a:t>
              </a:r>
              <a:r>
                <a:rPr lang="zh-CN" altLang="en-US">
                  <a:solidFill>
                    <a:srgbClr val="000000"/>
                  </a:solidFill>
                </a:rPr>
                <a:t>不含</a:t>
              </a:r>
              <a:r>
                <a:rPr lang="en-US" altLang="zh-CN" i="1">
                  <a:solidFill>
                    <a:srgbClr val="000000"/>
                  </a:solidFill>
                </a:rPr>
                <a:t>P</a:t>
              </a:r>
              <a:r>
                <a:rPr lang="zh-CN" altLang="en-US">
                  <a:solidFill>
                    <a:srgbClr val="000000"/>
                  </a:solidFill>
                </a:rPr>
                <a:t>中任意边，则</a:t>
              </a:r>
              <a:r>
                <a:rPr lang="en-US" altLang="zh-CN" i="1">
                  <a:solidFill>
                    <a:srgbClr val="000000"/>
                  </a:solidFill>
                </a:rPr>
                <a:t>C</a:t>
              </a:r>
              <a:r>
                <a:rPr lang="zh-CN" altLang="en-US">
                  <a:solidFill>
                    <a:srgbClr val="000000"/>
                  </a:solidFill>
                </a:rPr>
                <a:t>将含在</a:t>
              </a:r>
              <a:r>
                <a:rPr lang="en-US" altLang="zh-CN" baseline="-30000">
                  <a:solidFill>
                    <a:srgbClr val="000000"/>
                  </a:solidFill>
                </a:rPr>
                <a:t>1</a:t>
              </a:r>
              <a:r>
                <a:rPr lang="zh-CN" altLang="en-US">
                  <a:solidFill>
                    <a:srgbClr val="000000"/>
                  </a:solidFill>
                </a:rPr>
                <a:t>的增广网络中，与</a:t>
              </a:r>
              <a:r>
                <a:rPr lang="en-US" altLang="zh-CN" baseline="-30000">
                  <a:solidFill>
                    <a:srgbClr val="000000"/>
                  </a:solidFill>
                </a:rPr>
                <a:t>1</a:t>
              </a:r>
              <a:r>
                <a:rPr lang="zh-CN" altLang="en-US">
                  <a:solidFill>
                    <a:srgbClr val="000000"/>
                  </a:solidFill>
                </a:rPr>
                <a:t>为最小费用流的假设矛盾，见图</a:t>
              </a:r>
              <a:r>
                <a:rPr lang="en-US" altLang="zh-CN">
                  <a:solidFill>
                    <a:srgbClr val="000000"/>
                  </a:solidFill>
                </a:rPr>
                <a:t>6.12</a:t>
              </a:r>
              <a:r>
                <a:rPr lang="zh-CN" altLang="en-US">
                  <a:solidFill>
                    <a:srgbClr val="000000"/>
                  </a:solidFill>
                </a:rPr>
                <a:t>），但这又说明</a:t>
              </a:r>
              <a:r>
                <a:rPr lang="en-US" altLang="zh-CN">
                  <a:solidFill>
                    <a:srgbClr val="000000"/>
                  </a:solidFill>
                </a:rPr>
                <a:t>P∪</a:t>
              </a:r>
              <a:r>
                <a:rPr lang="zh-CN" altLang="en-US">
                  <a:solidFill>
                    <a:srgbClr val="000000"/>
                  </a:solidFill>
                </a:rPr>
                <a:t>（</a:t>
              </a:r>
              <a:r>
                <a:rPr lang="en-US" altLang="zh-CN">
                  <a:solidFill>
                    <a:srgbClr val="000000"/>
                  </a:solidFill>
                </a:rPr>
                <a:t>C</a:t>
              </a:r>
              <a:r>
                <a:rPr lang="zh-CN" altLang="en-US">
                  <a:solidFill>
                    <a:srgbClr val="000000"/>
                  </a:solidFill>
                </a:rPr>
                <a:t>－（</a:t>
              </a:r>
              <a:r>
                <a:rPr lang="en-US" altLang="zh-CN">
                  <a:solidFill>
                    <a:srgbClr val="000000"/>
                  </a:solidFill>
                </a:rPr>
                <a:t>i, j</a:t>
              </a:r>
              <a:r>
                <a:rPr lang="zh-CN" altLang="en-US">
                  <a:solidFill>
                    <a:srgbClr val="000000"/>
                  </a:solidFill>
                </a:rPr>
                <a:t>））是</a:t>
              </a:r>
              <a:r>
                <a:rPr lang="en-US" altLang="zh-CN" i="1">
                  <a:solidFill>
                    <a:srgbClr val="000000"/>
                  </a:solidFill>
                </a:rPr>
                <a:t>S</a:t>
              </a:r>
              <a:r>
                <a:rPr lang="zh-CN" altLang="en-US">
                  <a:solidFill>
                    <a:srgbClr val="000000"/>
                  </a:solidFill>
                </a:rPr>
                <a:t>到</a:t>
              </a:r>
              <a:r>
                <a:rPr lang="en-US" altLang="zh-CN" i="1">
                  <a:solidFill>
                    <a:srgbClr val="000000"/>
                  </a:solidFill>
                </a:rPr>
                <a:t>t</a:t>
              </a:r>
              <a:r>
                <a:rPr lang="zh-CN" altLang="en-US">
                  <a:solidFill>
                    <a:srgbClr val="000000"/>
                  </a:solidFill>
                </a:rPr>
                <a:t>的更小费用单位流增广路，与</a:t>
              </a:r>
              <a:r>
                <a:rPr lang="en-US" altLang="zh-CN" i="1">
                  <a:solidFill>
                    <a:srgbClr val="000000"/>
                  </a:solidFill>
                </a:rPr>
                <a:t>P</a:t>
              </a:r>
              <a:r>
                <a:rPr lang="zh-CN" altLang="en-US">
                  <a:solidFill>
                    <a:srgbClr val="000000"/>
                  </a:solidFill>
                </a:rPr>
                <a:t>是最小费用单位流增广路的假设矛盾。</a:t>
              </a:r>
            </a:p>
          </p:txBody>
        </p:sp>
        <p:graphicFrame>
          <p:nvGraphicFramePr>
            <p:cNvPr id="54278" name="Object 6"/>
            <p:cNvGraphicFramePr>
              <a:graphicFrameLocks noChangeAspect="1"/>
            </p:cNvGraphicFramePr>
            <p:nvPr/>
          </p:nvGraphicFramePr>
          <p:xfrm>
            <a:off x="4241" y="754"/>
            <a:ext cx="201" cy="227"/>
          </p:xfrm>
          <a:graphic>
            <a:graphicData uri="http://schemas.openxmlformats.org/presentationml/2006/ole">
              <mc:AlternateContent xmlns:mc="http://schemas.openxmlformats.org/markup-compatibility/2006">
                <mc:Choice xmlns:v="urn:schemas-microsoft-com:vml" Requires="v">
                  <p:oleObj spid="_x0000_s54297" r:id="rId3" imgW="139579" imgH="164957" progId="Equation.DSMT4">
                    <p:embed/>
                  </p:oleObj>
                </mc:Choice>
                <mc:Fallback>
                  <p:oleObj r:id="rId3" imgW="139579" imgH="164957"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 y="754"/>
                          <a:ext cx="20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2" name="Object 10"/>
            <p:cNvGraphicFramePr>
              <a:graphicFrameLocks noChangeAspect="1"/>
            </p:cNvGraphicFramePr>
            <p:nvPr/>
          </p:nvGraphicFramePr>
          <p:xfrm>
            <a:off x="4604" y="754"/>
            <a:ext cx="201" cy="227"/>
          </p:xfrm>
          <a:graphic>
            <a:graphicData uri="http://schemas.openxmlformats.org/presentationml/2006/ole">
              <mc:AlternateContent xmlns:mc="http://schemas.openxmlformats.org/markup-compatibility/2006">
                <mc:Choice xmlns:v="urn:schemas-microsoft-com:vml" Requires="v">
                  <p:oleObj spid="_x0000_s54298" r:id="rId5" imgW="139579" imgH="164957" progId="Equation.DSMT4">
                    <p:embed/>
                  </p:oleObj>
                </mc:Choice>
                <mc:Fallback>
                  <p:oleObj r:id="rId5" imgW="139579" imgH="164957"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4" y="754"/>
                          <a:ext cx="20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5" name="Object 13"/>
            <p:cNvGraphicFramePr>
              <a:graphicFrameLocks noChangeAspect="1"/>
            </p:cNvGraphicFramePr>
            <p:nvPr/>
          </p:nvGraphicFramePr>
          <p:xfrm>
            <a:off x="3787" y="935"/>
            <a:ext cx="201" cy="227"/>
          </p:xfrm>
          <a:graphic>
            <a:graphicData uri="http://schemas.openxmlformats.org/presentationml/2006/ole">
              <mc:AlternateContent xmlns:mc="http://schemas.openxmlformats.org/markup-compatibility/2006">
                <mc:Choice xmlns:v="urn:schemas-microsoft-com:vml" Requires="v">
                  <p:oleObj spid="_x0000_s54299" r:id="rId6" imgW="139579" imgH="164957" progId="Equation.DSMT4">
                    <p:embed/>
                  </p:oleObj>
                </mc:Choice>
                <mc:Fallback>
                  <p:oleObj r:id="rId6" imgW="139579" imgH="164957"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935"/>
                          <a:ext cx="20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88" name="Object 16"/>
            <p:cNvGraphicFramePr>
              <a:graphicFrameLocks noChangeAspect="1"/>
            </p:cNvGraphicFramePr>
            <p:nvPr/>
          </p:nvGraphicFramePr>
          <p:xfrm>
            <a:off x="295" y="1117"/>
            <a:ext cx="201" cy="227"/>
          </p:xfrm>
          <a:graphic>
            <a:graphicData uri="http://schemas.openxmlformats.org/presentationml/2006/ole">
              <mc:AlternateContent xmlns:mc="http://schemas.openxmlformats.org/markup-compatibility/2006">
                <mc:Choice xmlns:v="urn:schemas-microsoft-com:vml" Requires="v">
                  <p:oleObj spid="_x0000_s54300" r:id="rId7" imgW="139579" imgH="164957" progId="Equation.DSMT4">
                    <p:embed/>
                  </p:oleObj>
                </mc:Choice>
                <mc:Fallback>
                  <p:oleObj r:id="rId7" imgW="139579" imgH="164957" progId="Equation.DSMT4">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1117"/>
                          <a:ext cx="20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90" name="Text Box 18"/>
          <p:cNvSpPr txBox="1">
            <a:spLocks noChangeArrowheads="1"/>
          </p:cNvSpPr>
          <p:nvPr/>
        </p:nvSpPr>
        <p:spPr bwMode="auto">
          <a:xfrm>
            <a:off x="303213" y="3275013"/>
            <a:ext cx="57816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根据定理</a:t>
            </a:r>
            <a:r>
              <a:rPr lang="en-US" altLang="zh-CN">
                <a:solidFill>
                  <a:srgbClr val="000000"/>
                </a:solidFill>
              </a:rPr>
              <a:t>6.7</a:t>
            </a:r>
            <a:r>
              <a:rPr lang="zh-CN" altLang="en-US">
                <a:solidFill>
                  <a:srgbClr val="000000"/>
                </a:solidFill>
              </a:rPr>
              <a:t>及定理</a:t>
            </a:r>
            <a:r>
              <a:rPr lang="en-US" altLang="zh-CN">
                <a:solidFill>
                  <a:srgbClr val="000000"/>
                </a:solidFill>
              </a:rPr>
              <a:t>6.6</a:t>
            </a:r>
            <a:r>
              <a:rPr lang="zh-CN" altLang="en-US">
                <a:solidFill>
                  <a:srgbClr val="000000"/>
                </a:solidFill>
              </a:rPr>
              <a:t>，求最大流的算法只需稍作变动即可用来求解最小费用最大流。算法可以用归纳方式给出，当</a:t>
            </a:r>
            <a:r>
              <a:rPr lang="en-US" altLang="zh-CN">
                <a:solidFill>
                  <a:srgbClr val="000000"/>
                </a:solidFill>
              </a:rPr>
              <a:t>υ=0</a:t>
            </a:r>
            <a:r>
              <a:rPr lang="zh-CN" altLang="en-US">
                <a:solidFill>
                  <a:srgbClr val="000000"/>
                </a:solidFill>
              </a:rPr>
              <a:t>时，可取</a:t>
            </a:r>
            <a:r>
              <a:rPr lang="en-US" altLang="zh-CN">
                <a:solidFill>
                  <a:srgbClr val="000000"/>
                </a:solidFill>
              </a:rPr>
              <a:t>=0</a:t>
            </a:r>
            <a:r>
              <a:rPr lang="zh-CN" altLang="en-US">
                <a:solidFill>
                  <a:srgbClr val="000000"/>
                </a:solidFill>
              </a:rPr>
              <a:t>，这显然是</a:t>
            </a:r>
            <a:r>
              <a:rPr lang="en-US" altLang="zh-CN">
                <a:solidFill>
                  <a:srgbClr val="000000"/>
                </a:solidFill>
              </a:rPr>
              <a:t>υ=0</a:t>
            </a:r>
            <a:r>
              <a:rPr lang="zh-CN" altLang="en-US">
                <a:solidFill>
                  <a:srgbClr val="000000"/>
                </a:solidFill>
              </a:rPr>
              <a:t>的最小费用流。在以后逐次增大流量时，若增广网络中存在着多于一条增广路时，每次均选用其中单位流费用最小的一条。这样，每次得到的均为相同流量的流中费用最小的，而最后得到的即为最小费用最大流。</a:t>
            </a:r>
          </a:p>
        </p:txBody>
      </p:sp>
      <p:pic>
        <p:nvPicPr>
          <p:cNvPr id="54295" name="Picture 23" descr="12"/>
          <p:cNvPicPr>
            <a:picLocks noGrp="1" noChangeAspect="1" noChangeArrowheads="1"/>
          </p:cNvPicPr>
          <p:nvPr>
            <p:ph/>
          </p:nvPr>
        </p:nvPicPr>
        <p:blipFill>
          <a:blip r:embed="rId8">
            <a:extLst>
              <a:ext uri="{28A0092B-C50C-407E-A947-70E740481C1C}">
                <a14:useLocalDpi xmlns:a14="http://schemas.microsoft.com/office/drawing/2010/main" val="0"/>
              </a:ext>
            </a:extLst>
          </a:blip>
          <a:srcRect/>
          <a:stretch>
            <a:fillRect/>
          </a:stretch>
        </p:blipFill>
        <p:spPr bwMode="auto">
          <a:xfrm>
            <a:off x="6084888" y="3141663"/>
            <a:ext cx="3059112" cy="305911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0-#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95"/>
                                        </p:tgtEl>
                                        <p:attrNameLst>
                                          <p:attrName>style.visibility</p:attrName>
                                        </p:attrNameLst>
                                      </p:cBhvr>
                                      <p:to>
                                        <p:strVal val="visible"/>
                                      </p:to>
                                    </p:set>
                                    <p:anim calcmode="lin" valueType="num">
                                      <p:cBhvr additive="base">
                                        <p:cTn id="13" dur="500" fill="hold"/>
                                        <p:tgtEl>
                                          <p:spTgt spid="54295"/>
                                        </p:tgtEl>
                                        <p:attrNameLst>
                                          <p:attrName>ppt_x</p:attrName>
                                        </p:attrNameLst>
                                      </p:cBhvr>
                                      <p:tavLst>
                                        <p:tav tm="0">
                                          <p:val>
                                            <p:strVal val="#ppt_x"/>
                                          </p:val>
                                        </p:tav>
                                        <p:tav tm="100000">
                                          <p:val>
                                            <p:strVal val="#ppt_x"/>
                                          </p:val>
                                        </p:tav>
                                      </p:tavLst>
                                    </p:anim>
                                    <p:anim calcmode="lin" valueType="num">
                                      <p:cBhvr additive="base">
                                        <p:cTn id="14" dur="500" fill="hold"/>
                                        <p:tgtEl>
                                          <p:spTgt spid="5429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4291"/>
                                        </p:tgtEl>
                                        <p:attrNameLst>
                                          <p:attrName>style.visibility</p:attrName>
                                        </p:attrNameLst>
                                      </p:cBhvr>
                                      <p:to>
                                        <p:strVal val="visible"/>
                                      </p:to>
                                    </p:set>
                                    <p:anim calcmode="lin" valueType="num">
                                      <p:cBhvr additive="base">
                                        <p:cTn id="19" dur="500" fill="hold"/>
                                        <p:tgtEl>
                                          <p:spTgt spid="54291"/>
                                        </p:tgtEl>
                                        <p:attrNameLst>
                                          <p:attrName>ppt_x</p:attrName>
                                        </p:attrNameLst>
                                      </p:cBhvr>
                                      <p:tavLst>
                                        <p:tav tm="0">
                                          <p:val>
                                            <p:strVal val="0-#ppt_w/2"/>
                                          </p:val>
                                        </p:tav>
                                        <p:tav tm="100000">
                                          <p:val>
                                            <p:strVal val="#ppt_x"/>
                                          </p:val>
                                        </p:tav>
                                      </p:tavLst>
                                    </p:anim>
                                    <p:anim calcmode="lin" valueType="num">
                                      <p:cBhvr additive="base">
                                        <p:cTn id="20" dur="500" fill="hold"/>
                                        <p:tgtEl>
                                          <p:spTgt spid="5429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90"/>
                                        </p:tgtEl>
                                        <p:attrNameLst>
                                          <p:attrName>style.visibility</p:attrName>
                                        </p:attrNameLst>
                                      </p:cBhvr>
                                      <p:to>
                                        <p:strVal val="visible"/>
                                      </p:to>
                                    </p:set>
                                    <p:anim calcmode="lin" valueType="num">
                                      <p:cBhvr additive="base">
                                        <p:cTn id="25" dur="500" fill="hold"/>
                                        <p:tgtEl>
                                          <p:spTgt spid="54290"/>
                                        </p:tgtEl>
                                        <p:attrNameLst>
                                          <p:attrName>ppt_x</p:attrName>
                                        </p:attrNameLst>
                                      </p:cBhvr>
                                      <p:tavLst>
                                        <p:tav tm="0">
                                          <p:val>
                                            <p:strVal val="0-#ppt_w/2"/>
                                          </p:val>
                                        </p:tav>
                                        <p:tav tm="100000">
                                          <p:val>
                                            <p:strVal val="#ppt_x"/>
                                          </p:val>
                                        </p:tav>
                                      </p:tavLst>
                                    </p:anim>
                                    <p:anim calcmode="lin" valueType="num">
                                      <p:cBhvr additive="base">
                                        <p:cTn id="26" dur="500" fill="hold"/>
                                        <p:tgtEl>
                                          <p:spTgt spid="542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58375" name="Group 7"/>
          <p:cNvGrpSpPr>
            <a:grpSpLocks/>
          </p:cNvGrpSpPr>
          <p:nvPr/>
        </p:nvGrpSpPr>
        <p:grpSpPr bwMode="auto">
          <a:xfrm>
            <a:off x="447675" y="333375"/>
            <a:ext cx="8156575" cy="2530475"/>
            <a:chOff x="282" y="344"/>
            <a:chExt cx="5138" cy="1594"/>
          </a:xfrm>
        </p:grpSpPr>
        <p:sp>
          <p:nvSpPr>
            <p:cNvPr id="58372" name="Text Box 4"/>
            <p:cNvSpPr txBox="1">
              <a:spLocks noChangeArrowheads="1"/>
            </p:cNvSpPr>
            <p:nvPr/>
          </p:nvSpPr>
          <p:spPr bwMode="auto">
            <a:xfrm>
              <a:off x="282" y="344"/>
              <a:ext cx="5138"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网络流问题的算法在解决实际问题时常常被用到。它可用来求解运输问题、指派问题及赋权两分图匹配问题（等价于指派问题），也可用来寻找网络的瓶颈</a:t>
              </a:r>
              <a:r>
                <a:rPr lang="en-US" altLang="zh-CN">
                  <a:solidFill>
                    <a:srgbClr val="000000"/>
                  </a:solidFill>
                  <a:cs typeface="Times New Roman" pitchFamily="18" charset="0"/>
                </a:rPr>
                <a:t>——</a:t>
              </a:r>
              <a:r>
                <a:rPr lang="zh-CN" altLang="en-US">
                  <a:solidFill>
                    <a:srgbClr val="000000"/>
                  </a:solidFill>
                  <a:cs typeface="Times New Roman" pitchFamily="18" charset="0"/>
                </a:rPr>
                <a:t>即最小切割（</a:t>
              </a:r>
              <a:r>
                <a:rPr lang="en-US" altLang="zh-CN" i="1">
                  <a:solidFill>
                    <a:srgbClr val="000000"/>
                  </a:solidFill>
                </a:rPr>
                <a:t>P</a:t>
              </a:r>
              <a:r>
                <a:rPr lang="zh-CN" altLang="en-US">
                  <a:solidFill>
                    <a:srgbClr val="000000"/>
                  </a:solidFill>
                  <a:cs typeface="Times New Roman" pitchFamily="18" charset="0"/>
                </a:rPr>
                <a:t>，  ）确定的边。作为一个网络流问题的应用实例，我们来求解例</a:t>
              </a:r>
              <a:r>
                <a:rPr lang="en-US" altLang="zh-CN">
                  <a:solidFill>
                    <a:srgbClr val="000000"/>
                  </a:solidFill>
                </a:rPr>
                <a:t>9.7</a:t>
              </a:r>
              <a:r>
                <a:rPr lang="zh-CN" altLang="en-US">
                  <a:solidFill>
                    <a:srgbClr val="000000"/>
                  </a:solidFill>
                  <a:cs typeface="Times New Roman" pitchFamily="18" charset="0"/>
                </a:rPr>
                <a:t>中的婚姻姻问题：增加发点</a:t>
              </a:r>
              <a:r>
                <a:rPr lang="en-US" altLang="zh-CN" i="1">
                  <a:solidFill>
                    <a:srgbClr val="000000"/>
                  </a:solidFill>
                </a:rPr>
                <a:t>s</a:t>
              </a:r>
              <a:r>
                <a:rPr lang="zh-CN" altLang="en-US">
                  <a:solidFill>
                    <a:srgbClr val="000000"/>
                  </a:solidFill>
                  <a:cs typeface="Times New Roman" pitchFamily="18" charset="0"/>
                </a:rPr>
                <a:t>和收点</a:t>
              </a:r>
              <a:r>
                <a:rPr lang="en-US" altLang="zh-CN" i="1">
                  <a:solidFill>
                    <a:srgbClr val="000000"/>
                  </a:solidFill>
                </a:rPr>
                <a:t>t</a:t>
              </a:r>
              <a:r>
                <a:rPr lang="zh-CN" altLang="en-US">
                  <a:solidFill>
                    <a:srgbClr val="000000"/>
                  </a:solidFill>
                  <a:cs typeface="Times New Roman" pitchFamily="18" charset="0"/>
                </a:rPr>
                <a:t>，将原图的边改为有向边，所有边的容量为</a:t>
              </a:r>
              <a:r>
                <a:rPr lang="en-US" altLang="zh-CN">
                  <a:solidFill>
                    <a:srgbClr val="000000"/>
                  </a:solidFill>
                </a:rPr>
                <a:t>1</a:t>
              </a:r>
              <a:r>
                <a:rPr lang="zh-CN" altLang="en-US">
                  <a:solidFill>
                    <a:srgbClr val="000000"/>
                  </a:solidFill>
                  <a:cs typeface="Times New Roman" pitchFamily="18" charset="0"/>
                </a:rPr>
                <a:t>。找出最大财礼数</a:t>
              </a:r>
              <a:r>
                <a:rPr lang="en-US" altLang="zh-CN">
                  <a:solidFill>
                    <a:srgbClr val="000000"/>
                  </a:solidFill>
                </a:rPr>
                <a:t>28</a:t>
              </a:r>
              <a:r>
                <a:rPr lang="zh-CN" altLang="en-US">
                  <a:solidFill>
                    <a:srgbClr val="000000"/>
                  </a:solidFill>
                  <a:cs typeface="Times New Roman" pitchFamily="18" charset="0"/>
                </a:rPr>
                <a:t>，以此数减每边原有的财礼费，并用此差为各边的费用，得一最小费用最大流问题（未注数字的边费用均为零），其网络图见图</a:t>
              </a:r>
              <a:r>
                <a:rPr lang="en-US" altLang="zh-CN">
                  <a:solidFill>
                    <a:srgbClr val="000000"/>
                  </a:solidFill>
                </a:rPr>
                <a:t>9.13</a:t>
              </a:r>
              <a:r>
                <a:rPr lang="zh-CN" altLang="en-US">
                  <a:solidFill>
                    <a:srgbClr val="000000"/>
                  </a:solidFill>
                  <a:cs typeface="Times New Roman" pitchFamily="18" charset="0"/>
                </a:rPr>
                <a:t>。此问题在使用三次增广路后可求得最佳结果。</a:t>
              </a:r>
              <a:r>
                <a:rPr lang="zh-CN" altLang="en-US"/>
                <a:t> </a:t>
              </a:r>
            </a:p>
          </p:txBody>
        </p:sp>
        <p:graphicFrame>
          <p:nvGraphicFramePr>
            <p:cNvPr id="58373" name="Object 5"/>
            <p:cNvGraphicFramePr>
              <a:graphicFrameLocks noChangeAspect="1"/>
            </p:cNvGraphicFramePr>
            <p:nvPr/>
          </p:nvGraphicFramePr>
          <p:xfrm>
            <a:off x="2789" y="724"/>
            <a:ext cx="169" cy="211"/>
          </p:xfrm>
          <a:graphic>
            <a:graphicData uri="http://schemas.openxmlformats.org/presentationml/2006/ole">
              <mc:AlternateContent xmlns:mc="http://schemas.openxmlformats.org/markup-compatibility/2006">
                <mc:Choice xmlns:v="urn:schemas-microsoft-com:vml" Requires="v">
                  <p:oleObj spid="_x0000_s58378" r:id="rId3" imgW="152334" imgH="190417" progId="Equation.DSMT4">
                    <p:embed/>
                  </p:oleObj>
                </mc:Choice>
                <mc:Fallback>
                  <p:oleObj r:id="rId3" imgW="152334" imgH="19041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9" y="724"/>
                          <a:ext cx="169" cy="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58376" name="Picture 8" descr="13"/>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bwMode="auto">
          <a:xfrm>
            <a:off x="2411413" y="2852738"/>
            <a:ext cx="4752975" cy="31686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8375"/>
                                        </p:tgtEl>
                                        <p:attrNameLst>
                                          <p:attrName>style.visibility</p:attrName>
                                        </p:attrNameLst>
                                      </p:cBhvr>
                                      <p:to>
                                        <p:strVal val="visible"/>
                                      </p:to>
                                    </p:set>
                                    <p:anim calcmode="lin" valueType="num">
                                      <p:cBhvr additive="base">
                                        <p:cTn id="7" dur="500" fill="hold"/>
                                        <p:tgtEl>
                                          <p:spTgt spid="58375"/>
                                        </p:tgtEl>
                                        <p:attrNameLst>
                                          <p:attrName>ppt_x</p:attrName>
                                        </p:attrNameLst>
                                      </p:cBhvr>
                                      <p:tavLst>
                                        <p:tav tm="0">
                                          <p:val>
                                            <p:strVal val="0-#ppt_w/2"/>
                                          </p:val>
                                        </p:tav>
                                        <p:tav tm="100000">
                                          <p:val>
                                            <p:strVal val="#ppt_x"/>
                                          </p:val>
                                        </p:tav>
                                      </p:tavLst>
                                    </p:anim>
                                    <p:anim calcmode="lin" valueType="num">
                                      <p:cBhvr additive="base">
                                        <p:cTn id="8" dur="500" fill="hold"/>
                                        <p:tgtEl>
                                          <p:spTgt spid="583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6"/>
                                        </p:tgtEl>
                                        <p:attrNameLst>
                                          <p:attrName>style.visibility</p:attrName>
                                        </p:attrNameLst>
                                      </p:cBhvr>
                                      <p:to>
                                        <p:strVal val="visible"/>
                                      </p:to>
                                    </p:set>
                                    <p:anim calcmode="lin" valueType="num">
                                      <p:cBhvr additive="base">
                                        <p:cTn id="13" dur="500" fill="hold"/>
                                        <p:tgtEl>
                                          <p:spTgt spid="58376"/>
                                        </p:tgtEl>
                                        <p:attrNameLst>
                                          <p:attrName>ppt_x</p:attrName>
                                        </p:attrNameLst>
                                      </p:cBhvr>
                                      <p:tavLst>
                                        <p:tav tm="0">
                                          <p:val>
                                            <p:strVal val="#ppt_x"/>
                                          </p:val>
                                        </p:tav>
                                        <p:tav tm="100000">
                                          <p:val>
                                            <p:strVal val="#ppt_x"/>
                                          </p:val>
                                        </p:tav>
                                      </p:tavLst>
                                    </p:anim>
                                    <p:anim calcmode="lin" valueType="num">
                                      <p:cBhvr additive="base">
                                        <p:cTn id="14" dur="500" fill="hold"/>
                                        <p:tgtEl>
                                          <p:spTgt spid="58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179388" y="260350"/>
            <a:ext cx="2497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四、最短路径问题</a:t>
            </a:r>
          </a:p>
        </p:txBody>
      </p:sp>
      <p:sp>
        <p:nvSpPr>
          <p:cNvPr id="59397" name="Text Box 5"/>
          <p:cNvSpPr txBox="1">
            <a:spLocks noChangeArrowheads="1"/>
          </p:cNvSpPr>
          <p:nvPr/>
        </p:nvSpPr>
        <p:spPr bwMode="auto">
          <a:xfrm>
            <a:off x="395288" y="620713"/>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最短路径问题是又一个经常遇到的</a:t>
            </a:r>
            <a:r>
              <a:rPr lang="en-US" altLang="zh-CN" i="1">
                <a:solidFill>
                  <a:srgbClr val="000000"/>
                </a:solidFill>
              </a:rPr>
              <a:t>P</a:t>
            </a:r>
            <a:r>
              <a:rPr lang="zh-CN" altLang="en-US">
                <a:solidFill>
                  <a:srgbClr val="000000"/>
                </a:solidFill>
              </a:rPr>
              <a:t>问题，它在工艺流程的安排、管道或网络的铺设、设备更新等实际生产中常被用到，是网络规划的基本问题之一。顾名思义，最短路径求的是以下问题：给定一个网络，如何求出网络中指定两点间总距离（或总费用）最小的路径。</a:t>
            </a:r>
          </a:p>
        </p:txBody>
      </p:sp>
      <p:sp>
        <p:nvSpPr>
          <p:cNvPr id="59398" name="Text Box 6"/>
          <p:cNvSpPr txBox="1">
            <a:spLocks noChangeArrowheads="1"/>
          </p:cNvSpPr>
          <p:nvPr/>
        </p:nvSpPr>
        <p:spPr bwMode="auto">
          <a:xfrm>
            <a:off x="376238" y="1844675"/>
            <a:ext cx="84439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6.11</a:t>
            </a:r>
            <a:r>
              <a:rPr lang="en-US" altLang="zh-CN">
                <a:solidFill>
                  <a:srgbClr val="000000"/>
                </a:solidFill>
              </a:rPr>
              <a:t>  </a:t>
            </a:r>
            <a:r>
              <a:rPr lang="zh-CN" altLang="en-US">
                <a:solidFill>
                  <a:srgbClr val="000000"/>
                </a:solidFill>
              </a:rPr>
              <a:t>给定图</a:t>
            </a:r>
            <a:r>
              <a:rPr lang="en-US" altLang="zh-CN">
                <a:solidFill>
                  <a:srgbClr val="000000"/>
                </a:solidFill>
              </a:rPr>
              <a:t>9.14</a:t>
            </a:r>
            <a:r>
              <a:rPr lang="zh-CN" altLang="en-US">
                <a:solidFill>
                  <a:srgbClr val="000000"/>
                </a:solidFill>
              </a:rPr>
              <a:t>中的网络，边上的数字为两顶点间的距离（或费用），求由</a:t>
            </a:r>
            <a:r>
              <a:rPr lang="en-US" altLang="zh-CN" i="1">
                <a:solidFill>
                  <a:srgbClr val="000000"/>
                </a:solidFill>
              </a:rPr>
              <a:t>A</a:t>
            </a:r>
            <a:r>
              <a:rPr lang="zh-CN" altLang="en-US">
                <a:solidFill>
                  <a:srgbClr val="000000"/>
                </a:solidFill>
              </a:rPr>
              <a:t>到</a:t>
            </a:r>
            <a:r>
              <a:rPr lang="en-US" altLang="zh-CN" i="1">
                <a:solidFill>
                  <a:srgbClr val="000000"/>
                </a:solidFill>
              </a:rPr>
              <a:t>E</a:t>
            </a:r>
            <a:r>
              <a:rPr lang="zh-CN" altLang="en-US">
                <a:solidFill>
                  <a:srgbClr val="000000"/>
                </a:solidFill>
              </a:rPr>
              <a:t>的最短路径。</a:t>
            </a:r>
          </a:p>
        </p:txBody>
      </p:sp>
      <p:pic>
        <p:nvPicPr>
          <p:cNvPr id="59400" name="Picture 8" descr="14"/>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2124075" y="2924175"/>
            <a:ext cx="6121400" cy="34972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 fill="hold"/>
                                        <p:tgtEl>
                                          <p:spTgt spid="59396"/>
                                        </p:tgtEl>
                                        <p:attrNameLst>
                                          <p:attrName>ppt_x</p:attrName>
                                        </p:attrNameLst>
                                      </p:cBhvr>
                                      <p:tavLst>
                                        <p:tav tm="0">
                                          <p:val>
                                            <p:strVal val="0-#ppt_w/2"/>
                                          </p:val>
                                        </p:tav>
                                        <p:tav tm="100000">
                                          <p:val>
                                            <p:strVal val="#ppt_x"/>
                                          </p:val>
                                        </p:tav>
                                      </p:tavLst>
                                    </p:anim>
                                    <p:anim calcmode="lin" valueType="num">
                                      <p:cBhvr additive="base">
                                        <p:cTn id="8" dur="500" fill="hold"/>
                                        <p:tgtEl>
                                          <p:spTgt spid="593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 fill="hold"/>
                                        <p:tgtEl>
                                          <p:spTgt spid="59397"/>
                                        </p:tgtEl>
                                        <p:attrNameLst>
                                          <p:attrName>ppt_x</p:attrName>
                                        </p:attrNameLst>
                                      </p:cBhvr>
                                      <p:tavLst>
                                        <p:tav tm="0">
                                          <p:val>
                                            <p:strVal val="0-#ppt_w/2"/>
                                          </p:val>
                                        </p:tav>
                                        <p:tav tm="100000">
                                          <p:val>
                                            <p:strVal val="#ppt_x"/>
                                          </p:val>
                                        </p:tav>
                                      </p:tavLst>
                                    </p:anim>
                                    <p:anim calcmode="lin" valueType="num">
                                      <p:cBhvr additive="base">
                                        <p:cTn id="14"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9398">
                                            <p:txEl>
                                              <p:pRg st="0" end="0"/>
                                            </p:txEl>
                                          </p:spTgt>
                                        </p:tgtEl>
                                        <p:attrNameLst>
                                          <p:attrName>style.visibility</p:attrName>
                                        </p:attrNameLst>
                                      </p:cBhvr>
                                      <p:to>
                                        <p:strVal val="visible"/>
                                      </p:to>
                                    </p:set>
                                    <p:anim calcmode="lin" valueType="num">
                                      <p:cBhvr additive="base">
                                        <p:cTn id="19" dur="500" fill="hold"/>
                                        <p:tgtEl>
                                          <p:spTgt spid="5939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3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9400"/>
                                        </p:tgtEl>
                                        <p:attrNameLst>
                                          <p:attrName>style.visibility</p:attrName>
                                        </p:attrNameLst>
                                      </p:cBhvr>
                                      <p:to>
                                        <p:strVal val="visible"/>
                                      </p:to>
                                    </p:set>
                                    <p:anim calcmode="lin" valueType="num">
                                      <p:cBhvr additive="base">
                                        <p:cTn id="25" dur="500" fill="hold"/>
                                        <p:tgtEl>
                                          <p:spTgt spid="59400"/>
                                        </p:tgtEl>
                                        <p:attrNameLst>
                                          <p:attrName>ppt_x</p:attrName>
                                        </p:attrNameLst>
                                      </p:cBhvr>
                                      <p:tavLst>
                                        <p:tav tm="0">
                                          <p:val>
                                            <p:strVal val="#ppt_x"/>
                                          </p:val>
                                        </p:tav>
                                        <p:tav tm="100000">
                                          <p:val>
                                            <p:strVal val="#ppt_x"/>
                                          </p:val>
                                        </p:tav>
                                      </p:tavLst>
                                    </p:anim>
                                    <p:anim calcmode="lin" valueType="num">
                                      <p:cBhvr additive="base">
                                        <p:cTn id="26"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p:bldP spid="5939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8" name="Text Box 4"/>
          <p:cNvSpPr txBox="1">
            <a:spLocks noChangeArrowheads="1"/>
          </p:cNvSpPr>
          <p:nvPr/>
        </p:nvSpPr>
        <p:spPr bwMode="auto">
          <a:xfrm>
            <a:off x="323850" y="400050"/>
            <a:ext cx="830103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求解最短路径问题的</a:t>
            </a:r>
            <a:r>
              <a:rPr lang="en-US" altLang="zh-CN">
                <a:solidFill>
                  <a:srgbClr val="000000"/>
                </a:solidFill>
              </a:rPr>
              <a:t>Dijkstra</a:t>
            </a:r>
            <a:r>
              <a:rPr lang="zh-CN" altLang="en-US">
                <a:solidFill>
                  <a:srgbClr val="000000"/>
                </a:solidFill>
                <a:cs typeface="Times New Roman" pitchFamily="18" charset="0"/>
              </a:rPr>
              <a:t>算法体现了动态规划算法的基本思想。若点</a:t>
            </a:r>
            <a:r>
              <a:rPr lang="en-US" altLang="zh-CN" i="1">
                <a:solidFill>
                  <a:srgbClr val="000000"/>
                </a:solidFill>
              </a:rPr>
              <a:t>P</a:t>
            </a:r>
            <a:r>
              <a:rPr lang="zh-CN" altLang="en-US">
                <a:solidFill>
                  <a:srgbClr val="000000"/>
                </a:solidFill>
                <a:cs typeface="Times New Roman" pitchFamily="18" charset="0"/>
              </a:rPr>
              <a:t>在</a:t>
            </a:r>
            <a:r>
              <a:rPr lang="en-US" altLang="zh-CN" i="1">
                <a:solidFill>
                  <a:srgbClr val="000000"/>
                </a:solidFill>
              </a:rPr>
              <a:t>A</a:t>
            </a:r>
            <a:r>
              <a:rPr lang="zh-CN" altLang="en-US">
                <a:solidFill>
                  <a:srgbClr val="000000"/>
                </a:solidFill>
                <a:cs typeface="Times New Roman" pitchFamily="18" charset="0"/>
              </a:rPr>
              <a:t>到</a:t>
            </a:r>
            <a:r>
              <a:rPr lang="en-US" altLang="zh-CN" i="1">
                <a:solidFill>
                  <a:srgbClr val="000000"/>
                </a:solidFill>
              </a:rPr>
              <a:t>E</a:t>
            </a:r>
            <a:r>
              <a:rPr lang="zh-CN" altLang="en-US">
                <a:solidFill>
                  <a:srgbClr val="000000"/>
                </a:solidFill>
                <a:cs typeface="Times New Roman" pitchFamily="18" charset="0"/>
              </a:rPr>
              <a:t>的最短路上，则</a:t>
            </a:r>
            <a:r>
              <a:rPr lang="en-US" altLang="zh-CN" i="1">
                <a:solidFill>
                  <a:srgbClr val="000000"/>
                </a:solidFill>
              </a:rPr>
              <a:t>P</a:t>
            </a:r>
            <a:r>
              <a:rPr lang="zh-CN" altLang="en-US">
                <a:solidFill>
                  <a:srgbClr val="000000"/>
                </a:solidFill>
                <a:cs typeface="Times New Roman" pitchFamily="18" charset="0"/>
              </a:rPr>
              <a:t>到</a:t>
            </a:r>
            <a:r>
              <a:rPr lang="en-US" altLang="zh-CN" i="1">
                <a:solidFill>
                  <a:srgbClr val="000000"/>
                </a:solidFill>
              </a:rPr>
              <a:t>E</a:t>
            </a:r>
            <a:r>
              <a:rPr lang="zh-CN" altLang="en-US">
                <a:solidFill>
                  <a:srgbClr val="000000"/>
                </a:solidFill>
                <a:cs typeface="Times New Roman" pitchFamily="18" charset="0"/>
              </a:rPr>
              <a:t>的最短路径必整个地包含在</a:t>
            </a:r>
            <a:r>
              <a:rPr lang="en-US" altLang="zh-CN" i="1">
                <a:solidFill>
                  <a:srgbClr val="000000"/>
                </a:solidFill>
              </a:rPr>
              <a:t>A</a:t>
            </a:r>
            <a:r>
              <a:rPr lang="zh-CN" altLang="en-US">
                <a:solidFill>
                  <a:srgbClr val="000000"/>
                </a:solidFill>
                <a:cs typeface="Times New Roman" pitchFamily="18" charset="0"/>
              </a:rPr>
              <a:t>到</a:t>
            </a:r>
            <a:r>
              <a:rPr lang="en-US" altLang="zh-CN" i="1">
                <a:solidFill>
                  <a:srgbClr val="000000"/>
                </a:solidFill>
              </a:rPr>
              <a:t>E</a:t>
            </a:r>
            <a:r>
              <a:rPr lang="zh-CN" altLang="en-US">
                <a:solidFill>
                  <a:srgbClr val="000000"/>
                </a:solidFill>
                <a:cs typeface="Times New Roman" pitchFamily="18" charset="0"/>
              </a:rPr>
              <a:t>的最短路径上。因为，若不然，将由</a:t>
            </a:r>
            <a:r>
              <a:rPr lang="en-US" altLang="zh-CN" i="1">
                <a:solidFill>
                  <a:srgbClr val="000000"/>
                </a:solidFill>
              </a:rPr>
              <a:t>P</a:t>
            </a:r>
            <a:r>
              <a:rPr lang="zh-CN" altLang="en-US">
                <a:solidFill>
                  <a:srgbClr val="000000"/>
                </a:solidFill>
                <a:cs typeface="Times New Roman" pitchFamily="18" charset="0"/>
              </a:rPr>
              <a:t>到</a:t>
            </a:r>
            <a:r>
              <a:rPr lang="en-US" altLang="zh-CN" i="1">
                <a:solidFill>
                  <a:srgbClr val="000000"/>
                </a:solidFill>
              </a:rPr>
              <a:t>E</a:t>
            </a:r>
            <a:r>
              <a:rPr lang="zh-CN" altLang="en-US">
                <a:solidFill>
                  <a:srgbClr val="000000"/>
                </a:solidFill>
                <a:cs typeface="Times New Roman" pitchFamily="18" charset="0"/>
              </a:rPr>
              <a:t>的最短路径导出</a:t>
            </a:r>
            <a:r>
              <a:rPr lang="en-US" altLang="zh-CN" i="1">
                <a:solidFill>
                  <a:srgbClr val="000000"/>
                </a:solidFill>
              </a:rPr>
              <a:t>A</a:t>
            </a:r>
            <a:r>
              <a:rPr lang="zh-CN" altLang="en-US">
                <a:solidFill>
                  <a:srgbClr val="000000"/>
                </a:solidFill>
                <a:cs typeface="Times New Roman" pitchFamily="18" charset="0"/>
              </a:rPr>
              <a:t>到</a:t>
            </a:r>
            <a:r>
              <a:rPr lang="en-US" altLang="zh-CN" i="1">
                <a:solidFill>
                  <a:srgbClr val="000000"/>
                </a:solidFill>
              </a:rPr>
              <a:t>E</a:t>
            </a:r>
            <a:r>
              <a:rPr lang="zh-CN" altLang="en-US">
                <a:solidFill>
                  <a:srgbClr val="000000"/>
                </a:solidFill>
                <a:cs typeface="Times New Roman" pitchFamily="18" charset="0"/>
              </a:rPr>
              <a:t>的更短路径，从而导出矛盾。算法既可以通过对顶点逐次标号来实现，也可以通过矩阵运算进行。在使用标号法时，既可以从起点开始标，也可以从终点开始标。（两者目的略有不同）对例</a:t>
            </a:r>
            <a:r>
              <a:rPr lang="en-US" altLang="zh-CN">
                <a:solidFill>
                  <a:srgbClr val="000000"/>
                </a:solidFill>
              </a:rPr>
              <a:t>9.11</a:t>
            </a:r>
            <a:r>
              <a:rPr lang="zh-CN" altLang="en-US">
                <a:solidFill>
                  <a:srgbClr val="000000"/>
                </a:solidFill>
                <a:cs typeface="Times New Roman" pitchFamily="18" charset="0"/>
              </a:rPr>
              <a:t>中的网络，如从起点</a:t>
            </a:r>
            <a:r>
              <a:rPr lang="en-US" altLang="zh-CN">
                <a:solidFill>
                  <a:srgbClr val="000000"/>
                </a:solidFill>
              </a:rPr>
              <a:t>A</a:t>
            </a:r>
            <a:r>
              <a:rPr lang="zh-CN" altLang="en-US">
                <a:solidFill>
                  <a:srgbClr val="000000"/>
                </a:solidFill>
                <a:cs typeface="Times New Roman" pitchFamily="18" charset="0"/>
              </a:rPr>
              <a:t>开始标导，先在</a:t>
            </a:r>
            <a:r>
              <a:rPr lang="en-US" altLang="zh-CN">
                <a:solidFill>
                  <a:srgbClr val="000000"/>
                </a:solidFill>
              </a:rPr>
              <a:t>A</a:t>
            </a:r>
            <a:r>
              <a:rPr lang="zh-CN" altLang="en-US">
                <a:solidFill>
                  <a:srgbClr val="000000"/>
                </a:solidFill>
                <a:cs typeface="Times New Roman" pitchFamily="18" charset="0"/>
              </a:rPr>
              <a:t>点标上</a:t>
            </a:r>
            <a:r>
              <a:rPr lang="en-US" altLang="zh-CN">
                <a:solidFill>
                  <a:srgbClr val="000000"/>
                </a:solidFill>
              </a:rPr>
              <a:t>0</a:t>
            </a:r>
            <a:r>
              <a:rPr lang="zh-CN" altLang="en-US">
                <a:solidFill>
                  <a:srgbClr val="000000"/>
                </a:solidFill>
                <a:cs typeface="Times New Roman" pitchFamily="18" charset="0"/>
              </a:rPr>
              <a:t>。再找出离</a:t>
            </a:r>
            <a:r>
              <a:rPr lang="en-US" altLang="zh-CN">
                <a:solidFill>
                  <a:srgbClr val="000000"/>
                </a:solidFill>
              </a:rPr>
              <a:t>A</a:t>
            </a:r>
            <a:r>
              <a:rPr lang="zh-CN" altLang="en-US">
                <a:solidFill>
                  <a:srgbClr val="000000"/>
                </a:solidFill>
                <a:cs typeface="Times New Roman" pitchFamily="18" charset="0"/>
              </a:rPr>
              <a:t>最近的点</a:t>
            </a:r>
            <a:r>
              <a:rPr lang="en-US" altLang="zh-CN">
                <a:solidFill>
                  <a:srgbClr val="000000"/>
                </a:solidFill>
              </a:rPr>
              <a:t>B</a:t>
            </a:r>
            <a:r>
              <a:rPr lang="en-US" altLang="zh-CN" baseline="-30000">
                <a:solidFill>
                  <a:srgbClr val="000000"/>
                </a:solidFill>
              </a:rPr>
              <a:t>3</a:t>
            </a:r>
            <a:r>
              <a:rPr lang="zh-CN" altLang="en-US">
                <a:solidFill>
                  <a:srgbClr val="000000"/>
                </a:solidFill>
                <a:cs typeface="Times New Roman" pitchFamily="18" charset="0"/>
              </a:rPr>
              <a:t>，标上</a:t>
            </a:r>
            <a:r>
              <a:rPr lang="en-US" altLang="zh-CN">
                <a:solidFill>
                  <a:srgbClr val="000000"/>
                </a:solidFill>
              </a:rPr>
              <a:t>A</a:t>
            </a:r>
            <a:r>
              <a:rPr lang="zh-CN" altLang="en-US">
                <a:solidFill>
                  <a:srgbClr val="000000"/>
                </a:solidFill>
                <a:cs typeface="Times New Roman" pitchFamily="18" charset="0"/>
              </a:rPr>
              <a:t>到</a:t>
            </a:r>
            <a:r>
              <a:rPr lang="en-US" altLang="zh-CN">
                <a:solidFill>
                  <a:srgbClr val="000000"/>
                </a:solidFill>
              </a:rPr>
              <a:t>B</a:t>
            </a:r>
            <a:r>
              <a:rPr lang="en-US" altLang="zh-CN" baseline="-30000">
                <a:solidFill>
                  <a:srgbClr val="000000"/>
                </a:solidFill>
              </a:rPr>
              <a:t>3</a:t>
            </a:r>
            <a:r>
              <a:rPr lang="zh-CN" altLang="en-US">
                <a:solidFill>
                  <a:srgbClr val="000000"/>
                </a:solidFill>
                <a:cs typeface="Times New Roman" pitchFamily="18" charset="0"/>
              </a:rPr>
              <a:t>的最短矩离</a:t>
            </a:r>
            <a:r>
              <a:rPr lang="en-US" altLang="zh-CN">
                <a:solidFill>
                  <a:srgbClr val="000000"/>
                </a:solidFill>
              </a:rPr>
              <a:t>1</a:t>
            </a:r>
            <a:r>
              <a:rPr lang="zh-CN" altLang="en-US">
                <a:solidFill>
                  <a:srgbClr val="000000"/>
                </a:solidFill>
                <a:cs typeface="Times New Roman" pitchFamily="18" charset="0"/>
              </a:rPr>
              <a:t>并记录下</a:t>
            </a:r>
            <a:r>
              <a:rPr lang="en-US" altLang="zh-CN">
                <a:solidFill>
                  <a:srgbClr val="000000"/>
                </a:solidFill>
              </a:rPr>
              <a:t>A</a:t>
            </a:r>
            <a:r>
              <a:rPr lang="zh-CN" altLang="en-US">
                <a:solidFill>
                  <a:srgbClr val="000000"/>
                </a:solidFill>
                <a:cs typeface="Times New Roman" pitchFamily="18" charset="0"/>
              </a:rPr>
              <a:t>点（表明由</a:t>
            </a:r>
            <a:r>
              <a:rPr lang="en-US" altLang="zh-CN">
                <a:solidFill>
                  <a:srgbClr val="000000"/>
                </a:solidFill>
              </a:rPr>
              <a:t>A</a:t>
            </a:r>
            <a:r>
              <a:rPr lang="zh-CN" altLang="en-US">
                <a:solidFill>
                  <a:srgbClr val="000000"/>
                </a:solidFill>
                <a:cs typeface="Times New Roman" pitchFamily="18" charset="0"/>
              </a:rPr>
              <a:t>而来）。一般，在标新顶点时，先找出离已标号顶点最近的顶点。比较各已标号顶点（与拟标号顶点有边相连）的标号与它到拟标号顶点距离之和，找出各种中最小者作为新顶点的标号，并记录下其前的已标号顶点。直到拟到达的终点已标号为止。例如，图</a:t>
            </a:r>
            <a:r>
              <a:rPr lang="en-US" altLang="zh-CN">
                <a:solidFill>
                  <a:srgbClr val="000000"/>
                </a:solidFill>
              </a:rPr>
              <a:t>9.15</a:t>
            </a:r>
            <a:r>
              <a:rPr lang="zh-CN" altLang="en-US">
                <a:solidFill>
                  <a:srgbClr val="000000"/>
                </a:solidFill>
                <a:cs typeface="Times New Roman" pitchFamily="18" charset="0"/>
              </a:rPr>
              <a:t>指出，</a:t>
            </a:r>
            <a:r>
              <a:rPr lang="en-US" altLang="zh-CN">
                <a:solidFill>
                  <a:srgbClr val="000000"/>
                </a:solidFill>
              </a:rPr>
              <a:t>A</a:t>
            </a:r>
            <a:r>
              <a:rPr lang="zh-CN" altLang="en-US">
                <a:solidFill>
                  <a:srgbClr val="000000"/>
                </a:solidFill>
                <a:cs typeface="Times New Roman" pitchFamily="18" charset="0"/>
              </a:rPr>
              <a:t>到</a:t>
            </a:r>
            <a:r>
              <a:rPr lang="en-US" altLang="zh-CN">
                <a:solidFill>
                  <a:srgbClr val="000000"/>
                </a:solidFill>
              </a:rPr>
              <a:t>E</a:t>
            </a:r>
            <a:r>
              <a:rPr lang="zh-CN" altLang="en-US">
                <a:solidFill>
                  <a:srgbClr val="000000"/>
                </a:solidFill>
                <a:cs typeface="Times New Roman" pitchFamily="18" charset="0"/>
              </a:rPr>
              <a:t>的最短路径为</a:t>
            </a:r>
            <a:r>
              <a:rPr lang="en-US" altLang="zh-CN">
                <a:solidFill>
                  <a:srgbClr val="000000"/>
                </a:solidFill>
              </a:rPr>
              <a:t>A</a:t>
            </a:r>
            <a:r>
              <a:rPr lang="en-US" altLang="zh-CN">
                <a:solidFill>
                  <a:srgbClr val="000000"/>
                </a:solidFill>
                <a:cs typeface="Times New Roman" pitchFamily="18" charset="0"/>
              </a:rPr>
              <a:t>→</a:t>
            </a:r>
            <a:r>
              <a:rPr lang="en-US" altLang="zh-CN">
                <a:solidFill>
                  <a:srgbClr val="000000"/>
                </a:solidFill>
              </a:rPr>
              <a:t>B</a:t>
            </a:r>
            <a:r>
              <a:rPr lang="en-US" altLang="zh-CN" baseline="-30000">
                <a:solidFill>
                  <a:srgbClr val="000000"/>
                </a:solidFill>
              </a:rPr>
              <a:t>2</a:t>
            </a:r>
            <a:r>
              <a:rPr lang="en-US" altLang="zh-CN">
                <a:solidFill>
                  <a:srgbClr val="000000"/>
                </a:solidFill>
                <a:cs typeface="Times New Roman" pitchFamily="18" charset="0"/>
              </a:rPr>
              <a:t>→</a:t>
            </a:r>
            <a:r>
              <a:rPr lang="en-US" altLang="zh-CN">
                <a:solidFill>
                  <a:srgbClr val="000000"/>
                </a:solidFill>
              </a:rPr>
              <a:t>C</a:t>
            </a:r>
            <a:r>
              <a:rPr lang="en-US" altLang="zh-CN" baseline="-30000">
                <a:solidFill>
                  <a:srgbClr val="000000"/>
                </a:solidFill>
              </a:rPr>
              <a:t>1</a:t>
            </a:r>
            <a:r>
              <a:rPr lang="en-US" altLang="zh-CN">
                <a:solidFill>
                  <a:srgbClr val="000000"/>
                </a:solidFill>
                <a:cs typeface="Times New Roman" pitchFamily="18" charset="0"/>
              </a:rPr>
              <a:t>→</a:t>
            </a:r>
            <a:r>
              <a:rPr lang="en-US" altLang="zh-CN">
                <a:solidFill>
                  <a:srgbClr val="000000"/>
                </a:solidFill>
              </a:rPr>
              <a:t>D</a:t>
            </a:r>
            <a:r>
              <a:rPr lang="en-US" altLang="zh-CN" baseline="-30000">
                <a:solidFill>
                  <a:srgbClr val="000000"/>
                </a:solidFill>
              </a:rPr>
              <a:t>1</a:t>
            </a:r>
            <a:r>
              <a:rPr lang="en-US" altLang="zh-CN">
                <a:solidFill>
                  <a:srgbClr val="000000"/>
                </a:solidFill>
                <a:cs typeface="Times New Roman" pitchFamily="18" charset="0"/>
              </a:rPr>
              <a:t>→</a:t>
            </a:r>
            <a:r>
              <a:rPr lang="en-US" altLang="zh-CN">
                <a:solidFill>
                  <a:srgbClr val="000000"/>
                </a:solidFill>
              </a:rPr>
              <a:t>E</a:t>
            </a:r>
            <a:r>
              <a:rPr lang="zh-CN" altLang="en-US">
                <a:solidFill>
                  <a:srgbClr val="000000"/>
                </a:solidFill>
                <a:cs typeface="Times New Roman" pitchFamily="18" charset="0"/>
              </a:rPr>
              <a:t>，最短距离为</a:t>
            </a:r>
            <a:r>
              <a:rPr lang="en-US" altLang="zh-CN">
                <a:solidFill>
                  <a:srgbClr val="000000"/>
                </a:solidFill>
              </a:rPr>
              <a:t>19</a:t>
            </a:r>
            <a:r>
              <a:rPr lang="zh-CN" altLang="en-US">
                <a:solidFill>
                  <a:srgbClr val="000000"/>
                </a:solidFill>
                <a:cs typeface="Times New Roman" pitchFamily="18" charset="0"/>
              </a:rPr>
              <a:t>。</a:t>
            </a:r>
            <a:r>
              <a:rPr lang="zh-CN" altLang="en-US"/>
              <a:t> </a:t>
            </a:r>
          </a:p>
        </p:txBody>
      </p:sp>
      <p:pic>
        <p:nvPicPr>
          <p:cNvPr id="257029" name="Picture 5" descr="15"/>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042988" y="4300538"/>
            <a:ext cx="5113337" cy="25574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0-#ppt_w/2"/>
                                          </p:val>
                                        </p:tav>
                                        <p:tav tm="100000">
                                          <p:val>
                                            <p:strVal val="#ppt_x"/>
                                          </p:val>
                                        </p:tav>
                                      </p:tavLst>
                                    </p:anim>
                                    <p:anim calcmode="lin" valueType="num">
                                      <p:cBhvr additive="base">
                                        <p:cTn id="8" dur="500" fill="hold"/>
                                        <p:tgtEl>
                                          <p:spTgt spid="2570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29"/>
                                        </p:tgtEl>
                                        <p:attrNameLst>
                                          <p:attrName>style.visibility</p:attrName>
                                        </p:attrNameLst>
                                      </p:cBhvr>
                                      <p:to>
                                        <p:strVal val="visible"/>
                                      </p:to>
                                    </p:set>
                                    <p:anim calcmode="lin" valueType="num">
                                      <p:cBhvr additive="base">
                                        <p:cTn id="13" dur="500" fill="hold"/>
                                        <p:tgtEl>
                                          <p:spTgt spid="257029"/>
                                        </p:tgtEl>
                                        <p:attrNameLst>
                                          <p:attrName>ppt_x</p:attrName>
                                        </p:attrNameLst>
                                      </p:cBhvr>
                                      <p:tavLst>
                                        <p:tav tm="0">
                                          <p:val>
                                            <p:strVal val="#ppt_x"/>
                                          </p:val>
                                        </p:tav>
                                        <p:tav tm="100000">
                                          <p:val>
                                            <p:strVal val="#ppt_x"/>
                                          </p:val>
                                        </p:tav>
                                      </p:tavLst>
                                    </p:anim>
                                    <p:anim calcmode="lin" valueType="num">
                                      <p:cBhvr additive="base">
                                        <p:cTn id="14" dur="500" fill="hold"/>
                                        <p:tgtEl>
                                          <p:spTgt spid="257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180975" y="476250"/>
            <a:ext cx="382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400">
                <a:solidFill>
                  <a:srgbClr val="009900"/>
                </a:solidFill>
              </a:rPr>
              <a:t>一、拟阵问题及贪婪算法</a:t>
            </a:r>
          </a:p>
        </p:txBody>
      </p:sp>
      <p:sp>
        <p:nvSpPr>
          <p:cNvPr id="10247" name="Rectangle 7"/>
          <p:cNvSpPr>
            <a:spLocks noChangeArrowheads="1"/>
          </p:cNvSpPr>
          <p:nvPr/>
        </p:nvSpPr>
        <p:spPr bwMode="auto">
          <a:xfrm>
            <a:off x="396875" y="9810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在</a:t>
            </a:r>
            <a:r>
              <a:rPr lang="en-US" altLang="zh-CN" i="1"/>
              <a:t>P</a:t>
            </a:r>
            <a:r>
              <a:rPr lang="zh-CN" altLang="en-US">
                <a:cs typeface="Times New Roman" pitchFamily="18" charset="0"/>
              </a:rPr>
              <a:t>类中又存在着一个被称为拟阵的具有更为良好性质的问题类，其中的任一问题均可用一种被称为贪婪法的方法来求解，而这一性质并不是所有的</a:t>
            </a:r>
            <a:r>
              <a:rPr lang="en-US" altLang="zh-CN" i="1"/>
              <a:t>P</a:t>
            </a:r>
            <a:r>
              <a:rPr lang="zh-CN" altLang="en-US">
                <a:cs typeface="Times New Roman" pitchFamily="18" charset="0"/>
              </a:rPr>
              <a:t>问题都具有的。</a:t>
            </a:r>
            <a:r>
              <a:rPr lang="zh-CN" altLang="en-US"/>
              <a:t> </a:t>
            </a:r>
          </a:p>
        </p:txBody>
      </p:sp>
      <p:sp>
        <p:nvSpPr>
          <p:cNvPr id="10250" name="Rectangle 10"/>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251" name="Group 11"/>
          <p:cNvGrpSpPr>
            <a:grpSpLocks/>
          </p:cNvGrpSpPr>
          <p:nvPr/>
        </p:nvGrpSpPr>
        <p:grpSpPr bwMode="auto">
          <a:xfrm>
            <a:off x="396875" y="2205038"/>
            <a:ext cx="8372475" cy="1011237"/>
            <a:chOff x="204" y="1251"/>
            <a:chExt cx="5274" cy="637"/>
          </a:xfrm>
        </p:grpSpPr>
        <p:sp>
          <p:nvSpPr>
            <p:cNvPr id="10248" name="Text Box 8"/>
            <p:cNvSpPr txBox="1">
              <a:spLocks noChangeArrowheads="1"/>
            </p:cNvSpPr>
            <p:nvPr/>
          </p:nvSpPr>
          <p:spPr bwMode="auto">
            <a:xfrm>
              <a:off x="204" y="1254"/>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 </a:t>
              </a:r>
              <a:r>
                <a:rPr lang="en-US" altLang="zh-CN">
                  <a:solidFill>
                    <a:srgbClr val="009900"/>
                  </a:solidFill>
                </a:rPr>
                <a:t>9.1 </a:t>
              </a:r>
              <a:r>
                <a:rPr lang="zh-CN" altLang="en-US">
                  <a:solidFill>
                    <a:srgbClr val="009900"/>
                  </a:solidFill>
                </a:rPr>
                <a:t>（最小生成树问题</a:t>
              </a:r>
              <a:r>
                <a:rPr lang="en-US" altLang="zh-CN">
                  <a:solidFill>
                    <a:srgbClr val="009900"/>
                  </a:solidFill>
                </a:rPr>
                <a:t>——MST</a:t>
              </a:r>
              <a:r>
                <a:rPr lang="zh-CN" altLang="en-US">
                  <a:solidFill>
                    <a:srgbClr val="009900"/>
                  </a:solidFill>
                </a:rPr>
                <a:t>）</a:t>
              </a:r>
              <a:r>
                <a:rPr lang="zh-CN" altLang="en-US"/>
                <a:t>给定一连通图</a:t>
              </a:r>
              <a:r>
                <a:rPr lang="en-US" altLang="zh-CN" i="1"/>
                <a:t>G</a:t>
              </a:r>
              <a:r>
                <a:rPr lang="en-US" altLang="zh-CN"/>
                <a:t>=</a:t>
              </a:r>
              <a:r>
                <a:rPr lang="zh-CN" altLang="en-US"/>
                <a:t>（</a:t>
              </a:r>
              <a:r>
                <a:rPr lang="en-US" altLang="zh-CN" i="1"/>
                <a:t>V</a:t>
              </a:r>
              <a:r>
                <a:rPr lang="zh-CN" altLang="en-US" i="1"/>
                <a:t>，</a:t>
              </a:r>
              <a:r>
                <a:rPr lang="en-US" altLang="zh-CN" i="1"/>
                <a:t>E</a:t>
              </a:r>
              <a:r>
                <a:rPr lang="zh-CN" altLang="en-US"/>
                <a:t>），          ，有一表示边长的权</a:t>
              </a:r>
              <a:r>
                <a:rPr lang="en-US" altLang="zh-CN" i="1"/>
                <a:t>C</a:t>
              </a:r>
              <a:r>
                <a:rPr lang="zh-CN" altLang="en-US"/>
                <a:t>（</a:t>
              </a:r>
              <a:r>
                <a:rPr lang="en-US" altLang="zh-CN" i="1"/>
                <a:t>e</a:t>
              </a:r>
              <a:r>
                <a:rPr lang="zh-CN" altLang="en-US"/>
                <a:t>）（表示顶点间的距离或费用），求此图的具有最小总权的生成树。</a:t>
              </a:r>
            </a:p>
          </p:txBody>
        </p:sp>
        <p:graphicFrame>
          <p:nvGraphicFramePr>
            <p:cNvPr id="10249" name="Object 9"/>
            <p:cNvGraphicFramePr>
              <a:graphicFrameLocks noChangeAspect="1"/>
            </p:cNvGraphicFramePr>
            <p:nvPr/>
          </p:nvGraphicFramePr>
          <p:xfrm>
            <a:off x="4694" y="1251"/>
            <a:ext cx="590" cy="229"/>
          </p:xfrm>
          <a:graphic>
            <a:graphicData uri="http://schemas.openxmlformats.org/presentationml/2006/ole">
              <mc:AlternateContent xmlns:mc="http://schemas.openxmlformats.org/markup-compatibility/2006">
                <mc:Choice xmlns:v="urn:schemas-microsoft-com:vml" Requires="v">
                  <p:oleObj spid="_x0000_s10256" name="公式" r:id="rId3" imgW="469696" imgH="177723" progId="Equation.3">
                    <p:embed/>
                  </p:oleObj>
                </mc:Choice>
                <mc:Fallback>
                  <p:oleObj name="公式" r:id="rId3" imgW="469696" imgH="177723"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1251"/>
                          <a:ext cx="590"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253" name="Rectangle 13"/>
          <p:cNvSpPr>
            <a:spLocks noChangeArrowheads="1"/>
          </p:cNvSpPr>
          <p:nvPr/>
        </p:nvSpPr>
        <p:spPr bwMode="auto">
          <a:xfrm>
            <a:off x="396875" y="3357563"/>
            <a:ext cx="82804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rPr>
              <a:t>此问题的标准形式为给定一完全图</a:t>
            </a:r>
            <a:r>
              <a:rPr lang="en-US" altLang="zh-CN" i="1">
                <a:latin typeface="宋体" pitchFamily="2" charset="-122"/>
              </a:rPr>
              <a:t>G</a:t>
            </a:r>
            <a:r>
              <a:rPr lang="zh-CN" altLang="en-US">
                <a:latin typeface="宋体" pitchFamily="2" charset="-122"/>
              </a:rPr>
              <a:t>，其每边赋有一权数，求此完全图的最小生成树。所谓树是指连通而无圈的图，单独的一个点也可看成一颗树。树用</a:t>
            </a:r>
            <a:r>
              <a:rPr lang="en-US" altLang="zh-CN">
                <a:latin typeface="宋体" pitchFamily="2" charset="-122"/>
              </a:rPr>
              <a:t>(</a:t>
            </a:r>
            <a:r>
              <a:rPr lang="en-US" altLang="zh-CN" i="1">
                <a:latin typeface="宋体" pitchFamily="2" charset="-122"/>
              </a:rPr>
              <a:t>U</a:t>
            </a:r>
            <a:r>
              <a:rPr lang="zh-CN" altLang="en-US">
                <a:latin typeface="宋体" pitchFamily="2" charset="-122"/>
              </a:rPr>
              <a:t>，</a:t>
            </a:r>
            <a:r>
              <a:rPr lang="en-US" altLang="zh-CN" i="1">
                <a:latin typeface="宋体" pitchFamily="2" charset="-122"/>
              </a:rPr>
              <a:t>T</a:t>
            </a:r>
            <a:r>
              <a:rPr lang="en-US" altLang="zh-CN">
                <a:latin typeface="宋体" pitchFamily="2" charset="-122"/>
              </a:rPr>
              <a:t>)</a:t>
            </a:r>
            <a:r>
              <a:rPr lang="zh-CN" altLang="en-US">
                <a:latin typeface="宋体" pitchFamily="2" charset="-122"/>
              </a:rPr>
              <a:t>表示，</a:t>
            </a:r>
            <a:r>
              <a:rPr lang="en-US" altLang="zh-CN" i="1">
                <a:latin typeface="宋体" pitchFamily="2" charset="-122"/>
              </a:rPr>
              <a:t>U</a:t>
            </a:r>
            <a:r>
              <a:rPr lang="zh-CN" altLang="en-US">
                <a:latin typeface="宋体" pitchFamily="2" charset="-122"/>
              </a:rPr>
              <a:t>为树的顶点，</a:t>
            </a:r>
            <a:r>
              <a:rPr lang="en-US" altLang="zh-CN" i="1">
                <a:latin typeface="宋体" pitchFamily="2" charset="-122"/>
              </a:rPr>
              <a:t>T</a:t>
            </a:r>
            <a:r>
              <a:rPr lang="zh-CN" altLang="en-US">
                <a:latin typeface="宋体" pitchFamily="2" charset="-122"/>
              </a:rPr>
              <a:t>为树的边集。不相交的树的集合被称为森林。一个连通图的生成树是指图中具有最多边数的一棵树。容易证明，对于一个连通图</a:t>
            </a:r>
            <a:r>
              <a:rPr lang="en-US" altLang="zh-CN" i="1">
                <a:latin typeface="宋体" pitchFamily="2" charset="-122"/>
              </a:rPr>
              <a:t>G</a:t>
            </a:r>
            <a:r>
              <a:rPr lang="zh-CN" altLang="en-US">
                <a:latin typeface="宋体" pitchFamily="2" charset="-122"/>
              </a:rPr>
              <a:t>，</a:t>
            </a:r>
            <a:r>
              <a:rPr lang="en-US" altLang="zh-CN" i="1">
                <a:latin typeface="宋体" pitchFamily="2" charset="-122"/>
              </a:rPr>
              <a:t>G </a:t>
            </a:r>
            <a:r>
              <a:rPr lang="zh-CN" altLang="en-US">
                <a:latin typeface="宋体" pitchFamily="2" charset="-122"/>
              </a:rPr>
              <a:t>的任一生成树必有</a:t>
            </a:r>
            <a:r>
              <a:rPr lang="en-US" altLang="zh-CN">
                <a:latin typeface="宋体" pitchFamily="2" charset="-122"/>
              </a:rPr>
              <a:t>∣</a:t>
            </a:r>
            <a:r>
              <a:rPr lang="en-US" altLang="zh-CN" i="1">
                <a:latin typeface="宋体" pitchFamily="2" charset="-122"/>
              </a:rPr>
              <a:t>V</a:t>
            </a:r>
            <a:r>
              <a:rPr lang="en-US" altLang="zh-CN">
                <a:latin typeface="宋体" pitchFamily="2" charset="-122"/>
              </a:rPr>
              <a:t>∣-1</a:t>
            </a:r>
            <a:r>
              <a:rPr lang="zh-CN" altLang="en-US">
                <a:latin typeface="宋体" pitchFamily="2" charset="-122"/>
              </a:rPr>
              <a:t>条边。</a:t>
            </a:r>
          </a:p>
        </p:txBody>
      </p:sp>
      <p:sp>
        <p:nvSpPr>
          <p:cNvPr id="10255" name="Rectangle 15"/>
          <p:cNvSpPr>
            <a:spLocks noChangeArrowheads="1"/>
          </p:cNvSpPr>
          <p:nvPr/>
        </p:nvSpPr>
        <p:spPr bwMode="auto">
          <a:xfrm>
            <a:off x="387350" y="5300663"/>
            <a:ext cx="526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6600"/>
                </a:solidFill>
              </a:rPr>
              <a:t>求解最小生成树的算法主要依据下面的定理：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7"/>
                                        </p:tgtEl>
                                        <p:attrNameLst>
                                          <p:attrName>style.visibility</p:attrName>
                                        </p:attrNameLst>
                                      </p:cBhvr>
                                      <p:to>
                                        <p:strVal val="visible"/>
                                      </p:to>
                                    </p:set>
                                    <p:anim calcmode="lin" valueType="num">
                                      <p:cBhvr additive="base">
                                        <p:cTn id="13" dur="500" fill="hold"/>
                                        <p:tgtEl>
                                          <p:spTgt spid="10247"/>
                                        </p:tgtEl>
                                        <p:attrNameLst>
                                          <p:attrName>ppt_x</p:attrName>
                                        </p:attrNameLst>
                                      </p:cBhvr>
                                      <p:tavLst>
                                        <p:tav tm="0">
                                          <p:val>
                                            <p:strVal val="0-#ppt_w/2"/>
                                          </p:val>
                                        </p:tav>
                                        <p:tav tm="100000">
                                          <p:val>
                                            <p:strVal val="#ppt_x"/>
                                          </p:val>
                                        </p:tav>
                                      </p:tavLst>
                                    </p:anim>
                                    <p:anim calcmode="lin" valueType="num">
                                      <p:cBhvr additive="base">
                                        <p:cTn id="14"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251"/>
                                        </p:tgtEl>
                                        <p:attrNameLst>
                                          <p:attrName>style.visibility</p:attrName>
                                        </p:attrNameLst>
                                      </p:cBhvr>
                                      <p:to>
                                        <p:strVal val="visible"/>
                                      </p:to>
                                    </p:set>
                                    <p:anim calcmode="lin" valueType="num">
                                      <p:cBhvr additive="base">
                                        <p:cTn id="19" dur="500" fill="hold"/>
                                        <p:tgtEl>
                                          <p:spTgt spid="10251"/>
                                        </p:tgtEl>
                                        <p:attrNameLst>
                                          <p:attrName>ppt_x</p:attrName>
                                        </p:attrNameLst>
                                      </p:cBhvr>
                                      <p:tavLst>
                                        <p:tav tm="0">
                                          <p:val>
                                            <p:strVal val="0-#ppt_w/2"/>
                                          </p:val>
                                        </p:tav>
                                        <p:tav tm="100000">
                                          <p:val>
                                            <p:strVal val="#ppt_x"/>
                                          </p:val>
                                        </p:tav>
                                      </p:tavLst>
                                    </p:anim>
                                    <p:anim calcmode="lin" valueType="num">
                                      <p:cBhvr additive="base">
                                        <p:cTn id="20" dur="500" fill="hold"/>
                                        <p:tgtEl>
                                          <p:spTgt spid="102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53"/>
                                        </p:tgtEl>
                                        <p:attrNameLst>
                                          <p:attrName>style.visibility</p:attrName>
                                        </p:attrNameLst>
                                      </p:cBhvr>
                                      <p:to>
                                        <p:strVal val="visible"/>
                                      </p:to>
                                    </p:set>
                                    <p:anim calcmode="lin" valueType="num">
                                      <p:cBhvr additive="base">
                                        <p:cTn id="25" dur="500" fill="hold"/>
                                        <p:tgtEl>
                                          <p:spTgt spid="10253"/>
                                        </p:tgtEl>
                                        <p:attrNameLst>
                                          <p:attrName>ppt_x</p:attrName>
                                        </p:attrNameLst>
                                      </p:cBhvr>
                                      <p:tavLst>
                                        <p:tav tm="0">
                                          <p:val>
                                            <p:strVal val="0-#ppt_w/2"/>
                                          </p:val>
                                        </p:tav>
                                        <p:tav tm="100000">
                                          <p:val>
                                            <p:strVal val="#ppt_x"/>
                                          </p:val>
                                        </p:tav>
                                      </p:tavLst>
                                    </p:anim>
                                    <p:anim calcmode="lin" valueType="num">
                                      <p:cBhvr additive="base">
                                        <p:cTn id="26" dur="500" fill="hold"/>
                                        <p:tgtEl>
                                          <p:spTgt spid="1025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55"/>
                                        </p:tgtEl>
                                        <p:attrNameLst>
                                          <p:attrName>style.visibility</p:attrName>
                                        </p:attrNameLst>
                                      </p:cBhvr>
                                      <p:to>
                                        <p:strVal val="visible"/>
                                      </p:to>
                                    </p:set>
                                    <p:anim calcmode="lin" valueType="num">
                                      <p:cBhvr additive="base">
                                        <p:cTn id="31" dur="500" fill="hold"/>
                                        <p:tgtEl>
                                          <p:spTgt spid="10255"/>
                                        </p:tgtEl>
                                        <p:attrNameLst>
                                          <p:attrName>ppt_x</p:attrName>
                                        </p:attrNameLst>
                                      </p:cBhvr>
                                      <p:tavLst>
                                        <p:tav tm="0">
                                          <p:val>
                                            <p:strVal val="0-#ppt_w/2"/>
                                          </p:val>
                                        </p:tav>
                                        <p:tav tm="100000">
                                          <p:val>
                                            <p:strVal val="#ppt_x"/>
                                          </p:val>
                                        </p:tav>
                                      </p:tavLst>
                                    </p:anim>
                                    <p:anim calcmode="lin" valueType="num">
                                      <p:cBhvr additive="base">
                                        <p:cTn id="32" dur="500" fill="hold"/>
                                        <p:tgtEl>
                                          <p:spTgt spid="102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P spid="10247" grpId="0"/>
      <p:bldP spid="10253" grpId="0"/>
      <p:bldP spid="102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323850" y="476250"/>
            <a:ext cx="828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容易看出，算法是多项式时间的。在标每一顶点时，最多作了</a:t>
            </a:r>
            <a:r>
              <a:rPr lang="en-US" altLang="zh-CN"/>
              <a:t>| </a:t>
            </a:r>
            <a:r>
              <a:rPr lang="en-US" altLang="zh-CN" i="1"/>
              <a:t>V</a:t>
            </a:r>
            <a:r>
              <a:rPr lang="en-US" altLang="zh-CN"/>
              <a:t> |</a:t>
            </a:r>
            <a:r>
              <a:rPr lang="zh-CN" altLang="en-US"/>
              <a:t>次运算。算法进行中，事实上在构造一棵由已标号顶点及它们与其前行点间的边组成的树。每一顶点均不可能重复标号，故总计算量的一个上界为</a:t>
            </a:r>
            <a:r>
              <a:rPr lang="en-US" altLang="zh-CN"/>
              <a:t>O</a:t>
            </a:r>
            <a:r>
              <a:rPr lang="zh-CN" altLang="en-US"/>
              <a:t>（</a:t>
            </a:r>
            <a:r>
              <a:rPr lang="en-US" altLang="zh-CN"/>
              <a:t>|</a:t>
            </a:r>
            <a:r>
              <a:rPr lang="en-US" altLang="zh-CN" i="1"/>
              <a:t>V</a:t>
            </a:r>
            <a:r>
              <a:rPr lang="en-US" altLang="zh-CN"/>
              <a:t>|</a:t>
            </a:r>
            <a:r>
              <a:rPr lang="en-US" altLang="zh-CN" baseline="30000"/>
              <a:t>2</a:t>
            </a:r>
            <a:r>
              <a:rPr lang="zh-CN" altLang="en-US"/>
              <a:t>）。</a:t>
            </a:r>
          </a:p>
        </p:txBody>
      </p:sp>
      <p:sp>
        <p:nvSpPr>
          <p:cNvPr id="60423" name="Rectangle 7"/>
          <p:cNvSpPr>
            <a:spLocks noChangeArrowheads="1"/>
          </p:cNvSpPr>
          <p:nvPr/>
        </p:nvSpPr>
        <p:spPr bwMode="auto">
          <a:xfrm>
            <a:off x="293688" y="1716088"/>
            <a:ext cx="8383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按一般习惯，动态规划算法常按逆顺序进行。图</a:t>
            </a:r>
            <a:r>
              <a:rPr lang="en-US" altLang="zh-CN"/>
              <a:t>9.16</a:t>
            </a:r>
            <a:r>
              <a:rPr lang="zh-CN" altLang="en-US">
                <a:cs typeface="Times New Roman" pitchFamily="18" charset="0"/>
              </a:rPr>
              <a:t>给出了按向前标号的结果，最短路径已用双线划出。</a:t>
            </a:r>
            <a:r>
              <a:rPr lang="zh-CN" altLang="en-US"/>
              <a:t> </a:t>
            </a:r>
          </a:p>
        </p:txBody>
      </p:sp>
      <p:sp>
        <p:nvSpPr>
          <p:cNvPr id="60425" name="Rectangle 9"/>
          <p:cNvSpPr>
            <a:spLocks noChangeArrowheads="1"/>
          </p:cNvSpPr>
          <p:nvPr/>
        </p:nvSpPr>
        <p:spPr bwMode="auto">
          <a:xfrm>
            <a:off x="323850" y="2436813"/>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从图</a:t>
            </a:r>
            <a:r>
              <a:rPr lang="en-US" altLang="zh-CN"/>
              <a:t>9.15</a:t>
            </a:r>
            <a:r>
              <a:rPr lang="zh-CN" altLang="en-US">
                <a:cs typeface="Times New Roman" pitchFamily="18" charset="0"/>
              </a:rPr>
              <a:t>中可看出</a:t>
            </a:r>
            <a:r>
              <a:rPr lang="en-US" altLang="zh-CN"/>
              <a:t>A</a:t>
            </a:r>
            <a:r>
              <a:rPr lang="zh-CN" altLang="en-US">
                <a:cs typeface="Times New Roman" pitchFamily="18" charset="0"/>
              </a:rPr>
              <a:t>到各点的距离及最短路径，而从图</a:t>
            </a:r>
            <a:r>
              <a:rPr lang="en-US" altLang="zh-CN"/>
              <a:t>9.16</a:t>
            </a:r>
            <a:r>
              <a:rPr lang="zh-CN" altLang="en-US">
                <a:cs typeface="Times New Roman" pitchFamily="18" charset="0"/>
              </a:rPr>
              <a:t>中则可看出由各点到</a:t>
            </a:r>
            <a:r>
              <a:rPr lang="en-US" altLang="zh-CN"/>
              <a:t>E</a:t>
            </a:r>
            <a:r>
              <a:rPr lang="zh-CN" altLang="en-US">
                <a:cs typeface="Times New Roman" pitchFamily="18" charset="0"/>
              </a:rPr>
              <a:t>点的距离及最短路径，这是两者的区别。</a:t>
            </a:r>
            <a:r>
              <a:rPr lang="zh-CN" altLang="en-US"/>
              <a:t> </a:t>
            </a:r>
          </a:p>
        </p:txBody>
      </p:sp>
      <p:sp>
        <p:nvSpPr>
          <p:cNvPr id="60427" name="Rectangle 11"/>
          <p:cNvSpPr>
            <a:spLocks noChangeArrowheads="1"/>
          </p:cNvSpPr>
          <p:nvPr/>
        </p:nvSpPr>
        <p:spPr bwMode="auto">
          <a:xfrm>
            <a:off x="323850" y="3155950"/>
            <a:ext cx="842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读者不难给出一般问题的计算步骤，也不难推广得到能求出任意两点间最短路径的算法。</a:t>
            </a:r>
          </a:p>
        </p:txBody>
      </p:sp>
      <p:sp>
        <p:nvSpPr>
          <p:cNvPr id="60429" name="Rectangle 13"/>
          <p:cNvSpPr>
            <a:spLocks noChangeArrowheads="1"/>
          </p:cNvSpPr>
          <p:nvPr/>
        </p:nvSpPr>
        <p:spPr bwMode="auto">
          <a:xfrm>
            <a:off x="303213" y="3824288"/>
            <a:ext cx="8374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作为最短路径问题的一个应用实例，我们来研究下面的设备更新问题：</a:t>
            </a:r>
          </a:p>
        </p:txBody>
      </p:sp>
      <p:pic>
        <p:nvPicPr>
          <p:cNvPr id="60433" name="Picture 17" descr="16"/>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2771775" y="4221163"/>
            <a:ext cx="4679950" cy="23399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0421"/>
                                        </p:tgtEl>
                                        <p:attrNameLst>
                                          <p:attrName>style.visibility</p:attrName>
                                        </p:attrNameLst>
                                      </p:cBhvr>
                                      <p:to>
                                        <p:strVal val="visible"/>
                                      </p:to>
                                    </p:set>
                                    <p:anim calcmode="lin" valueType="num">
                                      <p:cBhvr additive="base">
                                        <p:cTn id="7" dur="500" fill="hold"/>
                                        <p:tgtEl>
                                          <p:spTgt spid="60421"/>
                                        </p:tgtEl>
                                        <p:attrNameLst>
                                          <p:attrName>ppt_x</p:attrName>
                                        </p:attrNameLst>
                                      </p:cBhvr>
                                      <p:tavLst>
                                        <p:tav tm="0">
                                          <p:val>
                                            <p:strVal val="0-#ppt_w/2"/>
                                          </p:val>
                                        </p:tav>
                                        <p:tav tm="100000">
                                          <p:val>
                                            <p:strVal val="#ppt_x"/>
                                          </p:val>
                                        </p:tav>
                                      </p:tavLst>
                                    </p:anim>
                                    <p:anim calcmode="lin" valueType="num">
                                      <p:cBhvr additive="base">
                                        <p:cTn id="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423"/>
                                        </p:tgtEl>
                                        <p:attrNameLst>
                                          <p:attrName>style.visibility</p:attrName>
                                        </p:attrNameLst>
                                      </p:cBhvr>
                                      <p:to>
                                        <p:strVal val="visible"/>
                                      </p:to>
                                    </p:set>
                                    <p:anim calcmode="lin" valueType="num">
                                      <p:cBhvr additive="base">
                                        <p:cTn id="13" dur="500" fill="hold"/>
                                        <p:tgtEl>
                                          <p:spTgt spid="60423"/>
                                        </p:tgtEl>
                                        <p:attrNameLst>
                                          <p:attrName>ppt_x</p:attrName>
                                        </p:attrNameLst>
                                      </p:cBhvr>
                                      <p:tavLst>
                                        <p:tav tm="0">
                                          <p:val>
                                            <p:strVal val="0-#ppt_w/2"/>
                                          </p:val>
                                        </p:tav>
                                        <p:tav tm="100000">
                                          <p:val>
                                            <p:strVal val="#ppt_x"/>
                                          </p:val>
                                        </p:tav>
                                      </p:tavLst>
                                    </p:anim>
                                    <p:anim calcmode="lin" valueType="num">
                                      <p:cBhvr additive="base">
                                        <p:cTn id="14" dur="500" fill="hold"/>
                                        <p:tgtEl>
                                          <p:spTgt spid="604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425"/>
                                        </p:tgtEl>
                                        <p:attrNameLst>
                                          <p:attrName>style.visibility</p:attrName>
                                        </p:attrNameLst>
                                      </p:cBhvr>
                                      <p:to>
                                        <p:strVal val="visible"/>
                                      </p:to>
                                    </p:set>
                                    <p:anim calcmode="lin" valueType="num">
                                      <p:cBhvr additive="base">
                                        <p:cTn id="19" dur="500" fill="hold"/>
                                        <p:tgtEl>
                                          <p:spTgt spid="60425"/>
                                        </p:tgtEl>
                                        <p:attrNameLst>
                                          <p:attrName>ppt_x</p:attrName>
                                        </p:attrNameLst>
                                      </p:cBhvr>
                                      <p:tavLst>
                                        <p:tav tm="0">
                                          <p:val>
                                            <p:strVal val="0-#ppt_w/2"/>
                                          </p:val>
                                        </p:tav>
                                        <p:tav tm="100000">
                                          <p:val>
                                            <p:strVal val="#ppt_x"/>
                                          </p:val>
                                        </p:tav>
                                      </p:tavLst>
                                    </p:anim>
                                    <p:anim calcmode="lin" valueType="num">
                                      <p:cBhvr additive="base">
                                        <p:cTn id="20" dur="500" fill="hold"/>
                                        <p:tgtEl>
                                          <p:spTgt spid="6042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427"/>
                                        </p:tgtEl>
                                        <p:attrNameLst>
                                          <p:attrName>style.visibility</p:attrName>
                                        </p:attrNameLst>
                                      </p:cBhvr>
                                      <p:to>
                                        <p:strVal val="visible"/>
                                      </p:to>
                                    </p:set>
                                    <p:anim calcmode="lin" valueType="num">
                                      <p:cBhvr additive="base">
                                        <p:cTn id="25" dur="500" fill="hold"/>
                                        <p:tgtEl>
                                          <p:spTgt spid="60427"/>
                                        </p:tgtEl>
                                        <p:attrNameLst>
                                          <p:attrName>ppt_x</p:attrName>
                                        </p:attrNameLst>
                                      </p:cBhvr>
                                      <p:tavLst>
                                        <p:tav tm="0">
                                          <p:val>
                                            <p:strVal val="0-#ppt_w/2"/>
                                          </p:val>
                                        </p:tav>
                                        <p:tav tm="100000">
                                          <p:val>
                                            <p:strVal val="#ppt_x"/>
                                          </p:val>
                                        </p:tav>
                                      </p:tavLst>
                                    </p:anim>
                                    <p:anim calcmode="lin" valueType="num">
                                      <p:cBhvr additive="base">
                                        <p:cTn id="26" dur="500" fill="hold"/>
                                        <p:tgtEl>
                                          <p:spTgt spid="604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429"/>
                                        </p:tgtEl>
                                        <p:attrNameLst>
                                          <p:attrName>style.visibility</p:attrName>
                                        </p:attrNameLst>
                                      </p:cBhvr>
                                      <p:to>
                                        <p:strVal val="visible"/>
                                      </p:to>
                                    </p:set>
                                    <p:anim calcmode="lin" valueType="num">
                                      <p:cBhvr additive="base">
                                        <p:cTn id="31" dur="500" fill="hold"/>
                                        <p:tgtEl>
                                          <p:spTgt spid="60429"/>
                                        </p:tgtEl>
                                        <p:attrNameLst>
                                          <p:attrName>ppt_x</p:attrName>
                                        </p:attrNameLst>
                                      </p:cBhvr>
                                      <p:tavLst>
                                        <p:tav tm="0">
                                          <p:val>
                                            <p:strVal val="0-#ppt_w/2"/>
                                          </p:val>
                                        </p:tav>
                                        <p:tav tm="100000">
                                          <p:val>
                                            <p:strVal val="#ppt_x"/>
                                          </p:val>
                                        </p:tav>
                                      </p:tavLst>
                                    </p:anim>
                                    <p:anim calcmode="lin" valueType="num">
                                      <p:cBhvr additive="base">
                                        <p:cTn id="32" dur="500" fill="hold"/>
                                        <p:tgtEl>
                                          <p:spTgt spid="6042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0433"/>
                                        </p:tgtEl>
                                        <p:attrNameLst>
                                          <p:attrName>style.visibility</p:attrName>
                                        </p:attrNameLst>
                                      </p:cBhvr>
                                      <p:to>
                                        <p:strVal val="visible"/>
                                      </p:to>
                                    </p:set>
                                    <p:anim calcmode="lin" valueType="num">
                                      <p:cBhvr additive="base">
                                        <p:cTn id="37" dur="500" fill="hold"/>
                                        <p:tgtEl>
                                          <p:spTgt spid="60433"/>
                                        </p:tgtEl>
                                        <p:attrNameLst>
                                          <p:attrName>ppt_x</p:attrName>
                                        </p:attrNameLst>
                                      </p:cBhvr>
                                      <p:tavLst>
                                        <p:tav tm="0">
                                          <p:val>
                                            <p:strVal val="#ppt_x"/>
                                          </p:val>
                                        </p:tav>
                                        <p:tav tm="100000">
                                          <p:val>
                                            <p:strVal val="#ppt_x"/>
                                          </p:val>
                                        </p:tav>
                                      </p:tavLst>
                                    </p:anim>
                                    <p:anim calcmode="lin" valueType="num">
                                      <p:cBhvr additive="base">
                                        <p:cTn id="38" dur="500" fill="hold"/>
                                        <p:tgtEl>
                                          <p:spTgt spid="604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3" grpId="0"/>
      <p:bldP spid="60425" grpId="0"/>
      <p:bldP spid="60427" grpId="0"/>
      <p:bldP spid="604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a:spLocks noChangeArrowheads="1"/>
          </p:cNvSpPr>
          <p:nvPr/>
        </p:nvSpPr>
        <p:spPr bwMode="auto">
          <a:xfrm>
            <a:off x="395288" y="404813"/>
            <a:ext cx="822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6.12</a:t>
            </a:r>
            <a:r>
              <a:rPr lang="en-US" altLang="zh-CN">
                <a:solidFill>
                  <a:srgbClr val="000000"/>
                </a:solidFill>
                <a:ea typeface="黑体" pitchFamily="2" charset="-122"/>
              </a:rPr>
              <a:t> </a:t>
            </a:r>
            <a:r>
              <a:rPr lang="en-US" altLang="zh-CN">
                <a:solidFill>
                  <a:srgbClr val="000000"/>
                </a:solidFill>
              </a:rPr>
              <a:t> </a:t>
            </a:r>
            <a:r>
              <a:rPr lang="zh-CN" altLang="en-US">
                <a:solidFill>
                  <a:srgbClr val="000000"/>
                </a:solidFill>
              </a:rPr>
              <a:t>某单位使用一种设备。该设备在</a:t>
            </a:r>
            <a:r>
              <a:rPr lang="en-US" altLang="zh-CN">
                <a:solidFill>
                  <a:srgbClr val="000000"/>
                </a:solidFill>
              </a:rPr>
              <a:t>5</a:t>
            </a:r>
            <a:r>
              <a:rPr lang="zh-CN" altLang="en-US">
                <a:solidFill>
                  <a:srgbClr val="000000"/>
                </a:solidFill>
              </a:rPr>
              <a:t>年内的预期价格见表</a:t>
            </a:r>
            <a:r>
              <a:rPr lang="en-US" altLang="zh-CN">
                <a:solidFill>
                  <a:srgbClr val="000000"/>
                </a:solidFill>
              </a:rPr>
              <a:t>9.1</a:t>
            </a:r>
            <a:r>
              <a:rPr lang="zh-CN" altLang="en-US">
                <a:solidFill>
                  <a:srgbClr val="000000"/>
                </a:solidFill>
              </a:rPr>
              <a:t>，使用不同年数的设备的年维修费用见表</a:t>
            </a:r>
            <a:r>
              <a:rPr lang="en-US" altLang="zh-CN">
                <a:solidFill>
                  <a:srgbClr val="000000"/>
                </a:solidFill>
              </a:rPr>
              <a:t>6.2 </a:t>
            </a:r>
            <a:r>
              <a:rPr lang="zh-CN" altLang="en-US">
                <a:solidFill>
                  <a:srgbClr val="000000"/>
                </a:solidFill>
              </a:rPr>
              <a:t>。现准备制订一个五年内的设备更新计划，使五年内支付的设备购置费用及总维修费用最少。</a:t>
            </a:r>
          </a:p>
        </p:txBody>
      </p:sp>
      <p:sp>
        <p:nvSpPr>
          <p:cNvPr id="61446" name="Rectangle 6"/>
          <p:cNvSpPr>
            <a:spLocks noChangeArrowheads="1"/>
          </p:cNvSpPr>
          <p:nvPr/>
        </p:nvSpPr>
        <p:spPr bwMode="auto">
          <a:xfrm>
            <a:off x="395288" y="1341438"/>
            <a:ext cx="8280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这显然是一个十分有意义的实际问题，即使作为个人，也会经常遇到更换交通工具、家用电器等设备更新问题的实例。当然，作为一般情况，还可能要考虑残值，如购买了新车，旧车可以折价处理，回收资金与已使用年数有关。</a:t>
            </a:r>
          </a:p>
        </p:txBody>
      </p:sp>
      <p:sp>
        <p:nvSpPr>
          <p:cNvPr id="61448" name="Rectangle 8"/>
          <p:cNvSpPr>
            <a:spLocks noChangeArrowheads="1"/>
          </p:cNvSpPr>
          <p:nvPr/>
        </p:nvSpPr>
        <p:spPr bwMode="auto">
          <a:xfrm>
            <a:off x="395288" y="2565400"/>
            <a:ext cx="81375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解：</a:t>
            </a:r>
            <a:r>
              <a:rPr lang="zh-CN" altLang="en-US"/>
              <a:t>作有向图图</a:t>
            </a:r>
            <a:r>
              <a:rPr lang="en-US" altLang="zh-CN"/>
              <a:t>9.17</a:t>
            </a:r>
            <a:r>
              <a:rPr lang="zh-CN" altLang="en-US"/>
              <a:t>，图中点</a:t>
            </a:r>
            <a:r>
              <a:rPr lang="en-US" altLang="zh-CN" i="1"/>
              <a:t>i</a:t>
            </a:r>
            <a:r>
              <a:rPr lang="zh-CN" altLang="en-US"/>
              <a:t>表示第</a:t>
            </a:r>
            <a:r>
              <a:rPr lang="en-US" altLang="zh-CN" i="1"/>
              <a:t>i</a:t>
            </a:r>
            <a:r>
              <a:rPr lang="zh-CN" altLang="en-US"/>
              <a:t>年初（或第</a:t>
            </a:r>
            <a:r>
              <a:rPr lang="en-US" altLang="zh-CN" i="1"/>
              <a:t>i</a:t>
            </a:r>
            <a:r>
              <a:rPr lang="zh-CN" altLang="en-US"/>
              <a:t>－</a:t>
            </a:r>
            <a:r>
              <a:rPr lang="en-US" altLang="zh-CN"/>
              <a:t>1</a:t>
            </a:r>
            <a:r>
              <a:rPr lang="zh-CN" altLang="en-US"/>
              <a:t>）年末），弧（</a:t>
            </a:r>
            <a:r>
              <a:rPr lang="en-US" altLang="zh-CN" i="1"/>
              <a:t>i</a:t>
            </a:r>
            <a:r>
              <a:rPr lang="en-US" altLang="zh-CN"/>
              <a:t>, </a:t>
            </a:r>
            <a:r>
              <a:rPr lang="en-US" altLang="zh-CN" i="1"/>
              <a:t>j</a:t>
            </a:r>
            <a:r>
              <a:rPr lang="zh-CN" altLang="en-US"/>
              <a:t>）上的数字表示第</a:t>
            </a:r>
            <a:r>
              <a:rPr lang="en-US" altLang="zh-CN" i="1"/>
              <a:t>i</a:t>
            </a:r>
            <a:r>
              <a:rPr lang="zh-CN" altLang="en-US"/>
              <a:t>年初购买设备到第</a:t>
            </a:r>
            <a:r>
              <a:rPr lang="en-US" altLang="zh-CN" i="1"/>
              <a:t>j</a:t>
            </a:r>
            <a:r>
              <a:rPr lang="zh-CN" altLang="en-US"/>
              <a:t>年初更换，在该段时间内的总费用。例如，弧（</a:t>
            </a:r>
            <a:r>
              <a:rPr lang="en-US" altLang="zh-CN"/>
              <a:t>①</a:t>
            </a:r>
            <a:r>
              <a:rPr lang="zh-CN" altLang="en-US"/>
              <a:t>，</a:t>
            </a:r>
            <a:r>
              <a:rPr lang="en-US" altLang="zh-CN"/>
              <a:t>②</a:t>
            </a:r>
            <a:r>
              <a:rPr lang="zh-CN" altLang="en-US"/>
              <a:t>）上的数</a:t>
            </a:r>
            <a:r>
              <a:rPr lang="en-US" altLang="zh-CN"/>
              <a:t>68</a:t>
            </a:r>
            <a:r>
              <a:rPr lang="zh-CN" altLang="en-US"/>
              <a:t>表示第一年初购买设备到</a:t>
            </a:r>
            <a:r>
              <a:rPr lang="en-US" altLang="zh-CN"/>
              <a:t>5</a:t>
            </a:r>
            <a:r>
              <a:rPr lang="zh-CN" altLang="en-US"/>
              <a:t>年后的第六年初更换，需支付购设备费</a:t>
            </a:r>
            <a:r>
              <a:rPr lang="en-US" altLang="zh-CN"/>
              <a:t>10</a:t>
            </a:r>
            <a:r>
              <a:rPr lang="zh-CN" altLang="en-US"/>
              <a:t>万元及各年维修费 </a:t>
            </a:r>
            <a:r>
              <a:rPr lang="en-US" altLang="zh-CN"/>
              <a:t>58 </a:t>
            </a:r>
            <a:r>
              <a:rPr lang="zh-CN" altLang="en-US"/>
              <a:t>万元，共计</a:t>
            </a:r>
            <a:r>
              <a:rPr lang="en-US" altLang="zh-CN"/>
              <a:t>68</a:t>
            </a:r>
            <a:r>
              <a:rPr lang="zh-CN" altLang="en-US"/>
              <a:t>万元。问题化为求由顶点</a:t>
            </a:r>
            <a:r>
              <a:rPr lang="en-US" altLang="zh-CN"/>
              <a:t>①</a:t>
            </a:r>
            <a:r>
              <a:rPr lang="zh-CN" altLang="en-US"/>
              <a:t>到顶点</a:t>
            </a:r>
            <a:r>
              <a:rPr lang="en-US" altLang="zh-CN"/>
              <a:t>⑥</a:t>
            </a:r>
            <a:r>
              <a:rPr lang="zh-CN" altLang="en-US"/>
              <a:t>的最短路。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0-#ppt_w/2"/>
                                          </p:val>
                                        </p:tav>
                                        <p:tav tm="100000">
                                          <p:val>
                                            <p:strVal val="#ppt_x"/>
                                          </p:val>
                                        </p:tav>
                                      </p:tavLst>
                                    </p:anim>
                                    <p:anim calcmode="lin" valueType="num">
                                      <p:cBhvr additive="base">
                                        <p:cTn id="8" dur="500" fill="hold"/>
                                        <p:tgtEl>
                                          <p:spTgt spid="61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6"/>
                                        </p:tgtEl>
                                        <p:attrNameLst>
                                          <p:attrName>style.visibility</p:attrName>
                                        </p:attrNameLst>
                                      </p:cBhvr>
                                      <p:to>
                                        <p:strVal val="visible"/>
                                      </p:to>
                                    </p:set>
                                    <p:anim calcmode="lin" valueType="num">
                                      <p:cBhvr additive="base">
                                        <p:cTn id="13" dur="500" fill="hold"/>
                                        <p:tgtEl>
                                          <p:spTgt spid="61446"/>
                                        </p:tgtEl>
                                        <p:attrNameLst>
                                          <p:attrName>ppt_x</p:attrName>
                                        </p:attrNameLst>
                                      </p:cBhvr>
                                      <p:tavLst>
                                        <p:tav tm="0">
                                          <p:val>
                                            <p:strVal val="0-#ppt_w/2"/>
                                          </p:val>
                                        </p:tav>
                                        <p:tav tm="100000">
                                          <p:val>
                                            <p:strVal val="#ppt_x"/>
                                          </p:val>
                                        </p:tav>
                                      </p:tavLst>
                                    </p:anim>
                                    <p:anim calcmode="lin" valueType="num">
                                      <p:cBhvr additive="base">
                                        <p:cTn id="14" dur="500" fill="hold"/>
                                        <p:tgtEl>
                                          <p:spTgt spid="614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8"/>
                                        </p:tgtEl>
                                        <p:attrNameLst>
                                          <p:attrName>style.visibility</p:attrName>
                                        </p:attrNameLst>
                                      </p:cBhvr>
                                      <p:to>
                                        <p:strVal val="visible"/>
                                      </p:to>
                                    </p:set>
                                    <p:anim calcmode="lin" valueType="num">
                                      <p:cBhvr additive="base">
                                        <p:cTn id="19" dur="500" fill="hold"/>
                                        <p:tgtEl>
                                          <p:spTgt spid="61448"/>
                                        </p:tgtEl>
                                        <p:attrNameLst>
                                          <p:attrName>ppt_x</p:attrName>
                                        </p:attrNameLst>
                                      </p:cBhvr>
                                      <p:tavLst>
                                        <p:tav tm="0">
                                          <p:val>
                                            <p:strVal val="0-#ppt_w/2"/>
                                          </p:val>
                                        </p:tav>
                                        <p:tav tm="100000">
                                          <p:val>
                                            <p:strVal val="#ppt_x"/>
                                          </p:val>
                                        </p:tav>
                                      </p:tavLst>
                                    </p:anim>
                                    <p:anim calcmode="lin" valueType="num">
                                      <p:cBhvr additive="base">
                                        <p:cTn id="20" dur="500" fill="hold"/>
                                        <p:tgtEl>
                                          <p:spTgt spid="614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6" grpId="0"/>
      <p:bldP spid="614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24" name="Picture 4" descr="17"/>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2411413" y="1844675"/>
            <a:ext cx="3600450" cy="36004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1126" name="Rectangle 6"/>
          <p:cNvSpPr>
            <a:spLocks noChangeArrowheads="1"/>
          </p:cNvSpPr>
          <p:nvPr/>
        </p:nvSpPr>
        <p:spPr bwMode="auto">
          <a:xfrm>
            <a:off x="395288" y="5373688"/>
            <a:ext cx="828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容易看出，作出</a:t>
            </a:r>
            <a:r>
              <a:rPr lang="en-US" altLang="zh-CN" i="1"/>
              <a:t>n</a:t>
            </a:r>
            <a:r>
              <a:rPr lang="zh-CN" altLang="en-US"/>
              <a:t>年设备更新问题的有向图将问题化为最短路径问题大约需要</a:t>
            </a:r>
            <a:r>
              <a:rPr lang="en-US" altLang="zh-CN" i="1"/>
              <a:t>O</a:t>
            </a:r>
            <a:r>
              <a:rPr lang="en-US" altLang="zh-CN"/>
              <a:t>(</a:t>
            </a:r>
            <a:r>
              <a:rPr lang="en-US" altLang="zh-CN" i="1"/>
              <a:t>n</a:t>
            </a:r>
            <a:r>
              <a:rPr lang="en-US" altLang="zh-CN" baseline="30000"/>
              <a:t>2</a:t>
            </a:r>
            <a:r>
              <a:rPr lang="en-US" altLang="zh-CN"/>
              <a:t>)</a:t>
            </a:r>
            <a:r>
              <a:rPr lang="zh-CN" altLang="en-US"/>
              <a:t>计算量，其后要求求解的最短路径问题的计算量也是</a:t>
            </a:r>
            <a:r>
              <a:rPr lang="en-US" altLang="zh-CN" i="1"/>
              <a:t>O</a:t>
            </a:r>
            <a:r>
              <a:rPr lang="en-US" altLang="zh-CN"/>
              <a:t>(</a:t>
            </a:r>
            <a:r>
              <a:rPr lang="en-US" altLang="zh-CN" i="1"/>
              <a:t>n</a:t>
            </a:r>
            <a:r>
              <a:rPr lang="en-US" altLang="zh-CN" baseline="30000"/>
              <a:t>2</a:t>
            </a:r>
            <a:r>
              <a:rPr lang="en-US" altLang="zh-CN"/>
              <a:t>)</a:t>
            </a:r>
            <a:r>
              <a:rPr lang="zh-CN" altLang="en-US"/>
              <a:t>，故设备更新问题可在</a:t>
            </a:r>
            <a:r>
              <a:rPr lang="en-US" altLang="zh-CN" i="1"/>
              <a:t>O</a:t>
            </a:r>
            <a:r>
              <a:rPr lang="en-US" altLang="zh-CN"/>
              <a:t>(</a:t>
            </a:r>
            <a:r>
              <a:rPr lang="en-US" altLang="zh-CN" i="1"/>
              <a:t>n</a:t>
            </a:r>
            <a:r>
              <a:rPr lang="en-US" altLang="zh-CN" baseline="30000"/>
              <a:t>2</a:t>
            </a:r>
            <a:r>
              <a:rPr lang="en-US" altLang="zh-CN"/>
              <a:t>)</a:t>
            </a:r>
            <a:r>
              <a:rPr lang="zh-CN" altLang="en-US"/>
              <a:t>时间内求解。</a:t>
            </a:r>
          </a:p>
        </p:txBody>
      </p:sp>
      <p:sp>
        <p:nvSpPr>
          <p:cNvPr id="261127" name="Text Box 7"/>
          <p:cNvSpPr txBox="1">
            <a:spLocks noChangeArrowheads="1"/>
          </p:cNvSpPr>
          <p:nvPr/>
        </p:nvSpPr>
        <p:spPr bwMode="auto">
          <a:xfrm>
            <a:off x="1763713" y="333375"/>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表</a:t>
            </a:r>
            <a:r>
              <a:rPr lang="en-US" altLang="zh-CN"/>
              <a:t>6.1</a:t>
            </a:r>
          </a:p>
        </p:txBody>
      </p:sp>
      <p:sp>
        <p:nvSpPr>
          <p:cNvPr id="261128" name="Text Box 8"/>
          <p:cNvSpPr txBox="1">
            <a:spLocks noChangeArrowheads="1"/>
          </p:cNvSpPr>
          <p:nvPr/>
        </p:nvSpPr>
        <p:spPr bwMode="auto">
          <a:xfrm>
            <a:off x="5775325" y="330200"/>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表</a:t>
            </a:r>
            <a:r>
              <a:rPr lang="en-US" altLang="zh-CN"/>
              <a:t>6.2</a:t>
            </a:r>
          </a:p>
        </p:txBody>
      </p:sp>
      <p:graphicFrame>
        <p:nvGraphicFramePr>
          <p:cNvPr id="261208" name="Group 88"/>
          <p:cNvGraphicFramePr>
            <a:graphicFrameLocks noGrp="1"/>
          </p:cNvGraphicFramePr>
          <p:nvPr/>
        </p:nvGraphicFramePr>
        <p:xfrm>
          <a:off x="323850" y="955675"/>
          <a:ext cx="3960813" cy="744538"/>
        </p:xfrm>
        <a:graphic>
          <a:graphicData uri="http://schemas.openxmlformats.org/drawingml/2006/table">
            <a:tbl>
              <a:tblPr/>
              <a:tblGrid>
                <a:gridCol w="1441450"/>
                <a:gridCol w="503238"/>
                <a:gridCol w="504825"/>
                <a:gridCol w="503237"/>
                <a:gridCol w="431800"/>
                <a:gridCol w="576263"/>
              </a:tblGrid>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第</a:t>
                      </a:r>
                      <a:r>
                        <a:rPr kumimoji="0" lang="en-US" altLang="zh-CN" sz="1600" b="0" i="0" u="none" strike="noStrike" cap="none" normalizeH="0" baseline="0" smtClean="0">
                          <a:ln>
                            <a:noFill/>
                          </a:ln>
                          <a:solidFill>
                            <a:schemeClr val="tx1"/>
                          </a:solidFill>
                          <a:effectLst/>
                          <a:latin typeface="Arial" charset="0"/>
                          <a:ea typeface="宋体" pitchFamily="2" charset="-122"/>
                        </a:rPr>
                        <a:t>i</a:t>
                      </a:r>
                      <a:r>
                        <a:rPr kumimoji="0" lang="zh-CN" altLang="en-US" sz="1600" b="0" i="0" u="none" strike="noStrike" cap="none" normalizeH="0" baseline="0" smtClean="0">
                          <a:ln>
                            <a:noFill/>
                          </a:ln>
                          <a:solidFill>
                            <a:schemeClr val="tx1"/>
                          </a:solidFill>
                          <a:effectLst/>
                          <a:latin typeface="Arial" charset="0"/>
                          <a:ea typeface="宋体" pitchFamily="2" charset="-122"/>
                        </a:rPr>
                        <a:t>年</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价格（万年）</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236" name="Group 116"/>
          <p:cNvGraphicFramePr>
            <a:graphicFrameLocks noGrp="1"/>
          </p:cNvGraphicFramePr>
          <p:nvPr/>
        </p:nvGraphicFramePr>
        <p:xfrm>
          <a:off x="4572000" y="981075"/>
          <a:ext cx="3960813" cy="744538"/>
        </p:xfrm>
        <a:graphic>
          <a:graphicData uri="http://schemas.openxmlformats.org/drawingml/2006/table">
            <a:tbl>
              <a:tblPr/>
              <a:tblGrid>
                <a:gridCol w="1441450"/>
                <a:gridCol w="503238"/>
                <a:gridCol w="504825"/>
                <a:gridCol w="503237"/>
                <a:gridCol w="431800"/>
                <a:gridCol w="576263"/>
              </a:tblGrid>
              <a:tr h="2381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已使用年数</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1600" b="0" i="0" u="none" strike="noStrike" cap="none" normalizeH="0" baseline="0" smtClean="0">
                          <a:ln>
                            <a:noFill/>
                          </a:ln>
                          <a:solidFill>
                            <a:schemeClr val="tx1"/>
                          </a:solidFill>
                          <a:effectLst/>
                          <a:latin typeface="Arial" charset="0"/>
                          <a:ea typeface="宋体" pitchFamily="2" charset="-122"/>
                        </a:rPr>
                        <a:t>（万年）</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1126"/>
                                        </p:tgtEl>
                                        <p:attrNameLst>
                                          <p:attrName>style.visibility</p:attrName>
                                        </p:attrNameLst>
                                      </p:cBhvr>
                                      <p:to>
                                        <p:strVal val="visible"/>
                                      </p:to>
                                    </p:set>
                                    <p:anim calcmode="lin" valueType="num">
                                      <p:cBhvr additive="base">
                                        <p:cTn id="7" dur="500" fill="hold"/>
                                        <p:tgtEl>
                                          <p:spTgt spid="261126"/>
                                        </p:tgtEl>
                                        <p:attrNameLst>
                                          <p:attrName>ppt_x</p:attrName>
                                        </p:attrNameLst>
                                      </p:cBhvr>
                                      <p:tavLst>
                                        <p:tav tm="0">
                                          <p:val>
                                            <p:strVal val="0-#ppt_w/2"/>
                                          </p:val>
                                        </p:tav>
                                        <p:tav tm="100000">
                                          <p:val>
                                            <p:strVal val="#ppt_x"/>
                                          </p:val>
                                        </p:tav>
                                      </p:tavLst>
                                    </p:anim>
                                    <p:anim calcmode="lin" valueType="num">
                                      <p:cBhvr additive="base">
                                        <p:cTn id="8" dur="500" fill="hold"/>
                                        <p:tgtEl>
                                          <p:spTgt spid="26112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61127"/>
                                        </p:tgtEl>
                                        <p:attrNameLst>
                                          <p:attrName>style.visibility</p:attrName>
                                        </p:attrNameLst>
                                      </p:cBhvr>
                                      <p:to>
                                        <p:strVal val="visible"/>
                                      </p:to>
                                    </p:set>
                                    <p:anim calcmode="lin" valueType="num">
                                      <p:cBhvr additive="base">
                                        <p:cTn id="12" dur="500" fill="hold"/>
                                        <p:tgtEl>
                                          <p:spTgt spid="261127"/>
                                        </p:tgtEl>
                                        <p:attrNameLst>
                                          <p:attrName>ppt_x</p:attrName>
                                        </p:attrNameLst>
                                      </p:cBhvr>
                                      <p:tavLst>
                                        <p:tav tm="0">
                                          <p:val>
                                            <p:strVal val="0-#ppt_w/2"/>
                                          </p:val>
                                        </p:tav>
                                        <p:tav tm="100000">
                                          <p:val>
                                            <p:strVal val="#ppt_x"/>
                                          </p:val>
                                        </p:tav>
                                      </p:tavLst>
                                    </p:anim>
                                    <p:anim calcmode="lin" valueType="num">
                                      <p:cBhvr additive="base">
                                        <p:cTn id="13" dur="500" fill="hold"/>
                                        <p:tgtEl>
                                          <p:spTgt spid="26112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61208"/>
                                        </p:tgtEl>
                                        <p:attrNameLst>
                                          <p:attrName>style.visibility</p:attrName>
                                        </p:attrNameLst>
                                      </p:cBhvr>
                                      <p:to>
                                        <p:strVal val="visible"/>
                                      </p:to>
                                    </p:set>
                                    <p:anim calcmode="lin" valueType="num">
                                      <p:cBhvr additive="base">
                                        <p:cTn id="18" dur="500" fill="hold"/>
                                        <p:tgtEl>
                                          <p:spTgt spid="261208"/>
                                        </p:tgtEl>
                                        <p:attrNameLst>
                                          <p:attrName>ppt_x</p:attrName>
                                        </p:attrNameLst>
                                      </p:cBhvr>
                                      <p:tavLst>
                                        <p:tav tm="0">
                                          <p:val>
                                            <p:strVal val="0-#ppt_w/2"/>
                                          </p:val>
                                        </p:tav>
                                        <p:tav tm="100000">
                                          <p:val>
                                            <p:strVal val="#ppt_x"/>
                                          </p:val>
                                        </p:tav>
                                      </p:tavLst>
                                    </p:anim>
                                    <p:anim calcmode="lin" valueType="num">
                                      <p:cBhvr additive="base">
                                        <p:cTn id="19" dur="500" fill="hold"/>
                                        <p:tgtEl>
                                          <p:spTgt spid="2612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1128"/>
                                        </p:tgtEl>
                                        <p:attrNameLst>
                                          <p:attrName>style.visibility</p:attrName>
                                        </p:attrNameLst>
                                      </p:cBhvr>
                                      <p:to>
                                        <p:strVal val="visible"/>
                                      </p:to>
                                    </p:set>
                                    <p:anim calcmode="lin" valueType="num">
                                      <p:cBhvr additive="base">
                                        <p:cTn id="24" dur="500" fill="hold"/>
                                        <p:tgtEl>
                                          <p:spTgt spid="261128"/>
                                        </p:tgtEl>
                                        <p:attrNameLst>
                                          <p:attrName>ppt_x</p:attrName>
                                        </p:attrNameLst>
                                      </p:cBhvr>
                                      <p:tavLst>
                                        <p:tav tm="0">
                                          <p:val>
                                            <p:strVal val="0-#ppt_w/2"/>
                                          </p:val>
                                        </p:tav>
                                        <p:tav tm="100000">
                                          <p:val>
                                            <p:strVal val="#ppt_x"/>
                                          </p:val>
                                        </p:tav>
                                      </p:tavLst>
                                    </p:anim>
                                    <p:anim calcmode="lin" valueType="num">
                                      <p:cBhvr additive="base">
                                        <p:cTn id="25" dur="500" fill="hold"/>
                                        <p:tgtEl>
                                          <p:spTgt spid="261128"/>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61236"/>
                                        </p:tgtEl>
                                        <p:attrNameLst>
                                          <p:attrName>style.visibility</p:attrName>
                                        </p:attrNameLst>
                                      </p:cBhvr>
                                      <p:to>
                                        <p:strVal val="visible"/>
                                      </p:to>
                                    </p:set>
                                    <p:anim calcmode="lin" valueType="num">
                                      <p:cBhvr additive="base">
                                        <p:cTn id="30" dur="500" fill="hold"/>
                                        <p:tgtEl>
                                          <p:spTgt spid="261236"/>
                                        </p:tgtEl>
                                        <p:attrNameLst>
                                          <p:attrName>ppt_x</p:attrName>
                                        </p:attrNameLst>
                                      </p:cBhvr>
                                      <p:tavLst>
                                        <p:tav tm="0">
                                          <p:val>
                                            <p:strVal val="0-#ppt_w/2"/>
                                          </p:val>
                                        </p:tav>
                                        <p:tav tm="100000">
                                          <p:val>
                                            <p:strVal val="#ppt_x"/>
                                          </p:val>
                                        </p:tav>
                                      </p:tavLst>
                                    </p:anim>
                                    <p:anim calcmode="lin" valueType="num">
                                      <p:cBhvr additive="base">
                                        <p:cTn id="31" dur="500" fill="hold"/>
                                        <p:tgtEl>
                                          <p:spTgt spid="26123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61124"/>
                                        </p:tgtEl>
                                        <p:attrNameLst>
                                          <p:attrName>style.visibility</p:attrName>
                                        </p:attrNameLst>
                                      </p:cBhvr>
                                      <p:to>
                                        <p:strVal val="visible"/>
                                      </p:to>
                                    </p:set>
                                    <p:anim calcmode="lin" valueType="num">
                                      <p:cBhvr additive="base">
                                        <p:cTn id="36" dur="500" fill="hold"/>
                                        <p:tgtEl>
                                          <p:spTgt spid="261124"/>
                                        </p:tgtEl>
                                        <p:attrNameLst>
                                          <p:attrName>ppt_x</p:attrName>
                                        </p:attrNameLst>
                                      </p:cBhvr>
                                      <p:tavLst>
                                        <p:tav tm="0">
                                          <p:val>
                                            <p:strVal val="0-#ppt_w/2"/>
                                          </p:val>
                                        </p:tav>
                                        <p:tav tm="100000">
                                          <p:val>
                                            <p:strVal val="#ppt_x"/>
                                          </p:val>
                                        </p:tav>
                                      </p:tavLst>
                                    </p:anim>
                                    <p:anim calcmode="lin" valueType="num">
                                      <p:cBhvr additive="base">
                                        <p:cTn id="37"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6" grpId="0"/>
      <p:bldP spid="261127" grpId="0"/>
      <p:bldP spid="2611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ChangeArrowheads="1"/>
          </p:cNvSpPr>
          <p:nvPr/>
        </p:nvSpPr>
        <p:spPr bwMode="auto">
          <a:xfrm>
            <a:off x="107950" y="333375"/>
            <a:ext cx="3519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五、欧拉圈与最短邮路问题</a:t>
            </a:r>
          </a:p>
        </p:txBody>
      </p:sp>
      <p:sp>
        <p:nvSpPr>
          <p:cNvPr id="62470" name="Text Box 6"/>
          <p:cNvSpPr txBox="1">
            <a:spLocks noChangeArrowheads="1"/>
          </p:cNvSpPr>
          <p:nvPr/>
        </p:nvSpPr>
        <p:spPr bwMode="auto">
          <a:xfrm>
            <a:off x="376238" y="733425"/>
            <a:ext cx="83724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欧拉圈问题起源于著名的七桥问题。给定一个无向图</a:t>
            </a:r>
            <a:r>
              <a:rPr lang="en-US" altLang="zh-CN">
                <a:solidFill>
                  <a:srgbClr val="000000"/>
                </a:solidFill>
              </a:rPr>
              <a:t>G=</a:t>
            </a:r>
            <a:r>
              <a:rPr lang="zh-CN" altLang="en-US">
                <a:solidFill>
                  <a:srgbClr val="000000"/>
                </a:solidFill>
              </a:rPr>
              <a:t>（</a:t>
            </a:r>
            <a:r>
              <a:rPr lang="en-US" altLang="zh-CN">
                <a:solidFill>
                  <a:srgbClr val="000000"/>
                </a:solidFill>
              </a:rPr>
              <a:t>V</a:t>
            </a:r>
            <a:r>
              <a:rPr lang="zh-CN" altLang="en-US">
                <a:solidFill>
                  <a:srgbClr val="000000"/>
                </a:solidFill>
              </a:rPr>
              <a:t>，</a:t>
            </a:r>
            <a:r>
              <a:rPr lang="en-US" altLang="zh-CN">
                <a:solidFill>
                  <a:srgbClr val="000000"/>
                </a:solidFill>
              </a:rPr>
              <a:t>E</a:t>
            </a:r>
            <a:r>
              <a:rPr lang="zh-CN" altLang="en-US">
                <a:solidFill>
                  <a:srgbClr val="000000"/>
                </a:solidFill>
              </a:rPr>
              <a:t>），问能否由一个顶点出发，经且仅经过每条边一次并返回原出发顶点。如果能够，则每一个这样的圈被称为图</a:t>
            </a:r>
            <a:r>
              <a:rPr lang="en-US" altLang="zh-CN">
                <a:solidFill>
                  <a:srgbClr val="000000"/>
                </a:solidFill>
              </a:rPr>
              <a:t>G</a:t>
            </a:r>
            <a:r>
              <a:rPr lang="zh-CN" altLang="en-US">
                <a:solidFill>
                  <a:srgbClr val="000000"/>
                </a:solidFill>
              </a:rPr>
              <a:t>的欧拉圈，而图</a:t>
            </a:r>
            <a:r>
              <a:rPr lang="en-US" altLang="zh-CN">
                <a:solidFill>
                  <a:srgbClr val="000000"/>
                </a:solidFill>
              </a:rPr>
              <a:t>G</a:t>
            </a:r>
            <a:r>
              <a:rPr lang="zh-CN" altLang="en-US">
                <a:solidFill>
                  <a:srgbClr val="000000"/>
                </a:solidFill>
              </a:rPr>
              <a:t>则被称为是一个欧拉图。显然，图</a:t>
            </a:r>
            <a:r>
              <a:rPr lang="en-US" altLang="zh-CN">
                <a:solidFill>
                  <a:srgbClr val="000000"/>
                </a:solidFill>
              </a:rPr>
              <a:t>G</a:t>
            </a:r>
            <a:r>
              <a:rPr lang="zh-CN" altLang="en-US">
                <a:solidFill>
                  <a:srgbClr val="000000"/>
                </a:solidFill>
              </a:rPr>
              <a:t>为欧拉图的充要条件是它可以被一笔画出且首尾相连（当首尾不能相连时则被称为欧拉路）。由此，立即可得出下面的定理：</a:t>
            </a:r>
          </a:p>
        </p:txBody>
      </p:sp>
      <p:sp>
        <p:nvSpPr>
          <p:cNvPr id="62472" name="Rectangle 8"/>
          <p:cNvSpPr>
            <a:spLocks noChangeArrowheads="1"/>
          </p:cNvSpPr>
          <p:nvPr/>
        </p:nvSpPr>
        <p:spPr bwMode="auto">
          <a:xfrm>
            <a:off x="395288" y="2276475"/>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9.8</a:t>
            </a:r>
            <a:r>
              <a:rPr lang="en-US" altLang="zh-CN"/>
              <a:t>  </a:t>
            </a:r>
            <a:r>
              <a:rPr lang="en-US" altLang="zh-CN" i="1"/>
              <a:t>G</a:t>
            </a:r>
            <a:r>
              <a:rPr lang="zh-CN" altLang="en-US"/>
              <a:t>为 欧拉图的充要条件是：</a:t>
            </a:r>
            <a:r>
              <a:rPr lang="en-US" altLang="zh-CN" i="1"/>
              <a:t>G</a:t>
            </a:r>
            <a:r>
              <a:rPr lang="zh-CN" altLang="en-US"/>
              <a:t>是连通的且</a:t>
            </a:r>
            <a:r>
              <a:rPr lang="en-US" altLang="zh-CN" i="1"/>
              <a:t>G</a:t>
            </a:r>
            <a:r>
              <a:rPr lang="zh-CN" altLang="en-US"/>
              <a:t>的每一个顶点都与偶数条件相关联。</a:t>
            </a:r>
          </a:p>
        </p:txBody>
      </p:sp>
      <p:sp>
        <p:nvSpPr>
          <p:cNvPr id="62474" name="Rectangle 10"/>
          <p:cNvSpPr>
            <a:spLocks noChangeArrowheads="1"/>
          </p:cNvSpPr>
          <p:nvPr/>
        </p:nvSpPr>
        <p:spPr bwMode="auto">
          <a:xfrm>
            <a:off x="395288" y="2927350"/>
            <a:ext cx="81359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把关联偶数条边的顶点称为偶顶点，把关联奇数条边的顶点称为奇顶点，则容易看出奇顶点的个数必为偶数个（因为每一笔画都产生一个起点与一个终点），又易得出</a:t>
            </a:r>
          </a:p>
        </p:txBody>
      </p:sp>
      <p:sp>
        <p:nvSpPr>
          <p:cNvPr id="62476" name="Rectangle 12"/>
          <p:cNvSpPr>
            <a:spLocks noChangeArrowheads="1"/>
          </p:cNvSpPr>
          <p:nvPr/>
        </p:nvSpPr>
        <p:spPr bwMode="auto">
          <a:xfrm>
            <a:off x="350838" y="4005263"/>
            <a:ext cx="7837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9.9</a:t>
            </a:r>
            <a:r>
              <a:rPr lang="en-US" altLang="zh-CN"/>
              <a:t>  </a:t>
            </a:r>
            <a:r>
              <a:rPr lang="en-US" altLang="zh-CN" i="1"/>
              <a:t>G</a:t>
            </a:r>
            <a:r>
              <a:rPr lang="zh-CN" altLang="en-US"/>
              <a:t>为欧拉路的充要条件为：</a:t>
            </a:r>
            <a:r>
              <a:rPr lang="en-US" altLang="zh-CN" i="1"/>
              <a:t>G</a:t>
            </a:r>
            <a:r>
              <a:rPr lang="zh-CN" altLang="en-US"/>
              <a:t>是连通的且奇顶点的个数为</a:t>
            </a:r>
            <a:r>
              <a:rPr lang="en-US" altLang="zh-CN"/>
              <a:t>2</a:t>
            </a:r>
            <a:r>
              <a:rPr lang="zh-CN" altLang="en-US"/>
              <a:t>。</a:t>
            </a:r>
          </a:p>
        </p:txBody>
      </p:sp>
      <p:sp>
        <p:nvSpPr>
          <p:cNvPr id="62478" name="Rectangle 14"/>
          <p:cNvSpPr>
            <a:spLocks noChangeArrowheads="1"/>
          </p:cNvSpPr>
          <p:nvPr/>
        </p:nvSpPr>
        <p:spPr bwMode="auto">
          <a:xfrm>
            <a:off x="323850" y="4365625"/>
            <a:ext cx="83534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综合定理</a:t>
            </a:r>
            <a:r>
              <a:rPr lang="en-US" altLang="zh-CN"/>
              <a:t>9.8</a:t>
            </a:r>
            <a:r>
              <a:rPr lang="zh-CN" altLang="en-US"/>
              <a:t>和定理</a:t>
            </a:r>
            <a:r>
              <a:rPr lang="en-US" altLang="zh-CN"/>
              <a:t>9.9</a:t>
            </a:r>
            <a:r>
              <a:rPr lang="zh-CN" altLang="en-US"/>
              <a:t>可知，</a:t>
            </a:r>
            <a:r>
              <a:rPr lang="en-US" altLang="zh-CN" i="1"/>
              <a:t>G</a:t>
            </a:r>
            <a:r>
              <a:rPr lang="zh-CN" altLang="en-US"/>
              <a:t>可一笔画出的充要条件为</a:t>
            </a:r>
            <a:r>
              <a:rPr lang="en-US" altLang="zh-CN" i="1"/>
              <a:t>G</a:t>
            </a:r>
            <a:r>
              <a:rPr lang="zh-CN" altLang="en-US"/>
              <a:t>是连通的且奇顶点的个数为</a:t>
            </a:r>
            <a:r>
              <a:rPr lang="en-US" altLang="zh-CN"/>
              <a:t>0</a:t>
            </a:r>
            <a:r>
              <a:rPr lang="zh-CN" altLang="en-US"/>
              <a:t>或</a:t>
            </a:r>
            <a:r>
              <a:rPr lang="en-US" altLang="zh-CN"/>
              <a:t>2</a:t>
            </a:r>
            <a:r>
              <a:rPr lang="zh-CN" altLang="en-US"/>
              <a:t>，当奇顶点个数为零时，尚可设法使起点和终点相重。下面的图</a:t>
            </a:r>
            <a:r>
              <a:rPr lang="en-US" altLang="zh-CN"/>
              <a:t>9.18</a:t>
            </a:r>
            <a:r>
              <a:rPr lang="zh-CN" altLang="en-US"/>
              <a:t>（</a:t>
            </a:r>
            <a:r>
              <a:rPr lang="en-US" altLang="zh-CN" i="1"/>
              <a:t>a</a:t>
            </a:r>
            <a:r>
              <a:rPr lang="zh-CN" altLang="en-US"/>
              <a:t>）为欧拉圈，而图</a:t>
            </a:r>
            <a:r>
              <a:rPr lang="en-US" altLang="zh-CN"/>
              <a:t>9.18</a:t>
            </a:r>
            <a:r>
              <a:rPr lang="zh-CN" altLang="en-US"/>
              <a:t>（</a:t>
            </a:r>
            <a:r>
              <a:rPr lang="en-US" altLang="zh-CN" i="1"/>
              <a:t>b</a:t>
            </a:r>
            <a:r>
              <a:rPr lang="zh-CN" altLang="en-US"/>
              <a:t>）则为欧拉路，后者虽可一笔画出，但必须以一个奇顶点为起点，以另一个奇顶为终点。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70"/>
                                        </p:tgtEl>
                                        <p:attrNameLst>
                                          <p:attrName>style.visibility</p:attrName>
                                        </p:attrNameLst>
                                      </p:cBhvr>
                                      <p:to>
                                        <p:strVal val="visible"/>
                                      </p:to>
                                    </p:set>
                                    <p:anim calcmode="lin" valueType="num">
                                      <p:cBhvr additive="base">
                                        <p:cTn id="13" dur="500" fill="hold"/>
                                        <p:tgtEl>
                                          <p:spTgt spid="62470"/>
                                        </p:tgtEl>
                                        <p:attrNameLst>
                                          <p:attrName>ppt_x</p:attrName>
                                        </p:attrNameLst>
                                      </p:cBhvr>
                                      <p:tavLst>
                                        <p:tav tm="0">
                                          <p:val>
                                            <p:strVal val="0-#ppt_w/2"/>
                                          </p:val>
                                        </p:tav>
                                        <p:tav tm="100000">
                                          <p:val>
                                            <p:strVal val="#ppt_x"/>
                                          </p:val>
                                        </p:tav>
                                      </p:tavLst>
                                    </p:anim>
                                    <p:anim calcmode="lin" valueType="num">
                                      <p:cBhvr additive="base">
                                        <p:cTn id="14" dur="500" fill="hold"/>
                                        <p:tgtEl>
                                          <p:spTgt spid="624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72"/>
                                        </p:tgtEl>
                                        <p:attrNameLst>
                                          <p:attrName>style.visibility</p:attrName>
                                        </p:attrNameLst>
                                      </p:cBhvr>
                                      <p:to>
                                        <p:strVal val="visible"/>
                                      </p:to>
                                    </p:set>
                                    <p:anim calcmode="lin" valueType="num">
                                      <p:cBhvr additive="base">
                                        <p:cTn id="19" dur="500" fill="hold"/>
                                        <p:tgtEl>
                                          <p:spTgt spid="62472"/>
                                        </p:tgtEl>
                                        <p:attrNameLst>
                                          <p:attrName>ppt_x</p:attrName>
                                        </p:attrNameLst>
                                      </p:cBhvr>
                                      <p:tavLst>
                                        <p:tav tm="0">
                                          <p:val>
                                            <p:strVal val="0-#ppt_w/2"/>
                                          </p:val>
                                        </p:tav>
                                        <p:tav tm="100000">
                                          <p:val>
                                            <p:strVal val="#ppt_x"/>
                                          </p:val>
                                        </p:tav>
                                      </p:tavLst>
                                    </p:anim>
                                    <p:anim calcmode="lin" valueType="num">
                                      <p:cBhvr additive="base">
                                        <p:cTn id="20" dur="500" fill="hold"/>
                                        <p:tgtEl>
                                          <p:spTgt spid="624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74"/>
                                        </p:tgtEl>
                                        <p:attrNameLst>
                                          <p:attrName>style.visibility</p:attrName>
                                        </p:attrNameLst>
                                      </p:cBhvr>
                                      <p:to>
                                        <p:strVal val="visible"/>
                                      </p:to>
                                    </p:set>
                                    <p:anim calcmode="lin" valueType="num">
                                      <p:cBhvr additive="base">
                                        <p:cTn id="25" dur="500" fill="hold"/>
                                        <p:tgtEl>
                                          <p:spTgt spid="62474"/>
                                        </p:tgtEl>
                                        <p:attrNameLst>
                                          <p:attrName>ppt_x</p:attrName>
                                        </p:attrNameLst>
                                      </p:cBhvr>
                                      <p:tavLst>
                                        <p:tav tm="0">
                                          <p:val>
                                            <p:strVal val="0-#ppt_w/2"/>
                                          </p:val>
                                        </p:tav>
                                        <p:tav tm="100000">
                                          <p:val>
                                            <p:strVal val="#ppt_x"/>
                                          </p:val>
                                        </p:tav>
                                      </p:tavLst>
                                    </p:anim>
                                    <p:anim calcmode="lin" valueType="num">
                                      <p:cBhvr additive="base">
                                        <p:cTn id="26" dur="500" fill="hold"/>
                                        <p:tgtEl>
                                          <p:spTgt spid="624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2476"/>
                                        </p:tgtEl>
                                        <p:attrNameLst>
                                          <p:attrName>style.visibility</p:attrName>
                                        </p:attrNameLst>
                                      </p:cBhvr>
                                      <p:to>
                                        <p:strVal val="visible"/>
                                      </p:to>
                                    </p:set>
                                    <p:anim calcmode="lin" valueType="num">
                                      <p:cBhvr additive="base">
                                        <p:cTn id="31" dur="500" fill="hold"/>
                                        <p:tgtEl>
                                          <p:spTgt spid="62476"/>
                                        </p:tgtEl>
                                        <p:attrNameLst>
                                          <p:attrName>ppt_x</p:attrName>
                                        </p:attrNameLst>
                                      </p:cBhvr>
                                      <p:tavLst>
                                        <p:tav tm="0">
                                          <p:val>
                                            <p:strVal val="0-#ppt_w/2"/>
                                          </p:val>
                                        </p:tav>
                                        <p:tav tm="100000">
                                          <p:val>
                                            <p:strVal val="#ppt_x"/>
                                          </p:val>
                                        </p:tav>
                                      </p:tavLst>
                                    </p:anim>
                                    <p:anim calcmode="lin" valueType="num">
                                      <p:cBhvr additive="base">
                                        <p:cTn id="32"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2478"/>
                                        </p:tgtEl>
                                        <p:attrNameLst>
                                          <p:attrName>style.visibility</p:attrName>
                                        </p:attrNameLst>
                                      </p:cBhvr>
                                      <p:to>
                                        <p:strVal val="visible"/>
                                      </p:to>
                                    </p:set>
                                    <p:anim calcmode="lin" valueType="num">
                                      <p:cBhvr additive="base">
                                        <p:cTn id="37" dur="500" fill="hold"/>
                                        <p:tgtEl>
                                          <p:spTgt spid="62478"/>
                                        </p:tgtEl>
                                        <p:attrNameLst>
                                          <p:attrName>ppt_x</p:attrName>
                                        </p:attrNameLst>
                                      </p:cBhvr>
                                      <p:tavLst>
                                        <p:tav tm="0">
                                          <p:val>
                                            <p:strVal val="0-#ppt_w/2"/>
                                          </p:val>
                                        </p:tav>
                                        <p:tav tm="100000">
                                          <p:val>
                                            <p:strVal val="#ppt_x"/>
                                          </p:val>
                                        </p:tav>
                                      </p:tavLst>
                                    </p:anim>
                                    <p:anim calcmode="lin" valueType="num">
                                      <p:cBhvr additive="base">
                                        <p:cTn id="38" dur="500" fill="hold"/>
                                        <p:tgtEl>
                                          <p:spTgt spid="62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0" grpId="0"/>
      <p:bldP spid="62472" grpId="0"/>
      <p:bldP spid="62474" grpId="0"/>
      <p:bldP spid="62476" grpId="0"/>
      <p:bldP spid="6247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ChangeArrowheads="1"/>
          </p:cNvSpPr>
          <p:nvPr/>
        </p:nvSpPr>
        <p:spPr bwMode="auto">
          <a:xfrm>
            <a:off x="395288" y="404813"/>
            <a:ext cx="83534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图的连通性可以十分容易地用标号算法加以检验。而图的奇顶点数又可通过对其顶点一一检测而求得。容易看出总计算量是多顶式时间的，故欧拉圈问题和欧拉路问题均是十分简单的</a:t>
            </a:r>
            <a:r>
              <a:rPr lang="en-US" altLang="zh-CN" i="1"/>
              <a:t>P</a:t>
            </a:r>
            <a:r>
              <a:rPr lang="zh-CN" altLang="en-US">
                <a:cs typeface="Times New Roman" pitchFamily="18" charset="0"/>
              </a:rPr>
              <a:t>问题，从而，等价地，一笔画问题也可十分容易地求解：若图</a:t>
            </a:r>
            <a:r>
              <a:rPr lang="en-US" altLang="zh-CN"/>
              <a:t>G</a:t>
            </a:r>
            <a:r>
              <a:rPr lang="zh-CN" altLang="en-US">
                <a:cs typeface="Times New Roman" pitchFamily="18" charset="0"/>
              </a:rPr>
              <a:t>是欧拉图，则从任一顶点出发均可将它一笔画出；若图</a:t>
            </a:r>
            <a:r>
              <a:rPr lang="en-US" altLang="zh-CN" i="1"/>
              <a:t>G</a:t>
            </a:r>
            <a:r>
              <a:rPr lang="zh-CN" altLang="en-US">
                <a:cs typeface="Times New Roman" pitchFamily="18" charset="0"/>
              </a:rPr>
              <a:t>是欧拉路，则由一奇顶点出发，一一经偶顶点地走过各条边，最后到达另一奇顶点，即可将</a:t>
            </a:r>
            <a:r>
              <a:rPr lang="en-US" altLang="zh-CN" i="1"/>
              <a:t>G</a:t>
            </a:r>
            <a:r>
              <a:rPr lang="zh-CN" altLang="en-US">
                <a:cs typeface="Times New Roman" pitchFamily="18" charset="0"/>
              </a:rPr>
              <a:t>一笔画出；否则</a:t>
            </a:r>
            <a:r>
              <a:rPr lang="en-US" altLang="zh-CN" i="1"/>
              <a:t>G</a:t>
            </a:r>
            <a:r>
              <a:rPr lang="zh-CN" altLang="en-US">
                <a:cs typeface="Times New Roman" pitchFamily="18" charset="0"/>
              </a:rPr>
              <a:t>不能一笔画出，（当然，如何走法仍需规划一下）。</a:t>
            </a:r>
            <a:r>
              <a:rPr lang="zh-CN" altLang="en-US"/>
              <a:t> </a:t>
            </a:r>
          </a:p>
        </p:txBody>
      </p:sp>
      <p:sp>
        <p:nvSpPr>
          <p:cNvPr id="63495" name="Rectangle 7"/>
          <p:cNvSpPr>
            <a:spLocks noChangeArrowheads="1"/>
          </p:cNvSpPr>
          <p:nvPr/>
        </p:nvSpPr>
        <p:spPr bwMode="auto">
          <a:xfrm>
            <a:off x="395288" y="2708275"/>
            <a:ext cx="84248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与欧拉图有较大联系的另一有名的</a:t>
            </a:r>
            <a:r>
              <a:rPr lang="en-US" altLang="zh-CN" i="1"/>
              <a:t>P</a:t>
            </a:r>
            <a:r>
              <a:rPr lang="zh-CN" altLang="en-US"/>
              <a:t>问题是无向图上的中国邮路问题。给定一个无向图，它的每一条边上都赋有一个表示该边长度（或费用）的权。要求从一指定顶点出发，至少经过每一条边一次最后返回原出发点，并使经过边的总长度最小。其中如重复走过某些边，则边长应重复计算，重复几次计算几次。一个由邮局出发去各街道送信最后返回邮局的邮递员遇到的问题就是一个中国邮路问题。</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ppt_x"/>
                                          </p:val>
                                        </p:tav>
                                        <p:tav tm="100000">
                                          <p:val>
                                            <p:strVal val="#ppt_x"/>
                                          </p:val>
                                        </p:tav>
                                      </p:tavLst>
                                    </p:anim>
                                    <p:anim calcmode="lin" valueType="num">
                                      <p:cBhvr additive="base">
                                        <p:cTn id="8" dur="500" fill="hold"/>
                                        <p:tgtEl>
                                          <p:spTgt spid="634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5"/>
                                        </p:tgtEl>
                                        <p:attrNameLst>
                                          <p:attrName>style.visibility</p:attrName>
                                        </p:attrNameLst>
                                      </p:cBhvr>
                                      <p:to>
                                        <p:strVal val="visible"/>
                                      </p:to>
                                    </p:set>
                                    <p:anim calcmode="lin" valueType="num">
                                      <p:cBhvr additive="base">
                                        <p:cTn id="13" dur="500" fill="hold"/>
                                        <p:tgtEl>
                                          <p:spTgt spid="63495"/>
                                        </p:tgtEl>
                                        <p:attrNameLst>
                                          <p:attrName>ppt_x</p:attrName>
                                        </p:attrNameLst>
                                      </p:cBhvr>
                                      <p:tavLst>
                                        <p:tav tm="0">
                                          <p:val>
                                            <p:strVal val="#ppt_x"/>
                                          </p:val>
                                        </p:tav>
                                        <p:tav tm="100000">
                                          <p:val>
                                            <p:strVal val="#ppt_x"/>
                                          </p:val>
                                        </p:tav>
                                      </p:tavLst>
                                    </p:anim>
                                    <p:anim calcmode="lin" valueType="num">
                                      <p:cBhvr additive="base">
                                        <p:cTn id="14"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P spid="634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5"/>
          <p:cNvSpPr>
            <a:spLocks noChangeArrowheads="1"/>
          </p:cNvSpPr>
          <p:nvPr/>
        </p:nvSpPr>
        <p:spPr bwMode="auto">
          <a:xfrm>
            <a:off x="395288" y="428625"/>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无向图上的中国邮路问题也不难解决。若无向图</a:t>
            </a:r>
            <a:r>
              <a:rPr lang="en-US" altLang="zh-CN" i="1"/>
              <a:t>G</a:t>
            </a:r>
            <a:r>
              <a:rPr lang="zh-CN" altLang="en-US">
                <a:cs typeface="Times New Roman" pitchFamily="18" charset="0"/>
              </a:rPr>
              <a:t>是欧拉图，则任一欧拉图都提供了一条最佳邮路。若</a:t>
            </a:r>
            <a:r>
              <a:rPr lang="en-US" altLang="zh-CN" i="1"/>
              <a:t>G</a:t>
            </a:r>
            <a:r>
              <a:rPr lang="zh-CN" altLang="en-US">
                <a:cs typeface="Times New Roman" pitchFamily="18" charset="0"/>
              </a:rPr>
              <a:t>不是欧拉图，如前所说，图中的奇顶点数必为偶数。然后，求出任意两个奇顶点之间的最短路径及最短矩离最短路径长度），再解一个奇顶点之间的最小权匹配（或指派问题，注意这里的距离矩阵是对称的）。将各匹配奇点间的最短路径加入</a:t>
            </a:r>
            <a:r>
              <a:rPr lang="en-US" altLang="zh-CN" i="1"/>
              <a:t>G</a:t>
            </a:r>
            <a:r>
              <a:rPr lang="zh-CN" altLang="en-US">
                <a:cs typeface="Times New Roman" pitchFamily="18" charset="0"/>
              </a:rPr>
              <a:t>中，就得到了最知路问题的解，我们将在</a:t>
            </a:r>
            <a:r>
              <a:rPr lang="en-US" altLang="zh-CN">
                <a:cs typeface="Times New Roman" pitchFamily="18" charset="0"/>
              </a:rPr>
              <a:t>§</a:t>
            </a:r>
            <a:r>
              <a:rPr lang="en-US" altLang="zh-CN"/>
              <a:t>9.5</a:t>
            </a:r>
            <a:r>
              <a:rPr lang="zh-CN" altLang="en-US">
                <a:cs typeface="Times New Roman" pitchFamily="18" charset="0"/>
              </a:rPr>
              <a:t>中考察一个这类问题的实例。</a:t>
            </a:r>
            <a:r>
              <a:rPr lang="zh-CN" altLang="en-US"/>
              <a:t> </a:t>
            </a:r>
          </a:p>
        </p:txBody>
      </p:sp>
      <p:sp>
        <p:nvSpPr>
          <p:cNvPr id="64519" name="Rectangle 7"/>
          <p:cNvSpPr>
            <a:spLocks noChangeArrowheads="1"/>
          </p:cNvSpPr>
          <p:nvPr/>
        </p:nvSpPr>
        <p:spPr bwMode="auto">
          <a:xfrm>
            <a:off x="395288" y="2276475"/>
            <a:ext cx="8280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在本节中，我们例举了几个较为典型而又时常遇到的</a:t>
            </a:r>
            <a:r>
              <a:rPr lang="en-US" altLang="zh-CN"/>
              <a:t>P</a:t>
            </a:r>
            <a:r>
              <a:rPr lang="zh-CN" altLang="en-US"/>
              <a:t>问题。由于事实上存在着无穷多个</a:t>
            </a:r>
            <a:r>
              <a:rPr lang="en-US" altLang="zh-CN" i="1"/>
              <a:t>P</a:t>
            </a:r>
            <a:r>
              <a:rPr lang="zh-CN" altLang="en-US"/>
              <a:t>问题，而且即使某问题是</a:t>
            </a:r>
            <a:r>
              <a:rPr lang="en-US" altLang="zh-CN" i="1"/>
              <a:t>NP</a:t>
            </a:r>
            <a:r>
              <a:rPr lang="zh-CN" altLang="en-US"/>
              <a:t>完全的，它的许多特殊条件下的子问题也仍然可以是多项式时间可解的，因而我们不可能对</a:t>
            </a:r>
            <a:r>
              <a:rPr lang="en-US" altLang="zh-CN"/>
              <a:t>P</a:t>
            </a:r>
            <a:r>
              <a:rPr lang="zh-CN" altLang="en-US"/>
              <a:t>类作一完整的介绍。如果本章内容能起到抛砖引玉的作用，使读者看到一些</a:t>
            </a:r>
            <a:r>
              <a:rPr lang="en-US" altLang="zh-CN"/>
              <a:t>P</a:t>
            </a:r>
            <a:r>
              <a:rPr lang="zh-CN" altLang="en-US"/>
              <a:t>问题所具有的某些特征及构造算法上的某些技巧，那么，我们的目的也就达到了。从上述</a:t>
            </a:r>
            <a:r>
              <a:rPr lang="en-US" altLang="zh-CN"/>
              <a:t>P</a:t>
            </a:r>
            <a:r>
              <a:rPr lang="zh-CN" altLang="en-US"/>
              <a:t>问题（包括第八章中的线性规划、运输问题及指派问题）可以看出，它们都可以用某种逐次改进的方法来求解。每次改进中的计算量是多项式界的，改进的次数也是多项式界的。线性规划的单纯形法例外，改进次数可能达到指数次。但即使是线性规划问题，也已经找到了具有这种特性的算法，如椭球算法、卡马卡算法，虽然其结构是相当复杂的，但计算量却是多项式时间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4517"/>
                                        </p:tgtEl>
                                        <p:attrNameLst>
                                          <p:attrName>style.visibility</p:attrName>
                                        </p:attrNameLst>
                                      </p:cBhvr>
                                      <p:to>
                                        <p:strVal val="visible"/>
                                      </p:to>
                                    </p:set>
                                    <p:anim calcmode="lin" valueType="num">
                                      <p:cBhvr additive="base">
                                        <p:cTn id="7" dur="500" fill="hold"/>
                                        <p:tgtEl>
                                          <p:spTgt spid="64517"/>
                                        </p:tgtEl>
                                        <p:attrNameLst>
                                          <p:attrName>ppt_x</p:attrName>
                                        </p:attrNameLst>
                                      </p:cBhvr>
                                      <p:tavLst>
                                        <p:tav tm="0">
                                          <p:val>
                                            <p:strVal val="0-#ppt_w/2"/>
                                          </p:val>
                                        </p:tav>
                                        <p:tav tm="100000">
                                          <p:val>
                                            <p:strVal val="#ppt_x"/>
                                          </p:val>
                                        </p:tav>
                                      </p:tavLst>
                                    </p:anim>
                                    <p:anim calcmode="lin" valueType="num">
                                      <p:cBhvr additive="base">
                                        <p:cTn id="8" dur="500" fill="hold"/>
                                        <p:tgtEl>
                                          <p:spTgt spid="645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9"/>
                                        </p:tgtEl>
                                        <p:attrNameLst>
                                          <p:attrName>style.visibility</p:attrName>
                                        </p:attrNameLst>
                                      </p:cBhvr>
                                      <p:to>
                                        <p:strVal val="visible"/>
                                      </p:to>
                                    </p:set>
                                    <p:anim calcmode="lin" valueType="num">
                                      <p:cBhvr additive="base">
                                        <p:cTn id="13" dur="500" fill="hold"/>
                                        <p:tgtEl>
                                          <p:spTgt spid="64519"/>
                                        </p:tgtEl>
                                        <p:attrNameLst>
                                          <p:attrName>ppt_x</p:attrName>
                                        </p:attrNameLst>
                                      </p:cBhvr>
                                      <p:tavLst>
                                        <p:tav tm="0">
                                          <p:val>
                                            <p:strVal val="0-#ppt_w/2"/>
                                          </p:val>
                                        </p:tav>
                                        <p:tav tm="100000">
                                          <p:val>
                                            <p:strVal val="#ppt_x"/>
                                          </p:val>
                                        </p:tav>
                                      </p:tavLst>
                                    </p:anim>
                                    <p:anim calcmode="lin" valueType="num">
                                      <p:cBhvr additive="base">
                                        <p:cTn id="14" dur="500" fill="hold"/>
                                        <p:tgtEl>
                                          <p:spTgt spid="64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5"/>
          <p:cNvSpPr>
            <a:spLocks noChangeArrowheads="1"/>
          </p:cNvSpPr>
          <p:nvPr/>
        </p:nvSpPr>
        <p:spPr bwMode="auto">
          <a:xfrm>
            <a:off x="46038" y="188913"/>
            <a:ext cx="351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6600"/>
                </a:solidFill>
              </a:rPr>
              <a:t>最后，我们还想强调几点：</a:t>
            </a:r>
          </a:p>
        </p:txBody>
      </p:sp>
      <p:sp>
        <p:nvSpPr>
          <p:cNvPr id="65543" name="Rectangle 7"/>
          <p:cNvSpPr>
            <a:spLocks noChangeArrowheads="1"/>
          </p:cNvSpPr>
          <p:nvPr/>
        </p:nvSpPr>
        <p:spPr bwMode="auto">
          <a:xfrm>
            <a:off x="34925" y="547688"/>
            <a:ext cx="8426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1</a:t>
            </a:r>
            <a:r>
              <a:rPr lang="zh-CN" altLang="en-US"/>
              <a:t>、许多表面有点相象的问题事实上可能具有完全不同的计算复杂性。</a:t>
            </a:r>
          </a:p>
          <a:p>
            <a:r>
              <a:rPr lang="zh-CN" altLang="en-US"/>
              <a:t>      这样的例子举不胜举，我们略举一、二，以提醒读者注意。</a:t>
            </a:r>
          </a:p>
        </p:txBody>
      </p:sp>
      <p:sp>
        <p:nvSpPr>
          <p:cNvPr id="65545" name="Rectangle 9"/>
          <p:cNvSpPr>
            <a:spLocks noChangeArrowheads="1"/>
          </p:cNvSpPr>
          <p:nvPr/>
        </p:nvSpPr>
        <p:spPr bwMode="auto">
          <a:xfrm>
            <a:off x="323850" y="1236663"/>
            <a:ext cx="84248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1</a:t>
            </a:r>
            <a:r>
              <a:rPr lang="zh-CN" altLang="en-US"/>
              <a:t>）最短路径问题是</a:t>
            </a:r>
            <a:r>
              <a:rPr lang="en-US" altLang="zh-CN"/>
              <a:t>P</a:t>
            </a:r>
            <a:r>
              <a:rPr lang="zh-CN" altLang="en-US"/>
              <a:t>问题，而由一点出发到达每一顶点一次（不必返回原点）的哈密顿路问题及由一顶点出发经所有顶点一次到达另一顶点的最短路径问题</a:t>
            </a:r>
            <a:r>
              <a:rPr lang="en-US" altLang="zh-CN"/>
              <a:t>——</a:t>
            </a:r>
            <a:r>
              <a:rPr lang="zh-CN" altLang="en-US"/>
              <a:t>流浪的旅行商问题（</a:t>
            </a:r>
            <a:r>
              <a:rPr lang="en-US" altLang="zh-CN"/>
              <a:t>WTSP</a:t>
            </a:r>
            <a:r>
              <a:rPr lang="zh-CN" altLang="en-US"/>
              <a:t>）均是</a:t>
            </a:r>
            <a:r>
              <a:rPr lang="en-US" altLang="zh-CN"/>
              <a:t>NP</a:t>
            </a:r>
            <a:r>
              <a:rPr lang="zh-CN" altLang="en-US"/>
              <a:t>完全的。这里只增加了每个顶点都要去一次的要求，但问题发生了质的变化，由</a:t>
            </a:r>
            <a:r>
              <a:rPr lang="en-US" altLang="zh-CN"/>
              <a:t>P</a:t>
            </a:r>
            <a:r>
              <a:rPr lang="zh-CN" altLang="en-US"/>
              <a:t>问题变成了</a:t>
            </a:r>
            <a:r>
              <a:rPr lang="en-US" altLang="zh-CN"/>
              <a:t>NP</a:t>
            </a:r>
            <a:r>
              <a:rPr lang="zh-CN" altLang="en-US"/>
              <a:t>完全问题。</a:t>
            </a:r>
          </a:p>
        </p:txBody>
      </p:sp>
      <p:sp>
        <p:nvSpPr>
          <p:cNvPr id="65547" name="Rectangle 11"/>
          <p:cNvSpPr>
            <a:spLocks noChangeArrowheads="1"/>
          </p:cNvSpPr>
          <p:nvPr/>
        </p:nvSpPr>
        <p:spPr bwMode="auto">
          <a:xfrm>
            <a:off x="252413" y="2779713"/>
            <a:ext cx="86407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2</a:t>
            </a:r>
            <a:r>
              <a:rPr lang="zh-CN" altLang="en-US"/>
              <a:t>）指派问题与</a:t>
            </a:r>
            <a:r>
              <a:rPr lang="en-US" altLang="zh-CN"/>
              <a:t>TSP</a:t>
            </a:r>
            <a:r>
              <a:rPr lang="zh-CN" altLang="en-US"/>
              <a:t>也有相似之处，前者求一置换而使目标值最小，后者求一循环置换（不包含子圈）而使目标值最小。前者是</a:t>
            </a:r>
            <a:r>
              <a:rPr lang="en-US" altLang="zh-CN"/>
              <a:t>P</a:t>
            </a:r>
            <a:r>
              <a:rPr lang="zh-CN" altLang="en-US"/>
              <a:t>问题，而后者则是</a:t>
            </a:r>
            <a:r>
              <a:rPr lang="en-US" altLang="zh-CN"/>
              <a:t>NP</a:t>
            </a:r>
            <a:r>
              <a:rPr lang="zh-CN" altLang="en-US"/>
              <a:t>完全的。</a:t>
            </a:r>
          </a:p>
        </p:txBody>
      </p:sp>
      <p:sp>
        <p:nvSpPr>
          <p:cNvPr id="65549" name="Rectangle 13"/>
          <p:cNvSpPr>
            <a:spLocks noChangeArrowheads="1"/>
          </p:cNvSpPr>
          <p:nvPr/>
        </p:nvSpPr>
        <p:spPr bwMode="auto">
          <a:xfrm>
            <a:off x="250825" y="3716338"/>
            <a:ext cx="8642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3</a:t>
            </a:r>
            <a:r>
              <a:rPr lang="zh-CN" altLang="en-US"/>
              <a:t>）欧拉圈问题求由一顶点出发经且仅经过每边一次回到原顶点的圈，而</a:t>
            </a:r>
            <a:r>
              <a:rPr lang="en-US" altLang="zh-CN"/>
              <a:t>TSP</a:t>
            </a:r>
            <a:r>
              <a:rPr lang="zh-CN" altLang="en-US"/>
              <a:t>则求由一顶点出发经且仅经过每个顶点一次返回原顶点的圈。前者是十分容易的</a:t>
            </a:r>
            <a:r>
              <a:rPr lang="en-US" altLang="zh-CN"/>
              <a:t>P</a:t>
            </a:r>
            <a:r>
              <a:rPr lang="zh-CN" altLang="en-US"/>
              <a:t>问题，而后者是极其困难的</a:t>
            </a:r>
            <a:r>
              <a:rPr lang="en-US" altLang="zh-CN"/>
              <a:t>NP</a:t>
            </a:r>
            <a:r>
              <a:rPr lang="zh-CN" altLang="en-US"/>
              <a:t>完全问题，迄今还没有求解它的较好算法。</a:t>
            </a:r>
          </a:p>
        </p:txBody>
      </p:sp>
      <p:sp>
        <p:nvSpPr>
          <p:cNvPr id="65551" name="Rectangle 15"/>
          <p:cNvSpPr>
            <a:spLocks noChangeArrowheads="1"/>
          </p:cNvSpPr>
          <p:nvPr/>
        </p:nvSpPr>
        <p:spPr bwMode="auto">
          <a:xfrm>
            <a:off x="250825" y="4940300"/>
            <a:ext cx="8497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4</a:t>
            </a:r>
            <a:r>
              <a:rPr lang="zh-CN" altLang="en-US"/>
              <a:t>）线性规划问题、运输问题及指派问题均为</a:t>
            </a:r>
            <a:r>
              <a:rPr lang="en-US" altLang="zh-CN"/>
              <a:t>P</a:t>
            </a:r>
            <a:r>
              <a:rPr lang="zh-CN" altLang="en-US"/>
              <a:t>问题，但相应的整数线性规划及</a:t>
            </a:r>
            <a:r>
              <a:rPr lang="en-US" altLang="zh-CN"/>
              <a:t>0—1</a:t>
            </a:r>
            <a:r>
              <a:rPr lang="zh-CN" altLang="en-US"/>
              <a:t>规划均为</a:t>
            </a:r>
            <a:r>
              <a:rPr lang="en-US" altLang="zh-CN"/>
              <a:t>NP</a:t>
            </a:r>
            <a:r>
              <a:rPr lang="zh-CN" altLang="en-US"/>
              <a:t>完全的。</a:t>
            </a:r>
          </a:p>
        </p:txBody>
      </p:sp>
      <p:sp>
        <p:nvSpPr>
          <p:cNvPr id="65553" name="Rectangle 17"/>
          <p:cNvSpPr>
            <a:spLocks noChangeArrowheads="1"/>
          </p:cNvSpPr>
          <p:nvPr/>
        </p:nvSpPr>
        <p:spPr bwMode="auto">
          <a:xfrm>
            <a:off x="250825" y="5516563"/>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    （</a:t>
            </a:r>
            <a:r>
              <a:rPr lang="en-US" altLang="zh-CN"/>
              <a:t>5</a:t>
            </a:r>
            <a:r>
              <a:rPr lang="zh-CN" altLang="en-US">
                <a:cs typeface="Times New Roman" pitchFamily="18" charset="0"/>
              </a:rPr>
              <a:t>）无向图中国邮路问题是</a:t>
            </a:r>
            <a:r>
              <a:rPr lang="en-US" altLang="zh-CN"/>
              <a:t>P</a:t>
            </a:r>
            <a:r>
              <a:rPr lang="zh-CN" altLang="en-US">
                <a:cs typeface="Times New Roman" pitchFamily="18" charset="0"/>
              </a:rPr>
              <a:t>问题，而有向图中中国邮路问题则是</a:t>
            </a:r>
            <a:r>
              <a:rPr lang="en-US" altLang="zh-CN"/>
              <a:t>NP</a:t>
            </a:r>
            <a:r>
              <a:rPr lang="zh-CN" altLang="en-US">
                <a:cs typeface="Times New Roman" pitchFamily="18" charset="0"/>
              </a:rPr>
              <a:t>完全的，（容易看出，会解有向图上的某问题必也会解无向图上的相同问题，但反之不真）。</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additive="base">
                                        <p:cTn id="7" dur="500" fill="hold"/>
                                        <p:tgtEl>
                                          <p:spTgt spid="65541"/>
                                        </p:tgtEl>
                                        <p:attrNameLst>
                                          <p:attrName>ppt_x</p:attrName>
                                        </p:attrNameLst>
                                      </p:cBhvr>
                                      <p:tavLst>
                                        <p:tav tm="0">
                                          <p:val>
                                            <p:strVal val="0-#ppt_w/2"/>
                                          </p:val>
                                        </p:tav>
                                        <p:tav tm="100000">
                                          <p:val>
                                            <p:strVal val="#ppt_x"/>
                                          </p:val>
                                        </p:tav>
                                      </p:tavLst>
                                    </p:anim>
                                    <p:anim calcmode="lin" valueType="num">
                                      <p:cBhvr additive="base">
                                        <p:cTn id="8" dur="5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3"/>
                                        </p:tgtEl>
                                        <p:attrNameLst>
                                          <p:attrName>style.visibility</p:attrName>
                                        </p:attrNameLst>
                                      </p:cBhvr>
                                      <p:to>
                                        <p:strVal val="visible"/>
                                      </p:to>
                                    </p:set>
                                    <p:anim calcmode="lin" valueType="num">
                                      <p:cBhvr additive="base">
                                        <p:cTn id="13" dur="500" fill="hold"/>
                                        <p:tgtEl>
                                          <p:spTgt spid="65543"/>
                                        </p:tgtEl>
                                        <p:attrNameLst>
                                          <p:attrName>ppt_x</p:attrName>
                                        </p:attrNameLst>
                                      </p:cBhvr>
                                      <p:tavLst>
                                        <p:tav tm="0">
                                          <p:val>
                                            <p:strVal val="0-#ppt_w/2"/>
                                          </p:val>
                                        </p:tav>
                                        <p:tav tm="100000">
                                          <p:val>
                                            <p:strVal val="#ppt_x"/>
                                          </p:val>
                                        </p:tav>
                                      </p:tavLst>
                                    </p:anim>
                                    <p:anim calcmode="lin" valueType="num">
                                      <p:cBhvr additive="base">
                                        <p:cTn id="14" dur="500" fill="hold"/>
                                        <p:tgtEl>
                                          <p:spTgt spid="655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5"/>
                                        </p:tgtEl>
                                        <p:attrNameLst>
                                          <p:attrName>style.visibility</p:attrName>
                                        </p:attrNameLst>
                                      </p:cBhvr>
                                      <p:to>
                                        <p:strVal val="visible"/>
                                      </p:to>
                                    </p:set>
                                    <p:anim calcmode="lin" valueType="num">
                                      <p:cBhvr additive="base">
                                        <p:cTn id="19" dur="500" fill="hold"/>
                                        <p:tgtEl>
                                          <p:spTgt spid="65545"/>
                                        </p:tgtEl>
                                        <p:attrNameLst>
                                          <p:attrName>ppt_x</p:attrName>
                                        </p:attrNameLst>
                                      </p:cBhvr>
                                      <p:tavLst>
                                        <p:tav tm="0">
                                          <p:val>
                                            <p:strVal val="0-#ppt_w/2"/>
                                          </p:val>
                                        </p:tav>
                                        <p:tav tm="100000">
                                          <p:val>
                                            <p:strVal val="#ppt_x"/>
                                          </p:val>
                                        </p:tav>
                                      </p:tavLst>
                                    </p:anim>
                                    <p:anim calcmode="lin" valueType="num">
                                      <p:cBhvr additive="base">
                                        <p:cTn id="20" dur="500" fill="hold"/>
                                        <p:tgtEl>
                                          <p:spTgt spid="655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7"/>
                                        </p:tgtEl>
                                        <p:attrNameLst>
                                          <p:attrName>style.visibility</p:attrName>
                                        </p:attrNameLst>
                                      </p:cBhvr>
                                      <p:to>
                                        <p:strVal val="visible"/>
                                      </p:to>
                                    </p:set>
                                    <p:anim calcmode="lin" valueType="num">
                                      <p:cBhvr additive="base">
                                        <p:cTn id="25" dur="500" fill="hold"/>
                                        <p:tgtEl>
                                          <p:spTgt spid="65547"/>
                                        </p:tgtEl>
                                        <p:attrNameLst>
                                          <p:attrName>ppt_x</p:attrName>
                                        </p:attrNameLst>
                                      </p:cBhvr>
                                      <p:tavLst>
                                        <p:tav tm="0">
                                          <p:val>
                                            <p:strVal val="0-#ppt_w/2"/>
                                          </p:val>
                                        </p:tav>
                                        <p:tav tm="100000">
                                          <p:val>
                                            <p:strVal val="#ppt_x"/>
                                          </p:val>
                                        </p:tav>
                                      </p:tavLst>
                                    </p:anim>
                                    <p:anim calcmode="lin" valueType="num">
                                      <p:cBhvr additive="base">
                                        <p:cTn id="26" dur="500" fill="hold"/>
                                        <p:tgtEl>
                                          <p:spTgt spid="655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49"/>
                                        </p:tgtEl>
                                        <p:attrNameLst>
                                          <p:attrName>style.visibility</p:attrName>
                                        </p:attrNameLst>
                                      </p:cBhvr>
                                      <p:to>
                                        <p:strVal val="visible"/>
                                      </p:to>
                                    </p:set>
                                    <p:anim calcmode="lin" valueType="num">
                                      <p:cBhvr additive="base">
                                        <p:cTn id="31" dur="500" fill="hold"/>
                                        <p:tgtEl>
                                          <p:spTgt spid="65549"/>
                                        </p:tgtEl>
                                        <p:attrNameLst>
                                          <p:attrName>ppt_x</p:attrName>
                                        </p:attrNameLst>
                                      </p:cBhvr>
                                      <p:tavLst>
                                        <p:tav tm="0">
                                          <p:val>
                                            <p:strVal val="0-#ppt_w/2"/>
                                          </p:val>
                                        </p:tav>
                                        <p:tav tm="100000">
                                          <p:val>
                                            <p:strVal val="#ppt_x"/>
                                          </p:val>
                                        </p:tav>
                                      </p:tavLst>
                                    </p:anim>
                                    <p:anim calcmode="lin" valueType="num">
                                      <p:cBhvr additive="base">
                                        <p:cTn id="32" dur="500" fill="hold"/>
                                        <p:tgtEl>
                                          <p:spTgt spid="6554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5551"/>
                                        </p:tgtEl>
                                        <p:attrNameLst>
                                          <p:attrName>style.visibility</p:attrName>
                                        </p:attrNameLst>
                                      </p:cBhvr>
                                      <p:to>
                                        <p:strVal val="visible"/>
                                      </p:to>
                                    </p:set>
                                    <p:anim calcmode="lin" valueType="num">
                                      <p:cBhvr additive="base">
                                        <p:cTn id="37" dur="500" fill="hold"/>
                                        <p:tgtEl>
                                          <p:spTgt spid="65551"/>
                                        </p:tgtEl>
                                        <p:attrNameLst>
                                          <p:attrName>ppt_x</p:attrName>
                                        </p:attrNameLst>
                                      </p:cBhvr>
                                      <p:tavLst>
                                        <p:tav tm="0">
                                          <p:val>
                                            <p:strVal val="0-#ppt_w/2"/>
                                          </p:val>
                                        </p:tav>
                                        <p:tav tm="100000">
                                          <p:val>
                                            <p:strVal val="#ppt_x"/>
                                          </p:val>
                                        </p:tav>
                                      </p:tavLst>
                                    </p:anim>
                                    <p:anim calcmode="lin" valueType="num">
                                      <p:cBhvr additive="base">
                                        <p:cTn id="38" dur="500" fill="hold"/>
                                        <p:tgtEl>
                                          <p:spTgt spid="6555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5553">
                                            <p:txEl>
                                              <p:pRg st="0" end="0"/>
                                            </p:txEl>
                                          </p:spTgt>
                                        </p:tgtEl>
                                        <p:attrNameLst>
                                          <p:attrName>style.visibility</p:attrName>
                                        </p:attrNameLst>
                                      </p:cBhvr>
                                      <p:to>
                                        <p:strVal val="visible"/>
                                      </p:to>
                                    </p:set>
                                    <p:anim calcmode="lin" valueType="num">
                                      <p:cBhvr additive="base">
                                        <p:cTn id="43" dur="500" fill="hold"/>
                                        <p:tgtEl>
                                          <p:spTgt spid="6555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55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p:bldP spid="65543" grpId="0"/>
      <p:bldP spid="65545" grpId="0"/>
      <p:bldP spid="65547" grpId="0"/>
      <p:bldP spid="65549" grpId="0"/>
      <p:bldP spid="655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ChangeArrowheads="1"/>
          </p:cNvSpPr>
          <p:nvPr/>
        </p:nvSpPr>
        <p:spPr bwMode="auto">
          <a:xfrm>
            <a:off x="395288" y="557213"/>
            <a:ext cx="8351837"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2</a:t>
            </a:r>
            <a:r>
              <a:rPr lang="zh-CN" altLang="en-US"/>
              <a:t>、求最小的问题是</a:t>
            </a:r>
            <a:r>
              <a:rPr lang="en-US" altLang="zh-CN"/>
              <a:t>P</a:t>
            </a:r>
            <a:r>
              <a:rPr lang="zh-CN" altLang="en-US"/>
              <a:t>问题，求最大的问题可以是</a:t>
            </a:r>
            <a:r>
              <a:rPr lang="en-US" altLang="zh-CN"/>
              <a:t>NP</a:t>
            </a:r>
            <a:r>
              <a:rPr lang="zh-CN" altLang="en-US"/>
              <a:t>完全的，这样的例子也不少。例如，最短路径问题是</a:t>
            </a:r>
            <a:r>
              <a:rPr lang="en-US" altLang="zh-CN"/>
              <a:t>P</a:t>
            </a:r>
            <a:r>
              <a:rPr lang="zh-CN" altLang="en-US"/>
              <a:t>问题，而最长简单路径（不含圈的路径）问题却是</a:t>
            </a:r>
            <a:r>
              <a:rPr lang="en-US" altLang="zh-CN"/>
              <a:t>NP</a:t>
            </a:r>
            <a:r>
              <a:rPr lang="zh-CN" altLang="en-US"/>
              <a:t>完全的。如若不然，我们可以利用它的有效算法如下构造出哈密顿问题的有效算：令图</a:t>
            </a:r>
            <a:r>
              <a:rPr lang="en-US" altLang="zh-CN"/>
              <a:t>G=</a:t>
            </a:r>
            <a:r>
              <a:rPr lang="zh-CN" altLang="en-US"/>
              <a:t>（</a:t>
            </a:r>
            <a:r>
              <a:rPr lang="en-US" altLang="zh-CN"/>
              <a:t>V</a:t>
            </a:r>
            <a:r>
              <a:rPr lang="zh-CN" altLang="en-US"/>
              <a:t>，</a:t>
            </a:r>
            <a:r>
              <a:rPr lang="en-US" altLang="zh-CN"/>
              <a:t>E</a:t>
            </a:r>
            <a:r>
              <a:rPr lang="zh-CN" altLang="en-US"/>
              <a:t>）的所有边的权均为</a:t>
            </a:r>
            <a:r>
              <a:rPr lang="en-US" altLang="zh-CN"/>
              <a:t>1</a:t>
            </a:r>
            <a:r>
              <a:rPr lang="zh-CN" altLang="en-US"/>
              <a:t>，以一端点为起点求到其余各顶点的最长简单路径。由于简单路径不含圈，所有顶点均不会重复到达，故</a:t>
            </a:r>
            <a:r>
              <a:rPr lang="en-US" altLang="zh-CN"/>
              <a:t>G</a:t>
            </a:r>
            <a:r>
              <a:rPr lang="zh-CN" altLang="en-US"/>
              <a:t>有哈密顿路当且仅当存在一起点及一终点，其最长简单路径为</a:t>
            </a:r>
            <a:r>
              <a:rPr lang="en-US" altLang="zh-CN"/>
              <a:t>| V |</a:t>
            </a:r>
            <a:r>
              <a:rPr lang="zh-CN" altLang="en-US"/>
              <a:t>－</a:t>
            </a:r>
            <a:r>
              <a:rPr lang="en-US" altLang="zh-CN"/>
              <a:t>1</a:t>
            </a:r>
            <a:r>
              <a:rPr lang="zh-CN" altLang="en-US"/>
              <a:t>。由于哈密顿路问题是</a:t>
            </a:r>
            <a:r>
              <a:rPr lang="en-US" altLang="zh-CN"/>
              <a:t>NP </a:t>
            </a:r>
            <a:r>
              <a:rPr lang="zh-CN" altLang="en-US"/>
              <a:t>完全的，故最长简单路径问题的有效算法不可能存在，除非</a:t>
            </a:r>
            <a:r>
              <a:rPr lang="en-US" altLang="zh-CN"/>
              <a:t>P=NP</a:t>
            </a:r>
            <a:r>
              <a:rPr lang="zh-CN" altLang="en-US"/>
              <a:t>。所以，如果你想设计一个求图上两点间的最长简单路径的有效算法，不管你是多么努力，最终必将以失败告终。又譬如，网络流中的最大流问题是</a:t>
            </a:r>
            <a:r>
              <a:rPr lang="en-US" altLang="zh-CN"/>
              <a:t>P</a:t>
            </a:r>
            <a:r>
              <a:rPr lang="zh-CN" altLang="en-US"/>
              <a:t>问题。相应地，最小切割问题也是</a:t>
            </a:r>
            <a:r>
              <a:rPr lang="en-US" altLang="zh-CN"/>
              <a:t>P</a:t>
            </a:r>
            <a:r>
              <a:rPr lang="zh-CN" altLang="en-US"/>
              <a:t>问题（它是最大流问题的对偶问题，见线性规划的对偶理论）。但可以证明，最大切割问题却是</a:t>
            </a:r>
            <a:r>
              <a:rPr lang="en-US" altLang="zh-CN"/>
              <a:t>NP</a:t>
            </a:r>
            <a:r>
              <a:rPr lang="zh-CN" altLang="en-US"/>
              <a:t>完全的。</a:t>
            </a:r>
          </a:p>
        </p:txBody>
      </p:sp>
      <p:sp>
        <p:nvSpPr>
          <p:cNvPr id="66567" name="Rectangle 7"/>
          <p:cNvSpPr>
            <a:spLocks noChangeArrowheads="1"/>
          </p:cNvSpPr>
          <p:nvPr/>
        </p:nvSpPr>
        <p:spPr bwMode="auto">
          <a:xfrm>
            <a:off x="395288" y="4292600"/>
            <a:ext cx="8424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总之，在研究离散模型时应当极其小心。一方面，我们必须先搞清问题的计算复杂性，而另一方面，条件的微小改变就有可能将一个</a:t>
            </a:r>
            <a:r>
              <a:rPr lang="en-US" altLang="zh-CN"/>
              <a:t>P</a:t>
            </a:r>
            <a:r>
              <a:rPr lang="zh-CN" altLang="en-US"/>
              <a:t>问题转变为</a:t>
            </a:r>
            <a:r>
              <a:rPr lang="en-US" altLang="zh-CN"/>
              <a:t>NP</a:t>
            </a:r>
            <a:r>
              <a:rPr lang="zh-CN" altLang="en-US"/>
              <a:t>完全的。当然，相反的转变也完全是可能的。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6565"/>
                                        </p:tgtEl>
                                        <p:attrNameLst>
                                          <p:attrName>style.visibility</p:attrName>
                                        </p:attrNameLst>
                                      </p:cBhvr>
                                      <p:to>
                                        <p:strVal val="visible"/>
                                      </p:to>
                                    </p:set>
                                    <p:anim calcmode="lin" valueType="num">
                                      <p:cBhvr additive="base">
                                        <p:cTn id="7" dur="500" fill="hold"/>
                                        <p:tgtEl>
                                          <p:spTgt spid="66565"/>
                                        </p:tgtEl>
                                        <p:attrNameLst>
                                          <p:attrName>ppt_x</p:attrName>
                                        </p:attrNameLst>
                                      </p:cBhvr>
                                      <p:tavLst>
                                        <p:tav tm="0">
                                          <p:val>
                                            <p:strVal val="0-#ppt_w/2"/>
                                          </p:val>
                                        </p:tav>
                                        <p:tav tm="100000">
                                          <p:val>
                                            <p:strVal val="#ppt_x"/>
                                          </p:val>
                                        </p:tav>
                                      </p:tavLst>
                                    </p:anim>
                                    <p:anim calcmode="lin" valueType="num">
                                      <p:cBhvr additive="base">
                                        <p:cTn id="8" dur="500" fill="hold"/>
                                        <p:tgtEl>
                                          <p:spTgt spid="665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7"/>
                                        </p:tgtEl>
                                        <p:attrNameLst>
                                          <p:attrName>style.visibility</p:attrName>
                                        </p:attrNameLst>
                                      </p:cBhvr>
                                      <p:to>
                                        <p:strVal val="visible"/>
                                      </p:to>
                                    </p:set>
                                    <p:anim calcmode="lin" valueType="num">
                                      <p:cBhvr additive="base">
                                        <p:cTn id="13" dur="500" fill="hold"/>
                                        <p:tgtEl>
                                          <p:spTgt spid="66567"/>
                                        </p:tgtEl>
                                        <p:attrNameLst>
                                          <p:attrName>ppt_x</p:attrName>
                                        </p:attrNameLst>
                                      </p:cBhvr>
                                      <p:tavLst>
                                        <p:tav tm="0">
                                          <p:val>
                                            <p:strVal val="0-#ppt_w/2"/>
                                          </p:val>
                                        </p:tav>
                                        <p:tav tm="100000">
                                          <p:val>
                                            <p:strVal val="#ppt_x"/>
                                          </p:val>
                                        </p:tav>
                                      </p:tavLst>
                                    </p:anim>
                                    <p:anim calcmode="lin" valueType="num">
                                      <p:cBhvr additive="base">
                                        <p:cTn id="14" dur="500" fill="hold"/>
                                        <p:tgtEl>
                                          <p:spTgt spid="665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p:bldP spid="6656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Rectangle 5"/>
          <p:cNvSpPr>
            <a:spLocks noChangeArrowheads="1"/>
          </p:cNvSpPr>
          <p:nvPr/>
        </p:nvSpPr>
        <p:spPr bwMode="auto">
          <a:xfrm>
            <a:off x="425450" y="333375"/>
            <a:ext cx="4208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ea typeface="黑体" pitchFamily="2" charset="-122"/>
              </a:rPr>
              <a:t>§9.2  </a:t>
            </a:r>
            <a:r>
              <a:rPr lang="zh-CN" altLang="en-US">
                <a:solidFill>
                  <a:srgbClr val="009900"/>
                </a:solidFill>
                <a:latin typeface="宋体" pitchFamily="2" charset="-122"/>
              </a:rPr>
              <a:t>关于</a:t>
            </a:r>
            <a:r>
              <a:rPr lang="en-US" altLang="zh-CN">
                <a:solidFill>
                  <a:srgbClr val="009900"/>
                </a:solidFill>
                <a:latin typeface="宋体" pitchFamily="2" charset="-122"/>
              </a:rPr>
              <a:t>NP</a:t>
            </a:r>
            <a:r>
              <a:rPr lang="zh-CN" altLang="en-US">
                <a:solidFill>
                  <a:srgbClr val="009900"/>
                </a:solidFill>
                <a:latin typeface="宋体" pitchFamily="2" charset="-122"/>
              </a:rPr>
              <a:t>完全性证明的几个例子</a:t>
            </a:r>
          </a:p>
        </p:txBody>
      </p:sp>
      <p:sp>
        <p:nvSpPr>
          <p:cNvPr id="67591" name="Rectangle 7"/>
          <p:cNvSpPr>
            <a:spLocks noChangeArrowheads="1"/>
          </p:cNvSpPr>
          <p:nvPr/>
        </p:nvSpPr>
        <p:spPr bwMode="auto">
          <a:xfrm>
            <a:off x="466725" y="730250"/>
            <a:ext cx="8353425"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上节介绍了几个</a:t>
            </a:r>
            <a:r>
              <a:rPr lang="en-US" altLang="zh-CN"/>
              <a:t>P</a:t>
            </a:r>
            <a:r>
              <a:rPr lang="zh-CN" altLang="en-US"/>
              <a:t>问题及求解它们的算法。从某种意义上说，可以认为这些问题已被较好地解决了。然而，在研究离散问题时并非都能遇上这样的好运。正如第八章所讲，存在着大量具有</a:t>
            </a:r>
            <a:r>
              <a:rPr lang="en-US" altLang="zh-CN"/>
              <a:t>NP</a:t>
            </a:r>
            <a:r>
              <a:rPr lang="zh-CN" altLang="en-US"/>
              <a:t>完全性的问题，虽然许多人作了巨大的努力，仍未找到任何有效算法。其中的许多问题，例如</a:t>
            </a:r>
            <a:r>
              <a:rPr lang="en-US" altLang="zh-CN"/>
              <a:t>TSP</a:t>
            </a:r>
            <a:r>
              <a:rPr lang="zh-CN" altLang="en-US"/>
              <a:t>，甚至经受了两代数学家的顽强攻击，竟然毫无进展。各种迹象使人们来越来越倾向于相信，对这些问题根本不存在有效算法，自</a:t>
            </a:r>
            <a:r>
              <a:rPr lang="en-US" altLang="zh-CN"/>
              <a:t>1972</a:t>
            </a:r>
            <a:r>
              <a:rPr lang="zh-CN" altLang="en-US"/>
              <a:t>年</a:t>
            </a:r>
            <a:r>
              <a:rPr lang="en-US" altLang="zh-CN"/>
              <a:t>Cook</a:t>
            </a:r>
            <a:r>
              <a:rPr lang="zh-CN" altLang="en-US"/>
              <a:t>发表那篇著名的论文以来，这些问题越来越多地被发现。因此，当我们着手研究一个离散问题时，不得不首先搞清遇到的会不会也是这样一个问题。有时，我们可以从有关书籍或文献中查到它，因为别人早已对它作过研究。例如可查阅</a:t>
            </a:r>
            <a:r>
              <a:rPr lang="en-US" altLang="zh-CN"/>
              <a:t>M.R.Garey</a:t>
            </a:r>
            <a:r>
              <a:rPr lang="zh-CN" altLang="en-US"/>
              <a:t>和</a:t>
            </a:r>
            <a:r>
              <a:rPr lang="en-US" altLang="zh-CN"/>
              <a:t>D.S.Johnoson</a:t>
            </a:r>
            <a:r>
              <a:rPr lang="zh-CN" altLang="en-US"/>
              <a:t>的著作“计算机和难解性”，其中例举了大量</a:t>
            </a:r>
            <a:r>
              <a:rPr lang="en-US" altLang="zh-CN"/>
              <a:t>NP</a:t>
            </a:r>
            <a:r>
              <a:rPr lang="zh-CN" altLang="en-US"/>
              <a:t>完全问题。但这类问题事实上有无限多个，很多时候，我们会遇到一些对其计算机复杂性一无所知的问题。这时，假如我们仍要去研究它，首当其冲的问题就是搞清问题的性质，以便保证研究工作沿正确的途径展开。要判定一个离散问题的性质没有一个固定的程式可以沿用（虽然总是用多项式转换的方法），常常要用到较高的技巧，并要求对问题的组合结构有相当的了解。尽管如此，别人的经验对我们仍然是很有用的。本节将再分析一些问题，看看别人是如何判定它们的</a:t>
            </a:r>
            <a:r>
              <a:rPr lang="en-US" altLang="zh-CN"/>
              <a:t>NP</a:t>
            </a:r>
            <a:r>
              <a:rPr lang="zh-CN" altLang="en-US"/>
              <a:t>完全性的。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7589"/>
                                        </p:tgtEl>
                                        <p:attrNameLst>
                                          <p:attrName>style.visibility</p:attrName>
                                        </p:attrNameLst>
                                      </p:cBhvr>
                                      <p:to>
                                        <p:strVal val="visible"/>
                                      </p:to>
                                    </p:set>
                                    <p:anim calcmode="lin" valueType="num">
                                      <p:cBhvr additive="base">
                                        <p:cTn id="7" dur="500" fill="hold"/>
                                        <p:tgtEl>
                                          <p:spTgt spid="67589"/>
                                        </p:tgtEl>
                                        <p:attrNameLst>
                                          <p:attrName>ppt_x</p:attrName>
                                        </p:attrNameLst>
                                      </p:cBhvr>
                                      <p:tavLst>
                                        <p:tav tm="0">
                                          <p:val>
                                            <p:strVal val="0-#ppt_w/2"/>
                                          </p:val>
                                        </p:tav>
                                        <p:tav tm="100000">
                                          <p:val>
                                            <p:strVal val="#ppt_x"/>
                                          </p:val>
                                        </p:tav>
                                      </p:tavLst>
                                    </p:anim>
                                    <p:anim calcmode="lin" valueType="num">
                                      <p:cBhvr additive="base">
                                        <p:cTn id="8" dur="500" fill="hold"/>
                                        <p:tgtEl>
                                          <p:spTgt spid="675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91"/>
                                        </p:tgtEl>
                                        <p:attrNameLst>
                                          <p:attrName>style.visibility</p:attrName>
                                        </p:attrNameLst>
                                      </p:cBhvr>
                                      <p:to>
                                        <p:strVal val="visible"/>
                                      </p:to>
                                    </p:set>
                                    <p:anim calcmode="lin" valueType="num">
                                      <p:cBhvr additive="base">
                                        <p:cTn id="13" dur="500" fill="hold"/>
                                        <p:tgtEl>
                                          <p:spTgt spid="67591"/>
                                        </p:tgtEl>
                                        <p:attrNameLst>
                                          <p:attrName>ppt_x</p:attrName>
                                        </p:attrNameLst>
                                      </p:cBhvr>
                                      <p:tavLst>
                                        <p:tav tm="0">
                                          <p:val>
                                            <p:strVal val="0-#ppt_w/2"/>
                                          </p:val>
                                        </p:tav>
                                        <p:tav tm="100000">
                                          <p:val>
                                            <p:strVal val="#ppt_x"/>
                                          </p:val>
                                        </p:tav>
                                      </p:tavLst>
                                    </p:anim>
                                    <p:anim calcmode="lin" valueType="num">
                                      <p:cBhvr additive="base">
                                        <p:cTn id="14" dur="500" fill="hold"/>
                                        <p:tgtEl>
                                          <p:spTgt spid="675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6759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5"/>
          <p:cNvSpPr>
            <a:spLocks noChangeArrowheads="1"/>
          </p:cNvSpPr>
          <p:nvPr/>
        </p:nvSpPr>
        <p:spPr bwMode="auto">
          <a:xfrm>
            <a:off x="66675" y="368300"/>
            <a:ext cx="819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9.13</a:t>
            </a:r>
            <a:r>
              <a:rPr lang="en-US" altLang="zh-CN">
                <a:solidFill>
                  <a:srgbClr val="009900"/>
                </a:solidFill>
                <a:ea typeface="黑体" pitchFamily="2" charset="-122"/>
              </a:rPr>
              <a:t> </a:t>
            </a:r>
            <a:r>
              <a:rPr lang="en-US" altLang="zh-CN">
                <a:solidFill>
                  <a:srgbClr val="009900"/>
                </a:solidFill>
              </a:rPr>
              <a:t> </a:t>
            </a:r>
            <a:r>
              <a:rPr lang="zh-CN" altLang="en-US">
                <a:solidFill>
                  <a:srgbClr val="009900"/>
                </a:solidFill>
              </a:rPr>
              <a:t>（独立集问题）</a:t>
            </a:r>
            <a:r>
              <a:rPr lang="zh-CN" altLang="en-US"/>
              <a:t>  给定图</a:t>
            </a:r>
            <a:r>
              <a:rPr lang="en-US" altLang="zh-CN" i="1"/>
              <a:t>G</a:t>
            </a:r>
            <a:r>
              <a:rPr lang="en-US" altLang="zh-CN"/>
              <a:t>=</a:t>
            </a:r>
            <a:r>
              <a:rPr lang="zh-CN" altLang="en-US"/>
              <a:t>（</a:t>
            </a:r>
            <a:r>
              <a:rPr lang="en-US" altLang="zh-CN" i="1"/>
              <a:t>V</a:t>
            </a:r>
            <a:r>
              <a:rPr lang="zh-CN" altLang="en-US"/>
              <a:t>，</a:t>
            </a:r>
            <a:r>
              <a:rPr lang="en-US" altLang="zh-CN" i="1"/>
              <a:t>E</a:t>
            </a:r>
            <a:r>
              <a:rPr lang="zh-CN" altLang="en-US"/>
              <a:t>），求</a:t>
            </a:r>
            <a:r>
              <a:rPr lang="en-US" altLang="zh-CN" i="1"/>
              <a:t>G</a:t>
            </a:r>
            <a:r>
              <a:rPr lang="zh-CN" altLang="en-US"/>
              <a:t>的一个最大独立集。</a:t>
            </a:r>
          </a:p>
        </p:txBody>
      </p:sp>
      <p:sp>
        <p:nvSpPr>
          <p:cNvPr id="6861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8"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619" name="Group 11"/>
          <p:cNvGrpSpPr>
            <a:grpSpLocks/>
          </p:cNvGrpSpPr>
          <p:nvPr/>
        </p:nvGrpSpPr>
        <p:grpSpPr bwMode="auto">
          <a:xfrm>
            <a:off x="376238" y="765175"/>
            <a:ext cx="7580312" cy="396875"/>
            <a:chOff x="237" y="571"/>
            <a:chExt cx="4775" cy="250"/>
          </a:xfrm>
        </p:grpSpPr>
        <p:sp>
          <p:nvSpPr>
            <p:cNvPr id="68614" name="Text Box 6"/>
            <p:cNvSpPr txBox="1">
              <a:spLocks noChangeArrowheads="1"/>
            </p:cNvSpPr>
            <p:nvPr/>
          </p:nvSpPr>
          <p:spPr bwMode="auto">
            <a:xfrm>
              <a:off x="237" y="571"/>
              <a:ext cx="40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所谓独立集是指</a:t>
              </a:r>
              <a:r>
                <a:rPr lang="en-US" altLang="zh-CN" i="1">
                  <a:solidFill>
                    <a:srgbClr val="000000"/>
                  </a:solidFill>
                </a:rPr>
                <a:t>V</a:t>
              </a:r>
              <a:r>
                <a:rPr lang="zh-CN" altLang="en-US">
                  <a:solidFill>
                    <a:srgbClr val="000000"/>
                  </a:solidFill>
                </a:rPr>
                <a:t>的一个子集                                        ，有</a:t>
              </a:r>
            </a:p>
          </p:txBody>
        </p:sp>
        <p:graphicFrame>
          <p:nvGraphicFramePr>
            <p:cNvPr id="68615" name="Object 7"/>
            <p:cNvGraphicFramePr>
              <a:graphicFrameLocks noChangeAspect="1"/>
            </p:cNvGraphicFramePr>
            <p:nvPr/>
          </p:nvGraphicFramePr>
          <p:xfrm>
            <a:off x="2381" y="572"/>
            <a:ext cx="1497" cy="240"/>
          </p:xfrm>
          <a:graphic>
            <a:graphicData uri="http://schemas.openxmlformats.org/presentationml/2006/ole">
              <mc:AlternateContent xmlns:mc="http://schemas.openxmlformats.org/markup-compatibility/2006">
                <mc:Choice xmlns:v="urn:schemas-microsoft-com:vml" Requires="v">
                  <p:oleObj spid="_x0000_s68657" r:id="rId3" imgW="1485900" imgH="241300" progId="Equation.DSMT4">
                    <p:embed/>
                  </p:oleObj>
                </mc:Choice>
                <mc:Fallback>
                  <p:oleObj r:id="rId3" imgW="1485900" imgH="241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572"/>
                          <a:ext cx="1497"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7" name="Object 9"/>
            <p:cNvGraphicFramePr>
              <a:graphicFrameLocks noChangeAspect="1"/>
            </p:cNvGraphicFramePr>
            <p:nvPr/>
          </p:nvGraphicFramePr>
          <p:xfrm>
            <a:off x="4286" y="572"/>
            <a:ext cx="726" cy="230"/>
          </p:xfrm>
          <a:graphic>
            <a:graphicData uri="http://schemas.openxmlformats.org/presentationml/2006/ole">
              <mc:AlternateContent xmlns:mc="http://schemas.openxmlformats.org/markup-compatibility/2006">
                <mc:Choice xmlns:v="urn:schemas-microsoft-com:vml" Requires="v">
                  <p:oleObj spid="_x0000_s68658" r:id="rId5" imgW="748975" imgH="241195" progId="Equation.DSMT4">
                    <p:embed/>
                  </p:oleObj>
                </mc:Choice>
                <mc:Fallback>
                  <p:oleObj r:id="rId5" imgW="748975" imgH="241195"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 y="572"/>
                          <a:ext cx="726"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621" name="Rectangle 13"/>
          <p:cNvSpPr>
            <a:spLocks noChangeArrowheads="1"/>
          </p:cNvSpPr>
          <p:nvPr/>
        </p:nvSpPr>
        <p:spPr bwMode="auto">
          <a:xfrm>
            <a:off x="100013" y="1196975"/>
            <a:ext cx="8450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9.14</a:t>
            </a:r>
            <a:r>
              <a:rPr lang="en-US" altLang="zh-CN">
                <a:solidFill>
                  <a:srgbClr val="009900"/>
                </a:solidFill>
              </a:rPr>
              <a:t>  </a:t>
            </a:r>
            <a:r>
              <a:rPr lang="zh-CN" altLang="en-US">
                <a:solidFill>
                  <a:srgbClr val="009900"/>
                </a:solidFill>
              </a:rPr>
              <a:t>（复盖问题）</a:t>
            </a:r>
            <a:r>
              <a:rPr lang="zh-CN" altLang="en-US"/>
              <a:t>  给定图</a:t>
            </a:r>
            <a:r>
              <a:rPr lang="en-US" altLang="zh-CN" i="1"/>
              <a:t>G</a:t>
            </a:r>
            <a:r>
              <a:rPr lang="en-US" altLang="zh-CN"/>
              <a:t>=</a:t>
            </a:r>
            <a:r>
              <a:rPr lang="zh-CN" altLang="en-US"/>
              <a:t>（</a:t>
            </a:r>
            <a:r>
              <a:rPr lang="en-US" altLang="zh-CN" i="1"/>
              <a:t>V</a:t>
            </a:r>
            <a:r>
              <a:rPr lang="zh-CN" altLang="en-US"/>
              <a:t>，</a:t>
            </a:r>
            <a:r>
              <a:rPr lang="en-US" altLang="zh-CN" i="1"/>
              <a:t>E</a:t>
            </a:r>
            <a:r>
              <a:rPr lang="zh-CN" altLang="en-US"/>
              <a:t>），求</a:t>
            </a:r>
            <a:r>
              <a:rPr lang="en-US" altLang="zh-CN" i="1"/>
              <a:t>G</a:t>
            </a:r>
            <a:r>
              <a:rPr lang="zh-CN" altLang="en-US"/>
              <a:t>的顶点的一个最小复盖。</a:t>
            </a:r>
          </a:p>
        </p:txBody>
      </p:sp>
      <p:sp>
        <p:nvSpPr>
          <p:cNvPr id="68624" name="Rectangle 1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625" name="Group 17"/>
          <p:cNvGrpSpPr>
            <a:grpSpLocks/>
          </p:cNvGrpSpPr>
          <p:nvPr/>
        </p:nvGrpSpPr>
        <p:grpSpPr bwMode="auto">
          <a:xfrm>
            <a:off x="355600" y="1625600"/>
            <a:ext cx="8537575" cy="412750"/>
            <a:chOff x="282" y="1024"/>
            <a:chExt cx="5378" cy="260"/>
          </a:xfrm>
        </p:grpSpPr>
        <p:sp>
          <p:nvSpPr>
            <p:cNvPr id="68622" name="Text Box 14"/>
            <p:cNvSpPr txBox="1">
              <a:spLocks noChangeArrowheads="1"/>
            </p:cNvSpPr>
            <p:nvPr/>
          </p:nvSpPr>
          <p:spPr bwMode="auto">
            <a:xfrm>
              <a:off x="282" y="1024"/>
              <a:ext cx="53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所谓复盖是指</a:t>
              </a:r>
              <a:r>
                <a:rPr lang="en-US" altLang="zh-CN" i="1">
                  <a:solidFill>
                    <a:srgbClr val="000000"/>
                  </a:solidFill>
                </a:rPr>
                <a:t>V</a:t>
              </a:r>
              <a:r>
                <a:rPr lang="zh-CN" altLang="en-US">
                  <a:solidFill>
                    <a:srgbClr val="000000"/>
                  </a:solidFill>
                </a:rPr>
                <a:t>的一个子集</a:t>
              </a:r>
              <a:r>
                <a:rPr lang="en-US" altLang="zh-CN" i="1">
                  <a:solidFill>
                    <a:srgbClr val="000000"/>
                  </a:solidFill>
                </a:rPr>
                <a:t>C</a:t>
              </a:r>
              <a:r>
                <a:rPr lang="zh-CN" altLang="en-US">
                  <a:solidFill>
                    <a:srgbClr val="000000"/>
                  </a:solidFill>
                </a:rPr>
                <a:t>，                  ，</a:t>
              </a:r>
              <a:r>
                <a:rPr lang="en-US" altLang="zh-CN" i="1">
                  <a:solidFill>
                    <a:srgbClr val="000000"/>
                  </a:solidFill>
                </a:rPr>
                <a:t>u</a:t>
              </a:r>
              <a:r>
                <a:rPr lang="en-US" altLang="zh-CN">
                  <a:solidFill>
                    <a:srgbClr val="000000"/>
                  </a:solidFill>
                </a:rPr>
                <a:t>∈</a:t>
              </a:r>
              <a:r>
                <a:rPr lang="en-US" altLang="zh-CN" i="1">
                  <a:solidFill>
                    <a:srgbClr val="000000"/>
                  </a:solidFill>
                </a:rPr>
                <a:t>C</a:t>
              </a:r>
              <a:r>
                <a:rPr lang="zh-CN" altLang="en-US">
                  <a:solidFill>
                    <a:srgbClr val="000000"/>
                  </a:solidFill>
                </a:rPr>
                <a:t>或</a:t>
              </a:r>
              <a:r>
                <a:rPr lang="en-US" altLang="zh-CN" i="1">
                  <a:solidFill>
                    <a:srgbClr val="000000"/>
                  </a:solidFill>
                </a:rPr>
                <a:t>υ</a:t>
              </a:r>
              <a:r>
                <a:rPr lang="en-US" altLang="zh-CN">
                  <a:solidFill>
                    <a:srgbClr val="000000"/>
                  </a:solidFill>
                </a:rPr>
                <a:t>∈</a:t>
              </a:r>
              <a:r>
                <a:rPr lang="en-US" altLang="zh-CN" i="1">
                  <a:solidFill>
                    <a:srgbClr val="000000"/>
                  </a:solidFill>
                </a:rPr>
                <a:t>C</a:t>
              </a:r>
              <a:r>
                <a:rPr lang="zh-CN" altLang="en-US">
                  <a:solidFill>
                    <a:srgbClr val="000000"/>
                  </a:solidFill>
                </a:rPr>
                <a:t>至少有一个成立。</a:t>
              </a:r>
            </a:p>
          </p:txBody>
        </p:sp>
        <p:graphicFrame>
          <p:nvGraphicFramePr>
            <p:cNvPr id="68623" name="Object 15"/>
            <p:cNvGraphicFramePr>
              <a:graphicFrameLocks noChangeAspect="1"/>
            </p:cNvGraphicFramePr>
            <p:nvPr/>
          </p:nvGraphicFramePr>
          <p:xfrm>
            <a:off x="2426" y="1071"/>
            <a:ext cx="771" cy="213"/>
          </p:xfrm>
          <a:graphic>
            <a:graphicData uri="http://schemas.openxmlformats.org/presentationml/2006/ole">
              <mc:AlternateContent xmlns:mc="http://schemas.openxmlformats.org/markup-compatibility/2006">
                <mc:Choice xmlns:v="urn:schemas-microsoft-com:vml" Requires="v">
                  <p:oleObj spid="_x0000_s68659" r:id="rId7" imgW="723586" imgH="203112" progId="Equation.DSMT4">
                    <p:embed/>
                  </p:oleObj>
                </mc:Choice>
                <mc:Fallback>
                  <p:oleObj r:id="rId7" imgW="723586" imgH="203112"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6" y="1071"/>
                          <a:ext cx="771"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8627" name="Rectangle 19"/>
          <p:cNvSpPr>
            <a:spLocks noChangeArrowheads="1"/>
          </p:cNvSpPr>
          <p:nvPr/>
        </p:nvSpPr>
        <p:spPr bwMode="auto">
          <a:xfrm>
            <a:off x="323850" y="2006600"/>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对于例</a:t>
            </a:r>
            <a:r>
              <a:rPr lang="en-US" altLang="zh-CN"/>
              <a:t>9.13</a:t>
            </a:r>
            <a:r>
              <a:rPr lang="zh-CN" altLang="en-US"/>
              <a:t>和例</a:t>
            </a:r>
            <a:r>
              <a:rPr lang="en-US" altLang="zh-CN"/>
              <a:t>9.14</a:t>
            </a:r>
            <a:r>
              <a:rPr lang="zh-CN" altLang="en-US"/>
              <a:t>，我们为叙述方便，采用了图的语言，其实也完全可以将它们表达成其他方式。</a:t>
            </a:r>
          </a:p>
        </p:txBody>
      </p:sp>
      <p:sp>
        <p:nvSpPr>
          <p:cNvPr id="68629" name="Rectangle 21"/>
          <p:cNvSpPr>
            <a:spLocks noChangeArrowheads="1"/>
          </p:cNvSpPr>
          <p:nvPr/>
        </p:nvSpPr>
        <p:spPr bwMode="auto">
          <a:xfrm>
            <a:off x="34925" y="2708275"/>
            <a:ext cx="6021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9.10</a:t>
            </a:r>
            <a:r>
              <a:rPr lang="en-US" altLang="zh-CN">
                <a:solidFill>
                  <a:srgbClr val="009900"/>
                </a:solidFill>
              </a:rPr>
              <a:t>  </a:t>
            </a:r>
            <a:r>
              <a:rPr lang="zh-CN" altLang="en-US">
                <a:solidFill>
                  <a:srgbClr val="009900"/>
                </a:solidFill>
              </a:rPr>
              <a:t>独立集问题与点复盖问题都是</a:t>
            </a:r>
            <a:r>
              <a:rPr lang="en-US" altLang="zh-CN">
                <a:solidFill>
                  <a:srgbClr val="009900"/>
                </a:solidFill>
              </a:rPr>
              <a:t>NP</a:t>
            </a:r>
            <a:r>
              <a:rPr lang="zh-CN" altLang="en-US">
                <a:solidFill>
                  <a:srgbClr val="009900"/>
                </a:solidFill>
              </a:rPr>
              <a:t>完全的。</a:t>
            </a:r>
          </a:p>
        </p:txBody>
      </p:sp>
      <p:sp>
        <p:nvSpPr>
          <p:cNvPr id="68632" name="Rectangle 24"/>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68656" name="Group 48"/>
          <p:cNvGrpSpPr>
            <a:grpSpLocks/>
          </p:cNvGrpSpPr>
          <p:nvPr/>
        </p:nvGrpSpPr>
        <p:grpSpPr bwMode="auto">
          <a:xfrm>
            <a:off x="323850" y="3130550"/>
            <a:ext cx="8640763" cy="2835275"/>
            <a:chOff x="204" y="1972"/>
            <a:chExt cx="5443" cy="1786"/>
          </a:xfrm>
        </p:grpSpPr>
        <p:sp>
          <p:nvSpPr>
            <p:cNvPr id="68630" name="Text Box 22"/>
            <p:cNvSpPr txBox="1">
              <a:spLocks noChangeArrowheads="1"/>
            </p:cNvSpPr>
            <p:nvPr/>
          </p:nvSpPr>
          <p:spPr bwMode="auto">
            <a:xfrm>
              <a:off x="204" y="1972"/>
              <a:ext cx="5443"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证明</a:t>
              </a:r>
              <a:r>
                <a:rPr lang="zh-CN" altLang="en-US">
                  <a:solidFill>
                    <a:srgbClr val="000000"/>
                  </a:solidFill>
                  <a:ea typeface="黑体" pitchFamily="2" charset="-122"/>
                </a:rPr>
                <a:t> </a:t>
              </a:r>
              <a:r>
                <a:rPr lang="zh-CN" altLang="en-US">
                  <a:solidFill>
                    <a:srgbClr val="000000"/>
                  </a:solidFill>
                </a:rPr>
                <a:t> 称图     为图</a:t>
              </a:r>
              <a:r>
                <a:rPr lang="en-US" altLang="zh-CN" i="1">
                  <a:solidFill>
                    <a:srgbClr val="000000"/>
                  </a:solidFill>
                </a:rPr>
                <a:t>G</a:t>
              </a:r>
              <a:r>
                <a:rPr lang="zh-CN" altLang="en-US">
                  <a:solidFill>
                    <a:srgbClr val="000000"/>
                  </a:solidFill>
                </a:rPr>
                <a:t>的补集，若     与</a:t>
              </a:r>
              <a:r>
                <a:rPr lang="en-US" altLang="zh-CN" i="1">
                  <a:solidFill>
                    <a:srgbClr val="000000"/>
                  </a:solidFill>
                </a:rPr>
                <a:t>G</a:t>
              </a:r>
              <a:r>
                <a:rPr lang="zh-CN" altLang="en-US">
                  <a:solidFill>
                    <a:srgbClr val="000000"/>
                  </a:solidFill>
                </a:rPr>
                <a:t>有相同的顶点集，且（</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）是     的边当且仅当它不是</a:t>
              </a:r>
              <a:r>
                <a:rPr lang="en-US" altLang="zh-CN" i="1">
                  <a:solidFill>
                    <a:srgbClr val="000000"/>
                  </a:solidFill>
                </a:rPr>
                <a:t>G</a:t>
              </a:r>
              <a:r>
                <a:rPr lang="zh-CN" altLang="en-US">
                  <a:solidFill>
                    <a:srgbClr val="000000"/>
                  </a:solidFill>
                </a:rPr>
                <a:t>的边。显然，求</a:t>
              </a:r>
              <a:r>
                <a:rPr lang="en-US" altLang="zh-CN" i="1">
                  <a:solidFill>
                    <a:srgbClr val="000000"/>
                  </a:solidFill>
                </a:rPr>
                <a:t>G</a:t>
              </a:r>
              <a:r>
                <a:rPr lang="zh-CN" altLang="en-US">
                  <a:solidFill>
                    <a:srgbClr val="000000"/>
                  </a:solidFill>
                </a:rPr>
                <a:t>的独立集即求     的团，由</a:t>
              </a:r>
              <a:r>
                <a:rPr lang="en-US" altLang="zh-CN" i="1">
                  <a:solidFill>
                    <a:srgbClr val="000000"/>
                  </a:solidFill>
                </a:rPr>
                <a:t>G</a:t>
              </a:r>
              <a:r>
                <a:rPr lang="zh-CN" altLang="en-US">
                  <a:solidFill>
                    <a:srgbClr val="000000"/>
                  </a:solidFill>
                </a:rPr>
                <a:t>作出     可在多项式时间内完成，故独立集问题等价于团问题。而团问题是</a:t>
              </a:r>
              <a:r>
                <a:rPr lang="en-US" altLang="zh-CN" i="1">
                  <a:solidFill>
                    <a:srgbClr val="000000"/>
                  </a:solidFill>
                </a:rPr>
                <a:t>NP</a:t>
              </a:r>
              <a:r>
                <a:rPr lang="zh-CN" altLang="en-US">
                  <a:solidFill>
                    <a:srgbClr val="000000"/>
                  </a:solidFill>
                </a:rPr>
                <a:t>完全的（见第八章六个基本</a:t>
              </a:r>
              <a:r>
                <a:rPr lang="en-US" altLang="zh-CN" i="1">
                  <a:solidFill>
                    <a:srgbClr val="000000"/>
                  </a:solidFill>
                </a:rPr>
                <a:t>NP</a:t>
              </a:r>
              <a:r>
                <a:rPr lang="zh-CN" altLang="en-US">
                  <a:solidFill>
                    <a:srgbClr val="000000"/>
                  </a:solidFill>
                </a:rPr>
                <a:t>完全问题），故独立集问题是</a:t>
              </a:r>
              <a:r>
                <a:rPr lang="en-US" altLang="zh-CN" i="1">
                  <a:solidFill>
                    <a:srgbClr val="000000"/>
                  </a:solidFill>
                </a:rPr>
                <a:t>NP</a:t>
              </a:r>
              <a:r>
                <a:rPr lang="zh-CN" altLang="en-US">
                  <a:solidFill>
                    <a:srgbClr val="000000"/>
                  </a:solidFill>
                </a:rPr>
                <a:t>完全的。类似地，容易证明</a:t>
              </a:r>
              <a:r>
                <a:rPr lang="en-US" altLang="zh-CN" i="1">
                  <a:solidFill>
                    <a:srgbClr val="000000"/>
                  </a:solidFill>
                </a:rPr>
                <a:t>K</a:t>
              </a:r>
              <a:r>
                <a:rPr lang="zh-CN" altLang="en-US">
                  <a:solidFill>
                    <a:srgbClr val="000000"/>
                  </a:solidFill>
                </a:rPr>
                <a:t>是</a:t>
              </a:r>
              <a:r>
                <a:rPr lang="en-US" altLang="zh-CN" i="1">
                  <a:solidFill>
                    <a:srgbClr val="000000"/>
                  </a:solidFill>
                </a:rPr>
                <a:t>G</a:t>
              </a:r>
              <a:r>
                <a:rPr lang="zh-CN" altLang="en-US">
                  <a:solidFill>
                    <a:srgbClr val="000000"/>
                  </a:solidFill>
                </a:rPr>
                <a:t>的团当且仅当</a:t>
              </a:r>
              <a:r>
                <a:rPr lang="en-US" altLang="zh-CN" i="1">
                  <a:solidFill>
                    <a:srgbClr val="000000"/>
                  </a:solidFill>
                </a:rPr>
                <a:t>V</a:t>
              </a:r>
              <a:r>
                <a:rPr lang="zh-CN" altLang="en-US">
                  <a:solidFill>
                    <a:srgbClr val="000000"/>
                  </a:solidFill>
                </a:rPr>
                <a:t>－</a:t>
              </a:r>
              <a:r>
                <a:rPr lang="en-US" altLang="zh-CN" i="1">
                  <a:solidFill>
                    <a:srgbClr val="000000"/>
                  </a:solidFill>
                </a:rPr>
                <a:t>K</a:t>
              </a:r>
              <a:r>
                <a:rPr lang="zh-CN" altLang="en-US">
                  <a:solidFill>
                    <a:srgbClr val="000000"/>
                  </a:solidFill>
                </a:rPr>
                <a:t>是     的复盖，故点复盖问题也是</a:t>
              </a:r>
              <a:r>
                <a:rPr lang="en-US" altLang="zh-CN" i="1">
                  <a:solidFill>
                    <a:srgbClr val="000000"/>
                  </a:solidFill>
                </a:rPr>
                <a:t>NP</a:t>
              </a:r>
              <a:r>
                <a:rPr lang="zh-CN" altLang="en-US">
                  <a:solidFill>
                    <a:srgbClr val="000000"/>
                  </a:solidFill>
                </a:rPr>
                <a:t>完全的。事实上，对任意     中的边（</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），有（</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）不在</a:t>
              </a:r>
              <a:r>
                <a:rPr lang="en-US" altLang="zh-CN" i="1">
                  <a:solidFill>
                    <a:srgbClr val="000000"/>
                  </a:solidFill>
                </a:rPr>
                <a:t>G</a:t>
              </a:r>
              <a:r>
                <a:rPr lang="zh-CN" altLang="en-US">
                  <a:solidFill>
                    <a:srgbClr val="000000"/>
                  </a:solidFill>
                </a:rPr>
                <a:t>中，故</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不能全在</a:t>
              </a:r>
              <a:r>
                <a:rPr lang="en-US" altLang="zh-CN" i="1">
                  <a:solidFill>
                    <a:srgbClr val="000000"/>
                  </a:solidFill>
                </a:rPr>
                <a:t>G</a:t>
              </a:r>
              <a:r>
                <a:rPr lang="zh-CN" altLang="en-US">
                  <a:solidFill>
                    <a:srgbClr val="000000"/>
                  </a:solidFill>
                </a:rPr>
                <a:t>的团</a:t>
              </a:r>
              <a:r>
                <a:rPr lang="en-US" altLang="zh-CN" i="1">
                  <a:solidFill>
                    <a:srgbClr val="000000"/>
                  </a:solidFill>
                </a:rPr>
                <a:t>K</a:t>
              </a:r>
              <a:r>
                <a:rPr lang="zh-CN" altLang="en-US">
                  <a:solidFill>
                    <a:srgbClr val="000000"/>
                  </a:solidFill>
                </a:rPr>
                <a:t>中，从而</a:t>
              </a:r>
              <a:r>
                <a:rPr lang="en-US" altLang="zh-CN" i="1">
                  <a:solidFill>
                    <a:srgbClr val="000000"/>
                  </a:solidFill>
                </a:rPr>
                <a:t>υ</a:t>
              </a:r>
              <a:r>
                <a:rPr lang="en-US" altLang="zh-CN" i="1" baseline="-30000">
                  <a:solidFill>
                    <a:srgbClr val="000000"/>
                  </a:solidFill>
                </a:rPr>
                <a:t>i</a:t>
              </a:r>
              <a:r>
                <a:rPr lang="zh-CN" altLang="en-US">
                  <a:solidFill>
                    <a:srgbClr val="000000"/>
                  </a:solidFill>
                </a:rPr>
                <a:t>与</a:t>
              </a:r>
              <a:r>
                <a:rPr lang="en-US" altLang="zh-CN" i="1">
                  <a:solidFill>
                    <a:srgbClr val="000000"/>
                  </a:solidFill>
                </a:rPr>
                <a:t>υ</a:t>
              </a:r>
              <a:r>
                <a:rPr lang="en-US" altLang="zh-CN" i="1" baseline="-30000">
                  <a:solidFill>
                    <a:srgbClr val="000000"/>
                  </a:solidFill>
                </a:rPr>
                <a:t>j</a:t>
              </a:r>
              <a:r>
                <a:rPr lang="zh-CN" altLang="en-US">
                  <a:solidFill>
                    <a:srgbClr val="000000"/>
                  </a:solidFill>
                </a:rPr>
                <a:t>中至少有一个在</a:t>
              </a:r>
              <a:r>
                <a:rPr lang="en-US" altLang="zh-CN" i="1">
                  <a:solidFill>
                    <a:srgbClr val="000000"/>
                  </a:solidFill>
                </a:rPr>
                <a:t>V</a:t>
              </a:r>
              <a:r>
                <a:rPr lang="zh-CN" altLang="en-US">
                  <a:solidFill>
                    <a:srgbClr val="000000"/>
                  </a:solidFill>
                </a:rPr>
                <a:t>－</a:t>
              </a:r>
              <a:r>
                <a:rPr lang="en-US" altLang="zh-CN" i="1">
                  <a:solidFill>
                    <a:srgbClr val="000000"/>
                  </a:solidFill>
                </a:rPr>
                <a:t>K</a:t>
              </a:r>
              <a:r>
                <a:rPr lang="zh-CN" altLang="en-US">
                  <a:solidFill>
                    <a:srgbClr val="000000"/>
                  </a:solidFill>
                </a:rPr>
                <a:t>中，由边（</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）的任意性可知，</a:t>
              </a:r>
              <a:r>
                <a:rPr lang="en-US" altLang="zh-CN" i="1">
                  <a:solidFill>
                    <a:srgbClr val="000000"/>
                  </a:solidFill>
                </a:rPr>
                <a:t>V</a:t>
              </a:r>
              <a:r>
                <a:rPr lang="zh-CN" altLang="en-US">
                  <a:solidFill>
                    <a:srgbClr val="000000"/>
                  </a:solidFill>
                </a:rPr>
                <a:t>－</a:t>
              </a:r>
              <a:r>
                <a:rPr lang="en-US" altLang="zh-CN" i="1">
                  <a:solidFill>
                    <a:srgbClr val="000000"/>
                  </a:solidFill>
                </a:rPr>
                <a:t>K</a:t>
              </a:r>
              <a:r>
                <a:rPr lang="zh-CN" altLang="en-US">
                  <a:solidFill>
                    <a:srgbClr val="000000"/>
                  </a:solidFill>
                </a:rPr>
                <a:t>中，由边（</a:t>
              </a:r>
              <a:r>
                <a:rPr lang="en-US" altLang="zh-CN" i="1">
                  <a:solidFill>
                    <a:srgbClr val="000000"/>
                  </a:solidFill>
                </a:rPr>
                <a:t>υ</a:t>
              </a:r>
              <a:r>
                <a:rPr lang="en-US" altLang="zh-CN" i="1" baseline="-30000">
                  <a:solidFill>
                    <a:srgbClr val="000000"/>
                  </a:solidFill>
                </a:rPr>
                <a:t>i</a:t>
              </a:r>
              <a:r>
                <a:rPr lang="en-US" altLang="zh-CN">
                  <a:solidFill>
                    <a:srgbClr val="000000"/>
                  </a:solidFill>
                </a:rPr>
                <a:t>,</a:t>
              </a:r>
              <a:r>
                <a:rPr lang="en-US" altLang="zh-CN" i="1">
                  <a:solidFill>
                    <a:srgbClr val="000000"/>
                  </a:solidFill>
                </a:rPr>
                <a:t>υ</a:t>
              </a:r>
              <a:r>
                <a:rPr lang="en-US" altLang="zh-CN" i="1" baseline="-30000">
                  <a:solidFill>
                    <a:srgbClr val="000000"/>
                  </a:solidFill>
                </a:rPr>
                <a:t>j</a:t>
              </a:r>
              <a:r>
                <a:rPr lang="zh-CN" altLang="en-US">
                  <a:solidFill>
                    <a:srgbClr val="000000"/>
                  </a:solidFill>
                </a:rPr>
                <a:t>）的任意性可知，</a:t>
              </a:r>
              <a:r>
                <a:rPr lang="en-US" altLang="zh-CN" i="1">
                  <a:solidFill>
                    <a:srgbClr val="000000"/>
                  </a:solidFill>
                </a:rPr>
                <a:t>V</a:t>
              </a:r>
              <a:r>
                <a:rPr lang="zh-CN" altLang="en-US">
                  <a:solidFill>
                    <a:srgbClr val="000000"/>
                  </a:solidFill>
                </a:rPr>
                <a:t>－</a:t>
              </a:r>
              <a:r>
                <a:rPr lang="en-US" altLang="zh-CN" i="1">
                  <a:solidFill>
                    <a:srgbClr val="000000"/>
                  </a:solidFill>
                </a:rPr>
                <a:t>K</a:t>
              </a:r>
              <a:r>
                <a:rPr lang="en-US" altLang="zh-CN">
                  <a:solidFill>
                    <a:srgbClr val="000000"/>
                  </a:solidFill>
                </a:rPr>
                <a:t> </a:t>
              </a:r>
              <a:r>
                <a:rPr lang="zh-CN" altLang="en-US">
                  <a:solidFill>
                    <a:srgbClr val="000000"/>
                  </a:solidFill>
                </a:rPr>
                <a:t>必为     的一个复盖。</a:t>
              </a:r>
            </a:p>
          </p:txBody>
        </p:sp>
        <p:graphicFrame>
          <p:nvGraphicFramePr>
            <p:cNvPr id="68631" name="Object 23"/>
            <p:cNvGraphicFramePr>
              <a:graphicFrameLocks noChangeAspect="1"/>
            </p:cNvGraphicFramePr>
            <p:nvPr/>
          </p:nvGraphicFramePr>
          <p:xfrm>
            <a:off x="1026" y="1979"/>
            <a:ext cx="176" cy="217"/>
          </p:xfrm>
          <a:graphic>
            <a:graphicData uri="http://schemas.openxmlformats.org/presentationml/2006/ole">
              <mc:AlternateContent xmlns:mc="http://schemas.openxmlformats.org/markup-compatibility/2006">
                <mc:Choice xmlns:v="urn:schemas-microsoft-com:vml" Requires="v">
                  <p:oleObj spid="_x0000_s68660" r:id="rId9" imgW="164957" imgH="203024" progId="Equation.DSMT4">
                    <p:embed/>
                  </p:oleObj>
                </mc:Choice>
                <mc:Fallback>
                  <p:oleObj r:id="rId9" imgW="164957" imgH="203024"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6" y="1979"/>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5" name="Object 27"/>
            <p:cNvGraphicFramePr>
              <a:graphicFrameLocks noChangeAspect="1"/>
            </p:cNvGraphicFramePr>
            <p:nvPr/>
          </p:nvGraphicFramePr>
          <p:xfrm>
            <a:off x="2472" y="1979"/>
            <a:ext cx="176" cy="217"/>
          </p:xfrm>
          <a:graphic>
            <a:graphicData uri="http://schemas.openxmlformats.org/presentationml/2006/ole">
              <mc:AlternateContent xmlns:mc="http://schemas.openxmlformats.org/markup-compatibility/2006">
                <mc:Choice xmlns:v="urn:schemas-microsoft-com:vml" Requires="v">
                  <p:oleObj spid="_x0000_s68661" r:id="rId11" imgW="164957" imgH="203024" progId="Equation.DSMT4">
                    <p:embed/>
                  </p:oleObj>
                </mc:Choice>
                <mc:Fallback>
                  <p:oleObj r:id="rId11" imgW="164957" imgH="203024" progId="Equation.DSMT4">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2" y="1979"/>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8" name="Object 30"/>
            <p:cNvGraphicFramePr>
              <a:graphicFrameLocks noChangeAspect="1"/>
            </p:cNvGraphicFramePr>
            <p:nvPr/>
          </p:nvGraphicFramePr>
          <p:xfrm>
            <a:off x="5284" y="1979"/>
            <a:ext cx="176" cy="217"/>
          </p:xfrm>
          <a:graphic>
            <a:graphicData uri="http://schemas.openxmlformats.org/presentationml/2006/ole">
              <mc:AlternateContent xmlns:mc="http://schemas.openxmlformats.org/markup-compatibility/2006">
                <mc:Choice xmlns:v="urn:schemas-microsoft-com:vml" Requires="v">
                  <p:oleObj spid="_x0000_s68662" r:id="rId12" imgW="164957" imgH="203024" progId="Equation.DSMT4">
                    <p:embed/>
                  </p:oleObj>
                </mc:Choice>
                <mc:Fallback>
                  <p:oleObj r:id="rId12" imgW="164957" imgH="203024" progId="Equation.DSMT4">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84" y="1979"/>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1" name="Object 33"/>
            <p:cNvGraphicFramePr>
              <a:graphicFrameLocks noChangeAspect="1"/>
            </p:cNvGraphicFramePr>
            <p:nvPr/>
          </p:nvGraphicFramePr>
          <p:xfrm>
            <a:off x="4065" y="2160"/>
            <a:ext cx="176" cy="217"/>
          </p:xfrm>
          <a:graphic>
            <a:graphicData uri="http://schemas.openxmlformats.org/presentationml/2006/ole">
              <mc:AlternateContent xmlns:mc="http://schemas.openxmlformats.org/markup-compatibility/2006">
                <mc:Choice xmlns:v="urn:schemas-microsoft-com:vml" Requires="v">
                  <p:oleObj spid="_x0000_s68663" r:id="rId13" imgW="164957" imgH="203024" progId="Equation.DSMT4">
                    <p:embed/>
                  </p:oleObj>
                </mc:Choice>
                <mc:Fallback>
                  <p:oleObj r:id="rId13" imgW="164957" imgH="203024" progId="Equation.DSMT4">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5" y="2160"/>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6" name="Object 38"/>
            <p:cNvGraphicFramePr>
              <a:graphicFrameLocks noChangeAspect="1"/>
            </p:cNvGraphicFramePr>
            <p:nvPr/>
          </p:nvGraphicFramePr>
          <p:xfrm>
            <a:off x="5329" y="2160"/>
            <a:ext cx="176" cy="217"/>
          </p:xfrm>
          <a:graphic>
            <a:graphicData uri="http://schemas.openxmlformats.org/presentationml/2006/ole">
              <mc:AlternateContent xmlns:mc="http://schemas.openxmlformats.org/markup-compatibility/2006">
                <mc:Choice xmlns:v="urn:schemas-microsoft-com:vml" Requires="v">
                  <p:oleObj spid="_x0000_s68664" r:id="rId14" imgW="164957" imgH="203024" progId="Equation.DSMT4">
                    <p:embed/>
                  </p:oleObj>
                </mc:Choice>
                <mc:Fallback>
                  <p:oleObj r:id="rId14" imgW="164957" imgH="203024" progId="Equation.DSMT4">
                    <p:embed/>
                    <p:pic>
                      <p:nvPicPr>
                        <p:cNvPr id="0"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9" y="2160"/>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9" name="Object 41"/>
            <p:cNvGraphicFramePr>
              <a:graphicFrameLocks noChangeAspect="1"/>
            </p:cNvGraphicFramePr>
            <p:nvPr/>
          </p:nvGraphicFramePr>
          <p:xfrm>
            <a:off x="3112" y="2750"/>
            <a:ext cx="176" cy="217"/>
          </p:xfrm>
          <a:graphic>
            <a:graphicData uri="http://schemas.openxmlformats.org/presentationml/2006/ole">
              <mc:AlternateContent xmlns:mc="http://schemas.openxmlformats.org/markup-compatibility/2006">
                <mc:Choice xmlns:v="urn:schemas-microsoft-com:vml" Requires="v">
                  <p:oleObj spid="_x0000_s68665" r:id="rId15" imgW="164957" imgH="203024" progId="Equation.DSMT4">
                    <p:embed/>
                  </p:oleObj>
                </mc:Choice>
                <mc:Fallback>
                  <p:oleObj r:id="rId15" imgW="164957" imgH="203024" progId="Equation.DSMT4">
                    <p:embed/>
                    <p:pic>
                      <p:nvPicPr>
                        <p:cNvPr id="0" name="Object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2" y="2750"/>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52" name="Object 44"/>
            <p:cNvGraphicFramePr>
              <a:graphicFrameLocks noChangeAspect="1"/>
            </p:cNvGraphicFramePr>
            <p:nvPr/>
          </p:nvGraphicFramePr>
          <p:xfrm>
            <a:off x="2064" y="2931"/>
            <a:ext cx="176" cy="217"/>
          </p:xfrm>
          <a:graphic>
            <a:graphicData uri="http://schemas.openxmlformats.org/presentationml/2006/ole">
              <mc:AlternateContent xmlns:mc="http://schemas.openxmlformats.org/markup-compatibility/2006">
                <mc:Choice xmlns:v="urn:schemas-microsoft-com:vml" Requires="v">
                  <p:oleObj spid="_x0000_s68666" r:id="rId16" imgW="164957" imgH="203024" progId="Equation.DSMT4">
                    <p:embed/>
                  </p:oleObj>
                </mc:Choice>
                <mc:Fallback>
                  <p:oleObj r:id="rId16" imgW="164957" imgH="203024" progId="Equation.DSMT4">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2931"/>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55" name="Object 47"/>
            <p:cNvGraphicFramePr>
              <a:graphicFrameLocks noChangeAspect="1"/>
            </p:cNvGraphicFramePr>
            <p:nvPr/>
          </p:nvGraphicFramePr>
          <p:xfrm>
            <a:off x="612" y="3521"/>
            <a:ext cx="176" cy="217"/>
          </p:xfrm>
          <a:graphic>
            <a:graphicData uri="http://schemas.openxmlformats.org/presentationml/2006/ole">
              <mc:AlternateContent xmlns:mc="http://schemas.openxmlformats.org/markup-compatibility/2006">
                <mc:Choice xmlns:v="urn:schemas-microsoft-com:vml" Requires="v">
                  <p:oleObj spid="_x0000_s68667" r:id="rId17" imgW="164957" imgH="203024" progId="Equation.DSMT4">
                    <p:embed/>
                  </p:oleObj>
                </mc:Choice>
                <mc:Fallback>
                  <p:oleObj r:id="rId17" imgW="164957" imgH="203024" progId="Equation.DSMT4">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2" y="3521"/>
                          <a:ext cx="176"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0-#ppt_w/2"/>
                                          </p:val>
                                        </p:tav>
                                        <p:tav tm="100000">
                                          <p:val>
                                            <p:strVal val="#ppt_x"/>
                                          </p:val>
                                        </p:tav>
                                      </p:tavLst>
                                    </p:anim>
                                    <p:anim calcmode="lin" valueType="num">
                                      <p:cBhvr additive="base">
                                        <p:cTn id="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8619"/>
                                        </p:tgtEl>
                                        <p:attrNameLst>
                                          <p:attrName>style.visibility</p:attrName>
                                        </p:attrNameLst>
                                      </p:cBhvr>
                                      <p:to>
                                        <p:strVal val="visible"/>
                                      </p:to>
                                    </p:set>
                                    <p:anim calcmode="lin" valueType="num">
                                      <p:cBhvr additive="base">
                                        <p:cTn id="13" dur="500" fill="hold"/>
                                        <p:tgtEl>
                                          <p:spTgt spid="68619"/>
                                        </p:tgtEl>
                                        <p:attrNameLst>
                                          <p:attrName>ppt_x</p:attrName>
                                        </p:attrNameLst>
                                      </p:cBhvr>
                                      <p:tavLst>
                                        <p:tav tm="0">
                                          <p:val>
                                            <p:strVal val="0-#ppt_w/2"/>
                                          </p:val>
                                        </p:tav>
                                        <p:tav tm="100000">
                                          <p:val>
                                            <p:strVal val="#ppt_x"/>
                                          </p:val>
                                        </p:tav>
                                      </p:tavLst>
                                    </p:anim>
                                    <p:anim calcmode="lin" valueType="num">
                                      <p:cBhvr additive="base">
                                        <p:cTn id="14" dur="500" fill="hold"/>
                                        <p:tgtEl>
                                          <p:spTgt spid="686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21"/>
                                        </p:tgtEl>
                                        <p:attrNameLst>
                                          <p:attrName>style.visibility</p:attrName>
                                        </p:attrNameLst>
                                      </p:cBhvr>
                                      <p:to>
                                        <p:strVal val="visible"/>
                                      </p:to>
                                    </p:set>
                                    <p:anim calcmode="lin" valueType="num">
                                      <p:cBhvr additive="base">
                                        <p:cTn id="19" dur="500" fill="hold"/>
                                        <p:tgtEl>
                                          <p:spTgt spid="68621"/>
                                        </p:tgtEl>
                                        <p:attrNameLst>
                                          <p:attrName>ppt_x</p:attrName>
                                        </p:attrNameLst>
                                      </p:cBhvr>
                                      <p:tavLst>
                                        <p:tav tm="0">
                                          <p:val>
                                            <p:strVal val="0-#ppt_w/2"/>
                                          </p:val>
                                        </p:tav>
                                        <p:tav tm="100000">
                                          <p:val>
                                            <p:strVal val="#ppt_x"/>
                                          </p:val>
                                        </p:tav>
                                      </p:tavLst>
                                    </p:anim>
                                    <p:anim calcmode="lin" valueType="num">
                                      <p:cBhvr additive="base">
                                        <p:cTn id="20" dur="500" fill="hold"/>
                                        <p:tgtEl>
                                          <p:spTgt spid="686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8625"/>
                                        </p:tgtEl>
                                        <p:attrNameLst>
                                          <p:attrName>style.visibility</p:attrName>
                                        </p:attrNameLst>
                                      </p:cBhvr>
                                      <p:to>
                                        <p:strVal val="visible"/>
                                      </p:to>
                                    </p:set>
                                    <p:anim calcmode="lin" valueType="num">
                                      <p:cBhvr additive="base">
                                        <p:cTn id="25" dur="500" fill="hold"/>
                                        <p:tgtEl>
                                          <p:spTgt spid="68625"/>
                                        </p:tgtEl>
                                        <p:attrNameLst>
                                          <p:attrName>ppt_x</p:attrName>
                                        </p:attrNameLst>
                                      </p:cBhvr>
                                      <p:tavLst>
                                        <p:tav tm="0">
                                          <p:val>
                                            <p:strVal val="0-#ppt_w/2"/>
                                          </p:val>
                                        </p:tav>
                                        <p:tav tm="100000">
                                          <p:val>
                                            <p:strVal val="#ppt_x"/>
                                          </p:val>
                                        </p:tav>
                                      </p:tavLst>
                                    </p:anim>
                                    <p:anim calcmode="lin" valueType="num">
                                      <p:cBhvr additive="base">
                                        <p:cTn id="26" dur="500" fill="hold"/>
                                        <p:tgtEl>
                                          <p:spTgt spid="6862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27"/>
                                        </p:tgtEl>
                                        <p:attrNameLst>
                                          <p:attrName>style.visibility</p:attrName>
                                        </p:attrNameLst>
                                      </p:cBhvr>
                                      <p:to>
                                        <p:strVal val="visible"/>
                                      </p:to>
                                    </p:set>
                                    <p:anim calcmode="lin" valueType="num">
                                      <p:cBhvr additive="base">
                                        <p:cTn id="31" dur="500" fill="hold"/>
                                        <p:tgtEl>
                                          <p:spTgt spid="68627"/>
                                        </p:tgtEl>
                                        <p:attrNameLst>
                                          <p:attrName>ppt_x</p:attrName>
                                        </p:attrNameLst>
                                      </p:cBhvr>
                                      <p:tavLst>
                                        <p:tav tm="0">
                                          <p:val>
                                            <p:strVal val="0-#ppt_w/2"/>
                                          </p:val>
                                        </p:tav>
                                        <p:tav tm="100000">
                                          <p:val>
                                            <p:strVal val="#ppt_x"/>
                                          </p:val>
                                        </p:tav>
                                      </p:tavLst>
                                    </p:anim>
                                    <p:anim calcmode="lin" valueType="num">
                                      <p:cBhvr additive="base">
                                        <p:cTn id="32" dur="500" fill="hold"/>
                                        <p:tgtEl>
                                          <p:spTgt spid="6862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629"/>
                                        </p:tgtEl>
                                        <p:attrNameLst>
                                          <p:attrName>style.visibility</p:attrName>
                                        </p:attrNameLst>
                                      </p:cBhvr>
                                      <p:to>
                                        <p:strVal val="visible"/>
                                      </p:to>
                                    </p:set>
                                    <p:anim calcmode="lin" valueType="num">
                                      <p:cBhvr additive="base">
                                        <p:cTn id="37" dur="500" fill="hold"/>
                                        <p:tgtEl>
                                          <p:spTgt spid="68629"/>
                                        </p:tgtEl>
                                        <p:attrNameLst>
                                          <p:attrName>ppt_x</p:attrName>
                                        </p:attrNameLst>
                                      </p:cBhvr>
                                      <p:tavLst>
                                        <p:tav tm="0">
                                          <p:val>
                                            <p:strVal val="0-#ppt_w/2"/>
                                          </p:val>
                                        </p:tav>
                                        <p:tav tm="100000">
                                          <p:val>
                                            <p:strVal val="#ppt_x"/>
                                          </p:val>
                                        </p:tav>
                                      </p:tavLst>
                                    </p:anim>
                                    <p:anim calcmode="lin" valueType="num">
                                      <p:cBhvr additive="base">
                                        <p:cTn id="38" dur="500" fill="hold"/>
                                        <p:tgtEl>
                                          <p:spTgt spid="68629"/>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68656"/>
                                        </p:tgtEl>
                                        <p:attrNameLst>
                                          <p:attrName>style.visibility</p:attrName>
                                        </p:attrNameLst>
                                      </p:cBhvr>
                                      <p:to>
                                        <p:strVal val="visible"/>
                                      </p:to>
                                    </p:set>
                                    <p:anim calcmode="lin" valueType="num">
                                      <p:cBhvr additive="base">
                                        <p:cTn id="43" dur="500" fill="hold"/>
                                        <p:tgtEl>
                                          <p:spTgt spid="68656"/>
                                        </p:tgtEl>
                                        <p:attrNameLst>
                                          <p:attrName>ppt_x</p:attrName>
                                        </p:attrNameLst>
                                      </p:cBhvr>
                                      <p:tavLst>
                                        <p:tav tm="0">
                                          <p:val>
                                            <p:strVal val="0-#ppt_w/2"/>
                                          </p:val>
                                        </p:tav>
                                        <p:tav tm="100000">
                                          <p:val>
                                            <p:strVal val="#ppt_x"/>
                                          </p:val>
                                        </p:tav>
                                      </p:tavLst>
                                    </p:anim>
                                    <p:anim calcmode="lin" valueType="num">
                                      <p:cBhvr additive="base">
                                        <p:cTn id="44" dur="500" fill="hold"/>
                                        <p:tgtEl>
                                          <p:spTgt spid="686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21" grpId="0"/>
      <p:bldP spid="68627" grpId="0"/>
      <p:bldP spid="686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72" name="Rectangle 8"/>
          <p:cNvSpPr>
            <a:spLocks noChangeArrowheads="1"/>
          </p:cNvSpPr>
          <p:nvPr/>
        </p:nvSpPr>
        <p:spPr bwMode="auto">
          <a:xfrm>
            <a:off x="0" y="3357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334" name="Group 70"/>
          <p:cNvGrpSpPr>
            <a:grpSpLocks/>
          </p:cNvGrpSpPr>
          <p:nvPr/>
        </p:nvGrpSpPr>
        <p:grpSpPr bwMode="auto">
          <a:xfrm>
            <a:off x="395288" y="620713"/>
            <a:ext cx="8353425" cy="1008062"/>
            <a:chOff x="249" y="255"/>
            <a:chExt cx="5262" cy="635"/>
          </a:xfrm>
        </p:grpSpPr>
        <p:sp>
          <p:nvSpPr>
            <p:cNvPr id="11268" name="Text Box 4"/>
            <p:cNvSpPr txBox="1">
              <a:spLocks noChangeArrowheads="1"/>
            </p:cNvSpPr>
            <p:nvPr/>
          </p:nvSpPr>
          <p:spPr bwMode="auto">
            <a:xfrm>
              <a:off x="249" y="255"/>
              <a:ext cx="5262"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6600"/>
                  </a:solidFill>
                </a:rPr>
                <a:t>定理 </a:t>
              </a:r>
              <a:r>
                <a:rPr lang="en-US" altLang="zh-CN">
                  <a:solidFill>
                    <a:srgbClr val="FF6600"/>
                  </a:solidFill>
                </a:rPr>
                <a:t>6.1</a:t>
              </a:r>
              <a:r>
                <a:rPr lang="en-US" altLang="zh-CN">
                  <a:solidFill>
                    <a:srgbClr val="000000"/>
                  </a:solidFill>
                </a:rPr>
                <a:t>  </a:t>
              </a:r>
              <a:r>
                <a:rPr lang="zh-CN" altLang="en-US">
                  <a:solidFill>
                    <a:srgbClr val="000000"/>
                  </a:solidFill>
                </a:rPr>
                <a:t>设</a:t>
              </a:r>
              <a:r>
                <a:rPr lang="en-US" altLang="zh-CN">
                  <a:solidFill>
                    <a:srgbClr val="000000"/>
                  </a:solidFill>
                </a:rPr>
                <a:t>{</a:t>
              </a:r>
              <a:r>
                <a:rPr lang="zh-CN" altLang="en-US">
                  <a:solidFill>
                    <a:srgbClr val="000000"/>
                  </a:solidFill>
                </a:rPr>
                <a:t>（</a:t>
              </a:r>
              <a:r>
                <a:rPr lang="en-US" altLang="zh-CN" i="1">
                  <a:solidFill>
                    <a:srgbClr val="000000"/>
                  </a:solidFill>
                </a:rPr>
                <a:t>V</a:t>
              </a:r>
              <a:r>
                <a:rPr lang="en-US" altLang="zh-CN" i="1" baseline="-30000">
                  <a:solidFill>
                    <a:srgbClr val="000000"/>
                  </a:solidFill>
                </a:rPr>
                <a:t>1</a:t>
              </a:r>
              <a:r>
                <a:rPr lang="zh-CN" altLang="en-US" i="1">
                  <a:solidFill>
                    <a:srgbClr val="000000"/>
                  </a:solidFill>
                </a:rPr>
                <a:t>，</a:t>
              </a:r>
              <a:r>
                <a:rPr lang="en-US" altLang="zh-CN" i="1">
                  <a:solidFill>
                    <a:srgbClr val="000000"/>
                  </a:solidFill>
                </a:rPr>
                <a:t>T</a:t>
              </a:r>
              <a:r>
                <a:rPr lang="en-US" altLang="zh-CN" i="1" baseline="-30000">
                  <a:solidFill>
                    <a:srgbClr val="000000"/>
                  </a:solidFill>
                </a:rPr>
                <a:t>1</a:t>
              </a:r>
              <a:r>
                <a:rPr lang="zh-CN" altLang="en-US">
                  <a:solidFill>
                    <a:srgbClr val="000000"/>
                  </a:solidFill>
                </a:rPr>
                <a:t>），</a:t>
              </a:r>
              <a:r>
                <a:rPr lang="en-US" altLang="zh-CN">
                  <a:solidFill>
                    <a:srgbClr val="000000"/>
                  </a:solidFill>
                </a:rPr>
                <a:t>…</a:t>
              </a:r>
              <a:r>
                <a:rPr lang="zh-CN" altLang="en-US">
                  <a:solidFill>
                    <a:srgbClr val="000000"/>
                  </a:solidFill>
                </a:rPr>
                <a:t>（</a:t>
              </a:r>
              <a:r>
                <a:rPr lang="en-US" altLang="zh-CN" i="1">
                  <a:solidFill>
                    <a:srgbClr val="000000"/>
                  </a:solidFill>
                </a:rPr>
                <a:t>V</a:t>
              </a:r>
              <a:r>
                <a:rPr lang="en-US" altLang="zh-CN" i="1" baseline="-30000">
                  <a:solidFill>
                    <a:srgbClr val="000000"/>
                  </a:solidFill>
                </a:rPr>
                <a:t>k </a:t>
              </a:r>
              <a:r>
                <a:rPr lang="en-US" altLang="zh-CN" i="1">
                  <a:solidFill>
                    <a:srgbClr val="000000"/>
                  </a:solidFill>
                </a:rPr>
                <a:t>,T</a:t>
              </a:r>
              <a:r>
                <a:rPr lang="en-US" altLang="zh-CN" i="1" baseline="-30000">
                  <a:solidFill>
                    <a:srgbClr val="000000"/>
                  </a:solidFill>
                </a:rPr>
                <a:t>k</a:t>
              </a:r>
              <a:r>
                <a:rPr lang="zh-CN" altLang="en-US">
                  <a:solidFill>
                    <a:srgbClr val="000000"/>
                  </a:solidFill>
                </a:rPr>
                <a:t>）</a:t>
              </a:r>
              <a:r>
                <a:rPr lang="en-US" altLang="zh-CN">
                  <a:solidFill>
                    <a:srgbClr val="000000"/>
                  </a:solidFill>
                </a:rPr>
                <a:t>}</a:t>
              </a:r>
              <a:r>
                <a:rPr lang="zh-CN" altLang="en-US">
                  <a:solidFill>
                    <a:srgbClr val="000000"/>
                  </a:solidFill>
                </a:rPr>
                <a:t>为连通图</a:t>
              </a:r>
              <a:r>
                <a:rPr lang="en-US" altLang="zh-CN" i="1">
                  <a:solidFill>
                    <a:srgbClr val="000000"/>
                  </a:solidFill>
                </a:rPr>
                <a:t>G</a:t>
              </a:r>
              <a:r>
                <a:rPr lang="zh-CN" altLang="en-US">
                  <a:solidFill>
                    <a:srgbClr val="000000"/>
                  </a:solidFill>
                </a:rPr>
                <a:t>中的森林，</a:t>
              </a:r>
              <a:r>
                <a:rPr lang="en-US" altLang="zh-CN" i="1">
                  <a:solidFill>
                    <a:srgbClr val="000000"/>
                  </a:solidFill>
                </a:rPr>
                <a:t>V</a:t>
              </a:r>
              <a:r>
                <a:rPr lang="en-US" altLang="zh-CN" i="1" baseline="-30000">
                  <a:solidFill>
                    <a:srgbClr val="000000"/>
                  </a:solidFill>
                </a:rPr>
                <a:t>1 </a:t>
              </a:r>
              <a:r>
                <a:rPr lang="en-US" altLang="zh-CN">
                  <a:solidFill>
                    <a:srgbClr val="000000"/>
                  </a:solidFill>
                </a:rPr>
                <a:t>U V</a:t>
              </a:r>
              <a:r>
                <a:rPr lang="en-US" altLang="zh-CN" baseline="-30000">
                  <a:solidFill>
                    <a:srgbClr val="000000"/>
                  </a:solidFill>
                </a:rPr>
                <a:t>2</a:t>
              </a:r>
              <a:r>
                <a:rPr lang="en-US" altLang="zh-CN">
                  <a:solidFill>
                    <a:srgbClr val="000000"/>
                  </a:solidFill>
                </a:rPr>
                <a:t>…U V</a:t>
              </a:r>
              <a:r>
                <a:rPr lang="en-US" altLang="zh-CN" baseline="-30000">
                  <a:solidFill>
                    <a:srgbClr val="000000"/>
                  </a:solidFill>
                </a:rPr>
                <a:t>k</a:t>
              </a:r>
              <a:r>
                <a:rPr lang="en-US" altLang="zh-CN">
                  <a:solidFill>
                    <a:srgbClr val="000000"/>
                  </a:solidFill>
                </a:rPr>
                <a:t>=V</a:t>
              </a:r>
              <a:r>
                <a:rPr lang="zh-CN" altLang="en-US">
                  <a:solidFill>
                    <a:srgbClr val="000000"/>
                  </a:solidFill>
                </a:rPr>
                <a:t>。           </a:t>
              </a:r>
              <a:r>
                <a:rPr lang="en-US" altLang="zh-CN">
                  <a:solidFill>
                    <a:srgbClr val="000000"/>
                  </a:solidFill>
                </a:rPr>
                <a:t>…</a:t>
              </a:r>
              <a:r>
                <a:rPr lang="en-US" altLang="zh-CN" i="1">
                  <a:solidFill>
                    <a:srgbClr val="000000"/>
                  </a:solidFill>
                </a:rPr>
                <a:t>k</a:t>
              </a:r>
              <a:r>
                <a:rPr lang="en-US" altLang="zh-CN">
                  <a:solidFill>
                    <a:srgbClr val="000000"/>
                  </a:solidFill>
                </a:rPr>
                <a:t>,</a:t>
              </a:r>
              <a:r>
                <a:rPr lang="zh-CN" altLang="en-US">
                  <a:solidFill>
                    <a:srgbClr val="000000"/>
                  </a:solidFill>
                </a:rPr>
                <a:t>若仅有一个顶点在</a:t>
              </a:r>
              <a:r>
                <a:rPr lang="en-US" altLang="zh-CN" i="1">
                  <a:solidFill>
                    <a:srgbClr val="000000"/>
                  </a:solidFill>
                </a:rPr>
                <a:t>V</a:t>
              </a:r>
              <a:r>
                <a:rPr lang="en-US" altLang="zh-CN" i="1" baseline="-30000">
                  <a:solidFill>
                    <a:srgbClr val="000000"/>
                  </a:solidFill>
                </a:rPr>
                <a:t>i</a:t>
              </a:r>
              <a:r>
                <a:rPr lang="zh-CN" altLang="en-US">
                  <a:solidFill>
                    <a:srgbClr val="000000"/>
                  </a:solidFill>
                </a:rPr>
                <a:t>中的具有最小权的边为（    </a:t>
              </a:r>
              <a:r>
                <a:rPr lang="en-US" altLang="zh-CN" i="1">
                  <a:solidFill>
                    <a:srgbClr val="000000"/>
                  </a:solidFill>
                </a:rPr>
                <a:t>,u</a:t>
              </a:r>
              <a:r>
                <a:rPr lang="zh-CN" altLang="en-US">
                  <a:solidFill>
                    <a:srgbClr val="000000"/>
                  </a:solidFill>
                </a:rPr>
                <a:t>），则必有一棵</a:t>
              </a:r>
              <a:r>
                <a:rPr lang="en-US" altLang="zh-CN" i="1">
                  <a:solidFill>
                    <a:srgbClr val="000000"/>
                  </a:solidFill>
                </a:rPr>
                <a:t>G</a:t>
              </a:r>
              <a:r>
                <a:rPr lang="zh-CN" altLang="en-US">
                  <a:solidFill>
                    <a:srgbClr val="000000"/>
                  </a:solidFill>
                </a:rPr>
                <a:t>的最小生成树包含边（    </a:t>
              </a:r>
              <a:r>
                <a:rPr lang="en-US" altLang="zh-CN" i="1">
                  <a:solidFill>
                    <a:srgbClr val="000000"/>
                  </a:solidFill>
                </a:rPr>
                <a:t>,u</a:t>
              </a:r>
              <a:r>
                <a:rPr lang="zh-CN" altLang="en-US">
                  <a:solidFill>
                    <a:srgbClr val="000000"/>
                  </a:solidFill>
                </a:rPr>
                <a:t>）。</a:t>
              </a:r>
            </a:p>
          </p:txBody>
        </p:sp>
        <p:graphicFrame>
          <p:nvGraphicFramePr>
            <p:cNvPr id="11269" name="Object 5"/>
            <p:cNvGraphicFramePr>
              <a:graphicFrameLocks noChangeAspect="1"/>
            </p:cNvGraphicFramePr>
            <p:nvPr/>
          </p:nvGraphicFramePr>
          <p:xfrm>
            <a:off x="748" y="482"/>
            <a:ext cx="499" cy="223"/>
          </p:xfrm>
          <a:graphic>
            <a:graphicData uri="http://schemas.openxmlformats.org/presentationml/2006/ole">
              <mc:AlternateContent xmlns:mc="http://schemas.openxmlformats.org/markup-compatibility/2006">
                <mc:Choice xmlns:v="urn:schemas-microsoft-com:vml" Requires="v">
                  <p:oleObj spid="_x0000_s11338" name="公式" r:id="rId3" imgW="444307" imgH="203112" progId="Equation.3">
                    <p:embed/>
                  </p:oleObj>
                </mc:Choice>
                <mc:Fallback>
                  <p:oleObj name="公式" r:id="rId3" imgW="444307" imgH="20311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482"/>
                          <a:ext cx="499"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7"/>
            <p:cNvGraphicFramePr>
              <a:graphicFrameLocks noChangeAspect="1"/>
            </p:cNvGraphicFramePr>
            <p:nvPr/>
          </p:nvGraphicFramePr>
          <p:xfrm>
            <a:off x="4785" y="482"/>
            <a:ext cx="157" cy="181"/>
          </p:xfrm>
          <a:graphic>
            <a:graphicData uri="http://schemas.openxmlformats.org/presentationml/2006/ole">
              <mc:AlternateContent xmlns:mc="http://schemas.openxmlformats.org/markup-compatibility/2006">
                <mc:Choice xmlns:v="urn:schemas-microsoft-com:vml" Requires="v">
                  <p:oleObj spid="_x0000_s11339" name="公式" r:id="rId5" imgW="126835" imgH="139518" progId="Equation.3">
                    <p:embed/>
                  </p:oleObj>
                </mc:Choice>
                <mc:Fallback>
                  <p:oleObj name="公式" r:id="rId5" imgW="126835" imgH="139518"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5" y="482"/>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5" name="Object 11"/>
            <p:cNvGraphicFramePr>
              <a:graphicFrameLocks noChangeAspect="1"/>
            </p:cNvGraphicFramePr>
            <p:nvPr/>
          </p:nvGraphicFramePr>
          <p:xfrm>
            <a:off x="2859" y="709"/>
            <a:ext cx="157" cy="181"/>
          </p:xfrm>
          <a:graphic>
            <a:graphicData uri="http://schemas.openxmlformats.org/presentationml/2006/ole">
              <mc:AlternateContent xmlns:mc="http://schemas.openxmlformats.org/markup-compatibility/2006">
                <mc:Choice xmlns:v="urn:schemas-microsoft-com:vml" Requires="v">
                  <p:oleObj spid="_x0000_s11340" name="公式" r:id="rId7" imgW="126835" imgH="139518" progId="Equation.3">
                    <p:embed/>
                  </p:oleObj>
                </mc:Choice>
                <mc:Fallback>
                  <p:oleObj name="公式" r:id="rId7" imgW="126835" imgH="139518"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9" y="709"/>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293" name="Rectangle 2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95" name="Rectangle 3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97" name="Rectangle 33"/>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99" name="Rectangle 3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01" name="Rectangle 3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08" name="Rectangle 4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10" name="Rectangle 4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312" name="Rectangle 48"/>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332" name="Group 68"/>
          <p:cNvGrpSpPr>
            <a:grpSpLocks/>
          </p:cNvGrpSpPr>
          <p:nvPr/>
        </p:nvGrpSpPr>
        <p:grpSpPr bwMode="auto">
          <a:xfrm>
            <a:off x="374650" y="3721100"/>
            <a:ext cx="8301038" cy="1076325"/>
            <a:chOff x="236" y="2160"/>
            <a:chExt cx="5229" cy="678"/>
          </a:xfrm>
        </p:grpSpPr>
        <p:sp>
          <p:nvSpPr>
            <p:cNvPr id="11306" name="Text Box 42"/>
            <p:cNvSpPr txBox="1">
              <a:spLocks noChangeArrowheads="1"/>
            </p:cNvSpPr>
            <p:nvPr/>
          </p:nvSpPr>
          <p:spPr bwMode="auto">
            <a:xfrm>
              <a:off x="236" y="2204"/>
              <a:ext cx="5229"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根据定理</a:t>
              </a:r>
              <a:r>
                <a:rPr lang="en-US" altLang="zh-CN">
                  <a:solidFill>
                    <a:srgbClr val="000000"/>
                  </a:solidFill>
                  <a:cs typeface="Times New Roman" pitchFamily="18" charset="0"/>
                </a:rPr>
                <a:t>6.</a:t>
              </a:r>
              <a:r>
                <a:rPr lang="en-US" altLang="zh-CN">
                  <a:solidFill>
                    <a:srgbClr val="000000"/>
                  </a:solidFill>
                </a:rPr>
                <a:t>1</a:t>
              </a:r>
              <a:r>
                <a:rPr lang="zh-CN" altLang="en-US">
                  <a:solidFill>
                    <a:srgbClr val="000000"/>
                  </a:solidFill>
                  <a:cs typeface="Times New Roman" pitchFamily="18" charset="0"/>
                </a:rPr>
                <a:t>可以作了如下算法：任选一点     ，令                                 </a:t>
              </a:r>
            </a:p>
            <a:p>
              <a:r>
                <a:rPr lang="zh-CN" altLang="en-US">
                  <a:solidFill>
                    <a:srgbClr val="000000"/>
                  </a:solidFill>
                  <a:cs typeface="Times New Roman" pitchFamily="18" charset="0"/>
                </a:rPr>
                <a:t>若</a:t>
              </a:r>
              <a:r>
                <a:rPr lang="en-US" altLang="zh-CN">
                  <a:solidFill>
                    <a:srgbClr val="000000"/>
                  </a:solidFill>
                </a:rPr>
                <a:t>V</a:t>
              </a:r>
              <a:r>
                <a:rPr lang="en-US" altLang="zh-CN" baseline="-30000">
                  <a:solidFill>
                    <a:srgbClr val="000000"/>
                  </a:solidFill>
                </a:rPr>
                <a:t>1</a:t>
              </a:r>
              <a:r>
                <a:rPr lang="en-US" altLang="zh-CN">
                  <a:solidFill>
                    <a:srgbClr val="000000"/>
                  </a:solidFill>
                </a:rPr>
                <a:t>=V</a:t>
              </a:r>
              <a:r>
                <a:rPr lang="zh-CN" altLang="en-US">
                  <a:solidFill>
                    <a:srgbClr val="000000"/>
                  </a:solidFill>
                  <a:cs typeface="Times New Roman" pitchFamily="18" charset="0"/>
                </a:rPr>
                <a:t>，停；否则，找出仅有一个顶点在</a:t>
              </a:r>
              <a:r>
                <a:rPr lang="en-US" altLang="zh-CN">
                  <a:solidFill>
                    <a:srgbClr val="000000"/>
                  </a:solidFill>
                </a:rPr>
                <a:t>V</a:t>
              </a:r>
              <a:r>
                <a:rPr lang="en-US" altLang="zh-CN" baseline="-30000">
                  <a:solidFill>
                    <a:srgbClr val="000000"/>
                  </a:solidFill>
                </a:rPr>
                <a:t>1</a:t>
              </a:r>
              <a:r>
                <a:rPr lang="zh-CN" altLang="en-US">
                  <a:solidFill>
                    <a:srgbClr val="000000"/>
                  </a:solidFill>
                  <a:cs typeface="Times New Roman" pitchFamily="18" charset="0"/>
                </a:rPr>
                <a:t>中的边里具有最小权的边（    </a:t>
              </a:r>
              <a:r>
                <a:rPr lang="en-US" altLang="zh-CN" i="1">
                  <a:solidFill>
                    <a:srgbClr val="000000"/>
                  </a:solidFill>
                </a:rPr>
                <a:t>,u</a:t>
              </a:r>
              <a:r>
                <a:rPr lang="zh-CN" altLang="en-US">
                  <a:solidFill>
                    <a:srgbClr val="000000"/>
                  </a:solidFill>
                  <a:cs typeface="Times New Roman" pitchFamily="18" charset="0"/>
                </a:rPr>
                <a:t>），设，将</a:t>
              </a:r>
              <a:r>
                <a:rPr lang="en-US" altLang="zh-CN" i="1">
                  <a:solidFill>
                    <a:srgbClr val="000000"/>
                  </a:solidFill>
                </a:rPr>
                <a:t>u</a:t>
              </a:r>
              <a:r>
                <a:rPr lang="zh-CN" altLang="en-US">
                  <a:solidFill>
                    <a:srgbClr val="000000"/>
                  </a:solidFill>
                  <a:cs typeface="Times New Roman" pitchFamily="18" charset="0"/>
                </a:rPr>
                <a:t>加入</a:t>
              </a:r>
              <a:r>
                <a:rPr lang="en-US" altLang="zh-CN">
                  <a:solidFill>
                    <a:srgbClr val="000000"/>
                  </a:solidFill>
                </a:rPr>
                <a:t>V</a:t>
              </a:r>
              <a:r>
                <a:rPr lang="en-US" altLang="zh-CN" baseline="-30000">
                  <a:solidFill>
                    <a:srgbClr val="000000"/>
                  </a:solidFill>
                </a:rPr>
                <a:t>1</a:t>
              </a:r>
              <a:r>
                <a:rPr lang="zh-CN" altLang="en-US">
                  <a:solidFill>
                    <a:srgbClr val="000000"/>
                  </a:solidFill>
                  <a:cs typeface="Times New Roman" pitchFamily="18" charset="0"/>
                </a:rPr>
                <a:t>（     </a:t>
              </a:r>
              <a:r>
                <a:rPr lang="en-US" altLang="zh-CN" i="1">
                  <a:solidFill>
                    <a:srgbClr val="000000"/>
                  </a:solidFill>
                </a:rPr>
                <a:t>,u</a:t>
              </a:r>
              <a:r>
                <a:rPr lang="zh-CN" altLang="en-US">
                  <a:solidFill>
                    <a:srgbClr val="000000"/>
                  </a:solidFill>
                  <a:cs typeface="Times New Roman" pitchFamily="18" charset="0"/>
                </a:rPr>
                <a:t>）加入</a:t>
              </a:r>
              <a:r>
                <a:rPr lang="en-US" altLang="zh-CN" i="1">
                  <a:solidFill>
                    <a:srgbClr val="000000"/>
                  </a:solidFill>
                </a:rPr>
                <a:t>T</a:t>
              </a:r>
              <a:r>
                <a:rPr lang="zh-CN" altLang="en-US">
                  <a:solidFill>
                    <a:srgbClr val="000000"/>
                  </a:solidFill>
                  <a:cs typeface="Times New Roman" pitchFamily="18" charset="0"/>
                </a:rPr>
                <a:t>。重复上述步骤，直到</a:t>
              </a:r>
              <a:r>
                <a:rPr lang="en-US" altLang="zh-CN">
                  <a:solidFill>
                    <a:srgbClr val="000000"/>
                  </a:solidFill>
                </a:rPr>
                <a:t>V</a:t>
              </a:r>
              <a:r>
                <a:rPr lang="en-US" altLang="zh-CN" baseline="-30000">
                  <a:solidFill>
                    <a:srgbClr val="000000"/>
                  </a:solidFill>
                </a:rPr>
                <a:t>1</a:t>
              </a:r>
              <a:r>
                <a:rPr lang="en-US" altLang="zh-CN">
                  <a:solidFill>
                    <a:srgbClr val="000000"/>
                  </a:solidFill>
                </a:rPr>
                <a:t>=V</a:t>
              </a:r>
              <a:r>
                <a:rPr lang="zh-CN" altLang="en-US">
                  <a:solidFill>
                    <a:srgbClr val="000000"/>
                  </a:solidFill>
                  <a:cs typeface="Times New Roman" pitchFamily="18" charset="0"/>
                </a:rPr>
                <a:t>。</a:t>
              </a:r>
              <a:r>
                <a:rPr lang="zh-CN" altLang="en-US"/>
                <a:t> </a:t>
              </a:r>
            </a:p>
          </p:txBody>
        </p:sp>
        <p:graphicFrame>
          <p:nvGraphicFramePr>
            <p:cNvPr id="11307" name="Object 43"/>
            <p:cNvGraphicFramePr>
              <a:graphicFrameLocks noChangeAspect="1"/>
            </p:cNvGraphicFramePr>
            <p:nvPr/>
          </p:nvGraphicFramePr>
          <p:xfrm>
            <a:off x="2971" y="2160"/>
            <a:ext cx="181" cy="272"/>
          </p:xfrm>
          <a:graphic>
            <a:graphicData uri="http://schemas.openxmlformats.org/presentationml/2006/ole">
              <mc:AlternateContent xmlns:mc="http://schemas.openxmlformats.org/markup-compatibility/2006">
                <mc:Choice xmlns:v="urn:schemas-microsoft-com:vml" Requires="v">
                  <p:oleObj spid="_x0000_s11341" r:id="rId8" imgW="152334" imgH="228501" progId="Equation.DSMT4">
                    <p:embed/>
                  </p:oleObj>
                </mc:Choice>
                <mc:Fallback>
                  <p:oleObj r:id="rId8" imgW="152334" imgH="228501" progId="Equation.DSMT4">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 y="2160"/>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9" name="Object 45"/>
            <p:cNvGraphicFramePr>
              <a:graphicFrameLocks noChangeAspect="1"/>
            </p:cNvGraphicFramePr>
            <p:nvPr/>
          </p:nvGraphicFramePr>
          <p:xfrm>
            <a:off x="3546" y="2160"/>
            <a:ext cx="1346" cy="317"/>
          </p:xfrm>
          <a:graphic>
            <a:graphicData uri="http://schemas.openxmlformats.org/presentationml/2006/ole">
              <mc:AlternateContent xmlns:mc="http://schemas.openxmlformats.org/markup-compatibility/2006">
                <mc:Choice xmlns:v="urn:schemas-microsoft-com:vml" Requires="v">
                  <p:oleObj spid="_x0000_s11342" name="Equation" r:id="rId10" imgW="1091880" imgH="253800" progId="Equation.DSMT4">
                    <p:embed/>
                  </p:oleObj>
                </mc:Choice>
                <mc:Fallback>
                  <p:oleObj name="Equation" r:id="rId10" imgW="1091880" imgH="253800" progId="Equation.DSMT4">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6" y="2160"/>
                          <a:ext cx="1346"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11" name="Object 47"/>
            <p:cNvGraphicFramePr>
              <a:graphicFrameLocks noChangeAspect="1"/>
            </p:cNvGraphicFramePr>
            <p:nvPr/>
          </p:nvGraphicFramePr>
          <p:xfrm>
            <a:off x="463" y="2614"/>
            <a:ext cx="141" cy="181"/>
          </p:xfrm>
          <a:graphic>
            <a:graphicData uri="http://schemas.openxmlformats.org/presentationml/2006/ole">
              <mc:AlternateContent xmlns:mc="http://schemas.openxmlformats.org/markup-compatibility/2006">
                <mc:Choice xmlns:v="urn:schemas-microsoft-com:vml" Requires="v">
                  <p:oleObj spid="_x0000_s11343" name="Equation" r:id="rId12" imgW="114120" imgH="139680" progId="Equation.DSMT4">
                    <p:embed/>
                  </p:oleObj>
                </mc:Choice>
                <mc:Fallback>
                  <p:oleObj name="Equation" r:id="rId12" imgW="114120" imgH="139680" progId="Equation.DSMT4">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3" y="2614"/>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15" name="Object 51"/>
            <p:cNvGraphicFramePr>
              <a:graphicFrameLocks noChangeAspect="1"/>
            </p:cNvGraphicFramePr>
            <p:nvPr/>
          </p:nvGraphicFramePr>
          <p:xfrm>
            <a:off x="2323" y="2614"/>
            <a:ext cx="141" cy="181"/>
          </p:xfrm>
          <a:graphic>
            <a:graphicData uri="http://schemas.openxmlformats.org/presentationml/2006/ole">
              <mc:AlternateContent xmlns:mc="http://schemas.openxmlformats.org/markup-compatibility/2006">
                <mc:Choice xmlns:v="urn:schemas-microsoft-com:vml" Requires="v">
                  <p:oleObj spid="_x0000_s11344" name="Equation" r:id="rId14" imgW="114120" imgH="139680" progId="Equation.DSMT4">
                    <p:embed/>
                  </p:oleObj>
                </mc:Choice>
                <mc:Fallback>
                  <p:oleObj name="Equation" r:id="rId14" imgW="114120" imgH="139680" progId="Equation.DSMT4">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23" y="2614"/>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337" name="Group 73"/>
          <p:cNvGrpSpPr>
            <a:grpSpLocks/>
          </p:cNvGrpSpPr>
          <p:nvPr/>
        </p:nvGrpSpPr>
        <p:grpSpPr bwMode="auto">
          <a:xfrm>
            <a:off x="395288" y="1773238"/>
            <a:ext cx="8353425" cy="1920875"/>
            <a:chOff x="249" y="1117"/>
            <a:chExt cx="5262" cy="1210"/>
          </a:xfrm>
        </p:grpSpPr>
        <p:sp>
          <p:nvSpPr>
            <p:cNvPr id="11279" name="Text Box 15"/>
            <p:cNvSpPr txBox="1">
              <a:spLocks noChangeArrowheads="1"/>
            </p:cNvSpPr>
            <p:nvPr/>
          </p:nvSpPr>
          <p:spPr bwMode="auto">
            <a:xfrm>
              <a:off x="249" y="1117"/>
              <a:ext cx="5262"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009900"/>
                  </a:solidFill>
                  <a:ea typeface="黑体" pitchFamily="2" charset="-122"/>
                </a:rPr>
                <a:t>证明</a:t>
              </a:r>
              <a:r>
                <a:rPr lang="zh-CN" altLang="en-US">
                  <a:solidFill>
                    <a:srgbClr val="000000"/>
                  </a:solidFill>
                </a:rPr>
                <a:t>：设</a:t>
              </a:r>
              <a:r>
                <a:rPr lang="en-US" altLang="zh-CN">
                  <a:solidFill>
                    <a:srgbClr val="000000"/>
                  </a:solidFill>
                </a:rPr>
                <a:t>G</a:t>
              </a:r>
              <a:r>
                <a:rPr lang="zh-CN" altLang="en-US">
                  <a:solidFill>
                    <a:srgbClr val="000000"/>
                  </a:solidFill>
                </a:rPr>
                <a:t>的一棵最小生成树（</a:t>
              </a:r>
              <a:r>
                <a:rPr lang="en-US" altLang="zh-CN" i="1">
                  <a:solidFill>
                    <a:srgbClr val="000000"/>
                  </a:solidFill>
                </a:rPr>
                <a:t>V</a:t>
              </a:r>
              <a:r>
                <a:rPr lang="zh-CN" altLang="en-US" i="1">
                  <a:solidFill>
                    <a:srgbClr val="000000"/>
                  </a:solidFill>
                </a:rPr>
                <a:t>，</a:t>
              </a:r>
              <a:r>
                <a:rPr lang="en-US" altLang="zh-CN" i="1">
                  <a:solidFill>
                    <a:srgbClr val="000000"/>
                  </a:solidFill>
                </a:rPr>
                <a:t>T</a:t>
              </a:r>
              <a:r>
                <a:rPr lang="zh-CN" altLang="en-US">
                  <a:solidFill>
                    <a:srgbClr val="000000"/>
                  </a:solidFill>
                </a:rPr>
                <a:t>）不含（    </a:t>
              </a:r>
              <a:r>
                <a:rPr lang="en-US" altLang="zh-CN" i="1">
                  <a:solidFill>
                    <a:srgbClr val="000000"/>
                  </a:solidFill>
                </a:rPr>
                <a:t>,u</a:t>
              </a:r>
              <a:r>
                <a:rPr lang="zh-CN" altLang="en-US">
                  <a:solidFill>
                    <a:srgbClr val="000000"/>
                  </a:solidFill>
                </a:rPr>
                <a:t>）。将（    </a:t>
              </a:r>
              <a:r>
                <a:rPr lang="en-US" altLang="zh-CN" i="1">
                  <a:solidFill>
                    <a:srgbClr val="000000"/>
                  </a:solidFill>
                </a:rPr>
                <a:t>,u</a:t>
              </a:r>
              <a:r>
                <a:rPr lang="zh-CN" altLang="en-US">
                  <a:solidFill>
                    <a:srgbClr val="000000"/>
                  </a:solidFill>
                </a:rPr>
                <a:t>）加入</a:t>
              </a:r>
              <a:r>
                <a:rPr lang="en-US" altLang="zh-CN" i="1">
                  <a:solidFill>
                    <a:srgbClr val="000000"/>
                  </a:solidFill>
                </a:rPr>
                <a:t>T</a:t>
              </a:r>
              <a:r>
                <a:rPr lang="zh-CN" altLang="en-US">
                  <a:solidFill>
                    <a:srgbClr val="000000"/>
                  </a:solidFill>
                </a:rPr>
                <a:t>，由于（</a:t>
              </a:r>
              <a:r>
                <a:rPr lang="en-US" altLang="zh-CN" i="1">
                  <a:solidFill>
                    <a:srgbClr val="000000"/>
                  </a:solidFill>
                </a:rPr>
                <a:t>V</a:t>
              </a:r>
              <a:r>
                <a:rPr lang="zh-CN" altLang="en-US" i="1">
                  <a:solidFill>
                    <a:srgbClr val="000000"/>
                  </a:solidFill>
                </a:rPr>
                <a:t>，</a:t>
              </a:r>
              <a:r>
                <a:rPr lang="en-US" altLang="zh-CN" i="1">
                  <a:solidFill>
                    <a:srgbClr val="000000"/>
                  </a:solidFill>
                </a:rPr>
                <a:t>T</a:t>
              </a:r>
              <a:r>
                <a:rPr lang="zh-CN" altLang="en-US">
                  <a:solidFill>
                    <a:srgbClr val="000000"/>
                  </a:solidFill>
                </a:rPr>
                <a:t>）是生成树，</a:t>
              </a:r>
              <a:r>
                <a:rPr lang="en-US" altLang="zh-CN">
                  <a:solidFill>
                    <a:srgbClr val="000000"/>
                  </a:solidFill>
                </a:rPr>
                <a:t>T U</a:t>
              </a:r>
              <a:r>
                <a:rPr lang="zh-CN" altLang="en-US">
                  <a:solidFill>
                    <a:srgbClr val="000000"/>
                  </a:solidFill>
                </a:rPr>
                <a:t>（    </a:t>
              </a:r>
              <a:r>
                <a:rPr lang="en-US" altLang="zh-CN" i="1">
                  <a:solidFill>
                    <a:srgbClr val="000000"/>
                  </a:solidFill>
                </a:rPr>
                <a:t>,u</a:t>
              </a:r>
              <a:r>
                <a:rPr lang="zh-CN" altLang="en-US">
                  <a:solidFill>
                    <a:srgbClr val="000000"/>
                  </a:solidFill>
                </a:rPr>
                <a:t>）中含有过（    </a:t>
              </a:r>
              <a:r>
                <a:rPr lang="en-US" altLang="zh-CN" i="1">
                  <a:solidFill>
                    <a:srgbClr val="000000"/>
                  </a:solidFill>
                </a:rPr>
                <a:t>,u</a:t>
              </a:r>
              <a:r>
                <a:rPr lang="zh-CN" altLang="en-US">
                  <a:solidFill>
                    <a:srgbClr val="000000"/>
                  </a:solidFill>
                </a:rPr>
                <a:t>）的唯一的圈。不妨设              ，则              ，此圈中的点不全由</a:t>
              </a:r>
              <a:r>
                <a:rPr lang="en-US" altLang="zh-CN">
                  <a:solidFill>
                    <a:srgbClr val="000000"/>
                  </a:solidFill>
                </a:rPr>
                <a:t>V</a:t>
              </a:r>
              <a:r>
                <a:rPr lang="en-US" altLang="zh-CN" baseline="-30000">
                  <a:solidFill>
                    <a:srgbClr val="000000"/>
                  </a:solidFill>
                </a:rPr>
                <a:t>i</a:t>
              </a:r>
              <a:r>
                <a:rPr lang="zh-CN" altLang="en-US">
                  <a:solidFill>
                    <a:srgbClr val="000000"/>
                  </a:solidFill>
                </a:rPr>
                <a:t>中的点组成</a:t>
              </a:r>
              <a:r>
                <a:rPr lang="en-US" altLang="zh-CN">
                  <a:solidFill>
                    <a:srgbClr val="000000"/>
                  </a:solidFill>
                </a:rPr>
                <a:t>,</a:t>
              </a:r>
              <a:r>
                <a:rPr lang="zh-CN" altLang="en-US">
                  <a:solidFill>
                    <a:srgbClr val="000000"/>
                  </a:solidFill>
                </a:rPr>
                <a:t>因此必存在圈中的另一边                                     。删去边          得到一新的生成树（</a:t>
              </a:r>
              <a:r>
                <a:rPr lang="en-US" altLang="zh-CN" i="1">
                  <a:solidFill>
                    <a:srgbClr val="000000"/>
                  </a:solidFill>
                </a:rPr>
                <a:t>V</a:t>
              </a:r>
              <a:r>
                <a:rPr lang="zh-CN" altLang="en-US" i="1">
                  <a:solidFill>
                    <a:srgbClr val="000000"/>
                  </a:solidFill>
                </a:rPr>
                <a:t>，</a:t>
              </a:r>
              <a:r>
                <a:rPr lang="en-US" altLang="zh-CN" i="1">
                  <a:solidFill>
                    <a:srgbClr val="000000"/>
                  </a:solidFill>
                </a:rPr>
                <a:t>T</a:t>
              </a:r>
              <a:r>
                <a:rPr lang="en-US" altLang="zh-CN" i="1" baseline="30000">
                  <a:solidFill>
                    <a:srgbClr val="000000"/>
                  </a:solidFill>
                </a:rPr>
                <a:t>1</a:t>
              </a:r>
              <a:r>
                <a:rPr lang="zh-CN" altLang="en-US">
                  <a:solidFill>
                    <a:srgbClr val="000000"/>
                  </a:solidFill>
                </a:rPr>
                <a:t>），</a:t>
              </a:r>
              <a:r>
                <a:rPr lang="en-US" altLang="zh-CN" i="1">
                  <a:solidFill>
                    <a:srgbClr val="000000"/>
                  </a:solidFill>
                </a:rPr>
                <a:t>T</a:t>
              </a:r>
              <a:r>
                <a:rPr lang="en-US" altLang="zh-CN" i="1" baseline="30000">
                  <a:solidFill>
                    <a:srgbClr val="000000"/>
                  </a:solidFill>
                </a:rPr>
                <a:t>1</a:t>
              </a:r>
              <a:r>
                <a:rPr lang="en-US" altLang="zh-CN">
                  <a:solidFill>
                    <a:srgbClr val="000000"/>
                  </a:solidFill>
                </a:rPr>
                <a:t>=                                 </a:t>
              </a:r>
              <a:r>
                <a:rPr lang="zh-CN" altLang="en-US">
                  <a:solidFill>
                    <a:srgbClr val="000000"/>
                  </a:solidFill>
                </a:rPr>
                <a:t>，须其总权不超过（</a:t>
              </a:r>
              <a:r>
                <a:rPr lang="en-US" altLang="zh-CN" i="1">
                  <a:solidFill>
                    <a:srgbClr val="000000"/>
                  </a:solidFill>
                </a:rPr>
                <a:t>V</a:t>
              </a:r>
              <a:r>
                <a:rPr lang="zh-CN" altLang="en-US" i="1">
                  <a:solidFill>
                    <a:srgbClr val="000000"/>
                  </a:solidFill>
                </a:rPr>
                <a:t>，</a:t>
              </a:r>
              <a:r>
                <a:rPr lang="en-US" altLang="zh-CN" i="1">
                  <a:solidFill>
                    <a:srgbClr val="000000"/>
                  </a:solidFill>
                </a:rPr>
                <a:t>T</a:t>
              </a:r>
              <a:r>
                <a:rPr lang="zh-CN" altLang="en-US">
                  <a:solidFill>
                    <a:srgbClr val="000000"/>
                  </a:solidFill>
                </a:rPr>
                <a:t>）的权</a:t>
              </a:r>
              <a:r>
                <a:rPr lang="en-US" altLang="zh-CN">
                  <a:solidFill>
                    <a:srgbClr val="000000"/>
                  </a:solidFill>
                </a:rPr>
                <a:t>,</a:t>
              </a:r>
              <a:r>
                <a:rPr lang="zh-CN" altLang="en-US">
                  <a:solidFill>
                    <a:srgbClr val="000000"/>
                  </a:solidFill>
                </a:rPr>
                <a:t>即（</a:t>
              </a:r>
              <a:r>
                <a:rPr lang="en-US" altLang="zh-CN" i="1">
                  <a:solidFill>
                    <a:srgbClr val="000000"/>
                  </a:solidFill>
                </a:rPr>
                <a:t>V</a:t>
              </a:r>
              <a:r>
                <a:rPr lang="zh-CN" altLang="en-US" i="1">
                  <a:solidFill>
                    <a:srgbClr val="000000"/>
                  </a:solidFill>
                </a:rPr>
                <a:t>，</a:t>
              </a:r>
              <a:r>
                <a:rPr lang="en-US" altLang="zh-CN" i="1">
                  <a:solidFill>
                    <a:srgbClr val="000000"/>
                  </a:solidFill>
                </a:rPr>
                <a:t>T</a:t>
              </a:r>
              <a:r>
                <a:rPr lang="zh-CN" altLang="en-US">
                  <a:solidFill>
                    <a:srgbClr val="000000"/>
                  </a:solidFill>
                </a:rPr>
                <a:t>）是包含边（    </a:t>
              </a:r>
              <a:r>
                <a:rPr lang="en-US" altLang="zh-CN" i="1">
                  <a:solidFill>
                    <a:srgbClr val="000000"/>
                  </a:solidFill>
                </a:rPr>
                <a:t>,u</a:t>
              </a:r>
              <a:r>
                <a:rPr lang="zh-CN" altLang="en-US">
                  <a:solidFill>
                    <a:srgbClr val="000000"/>
                  </a:solidFill>
                </a:rPr>
                <a:t>）的最小生成树。</a:t>
              </a:r>
            </a:p>
          </p:txBody>
        </p:sp>
        <p:graphicFrame>
          <p:nvGraphicFramePr>
            <p:cNvPr id="11292" name="Object 28"/>
            <p:cNvGraphicFramePr>
              <a:graphicFrameLocks noChangeAspect="1"/>
            </p:cNvGraphicFramePr>
            <p:nvPr/>
          </p:nvGraphicFramePr>
          <p:xfrm>
            <a:off x="855" y="1481"/>
            <a:ext cx="467" cy="291"/>
          </p:xfrm>
          <a:graphic>
            <a:graphicData uri="http://schemas.openxmlformats.org/presentationml/2006/ole">
              <mc:AlternateContent xmlns:mc="http://schemas.openxmlformats.org/markup-compatibility/2006">
                <mc:Choice xmlns:v="urn:schemas-microsoft-com:vml" Requires="v">
                  <p:oleObj spid="_x0000_s11345" name="Equation" r:id="rId16" imgW="368280" imgH="228600" progId="Equation.DSMT4">
                    <p:embed/>
                  </p:oleObj>
                </mc:Choice>
                <mc:Fallback>
                  <p:oleObj name="Equation" r:id="rId16" imgW="368280" imgH="228600" progId="Equation.DSMT4">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55" y="1481"/>
                          <a:ext cx="467"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4" name="Object 30"/>
            <p:cNvGraphicFramePr>
              <a:graphicFrameLocks noChangeAspect="1"/>
            </p:cNvGraphicFramePr>
            <p:nvPr/>
          </p:nvGraphicFramePr>
          <p:xfrm>
            <a:off x="1762" y="1479"/>
            <a:ext cx="467" cy="293"/>
          </p:xfrm>
          <a:graphic>
            <a:graphicData uri="http://schemas.openxmlformats.org/presentationml/2006/ole">
              <mc:AlternateContent xmlns:mc="http://schemas.openxmlformats.org/markup-compatibility/2006">
                <mc:Choice xmlns:v="urn:schemas-microsoft-com:vml" Requires="v">
                  <p:oleObj spid="_x0000_s11346" name="Equation" r:id="rId18" imgW="368280" imgH="228600" progId="Equation.DSMT4">
                    <p:embed/>
                  </p:oleObj>
                </mc:Choice>
                <mc:Fallback>
                  <p:oleObj name="Equation" r:id="rId18" imgW="368280" imgH="228600" progId="Equation.DSMT4">
                    <p:embed/>
                    <p:pic>
                      <p:nvPicPr>
                        <p:cNvPr id="0" name="Object 3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62" y="1479"/>
                          <a:ext cx="467" cy="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6" name="Object 32"/>
            <p:cNvGraphicFramePr>
              <a:graphicFrameLocks noChangeAspect="1"/>
            </p:cNvGraphicFramePr>
            <p:nvPr/>
          </p:nvGraphicFramePr>
          <p:xfrm>
            <a:off x="1338" y="1700"/>
            <a:ext cx="1361" cy="253"/>
          </p:xfrm>
          <a:graphic>
            <a:graphicData uri="http://schemas.openxmlformats.org/presentationml/2006/ole">
              <mc:AlternateContent xmlns:mc="http://schemas.openxmlformats.org/markup-compatibility/2006">
                <mc:Choice xmlns:v="urn:schemas-microsoft-com:vml" Requires="v">
                  <p:oleObj spid="_x0000_s11347" r:id="rId20" imgW="1091726" imgH="279279" progId="Equation.DSMT4">
                    <p:embed/>
                  </p:oleObj>
                </mc:Choice>
                <mc:Fallback>
                  <p:oleObj r:id="rId20" imgW="1091726" imgH="279279" progId="Equation.DSMT4">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338" y="1700"/>
                          <a:ext cx="1361"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98" name="Object 34"/>
            <p:cNvGraphicFramePr>
              <a:graphicFrameLocks noChangeAspect="1"/>
            </p:cNvGraphicFramePr>
            <p:nvPr/>
          </p:nvGraphicFramePr>
          <p:xfrm>
            <a:off x="3379" y="1681"/>
            <a:ext cx="408" cy="296"/>
          </p:xfrm>
          <a:graphic>
            <a:graphicData uri="http://schemas.openxmlformats.org/presentationml/2006/ole">
              <mc:AlternateContent xmlns:mc="http://schemas.openxmlformats.org/markup-compatibility/2006">
                <mc:Choice xmlns:v="urn:schemas-microsoft-com:vml" Requires="v">
                  <p:oleObj spid="_x0000_s11348" r:id="rId22" imgW="380835" imgH="279279" progId="Equation.DSMT4">
                    <p:embed/>
                  </p:oleObj>
                </mc:Choice>
                <mc:Fallback>
                  <p:oleObj r:id="rId22" imgW="380835" imgH="279279" progId="Equation.DSMT4">
                    <p:embed/>
                    <p:pic>
                      <p:nvPicPr>
                        <p:cNvPr id="0" name="Object 3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79" y="1681"/>
                          <a:ext cx="408" cy="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00" name="Object 36"/>
            <p:cNvGraphicFramePr>
              <a:graphicFrameLocks noChangeAspect="1"/>
            </p:cNvGraphicFramePr>
            <p:nvPr/>
          </p:nvGraphicFramePr>
          <p:xfrm>
            <a:off x="1473" y="1908"/>
            <a:ext cx="1225" cy="234"/>
          </p:xfrm>
          <a:graphic>
            <a:graphicData uri="http://schemas.openxmlformats.org/presentationml/2006/ole">
              <mc:AlternateContent xmlns:mc="http://schemas.openxmlformats.org/markup-compatibility/2006">
                <mc:Choice xmlns:v="urn:schemas-microsoft-com:vml" Requires="v">
                  <p:oleObj spid="_x0000_s11349" r:id="rId24" imgW="1206500" imgH="279400" progId="Equation.DSMT4">
                    <p:embed/>
                  </p:oleObj>
                </mc:Choice>
                <mc:Fallback>
                  <p:oleObj r:id="rId24" imgW="1206500" imgH="279400" progId="Equation.DSMT4">
                    <p:embed/>
                    <p:pic>
                      <p:nvPicPr>
                        <p:cNvPr id="0" name="Object 3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73" y="1908"/>
                          <a:ext cx="1225"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18" name="Object 54"/>
            <p:cNvGraphicFramePr>
              <a:graphicFrameLocks noChangeAspect="1"/>
            </p:cNvGraphicFramePr>
            <p:nvPr/>
          </p:nvGraphicFramePr>
          <p:xfrm>
            <a:off x="3523" y="1162"/>
            <a:ext cx="141" cy="181"/>
          </p:xfrm>
          <a:graphic>
            <a:graphicData uri="http://schemas.openxmlformats.org/presentationml/2006/ole">
              <mc:AlternateContent xmlns:mc="http://schemas.openxmlformats.org/markup-compatibility/2006">
                <mc:Choice xmlns:v="urn:schemas-microsoft-com:vml" Requires="v">
                  <p:oleObj spid="_x0000_s11350" name="Equation" r:id="rId26" imgW="114120" imgH="139680" progId="Equation.DSMT4">
                    <p:embed/>
                  </p:oleObj>
                </mc:Choice>
                <mc:Fallback>
                  <p:oleObj name="Equation" r:id="rId26" imgW="114120" imgH="139680" progId="Equation.DSMT4">
                    <p:embed/>
                    <p:pic>
                      <p:nvPicPr>
                        <p:cNvPr id="0" name="Object 5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523" y="1162"/>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1" name="Object 57"/>
            <p:cNvGraphicFramePr>
              <a:graphicFrameLocks noChangeAspect="1"/>
            </p:cNvGraphicFramePr>
            <p:nvPr/>
          </p:nvGraphicFramePr>
          <p:xfrm>
            <a:off x="4475" y="1163"/>
            <a:ext cx="142" cy="181"/>
          </p:xfrm>
          <a:graphic>
            <a:graphicData uri="http://schemas.openxmlformats.org/presentationml/2006/ole">
              <mc:AlternateContent xmlns:mc="http://schemas.openxmlformats.org/markup-compatibility/2006">
                <mc:Choice xmlns:v="urn:schemas-microsoft-com:vml" Requires="v">
                  <p:oleObj spid="_x0000_s11351" name="Equation" r:id="rId28" imgW="114120" imgH="139680" progId="Equation.DSMT4">
                    <p:embed/>
                  </p:oleObj>
                </mc:Choice>
                <mc:Fallback>
                  <p:oleObj name="Equation" r:id="rId28" imgW="114120" imgH="139680" progId="Equation.DSMT4">
                    <p:embed/>
                    <p:pic>
                      <p:nvPicPr>
                        <p:cNvPr id="0" name="Object 5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75" y="1163"/>
                          <a:ext cx="142"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4" name="Object 60"/>
            <p:cNvGraphicFramePr>
              <a:graphicFrameLocks noChangeAspect="1"/>
            </p:cNvGraphicFramePr>
            <p:nvPr/>
          </p:nvGraphicFramePr>
          <p:xfrm>
            <a:off x="2822" y="1344"/>
            <a:ext cx="141" cy="181"/>
          </p:xfrm>
          <a:graphic>
            <a:graphicData uri="http://schemas.openxmlformats.org/presentationml/2006/ole">
              <mc:AlternateContent xmlns:mc="http://schemas.openxmlformats.org/markup-compatibility/2006">
                <mc:Choice xmlns:v="urn:schemas-microsoft-com:vml" Requires="v">
                  <p:oleObj spid="_x0000_s11352" name="Equation" r:id="rId30" imgW="114120" imgH="139680" progId="Equation.DSMT4">
                    <p:embed/>
                  </p:oleObj>
                </mc:Choice>
                <mc:Fallback>
                  <p:oleObj name="Equation" r:id="rId30" imgW="114120" imgH="139680" progId="Equation.DSMT4">
                    <p:embed/>
                    <p:pic>
                      <p:nvPicPr>
                        <p:cNvPr id="0" name="Object 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22" y="1344"/>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27" name="Object 63"/>
            <p:cNvGraphicFramePr>
              <a:graphicFrameLocks noChangeAspect="1"/>
            </p:cNvGraphicFramePr>
            <p:nvPr/>
          </p:nvGraphicFramePr>
          <p:xfrm>
            <a:off x="4067" y="1344"/>
            <a:ext cx="141" cy="181"/>
          </p:xfrm>
          <a:graphic>
            <a:graphicData uri="http://schemas.openxmlformats.org/presentationml/2006/ole">
              <mc:AlternateContent xmlns:mc="http://schemas.openxmlformats.org/markup-compatibility/2006">
                <mc:Choice xmlns:v="urn:schemas-microsoft-com:vml" Requires="v">
                  <p:oleObj spid="_x0000_s11353" name="Equation" r:id="rId32" imgW="114120" imgH="139680" progId="Equation.DSMT4">
                    <p:embed/>
                  </p:oleObj>
                </mc:Choice>
                <mc:Fallback>
                  <p:oleObj name="Equation" r:id="rId32" imgW="114120" imgH="139680" progId="Equation.DSMT4">
                    <p:embed/>
                    <p:pic>
                      <p:nvPicPr>
                        <p:cNvPr id="0" name="Object 6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67" y="1344"/>
                          <a:ext cx="141"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330" name="Object 66"/>
            <p:cNvGraphicFramePr>
              <a:graphicFrameLocks noChangeAspect="1"/>
            </p:cNvGraphicFramePr>
            <p:nvPr/>
          </p:nvGraphicFramePr>
          <p:xfrm>
            <a:off x="1791" y="2115"/>
            <a:ext cx="157" cy="181"/>
          </p:xfrm>
          <a:graphic>
            <a:graphicData uri="http://schemas.openxmlformats.org/presentationml/2006/ole">
              <mc:AlternateContent xmlns:mc="http://schemas.openxmlformats.org/markup-compatibility/2006">
                <mc:Choice xmlns:v="urn:schemas-microsoft-com:vml" Requires="v">
                  <p:oleObj spid="_x0000_s11354" r:id="rId34" imgW="126835" imgH="139518" progId="Equation.DSMT4">
                    <p:embed/>
                  </p:oleObj>
                </mc:Choice>
                <mc:Fallback>
                  <p:oleObj r:id="rId34" imgW="126835" imgH="139518" progId="Equation.DSMT4">
                    <p:embed/>
                    <p:pic>
                      <p:nvPicPr>
                        <p:cNvPr id="0" name="Object 66"/>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791" y="2115"/>
                          <a:ext cx="15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1334"/>
                                        </p:tgtEl>
                                        <p:attrNameLst>
                                          <p:attrName>style.visibility</p:attrName>
                                        </p:attrNameLst>
                                      </p:cBhvr>
                                      <p:to>
                                        <p:strVal val="visible"/>
                                      </p:to>
                                    </p:set>
                                    <p:anim calcmode="lin" valueType="num">
                                      <p:cBhvr additive="base">
                                        <p:cTn id="7" dur="500" fill="hold"/>
                                        <p:tgtEl>
                                          <p:spTgt spid="11334"/>
                                        </p:tgtEl>
                                        <p:attrNameLst>
                                          <p:attrName>ppt_x</p:attrName>
                                        </p:attrNameLst>
                                      </p:cBhvr>
                                      <p:tavLst>
                                        <p:tav tm="0">
                                          <p:val>
                                            <p:strVal val="0-#ppt_w/2"/>
                                          </p:val>
                                        </p:tav>
                                        <p:tav tm="100000">
                                          <p:val>
                                            <p:strVal val="#ppt_x"/>
                                          </p:val>
                                        </p:tav>
                                      </p:tavLst>
                                    </p:anim>
                                    <p:anim calcmode="lin" valueType="num">
                                      <p:cBhvr additive="base">
                                        <p:cTn id="8" dur="500" fill="hold"/>
                                        <p:tgtEl>
                                          <p:spTgt spid="113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337"/>
                                        </p:tgtEl>
                                        <p:attrNameLst>
                                          <p:attrName>style.visibility</p:attrName>
                                        </p:attrNameLst>
                                      </p:cBhvr>
                                      <p:to>
                                        <p:strVal val="visible"/>
                                      </p:to>
                                    </p:set>
                                    <p:anim calcmode="lin" valueType="num">
                                      <p:cBhvr additive="base">
                                        <p:cTn id="13" dur="500" fill="hold"/>
                                        <p:tgtEl>
                                          <p:spTgt spid="11337"/>
                                        </p:tgtEl>
                                        <p:attrNameLst>
                                          <p:attrName>ppt_x</p:attrName>
                                        </p:attrNameLst>
                                      </p:cBhvr>
                                      <p:tavLst>
                                        <p:tav tm="0">
                                          <p:val>
                                            <p:strVal val="#ppt_x"/>
                                          </p:val>
                                        </p:tav>
                                        <p:tav tm="100000">
                                          <p:val>
                                            <p:strVal val="#ppt_x"/>
                                          </p:val>
                                        </p:tav>
                                      </p:tavLst>
                                    </p:anim>
                                    <p:anim calcmode="lin" valueType="num">
                                      <p:cBhvr additive="base">
                                        <p:cTn id="14" dur="500" fill="hold"/>
                                        <p:tgtEl>
                                          <p:spTgt spid="1133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332"/>
                                        </p:tgtEl>
                                        <p:attrNameLst>
                                          <p:attrName>style.visibility</p:attrName>
                                        </p:attrNameLst>
                                      </p:cBhvr>
                                      <p:to>
                                        <p:strVal val="visible"/>
                                      </p:to>
                                    </p:set>
                                    <p:anim calcmode="lin" valueType="num">
                                      <p:cBhvr additive="base">
                                        <p:cTn id="19" dur="500" fill="hold"/>
                                        <p:tgtEl>
                                          <p:spTgt spid="11332"/>
                                        </p:tgtEl>
                                        <p:attrNameLst>
                                          <p:attrName>ppt_x</p:attrName>
                                        </p:attrNameLst>
                                      </p:cBhvr>
                                      <p:tavLst>
                                        <p:tav tm="0">
                                          <p:val>
                                            <p:strVal val="0-#ppt_w/2"/>
                                          </p:val>
                                        </p:tav>
                                        <p:tav tm="100000">
                                          <p:val>
                                            <p:strVal val="#ppt_x"/>
                                          </p:val>
                                        </p:tav>
                                      </p:tavLst>
                                    </p:anim>
                                    <p:anim calcmode="lin" valueType="num">
                                      <p:cBhvr additive="base">
                                        <p:cTn id="20" dur="500" fill="hold"/>
                                        <p:tgtEl>
                                          <p:spTgt spid="11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ChangeArrowheads="1"/>
          </p:cNvSpPr>
          <p:nvPr/>
        </p:nvSpPr>
        <p:spPr bwMode="auto">
          <a:xfrm>
            <a:off x="323850" y="373063"/>
            <a:ext cx="85693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前面已经讲过，哈密顿圈问题已被证明是</a:t>
            </a:r>
            <a:r>
              <a:rPr lang="en-US" altLang="zh-CN"/>
              <a:t>NP</a:t>
            </a:r>
            <a:r>
              <a:rPr lang="zh-CN" altLang="en-US"/>
              <a:t>完全的，从而可得出</a:t>
            </a:r>
            <a:r>
              <a:rPr lang="en-US" altLang="zh-CN"/>
              <a:t>TSP</a:t>
            </a:r>
            <a:r>
              <a:rPr lang="zh-CN" altLang="en-US"/>
              <a:t>是</a:t>
            </a:r>
            <a:r>
              <a:rPr lang="en-US" altLang="zh-CN"/>
              <a:t>NP</a:t>
            </a:r>
            <a:r>
              <a:rPr lang="zh-CN" altLang="en-US"/>
              <a:t>完全的，哈密顿问题是</a:t>
            </a:r>
            <a:r>
              <a:rPr lang="en-US" altLang="zh-CN"/>
              <a:t>NP</a:t>
            </a:r>
            <a:r>
              <a:rPr lang="zh-CN" altLang="en-US"/>
              <a:t>完全的，进而又可得出有向图上的哈密顿圈、哈密顿路和</a:t>
            </a:r>
            <a:r>
              <a:rPr lang="en-US" altLang="zh-CN"/>
              <a:t>TSP</a:t>
            </a:r>
            <a:r>
              <a:rPr lang="zh-CN" altLang="en-US"/>
              <a:t>也是</a:t>
            </a:r>
            <a:r>
              <a:rPr lang="en-US" altLang="zh-CN"/>
              <a:t>NP</a:t>
            </a:r>
            <a:r>
              <a:rPr lang="zh-CN" altLang="en-US"/>
              <a:t>完全的，因为用两条具有相反方向的弧来代替每一条边，就可将一个无向图上的问题转化为一个有向图上的问题，从而任一有向图问题的有效算法必能用来求解无向图问题。</a:t>
            </a:r>
          </a:p>
        </p:txBody>
      </p:sp>
      <p:sp>
        <p:nvSpPr>
          <p:cNvPr id="77832" name="Rectangle 8"/>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7837" name="Group 13"/>
          <p:cNvGrpSpPr>
            <a:grpSpLocks/>
          </p:cNvGrpSpPr>
          <p:nvPr/>
        </p:nvGrpSpPr>
        <p:grpSpPr bwMode="auto">
          <a:xfrm>
            <a:off x="323850" y="1989138"/>
            <a:ext cx="8372475" cy="935037"/>
            <a:chOff x="204" y="1253"/>
            <a:chExt cx="5274" cy="589"/>
          </a:xfrm>
        </p:grpSpPr>
        <p:sp>
          <p:nvSpPr>
            <p:cNvPr id="77830" name="Text Box 6"/>
            <p:cNvSpPr txBox="1">
              <a:spLocks noChangeArrowheads="1"/>
            </p:cNvSpPr>
            <p:nvPr/>
          </p:nvSpPr>
          <p:spPr bwMode="auto">
            <a:xfrm>
              <a:off x="204" y="1253"/>
              <a:ext cx="527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ea typeface="黑体" pitchFamily="2" charset="-122"/>
                </a:rPr>
                <a:t>例</a:t>
              </a:r>
              <a:r>
                <a:rPr lang="en-US" altLang="zh-CN">
                  <a:solidFill>
                    <a:srgbClr val="009900"/>
                  </a:solidFill>
                  <a:ea typeface="黑体" pitchFamily="2" charset="-122"/>
                </a:rPr>
                <a:t>9.15</a:t>
              </a:r>
              <a:r>
                <a:rPr lang="en-US" altLang="zh-CN">
                  <a:solidFill>
                    <a:srgbClr val="009900"/>
                  </a:solidFill>
                </a:rPr>
                <a:t>  </a:t>
              </a:r>
              <a:r>
                <a:rPr lang="zh-CN" altLang="en-US">
                  <a:solidFill>
                    <a:srgbClr val="009900"/>
                  </a:solidFill>
                </a:rPr>
                <a:t>（背包问题）</a:t>
              </a:r>
              <a:r>
                <a:rPr lang="zh-CN" altLang="en-US">
                  <a:solidFill>
                    <a:srgbClr val="000000"/>
                  </a:solidFill>
                </a:rPr>
                <a:t>给定一组整数</a:t>
              </a:r>
              <a:r>
                <a:rPr lang="en-US" altLang="zh-CN" i="1">
                  <a:solidFill>
                    <a:srgbClr val="000000"/>
                  </a:solidFill>
                </a:rPr>
                <a:t>C</a:t>
              </a:r>
              <a:r>
                <a:rPr lang="en-US" altLang="zh-CN">
                  <a:solidFill>
                    <a:srgbClr val="000000"/>
                  </a:solidFill>
                </a:rPr>
                <a:t>={</a:t>
              </a:r>
              <a:r>
                <a:rPr lang="en-US" altLang="zh-CN" i="1">
                  <a:solidFill>
                    <a:srgbClr val="000000"/>
                  </a:solidFill>
                </a:rPr>
                <a:t>c</a:t>
              </a:r>
              <a:r>
                <a:rPr lang="en-US" altLang="zh-CN" baseline="-30000">
                  <a:solidFill>
                    <a:srgbClr val="000000"/>
                  </a:solidFill>
                </a:rPr>
                <a:t>1</a:t>
              </a:r>
              <a:r>
                <a:rPr lang="en-US" altLang="zh-CN">
                  <a:solidFill>
                    <a:srgbClr val="000000"/>
                  </a:solidFill>
                </a:rPr>
                <a:t>,…,</a:t>
              </a:r>
              <a:r>
                <a:rPr lang="en-US" altLang="zh-CN" i="1">
                  <a:solidFill>
                    <a:srgbClr val="000000"/>
                  </a:solidFill>
                </a:rPr>
                <a:t>c</a:t>
              </a:r>
              <a:r>
                <a:rPr lang="en-US" altLang="zh-CN" i="1" baseline="-30000">
                  <a:solidFill>
                    <a:srgbClr val="000000"/>
                  </a:solidFill>
                </a:rPr>
                <a:t>n</a:t>
              </a:r>
              <a:r>
                <a:rPr lang="en-US" altLang="zh-CN">
                  <a:solidFill>
                    <a:srgbClr val="000000"/>
                  </a:solidFill>
                </a:rPr>
                <a:t>}</a:t>
              </a:r>
              <a:r>
                <a:rPr lang="zh-CN" altLang="en-US">
                  <a:solidFill>
                    <a:srgbClr val="000000"/>
                  </a:solidFill>
                </a:rPr>
                <a:t>以及一整数</a:t>
              </a:r>
              <a:r>
                <a:rPr lang="en-US" altLang="zh-CN" i="1">
                  <a:solidFill>
                    <a:srgbClr val="000000"/>
                  </a:solidFill>
                </a:rPr>
                <a:t>K</a:t>
              </a:r>
              <a:r>
                <a:rPr lang="zh-CN" altLang="en-US">
                  <a:solidFill>
                    <a:srgbClr val="000000"/>
                  </a:solidFill>
                </a:rPr>
                <a:t>，问是否存在</a:t>
              </a:r>
              <a:r>
                <a:rPr lang="en-US" altLang="zh-CN" i="1">
                  <a:solidFill>
                    <a:srgbClr val="000000"/>
                  </a:solidFill>
                </a:rPr>
                <a:t>C</a:t>
              </a:r>
              <a:r>
                <a:rPr lang="zh-CN" altLang="en-US">
                  <a:solidFill>
                    <a:srgbClr val="000000"/>
                  </a:solidFill>
                </a:rPr>
                <a:t>的一个子集</a:t>
              </a:r>
              <a:r>
                <a:rPr lang="en-US" altLang="zh-CN" i="1">
                  <a:solidFill>
                    <a:srgbClr val="000000"/>
                  </a:solidFill>
                </a:rPr>
                <a:t>S</a:t>
              </a:r>
              <a:r>
                <a:rPr lang="zh-CN" altLang="en-US">
                  <a:solidFill>
                    <a:srgbClr val="000000"/>
                  </a:solidFill>
                </a:rPr>
                <a:t>，使得                   。</a:t>
              </a:r>
            </a:p>
          </p:txBody>
        </p:sp>
        <p:graphicFrame>
          <p:nvGraphicFramePr>
            <p:cNvPr id="77831" name="Object 7"/>
            <p:cNvGraphicFramePr>
              <a:graphicFrameLocks noChangeAspect="1"/>
            </p:cNvGraphicFramePr>
            <p:nvPr/>
          </p:nvGraphicFramePr>
          <p:xfrm>
            <a:off x="1791" y="1432"/>
            <a:ext cx="726" cy="410"/>
          </p:xfrm>
          <a:graphic>
            <a:graphicData uri="http://schemas.openxmlformats.org/presentationml/2006/ole">
              <mc:AlternateContent xmlns:mc="http://schemas.openxmlformats.org/markup-compatibility/2006">
                <mc:Choice xmlns:v="urn:schemas-microsoft-com:vml" Requires="v">
                  <p:oleObj spid="_x0000_s77848" r:id="rId3" imgW="660400" imgH="368300" progId="Equation.DSMT4">
                    <p:embed/>
                  </p:oleObj>
                </mc:Choice>
                <mc:Fallback>
                  <p:oleObj r:id="rId3" imgW="660400" imgH="3683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1432"/>
                          <a:ext cx="726" cy="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35" name="Rectangle 1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7836" name="Group 12"/>
          <p:cNvGrpSpPr>
            <a:grpSpLocks/>
          </p:cNvGrpSpPr>
          <p:nvPr/>
        </p:nvGrpSpPr>
        <p:grpSpPr bwMode="auto">
          <a:xfrm>
            <a:off x="323850" y="2647950"/>
            <a:ext cx="6713538" cy="852488"/>
            <a:chOff x="237" y="1837"/>
            <a:chExt cx="4229" cy="537"/>
          </a:xfrm>
        </p:grpSpPr>
        <p:sp>
          <p:nvSpPr>
            <p:cNvPr id="77833" name="Text Box 9"/>
            <p:cNvSpPr txBox="1">
              <a:spLocks noChangeArrowheads="1"/>
            </p:cNvSpPr>
            <p:nvPr/>
          </p:nvSpPr>
          <p:spPr bwMode="auto">
            <a:xfrm>
              <a:off x="237" y="1932"/>
              <a:ext cx="422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不难看出，背包问题是</a:t>
              </a:r>
              <a:r>
                <a:rPr lang="en-US" altLang="zh-CN" i="1">
                  <a:solidFill>
                    <a:srgbClr val="000000"/>
                  </a:solidFill>
                </a:rPr>
                <a:t>NP</a:t>
              </a:r>
              <a:r>
                <a:rPr lang="zh-CN" altLang="en-US">
                  <a:solidFill>
                    <a:srgbClr val="000000"/>
                  </a:solidFill>
                </a:rPr>
                <a:t>完全的，因为若取                     ，</a:t>
              </a:r>
            </a:p>
            <a:p>
              <a:r>
                <a:rPr lang="zh-CN" altLang="en-US">
                  <a:solidFill>
                    <a:srgbClr val="000000"/>
                  </a:solidFill>
                </a:rPr>
                <a:t>问题就化成了划分问题。</a:t>
              </a:r>
            </a:p>
          </p:txBody>
        </p:sp>
        <p:graphicFrame>
          <p:nvGraphicFramePr>
            <p:cNvPr id="77834" name="Object 10"/>
            <p:cNvGraphicFramePr>
              <a:graphicFrameLocks noChangeAspect="1"/>
            </p:cNvGraphicFramePr>
            <p:nvPr/>
          </p:nvGraphicFramePr>
          <p:xfrm>
            <a:off x="3424" y="1837"/>
            <a:ext cx="817" cy="459"/>
          </p:xfrm>
          <a:graphic>
            <a:graphicData uri="http://schemas.openxmlformats.org/presentationml/2006/ole">
              <mc:AlternateContent xmlns:mc="http://schemas.openxmlformats.org/markup-compatibility/2006">
                <mc:Choice xmlns:v="urn:schemas-microsoft-com:vml" Requires="v">
                  <p:oleObj spid="_x0000_s77849" r:id="rId5" imgW="761669" imgH="431613" progId="Equation.DSMT4">
                    <p:embed/>
                  </p:oleObj>
                </mc:Choice>
                <mc:Fallback>
                  <p:oleObj r:id="rId5" imgW="761669" imgH="431613"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 y="1837"/>
                          <a:ext cx="817"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40" name="Rectangle 16"/>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7841" name="Group 17"/>
          <p:cNvGrpSpPr>
            <a:grpSpLocks/>
          </p:cNvGrpSpPr>
          <p:nvPr/>
        </p:nvGrpSpPr>
        <p:grpSpPr bwMode="auto">
          <a:xfrm>
            <a:off x="323850" y="3486150"/>
            <a:ext cx="8496300" cy="1311275"/>
            <a:chOff x="204" y="2160"/>
            <a:chExt cx="5352" cy="826"/>
          </a:xfrm>
        </p:grpSpPr>
        <p:sp>
          <p:nvSpPr>
            <p:cNvPr id="77838" name="Text Box 14"/>
            <p:cNvSpPr txBox="1">
              <a:spLocks noChangeArrowheads="1"/>
            </p:cNvSpPr>
            <p:nvPr/>
          </p:nvSpPr>
          <p:spPr bwMode="auto">
            <a:xfrm>
              <a:off x="204" y="2160"/>
              <a:ext cx="535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例</a:t>
              </a:r>
              <a:r>
                <a:rPr lang="en-US" altLang="zh-CN">
                  <a:solidFill>
                    <a:srgbClr val="000000"/>
                  </a:solidFill>
                </a:rPr>
                <a:t>9.15</a:t>
              </a:r>
              <a:r>
                <a:rPr lang="zh-CN" altLang="en-US">
                  <a:solidFill>
                    <a:srgbClr val="000000"/>
                  </a:solidFill>
                  <a:cs typeface="Times New Roman" pitchFamily="18" charset="0"/>
                </a:rPr>
                <a:t>之所以被称为背包问题是因为它等价于其优化形式：以</a:t>
              </a:r>
              <a:r>
                <a:rPr lang="en-US" altLang="zh-CN" i="1">
                  <a:solidFill>
                    <a:srgbClr val="000000"/>
                  </a:solidFill>
                </a:rPr>
                <a:t>K</a:t>
              </a:r>
              <a:r>
                <a:rPr lang="zh-CN" altLang="en-US">
                  <a:solidFill>
                    <a:srgbClr val="000000"/>
                  </a:solidFill>
                  <a:cs typeface="Times New Roman" pitchFamily="18" charset="0"/>
                </a:rPr>
                <a:t>为“背包”的容量，欲将</a:t>
              </a:r>
              <a:r>
                <a:rPr lang="en-US" altLang="zh-CN">
                  <a:solidFill>
                    <a:srgbClr val="000000"/>
                  </a:solidFill>
                </a:rPr>
                <a:t>C</a:t>
              </a:r>
              <a:r>
                <a:rPr lang="zh-CN" altLang="en-US">
                  <a:solidFill>
                    <a:srgbClr val="000000"/>
                  </a:solidFill>
                  <a:cs typeface="Times New Roman" pitchFamily="18" charset="0"/>
                </a:rPr>
                <a:t>中的整数装入背包中，使背包中的各数之和尽可能地大（求－</a:t>
              </a:r>
              <a:r>
                <a:rPr lang="en-US" altLang="zh-CN" i="1">
                  <a:solidFill>
                    <a:srgbClr val="000000"/>
                  </a:solidFill>
                </a:rPr>
                <a:t>C</a:t>
              </a:r>
              <a:r>
                <a:rPr lang="zh-CN" altLang="en-US">
                  <a:solidFill>
                    <a:srgbClr val="000000"/>
                  </a:solidFill>
                  <a:cs typeface="Times New Roman" pitchFamily="18" charset="0"/>
                </a:rPr>
                <a:t>的子集</a:t>
              </a:r>
              <a:r>
                <a:rPr lang="en-US" altLang="zh-CN" i="1">
                  <a:solidFill>
                    <a:srgbClr val="000000"/>
                  </a:solidFill>
                </a:rPr>
                <a:t>S</a:t>
              </a:r>
              <a:r>
                <a:rPr lang="zh-CN" altLang="en-US">
                  <a:solidFill>
                    <a:srgbClr val="000000"/>
                  </a:solidFill>
                  <a:cs typeface="Times New Roman" pitchFamily="18" charset="0"/>
                </a:rPr>
                <a:t>，使                 且尽可能大），即要求求解</a:t>
              </a:r>
              <a:r>
                <a:rPr lang="en-US" altLang="zh-CN">
                  <a:solidFill>
                    <a:srgbClr val="000000"/>
                  </a:solidFill>
                </a:rPr>
                <a:t>0</a:t>
              </a:r>
              <a:r>
                <a:rPr lang="zh-CN" altLang="en-US">
                  <a:solidFill>
                    <a:srgbClr val="000000"/>
                  </a:solidFill>
                  <a:cs typeface="Times New Roman" pitchFamily="18" charset="0"/>
                </a:rPr>
                <a:t>－</a:t>
              </a:r>
              <a:r>
                <a:rPr lang="en-US" altLang="zh-CN">
                  <a:solidFill>
                    <a:srgbClr val="000000"/>
                  </a:solidFill>
                </a:rPr>
                <a:t>1</a:t>
              </a:r>
              <a:r>
                <a:rPr lang="zh-CN" altLang="en-US">
                  <a:solidFill>
                    <a:srgbClr val="000000"/>
                  </a:solidFill>
                  <a:cs typeface="Times New Roman" pitchFamily="18" charset="0"/>
                </a:rPr>
                <a:t>（线性）规划问题：</a:t>
              </a:r>
              <a:r>
                <a:rPr lang="zh-CN" altLang="en-US"/>
                <a:t> </a:t>
              </a:r>
            </a:p>
          </p:txBody>
        </p:sp>
        <p:graphicFrame>
          <p:nvGraphicFramePr>
            <p:cNvPr id="77839" name="Object 15"/>
            <p:cNvGraphicFramePr>
              <a:graphicFrameLocks noChangeAspect="1"/>
            </p:cNvGraphicFramePr>
            <p:nvPr/>
          </p:nvGraphicFramePr>
          <p:xfrm>
            <a:off x="1429" y="2523"/>
            <a:ext cx="681" cy="385"/>
          </p:xfrm>
          <a:graphic>
            <a:graphicData uri="http://schemas.openxmlformats.org/presentationml/2006/ole">
              <mc:AlternateContent xmlns:mc="http://schemas.openxmlformats.org/markup-compatibility/2006">
                <mc:Choice xmlns:v="urn:schemas-microsoft-com:vml" Requires="v">
                  <p:oleObj spid="_x0000_s77850" r:id="rId7" imgW="660400" imgH="368300" progId="Equation.DSMT4">
                    <p:embed/>
                  </p:oleObj>
                </mc:Choice>
                <mc:Fallback>
                  <p:oleObj r:id="rId7" imgW="660400" imgH="3683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 y="2523"/>
                          <a:ext cx="681" cy="3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7844"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77846"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7847" name="Group 23"/>
          <p:cNvGrpSpPr>
            <a:grpSpLocks/>
          </p:cNvGrpSpPr>
          <p:nvPr/>
        </p:nvGrpSpPr>
        <p:grpSpPr bwMode="auto">
          <a:xfrm>
            <a:off x="2268538" y="4438650"/>
            <a:ext cx="3011487" cy="1798638"/>
            <a:chOff x="839" y="2886"/>
            <a:chExt cx="1897" cy="1133"/>
          </a:xfrm>
        </p:grpSpPr>
        <p:sp>
          <p:nvSpPr>
            <p:cNvPr id="77842" name="Text Box 18"/>
            <p:cNvSpPr txBox="1">
              <a:spLocks noChangeArrowheads="1"/>
            </p:cNvSpPr>
            <p:nvPr/>
          </p:nvSpPr>
          <p:spPr bwMode="auto">
            <a:xfrm>
              <a:off x="839" y="3385"/>
              <a:ext cx="189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St </a:t>
              </a:r>
            </a:p>
            <a:p>
              <a:endParaRPr lang="en-US" altLang="zh-CN">
                <a:solidFill>
                  <a:srgbClr val="000000"/>
                </a:solidFill>
              </a:endParaRPr>
            </a:p>
            <a:p>
              <a:r>
                <a:rPr lang="en-US" altLang="zh-CN">
                  <a:solidFill>
                    <a:srgbClr val="000000"/>
                  </a:solidFill>
                </a:rPr>
                <a:t> </a:t>
              </a:r>
              <a:r>
                <a:rPr lang="en-US" altLang="zh-CN" i="1">
                  <a:solidFill>
                    <a:srgbClr val="000000"/>
                  </a:solidFill>
                </a:rPr>
                <a:t>x</a:t>
              </a:r>
              <a:r>
                <a:rPr lang="en-US" altLang="zh-CN" i="1" baseline="-30000">
                  <a:solidFill>
                    <a:srgbClr val="000000"/>
                  </a:solidFill>
                </a:rPr>
                <a:t>i</a:t>
              </a:r>
              <a:r>
                <a:rPr lang="en-US" altLang="zh-CN">
                  <a:solidFill>
                    <a:srgbClr val="000000"/>
                  </a:solidFill>
                </a:rPr>
                <a:t>≥0</a:t>
              </a:r>
              <a:r>
                <a:rPr lang="zh-CN" altLang="en-US">
                  <a:solidFill>
                    <a:srgbClr val="000000"/>
                  </a:solidFill>
                </a:rPr>
                <a:t>，</a:t>
              </a:r>
              <a:r>
                <a:rPr lang="en-US" altLang="zh-CN" i="1">
                  <a:solidFill>
                    <a:srgbClr val="000000"/>
                  </a:solidFill>
                </a:rPr>
                <a:t>x</a:t>
              </a:r>
              <a:r>
                <a:rPr lang="en-US" altLang="zh-CN" i="1" baseline="-30000">
                  <a:solidFill>
                    <a:srgbClr val="000000"/>
                  </a:solidFill>
                </a:rPr>
                <a:t>i</a:t>
              </a:r>
              <a:r>
                <a:rPr lang="en-US" altLang="zh-CN">
                  <a:solidFill>
                    <a:srgbClr val="000000"/>
                  </a:solidFill>
                </a:rPr>
                <a:t>≤1</a:t>
              </a:r>
              <a:r>
                <a:rPr lang="en-US" altLang="zh-CN" i="1">
                  <a:solidFill>
                    <a:srgbClr val="000000"/>
                  </a:solidFill>
                </a:rPr>
                <a:t>   x</a:t>
              </a:r>
              <a:r>
                <a:rPr lang="en-US" altLang="zh-CN" i="1" baseline="-30000">
                  <a:solidFill>
                    <a:srgbClr val="000000"/>
                  </a:solidFill>
                </a:rPr>
                <a:t>i</a:t>
              </a:r>
              <a:r>
                <a:rPr lang="zh-CN" altLang="en-US">
                  <a:solidFill>
                    <a:srgbClr val="000000"/>
                  </a:solidFill>
                </a:rPr>
                <a:t>为整数</a:t>
              </a:r>
            </a:p>
          </p:txBody>
        </p:sp>
        <p:graphicFrame>
          <p:nvGraphicFramePr>
            <p:cNvPr id="77843" name="Object 19"/>
            <p:cNvGraphicFramePr>
              <a:graphicFrameLocks noChangeAspect="1"/>
            </p:cNvGraphicFramePr>
            <p:nvPr/>
          </p:nvGraphicFramePr>
          <p:xfrm>
            <a:off x="1066" y="2886"/>
            <a:ext cx="816" cy="483"/>
          </p:xfrm>
          <a:graphic>
            <a:graphicData uri="http://schemas.openxmlformats.org/presentationml/2006/ole">
              <mc:AlternateContent xmlns:mc="http://schemas.openxmlformats.org/markup-compatibility/2006">
                <mc:Choice xmlns:v="urn:schemas-microsoft-com:vml" Requires="v">
                  <p:oleObj spid="_x0000_s77851" r:id="rId9" imgW="723586" imgH="431613" progId="Equation.DSMT4">
                    <p:embed/>
                  </p:oleObj>
                </mc:Choice>
                <mc:Fallback>
                  <p:oleObj r:id="rId9" imgW="723586" imgH="431613" progId="Equation.DSMT4">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 y="2886"/>
                          <a:ext cx="816" cy="4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5" name="Object 21"/>
            <p:cNvGraphicFramePr>
              <a:graphicFrameLocks noChangeAspect="1"/>
            </p:cNvGraphicFramePr>
            <p:nvPr/>
          </p:nvGraphicFramePr>
          <p:xfrm>
            <a:off x="1292" y="3294"/>
            <a:ext cx="726" cy="436"/>
          </p:xfrm>
          <a:graphic>
            <a:graphicData uri="http://schemas.openxmlformats.org/presentationml/2006/ole">
              <mc:AlternateContent xmlns:mc="http://schemas.openxmlformats.org/markup-compatibility/2006">
                <mc:Choice xmlns:v="urn:schemas-microsoft-com:vml" Requires="v">
                  <p:oleObj spid="_x0000_s77852" r:id="rId11" imgW="710891" imgH="431613" progId="Equation.DSMT4">
                    <p:embed/>
                  </p:oleObj>
                </mc:Choice>
                <mc:Fallback>
                  <p:oleObj r:id="rId11" imgW="710891" imgH="431613" progId="Equation.DSMT4">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2" y="3294"/>
                          <a:ext cx="726" cy="4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7829"/>
                                        </p:tgtEl>
                                        <p:attrNameLst>
                                          <p:attrName>style.visibility</p:attrName>
                                        </p:attrNameLst>
                                      </p:cBhvr>
                                      <p:to>
                                        <p:strVal val="visible"/>
                                      </p:to>
                                    </p:set>
                                    <p:anim calcmode="lin" valueType="num">
                                      <p:cBhvr additive="base">
                                        <p:cTn id="7" dur="500" fill="hold"/>
                                        <p:tgtEl>
                                          <p:spTgt spid="77829"/>
                                        </p:tgtEl>
                                        <p:attrNameLst>
                                          <p:attrName>ppt_x</p:attrName>
                                        </p:attrNameLst>
                                      </p:cBhvr>
                                      <p:tavLst>
                                        <p:tav tm="0">
                                          <p:val>
                                            <p:strVal val="0-#ppt_w/2"/>
                                          </p:val>
                                        </p:tav>
                                        <p:tav tm="100000">
                                          <p:val>
                                            <p:strVal val="#ppt_x"/>
                                          </p:val>
                                        </p:tav>
                                      </p:tavLst>
                                    </p:anim>
                                    <p:anim calcmode="lin" valueType="num">
                                      <p:cBhvr additive="base">
                                        <p:cTn id="8"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7837"/>
                                        </p:tgtEl>
                                        <p:attrNameLst>
                                          <p:attrName>style.visibility</p:attrName>
                                        </p:attrNameLst>
                                      </p:cBhvr>
                                      <p:to>
                                        <p:strVal val="visible"/>
                                      </p:to>
                                    </p:set>
                                    <p:anim calcmode="lin" valueType="num">
                                      <p:cBhvr additive="base">
                                        <p:cTn id="13" dur="500" fill="hold"/>
                                        <p:tgtEl>
                                          <p:spTgt spid="77837"/>
                                        </p:tgtEl>
                                        <p:attrNameLst>
                                          <p:attrName>ppt_x</p:attrName>
                                        </p:attrNameLst>
                                      </p:cBhvr>
                                      <p:tavLst>
                                        <p:tav tm="0">
                                          <p:val>
                                            <p:strVal val="0-#ppt_w/2"/>
                                          </p:val>
                                        </p:tav>
                                        <p:tav tm="100000">
                                          <p:val>
                                            <p:strVal val="#ppt_x"/>
                                          </p:val>
                                        </p:tav>
                                      </p:tavLst>
                                    </p:anim>
                                    <p:anim calcmode="lin" valueType="num">
                                      <p:cBhvr additive="base">
                                        <p:cTn id="14" dur="500" fill="hold"/>
                                        <p:tgtEl>
                                          <p:spTgt spid="778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7836"/>
                                        </p:tgtEl>
                                        <p:attrNameLst>
                                          <p:attrName>style.visibility</p:attrName>
                                        </p:attrNameLst>
                                      </p:cBhvr>
                                      <p:to>
                                        <p:strVal val="visible"/>
                                      </p:to>
                                    </p:set>
                                    <p:anim calcmode="lin" valueType="num">
                                      <p:cBhvr additive="base">
                                        <p:cTn id="19" dur="500" fill="hold"/>
                                        <p:tgtEl>
                                          <p:spTgt spid="77836"/>
                                        </p:tgtEl>
                                        <p:attrNameLst>
                                          <p:attrName>ppt_x</p:attrName>
                                        </p:attrNameLst>
                                      </p:cBhvr>
                                      <p:tavLst>
                                        <p:tav tm="0">
                                          <p:val>
                                            <p:strVal val="0-#ppt_w/2"/>
                                          </p:val>
                                        </p:tav>
                                        <p:tav tm="100000">
                                          <p:val>
                                            <p:strVal val="#ppt_x"/>
                                          </p:val>
                                        </p:tav>
                                      </p:tavLst>
                                    </p:anim>
                                    <p:anim calcmode="lin" valueType="num">
                                      <p:cBhvr additive="base">
                                        <p:cTn id="20" dur="500" fill="hold"/>
                                        <p:tgtEl>
                                          <p:spTgt spid="778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7841"/>
                                        </p:tgtEl>
                                        <p:attrNameLst>
                                          <p:attrName>style.visibility</p:attrName>
                                        </p:attrNameLst>
                                      </p:cBhvr>
                                      <p:to>
                                        <p:strVal val="visible"/>
                                      </p:to>
                                    </p:set>
                                    <p:anim calcmode="lin" valueType="num">
                                      <p:cBhvr additive="base">
                                        <p:cTn id="25" dur="500" fill="hold"/>
                                        <p:tgtEl>
                                          <p:spTgt spid="77841"/>
                                        </p:tgtEl>
                                        <p:attrNameLst>
                                          <p:attrName>ppt_x</p:attrName>
                                        </p:attrNameLst>
                                      </p:cBhvr>
                                      <p:tavLst>
                                        <p:tav tm="0">
                                          <p:val>
                                            <p:strVal val="0-#ppt_w/2"/>
                                          </p:val>
                                        </p:tav>
                                        <p:tav tm="100000">
                                          <p:val>
                                            <p:strVal val="#ppt_x"/>
                                          </p:val>
                                        </p:tav>
                                      </p:tavLst>
                                    </p:anim>
                                    <p:anim calcmode="lin" valueType="num">
                                      <p:cBhvr additive="base">
                                        <p:cTn id="26" dur="500" fill="hold"/>
                                        <p:tgtEl>
                                          <p:spTgt spid="778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77847"/>
                                        </p:tgtEl>
                                        <p:attrNameLst>
                                          <p:attrName>style.visibility</p:attrName>
                                        </p:attrNameLst>
                                      </p:cBhvr>
                                      <p:to>
                                        <p:strVal val="visible"/>
                                      </p:to>
                                    </p:set>
                                    <p:anim calcmode="lin" valueType="num">
                                      <p:cBhvr additive="base">
                                        <p:cTn id="31" dur="500" fill="hold"/>
                                        <p:tgtEl>
                                          <p:spTgt spid="77847"/>
                                        </p:tgtEl>
                                        <p:attrNameLst>
                                          <p:attrName>ppt_x</p:attrName>
                                        </p:attrNameLst>
                                      </p:cBhvr>
                                      <p:tavLst>
                                        <p:tav tm="0">
                                          <p:val>
                                            <p:strVal val="0-#ppt_w/2"/>
                                          </p:val>
                                        </p:tav>
                                        <p:tav tm="100000">
                                          <p:val>
                                            <p:strVal val="#ppt_x"/>
                                          </p:val>
                                        </p:tav>
                                      </p:tavLst>
                                    </p:anim>
                                    <p:anim calcmode="lin" valueType="num">
                                      <p:cBhvr additive="base">
                                        <p:cTn id="32" dur="500" fill="hold"/>
                                        <p:tgtEl>
                                          <p:spTgt spid="77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ChangeArrowheads="1"/>
          </p:cNvSpPr>
          <p:nvPr/>
        </p:nvSpPr>
        <p:spPr bwMode="auto">
          <a:xfrm>
            <a:off x="323850" y="333375"/>
            <a:ext cx="84963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cs typeface="Times New Roman" pitchFamily="18" charset="0"/>
              </a:rPr>
              <a:t>例</a:t>
            </a:r>
            <a:r>
              <a:rPr lang="en-US" altLang="zh-CN">
                <a:solidFill>
                  <a:srgbClr val="009900"/>
                </a:solidFill>
                <a:latin typeface="宋体" pitchFamily="2" charset="-122"/>
                <a:cs typeface="Times New Roman" pitchFamily="18" charset="0"/>
              </a:rPr>
              <a:t>9.16</a:t>
            </a:r>
            <a:r>
              <a:rPr lang="en-US" altLang="zh-CN">
                <a:latin typeface="宋体" pitchFamily="2" charset="-122"/>
                <a:cs typeface="Times New Roman" pitchFamily="18" charset="0"/>
              </a:rPr>
              <a:t>  </a:t>
            </a:r>
            <a:r>
              <a:rPr lang="zh-CN" altLang="en-US">
                <a:latin typeface="宋体" pitchFamily="2" charset="-122"/>
                <a:cs typeface="Times New Roman" pitchFamily="18" charset="0"/>
              </a:rPr>
              <a:t>（装箱问题</a:t>
            </a:r>
            <a:r>
              <a:rPr lang="en-US" altLang="zh-CN">
                <a:latin typeface="宋体" pitchFamily="2" charset="-122"/>
                <a:cs typeface="Times New Roman" pitchFamily="18" charset="0"/>
              </a:rPr>
              <a:t>——Bin—packing</a:t>
            </a:r>
            <a:r>
              <a:rPr lang="zh-CN" altLang="en-US">
                <a:latin typeface="宋体" pitchFamily="2" charset="-122"/>
                <a:cs typeface="Times New Roman" pitchFamily="18" charset="0"/>
              </a:rPr>
              <a:t>）有一批待装箱的物品</a:t>
            </a:r>
            <a:r>
              <a:rPr lang="en-US" altLang="zh-CN" i="1">
                <a:latin typeface="宋体" pitchFamily="2" charset="-122"/>
                <a:cs typeface="Times New Roman" pitchFamily="18" charset="0"/>
              </a:rPr>
              <a:t>J</a:t>
            </a:r>
            <a:r>
              <a:rPr lang="en-US" altLang="zh-CN">
                <a:latin typeface="宋体" pitchFamily="2" charset="-122"/>
                <a:cs typeface="Times New Roman" pitchFamily="18" charset="0"/>
              </a:rPr>
              <a:t>={</a:t>
            </a:r>
            <a:r>
              <a:rPr lang="en-US" altLang="zh-CN" i="1">
                <a:latin typeface="宋体" pitchFamily="2" charset="-122"/>
                <a:cs typeface="Times New Roman" pitchFamily="18" charset="0"/>
              </a:rPr>
              <a:t>p</a:t>
            </a:r>
            <a:r>
              <a:rPr lang="en-US" altLang="zh-CN" baseline="-30000">
                <a:latin typeface="宋体" pitchFamily="2" charset="-122"/>
                <a:cs typeface="Times New Roman" pitchFamily="18" charset="0"/>
              </a:rPr>
              <a:t>1</a:t>
            </a:r>
            <a:r>
              <a:rPr lang="en-US" altLang="zh-CN">
                <a:latin typeface="宋体" pitchFamily="2" charset="-122"/>
                <a:cs typeface="Times New Roman" pitchFamily="18" charset="0"/>
              </a:rPr>
              <a:t>,…,</a:t>
            </a:r>
            <a:r>
              <a:rPr lang="en-US" altLang="zh-CN" i="1">
                <a:latin typeface="宋体" pitchFamily="2" charset="-122"/>
                <a:cs typeface="Times New Roman" pitchFamily="18" charset="0"/>
              </a:rPr>
              <a:t>p</a:t>
            </a:r>
            <a:r>
              <a:rPr lang="en-US" altLang="zh-CN" i="1" baseline="-30000">
                <a:latin typeface="宋体" pitchFamily="2" charset="-122"/>
                <a:cs typeface="Times New Roman" pitchFamily="18" charset="0"/>
              </a:rPr>
              <a:t>n</a:t>
            </a:r>
            <a:r>
              <a:rPr lang="en-US" altLang="zh-CN">
                <a:latin typeface="宋体" pitchFamily="2" charset="-122"/>
                <a:cs typeface="Times New Roman" pitchFamily="18" charset="0"/>
              </a:rPr>
              <a:t>}</a:t>
            </a:r>
            <a:r>
              <a:rPr lang="zh-CN" altLang="en-US">
                <a:latin typeface="宋体" pitchFamily="2" charset="-122"/>
                <a:cs typeface="Times New Roman" pitchFamily="18" charset="0"/>
              </a:rPr>
              <a:t>，</a:t>
            </a:r>
            <a:r>
              <a:rPr lang="en-US" altLang="zh-CN" i="1">
                <a:latin typeface="宋体" pitchFamily="2" charset="-122"/>
                <a:cs typeface="Times New Roman" pitchFamily="18" charset="0"/>
              </a:rPr>
              <a:t>p</a:t>
            </a:r>
            <a:r>
              <a:rPr lang="en-US" altLang="zh-CN" i="1" baseline="-30000">
                <a:latin typeface="宋体" pitchFamily="2" charset="-122"/>
                <a:cs typeface="Times New Roman" pitchFamily="18" charset="0"/>
              </a:rPr>
              <a:t>j</a:t>
            </a:r>
            <a:r>
              <a:rPr lang="zh-CN" altLang="en-US">
                <a:latin typeface="宋体" pitchFamily="2" charset="-122"/>
                <a:cs typeface="Times New Roman" pitchFamily="18" charset="0"/>
              </a:rPr>
              <a:t>的长度为</a:t>
            </a:r>
            <a:r>
              <a:rPr lang="en-US" altLang="zh-CN" i="1">
                <a:latin typeface="宋体" pitchFamily="2" charset="-122"/>
                <a:cs typeface="Times New Roman" pitchFamily="18" charset="0"/>
              </a:rPr>
              <a:t>l</a:t>
            </a:r>
            <a:r>
              <a:rPr lang="en-US" altLang="zh-CN">
                <a:latin typeface="宋体" pitchFamily="2" charset="-122"/>
                <a:cs typeface="Times New Roman" pitchFamily="18" charset="0"/>
              </a:rPr>
              <a:t>(</a:t>
            </a:r>
            <a:r>
              <a:rPr lang="en-US" altLang="zh-CN" i="1">
                <a:latin typeface="宋体" pitchFamily="2" charset="-122"/>
                <a:cs typeface="Times New Roman" pitchFamily="18" charset="0"/>
              </a:rPr>
              <a:t>p</a:t>
            </a:r>
            <a:r>
              <a:rPr lang="en-US" altLang="zh-CN" i="1" baseline="-30000">
                <a:latin typeface="宋体" pitchFamily="2" charset="-122"/>
                <a:cs typeface="Times New Roman" pitchFamily="18" charset="0"/>
              </a:rPr>
              <a:t>j</a:t>
            </a:r>
            <a:r>
              <a:rPr lang="en-US" altLang="zh-CN">
                <a:latin typeface="宋体" pitchFamily="2" charset="-122"/>
                <a:cs typeface="Times New Roman" pitchFamily="18" charset="0"/>
              </a:rPr>
              <a:t>)</a:t>
            </a:r>
            <a:r>
              <a:rPr lang="zh-CN" altLang="en-US">
                <a:latin typeface="宋体" pitchFamily="2" charset="-122"/>
                <a:cs typeface="Times New Roman" pitchFamily="18" charset="0"/>
              </a:rPr>
              <a:t>。现有一批容量为</a:t>
            </a:r>
            <a:r>
              <a:rPr lang="en-US" altLang="zh-CN" i="1">
                <a:latin typeface="宋体" pitchFamily="2" charset="-122"/>
                <a:cs typeface="Times New Roman" pitchFamily="18" charset="0"/>
              </a:rPr>
              <a:t>C</a:t>
            </a:r>
            <a:r>
              <a:rPr lang="zh-CN" altLang="en-US">
                <a:latin typeface="宋体" pitchFamily="2" charset="-122"/>
                <a:cs typeface="Times New Roman" pitchFamily="18" charset="0"/>
              </a:rPr>
              <a:t>的箱子（足够数量），要求找到一种装箱方法，使得所用的箱子数最少。</a:t>
            </a:r>
            <a:r>
              <a:rPr lang="zh-CN" altLang="en-US">
                <a:latin typeface="宋体" pitchFamily="2" charset="-122"/>
                <a:ea typeface="黑体" pitchFamily="2" charset="-122"/>
                <a:cs typeface="Times New Roman" pitchFamily="18" charset="0"/>
              </a:rPr>
              <a:t> </a:t>
            </a:r>
          </a:p>
        </p:txBody>
      </p:sp>
      <p:sp>
        <p:nvSpPr>
          <p:cNvPr id="78855" name="Rectangle 7"/>
          <p:cNvSpPr>
            <a:spLocks noChangeArrowheads="1"/>
          </p:cNvSpPr>
          <p:nvPr/>
        </p:nvSpPr>
        <p:spPr bwMode="auto">
          <a:xfrm>
            <a:off x="252413" y="1341438"/>
            <a:ext cx="8640762"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例</a:t>
            </a:r>
            <a:r>
              <a:rPr lang="en-US" altLang="zh-CN"/>
              <a:t>9.16</a:t>
            </a:r>
            <a:r>
              <a:rPr lang="zh-CN" altLang="en-US"/>
              <a:t>是一个一维的装箱问题。例如，我们有一批具有相同长度的钢材，如果想取出几根已知长度的钢料生产某种设备，当然会希望少用几根原始钢材以减少浪费。此时，我们就遇到了一个一维的</a:t>
            </a:r>
            <a:r>
              <a:rPr lang="en-US" altLang="zh-CN"/>
              <a:t>Bin—packing</a:t>
            </a:r>
            <a:r>
              <a:rPr lang="zh-CN" altLang="en-US"/>
              <a:t>问题。当我们想从购买来的三夹板上锯出</a:t>
            </a:r>
            <a:r>
              <a:rPr lang="en-US" altLang="zh-CN" i="1"/>
              <a:t>n</a:t>
            </a:r>
            <a:r>
              <a:rPr lang="zh-CN" altLang="en-US"/>
              <a:t>块已知长、宽的板来制作家具时，遇到的是二维</a:t>
            </a:r>
            <a:r>
              <a:rPr lang="en-US" altLang="zh-CN"/>
              <a:t>Bin—packing</a:t>
            </a:r>
            <a:r>
              <a:rPr lang="zh-CN" altLang="en-US"/>
              <a:t>问题。而当我们真正想把一批已知长、宽、高的物体装入具有相同尺寸的箱子时，又遇到了三维的。下面的定理 告诉我们，即使是一维的 </a:t>
            </a:r>
            <a:r>
              <a:rPr lang="en-US" altLang="zh-CN"/>
              <a:t>Bin—packing</a:t>
            </a:r>
            <a:r>
              <a:rPr lang="zh-CN" altLang="en-US"/>
              <a:t>问题也是</a:t>
            </a:r>
            <a:r>
              <a:rPr lang="en-US" altLang="zh-CN" i="1"/>
              <a:t>NP</a:t>
            </a:r>
            <a:r>
              <a:rPr lang="zh-CN" altLang="en-US"/>
              <a:t>完全的，故二维和三维的 </a:t>
            </a:r>
            <a:r>
              <a:rPr lang="en-US" altLang="zh-CN"/>
              <a:t>Bin—packing</a:t>
            </a:r>
            <a:r>
              <a:rPr lang="zh-CN" altLang="en-US"/>
              <a:t>问题更不可能是</a:t>
            </a:r>
            <a:r>
              <a:rPr lang="en-US" altLang="zh-CN" i="1"/>
              <a:t>P</a:t>
            </a:r>
            <a:r>
              <a:rPr lang="zh-CN" altLang="en-US"/>
              <a:t>问题（它们也是</a:t>
            </a:r>
            <a:r>
              <a:rPr lang="en-US" altLang="zh-CN" i="1"/>
              <a:t>NP</a:t>
            </a:r>
            <a:r>
              <a:rPr lang="zh-CN" altLang="en-US"/>
              <a:t>完全的）。</a:t>
            </a:r>
          </a:p>
        </p:txBody>
      </p:sp>
      <p:sp>
        <p:nvSpPr>
          <p:cNvPr id="78857" name="Rectangle 9"/>
          <p:cNvSpPr>
            <a:spLocks noChangeArrowheads="1"/>
          </p:cNvSpPr>
          <p:nvPr/>
        </p:nvSpPr>
        <p:spPr bwMode="auto">
          <a:xfrm>
            <a:off x="7938" y="3824288"/>
            <a:ext cx="6237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9.11</a:t>
            </a:r>
            <a:r>
              <a:rPr lang="en-US" altLang="zh-CN">
                <a:solidFill>
                  <a:srgbClr val="009900"/>
                </a:solidFill>
                <a:ea typeface="黑体" pitchFamily="2" charset="-122"/>
              </a:rPr>
              <a:t>  </a:t>
            </a:r>
            <a:r>
              <a:rPr lang="zh-CN" altLang="en-US">
                <a:solidFill>
                  <a:srgbClr val="009900"/>
                </a:solidFill>
              </a:rPr>
              <a:t>（一维）</a:t>
            </a:r>
            <a:r>
              <a:rPr lang="en-US" altLang="zh-CN">
                <a:solidFill>
                  <a:srgbClr val="009900"/>
                </a:solidFill>
              </a:rPr>
              <a:t>Bin—packing</a:t>
            </a:r>
            <a:r>
              <a:rPr lang="zh-CN" altLang="en-US">
                <a:solidFill>
                  <a:srgbClr val="009900"/>
                </a:solidFill>
              </a:rPr>
              <a:t>问题是</a:t>
            </a:r>
            <a:r>
              <a:rPr lang="en-US" altLang="zh-CN" i="1">
                <a:solidFill>
                  <a:srgbClr val="009900"/>
                </a:solidFill>
              </a:rPr>
              <a:t>NP</a:t>
            </a:r>
            <a:r>
              <a:rPr lang="en-US" altLang="zh-CN">
                <a:solidFill>
                  <a:srgbClr val="009900"/>
                </a:solidFill>
              </a:rPr>
              <a:t>—</a:t>
            </a:r>
            <a:r>
              <a:rPr lang="zh-CN" altLang="en-US">
                <a:solidFill>
                  <a:srgbClr val="009900"/>
                </a:solidFill>
              </a:rPr>
              <a:t>完全的。</a:t>
            </a:r>
          </a:p>
        </p:txBody>
      </p:sp>
      <p:sp>
        <p:nvSpPr>
          <p:cNvPr id="78860" name="Rectangle 12"/>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78861" name="Group 13"/>
          <p:cNvGrpSpPr>
            <a:grpSpLocks/>
          </p:cNvGrpSpPr>
          <p:nvPr/>
        </p:nvGrpSpPr>
        <p:grpSpPr bwMode="auto">
          <a:xfrm>
            <a:off x="303213" y="4291013"/>
            <a:ext cx="8840787" cy="1311275"/>
            <a:chOff x="191" y="2703"/>
            <a:chExt cx="5569" cy="826"/>
          </a:xfrm>
        </p:grpSpPr>
        <p:sp>
          <p:nvSpPr>
            <p:cNvPr id="78858" name="Text Box 10"/>
            <p:cNvSpPr txBox="1">
              <a:spLocks noChangeArrowheads="1"/>
            </p:cNvSpPr>
            <p:nvPr/>
          </p:nvSpPr>
          <p:spPr bwMode="auto">
            <a:xfrm>
              <a:off x="191" y="2703"/>
              <a:ext cx="5569"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cs typeface="Times New Roman" pitchFamily="18" charset="0"/>
                </a:rPr>
                <a:t>证明：</a:t>
              </a:r>
              <a:r>
                <a:rPr lang="zh-CN" altLang="en-US" b="0">
                  <a:solidFill>
                    <a:srgbClr val="000000"/>
                  </a:solidFill>
                  <a:ea typeface="黑体" pitchFamily="2" charset="-122"/>
                  <a:cs typeface="Times New Roman" pitchFamily="18" charset="0"/>
                </a:rPr>
                <a:t>易见，划分问题可转化为</a:t>
              </a:r>
              <a:r>
                <a:rPr lang="en-US" altLang="zh-CN" b="0">
                  <a:solidFill>
                    <a:srgbClr val="000000"/>
                  </a:solidFill>
                  <a:ea typeface="黑体" pitchFamily="2" charset="-122"/>
                  <a:cs typeface="Times New Roman" pitchFamily="18" charset="0"/>
                </a:rPr>
                <a:t>Bin—packing</a:t>
              </a:r>
              <a:r>
                <a:rPr lang="zh-CN" altLang="en-US" b="0">
                  <a:solidFill>
                    <a:srgbClr val="000000"/>
                  </a:solidFill>
                  <a:ea typeface="黑体" pitchFamily="2" charset="-122"/>
                  <a:cs typeface="Times New Roman" pitchFamily="18" charset="0"/>
                </a:rPr>
                <a:t>问题。事实上，</a:t>
              </a:r>
            </a:p>
            <a:p>
              <a:endParaRPr lang="zh-CN" altLang="en-US" b="0">
                <a:solidFill>
                  <a:srgbClr val="000000"/>
                </a:solidFill>
                <a:ea typeface="黑体" pitchFamily="2" charset="-122"/>
                <a:cs typeface="Times New Roman" pitchFamily="18" charset="0"/>
              </a:endParaRPr>
            </a:p>
            <a:p>
              <a:r>
                <a:rPr lang="zh-CN" altLang="en-US" b="0">
                  <a:solidFill>
                    <a:srgbClr val="000000"/>
                  </a:solidFill>
                  <a:ea typeface="黑体" pitchFamily="2" charset="-122"/>
                  <a:cs typeface="Times New Roman" pitchFamily="18" charset="0"/>
                </a:rPr>
                <a:t>           取                    ，</a:t>
              </a:r>
              <a:r>
                <a:rPr lang="en-US" altLang="zh-CN" b="0" i="1">
                  <a:solidFill>
                    <a:srgbClr val="000000"/>
                  </a:solidFill>
                  <a:ea typeface="黑体" pitchFamily="2" charset="-122"/>
                  <a:cs typeface="Times New Roman" pitchFamily="18" charset="0"/>
                </a:rPr>
                <a:t>J</a:t>
              </a:r>
              <a:r>
                <a:rPr lang="en-US" altLang="zh-CN" b="0">
                  <a:solidFill>
                    <a:srgbClr val="000000"/>
                  </a:solidFill>
                  <a:ea typeface="黑体" pitchFamily="2" charset="-122"/>
                  <a:cs typeface="Times New Roman" pitchFamily="18" charset="0"/>
                </a:rPr>
                <a:t>={</a:t>
              </a:r>
              <a:r>
                <a:rPr lang="en-US" altLang="zh-CN" b="0" i="1">
                  <a:solidFill>
                    <a:srgbClr val="000000"/>
                  </a:solidFill>
                  <a:ea typeface="黑体" pitchFamily="2" charset="-122"/>
                  <a:cs typeface="Times New Roman" pitchFamily="18" charset="0"/>
                </a:rPr>
                <a:t>c</a:t>
              </a:r>
              <a:r>
                <a:rPr lang="en-US" altLang="zh-CN" b="0" baseline="-30000">
                  <a:solidFill>
                    <a:srgbClr val="000000"/>
                  </a:solidFill>
                  <a:ea typeface="黑体" pitchFamily="2" charset="-122"/>
                  <a:cs typeface="Times New Roman" pitchFamily="18" charset="0"/>
                </a:rPr>
                <a:t>1</a:t>
              </a:r>
              <a:r>
                <a:rPr lang="en-US" altLang="zh-CN" b="0">
                  <a:solidFill>
                    <a:srgbClr val="000000"/>
                  </a:solidFill>
                  <a:ea typeface="黑体" pitchFamily="2" charset="-122"/>
                  <a:cs typeface="Times New Roman" pitchFamily="18" charset="0"/>
                </a:rPr>
                <a:t>,…,</a:t>
              </a:r>
              <a:r>
                <a:rPr lang="en-US" altLang="zh-CN" b="0" i="1">
                  <a:solidFill>
                    <a:srgbClr val="000000"/>
                  </a:solidFill>
                  <a:ea typeface="黑体" pitchFamily="2" charset="-122"/>
                  <a:cs typeface="Times New Roman" pitchFamily="18" charset="0"/>
                </a:rPr>
                <a:t>c</a:t>
              </a:r>
              <a:r>
                <a:rPr lang="en-US" altLang="zh-CN" b="0" i="1" baseline="-30000">
                  <a:solidFill>
                    <a:srgbClr val="000000"/>
                  </a:solidFill>
                  <a:ea typeface="黑体" pitchFamily="2" charset="-122"/>
                  <a:cs typeface="Times New Roman" pitchFamily="18" charset="0"/>
                </a:rPr>
                <a:t>n</a:t>
              </a:r>
              <a:r>
                <a:rPr lang="en-US" altLang="zh-CN" b="0">
                  <a:solidFill>
                    <a:srgbClr val="000000"/>
                  </a:solidFill>
                  <a:ea typeface="黑体" pitchFamily="2" charset="-122"/>
                  <a:cs typeface="Times New Roman" pitchFamily="18" charset="0"/>
                </a:rPr>
                <a:t>}</a:t>
              </a:r>
              <a:r>
                <a:rPr lang="zh-CN" altLang="en-US" b="0">
                  <a:solidFill>
                    <a:srgbClr val="000000"/>
                  </a:solidFill>
                  <a:ea typeface="黑体" pitchFamily="2" charset="-122"/>
                  <a:cs typeface="Times New Roman" pitchFamily="18" charset="0"/>
                </a:rPr>
                <a:t>可划分为两个相等的集合的充要条件是</a:t>
              </a:r>
            </a:p>
            <a:p>
              <a:r>
                <a:rPr lang="zh-CN" altLang="en-US" b="0">
                  <a:solidFill>
                    <a:srgbClr val="000000"/>
                  </a:solidFill>
                  <a:ea typeface="黑体" pitchFamily="2" charset="-122"/>
                  <a:cs typeface="Times New Roman" pitchFamily="18" charset="0"/>
                </a:rPr>
                <a:t>                                     它们可装入两只容量为</a:t>
              </a:r>
              <a:r>
                <a:rPr lang="en-US" altLang="zh-CN" b="0">
                  <a:solidFill>
                    <a:srgbClr val="000000"/>
                  </a:solidFill>
                  <a:ea typeface="黑体" pitchFamily="2" charset="-122"/>
                  <a:cs typeface="Times New Roman" pitchFamily="18" charset="0"/>
                </a:rPr>
                <a:t>C</a:t>
              </a:r>
              <a:r>
                <a:rPr lang="zh-CN" altLang="en-US" b="0">
                  <a:solidFill>
                    <a:srgbClr val="000000"/>
                  </a:solidFill>
                  <a:ea typeface="黑体" pitchFamily="2" charset="-122"/>
                  <a:cs typeface="Times New Roman" pitchFamily="18" charset="0"/>
                </a:rPr>
                <a:t>的箱中。</a:t>
              </a:r>
              <a:r>
                <a:rPr lang="zh-CN" altLang="en-US">
                  <a:ea typeface="黑体" pitchFamily="2" charset="-122"/>
                  <a:cs typeface="Times New Roman" pitchFamily="18" charset="0"/>
                </a:rPr>
                <a:t> </a:t>
              </a:r>
            </a:p>
          </p:txBody>
        </p:sp>
        <p:graphicFrame>
          <p:nvGraphicFramePr>
            <p:cNvPr id="78859" name="Object 11"/>
            <p:cNvGraphicFramePr>
              <a:graphicFrameLocks noChangeAspect="1"/>
            </p:cNvGraphicFramePr>
            <p:nvPr/>
          </p:nvGraphicFramePr>
          <p:xfrm>
            <a:off x="884" y="2987"/>
            <a:ext cx="726" cy="443"/>
          </p:xfrm>
          <a:graphic>
            <a:graphicData uri="http://schemas.openxmlformats.org/presentationml/2006/ole">
              <mc:AlternateContent xmlns:mc="http://schemas.openxmlformats.org/markup-compatibility/2006">
                <mc:Choice xmlns:v="urn:schemas-microsoft-com:vml" Requires="v">
                  <p:oleObj spid="_x0000_s78862" r:id="rId3" imgW="736280" imgH="444307" progId="Equation.DSMT4">
                    <p:embed/>
                  </p:oleObj>
                </mc:Choice>
                <mc:Fallback>
                  <p:oleObj r:id="rId3" imgW="736280" imgH="444307"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 y="2987"/>
                          <a:ext cx="726" cy="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78853">
                                            <p:txEl>
                                              <p:pRg st="0" end="0"/>
                                            </p:txEl>
                                          </p:spTgt>
                                        </p:tgtEl>
                                        <p:attrNameLst>
                                          <p:attrName>style.visibility</p:attrName>
                                        </p:attrNameLst>
                                      </p:cBhvr>
                                      <p:to>
                                        <p:strVal val="visible"/>
                                      </p:to>
                                    </p:set>
                                    <p:anim calcmode="lin" valueType="num">
                                      <p:cBhvr additive="base">
                                        <p:cTn id="7" dur="500" fill="hold"/>
                                        <p:tgtEl>
                                          <p:spTgt spid="7885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5"/>
                                        </p:tgtEl>
                                        <p:attrNameLst>
                                          <p:attrName>style.visibility</p:attrName>
                                        </p:attrNameLst>
                                      </p:cBhvr>
                                      <p:to>
                                        <p:strVal val="visible"/>
                                      </p:to>
                                    </p:set>
                                    <p:anim calcmode="lin" valueType="num">
                                      <p:cBhvr additive="base">
                                        <p:cTn id="13" dur="500" fill="hold"/>
                                        <p:tgtEl>
                                          <p:spTgt spid="78855"/>
                                        </p:tgtEl>
                                        <p:attrNameLst>
                                          <p:attrName>ppt_x</p:attrName>
                                        </p:attrNameLst>
                                      </p:cBhvr>
                                      <p:tavLst>
                                        <p:tav tm="0">
                                          <p:val>
                                            <p:strVal val="0-#ppt_w/2"/>
                                          </p:val>
                                        </p:tav>
                                        <p:tav tm="100000">
                                          <p:val>
                                            <p:strVal val="#ppt_x"/>
                                          </p:val>
                                        </p:tav>
                                      </p:tavLst>
                                    </p:anim>
                                    <p:anim calcmode="lin" valueType="num">
                                      <p:cBhvr additive="base">
                                        <p:cTn id="14" dur="500" fill="hold"/>
                                        <p:tgtEl>
                                          <p:spTgt spid="788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8857">
                                            <p:txEl>
                                              <p:pRg st="0" end="0"/>
                                            </p:txEl>
                                          </p:spTgt>
                                        </p:tgtEl>
                                        <p:attrNameLst>
                                          <p:attrName>style.visibility</p:attrName>
                                        </p:attrNameLst>
                                      </p:cBhvr>
                                      <p:to>
                                        <p:strVal val="visible"/>
                                      </p:to>
                                    </p:set>
                                    <p:anim calcmode="lin" valueType="num">
                                      <p:cBhvr additive="base">
                                        <p:cTn id="19" dur="500" fill="hold"/>
                                        <p:tgtEl>
                                          <p:spTgt spid="7885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885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8861"/>
                                        </p:tgtEl>
                                        <p:attrNameLst>
                                          <p:attrName>style.visibility</p:attrName>
                                        </p:attrNameLst>
                                      </p:cBhvr>
                                      <p:to>
                                        <p:strVal val="visible"/>
                                      </p:to>
                                    </p:set>
                                    <p:anim calcmode="lin" valueType="num">
                                      <p:cBhvr additive="base">
                                        <p:cTn id="25" dur="500" fill="hold"/>
                                        <p:tgtEl>
                                          <p:spTgt spid="78861"/>
                                        </p:tgtEl>
                                        <p:attrNameLst>
                                          <p:attrName>ppt_x</p:attrName>
                                        </p:attrNameLst>
                                      </p:cBhvr>
                                      <p:tavLst>
                                        <p:tav tm="0">
                                          <p:val>
                                            <p:strVal val="0-#ppt_w/2"/>
                                          </p:val>
                                        </p:tav>
                                        <p:tav tm="100000">
                                          <p:val>
                                            <p:strVal val="#ppt_x"/>
                                          </p:val>
                                        </p:tav>
                                      </p:tavLst>
                                    </p:anim>
                                    <p:anim calcmode="lin" valueType="num">
                                      <p:cBhvr additive="base">
                                        <p:cTn id="26" dur="500" fill="hold"/>
                                        <p:tgtEl>
                                          <p:spTgt spid="788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5"/>
          <p:cNvSpPr>
            <a:spLocks noChangeArrowheads="1"/>
          </p:cNvSpPr>
          <p:nvPr/>
        </p:nvSpPr>
        <p:spPr bwMode="auto">
          <a:xfrm>
            <a:off x="276225" y="333375"/>
            <a:ext cx="847248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从某种意义上讲，</a:t>
            </a:r>
            <a:r>
              <a:rPr lang="en-US" altLang="zh-CN"/>
              <a:t>3—</a:t>
            </a:r>
            <a:r>
              <a:rPr lang="zh-CN" altLang="en-US"/>
              <a:t>划分问题（即分为三个相等子集的问题）也许比</a:t>
            </a:r>
            <a:r>
              <a:rPr lang="en-US" altLang="zh-CN"/>
              <a:t>2—</a:t>
            </a:r>
            <a:r>
              <a:rPr lang="zh-CN" altLang="en-US"/>
              <a:t>划分问题更难，因为已经找到了求解 </a:t>
            </a:r>
            <a:r>
              <a:rPr lang="en-US" altLang="zh-CN"/>
              <a:t>2—</a:t>
            </a:r>
            <a:r>
              <a:rPr lang="zh-CN" altLang="en-US"/>
              <a:t>划分问题的一些较好算法（称为伪多项式时间算法）。但对</a:t>
            </a:r>
            <a:r>
              <a:rPr lang="en-US" altLang="zh-CN"/>
              <a:t>3—</a:t>
            </a:r>
            <a:r>
              <a:rPr lang="zh-CN" altLang="en-US"/>
              <a:t>划分问题不可能存在类似算法，由于本书篇幅有限，不再作详尽的讨论。读者不难发现，</a:t>
            </a:r>
            <a:r>
              <a:rPr lang="en-US" altLang="zh-CN"/>
              <a:t>Bin—packing</a:t>
            </a:r>
            <a:r>
              <a:rPr lang="zh-CN" altLang="en-US"/>
              <a:t>问题至少不会比</a:t>
            </a:r>
            <a:r>
              <a:rPr lang="en-US" altLang="zh-CN"/>
              <a:t>3—</a:t>
            </a:r>
            <a:r>
              <a:rPr lang="zh-CN" altLang="en-US"/>
              <a:t>划分问题容易。顺便指出，</a:t>
            </a:r>
            <a:r>
              <a:rPr lang="en-US" altLang="zh-CN"/>
              <a:t>Bin—packin</a:t>
            </a:r>
            <a:r>
              <a:rPr lang="zh-CN" altLang="en-US"/>
              <a:t>问题中的臬子容量</a:t>
            </a:r>
            <a:r>
              <a:rPr lang="en-US" altLang="zh-CN"/>
              <a:t>C</a:t>
            </a:r>
            <a:r>
              <a:rPr lang="zh-CN" altLang="en-US"/>
              <a:t>可以取为</a:t>
            </a:r>
            <a:r>
              <a:rPr lang="en-US" altLang="zh-CN"/>
              <a:t>1</a:t>
            </a:r>
            <a:r>
              <a:rPr lang="zh-CN" altLang="en-US"/>
              <a:t>，这样的问题与例</a:t>
            </a:r>
            <a:r>
              <a:rPr lang="en-US" altLang="zh-CN"/>
              <a:t>9.16</a:t>
            </a:r>
            <a:r>
              <a:rPr lang="zh-CN" altLang="en-US"/>
              <a:t>是等价的。</a:t>
            </a:r>
          </a:p>
        </p:txBody>
      </p:sp>
      <p:sp>
        <p:nvSpPr>
          <p:cNvPr id="79879" name="Rectangle 7"/>
          <p:cNvSpPr>
            <a:spLocks noChangeArrowheads="1"/>
          </p:cNvSpPr>
          <p:nvPr/>
        </p:nvSpPr>
        <p:spPr bwMode="auto">
          <a:xfrm>
            <a:off x="250825" y="2205038"/>
            <a:ext cx="86423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例</a:t>
            </a:r>
            <a:r>
              <a:rPr lang="en-US" altLang="zh-CN">
                <a:solidFill>
                  <a:srgbClr val="009900"/>
                </a:solidFill>
              </a:rPr>
              <a:t>9.17  </a:t>
            </a:r>
            <a:r>
              <a:rPr lang="zh-CN" altLang="en-US">
                <a:solidFill>
                  <a:srgbClr val="009900"/>
                </a:solidFill>
              </a:rPr>
              <a:t>（排序问题</a:t>
            </a:r>
            <a:r>
              <a:rPr lang="en-US" altLang="zh-CN">
                <a:solidFill>
                  <a:srgbClr val="009900"/>
                </a:solidFill>
              </a:rPr>
              <a:t>—Scheduling</a:t>
            </a:r>
            <a:r>
              <a:rPr lang="zh-CN" altLang="en-US">
                <a:solidFill>
                  <a:srgbClr val="009900"/>
                </a:solidFill>
              </a:rPr>
              <a:t>）</a:t>
            </a:r>
            <a:r>
              <a:rPr lang="zh-CN" altLang="en-US"/>
              <a:t>  拟用</a:t>
            </a:r>
            <a:r>
              <a:rPr lang="en-US" altLang="zh-CN" i="1"/>
              <a:t>m</a:t>
            </a:r>
            <a:r>
              <a:rPr lang="zh-CN" altLang="en-US"/>
              <a:t>台机器加工</a:t>
            </a:r>
            <a:r>
              <a:rPr lang="en-US" altLang="zh-CN" i="1"/>
              <a:t>n</a:t>
            </a:r>
            <a:r>
              <a:rPr lang="zh-CN" altLang="en-US"/>
              <a:t>个零件，对零件的加工可以提出各种不同的附加条件，希望排出一个加工顺序（或时间表），使在某种衡量标准下所求得的加工顺序为最佳。</a:t>
            </a:r>
          </a:p>
        </p:txBody>
      </p:sp>
      <p:sp>
        <p:nvSpPr>
          <p:cNvPr id="79881" name="Rectangle 9"/>
          <p:cNvSpPr>
            <a:spLocks noChangeArrowheads="1"/>
          </p:cNvSpPr>
          <p:nvPr/>
        </p:nvSpPr>
        <p:spPr bwMode="auto">
          <a:xfrm>
            <a:off x="288925" y="3241675"/>
            <a:ext cx="8675688"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Scheduling</a:t>
            </a:r>
            <a:r>
              <a:rPr lang="zh-CN" altLang="en-US">
                <a:cs typeface="Times New Roman" pitchFamily="18" charset="0"/>
              </a:rPr>
              <a:t>是一类应用面极广的离散问题，可以讲它不是一个问题，而是一类问题，因为不同的机器环境、不同的加工要求或不同的衡量标准所得出的模型是不同的。按目前流行的做法，人们常用三个参数</a:t>
            </a:r>
            <a:r>
              <a:rPr lang="en-US" altLang="zh-CN" i="1">
                <a:cs typeface="Times New Roman" pitchFamily="18" charset="0"/>
              </a:rPr>
              <a:t>α</a:t>
            </a:r>
            <a:r>
              <a:rPr lang="zh-CN" altLang="en-US">
                <a:cs typeface="Times New Roman" pitchFamily="18" charset="0"/>
              </a:rPr>
              <a:t>，</a:t>
            </a:r>
            <a:r>
              <a:rPr lang="en-US" altLang="zh-CN" i="1">
                <a:cs typeface="Times New Roman" pitchFamily="18" charset="0"/>
              </a:rPr>
              <a:t>β</a:t>
            </a:r>
            <a:r>
              <a:rPr lang="zh-CN" altLang="en-US">
                <a:cs typeface="Times New Roman" pitchFamily="18" charset="0"/>
              </a:rPr>
              <a:t>，</a:t>
            </a:r>
            <a:r>
              <a:rPr lang="en-US" altLang="zh-CN" i="1">
                <a:solidFill>
                  <a:srgbClr val="000000"/>
                </a:solidFill>
              </a:rPr>
              <a:t>υ</a:t>
            </a:r>
            <a:r>
              <a:rPr lang="zh-CN" altLang="en-US">
                <a:cs typeface="Times New Roman" pitchFamily="18" charset="0"/>
              </a:rPr>
              <a:t>来描述一个特定的排序问题，并记为</a:t>
            </a:r>
            <a:r>
              <a:rPr lang="en-US" altLang="zh-CN" i="1">
                <a:cs typeface="Times New Roman" pitchFamily="18" charset="0"/>
              </a:rPr>
              <a:t>α</a:t>
            </a:r>
            <a:r>
              <a:rPr lang="en-US" altLang="zh-CN"/>
              <a:t>/</a:t>
            </a:r>
            <a:r>
              <a:rPr lang="en-US" altLang="zh-CN" i="1">
                <a:cs typeface="Times New Roman" pitchFamily="18" charset="0"/>
              </a:rPr>
              <a:t>β</a:t>
            </a:r>
            <a:r>
              <a:rPr lang="en-US" altLang="zh-CN"/>
              <a:t>/</a:t>
            </a:r>
            <a:r>
              <a:rPr lang="en-US" altLang="zh-CN" i="1">
                <a:solidFill>
                  <a:srgbClr val="000000"/>
                </a:solidFill>
              </a:rPr>
              <a:t>υ</a:t>
            </a:r>
            <a:r>
              <a:rPr lang="zh-CN" altLang="en-US">
                <a:cs typeface="Times New Roman" pitchFamily="18" charset="0"/>
              </a:rPr>
              <a:t>排序问题，其中</a:t>
            </a:r>
            <a:r>
              <a:rPr lang="en-US" altLang="zh-CN" i="1">
                <a:cs typeface="Times New Roman" pitchFamily="18" charset="0"/>
              </a:rPr>
              <a:t>α</a:t>
            </a:r>
            <a:r>
              <a:rPr lang="zh-CN" altLang="en-US">
                <a:cs typeface="Times New Roman" pitchFamily="18" charset="0"/>
              </a:rPr>
              <a:t>描述机器情况，</a:t>
            </a:r>
            <a:r>
              <a:rPr lang="en-US" altLang="zh-CN" i="1">
                <a:cs typeface="Times New Roman" pitchFamily="18" charset="0"/>
              </a:rPr>
              <a:t>β</a:t>
            </a:r>
            <a:r>
              <a:rPr lang="zh-CN" altLang="en-US">
                <a:cs typeface="Times New Roman" pitchFamily="18" charset="0"/>
              </a:rPr>
              <a:t>描述加工零件时的附加要求或附加条件，</a:t>
            </a:r>
            <a:r>
              <a:rPr lang="en-US" altLang="zh-CN" i="1">
                <a:solidFill>
                  <a:srgbClr val="000000"/>
                </a:solidFill>
              </a:rPr>
              <a:t>υ</a:t>
            </a:r>
            <a:r>
              <a:rPr lang="zh-CN" altLang="en-US">
                <a:cs typeface="Times New Roman" pitchFamily="18" charset="0"/>
              </a:rPr>
              <a:t>表示衡量排序好坏的标准。按此方法分类，有人作过统计，认为至少有</a:t>
            </a:r>
            <a:r>
              <a:rPr lang="en-US" altLang="zh-CN"/>
              <a:t>9000</a:t>
            </a:r>
            <a:r>
              <a:rPr lang="zh-CN" altLang="en-US">
                <a:cs typeface="Times New Roman" pitchFamily="18" charset="0"/>
              </a:rPr>
              <a:t>多个不同的排序问题已被或多或少地研究过，其中</a:t>
            </a:r>
            <a:r>
              <a:rPr lang="en-US" altLang="zh-CN"/>
              <a:t>76%</a:t>
            </a:r>
            <a:r>
              <a:rPr lang="zh-CN" altLang="en-US">
                <a:cs typeface="Times New Roman" pitchFamily="18" charset="0"/>
              </a:rPr>
              <a:t>为</a:t>
            </a:r>
            <a:r>
              <a:rPr lang="en-US" altLang="zh-CN" i="1"/>
              <a:t>NP</a:t>
            </a:r>
            <a:r>
              <a:rPr lang="zh-CN" altLang="en-US">
                <a:cs typeface="Times New Roman" pitchFamily="18" charset="0"/>
              </a:rPr>
              <a:t>完全的</a:t>
            </a:r>
            <a:r>
              <a:rPr lang="zh-CN" altLang="en-US"/>
              <a:t> </a:t>
            </a:r>
            <a:r>
              <a:rPr lang="zh-CN" altLang="en-US">
                <a:cs typeface="Times New Roman" pitchFamily="18" charset="0"/>
              </a:rPr>
              <a:t>，</a:t>
            </a:r>
            <a:r>
              <a:rPr lang="en-US" altLang="zh-CN"/>
              <a:t>12%</a:t>
            </a:r>
            <a:r>
              <a:rPr lang="zh-CN" altLang="en-US">
                <a:cs typeface="Times New Roman" pitchFamily="18" charset="0"/>
              </a:rPr>
              <a:t>的为</a:t>
            </a:r>
            <a:r>
              <a:rPr lang="en-US" altLang="zh-CN" i="1"/>
              <a:t>P</a:t>
            </a:r>
            <a:r>
              <a:rPr lang="zh-CN" altLang="en-US">
                <a:cs typeface="Times New Roman" pitchFamily="18" charset="0"/>
              </a:rPr>
              <a:t>问题</a:t>
            </a:r>
            <a:r>
              <a:rPr lang="zh-CN" altLang="en-US"/>
              <a:t> </a:t>
            </a:r>
            <a:r>
              <a:rPr lang="zh-CN" altLang="en-US">
                <a:cs typeface="Times New Roman" pitchFamily="18" charset="0"/>
              </a:rPr>
              <a:t>，余下的</a:t>
            </a:r>
            <a:r>
              <a:rPr lang="en-US" altLang="zh-CN"/>
              <a:t>12%</a:t>
            </a:r>
            <a:r>
              <a:rPr lang="zh-CN" altLang="en-US">
                <a:cs typeface="Times New Roman" pitchFamily="18" charset="0"/>
              </a:rPr>
              <a:t>目前还未搞清其计算复杂性，但根据种种迹象</a:t>
            </a:r>
            <a:r>
              <a:rPr lang="zh-CN" altLang="en-US"/>
              <a:t> </a:t>
            </a:r>
            <a:r>
              <a:rPr lang="zh-CN" altLang="en-US">
                <a:cs typeface="Times New Roman" pitchFamily="18" charset="0"/>
              </a:rPr>
              <a:t>，大部分可能是</a:t>
            </a:r>
            <a:r>
              <a:rPr lang="en-US" altLang="zh-CN" i="1"/>
              <a:t>NP</a:t>
            </a:r>
            <a:r>
              <a:rPr lang="zh-CN" altLang="en-US">
                <a:cs typeface="Times New Roman" pitchFamily="18" charset="0"/>
              </a:rPr>
              <a:t>完全的。有关排序问题，目前已有十多本专著及至少数千篇论文，这里不准备细述专业知识，仅以几个排序问题模型为例，来分析其计算复杂性。</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9877"/>
                                        </p:tgtEl>
                                        <p:attrNameLst>
                                          <p:attrName>style.visibility</p:attrName>
                                        </p:attrNameLst>
                                      </p:cBhvr>
                                      <p:to>
                                        <p:strVal val="visible"/>
                                      </p:to>
                                    </p:set>
                                    <p:anim calcmode="lin" valueType="num">
                                      <p:cBhvr additive="base">
                                        <p:cTn id="7" dur="500" fill="hold"/>
                                        <p:tgtEl>
                                          <p:spTgt spid="79877"/>
                                        </p:tgtEl>
                                        <p:attrNameLst>
                                          <p:attrName>ppt_x</p:attrName>
                                        </p:attrNameLst>
                                      </p:cBhvr>
                                      <p:tavLst>
                                        <p:tav tm="0">
                                          <p:val>
                                            <p:strVal val="0-#ppt_w/2"/>
                                          </p:val>
                                        </p:tav>
                                        <p:tav tm="100000">
                                          <p:val>
                                            <p:strVal val="#ppt_x"/>
                                          </p:val>
                                        </p:tav>
                                      </p:tavLst>
                                    </p:anim>
                                    <p:anim calcmode="lin" valueType="num">
                                      <p:cBhvr additive="base">
                                        <p:cTn id="8" dur="500" fill="hold"/>
                                        <p:tgtEl>
                                          <p:spTgt spid="79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9"/>
                                        </p:tgtEl>
                                        <p:attrNameLst>
                                          <p:attrName>style.visibility</p:attrName>
                                        </p:attrNameLst>
                                      </p:cBhvr>
                                      <p:to>
                                        <p:strVal val="visible"/>
                                      </p:to>
                                    </p:set>
                                    <p:anim calcmode="lin" valueType="num">
                                      <p:cBhvr additive="base">
                                        <p:cTn id="13" dur="500" fill="hold"/>
                                        <p:tgtEl>
                                          <p:spTgt spid="79879"/>
                                        </p:tgtEl>
                                        <p:attrNameLst>
                                          <p:attrName>ppt_x</p:attrName>
                                        </p:attrNameLst>
                                      </p:cBhvr>
                                      <p:tavLst>
                                        <p:tav tm="0">
                                          <p:val>
                                            <p:strVal val="0-#ppt_w/2"/>
                                          </p:val>
                                        </p:tav>
                                        <p:tav tm="100000">
                                          <p:val>
                                            <p:strVal val="#ppt_x"/>
                                          </p:val>
                                        </p:tav>
                                      </p:tavLst>
                                    </p:anim>
                                    <p:anim calcmode="lin" valueType="num">
                                      <p:cBhvr additive="base">
                                        <p:cTn id="14" dur="500" fill="hold"/>
                                        <p:tgtEl>
                                          <p:spTgt spid="79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79881">
                                            <p:txEl>
                                              <p:pRg st="0" end="0"/>
                                            </p:txEl>
                                          </p:spTgt>
                                        </p:tgtEl>
                                        <p:attrNameLst>
                                          <p:attrName>style.visibility</p:attrName>
                                        </p:attrNameLst>
                                      </p:cBhvr>
                                      <p:to>
                                        <p:strVal val="visible"/>
                                      </p:to>
                                    </p:set>
                                    <p:anim calcmode="lin" valueType="num">
                                      <p:cBhvr additive="base">
                                        <p:cTn id="19" dur="500" fill="hold"/>
                                        <p:tgtEl>
                                          <p:spTgt spid="7988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8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p:bldP spid="7987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5"/>
          <p:cNvSpPr>
            <a:spLocks noChangeArrowheads="1"/>
          </p:cNvSpPr>
          <p:nvPr/>
        </p:nvSpPr>
        <p:spPr bwMode="auto">
          <a:xfrm>
            <a:off x="323850" y="333375"/>
            <a:ext cx="842486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t>Jm/ no wait /C</a:t>
            </a:r>
            <a:r>
              <a:rPr lang="en-US" altLang="zh-CN" i="1" baseline="-30000"/>
              <a:t>max</a:t>
            </a:r>
            <a:r>
              <a:rPr lang="zh-CN" altLang="en-US"/>
              <a:t>问题是</a:t>
            </a:r>
            <a:r>
              <a:rPr lang="en-US" altLang="zh-CN" i="1"/>
              <a:t>NP</a:t>
            </a:r>
            <a:r>
              <a:rPr lang="zh-CN" altLang="en-US"/>
              <a:t>完全的。在这一模型中，</a:t>
            </a:r>
            <a:r>
              <a:rPr lang="en-US" altLang="zh-CN" i="1"/>
              <a:t>α</a:t>
            </a:r>
            <a:r>
              <a:rPr lang="en-US" altLang="zh-CN"/>
              <a:t>=</a:t>
            </a:r>
            <a:r>
              <a:rPr lang="en-US" altLang="zh-CN" i="1"/>
              <a:t>Jm</a:t>
            </a:r>
            <a:r>
              <a:rPr lang="zh-CN" altLang="en-US"/>
              <a:t>，</a:t>
            </a:r>
            <a:r>
              <a:rPr lang="en-US" altLang="zh-CN" i="1"/>
              <a:t>J</a:t>
            </a:r>
            <a:r>
              <a:rPr lang="zh-CN" altLang="en-US"/>
              <a:t>代表一类被称为</a:t>
            </a:r>
            <a:r>
              <a:rPr lang="en-US" altLang="zh-CN" i="1"/>
              <a:t>Job shop</a:t>
            </a:r>
            <a:r>
              <a:rPr lang="zh-CN" altLang="en-US"/>
              <a:t>的问题，</a:t>
            </a:r>
            <a:r>
              <a:rPr lang="en-US" altLang="zh-CN" i="1"/>
              <a:t>m</a:t>
            </a:r>
            <a:r>
              <a:rPr lang="zh-CN" altLang="en-US"/>
              <a:t>表示有</a:t>
            </a:r>
            <a:r>
              <a:rPr lang="en-US" altLang="zh-CN" i="1"/>
              <a:t>m</a:t>
            </a:r>
            <a:r>
              <a:rPr lang="zh-CN" altLang="en-US"/>
              <a:t>台机器。</a:t>
            </a:r>
            <a:r>
              <a:rPr lang="en-US" altLang="zh-CN" i="1"/>
              <a:t>Job shop</a:t>
            </a:r>
            <a:r>
              <a:rPr lang="zh-CN" altLang="en-US"/>
              <a:t>意指每一工件要在</a:t>
            </a:r>
            <a:r>
              <a:rPr lang="en-US" altLang="zh-CN" i="1"/>
              <a:t>m</a:t>
            </a:r>
            <a:r>
              <a:rPr lang="zh-CN" altLang="en-US"/>
              <a:t>台机器的每一台上加工（当不需某台加工时可令加工时间为零），且各工件使用机器的顺序可以不同。</a:t>
            </a:r>
            <a:r>
              <a:rPr lang="en-US" altLang="zh-CN" i="1"/>
              <a:t>β</a:t>
            </a:r>
            <a:r>
              <a:rPr lang="en-US" altLang="zh-CN"/>
              <a:t>=</a:t>
            </a:r>
            <a:r>
              <a:rPr lang="en-US" altLang="zh-CN" i="1"/>
              <a:t>no wiat</a:t>
            </a:r>
            <a:r>
              <a:rPr lang="zh-CN" altLang="en-US"/>
              <a:t>，表示任一工件在开始第一道工序加工后不允许中间等待，直到它的各道加工均被完成。</a:t>
            </a:r>
            <a:r>
              <a:rPr lang="en-US" altLang="zh-CN" i="1">
                <a:solidFill>
                  <a:srgbClr val="000000"/>
                </a:solidFill>
              </a:rPr>
              <a:t>υ</a:t>
            </a:r>
            <a:r>
              <a:rPr lang="en-US" altLang="zh-CN"/>
              <a:t> =C</a:t>
            </a:r>
            <a:r>
              <a:rPr lang="en-US" altLang="zh-CN" baseline="-30000"/>
              <a:t>max</a:t>
            </a:r>
            <a:r>
              <a:rPr lang="zh-CN" altLang="en-US"/>
              <a:t>表示排序优劣的评价标准是全系统的加工时间最短，即由第一台机器开始加工起到最后一台机器完工为止的时间跨度最小。第八章例</a:t>
            </a:r>
            <a:r>
              <a:rPr lang="en-US" altLang="zh-CN"/>
              <a:t>8.8</a:t>
            </a:r>
            <a:r>
              <a:rPr lang="zh-CN" altLang="en-US"/>
              <a:t>（轧钢问题）就是</a:t>
            </a:r>
            <a:r>
              <a:rPr lang="en-US" altLang="zh-CN" i="1"/>
              <a:t>Jm/no wait/C</a:t>
            </a:r>
            <a:r>
              <a:rPr lang="en-US" altLang="zh-CN" i="1" baseline="-30000"/>
              <a:t>max</a:t>
            </a:r>
            <a:r>
              <a:rPr lang="zh-CN" altLang="en-US"/>
              <a:t>排序问题的一个实例。在那里已经证明了这一问题等价与</a:t>
            </a:r>
            <a:r>
              <a:rPr lang="en-US" altLang="zh-CN" i="1"/>
              <a:t>TSP</a:t>
            </a:r>
            <a:r>
              <a:rPr lang="zh-CN" altLang="en-US"/>
              <a:t>，从而是</a:t>
            </a:r>
            <a:r>
              <a:rPr lang="en-US" altLang="zh-CN" i="1"/>
              <a:t>NP</a:t>
            </a:r>
            <a:r>
              <a:rPr lang="zh-CN" altLang="en-US"/>
              <a:t>完全的。</a:t>
            </a:r>
          </a:p>
        </p:txBody>
      </p:sp>
      <p:sp>
        <p:nvSpPr>
          <p:cNvPr id="80903" name="Rectangle 7"/>
          <p:cNvSpPr>
            <a:spLocks noChangeArrowheads="1"/>
          </p:cNvSpPr>
          <p:nvPr/>
        </p:nvSpPr>
        <p:spPr bwMode="auto">
          <a:xfrm>
            <a:off x="287338" y="3141663"/>
            <a:ext cx="83883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t>P</a:t>
            </a:r>
            <a:r>
              <a:rPr lang="en-US" altLang="zh-CN"/>
              <a:t>2//</a:t>
            </a:r>
            <a:r>
              <a:rPr lang="en-US" altLang="zh-CN" i="1"/>
              <a:t>C</a:t>
            </a:r>
            <a:r>
              <a:rPr lang="en-US" altLang="zh-CN" i="1" baseline="-30000"/>
              <a:t>max</a:t>
            </a:r>
            <a:r>
              <a:rPr lang="zh-CN" altLang="en-US"/>
              <a:t>问题是</a:t>
            </a:r>
            <a:r>
              <a:rPr lang="en-US" altLang="zh-CN" i="1"/>
              <a:t>NP</a:t>
            </a:r>
            <a:r>
              <a:rPr lang="zh-CN" altLang="en-US"/>
              <a:t>完全。这里，</a:t>
            </a:r>
            <a:r>
              <a:rPr lang="en-US" altLang="zh-CN" i="1"/>
              <a:t>α</a:t>
            </a:r>
            <a:r>
              <a:rPr lang="en-US" altLang="zh-CN"/>
              <a:t>=</a:t>
            </a:r>
            <a:r>
              <a:rPr lang="en-US" altLang="zh-CN" i="1"/>
              <a:t>P</a:t>
            </a:r>
            <a:r>
              <a:rPr lang="en-US" altLang="zh-CN"/>
              <a:t>2</a:t>
            </a:r>
            <a:r>
              <a:rPr lang="zh-CN" altLang="en-US"/>
              <a:t>表示是一个</a:t>
            </a:r>
            <a:r>
              <a:rPr lang="en-US" altLang="zh-CN"/>
              <a:t>2</a:t>
            </a:r>
            <a:r>
              <a:rPr lang="zh-CN" altLang="en-US"/>
              <a:t>台机器的平行机问题，即有两台完全相同的机器，每一工件只需在其中任意一台上加工一次即可。</a:t>
            </a:r>
            <a:r>
              <a:rPr lang="en-US" altLang="zh-CN" i="1"/>
              <a:t>β</a:t>
            </a:r>
            <a:r>
              <a:rPr lang="en-US" altLang="zh-CN"/>
              <a:t>=</a:t>
            </a:r>
            <a:r>
              <a:rPr lang="en-US" altLang="zh-CN" i="1"/>
              <a:t>Φ</a:t>
            </a:r>
            <a:r>
              <a:rPr lang="zh-CN" altLang="en-US"/>
              <a:t>，表示工件加工没有附加要求或条件。</a:t>
            </a:r>
            <a:r>
              <a:rPr lang="en-US" altLang="zh-CN" i="1"/>
              <a:t>γ</a:t>
            </a:r>
            <a:r>
              <a:rPr lang="en-US" altLang="zh-CN"/>
              <a:t>=</a:t>
            </a:r>
            <a:r>
              <a:rPr lang="en-US" altLang="zh-CN" i="1"/>
              <a:t>C</a:t>
            </a:r>
            <a:r>
              <a:rPr lang="en-US" altLang="zh-CN" i="1" baseline="-30000"/>
              <a:t>max</a:t>
            </a:r>
            <a:r>
              <a:rPr lang="zh-CN" altLang="en-US"/>
              <a:t>的解释同上。容易看出，这一问题至少不会比划分问题容易，故不可能是</a:t>
            </a:r>
            <a:r>
              <a:rPr lang="en-US" altLang="zh-CN" i="1"/>
              <a:t>P</a:t>
            </a:r>
            <a:r>
              <a:rPr lang="zh-CN" altLang="en-US"/>
              <a:t>问题。</a:t>
            </a:r>
          </a:p>
        </p:txBody>
      </p:sp>
      <p:sp>
        <p:nvSpPr>
          <p:cNvPr id="80905" name="Rectangle 9"/>
          <p:cNvSpPr>
            <a:spLocks noChangeArrowheads="1"/>
          </p:cNvSpPr>
          <p:nvPr/>
        </p:nvSpPr>
        <p:spPr bwMode="auto">
          <a:xfrm>
            <a:off x="323850" y="4508500"/>
            <a:ext cx="84248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在上面的例</a:t>
            </a:r>
            <a:r>
              <a:rPr lang="en-US" altLang="zh-CN"/>
              <a:t>9.13</a:t>
            </a:r>
            <a:r>
              <a:rPr lang="zh-CN" altLang="en-US"/>
              <a:t>到例</a:t>
            </a:r>
            <a:r>
              <a:rPr lang="en-US" altLang="zh-CN"/>
              <a:t>9.17</a:t>
            </a:r>
            <a:r>
              <a:rPr lang="zh-CN" altLang="en-US"/>
              <a:t>中，我们又列举了几个</a:t>
            </a:r>
            <a:r>
              <a:rPr lang="en-US" altLang="zh-CN" i="1"/>
              <a:t>NP</a:t>
            </a:r>
            <a:r>
              <a:rPr lang="zh-CN" altLang="en-US"/>
              <a:t>完全问题，它们的</a:t>
            </a:r>
            <a:r>
              <a:rPr lang="en-US" altLang="zh-CN" i="1"/>
              <a:t>NP</a:t>
            </a:r>
            <a:r>
              <a:rPr lang="zh-CN" altLang="en-US"/>
              <a:t>完全性证明都非常简单。但一般地讲，事情决非如此简单，要将某一</a:t>
            </a:r>
            <a:r>
              <a:rPr lang="en-US" altLang="zh-CN" i="1"/>
              <a:t>NP</a:t>
            </a:r>
            <a:r>
              <a:rPr lang="zh-CN" altLang="en-US"/>
              <a:t>完全问题多项式时间转化为我们要研究的问题，常常需要用到一些巧妙而又精细的技巧。下面给出一个稍难一些的例子，供有兴趣的读者参考。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0901"/>
                                        </p:tgtEl>
                                        <p:attrNameLst>
                                          <p:attrName>style.visibility</p:attrName>
                                        </p:attrNameLst>
                                      </p:cBhvr>
                                      <p:to>
                                        <p:strVal val="visible"/>
                                      </p:to>
                                    </p:set>
                                    <p:anim calcmode="lin" valueType="num">
                                      <p:cBhvr additive="base">
                                        <p:cTn id="7" dur="500" fill="hold"/>
                                        <p:tgtEl>
                                          <p:spTgt spid="80901"/>
                                        </p:tgtEl>
                                        <p:attrNameLst>
                                          <p:attrName>ppt_x</p:attrName>
                                        </p:attrNameLst>
                                      </p:cBhvr>
                                      <p:tavLst>
                                        <p:tav tm="0">
                                          <p:val>
                                            <p:strVal val="0-#ppt_w/2"/>
                                          </p:val>
                                        </p:tav>
                                        <p:tav tm="100000">
                                          <p:val>
                                            <p:strVal val="#ppt_x"/>
                                          </p:val>
                                        </p:tav>
                                      </p:tavLst>
                                    </p:anim>
                                    <p:anim calcmode="lin" valueType="num">
                                      <p:cBhvr additive="base">
                                        <p:cTn id="8" dur="500" fill="hold"/>
                                        <p:tgtEl>
                                          <p:spTgt spid="809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03"/>
                                        </p:tgtEl>
                                        <p:attrNameLst>
                                          <p:attrName>style.visibility</p:attrName>
                                        </p:attrNameLst>
                                      </p:cBhvr>
                                      <p:to>
                                        <p:strVal val="visible"/>
                                      </p:to>
                                    </p:set>
                                    <p:anim calcmode="lin" valueType="num">
                                      <p:cBhvr additive="base">
                                        <p:cTn id="13" dur="500" fill="hold"/>
                                        <p:tgtEl>
                                          <p:spTgt spid="80903"/>
                                        </p:tgtEl>
                                        <p:attrNameLst>
                                          <p:attrName>ppt_x</p:attrName>
                                        </p:attrNameLst>
                                      </p:cBhvr>
                                      <p:tavLst>
                                        <p:tav tm="0">
                                          <p:val>
                                            <p:strVal val="0-#ppt_w/2"/>
                                          </p:val>
                                        </p:tav>
                                        <p:tav tm="100000">
                                          <p:val>
                                            <p:strVal val="#ppt_x"/>
                                          </p:val>
                                        </p:tav>
                                      </p:tavLst>
                                    </p:anim>
                                    <p:anim calcmode="lin" valueType="num">
                                      <p:cBhvr additive="base">
                                        <p:cTn id="14" dur="500" fill="hold"/>
                                        <p:tgtEl>
                                          <p:spTgt spid="809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0905"/>
                                        </p:tgtEl>
                                        <p:attrNameLst>
                                          <p:attrName>style.visibility</p:attrName>
                                        </p:attrNameLst>
                                      </p:cBhvr>
                                      <p:to>
                                        <p:strVal val="visible"/>
                                      </p:to>
                                    </p:set>
                                    <p:anim calcmode="lin" valueType="num">
                                      <p:cBhvr additive="base">
                                        <p:cTn id="19" dur="500" fill="hold"/>
                                        <p:tgtEl>
                                          <p:spTgt spid="80905"/>
                                        </p:tgtEl>
                                        <p:attrNameLst>
                                          <p:attrName>ppt_x</p:attrName>
                                        </p:attrNameLst>
                                      </p:cBhvr>
                                      <p:tavLst>
                                        <p:tav tm="0">
                                          <p:val>
                                            <p:strVal val="0-#ppt_w/2"/>
                                          </p:val>
                                        </p:tav>
                                        <p:tav tm="100000">
                                          <p:val>
                                            <p:strVal val="#ppt_x"/>
                                          </p:val>
                                        </p:tav>
                                      </p:tavLst>
                                    </p:anim>
                                    <p:anim calcmode="lin" valueType="num">
                                      <p:cBhvr additive="base">
                                        <p:cTn id="20" dur="500" fill="hold"/>
                                        <p:tgtEl>
                                          <p:spTgt spid="80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3" grpId="0"/>
      <p:bldP spid="809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6"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28" name="Rectangle 8"/>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1929" name="Group 9"/>
          <p:cNvGrpSpPr>
            <a:grpSpLocks/>
          </p:cNvGrpSpPr>
          <p:nvPr/>
        </p:nvGrpSpPr>
        <p:grpSpPr bwMode="auto">
          <a:xfrm>
            <a:off x="323850" y="188913"/>
            <a:ext cx="8497888" cy="2366962"/>
            <a:chOff x="249" y="164"/>
            <a:chExt cx="5353" cy="1491"/>
          </a:xfrm>
        </p:grpSpPr>
        <p:sp>
          <p:nvSpPr>
            <p:cNvPr id="81924" name="Text Box 4"/>
            <p:cNvSpPr txBox="1">
              <a:spLocks noChangeArrowheads="1"/>
            </p:cNvSpPr>
            <p:nvPr/>
          </p:nvSpPr>
          <p:spPr bwMode="auto">
            <a:xfrm>
              <a:off x="249" y="253"/>
              <a:ext cx="5353"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讨论</a:t>
              </a:r>
              <a:r>
                <a:rPr lang="en-US" altLang="zh-CN">
                  <a:solidFill>
                    <a:srgbClr val="000000"/>
                  </a:solidFill>
                </a:rPr>
                <a:t>1/</a:t>
              </a:r>
              <a:r>
                <a:rPr lang="en-US" altLang="zh-CN" i="1">
                  <a:solidFill>
                    <a:srgbClr val="000000"/>
                  </a:solidFill>
                </a:rPr>
                <a:t>r</a:t>
              </a:r>
              <a:r>
                <a:rPr lang="en-US" altLang="zh-CN" i="1" baseline="-30000">
                  <a:solidFill>
                    <a:srgbClr val="000000"/>
                  </a:solidFill>
                </a:rPr>
                <a:t>j</a:t>
              </a:r>
              <a:r>
                <a:rPr lang="en-US" altLang="zh-CN">
                  <a:solidFill>
                    <a:srgbClr val="000000"/>
                  </a:solidFill>
                </a:rPr>
                <a:t>, </a:t>
              </a:r>
              <a:r>
                <a:rPr lang="en-US" altLang="zh-CN" i="1">
                  <a:solidFill>
                    <a:srgbClr val="000000"/>
                  </a:solidFill>
                </a:rPr>
                <a:t>prmp</a:t>
              </a:r>
              <a:r>
                <a:rPr lang="en-US" altLang="zh-CN">
                  <a:solidFill>
                    <a:srgbClr val="000000"/>
                  </a:solidFill>
                </a:rPr>
                <a:t>/                  </a:t>
              </a:r>
              <a:r>
                <a:rPr lang="zh-CN" altLang="en-US">
                  <a:solidFill>
                    <a:srgbClr val="000000"/>
                  </a:solidFill>
                  <a:cs typeface="Times New Roman" pitchFamily="18" charset="0"/>
                </a:rPr>
                <a:t>排序问题，我们将证明它是</a:t>
              </a:r>
              <a:r>
                <a:rPr lang="en-US" altLang="zh-CN" i="1">
                  <a:solidFill>
                    <a:srgbClr val="000000"/>
                  </a:solidFill>
                </a:rPr>
                <a:t>NP</a:t>
              </a:r>
              <a:r>
                <a:rPr lang="zh-CN" altLang="en-US">
                  <a:solidFill>
                    <a:srgbClr val="000000"/>
                  </a:solidFill>
                  <a:cs typeface="Times New Roman" pitchFamily="18" charset="0"/>
                </a:rPr>
                <a:t>完全的，这是一个</a:t>
              </a:r>
            </a:p>
            <a:p>
              <a:endParaRPr lang="zh-CN" altLang="en-US">
                <a:solidFill>
                  <a:srgbClr val="000000"/>
                </a:solidFill>
                <a:cs typeface="Times New Roman" pitchFamily="18" charset="0"/>
              </a:endParaRPr>
            </a:p>
            <a:p>
              <a:r>
                <a:rPr lang="zh-CN" altLang="en-US">
                  <a:solidFill>
                    <a:srgbClr val="000000"/>
                  </a:solidFill>
                  <a:cs typeface="Times New Roman" pitchFamily="18" charset="0"/>
                </a:rPr>
                <a:t>一台机器的排序问题，待加工的工件</a:t>
              </a:r>
              <a:r>
                <a:rPr lang="en-US" altLang="zh-CN" i="1">
                  <a:solidFill>
                    <a:srgbClr val="000000"/>
                  </a:solidFill>
                </a:rPr>
                <a:t>T</a:t>
              </a:r>
              <a:r>
                <a:rPr lang="en-US" altLang="zh-CN" i="1" baseline="-30000">
                  <a:solidFill>
                    <a:srgbClr val="000000"/>
                  </a:solidFill>
                </a:rPr>
                <a:t>j</a:t>
              </a:r>
              <a:r>
                <a:rPr lang="zh-CN" altLang="en-US">
                  <a:solidFill>
                    <a:srgbClr val="000000"/>
                  </a:solidFill>
                  <a:cs typeface="Times New Roman" pitchFamily="18" charset="0"/>
                </a:rPr>
                <a:t>有一个准备时间</a:t>
              </a:r>
              <a:r>
                <a:rPr lang="en-US" altLang="zh-CN" i="1">
                  <a:solidFill>
                    <a:srgbClr val="000000"/>
                  </a:solidFill>
                </a:rPr>
                <a:t>r</a:t>
              </a:r>
              <a:r>
                <a:rPr lang="en-US" altLang="zh-CN" i="1" baseline="-30000">
                  <a:solidFill>
                    <a:srgbClr val="000000"/>
                  </a:solidFill>
                </a:rPr>
                <a:t>j</a:t>
              </a:r>
              <a:r>
                <a:rPr lang="zh-CN" altLang="en-US">
                  <a:solidFill>
                    <a:srgbClr val="000000"/>
                  </a:solidFill>
                  <a:cs typeface="Times New Roman" pitchFamily="18" charset="0"/>
                </a:rPr>
                <a:t>，</a:t>
              </a:r>
              <a:r>
                <a:rPr lang="en-US" altLang="zh-CN" i="1">
                  <a:solidFill>
                    <a:srgbClr val="000000"/>
                  </a:solidFill>
                </a:rPr>
                <a:t>r</a:t>
              </a:r>
              <a:r>
                <a:rPr lang="en-US" altLang="zh-CN" i="1" baseline="-30000">
                  <a:solidFill>
                    <a:srgbClr val="000000"/>
                  </a:solidFill>
                </a:rPr>
                <a:t>j</a:t>
              </a:r>
              <a:r>
                <a:rPr lang="en-US" altLang="zh-CN">
                  <a:solidFill>
                    <a:srgbClr val="000000"/>
                  </a:solidFill>
                  <a:cs typeface="Times New Roman" pitchFamily="18" charset="0"/>
                </a:rPr>
                <a:t>≥</a:t>
              </a:r>
              <a:r>
                <a:rPr lang="en-US" altLang="zh-CN">
                  <a:solidFill>
                    <a:srgbClr val="000000"/>
                  </a:solidFill>
                </a:rPr>
                <a:t>0</a:t>
              </a:r>
              <a:r>
                <a:rPr lang="zh-CN" altLang="en-US">
                  <a:solidFill>
                    <a:srgbClr val="000000"/>
                  </a:solidFill>
                  <a:cs typeface="Times New Roman" pitchFamily="18" charset="0"/>
                </a:rPr>
                <a:t>，仅当</a:t>
              </a:r>
              <a:r>
                <a:rPr lang="en-US" altLang="zh-CN" i="1">
                  <a:solidFill>
                    <a:srgbClr val="000000"/>
                  </a:solidFill>
                </a:rPr>
                <a:t>t</a:t>
              </a:r>
              <a:r>
                <a:rPr lang="en-US" altLang="zh-CN">
                  <a:solidFill>
                    <a:srgbClr val="000000"/>
                  </a:solidFill>
                  <a:cs typeface="Times New Roman" pitchFamily="18" charset="0"/>
                </a:rPr>
                <a:t>≥</a:t>
              </a:r>
              <a:r>
                <a:rPr lang="en-US" altLang="zh-CN" i="1">
                  <a:solidFill>
                    <a:srgbClr val="000000"/>
                  </a:solidFill>
                </a:rPr>
                <a:t>r</a:t>
              </a:r>
              <a:r>
                <a:rPr lang="en-US" altLang="zh-CN" i="1" baseline="-30000">
                  <a:solidFill>
                    <a:srgbClr val="000000"/>
                  </a:solidFill>
                </a:rPr>
                <a:t>j</a:t>
              </a:r>
              <a:r>
                <a:rPr lang="zh-CN" altLang="en-US">
                  <a:solidFill>
                    <a:srgbClr val="000000"/>
                  </a:solidFill>
                  <a:cs typeface="Times New Roman" pitchFamily="18" charset="0"/>
                </a:rPr>
                <a:t>时</a:t>
              </a:r>
              <a:r>
                <a:rPr lang="zh-CN" altLang="en-US">
                  <a:solidFill>
                    <a:srgbClr val="000000"/>
                  </a:solidFill>
                </a:rPr>
                <a:t> </a:t>
              </a:r>
              <a:r>
                <a:rPr lang="zh-CN" altLang="en-US">
                  <a:solidFill>
                    <a:srgbClr val="000000"/>
                  </a:solidFill>
                  <a:cs typeface="Times New Roman" pitchFamily="18" charset="0"/>
                </a:rPr>
                <a:t>它才能被加工。</a:t>
              </a:r>
              <a:r>
                <a:rPr lang="en-US" altLang="zh-CN" i="1">
                  <a:solidFill>
                    <a:srgbClr val="000000"/>
                  </a:solidFill>
                </a:rPr>
                <a:t>prmp</a:t>
              </a:r>
              <a:r>
                <a:rPr lang="zh-CN" altLang="en-US">
                  <a:solidFill>
                    <a:srgbClr val="000000"/>
                  </a:solidFill>
                  <a:cs typeface="Times New Roman" pitchFamily="18" charset="0"/>
                </a:rPr>
                <a:t>表示加工允许中断以便先加工其他工件，未完成的加工可在此后的某一时期补上。各工件的重要程度不同，对每一</a:t>
              </a:r>
              <a:r>
                <a:rPr lang="en-US" altLang="zh-CN" i="1">
                  <a:solidFill>
                    <a:srgbClr val="000000"/>
                  </a:solidFill>
                </a:rPr>
                <a:t>T</a:t>
              </a:r>
              <a:r>
                <a:rPr lang="en-US" altLang="zh-CN" i="1" baseline="-30000">
                  <a:solidFill>
                    <a:srgbClr val="000000"/>
                  </a:solidFill>
                </a:rPr>
                <a:t>i</a:t>
              </a:r>
              <a:r>
                <a:rPr lang="zh-CN" altLang="en-US">
                  <a:solidFill>
                    <a:srgbClr val="000000"/>
                  </a:solidFill>
                  <a:cs typeface="Times New Roman" pitchFamily="18" charset="0"/>
                </a:rPr>
                <a:t>有一权因子</a:t>
              </a:r>
              <a:r>
                <a:rPr lang="en-US" altLang="zh-CN" i="1">
                  <a:solidFill>
                    <a:srgbClr val="000000"/>
                  </a:solidFill>
                </a:rPr>
                <a:t>w</a:t>
              </a:r>
              <a:r>
                <a:rPr lang="en-US" altLang="zh-CN" i="1" baseline="-30000">
                  <a:solidFill>
                    <a:srgbClr val="000000"/>
                  </a:solidFill>
                </a:rPr>
                <a:t>j</a:t>
              </a:r>
              <a:r>
                <a:rPr lang="zh-CN" altLang="en-US">
                  <a:solidFill>
                    <a:srgbClr val="000000"/>
                  </a:solidFill>
                  <a:cs typeface="Times New Roman" pitchFamily="18" charset="0"/>
                </a:rPr>
                <a:t>。评判排序优劣的标准为各工件完工时间</a:t>
              </a:r>
              <a:r>
                <a:rPr lang="en-US" altLang="zh-CN" i="1">
                  <a:solidFill>
                    <a:srgbClr val="000000"/>
                  </a:solidFill>
                </a:rPr>
                <a:t>C</a:t>
              </a:r>
              <a:r>
                <a:rPr lang="en-US" altLang="zh-CN" i="1" baseline="-30000">
                  <a:solidFill>
                    <a:srgbClr val="000000"/>
                  </a:solidFill>
                </a:rPr>
                <a:t>j</a:t>
              </a:r>
              <a:r>
                <a:rPr lang="zh-CN" altLang="en-US">
                  <a:solidFill>
                    <a:srgbClr val="000000"/>
                  </a:solidFill>
                  <a:cs typeface="Times New Roman" pitchFamily="18" charset="0"/>
                </a:rPr>
                <a:t>的加权和             越小越好。</a:t>
              </a:r>
              <a:r>
                <a:rPr lang="zh-CN" altLang="en-US"/>
                <a:t> </a:t>
              </a:r>
            </a:p>
          </p:txBody>
        </p:sp>
        <p:graphicFrame>
          <p:nvGraphicFramePr>
            <p:cNvPr id="81925" name="Object 5"/>
            <p:cNvGraphicFramePr>
              <a:graphicFrameLocks noChangeAspect="1"/>
            </p:cNvGraphicFramePr>
            <p:nvPr/>
          </p:nvGraphicFramePr>
          <p:xfrm>
            <a:off x="1383" y="164"/>
            <a:ext cx="544" cy="457"/>
          </p:xfrm>
          <a:graphic>
            <a:graphicData uri="http://schemas.openxmlformats.org/presentationml/2006/ole">
              <mc:AlternateContent xmlns:mc="http://schemas.openxmlformats.org/markup-compatibility/2006">
                <mc:Choice xmlns:v="urn:schemas-microsoft-com:vml" Requires="v">
                  <p:oleObj spid="_x0000_s81942" r:id="rId3" imgW="533169" imgH="444307" progId="Equation.DSMT4">
                    <p:embed/>
                  </p:oleObj>
                </mc:Choice>
                <mc:Fallback>
                  <p:oleObj r:id="rId3" imgW="533169" imgH="44430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3" y="164"/>
                          <a:ext cx="544"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7" name="Object 7"/>
            <p:cNvGraphicFramePr>
              <a:graphicFrameLocks noChangeAspect="1"/>
            </p:cNvGraphicFramePr>
            <p:nvPr/>
          </p:nvGraphicFramePr>
          <p:xfrm>
            <a:off x="4422" y="1117"/>
            <a:ext cx="545" cy="438"/>
          </p:xfrm>
          <a:graphic>
            <a:graphicData uri="http://schemas.openxmlformats.org/presentationml/2006/ole">
              <mc:AlternateContent xmlns:mc="http://schemas.openxmlformats.org/markup-compatibility/2006">
                <mc:Choice xmlns:v="urn:schemas-microsoft-com:vml" Requires="v">
                  <p:oleObj spid="_x0000_s81943" r:id="rId5" imgW="533169" imgH="431613" progId="Equation.DSMT4">
                    <p:embed/>
                  </p:oleObj>
                </mc:Choice>
                <mc:Fallback>
                  <p:oleObj r:id="rId5" imgW="533169" imgH="4316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2" y="1117"/>
                          <a:ext cx="545"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1931" name="Rectangle 11"/>
          <p:cNvSpPr>
            <a:spLocks noChangeArrowheads="1"/>
          </p:cNvSpPr>
          <p:nvPr/>
        </p:nvSpPr>
        <p:spPr bwMode="auto">
          <a:xfrm>
            <a:off x="323850" y="2511425"/>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这一问题很难直接利用前面提到过的那些</a:t>
            </a:r>
            <a:r>
              <a:rPr lang="en-US" altLang="zh-CN" i="1">
                <a:solidFill>
                  <a:srgbClr val="009900"/>
                </a:solidFill>
              </a:rPr>
              <a:t>NP</a:t>
            </a:r>
            <a:r>
              <a:rPr lang="zh-CN" altLang="en-US">
                <a:solidFill>
                  <a:srgbClr val="009900"/>
                </a:solidFill>
              </a:rPr>
              <a:t>完全问题来证明其</a:t>
            </a:r>
            <a:r>
              <a:rPr lang="en-US" altLang="zh-CN" i="1">
                <a:solidFill>
                  <a:srgbClr val="009900"/>
                </a:solidFill>
              </a:rPr>
              <a:t>NP</a:t>
            </a:r>
            <a:r>
              <a:rPr lang="zh-CN" altLang="en-US">
                <a:solidFill>
                  <a:srgbClr val="009900"/>
                </a:solidFill>
              </a:rPr>
              <a:t>完全性。我们将用到下面的已被证明的</a:t>
            </a:r>
            <a:r>
              <a:rPr lang="en-US" altLang="zh-CN" i="1">
                <a:solidFill>
                  <a:srgbClr val="009900"/>
                </a:solidFill>
              </a:rPr>
              <a:t>NP</a:t>
            </a:r>
            <a:r>
              <a:rPr lang="zh-CN" altLang="en-US">
                <a:solidFill>
                  <a:srgbClr val="009900"/>
                </a:solidFill>
              </a:rPr>
              <a:t>完全问题。</a:t>
            </a:r>
          </a:p>
        </p:txBody>
      </p:sp>
      <p:sp>
        <p:nvSpPr>
          <p:cNvPr id="81934"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1936" name="Rectangle 1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1937" name="Group 17"/>
          <p:cNvGrpSpPr>
            <a:grpSpLocks/>
          </p:cNvGrpSpPr>
          <p:nvPr/>
        </p:nvGrpSpPr>
        <p:grpSpPr bwMode="auto">
          <a:xfrm>
            <a:off x="323850" y="3162300"/>
            <a:ext cx="8372475" cy="1346200"/>
            <a:chOff x="204" y="1943"/>
            <a:chExt cx="5274" cy="848"/>
          </a:xfrm>
        </p:grpSpPr>
        <p:sp>
          <p:nvSpPr>
            <p:cNvPr id="81932" name="Text Box 12"/>
            <p:cNvSpPr txBox="1">
              <a:spLocks noChangeArrowheads="1"/>
            </p:cNvSpPr>
            <p:nvPr/>
          </p:nvSpPr>
          <p:spPr bwMode="auto">
            <a:xfrm>
              <a:off x="204" y="2024"/>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9.18</a:t>
              </a:r>
              <a:r>
                <a:rPr lang="en-US" altLang="zh-CN">
                  <a:solidFill>
                    <a:srgbClr val="009900"/>
                  </a:solidFill>
                  <a:ea typeface="黑体" pitchFamily="2" charset="-122"/>
                </a:rPr>
                <a:t> </a:t>
              </a:r>
              <a:r>
                <a:rPr lang="en-US" altLang="zh-CN">
                  <a:solidFill>
                    <a:srgbClr val="009900"/>
                  </a:solidFill>
                </a:rPr>
                <a:t> </a:t>
              </a:r>
              <a:r>
                <a:rPr lang="zh-CN" altLang="en-US">
                  <a:solidFill>
                    <a:srgbClr val="009900"/>
                  </a:solidFill>
                </a:rPr>
                <a:t>（三元划分问题）</a:t>
              </a:r>
              <a:r>
                <a:rPr lang="zh-CN" altLang="en-US">
                  <a:solidFill>
                    <a:srgbClr val="000000"/>
                  </a:solidFill>
                </a:rPr>
                <a:t>  给定</a:t>
              </a:r>
              <a:r>
                <a:rPr lang="en-US" altLang="zh-CN">
                  <a:solidFill>
                    <a:srgbClr val="000000"/>
                  </a:solidFill>
                </a:rPr>
                <a:t>3</a:t>
              </a:r>
              <a:r>
                <a:rPr lang="en-US" altLang="zh-CN" i="1">
                  <a:solidFill>
                    <a:srgbClr val="000000"/>
                  </a:solidFill>
                </a:rPr>
                <a:t>t</a:t>
              </a:r>
              <a:r>
                <a:rPr lang="zh-CN" altLang="en-US">
                  <a:solidFill>
                    <a:srgbClr val="000000"/>
                  </a:solidFill>
                </a:rPr>
                <a:t>个正整数的集合</a:t>
              </a:r>
              <a:r>
                <a:rPr lang="en-US" altLang="zh-CN">
                  <a:solidFill>
                    <a:srgbClr val="000000"/>
                  </a:solidFill>
                </a:rPr>
                <a:t>{</a:t>
              </a:r>
              <a:r>
                <a:rPr lang="en-US" altLang="zh-CN" i="1">
                  <a:solidFill>
                    <a:srgbClr val="000000"/>
                  </a:solidFill>
                </a:rPr>
                <a:t>a</a:t>
              </a:r>
              <a:r>
                <a:rPr lang="en-US" altLang="zh-CN" baseline="-30000">
                  <a:solidFill>
                    <a:srgbClr val="000000"/>
                  </a:solidFill>
                </a:rPr>
                <a:t>1</a:t>
              </a:r>
              <a:r>
                <a:rPr lang="en-US" altLang="zh-CN">
                  <a:solidFill>
                    <a:srgbClr val="000000"/>
                  </a:solidFill>
                </a:rPr>
                <a:t>,…,</a:t>
              </a:r>
              <a:r>
                <a:rPr lang="en-US" altLang="zh-CN" i="1">
                  <a:solidFill>
                    <a:srgbClr val="000000"/>
                  </a:solidFill>
                </a:rPr>
                <a:t>a</a:t>
              </a:r>
              <a:r>
                <a:rPr lang="en-US" altLang="zh-CN" baseline="-30000">
                  <a:solidFill>
                    <a:srgbClr val="000000"/>
                  </a:solidFill>
                </a:rPr>
                <a:t>3</a:t>
              </a:r>
              <a:r>
                <a:rPr lang="en-US" altLang="zh-CN" i="1" baseline="-30000">
                  <a:solidFill>
                    <a:srgbClr val="000000"/>
                  </a:solidFill>
                </a:rPr>
                <a:t>t</a:t>
              </a:r>
              <a:r>
                <a:rPr lang="en-US" altLang="zh-CN">
                  <a:solidFill>
                    <a:srgbClr val="000000"/>
                  </a:solidFill>
                </a:rPr>
                <a:t>}</a:t>
              </a:r>
              <a:r>
                <a:rPr lang="zh-CN" altLang="en-US">
                  <a:solidFill>
                    <a:srgbClr val="000000"/>
                  </a:solidFill>
                </a:rPr>
                <a:t>，令             </a:t>
              </a:r>
            </a:p>
            <a:p>
              <a:r>
                <a:rPr lang="zh-CN" altLang="en-US">
                  <a:solidFill>
                    <a:srgbClr val="000000"/>
                  </a:solidFill>
                </a:rPr>
                <a:t>，问是否能将此集合划分成两两不相交的</a:t>
              </a:r>
              <a:r>
                <a:rPr lang="en-US" altLang="zh-CN" i="1">
                  <a:solidFill>
                    <a:srgbClr val="000000"/>
                  </a:solidFill>
                </a:rPr>
                <a:t>t</a:t>
              </a:r>
              <a:r>
                <a:rPr lang="zh-CN" altLang="en-US">
                  <a:solidFill>
                    <a:srgbClr val="000000"/>
                  </a:solidFill>
                </a:rPr>
                <a:t>个子集，</a:t>
              </a:r>
            </a:p>
            <a:p>
              <a:r>
                <a:rPr lang="zh-CN" altLang="en-US">
                  <a:solidFill>
                    <a:srgbClr val="000000"/>
                  </a:solidFill>
                </a:rPr>
                <a:t>使得每一子集恰含总和为</a:t>
              </a:r>
              <a:r>
                <a:rPr lang="en-US" altLang="zh-CN" i="1">
                  <a:solidFill>
                    <a:srgbClr val="000000"/>
                  </a:solidFill>
                </a:rPr>
                <a:t>b</a:t>
              </a:r>
              <a:r>
                <a:rPr lang="zh-CN" altLang="en-US">
                  <a:solidFill>
                    <a:srgbClr val="000000"/>
                  </a:solidFill>
                </a:rPr>
                <a:t>的三项，（标准型中可设                          ）。</a:t>
              </a:r>
            </a:p>
          </p:txBody>
        </p:sp>
        <p:graphicFrame>
          <p:nvGraphicFramePr>
            <p:cNvPr id="81933" name="Object 13"/>
            <p:cNvGraphicFramePr>
              <a:graphicFrameLocks noChangeAspect="1"/>
            </p:cNvGraphicFramePr>
            <p:nvPr/>
          </p:nvGraphicFramePr>
          <p:xfrm>
            <a:off x="4694" y="1943"/>
            <a:ext cx="681" cy="444"/>
          </p:xfrm>
          <a:graphic>
            <a:graphicData uri="http://schemas.openxmlformats.org/presentationml/2006/ole">
              <mc:AlternateContent xmlns:mc="http://schemas.openxmlformats.org/markup-compatibility/2006">
                <mc:Choice xmlns:v="urn:schemas-microsoft-com:vml" Requires="v">
                  <p:oleObj spid="_x0000_s81944" r:id="rId7" imgW="660113" imgH="431613" progId="Equation.DSMT4">
                    <p:embed/>
                  </p:oleObj>
                </mc:Choice>
                <mc:Fallback>
                  <p:oleObj r:id="rId7" imgW="660113" imgH="431613"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4" y="1943"/>
                          <a:ext cx="681" cy="4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35" name="Object 15"/>
            <p:cNvGraphicFramePr>
              <a:graphicFrameLocks noChangeAspect="1"/>
            </p:cNvGraphicFramePr>
            <p:nvPr/>
          </p:nvGraphicFramePr>
          <p:xfrm>
            <a:off x="3878" y="2341"/>
            <a:ext cx="998" cy="450"/>
          </p:xfrm>
          <a:graphic>
            <a:graphicData uri="http://schemas.openxmlformats.org/presentationml/2006/ole">
              <mc:AlternateContent xmlns:mc="http://schemas.openxmlformats.org/markup-compatibility/2006">
                <mc:Choice xmlns:v="urn:schemas-microsoft-com:vml" Requires="v">
                  <p:oleObj spid="_x0000_s81945" r:id="rId9" imgW="863225" imgH="393529" progId="Equation.DSMT4">
                    <p:embed/>
                  </p:oleObj>
                </mc:Choice>
                <mc:Fallback>
                  <p:oleObj r:id="rId9" imgW="863225" imgH="393529"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78" y="2341"/>
                          <a:ext cx="998"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1940" name="Rectangle 2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1941" name="Group 21"/>
          <p:cNvGrpSpPr>
            <a:grpSpLocks/>
          </p:cNvGrpSpPr>
          <p:nvPr/>
        </p:nvGrpSpPr>
        <p:grpSpPr bwMode="auto">
          <a:xfrm>
            <a:off x="323850" y="4652963"/>
            <a:ext cx="8496300" cy="863600"/>
            <a:chOff x="204" y="2795"/>
            <a:chExt cx="5352" cy="544"/>
          </a:xfrm>
        </p:grpSpPr>
        <p:sp>
          <p:nvSpPr>
            <p:cNvPr id="81938" name="Text Box 18"/>
            <p:cNvSpPr txBox="1">
              <a:spLocks noChangeArrowheads="1"/>
            </p:cNvSpPr>
            <p:nvPr/>
          </p:nvSpPr>
          <p:spPr bwMode="auto">
            <a:xfrm>
              <a:off x="204" y="2795"/>
              <a:ext cx="535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现在，我们来证明，对三元划分问题的每一实例，总可构造出一个等价的</a:t>
              </a:r>
              <a:r>
                <a:rPr lang="en-US" altLang="zh-CN">
                  <a:solidFill>
                    <a:srgbClr val="000000"/>
                  </a:solidFill>
                </a:rPr>
                <a:t>1/1/</a:t>
              </a:r>
              <a:r>
                <a:rPr lang="en-US" altLang="zh-CN" i="1">
                  <a:solidFill>
                    <a:srgbClr val="000000"/>
                  </a:solidFill>
                </a:rPr>
                <a:t>r</a:t>
              </a:r>
              <a:r>
                <a:rPr lang="en-US" altLang="zh-CN" i="1" baseline="-30000">
                  <a:solidFill>
                    <a:srgbClr val="000000"/>
                  </a:solidFill>
                </a:rPr>
                <a:t>j</a:t>
              </a:r>
              <a:r>
                <a:rPr lang="en-US" altLang="zh-CN">
                  <a:solidFill>
                    <a:srgbClr val="000000"/>
                  </a:solidFill>
                </a:rPr>
                <a:t>, </a:t>
              </a:r>
              <a:r>
                <a:rPr lang="en-US" altLang="zh-CN" i="1">
                  <a:solidFill>
                    <a:srgbClr val="000000"/>
                  </a:solidFill>
                </a:rPr>
                <a:t>prmp</a:t>
              </a:r>
              <a:r>
                <a:rPr lang="en-US" altLang="zh-CN">
                  <a:solidFill>
                    <a:srgbClr val="000000"/>
                  </a:solidFill>
                </a:rPr>
                <a:t>/              </a:t>
              </a:r>
              <a:r>
                <a:rPr lang="zh-CN" altLang="en-US">
                  <a:solidFill>
                    <a:srgbClr val="000000"/>
                  </a:solidFill>
                </a:rPr>
                <a:t>排序问题的实例，（因此，会解后者就必会解前者）。</a:t>
              </a:r>
            </a:p>
          </p:txBody>
        </p:sp>
        <p:graphicFrame>
          <p:nvGraphicFramePr>
            <p:cNvPr id="81939" name="Object 19"/>
            <p:cNvGraphicFramePr>
              <a:graphicFrameLocks noChangeAspect="1"/>
            </p:cNvGraphicFramePr>
            <p:nvPr/>
          </p:nvGraphicFramePr>
          <p:xfrm>
            <a:off x="1066" y="2901"/>
            <a:ext cx="545" cy="438"/>
          </p:xfrm>
          <a:graphic>
            <a:graphicData uri="http://schemas.openxmlformats.org/presentationml/2006/ole">
              <mc:AlternateContent xmlns:mc="http://schemas.openxmlformats.org/markup-compatibility/2006">
                <mc:Choice xmlns:v="urn:schemas-microsoft-com:vml" Requires="v">
                  <p:oleObj spid="_x0000_s81946" r:id="rId11" imgW="533169" imgH="431613" progId="Equation.DSMT4">
                    <p:embed/>
                  </p:oleObj>
                </mc:Choice>
                <mc:Fallback>
                  <p:oleObj r:id="rId11" imgW="533169" imgH="431613" progId="Equation.DSMT4">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2901"/>
                          <a:ext cx="545"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1929"/>
                                        </p:tgtEl>
                                        <p:attrNameLst>
                                          <p:attrName>style.visibility</p:attrName>
                                        </p:attrNameLst>
                                      </p:cBhvr>
                                      <p:to>
                                        <p:strVal val="visible"/>
                                      </p:to>
                                    </p:set>
                                    <p:anim calcmode="lin" valueType="num">
                                      <p:cBhvr additive="base">
                                        <p:cTn id="7" dur="500" fill="hold"/>
                                        <p:tgtEl>
                                          <p:spTgt spid="81929"/>
                                        </p:tgtEl>
                                        <p:attrNameLst>
                                          <p:attrName>ppt_x</p:attrName>
                                        </p:attrNameLst>
                                      </p:cBhvr>
                                      <p:tavLst>
                                        <p:tav tm="0">
                                          <p:val>
                                            <p:strVal val="0-#ppt_w/2"/>
                                          </p:val>
                                        </p:tav>
                                        <p:tav tm="100000">
                                          <p:val>
                                            <p:strVal val="#ppt_x"/>
                                          </p:val>
                                        </p:tav>
                                      </p:tavLst>
                                    </p:anim>
                                    <p:anim calcmode="lin" valueType="num">
                                      <p:cBhvr additive="base">
                                        <p:cTn id="8" dur="500" fill="hold"/>
                                        <p:tgtEl>
                                          <p:spTgt spid="819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31"/>
                                        </p:tgtEl>
                                        <p:attrNameLst>
                                          <p:attrName>style.visibility</p:attrName>
                                        </p:attrNameLst>
                                      </p:cBhvr>
                                      <p:to>
                                        <p:strVal val="visible"/>
                                      </p:to>
                                    </p:set>
                                    <p:anim calcmode="lin" valueType="num">
                                      <p:cBhvr additive="base">
                                        <p:cTn id="13" dur="500" fill="hold"/>
                                        <p:tgtEl>
                                          <p:spTgt spid="81931"/>
                                        </p:tgtEl>
                                        <p:attrNameLst>
                                          <p:attrName>ppt_x</p:attrName>
                                        </p:attrNameLst>
                                      </p:cBhvr>
                                      <p:tavLst>
                                        <p:tav tm="0">
                                          <p:val>
                                            <p:strVal val="0-#ppt_w/2"/>
                                          </p:val>
                                        </p:tav>
                                        <p:tav tm="100000">
                                          <p:val>
                                            <p:strVal val="#ppt_x"/>
                                          </p:val>
                                        </p:tav>
                                      </p:tavLst>
                                    </p:anim>
                                    <p:anim calcmode="lin" valueType="num">
                                      <p:cBhvr additive="base">
                                        <p:cTn id="14" dur="500" fill="hold"/>
                                        <p:tgtEl>
                                          <p:spTgt spid="819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1937"/>
                                        </p:tgtEl>
                                        <p:attrNameLst>
                                          <p:attrName>style.visibility</p:attrName>
                                        </p:attrNameLst>
                                      </p:cBhvr>
                                      <p:to>
                                        <p:strVal val="visible"/>
                                      </p:to>
                                    </p:set>
                                    <p:anim calcmode="lin" valueType="num">
                                      <p:cBhvr additive="base">
                                        <p:cTn id="19" dur="500" fill="hold"/>
                                        <p:tgtEl>
                                          <p:spTgt spid="81937"/>
                                        </p:tgtEl>
                                        <p:attrNameLst>
                                          <p:attrName>ppt_x</p:attrName>
                                        </p:attrNameLst>
                                      </p:cBhvr>
                                      <p:tavLst>
                                        <p:tav tm="0">
                                          <p:val>
                                            <p:strVal val="0-#ppt_w/2"/>
                                          </p:val>
                                        </p:tav>
                                        <p:tav tm="100000">
                                          <p:val>
                                            <p:strVal val="#ppt_x"/>
                                          </p:val>
                                        </p:tav>
                                      </p:tavLst>
                                    </p:anim>
                                    <p:anim calcmode="lin" valueType="num">
                                      <p:cBhvr additive="base">
                                        <p:cTn id="20" dur="500" fill="hold"/>
                                        <p:tgtEl>
                                          <p:spTgt spid="819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1941"/>
                                        </p:tgtEl>
                                        <p:attrNameLst>
                                          <p:attrName>style.visibility</p:attrName>
                                        </p:attrNameLst>
                                      </p:cBhvr>
                                      <p:to>
                                        <p:strVal val="visible"/>
                                      </p:to>
                                    </p:set>
                                    <p:anim calcmode="lin" valueType="num">
                                      <p:cBhvr additive="base">
                                        <p:cTn id="25" dur="500" fill="hold"/>
                                        <p:tgtEl>
                                          <p:spTgt spid="81941"/>
                                        </p:tgtEl>
                                        <p:attrNameLst>
                                          <p:attrName>ppt_x</p:attrName>
                                        </p:attrNameLst>
                                      </p:cBhvr>
                                      <p:tavLst>
                                        <p:tav tm="0">
                                          <p:val>
                                            <p:strVal val="0-#ppt_w/2"/>
                                          </p:val>
                                        </p:tav>
                                        <p:tav tm="100000">
                                          <p:val>
                                            <p:strVal val="#ppt_x"/>
                                          </p:val>
                                        </p:tav>
                                      </p:tavLst>
                                    </p:anim>
                                    <p:anim calcmode="lin" valueType="num">
                                      <p:cBhvr additive="base">
                                        <p:cTn id="26" dur="500" fill="hold"/>
                                        <p:tgtEl>
                                          <p:spTgt spid="819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0" name="Rectangle 6"/>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2951" name="Group 7"/>
          <p:cNvGrpSpPr>
            <a:grpSpLocks/>
          </p:cNvGrpSpPr>
          <p:nvPr/>
        </p:nvGrpSpPr>
        <p:grpSpPr bwMode="auto">
          <a:xfrm>
            <a:off x="250825" y="182563"/>
            <a:ext cx="8516938" cy="798512"/>
            <a:chOff x="282" y="192"/>
            <a:chExt cx="5365" cy="503"/>
          </a:xfrm>
        </p:grpSpPr>
        <p:sp>
          <p:nvSpPr>
            <p:cNvPr id="82948" name="Text Box 4"/>
            <p:cNvSpPr txBox="1">
              <a:spLocks noChangeArrowheads="1"/>
            </p:cNvSpPr>
            <p:nvPr/>
          </p:nvSpPr>
          <p:spPr bwMode="auto">
            <a:xfrm>
              <a:off x="282" y="253"/>
              <a:ext cx="5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对例</a:t>
              </a:r>
              <a:r>
                <a:rPr lang="en-US" altLang="zh-CN">
                  <a:solidFill>
                    <a:srgbClr val="000000"/>
                  </a:solidFill>
                </a:rPr>
                <a:t>9.18</a:t>
              </a:r>
              <a:r>
                <a:rPr lang="zh-CN" altLang="en-US">
                  <a:solidFill>
                    <a:srgbClr val="000000"/>
                  </a:solidFill>
                </a:rPr>
                <a:t>给出的三元划分问题，作如下的</a:t>
              </a:r>
              <a:r>
                <a:rPr lang="en-US" altLang="zh-CN">
                  <a:solidFill>
                    <a:srgbClr val="000000"/>
                  </a:solidFill>
                </a:rPr>
                <a:t>1/</a:t>
              </a:r>
              <a:r>
                <a:rPr lang="en-US" altLang="zh-CN" i="1">
                  <a:solidFill>
                    <a:srgbClr val="000000"/>
                  </a:solidFill>
                </a:rPr>
                <a:t>r</a:t>
              </a:r>
              <a:r>
                <a:rPr lang="en-US" altLang="zh-CN" i="1" baseline="-30000">
                  <a:solidFill>
                    <a:srgbClr val="000000"/>
                  </a:solidFill>
                </a:rPr>
                <a:t>j </a:t>
              </a:r>
              <a:r>
                <a:rPr lang="en-US" altLang="zh-CN">
                  <a:solidFill>
                    <a:srgbClr val="000000"/>
                  </a:solidFill>
                </a:rPr>
                <a:t>, </a:t>
              </a:r>
              <a:r>
                <a:rPr lang="en-US" altLang="zh-CN" i="1">
                  <a:solidFill>
                    <a:srgbClr val="000000"/>
                  </a:solidFill>
                </a:rPr>
                <a:t>prmp</a:t>
              </a:r>
              <a:r>
                <a:rPr lang="en-US" altLang="zh-CN">
                  <a:solidFill>
                    <a:srgbClr val="000000"/>
                  </a:solidFill>
                </a:rPr>
                <a:t>/             </a:t>
              </a:r>
              <a:r>
                <a:rPr lang="zh-CN" altLang="en-US">
                  <a:solidFill>
                    <a:srgbClr val="000000"/>
                  </a:solidFill>
                </a:rPr>
                <a:t>排序问题实例，该例中共有</a:t>
              </a:r>
              <a:r>
                <a:rPr lang="en-US" altLang="zh-CN">
                  <a:solidFill>
                    <a:srgbClr val="000000"/>
                  </a:solidFill>
                </a:rPr>
                <a:t>4</a:t>
              </a:r>
              <a:r>
                <a:rPr lang="en-US" altLang="zh-CN" i="1">
                  <a:solidFill>
                    <a:srgbClr val="000000"/>
                  </a:solidFill>
                </a:rPr>
                <a:t>t</a:t>
              </a:r>
              <a:r>
                <a:rPr lang="zh-CN" altLang="en-US">
                  <a:solidFill>
                    <a:srgbClr val="000000"/>
                  </a:solidFill>
                </a:rPr>
                <a:t>－</a:t>
              </a:r>
              <a:r>
                <a:rPr lang="en-US" altLang="zh-CN">
                  <a:solidFill>
                    <a:srgbClr val="000000"/>
                  </a:solidFill>
                </a:rPr>
                <a:t>1</a:t>
              </a:r>
              <a:r>
                <a:rPr lang="zh-CN" altLang="en-US">
                  <a:solidFill>
                    <a:srgbClr val="000000"/>
                  </a:solidFill>
                </a:rPr>
                <a:t>项加工任务。相应数据为</a:t>
              </a:r>
            </a:p>
          </p:txBody>
        </p:sp>
        <p:graphicFrame>
          <p:nvGraphicFramePr>
            <p:cNvPr id="82949" name="Object 5"/>
            <p:cNvGraphicFramePr>
              <a:graphicFrameLocks noChangeAspect="1"/>
            </p:cNvGraphicFramePr>
            <p:nvPr/>
          </p:nvGraphicFramePr>
          <p:xfrm>
            <a:off x="3923" y="192"/>
            <a:ext cx="453" cy="380"/>
          </p:xfrm>
          <a:graphic>
            <a:graphicData uri="http://schemas.openxmlformats.org/presentationml/2006/ole">
              <mc:AlternateContent xmlns:mc="http://schemas.openxmlformats.org/markup-compatibility/2006">
                <mc:Choice xmlns:v="urn:schemas-microsoft-com:vml" Requires="v">
                  <p:oleObj spid="_x0000_s82977" r:id="rId3" imgW="533169" imgH="444307" progId="Equation.DSMT4">
                    <p:embed/>
                  </p:oleObj>
                </mc:Choice>
                <mc:Fallback>
                  <p:oleObj r:id="rId3" imgW="533169" imgH="44430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192"/>
                          <a:ext cx="453" cy="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54" name="Rectangle 10"/>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2961" name="Group 17"/>
          <p:cNvGrpSpPr>
            <a:grpSpLocks/>
          </p:cNvGrpSpPr>
          <p:nvPr/>
        </p:nvGrpSpPr>
        <p:grpSpPr bwMode="auto">
          <a:xfrm>
            <a:off x="255588" y="908050"/>
            <a:ext cx="4964112" cy="1006475"/>
            <a:chOff x="191" y="707"/>
            <a:chExt cx="3127" cy="634"/>
          </a:xfrm>
        </p:grpSpPr>
        <p:sp>
          <p:nvSpPr>
            <p:cNvPr id="82952" name="Text Box 8"/>
            <p:cNvSpPr txBox="1">
              <a:spLocks noChangeArrowheads="1"/>
            </p:cNvSpPr>
            <p:nvPr/>
          </p:nvSpPr>
          <p:spPr bwMode="auto">
            <a:xfrm>
              <a:off x="191" y="707"/>
              <a:ext cx="312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rPr>
                <a:t>j</a:t>
              </a:r>
              <a:r>
                <a:rPr lang="en-US" altLang="zh-CN">
                  <a:solidFill>
                    <a:srgbClr val="000000"/>
                  </a:solidFill>
                </a:rPr>
                <a:t>=1,…,3</a:t>
              </a:r>
              <a:r>
                <a:rPr lang="en-US" altLang="zh-CN" i="1">
                  <a:solidFill>
                    <a:srgbClr val="000000"/>
                  </a:solidFill>
                </a:rPr>
                <a:t>t</a:t>
              </a:r>
              <a:r>
                <a:rPr lang="zh-CN" altLang="en-US">
                  <a:solidFill>
                    <a:srgbClr val="000000"/>
                  </a:solidFill>
                </a:rPr>
                <a:t>，令</a:t>
              </a:r>
              <a:r>
                <a:rPr lang="en-US" altLang="zh-CN" i="1">
                  <a:solidFill>
                    <a:srgbClr val="000000"/>
                  </a:solidFill>
                </a:rPr>
                <a:t>r</a:t>
              </a:r>
              <a:r>
                <a:rPr lang="en-US" altLang="zh-CN" i="1" baseline="-30000">
                  <a:solidFill>
                    <a:srgbClr val="000000"/>
                  </a:solidFill>
                </a:rPr>
                <a:t>j</a:t>
              </a:r>
              <a:r>
                <a:rPr lang="en-US" altLang="zh-CN">
                  <a:solidFill>
                    <a:srgbClr val="000000"/>
                  </a:solidFill>
                </a:rPr>
                <a:t>=0</a:t>
              </a:r>
              <a:r>
                <a:rPr lang="zh-CN" altLang="en-US">
                  <a:solidFill>
                    <a:srgbClr val="000000"/>
                  </a:solidFill>
                </a:rPr>
                <a:t>，需加工时间</a:t>
              </a:r>
              <a:r>
                <a:rPr lang="en-US" altLang="zh-CN" i="1">
                  <a:solidFill>
                    <a:srgbClr val="000000"/>
                  </a:solidFill>
                </a:rPr>
                <a:t>P</a:t>
              </a:r>
              <a:r>
                <a:rPr lang="en-US" altLang="zh-CN" i="1" baseline="-30000">
                  <a:solidFill>
                    <a:srgbClr val="000000"/>
                  </a:solidFill>
                </a:rPr>
                <a:t>j</a:t>
              </a:r>
              <a:r>
                <a:rPr lang="en-US" altLang="zh-CN">
                  <a:solidFill>
                    <a:srgbClr val="000000"/>
                  </a:solidFill>
                </a:rPr>
                <a:t>=</a:t>
              </a:r>
              <a:r>
                <a:rPr lang="en-US" altLang="zh-CN" i="1">
                  <a:solidFill>
                    <a:srgbClr val="000000"/>
                  </a:solidFill>
                </a:rPr>
                <a:t>a</a:t>
              </a:r>
              <a:r>
                <a:rPr lang="en-US" altLang="zh-CN" i="1" baseline="-30000">
                  <a:solidFill>
                    <a:srgbClr val="000000"/>
                  </a:solidFill>
                </a:rPr>
                <a:t>j</a:t>
              </a:r>
              <a:r>
                <a:rPr lang="en-US" altLang="zh-CN">
                  <a:solidFill>
                    <a:srgbClr val="000000"/>
                  </a:solidFill>
                </a:rPr>
                <a:t>, </a:t>
              </a:r>
              <a:r>
                <a:rPr lang="en-US" altLang="zh-CN" i="1">
                  <a:solidFill>
                    <a:srgbClr val="000000"/>
                  </a:solidFill>
                </a:rPr>
                <a:t>w</a:t>
              </a:r>
              <a:r>
                <a:rPr lang="en-US" altLang="zh-CN" i="1" baseline="-30000">
                  <a:solidFill>
                    <a:srgbClr val="000000"/>
                  </a:solidFill>
                </a:rPr>
                <a:t>j</a:t>
              </a:r>
              <a:r>
                <a:rPr lang="en-US" altLang="zh-CN">
                  <a:solidFill>
                    <a:srgbClr val="000000"/>
                  </a:solidFill>
                </a:rPr>
                <a:t>=1</a:t>
              </a:r>
              <a:endParaRPr lang="en-US" altLang="zh-CN" i="1">
                <a:solidFill>
                  <a:srgbClr val="000000"/>
                </a:solidFill>
              </a:endParaRPr>
            </a:p>
            <a:p>
              <a:r>
                <a:rPr lang="en-US" altLang="zh-CN" i="1">
                  <a:solidFill>
                    <a:srgbClr val="000000"/>
                  </a:solidFill>
                </a:rPr>
                <a:t>j</a:t>
              </a:r>
              <a:r>
                <a:rPr lang="en-US" altLang="zh-CN">
                  <a:solidFill>
                    <a:srgbClr val="000000"/>
                  </a:solidFill>
                </a:rPr>
                <a:t>=3</a:t>
              </a:r>
              <a:r>
                <a:rPr lang="en-US" altLang="zh-CN" i="1">
                  <a:solidFill>
                    <a:srgbClr val="000000"/>
                  </a:solidFill>
                </a:rPr>
                <a:t>t</a:t>
              </a:r>
              <a:r>
                <a:rPr lang="en-US" altLang="zh-CN">
                  <a:solidFill>
                    <a:srgbClr val="000000"/>
                  </a:solidFill>
                </a:rPr>
                <a:t>+1,…,4</a:t>
              </a:r>
              <a:r>
                <a:rPr lang="en-US" altLang="zh-CN" i="1">
                  <a:solidFill>
                    <a:srgbClr val="000000"/>
                  </a:solidFill>
                </a:rPr>
                <a:t>t</a:t>
              </a:r>
              <a:r>
                <a:rPr lang="zh-CN" altLang="en-US">
                  <a:solidFill>
                    <a:srgbClr val="000000"/>
                  </a:solidFill>
                </a:rPr>
                <a:t>－</a:t>
              </a:r>
              <a:r>
                <a:rPr lang="en-US" altLang="zh-CN">
                  <a:solidFill>
                    <a:srgbClr val="000000"/>
                  </a:solidFill>
                </a:rPr>
                <a:t>1</a:t>
              </a:r>
              <a:r>
                <a:rPr lang="zh-CN" altLang="en-US">
                  <a:solidFill>
                    <a:srgbClr val="000000"/>
                  </a:solidFill>
                </a:rPr>
                <a:t>，令</a:t>
              </a:r>
              <a:r>
                <a:rPr lang="en-US" altLang="zh-CN" i="1">
                  <a:solidFill>
                    <a:srgbClr val="000000"/>
                  </a:solidFill>
                </a:rPr>
                <a:t>r</a:t>
              </a:r>
              <a:r>
                <a:rPr lang="en-US" altLang="zh-CN" i="1" baseline="-30000">
                  <a:solidFill>
                    <a:srgbClr val="000000"/>
                  </a:solidFill>
                </a:rPr>
                <a:t>j</a:t>
              </a:r>
              <a:r>
                <a:rPr lang="en-US" altLang="zh-CN">
                  <a:solidFill>
                    <a:srgbClr val="000000"/>
                  </a:solidFill>
                </a:rPr>
                <a:t>= (</a:t>
              </a:r>
              <a:r>
                <a:rPr lang="en-US" altLang="zh-CN" i="1">
                  <a:solidFill>
                    <a:srgbClr val="000000"/>
                  </a:solidFill>
                </a:rPr>
                <a:t>j</a:t>
              </a:r>
              <a:r>
                <a:rPr lang="zh-CN" altLang="en-US">
                  <a:solidFill>
                    <a:srgbClr val="000000"/>
                  </a:solidFill>
                </a:rPr>
                <a:t>－</a:t>
              </a:r>
              <a:r>
                <a:rPr lang="en-US" altLang="zh-CN">
                  <a:solidFill>
                    <a:srgbClr val="000000"/>
                  </a:solidFill>
                </a:rPr>
                <a:t>3</a:t>
              </a:r>
              <a:r>
                <a:rPr lang="en-US" altLang="zh-CN" i="1">
                  <a:solidFill>
                    <a:srgbClr val="000000"/>
                  </a:solidFill>
                </a:rPr>
                <a:t>t</a:t>
              </a:r>
              <a:r>
                <a:rPr lang="en-US" altLang="zh-CN">
                  <a:solidFill>
                    <a:srgbClr val="000000"/>
                  </a:solidFill>
                </a:rPr>
                <a:t>)(</a:t>
              </a:r>
              <a:r>
                <a:rPr lang="en-US" altLang="zh-CN" i="1">
                  <a:solidFill>
                    <a:srgbClr val="000000"/>
                  </a:solidFill>
                </a:rPr>
                <a:t>b</a:t>
              </a:r>
              <a:r>
                <a:rPr lang="en-US" altLang="zh-CN">
                  <a:solidFill>
                    <a:srgbClr val="000000"/>
                  </a:solidFill>
                </a:rPr>
                <a:t>+1)</a:t>
              </a:r>
              <a:r>
                <a:rPr lang="zh-CN" altLang="en-US">
                  <a:solidFill>
                    <a:srgbClr val="000000"/>
                  </a:solidFill>
                </a:rPr>
                <a:t>－</a:t>
              </a:r>
              <a:r>
                <a:rPr lang="en-US" altLang="zh-CN">
                  <a:solidFill>
                    <a:srgbClr val="000000"/>
                  </a:solidFill>
                </a:rPr>
                <a:t>1</a:t>
              </a:r>
              <a:endParaRPr lang="en-US" altLang="zh-CN" i="1">
                <a:solidFill>
                  <a:srgbClr val="000000"/>
                </a:solidFill>
              </a:endParaRPr>
            </a:p>
            <a:p>
              <a:r>
                <a:rPr lang="en-US" altLang="zh-CN" i="1">
                  <a:solidFill>
                    <a:srgbClr val="000000"/>
                  </a:solidFill>
                </a:rPr>
                <a:t>P</a:t>
              </a:r>
              <a:r>
                <a:rPr lang="en-US" altLang="zh-CN" i="1" baseline="-30000">
                  <a:solidFill>
                    <a:srgbClr val="000000"/>
                  </a:solidFill>
                </a:rPr>
                <a:t>j</a:t>
              </a:r>
              <a:r>
                <a:rPr lang="en-US" altLang="zh-CN">
                  <a:solidFill>
                    <a:srgbClr val="000000"/>
                  </a:solidFill>
                </a:rPr>
                <a:t>=1, </a:t>
              </a:r>
              <a:r>
                <a:rPr lang="en-US" altLang="zh-CN" i="1">
                  <a:solidFill>
                    <a:srgbClr val="000000"/>
                  </a:solidFill>
                </a:rPr>
                <a:t>wj</a:t>
              </a:r>
              <a:r>
                <a:rPr lang="en-US" altLang="zh-CN">
                  <a:solidFill>
                    <a:srgbClr val="000000"/>
                  </a:solidFill>
                </a:rPr>
                <a:t>=2</a:t>
              </a:r>
              <a:endParaRPr lang="zh-CN" altLang="en-US">
                <a:solidFill>
                  <a:srgbClr val="000000"/>
                </a:solidFill>
              </a:endParaRPr>
            </a:p>
          </p:txBody>
        </p:sp>
        <p:graphicFrame>
          <p:nvGraphicFramePr>
            <p:cNvPr id="82953" name="Object 9"/>
            <p:cNvGraphicFramePr>
              <a:graphicFrameLocks noChangeAspect="1"/>
            </p:cNvGraphicFramePr>
            <p:nvPr/>
          </p:nvGraphicFramePr>
          <p:xfrm>
            <a:off x="249" y="754"/>
            <a:ext cx="182" cy="193"/>
          </p:xfrm>
          <a:graphic>
            <a:graphicData uri="http://schemas.openxmlformats.org/presentationml/2006/ole">
              <mc:AlternateContent xmlns:mc="http://schemas.openxmlformats.org/markup-compatibility/2006">
                <mc:Choice xmlns:v="urn:schemas-microsoft-com:vml" Requires="v">
                  <p:oleObj spid="_x0000_s82978" r:id="rId5" imgW="152268" imgH="164957" progId="Equation.DSMT4">
                    <p:embed/>
                  </p:oleObj>
                </mc:Choice>
                <mc:Fallback>
                  <p:oleObj r:id="rId5" imgW="152268" imgH="164957"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754"/>
                          <a:ext cx="182"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60" name="Object 16"/>
            <p:cNvGraphicFramePr>
              <a:graphicFrameLocks noChangeAspect="1"/>
            </p:cNvGraphicFramePr>
            <p:nvPr/>
          </p:nvGraphicFramePr>
          <p:xfrm>
            <a:off x="249" y="935"/>
            <a:ext cx="182" cy="193"/>
          </p:xfrm>
          <a:graphic>
            <a:graphicData uri="http://schemas.openxmlformats.org/presentationml/2006/ole">
              <mc:AlternateContent xmlns:mc="http://schemas.openxmlformats.org/markup-compatibility/2006">
                <mc:Choice xmlns:v="urn:schemas-microsoft-com:vml" Requires="v">
                  <p:oleObj spid="_x0000_s82979" r:id="rId7" imgW="152268" imgH="164957" progId="Equation.DSMT4">
                    <p:embed/>
                  </p:oleObj>
                </mc:Choice>
                <mc:Fallback>
                  <p:oleObj r:id="rId7" imgW="152268" imgH="164957"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 y="935"/>
                          <a:ext cx="182" cy="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63" name="Rectangle 19"/>
          <p:cNvSpPr>
            <a:spLocks noChangeArrowheads="1"/>
          </p:cNvSpPr>
          <p:nvPr/>
        </p:nvSpPr>
        <p:spPr bwMode="auto">
          <a:xfrm>
            <a:off x="-36513" y="1916113"/>
            <a:ext cx="760730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等价性证明可分以下几步完成，有兴趣的读者可以自己完成它：</a:t>
            </a:r>
          </a:p>
        </p:txBody>
      </p:sp>
      <p:sp>
        <p:nvSpPr>
          <p:cNvPr id="82966" name="Rectangle 2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2968" name="Group 24"/>
          <p:cNvGrpSpPr>
            <a:grpSpLocks/>
          </p:cNvGrpSpPr>
          <p:nvPr/>
        </p:nvGrpSpPr>
        <p:grpSpPr bwMode="auto">
          <a:xfrm>
            <a:off x="230188" y="2205038"/>
            <a:ext cx="8589962" cy="1379537"/>
            <a:chOff x="191" y="1480"/>
            <a:chExt cx="5411" cy="869"/>
          </a:xfrm>
        </p:grpSpPr>
        <p:sp>
          <p:nvSpPr>
            <p:cNvPr id="82964" name="Text Box 20"/>
            <p:cNvSpPr txBox="1">
              <a:spLocks noChangeArrowheads="1"/>
            </p:cNvSpPr>
            <p:nvPr/>
          </p:nvSpPr>
          <p:spPr bwMode="auto">
            <a:xfrm>
              <a:off x="191" y="1523"/>
              <a:ext cx="541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     （</a:t>
              </a:r>
              <a:r>
                <a:rPr lang="en-US" altLang="zh-CN">
                  <a:solidFill>
                    <a:srgbClr val="000000"/>
                  </a:solidFill>
                </a:rPr>
                <a:t>1</a:t>
              </a:r>
              <a:r>
                <a:rPr lang="zh-CN" altLang="en-US">
                  <a:solidFill>
                    <a:srgbClr val="000000"/>
                  </a:solidFill>
                  <a:cs typeface="Times New Roman" pitchFamily="18" charset="0"/>
                </a:rPr>
                <a:t>）证明最后</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a:t>
              </a:r>
              <a:r>
                <a:rPr lang="zh-CN" altLang="en-US">
                  <a:solidFill>
                    <a:srgbClr val="000000"/>
                  </a:solidFill>
                  <a:cs typeface="Times New Roman" pitchFamily="18" charset="0"/>
                </a:rPr>
                <a:t>项工件应尽早加工，否则必将增大             ，因为它们的</a:t>
              </a:r>
              <a:r>
                <a:rPr lang="en-US" altLang="zh-CN" i="1">
                  <a:solidFill>
                    <a:srgbClr val="000000"/>
                  </a:solidFill>
                </a:rPr>
                <a:t>wj</a:t>
              </a:r>
              <a:r>
                <a:rPr lang="en-US" altLang="zh-CN">
                  <a:solidFill>
                    <a:srgbClr val="000000"/>
                  </a:solidFill>
                </a:rPr>
                <a:t>=2</a:t>
              </a:r>
              <a:r>
                <a:rPr lang="zh-CN" altLang="en-US">
                  <a:solidFill>
                    <a:srgbClr val="000000"/>
                  </a:solidFill>
                  <a:cs typeface="Times New Roman" pitchFamily="18" charset="0"/>
                </a:rPr>
                <a:t>，而前</a:t>
              </a:r>
              <a:r>
                <a:rPr lang="en-US" altLang="zh-CN">
                  <a:solidFill>
                    <a:srgbClr val="000000"/>
                  </a:solidFill>
                </a:rPr>
                <a:t>3</a:t>
              </a:r>
              <a:r>
                <a:rPr lang="en-US" altLang="zh-CN" i="1">
                  <a:solidFill>
                    <a:srgbClr val="000000"/>
                  </a:solidFill>
                </a:rPr>
                <a:t>t</a:t>
              </a:r>
              <a:r>
                <a:rPr lang="zh-CN" altLang="en-US">
                  <a:solidFill>
                    <a:srgbClr val="000000"/>
                  </a:solidFill>
                  <a:cs typeface="Times New Roman" pitchFamily="18" charset="0"/>
                </a:rPr>
                <a:t>项则有</a:t>
              </a:r>
              <a:r>
                <a:rPr lang="zh-CN" altLang="en-US">
                  <a:solidFill>
                    <a:srgbClr val="000000"/>
                  </a:solidFill>
                </a:rPr>
                <a:t> </a:t>
              </a:r>
              <a:r>
                <a:rPr lang="en-US" altLang="zh-CN" i="1">
                  <a:solidFill>
                    <a:srgbClr val="000000"/>
                  </a:solidFill>
                </a:rPr>
                <a:t>wj</a:t>
              </a:r>
              <a:r>
                <a:rPr lang="en-US" altLang="zh-CN">
                  <a:solidFill>
                    <a:srgbClr val="000000"/>
                  </a:solidFill>
                </a:rPr>
                <a:t>=1</a:t>
              </a:r>
              <a:r>
                <a:rPr lang="zh-CN" altLang="en-US">
                  <a:solidFill>
                    <a:srgbClr val="000000"/>
                  </a:solidFill>
                  <a:cs typeface="Times New Roman" pitchFamily="18" charset="0"/>
                </a:rPr>
                <a:t>。这样，这</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a:t>
              </a:r>
              <a:r>
                <a:rPr lang="zh-CN" altLang="en-US">
                  <a:solidFill>
                    <a:srgbClr val="000000"/>
                  </a:solidFill>
                  <a:cs typeface="Times New Roman" pitchFamily="18" charset="0"/>
                </a:rPr>
                <a:t>项工件应分别在</a:t>
              </a:r>
              <a:r>
                <a:rPr lang="en-US" altLang="zh-CN">
                  <a:solidFill>
                    <a:srgbClr val="000000"/>
                  </a:solidFill>
                </a:rPr>
                <a:t>[ </a:t>
              </a:r>
              <a:r>
                <a:rPr lang="en-US" altLang="zh-CN" i="1">
                  <a:solidFill>
                    <a:srgbClr val="000000"/>
                  </a:solidFill>
                </a:rPr>
                <a:t>b</a:t>
              </a:r>
              <a:r>
                <a:rPr lang="en-US" altLang="zh-CN">
                  <a:solidFill>
                    <a:srgbClr val="000000"/>
                  </a:solidFill>
                </a:rPr>
                <a:t>, </a:t>
              </a:r>
              <a:r>
                <a:rPr lang="en-US" altLang="zh-CN" i="1">
                  <a:solidFill>
                    <a:srgbClr val="000000"/>
                  </a:solidFill>
                </a:rPr>
                <a:t>b</a:t>
              </a:r>
              <a:r>
                <a:rPr lang="en-US" altLang="zh-CN">
                  <a:solidFill>
                    <a:srgbClr val="000000"/>
                  </a:solidFill>
                </a:rPr>
                <a:t> + 1], [2</a:t>
              </a:r>
              <a:r>
                <a:rPr lang="en-US" altLang="zh-CN" i="1">
                  <a:solidFill>
                    <a:srgbClr val="000000"/>
                  </a:solidFill>
                </a:rPr>
                <a:t>b</a:t>
              </a:r>
              <a:r>
                <a:rPr lang="en-US" altLang="zh-CN">
                  <a:solidFill>
                    <a:srgbClr val="000000"/>
                  </a:solidFill>
                </a:rPr>
                <a:t> + 1, 2</a:t>
              </a:r>
              <a:r>
                <a:rPr lang="en-US" altLang="zh-CN" i="1">
                  <a:solidFill>
                    <a:srgbClr val="000000"/>
                  </a:solidFill>
                </a:rPr>
                <a:t>b</a:t>
              </a:r>
              <a:r>
                <a:rPr lang="en-US" altLang="zh-CN">
                  <a:solidFill>
                    <a:srgbClr val="000000"/>
                  </a:solidFill>
                </a:rPr>
                <a:t> + 2],</a:t>
              </a:r>
              <a:r>
                <a:rPr lang="en-US" altLang="zh-CN">
                  <a:solidFill>
                    <a:srgbClr val="000000"/>
                  </a:solidFill>
                  <a:cs typeface="Times New Roman" pitchFamily="18" charset="0"/>
                </a:rPr>
                <a:t>…</a:t>
              </a:r>
              <a:r>
                <a:rPr lang="en-US" altLang="zh-CN">
                  <a:solidFill>
                    <a:srgbClr val="000000"/>
                  </a:solidFill>
                </a:rPr>
                <a:t>[ ( </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 </a:t>
              </a:r>
              <a:r>
                <a:rPr lang="en-US" altLang="zh-CN" i="1">
                  <a:solidFill>
                    <a:srgbClr val="000000"/>
                  </a:solidFill>
                </a:rPr>
                <a:t>b</a:t>
              </a:r>
              <a:r>
                <a:rPr lang="en-US" altLang="zh-CN">
                  <a:solidFill>
                    <a:srgbClr val="000000"/>
                  </a:solidFill>
                </a:rPr>
                <a:t> +1</a:t>
              </a:r>
              <a:r>
                <a:rPr lang="zh-CN" altLang="en-US">
                  <a:solidFill>
                    <a:srgbClr val="000000"/>
                  </a:solidFill>
                  <a:cs typeface="Times New Roman" pitchFamily="18" charset="0"/>
                </a:rPr>
                <a:t>－</a:t>
              </a:r>
              <a:r>
                <a:rPr lang="en-US" altLang="zh-CN">
                  <a:solidFill>
                    <a:srgbClr val="000000"/>
                  </a:solidFill>
                </a:rPr>
                <a:t>2, (</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a:t>
              </a:r>
              <a:r>
                <a:rPr lang="en-US" altLang="zh-CN" i="1">
                  <a:solidFill>
                    <a:srgbClr val="000000"/>
                  </a:solidFill>
                </a:rPr>
                <a:t>b</a:t>
              </a:r>
              <a:r>
                <a:rPr lang="en-US" altLang="zh-CN">
                  <a:solidFill>
                    <a:srgbClr val="000000"/>
                  </a:solidFill>
                </a:rPr>
                <a:t> + </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a:t>
              </a:r>
              <a:r>
                <a:rPr lang="zh-CN" altLang="en-US">
                  <a:solidFill>
                    <a:srgbClr val="000000"/>
                  </a:solidFill>
                  <a:cs typeface="Times New Roman" pitchFamily="18" charset="0"/>
                </a:rPr>
                <a:t>时段内加工。除去加工这</a:t>
              </a:r>
              <a:r>
                <a:rPr lang="en-US" altLang="zh-CN" i="1">
                  <a:solidFill>
                    <a:srgbClr val="000000"/>
                  </a:solidFill>
                </a:rPr>
                <a:t>t</a:t>
              </a:r>
              <a:r>
                <a:rPr lang="zh-CN" altLang="en-US">
                  <a:solidFill>
                    <a:srgbClr val="000000"/>
                  </a:solidFill>
                  <a:cs typeface="Times New Roman" pitchFamily="18" charset="0"/>
                </a:rPr>
                <a:t>－</a:t>
              </a:r>
              <a:r>
                <a:rPr lang="en-US" altLang="zh-CN">
                  <a:solidFill>
                    <a:srgbClr val="000000"/>
                  </a:solidFill>
                </a:rPr>
                <a:t>1</a:t>
              </a:r>
              <a:r>
                <a:rPr lang="zh-CN" altLang="en-US">
                  <a:solidFill>
                    <a:srgbClr val="000000"/>
                  </a:solidFill>
                  <a:cs typeface="Times New Roman" pitchFamily="18" charset="0"/>
                </a:rPr>
                <a:t>项工件的时段，整个加工期还留下长度均为</a:t>
              </a:r>
              <a:r>
                <a:rPr lang="en-US" altLang="zh-CN" i="1">
                  <a:solidFill>
                    <a:srgbClr val="000000"/>
                  </a:solidFill>
                </a:rPr>
                <a:t>b</a:t>
              </a:r>
              <a:r>
                <a:rPr lang="zh-CN" altLang="en-US">
                  <a:solidFill>
                    <a:srgbClr val="000000"/>
                  </a:solidFill>
                  <a:cs typeface="Times New Roman" pitchFamily="18" charset="0"/>
                </a:rPr>
                <a:t>的</a:t>
              </a:r>
              <a:r>
                <a:rPr lang="en-US" altLang="zh-CN" i="1">
                  <a:solidFill>
                    <a:srgbClr val="000000"/>
                  </a:solidFill>
                </a:rPr>
                <a:t>t</a:t>
              </a:r>
              <a:r>
                <a:rPr lang="zh-CN" altLang="en-US">
                  <a:solidFill>
                    <a:srgbClr val="000000"/>
                  </a:solidFill>
                  <a:cs typeface="Times New Roman" pitchFamily="18" charset="0"/>
                </a:rPr>
                <a:t>个时段。</a:t>
              </a:r>
              <a:r>
                <a:rPr lang="zh-CN" altLang="en-US"/>
                <a:t> </a:t>
              </a:r>
            </a:p>
          </p:txBody>
        </p:sp>
        <p:graphicFrame>
          <p:nvGraphicFramePr>
            <p:cNvPr id="82965" name="Object 21"/>
            <p:cNvGraphicFramePr>
              <a:graphicFrameLocks noChangeAspect="1"/>
            </p:cNvGraphicFramePr>
            <p:nvPr/>
          </p:nvGraphicFramePr>
          <p:xfrm>
            <a:off x="4014" y="1480"/>
            <a:ext cx="466" cy="365"/>
          </p:xfrm>
          <a:graphic>
            <a:graphicData uri="http://schemas.openxmlformats.org/presentationml/2006/ole">
              <mc:AlternateContent xmlns:mc="http://schemas.openxmlformats.org/markup-compatibility/2006">
                <mc:Choice xmlns:v="urn:schemas-microsoft-com:vml" Requires="v">
                  <p:oleObj spid="_x0000_s82980" r:id="rId8" imgW="533169" imgH="431613" progId="Equation.DSMT4">
                    <p:embed/>
                  </p:oleObj>
                </mc:Choice>
                <mc:Fallback>
                  <p:oleObj r:id="rId8" imgW="533169" imgH="431613"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 y="1480"/>
                          <a:ext cx="466"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82971" name="Rectangle 27"/>
          <p:cNvSpPr>
            <a:spLocks noChangeArrowheads="1"/>
          </p:cNvSpPr>
          <p:nvPr/>
        </p:nvSpPr>
        <p:spPr bwMode="auto">
          <a:xfrm>
            <a:off x="0" y="3252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973" name="Rectangle 29"/>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82975" name="Rectangle 31"/>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82976" name="Group 32"/>
          <p:cNvGrpSpPr>
            <a:grpSpLocks/>
          </p:cNvGrpSpPr>
          <p:nvPr/>
        </p:nvGrpSpPr>
        <p:grpSpPr bwMode="auto">
          <a:xfrm>
            <a:off x="250825" y="3644900"/>
            <a:ext cx="8301038" cy="2652713"/>
            <a:chOff x="158" y="2296"/>
            <a:chExt cx="5229" cy="1671"/>
          </a:xfrm>
        </p:grpSpPr>
        <p:sp>
          <p:nvSpPr>
            <p:cNvPr id="82969" name="Text Box 25"/>
            <p:cNvSpPr txBox="1">
              <a:spLocks noChangeArrowheads="1"/>
            </p:cNvSpPr>
            <p:nvPr/>
          </p:nvSpPr>
          <p:spPr bwMode="auto">
            <a:xfrm>
              <a:off x="158" y="2296"/>
              <a:ext cx="5229" cy="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a:t>
              </a:r>
              <a:r>
                <a:rPr lang="en-US" altLang="zh-CN">
                  <a:solidFill>
                    <a:srgbClr val="000000"/>
                  </a:solidFill>
                </a:rPr>
                <a:t>2</a:t>
              </a:r>
              <a:r>
                <a:rPr lang="zh-CN" altLang="en-US">
                  <a:solidFill>
                    <a:srgbClr val="000000"/>
                  </a:solidFill>
                </a:rPr>
                <a:t>）若三元分划问题有解，可利用每一时段加工一个子集中的工件，此时不必中断任何工件的加工，而</a:t>
              </a:r>
            </a:p>
            <a:p>
              <a:endParaRPr lang="zh-CN" altLang="en-US">
                <a:solidFill>
                  <a:srgbClr val="000000"/>
                </a:solidFill>
              </a:endParaRPr>
            </a:p>
            <a:p>
              <a:endParaRPr lang="zh-CN" altLang="en-US">
                <a:solidFill>
                  <a:srgbClr val="000000"/>
                </a:solidFill>
              </a:endParaRPr>
            </a:p>
            <a:p>
              <a:r>
                <a:rPr lang="zh-CN" altLang="en-US">
                  <a:solidFill>
                    <a:srgbClr val="000000"/>
                  </a:solidFill>
                </a:rPr>
                <a:t>若三元分划问题无解，则必有</a:t>
              </a:r>
            </a:p>
            <a:p>
              <a:r>
                <a:rPr lang="en-US" altLang="zh-CN">
                  <a:solidFill>
                    <a:srgbClr val="000000"/>
                  </a:solidFill>
                </a:rPr>
                <a:t>                                                                            &gt;</a:t>
              </a:r>
              <a:r>
                <a:rPr lang="en-US" altLang="zh-CN" i="1">
                  <a:solidFill>
                    <a:srgbClr val="000000"/>
                  </a:solidFill>
                </a:rPr>
                <a:t>Z</a:t>
              </a:r>
            </a:p>
            <a:p>
              <a:endParaRPr lang="en-US" altLang="zh-CN" i="1">
                <a:solidFill>
                  <a:srgbClr val="000000"/>
                </a:solidFill>
              </a:endParaRPr>
            </a:p>
            <a:p>
              <a:r>
                <a:rPr lang="en-US" altLang="zh-CN" i="1">
                  <a:solidFill>
                    <a:srgbClr val="000000"/>
                  </a:solidFill>
                </a:rPr>
                <a:t>Z</a:t>
              </a:r>
              <a:r>
                <a:rPr lang="zh-CN" altLang="en-US">
                  <a:solidFill>
                    <a:srgbClr val="000000"/>
                  </a:solidFill>
                </a:rPr>
                <a:t>是与排序无关的一个常数，而               </a:t>
              </a:r>
              <a:r>
                <a:rPr lang="en-US" altLang="zh-CN">
                  <a:solidFill>
                    <a:srgbClr val="000000"/>
                  </a:solidFill>
                </a:rPr>
                <a:t>=</a:t>
              </a:r>
              <a:r>
                <a:rPr lang="en-US" altLang="zh-CN" i="1">
                  <a:solidFill>
                    <a:srgbClr val="000000"/>
                  </a:solidFill>
                </a:rPr>
                <a:t>Z</a:t>
              </a:r>
              <a:r>
                <a:rPr lang="zh-CN" altLang="en-US">
                  <a:solidFill>
                    <a:srgbClr val="000000"/>
                  </a:solidFill>
                </a:rPr>
                <a:t>当且仅当三元划分有解。</a:t>
              </a:r>
            </a:p>
          </p:txBody>
        </p:sp>
        <p:graphicFrame>
          <p:nvGraphicFramePr>
            <p:cNvPr id="82970" name="Object 26"/>
            <p:cNvGraphicFramePr>
              <a:graphicFrameLocks noChangeAspect="1"/>
            </p:cNvGraphicFramePr>
            <p:nvPr/>
          </p:nvGraphicFramePr>
          <p:xfrm>
            <a:off x="1247" y="2768"/>
            <a:ext cx="2586" cy="345"/>
          </p:xfrm>
          <a:graphic>
            <a:graphicData uri="http://schemas.openxmlformats.org/presentationml/2006/ole">
              <mc:AlternateContent xmlns:mc="http://schemas.openxmlformats.org/markup-compatibility/2006">
                <mc:Choice xmlns:v="urn:schemas-microsoft-com:vml" Requires="v">
                  <p:oleObj spid="_x0000_s82981" r:id="rId10" imgW="2641600" imgH="355600" progId="Equation.DSMT4">
                    <p:embed/>
                  </p:oleObj>
                </mc:Choice>
                <mc:Fallback>
                  <p:oleObj r:id="rId10" imgW="2641600" imgH="355600" progId="Equation.DSMT4">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 y="2768"/>
                          <a:ext cx="2586"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2" name="Object 28"/>
            <p:cNvGraphicFramePr>
              <a:graphicFrameLocks noChangeAspect="1"/>
            </p:cNvGraphicFramePr>
            <p:nvPr/>
          </p:nvGraphicFramePr>
          <p:xfrm>
            <a:off x="2789" y="3158"/>
            <a:ext cx="545" cy="438"/>
          </p:xfrm>
          <a:graphic>
            <a:graphicData uri="http://schemas.openxmlformats.org/presentationml/2006/ole">
              <mc:AlternateContent xmlns:mc="http://schemas.openxmlformats.org/markup-compatibility/2006">
                <mc:Choice xmlns:v="urn:schemas-microsoft-com:vml" Requires="v">
                  <p:oleObj spid="_x0000_s82982" r:id="rId12" imgW="533169" imgH="431613" progId="Equation.DSMT4">
                    <p:embed/>
                  </p:oleObj>
                </mc:Choice>
                <mc:Fallback>
                  <p:oleObj r:id="rId12" imgW="533169" imgH="431613" progId="Equation.DSMT4">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 y="3158"/>
                          <a:ext cx="545" cy="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74" name="Object 30"/>
            <p:cNvGraphicFramePr>
              <a:graphicFrameLocks noChangeAspect="1"/>
            </p:cNvGraphicFramePr>
            <p:nvPr/>
          </p:nvGraphicFramePr>
          <p:xfrm>
            <a:off x="2426" y="3566"/>
            <a:ext cx="499" cy="401"/>
          </p:xfrm>
          <a:graphic>
            <a:graphicData uri="http://schemas.openxmlformats.org/presentationml/2006/ole">
              <mc:AlternateContent xmlns:mc="http://schemas.openxmlformats.org/markup-compatibility/2006">
                <mc:Choice xmlns:v="urn:schemas-microsoft-com:vml" Requires="v">
                  <p:oleObj spid="_x0000_s82983" r:id="rId13" imgW="533169" imgH="431613" progId="Equation.DSMT4">
                    <p:embed/>
                  </p:oleObj>
                </mc:Choice>
                <mc:Fallback>
                  <p:oleObj r:id="rId13" imgW="533169" imgH="431613" progId="Equation.DSMT4">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6" y="3566"/>
                          <a:ext cx="499" cy="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82951"/>
                                        </p:tgtEl>
                                        <p:attrNameLst>
                                          <p:attrName>style.visibility</p:attrName>
                                        </p:attrNameLst>
                                      </p:cBhvr>
                                      <p:to>
                                        <p:strVal val="visible"/>
                                      </p:to>
                                    </p:set>
                                    <p:anim calcmode="lin" valueType="num">
                                      <p:cBhvr additive="base">
                                        <p:cTn id="7" dur="500" fill="hold"/>
                                        <p:tgtEl>
                                          <p:spTgt spid="82951"/>
                                        </p:tgtEl>
                                        <p:attrNameLst>
                                          <p:attrName>ppt_x</p:attrName>
                                        </p:attrNameLst>
                                      </p:cBhvr>
                                      <p:tavLst>
                                        <p:tav tm="0">
                                          <p:val>
                                            <p:strVal val="0-#ppt_w/2"/>
                                          </p:val>
                                        </p:tav>
                                        <p:tav tm="100000">
                                          <p:val>
                                            <p:strVal val="#ppt_x"/>
                                          </p:val>
                                        </p:tav>
                                      </p:tavLst>
                                    </p:anim>
                                    <p:anim calcmode="lin" valueType="num">
                                      <p:cBhvr additive="base">
                                        <p:cTn id="8" dur="500" fill="hold"/>
                                        <p:tgtEl>
                                          <p:spTgt spid="829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61"/>
                                        </p:tgtEl>
                                        <p:attrNameLst>
                                          <p:attrName>style.visibility</p:attrName>
                                        </p:attrNameLst>
                                      </p:cBhvr>
                                      <p:to>
                                        <p:strVal val="visible"/>
                                      </p:to>
                                    </p:set>
                                    <p:anim calcmode="lin" valueType="num">
                                      <p:cBhvr additive="base">
                                        <p:cTn id="13" dur="500" fill="hold"/>
                                        <p:tgtEl>
                                          <p:spTgt spid="82961"/>
                                        </p:tgtEl>
                                        <p:attrNameLst>
                                          <p:attrName>ppt_x</p:attrName>
                                        </p:attrNameLst>
                                      </p:cBhvr>
                                      <p:tavLst>
                                        <p:tav tm="0">
                                          <p:val>
                                            <p:strVal val="0-#ppt_w/2"/>
                                          </p:val>
                                        </p:tav>
                                        <p:tav tm="100000">
                                          <p:val>
                                            <p:strVal val="#ppt_x"/>
                                          </p:val>
                                        </p:tav>
                                      </p:tavLst>
                                    </p:anim>
                                    <p:anim calcmode="lin" valueType="num">
                                      <p:cBhvr additive="base">
                                        <p:cTn id="14" dur="500" fill="hold"/>
                                        <p:tgtEl>
                                          <p:spTgt spid="829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63"/>
                                        </p:tgtEl>
                                        <p:attrNameLst>
                                          <p:attrName>style.visibility</p:attrName>
                                        </p:attrNameLst>
                                      </p:cBhvr>
                                      <p:to>
                                        <p:strVal val="visible"/>
                                      </p:to>
                                    </p:set>
                                    <p:anim calcmode="lin" valueType="num">
                                      <p:cBhvr additive="base">
                                        <p:cTn id="19" dur="500" fill="hold"/>
                                        <p:tgtEl>
                                          <p:spTgt spid="82963"/>
                                        </p:tgtEl>
                                        <p:attrNameLst>
                                          <p:attrName>ppt_x</p:attrName>
                                        </p:attrNameLst>
                                      </p:cBhvr>
                                      <p:tavLst>
                                        <p:tav tm="0">
                                          <p:val>
                                            <p:strVal val="0-#ppt_w/2"/>
                                          </p:val>
                                        </p:tav>
                                        <p:tav tm="100000">
                                          <p:val>
                                            <p:strVal val="#ppt_x"/>
                                          </p:val>
                                        </p:tav>
                                      </p:tavLst>
                                    </p:anim>
                                    <p:anim calcmode="lin" valueType="num">
                                      <p:cBhvr additive="base">
                                        <p:cTn id="20" dur="500" fill="hold"/>
                                        <p:tgtEl>
                                          <p:spTgt spid="8296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82968"/>
                                        </p:tgtEl>
                                        <p:attrNameLst>
                                          <p:attrName>style.visibility</p:attrName>
                                        </p:attrNameLst>
                                      </p:cBhvr>
                                      <p:to>
                                        <p:strVal val="visible"/>
                                      </p:to>
                                    </p:set>
                                    <p:anim calcmode="lin" valueType="num">
                                      <p:cBhvr additive="base">
                                        <p:cTn id="25" dur="500" fill="hold"/>
                                        <p:tgtEl>
                                          <p:spTgt spid="82968"/>
                                        </p:tgtEl>
                                        <p:attrNameLst>
                                          <p:attrName>ppt_x</p:attrName>
                                        </p:attrNameLst>
                                      </p:cBhvr>
                                      <p:tavLst>
                                        <p:tav tm="0">
                                          <p:val>
                                            <p:strVal val="0-#ppt_w/2"/>
                                          </p:val>
                                        </p:tav>
                                        <p:tav tm="100000">
                                          <p:val>
                                            <p:strVal val="#ppt_x"/>
                                          </p:val>
                                        </p:tav>
                                      </p:tavLst>
                                    </p:anim>
                                    <p:anim calcmode="lin" valueType="num">
                                      <p:cBhvr additive="base">
                                        <p:cTn id="26"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82976"/>
                                        </p:tgtEl>
                                        <p:attrNameLst>
                                          <p:attrName>style.visibility</p:attrName>
                                        </p:attrNameLst>
                                      </p:cBhvr>
                                      <p:to>
                                        <p:strVal val="visible"/>
                                      </p:to>
                                    </p:set>
                                    <p:anim calcmode="lin" valueType="num">
                                      <p:cBhvr additive="base">
                                        <p:cTn id="31" dur="500" fill="hold"/>
                                        <p:tgtEl>
                                          <p:spTgt spid="82976"/>
                                        </p:tgtEl>
                                        <p:attrNameLst>
                                          <p:attrName>ppt_x</p:attrName>
                                        </p:attrNameLst>
                                      </p:cBhvr>
                                      <p:tavLst>
                                        <p:tav tm="0">
                                          <p:val>
                                            <p:strVal val="0-#ppt_w/2"/>
                                          </p:val>
                                        </p:tav>
                                        <p:tav tm="100000">
                                          <p:val>
                                            <p:strVal val="#ppt_x"/>
                                          </p:val>
                                        </p:tav>
                                      </p:tavLst>
                                    </p:anim>
                                    <p:anim calcmode="lin" valueType="num">
                                      <p:cBhvr additive="base">
                                        <p:cTn id="32" dur="500" fill="hold"/>
                                        <p:tgtEl>
                                          <p:spTgt spid="829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5"/>
          <p:cNvSpPr>
            <a:spLocks noChangeArrowheads="1"/>
          </p:cNvSpPr>
          <p:nvPr/>
        </p:nvSpPr>
        <p:spPr bwMode="auto">
          <a:xfrm>
            <a:off x="390525" y="333375"/>
            <a:ext cx="5172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latin typeface="宋体" pitchFamily="2" charset="-122"/>
              </a:rPr>
              <a:t>§9.3  </a:t>
            </a:r>
            <a:r>
              <a:rPr lang="zh-CN" altLang="en-US">
                <a:solidFill>
                  <a:srgbClr val="009900"/>
                </a:solidFill>
                <a:latin typeface="宋体" pitchFamily="2" charset="-122"/>
              </a:rPr>
              <a:t>分枝定界法与隐枚举法（精确算法）</a:t>
            </a:r>
          </a:p>
        </p:txBody>
      </p:sp>
      <p:sp>
        <p:nvSpPr>
          <p:cNvPr id="86023" name="Rectangle 7"/>
          <p:cNvSpPr>
            <a:spLocks noChangeArrowheads="1"/>
          </p:cNvSpPr>
          <p:nvPr/>
        </p:nvSpPr>
        <p:spPr bwMode="auto">
          <a:xfrm>
            <a:off x="395288" y="852488"/>
            <a:ext cx="82804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在上一章中我们已经看到，整数规划、</a:t>
            </a:r>
            <a:r>
              <a:rPr lang="en-US" altLang="zh-CN"/>
              <a:t>0—1</a:t>
            </a:r>
            <a:r>
              <a:rPr lang="zh-CN" altLang="en-US"/>
              <a:t>规划都是</a:t>
            </a:r>
            <a:r>
              <a:rPr lang="en-US" altLang="zh-CN"/>
              <a:t>NP</a:t>
            </a:r>
            <a:r>
              <a:rPr lang="zh-CN" altLang="en-US"/>
              <a:t>完全的。事实上，仅对部分变量有非负约束的线性规划（称为混合整数规划）也是</a:t>
            </a:r>
            <a:r>
              <a:rPr lang="en-US" altLang="zh-CN"/>
              <a:t>NP</a:t>
            </a:r>
            <a:r>
              <a:rPr lang="zh-CN" altLang="en-US"/>
              <a:t>完全的。这样，一方面不可能找到求解的有效算法，另一方面枚举所有可能情况的办法对规模较大的例子又无法实现。出于实际需要，人们不得不采取一些折中的办法，即以枚举为基础，选用一些减少计算量的技巧或规则，以增大算法的实用效果。前面已经指出，所谓指数算法实际上是指在最坏的情况下可能达指数时间的计算量，它并不排斥在大多数情况下算法表现出好的性态。例如，求解线性规划的单纯形法从理论上讲是指数算法，但在实际应用时它又一般表现得出奇地好（已经证明，其平均计算量仅为</a:t>
            </a:r>
            <a:r>
              <a:rPr lang="en-US" altLang="zh-CN"/>
              <a:t>O(nlog</a:t>
            </a:r>
            <a:r>
              <a:rPr lang="en-US" altLang="zh-CN" baseline="-30000"/>
              <a:t>2</a:t>
            </a:r>
            <a:r>
              <a:rPr lang="en-US" altLang="zh-CN"/>
              <a:t>n)</a:t>
            </a:r>
            <a:r>
              <a:rPr lang="zh-CN" altLang="en-US"/>
              <a:t>）。这一实例鼓舞人们去对其余问题寻找类似的算法。虽然迄今为止还没有一个</a:t>
            </a:r>
            <a:r>
              <a:rPr lang="en-US" altLang="zh-CN"/>
              <a:t>NP</a:t>
            </a:r>
            <a:r>
              <a:rPr lang="zh-CN" altLang="en-US"/>
              <a:t>完全问题被发现具有类似单纯形法那样漂亮的指数算法，这也许是由问题的</a:t>
            </a:r>
            <a:r>
              <a:rPr lang="en-US" altLang="zh-CN"/>
              <a:t>NP</a:t>
            </a:r>
            <a:r>
              <a:rPr lang="zh-CN" altLang="en-US"/>
              <a:t>完全性本身决定的（注意：线性规划问题是</a:t>
            </a:r>
            <a:r>
              <a:rPr lang="en-US" altLang="zh-CN"/>
              <a:t>P</a:t>
            </a:r>
            <a:r>
              <a:rPr lang="zh-CN" altLang="en-US"/>
              <a:t>问题，具有良好的组合结构）。但人们的努力并没有完全白费，有些</a:t>
            </a:r>
            <a:r>
              <a:rPr lang="en-US" altLang="zh-CN"/>
              <a:t>NP</a:t>
            </a:r>
            <a:r>
              <a:rPr lang="zh-CN" altLang="en-US"/>
              <a:t>完全问题已有了一些在实际应用时值得一试的求解算法。我们将在本节举几个实例来介绍这类算法。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6021"/>
                                        </p:tgtEl>
                                        <p:attrNameLst>
                                          <p:attrName>style.visibility</p:attrName>
                                        </p:attrNameLst>
                                      </p:cBhvr>
                                      <p:to>
                                        <p:strVal val="visible"/>
                                      </p:to>
                                    </p:set>
                                    <p:anim calcmode="lin" valueType="num">
                                      <p:cBhvr additive="base">
                                        <p:cTn id="7" dur="500" fill="hold"/>
                                        <p:tgtEl>
                                          <p:spTgt spid="86021"/>
                                        </p:tgtEl>
                                        <p:attrNameLst>
                                          <p:attrName>ppt_x</p:attrName>
                                        </p:attrNameLst>
                                      </p:cBhvr>
                                      <p:tavLst>
                                        <p:tav tm="0">
                                          <p:val>
                                            <p:strVal val="0-#ppt_w/2"/>
                                          </p:val>
                                        </p:tav>
                                        <p:tav tm="100000">
                                          <p:val>
                                            <p:strVal val="#ppt_x"/>
                                          </p:val>
                                        </p:tav>
                                      </p:tavLst>
                                    </p:anim>
                                    <p:anim calcmode="lin" valueType="num">
                                      <p:cBhvr additive="base">
                                        <p:cTn id="8" dur="500" fill="hold"/>
                                        <p:tgtEl>
                                          <p:spTgt spid="860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6023"/>
                                        </p:tgtEl>
                                        <p:attrNameLst>
                                          <p:attrName>style.visibility</p:attrName>
                                        </p:attrNameLst>
                                      </p:cBhvr>
                                      <p:to>
                                        <p:strVal val="visible"/>
                                      </p:to>
                                    </p:set>
                                    <p:anim calcmode="lin" valueType="num">
                                      <p:cBhvr additive="base">
                                        <p:cTn id="13" dur="500" fill="hold"/>
                                        <p:tgtEl>
                                          <p:spTgt spid="86023"/>
                                        </p:tgtEl>
                                        <p:attrNameLst>
                                          <p:attrName>ppt_x</p:attrName>
                                        </p:attrNameLst>
                                      </p:cBhvr>
                                      <p:tavLst>
                                        <p:tav tm="0">
                                          <p:val>
                                            <p:strVal val="0-#ppt_w/2"/>
                                          </p:val>
                                        </p:tav>
                                        <p:tav tm="100000">
                                          <p:val>
                                            <p:strVal val="#ppt_x"/>
                                          </p:val>
                                        </p:tav>
                                      </p:tavLst>
                                    </p:anim>
                                    <p:anim calcmode="lin" valueType="num">
                                      <p:cBhvr additive="base">
                                        <p:cTn id="14" dur="500" fill="hold"/>
                                        <p:tgtEl>
                                          <p:spTgt spid="86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5"/>
          <p:cNvSpPr>
            <a:spLocks noChangeArrowheads="1"/>
          </p:cNvSpPr>
          <p:nvPr/>
        </p:nvSpPr>
        <p:spPr bwMode="auto">
          <a:xfrm>
            <a:off x="0" y="333375"/>
            <a:ext cx="2249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一、分枝定界法</a:t>
            </a:r>
          </a:p>
        </p:txBody>
      </p:sp>
      <p:sp>
        <p:nvSpPr>
          <p:cNvPr id="87047" name="Rectangle 7"/>
          <p:cNvSpPr>
            <a:spLocks noChangeArrowheads="1"/>
          </p:cNvSpPr>
          <p:nvPr/>
        </p:nvSpPr>
        <p:spPr bwMode="auto">
          <a:xfrm>
            <a:off x="250825" y="765175"/>
            <a:ext cx="85693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例</a:t>
            </a:r>
            <a:r>
              <a:rPr lang="en-US" altLang="zh-CN">
                <a:solidFill>
                  <a:srgbClr val="009900"/>
                </a:solidFill>
              </a:rPr>
              <a:t>9.19</a:t>
            </a:r>
            <a:r>
              <a:rPr lang="en-US" altLang="zh-CN"/>
              <a:t>  </a:t>
            </a:r>
            <a:r>
              <a:rPr lang="zh-CN" altLang="en-US">
                <a:cs typeface="Times New Roman" pitchFamily="18" charset="0"/>
              </a:rPr>
              <a:t>某房屋出租单位有活动资金</a:t>
            </a:r>
            <a:r>
              <a:rPr lang="zh-CN" altLang="en-US"/>
              <a:t> </a:t>
            </a:r>
            <a:r>
              <a:rPr lang="en-US" altLang="zh-CN"/>
              <a:t>91</a:t>
            </a:r>
            <a:r>
              <a:rPr lang="zh-CN" altLang="en-US">
                <a:cs typeface="Times New Roman" pitchFamily="18" charset="0"/>
              </a:rPr>
              <a:t>万元，拟购房出租，现有两种房屋，一种每套</a:t>
            </a:r>
            <a:r>
              <a:rPr lang="en-US" altLang="zh-CN"/>
              <a:t>13</a:t>
            </a:r>
            <a:r>
              <a:rPr lang="zh-CN" altLang="en-US">
                <a:cs typeface="Times New Roman" pitchFamily="18" charset="0"/>
              </a:rPr>
              <a:t>万元，只有四套；另一种每套</a:t>
            </a:r>
            <a:r>
              <a:rPr lang="en-US" altLang="zh-CN"/>
              <a:t>18.2</a:t>
            </a:r>
            <a:r>
              <a:rPr lang="zh-CN" altLang="en-US">
                <a:cs typeface="Times New Roman" pitchFamily="18" charset="0"/>
              </a:rPr>
              <a:t>万元，数量不限。该单位每月可用于照料租房的工时总计为</a:t>
            </a:r>
            <a:r>
              <a:rPr lang="en-US" altLang="zh-CN"/>
              <a:t>140 </a:t>
            </a:r>
            <a:r>
              <a:rPr lang="zh-CN" altLang="en-US">
                <a:cs typeface="Times New Roman" pitchFamily="18" charset="0"/>
              </a:rPr>
              <a:t>小时，第一种房每套每月需照料</a:t>
            </a:r>
            <a:r>
              <a:rPr lang="en-US" altLang="zh-CN"/>
              <a:t>4</a:t>
            </a:r>
            <a:r>
              <a:rPr lang="zh-CN" altLang="en-US">
                <a:cs typeface="Times New Roman" pitchFamily="18" charset="0"/>
              </a:rPr>
              <a:t>小时，第二种房每套每月需照料</a:t>
            </a:r>
            <a:r>
              <a:rPr lang="en-US" altLang="zh-CN"/>
              <a:t>40</a:t>
            </a:r>
            <a:r>
              <a:rPr lang="zh-CN" altLang="en-US">
                <a:cs typeface="Times New Roman" pitchFamily="18" charset="0"/>
              </a:rPr>
              <a:t>小时。第一种房月租金收入为</a:t>
            </a:r>
            <a:r>
              <a:rPr lang="en-US" altLang="zh-CN"/>
              <a:t>2000</a:t>
            </a:r>
            <a:r>
              <a:rPr lang="zh-CN" altLang="en-US">
                <a:cs typeface="Times New Roman" pitchFamily="18" charset="0"/>
              </a:rPr>
              <a:t>元，第二种房月租金收入为</a:t>
            </a:r>
            <a:r>
              <a:rPr lang="en-US" altLang="zh-CN"/>
              <a:t>3000</a:t>
            </a:r>
            <a:r>
              <a:rPr lang="zh-CN" altLang="en-US">
                <a:cs typeface="Times New Roman" pitchFamily="18" charset="0"/>
              </a:rPr>
              <a:t>元。问此单位应购两种房各多少套才能使总收入最大</a:t>
            </a:r>
            <a:r>
              <a:rPr lang="zh-CN" altLang="en-US"/>
              <a:t> </a:t>
            </a:r>
          </a:p>
        </p:txBody>
      </p:sp>
      <p:sp>
        <p:nvSpPr>
          <p:cNvPr id="87049" name="Rectangle 9"/>
          <p:cNvSpPr>
            <a:spLocks noChangeArrowheads="1"/>
          </p:cNvSpPr>
          <p:nvPr/>
        </p:nvSpPr>
        <p:spPr bwMode="auto">
          <a:xfrm>
            <a:off x="250825" y="2349500"/>
            <a:ext cx="8582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cs typeface="Times New Roman" pitchFamily="18" charset="0"/>
              </a:rPr>
              <a:t>建模</a:t>
            </a:r>
            <a:r>
              <a:rPr lang="zh-CN" altLang="en-US">
                <a:latin typeface="宋体" pitchFamily="2" charset="-122"/>
                <a:cs typeface="Times New Roman" pitchFamily="18" charset="0"/>
              </a:rPr>
              <a:t>  设</a:t>
            </a:r>
            <a:r>
              <a:rPr lang="en-US" altLang="zh-CN" i="1">
                <a:latin typeface="宋体" pitchFamily="2" charset="-122"/>
                <a:cs typeface="Times New Roman" pitchFamily="18" charset="0"/>
              </a:rPr>
              <a:t>x</a:t>
            </a:r>
            <a:r>
              <a:rPr lang="en-US" altLang="zh-CN" baseline="-30000">
                <a:latin typeface="宋体" pitchFamily="2" charset="-122"/>
                <a:cs typeface="Times New Roman" pitchFamily="18" charset="0"/>
              </a:rPr>
              <a:t>1</a:t>
            </a:r>
            <a:r>
              <a:rPr lang="zh-CN" altLang="en-US">
                <a:latin typeface="宋体" pitchFamily="2" charset="-122"/>
                <a:cs typeface="Times New Roman" pitchFamily="18" charset="0"/>
              </a:rPr>
              <a:t>、</a:t>
            </a:r>
            <a:r>
              <a:rPr lang="en-US" altLang="zh-CN" i="1">
                <a:latin typeface="宋体" pitchFamily="2" charset="-122"/>
                <a:cs typeface="Times New Roman" pitchFamily="18" charset="0"/>
              </a:rPr>
              <a:t>x</a:t>
            </a:r>
            <a:r>
              <a:rPr lang="en-US" altLang="zh-CN" baseline="-30000">
                <a:latin typeface="宋体" pitchFamily="2" charset="-122"/>
                <a:cs typeface="Times New Roman" pitchFamily="18" charset="0"/>
              </a:rPr>
              <a:t>2</a:t>
            </a:r>
            <a:r>
              <a:rPr lang="zh-CN" altLang="en-US">
                <a:latin typeface="宋体" pitchFamily="2" charset="-122"/>
                <a:cs typeface="Times New Roman" pitchFamily="18" charset="0"/>
              </a:rPr>
              <a:t>分别为购买两种房的套数，显然</a:t>
            </a:r>
            <a:r>
              <a:rPr lang="en-US" altLang="zh-CN" i="1">
                <a:latin typeface="宋体" pitchFamily="2" charset="-122"/>
                <a:cs typeface="Times New Roman" pitchFamily="18" charset="0"/>
              </a:rPr>
              <a:t>x</a:t>
            </a:r>
            <a:r>
              <a:rPr lang="en-US" altLang="zh-CN" baseline="-30000">
                <a:latin typeface="宋体" pitchFamily="2" charset="-122"/>
                <a:cs typeface="Times New Roman" pitchFamily="18" charset="0"/>
              </a:rPr>
              <a:t>1</a:t>
            </a:r>
            <a:r>
              <a:rPr lang="zh-CN" altLang="en-US">
                <a:latin typeface="宋体" pitchFamily="2" charset="-122"/>
                <a:cs typeface="Times New Roman" pitchFamily="18" charset="0"/>
              </a:rPr>
              <a:t>、</a:t>
            </a:r>
            <a:r>
              <a:rPr lang="en-US" altLang="zh-CN" i="1">
                <a:latin typeface="宋体" pitchFamily="2" charset="-122"/>
                <a:cs typeface="Times New Roman" pitchFamily="18" charset="0"/>
              </a:rPr>
              <a:t>x</a:t>
            </a:r>
            <a:r>
              <a:rPr lang="en-US" altLang="zh-CN" baseline="-30000">
                <a:latin typeface="宋体" pitchFamily="2" charset="-122"/>
                <a:cs typeface="Times New Roman" pitchFamily="18" charset="0"/>
              </a:rPr>
              <a:t>2</a:t>
            </a:r>
            <a:r>
              <a:rPr lang="zh-CN" altLang="en-US">
                <a:latin typeface="宋体" pitchFamily="2" charset="-122"/>
                <a:cs typeface="Times New Roman" pitchFamily="18" charset="0"/>
              </a:rPr>
              <a:t>必须为整数，故要求求解整数规划（</a:t>
            </a:r>
            <a:r>
              <a:rPr lang="en-US" altLang="zh-CN">
                <a:latin typeface="宋体" pitchFamily="2" charset="-122"/>
                <a:cs typeface="Times New Roman" pitchFamily="18" charset="0"/>
              </a:rPr>
              <a:t>ILP</a:t>
            </a:r>
            <a:r>
              <a:rPr lang="zh-CN" altLang="en-US">
                <a:latin typeface="宋体" pitchFamily="2" charset="-122"/>
                <a:cs typeface="Times New Roman" pitchFamily="18" charset="0"/>
              </a:rPr>
              <a:t>） </a:t>
            </a:r>
          </a:p>
        </p:txBody>
      </p:sp>
      <p:sp>
        <p:nvSpPr>
          <p:cNvPr id="87051" name="Rectangle 11"/>
          <p:cNvSpPr>
            <a:spLocks noChangeArrowheads="1"/>
          </p:cNvSpPr>
          <p:nvPr/>
        </p:nvSpPr>
        <p:spPr bwMode="auto">
          <a:xfrm>
            <a:off x="1116013" y="3036888"/>
            <a:ext cx="31527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676275"/>
            <a:r>
              <a:rPr lang="en-US" altLang="zh-CN"/>
              <a:t>max  0.2</a:t>
            </a:r>
            <a:r>
              <a:rPr lang="en-US" altLang="zh-CN" i="1"/>
              <a:t> x</a:t>
            </a:r>
            <a:r>
              <a:rPr lang="en-US" altLang="zh-CN" baseline="-30000"/>
              <a:t>1 </a:t>
            </a:r>
            <a:r>
              <a:rPr lang="en-US" altLang="zh-CN"/>
              <a:t>+ 0.3</a:t>
            </a:r>
            <a:r>
              <a:rPr lang="en-US" altLang="zh-CN" i="1"/>
              <a:t>x</a:t>
            </a:r>
            <a:r>
              <a:rPr lang="en-US" altLang="zh-CN" baseline="-30000"/>
              <a:t>2</a:t>
            </a:r>
            <a:endParaRPr lang="en-US" altLang="zh-CN" sz="2400"/>
          </a:p>
          <a:p>
            <a:pPr indent="676275" eaLnBrk="0" hangingPunct="0"/>
            <a:r>
              <a:rPr lang="en-US" altLang="zh-CN"/>
              <a:t>S.t  13</a:t>
            </a:r>
            <a:r>
              <a:rPr lang="en-US" altLang="zh-CN" i="1"/>
              <a:t>x</a:t>
            </a:r>
            <a:r>
              <a:rPr lang="en-US" altLang="zh-CN" baseline="-30000"/>
              <a:t>1 </a:t>
            </a:r>
            <a:r>
              <a:rPr lang="en-US" altLang="zh-CN"/>
              <a:t>+ 18.2</a:t>
            </a:r>
            <a:r>
              <a:rPr lang="en-US" altLang="zh-CN" i="1"/>
              <a:t>x</a:t>
            </a:r>
            <a:r>
              <a:rPr lang="en-US" altLang="zh-CN" baseline="-30000"/>
              <a:t>2</a:t>
            </a:r>
            <a:r>
              <a:rPr lang="en-US" altLang="zh-CN"/>
              <a:t>≤91</a:t>
            </a:r>
            <a:endParaRPr lang="en-US" altLang="zh-CN" sz="2400"/>
          </a:p>
          <a:p>
            <a:pPr indent="676275" eaLnBrk="0" hangingPunct="0"/>
            <a:r>
              <a:rPr lang="en-US" altLang="zh-CN"/>
              <a:t>4</a:t>
            </a:r>
            <a:r>
              <a:rPr lang="en-US" altLang="zh-CN" i="1"/>
              <a:t> x</a:t>
            </a:r>
            <a:r>
              <a:rPr lang="en-US" altLang="zh-CN" baseline="-30000"/>
              <a:t>1 </a:t>
            </a:r>
            <a:r>
              <a:rPr lang="en-US" altLang="zh-CN"/>
              <a:t>+ 40</a:t>
            </a:r>
            <a:r>
              <a:rPr lang="en-US" altLang="zh-CN" i="1"/>
              <a:t>x</a:t>
            </a:r>
            <a:r>
              <a:rPr lang="en-US" altLang="zh-CN" baseline="-30000"/>
              <a:t>2</a:t>
            </a:r>
            <a:r>
              <a:rPr lang="en-US" altLang="zh-CN"/>
              <a:t>≤140</a:t>
            </a:r>
            <a:endParaRPr lang="en-US" altLang="zh-CN" sz="2400"/>
          </a:p>
          <a:p>
            <a:pPr indent="676275" eaLnBrk="0" hangingPunct="0"/>
            <a:r>
              <a:rPr lang="en-US" altLang="zh-CN" i="1"/>
              <a:t>x</a:t>
            </a:r>
            <a:r>
              <a:rPr lang="en-US" altLang="zh-CN" baseline="-30000"/>
              <a:t>1</a:t>
            </a:r>
            <a:r>
              <a:rPr lang="en-US" altLang="zh-CN"/>
              <a:t>≤4</a:t>
            </a:r>
            <a:endParaRPr lang="en-US" altLang="zh-CN" sz="2400"/>
          </a:p>
          <a:p>
            <a:pPr indent="676275" eaLnBrk="0" hangingPunct="0"/>
            <a:r>
              <a:rPr lang="en-US" altLang="zh-CN" i="1"/>
              <a:t>x</a:t>
            </a:r>
            <a:r>
              <a:rPr lang="en-US" altLang="zh-CN" baseline="-30000"/>
              <a:t>1</a:t>
            </a:r>
            <a:r>
              <a:rPr lang="zh-CN" altLang="en-US"/>
              <a:t>、</a:t>
            </a:r>
            <a:r>
              <a:rPr lang="en-US" altLang="zh-CN" i="1"/>
              <a:t>x</a:t>
            </a:r>
            <a:r>
              <a:rPr lang="en-US" altLang="zh-CN" baseline="-30000"/>
              <a:t>2</a:t>
            </a:r>
            <a:r>
              <a:rPr lang="en-US" altLang="zh-CN"/>
              <a:t>≥0</a:t>
            </a:r>
            <a:r>
              <a:rPr lang="zh-CN" altLang="en-US"/>
              <a:t>且为整数</a:t>
            </a:r>
          </a:p>
        </p:txBody>
      </p:sp>
      <p:sp>
        <p:nvSpPr>
          <p:cNvPr id="87052" name="Text Box 12"/>
          <p:cNvSpPr txBox="1">
            <a:spLocks noChangeArrowheads="1"/>
          </p:cNvSpPr>
          <p:nvPr/>
        </p:nvSpPr>
        <p:spPr bwMode="auto">
          <a:xfrm>
            <a:off x="303213" y="4724400"/>
            <a:ext cx="8372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解</a:t>
            </a:r>
            <a:r>
              <a:rPr lang="zh-CN" altLang="en-US">
                <a:solidFill>
                  <a:srgbClr val="000000"/>
                </a:solidFill>
                <a:ea typeface="黑体" pitchFamily="2" charset="-122"/>
              </a:rPr>
              <a:t>：</a:t>
            </a:r>
            <a:r>
              <a:rPr lang="zh-CN" altLang="en-US">
                <a:solidFill>
                  <a:srgbClr val="000000"/>
                </a:solidFill>
              </a:rPr>
              <a:t>先不考虑整数要求，求解与上述整数规划（</a:t>
            </a:r>
            <a:r>
              <a:rPr lang="en-US" altLang="zh-CN">
                <a:solidFill>
                  <a:srgbClr val="000000"/>
                </a:solidFill>
              </a:rPr>
              <a:t>ILP</a:t>
            </a:r>
            <a:r>
              <a:rPr lang="zh-CN" altLang="en-US">
                <a:solidFill>
                  <a:srgbClr val="000000"/>
                </a:solidFill>
              </a:rPr>
              <a:t>）相应的线性规划</a:t>
            </a:r>
            <a:r>
              <a:rPr lang="en-US" altLang="zh-CN">
                <a:solidFill>
                  <a:srgbClr val="000000"/>
                </a:solidFill>
              </a:rPr>
              <a:t>LP0</a:t>
            </a:r>
            <a:r>
              <a:rPr lang="zh-CN" altLang="en-US">
                <a:solidFill>
                  <a:srgbClr val="000000"/>
                </a:solidFill>
              </a:rPr>
              <a:t>（称之为与（</a:t>
            </a:r>
            <a:r>
              <a:rPr lang="en-US" altLang="zh-CN">
                <a:solidFill>
                  <a:srgbClr val="000000"/>
                </a:solidFill>
              </a:rPr>
              <a:t>ILP</a:t>
            </a:r>
            <a:r>
              <a:rPr lang="zh-CN" altLang="en-US">
                <a:solidFill>
                  <a:srgbClr val="000000"/>
                </a:solidFill>
              </a:rPr>
              <a:t>）相应的松驰线性规划），解得</a:t>
            </a:r>
            <a:r>
              <a:rPr lang="en-US" altLang="zh-CN" i="1">
                <a:solidFill>
                  <a:srgbClr val="000000"/>
                </a:solidFill>
              </a:rPr>
              <a:t>x</a:t>
            </a:r>
            <a:r>
              <a:rPr lang="en-US" altLang="zh-CN" baseline="-30000">
                <a:solidFill>
                  <a:srgbClr val="000000"/>
                </a:solidFill>
              </a:rPr>
              <a:t>1</a:t>
            </a:r>
            <a:r>
              <a:rPr lang="en-US" altLang="zh-CN">
                <a:solidFill>
                  <a:srgbClr val="000000"/>
                </a:solidFill>
              </a:rPr>
              <a:t>=2.44</a:t>
            </a:r>
            <a:r>
              <a:rPr lang="zh-CN" altLang="en-US">
                <a:solidFill>
                  <a:srgbClr val="000000"/>
                </a:solidFill>
              </a:rPr>
              <a:t>，</a:t>
            </a:r>
            <a:r>
              <a:rPr lang="en-US" altLang="zh-CN" i="1">
                <a:solidFill>
                  <a:srgbClr val="000000"/>
                </a:solidFill>
              </a:rPr>
              <a:t>x</a:t>
            </a:r>
            <a:r>
              <a:rPr lang="en-US" altLang="zh-CN" baseline="-30000">
                <a:solidFill>
                  <a:srgbClr val="000000"/>
                </a:solidFill>
              </a:rPr>
              <a:t>2</a:t>
            </a:r>
            <a:r>
              <a:rPr lang="en-US" altLang="zh-CN">
                <a:solidFill>
                  <a:srgbClr val="000000"/>
                </a:solidFill>
              </a:rPr>
              <a:t>=3.26</a:t>
            </a:r>
            <a:r>
              <a:rPr lang="zh-CN" altLang="en-US">
                <a:solidFill>
                  <a:srgbClr val="000000"/>
                </a:solidFill>
              </a:rPr>
              <a:t>，</a:t>
            </a:r>
            <a:r>
              <a:rPr lang="en-US" altLang="zh-CN">
                <a:solidFill>
                  <a:srgbClr val="000000"/>
                </a:solidFill>
              </a:rPr>
              <a:t>maxZ=1.466</a:t>
            </a:r>
            <a:r>
              <a:rPr lang="zh-CN" altLang="en-US">
                <a:solidFill>
                  <a:srgbClr val="000000"/>
                </a:solidFill>
              </a:rPr>
              <a:t>万元。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additive="base">
                                        <p:cTn id="7" dur="500" fill="hold"/>
                                        <p:tgtEl>
                                          <p:spTgt spid="87045"/>
                                        </p:tgtEl>
                                        <p:attrNameLst>
                                          <p:attrName>ppt_x</p:attrName>
                                        </p:attrNameLst>
                                      </p:cBhvr>
                                      <p:tavLst>
                                        <p:tav tm="0">
                                          <p:val>
                                            <p:strVal val="0-#ppt_w/2"/>
                                          </p:val>
                                        </p:tav>
                                        <p:tav tm="100000">
                                          <p:val>
                                            <p:strVal val="#ppt_x"/>
                                          </p:val>
                                        </p:tav>
                                      </p:tavLst>
                                    </p:anim>
                                    <p:anim calcmode="lin" valueType="num">
                                      <p:cBhvr additive="base">
                                        <p:cTn id="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7047"/>
                                        </p:tgtEl>
                                        <p:attrNameLst>
                                          <p:attrName>style.visibility</p:attrName>
                                        </p:attrNameLst>
                                      </p:cBhvr>
                                      <p:to>
                                        <p:strVal val="visible"/>
                                      </p:to>
                                    </p:set>
                                    <p:anim calcmode="lin" valueType="num">
                                      <p:cBhvr additive="base">
                                        <p:cTn id="13" dur="500" fill="hold"/>
                                        <p:tgtEl>
                                          <p:spTgt spid="87047"/>
                                        </p:tgtEl>
                                        <p:attrNameLst>
                                          <p:attrName>ppt_x</p:attrName>
                                        </p:attrNameLst>
                                      </p:cBhvr>
                                      <p:tavLst>
                                        <p:tav tm="0">
                                          <p:val>
                                            <p:strVal val="0-#ppt_w/2"/>
                                          </p:val>
                                        </p:tav>
                                        <p:tav tm="100000">
                                          <p:val>
                                            <p:strVal val="#ppt_x"/>
                                          </p:val>
                                        </p:tav>
                                      </p:tavLst>
                                    </p:anim>
                                    <p:anim calcmode="lin" valueType="num">
                                      <p:cBhvr additive="base">
                                        <p:cTn id="14" dur="500" fill="hold"/>
                                        <p:tgtEl>
                                          <p:spTgt spid="870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87049">
                                            <p:txEl>
                                              <p:pRg st="0" end="0"/>
                                            </p:txEl>
                                          </p:spTgt>
                                        </p:tgtEl>
                                        <p:attrNameLst>
                                          <p:attrName>style.visibility</p:attrName>
                                        </p:attrNameLst>
                                      </p:cBhvr>
                                      <p:to>
                                        <p:strVal val="visible"/>
                                      </p:to>
                                    </p:set>
                                    <p:anim calcmode="lin" valueType="num">
                                      <p:cBhvr additive="base">
                                        <p:cTn id="19" dur="500" fill="hold"/>
                                        <p:tgtEl>
                                          <p:spTgt spid="870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70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7051"/>
                                        </p:tgtEl>
                                        <p:attrNameLst>
                                          <p:attrName>style.visibility</p:attrName>
                                        </p:attrNameLst>
                                      </p:cBhvr>
                                      <p:to>
                                        <p:strVal val="visible"/>
                                      </p:to>
                                    </p:set>
                                    <p:anim calcmode="lin" valueType="num">
                                      <p:cBhvr additive="base">
                                        <p:cTn id="25" dur="500" fill="hold"/>
                                        <p:tgtEl>
                                          <p:spTgt spid="87051"/>
                                        </p:tgtEl>
                                        <p:attrNameLst>
                                          <p:attrName>ppt_x</p:attrName>
                                        </p:attrNameLst>
                                      </p:cBhvr>
                                      <p:tavLst>
                                        <p:tav tm="0">
                                          <p:val>
                                            <p:strVal val="0-#ppt_w/2"/>
                                          </p:val>
                                        </p:tav>
                                        <p:tav tm="100000">
                                          <p:val>
                                            <p:strVal val="#ppt_x"/>
                                          </p:val>
                                        </p:tav>
                                      </p:tavLst>
                                    </p:anim>
                                    <p:anim calcmode="lin" valueType="num">
                                      <p:cBhvr additive="base">
                                        <p:cTn id="26" dur="500" fill="hold"/>
                                        <p:tgtEl>
                                          <p:spTgt spid="8705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7052"/>
                                        </p:tgtEl>
                                        <p:attrNameLst>
                                          <p:attrName>style.visibility</p:attrName>
                                        </p:attrNameLst>
                                      </p:cBhvr>
                                      <p:to>
                                        <p:strVal val="visible"/>
                                      </p:to>
                                    </p:set>
                                    <p:anim calcmode="lin" valueType="num">
                                      <p:cBhvr additive="base">
                                        <p:cTn id="31" dur="500" fill="hold"/>
                                        <p:tgtEl>
                                          <p:spTgt spid="87052"/>
                                        </p:tgtEl>
                                        <p:attrNameLst>
                                          <p:attrName>ppt_x</p:attrName>
                                        </p:attrNameLst>
                                      </p:cBhvr>
                                      <p:tavLst>
                                        <p:tav tm="0">
                                          <p:val>
                                            <p:strVal val="0-#ppt_w/2"/>
                                          </p:val>
                                        </p:tav>
                                        <p:tav tm="100000">
                                          <p:val>
                                            <p:strVal val="#ppt_x"/>
                                          </p:val>
                                        </p:tav>
                                      </p:tavLst>
                                    </p:anim>
                                    <p:anim calcmode="lin" valueType="num">
                                      <p:cBhvr additive="base">
                                        <p:cTn id="32" dur="500" fill="hold"/>
                                        <p:tgtEl>
                                          <p:spTgt spid="870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p:bldP spid="87047" grpId="0"/>
      <p:bldP spid="87051" grpId="0"/>
      <p:bldP spid="8705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5"/>
          <p:cNvSpPr>
            <a:spLocks noChangeArrowheads="1"/>
          </p:cNvSpPr>
          <p:nvPr/>
        </p:nvSpPr>
        <p:spPr bwMode="auto">
          <a:xfrm>
            <a:off x="395288" y="404813"/>
            <a:ext cx="835025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分析：</a:t>
            </a:r>
            <a:r>
              <a:rPr lang="zh-CN" altLang="en-US"/>
              <a:t>若将变量四舍五入化整，虽满足了变量的整数要求，但一方面得到的有可能不是可行解，另一方面即使得到的是可行解，也不能保证它是最优解。有人曾构造出一个实例，其最优解有一百多万种四舍五入的可能情况，但得到的均非可行解。对本例，因只有两个变量，共有四种可能，即化整为（</a:t>
            </a:r>
            <a:r>
              <a:rPr lang="en-US" altLang="zh-CN"/>
              <a:t>2,3</a:t>
            </a:r>
            <a:r>
              <a:rPr lang="zh-CN" altLang="en-US"/>
              <a:t>），（</a:t>
            </a:r>
            <a:r>
              <a:rPr lang="en-US" altLang="zh-CN"/>
              <a:t>2,4</a:t>
            </a:r>
            <a:r>
              <a:rPr lang="zh-CN" altLang="en-US"/>
              <a:t>），（</a:t>
            </a:r>
            <a:r>
              <a:rPr lang="en-US" altLang="zh-CN"/>
              <a:t>3,3</a:t>
            </a:r>
            <a:r>
              <a:rPr lang="zh-CN" altLang="en-US"/>
              <a:t>），（</a:t>
            </a:r>
            <a:r>
              <a:rPr lang="en-US" altLang="zh-CN"/>
              <a:t>3,4</a:t>
            </a:r>
            <a:r>
              <a:rPr lang="zh-CN" altLang="en-US"/>
              <a:t>），其中只有</a:t>
            </a:r>
            <a:r>
              <a:rPr lang="en-US" altLang="zh-CN" i="1"/>
              <a:t>x</a:t>
            </a:r>
            <a:r>
              <a:rPr lang="en-US" altLang="zh-CN" baseline="-30000"/>
              <a:t>1</a:t>
            </a:r>
            <a:r>
              <a:rPr lang="en-US" altLang="zh-CN"/>
              <a:t>=2</a:t>
            </a:r>
            <a:r>
              <a:rPr lang="zh-CN" altLang="en-US"/>
              <a:t>，</a:t>
            </a:r>
            <a:r>
              <a:rPr lang="en-US" altLang="zh-CN" i="1"/>
              <a:t>x</a:t>
            </a:r>
            <a:r>
              <a:rPr lang="en-US" altLang="zh-CN" baseline="-30000"/>
              <a:t>2</a:t>
            </a:r>
            <a:r>
              <a:rPr lang="en-US" altLang="zh-CN"/>
              <a:t>=3</a:t>
            </a:r>
            <a:r>
              <a:rPr lang="zh-CN" altLang="en-US"/>
              <a:t>是可行的，目标值为</a:t>
            </a:r>
            <a:r>
              <a:rPr lang="en-US" altLang="zh-CN"/>
              <a:t>Z=1.3</a:t>
            </a:r>
            <a:r>
              <a:rPr lang="zh-CN" altLang="en-US"/>
              <a:t>万元，并非最优解（最优解为</a:t>
            </a:r>
            <a:r>
              <a:rPr lang="en-US" altLang="zh-CN" i="1"/>
              <a:t>x</a:t>
            </a:r>
            <a:r>
              <a:rPr lang="en-US" altLang="zh-CN" baseline="-30000"/>
              <a:t>1</a:t>
            </a:r>
            <a:r>
              <a:rPr lang="en-US" altLang="zh-CN"/>
              <a:t>=4</a:t>
            </a:r>
            <a:r>
              <a:rPr lang="zh-CN" altLang="en-US"/>
              <a:t>，</a:t>
            </a:r>
            <a:r>
              <a:rPr lang="en-US" altLang="zh-CN" i="1"/>
              <a:t>x</a:t>
            </a:r>
            <a:r>
              <a:rPr lang="en-US" altLang="zh-CN" baseline="-30000"/>
              <a:t>2</a:t>
            </a:r>
            <a:r>
              <a:rPr lang="en-US" altLang="zh-CN"/>
              <a:t>=2</a:t>
            </a:r>
            <a:r>
              <a:rPr lang="zh-CN" altLang="en-US"/>
              <a:t>，</a:t>
            </a:r>
            <a:r>
              <a:rPr lang="en-US" altLang="zh-CN"/>
              <a:t>Z</a:t>
            </a:r>
            <a:r>
              <a:rPr lang="en-US" altLang="zh-CN" baseline="30000"/>
              <a:t>*</a:t>
            </a:r>
            <a:r>
              <a:rPr lang="en-US" altLang="zh-CN"/>
              <a:t>=1.4</a:t>
            </a:r>
            <a:r>
              <a:rPr lang="zh-CN" altLang="en-US"/>
              <a:t>万元）。不难看出，对只有两个变量的问题都不能通过化整的办法来求得最优解，对变量数较多的实例，情况将更为复杂。</a:t>
            </a:r>
          </a:p>
        </p:txBody>
      </p:sp>
      <p:sp>
        <p:nvSpPr>
          <p:cNvPr id="88071" name="Rectangle 7"/>
          <p:cNvSpPr>
            <a:spLocks noChangeArrowheads="1"/>
          </p:cNvSpPr>
          <p:nvPr/>
        </p:nvSpPr>
        <p:spPr bwMode="auto">
          <a:xfrm>
            <a:off x="395288" y="2892425"/>
            <a:ext cx="842486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求解松驰线性规划虽无法找出最优整数解，但却指出了该实例目标函数值的一个下界（指标准型 </a:t>
            </a:r>
            <a:r>
              <a:rPr lang="en-US" altLang="zh-CN"/>
              <a:t>min</a:t>
            </a:r>
            <a:r>
              <a:rPr lang="zh-CN" altLang="en-US"/>
              <a:t>问题）。在本实例中，由于问题是求目标值最大的，我们可以看出，既然不考虑整约束时的最优目标值为</a:t>
            </a:r>
            <a:r>
              <a:rPr lang="en-US" altLang="zh-CN"/>
              <a:t>1.466 </a:t>
            </a:r>
            <a:r>
              <a:rPr lang="zh-CN" altLang="en-US"/>
              <a:t>万，则（</a:t>
            </a:r>
            <a:r>
              <a:rPr lang="en-US" altLang="zh-CN"/>
              <a:t>ILP</a:t>
            </a:r>
            <a:r>
              <a:rPr lang="zh-CN" altLang="en-US"/>
              <a:t>）的最优目标值不可能超过</a:t>
            </a:r>
            <a:r>
              <a:rPr lang="en-US" altLang="zh-CN"/>
              <a:t>1.466</a:t>
            </a:r>
            <a:r>
              <a:rPr lang="zh-CN" altLang="en-US"/>
              <a:t>万，从而我们知道了最优目标值的一个上界。</a:t>
            </a:r>
          </a:p>
        </p:txBody>
      </p:sp>
      <p:sp>
        <p:nvSpPr>
          <p:cNvPr id="88073" name="Rectangle 9"/>
          <p:cNvSpPr>
            <a:spLocks noChangeArrowheads="1"/>
          </p:cNvSpPr>
          <p:nvPr/>
        </p:nvSpPr>
        <p:spPr bwMode="auto">
          <a:xfrm>
            <a:off x="323850" y="4437063"/>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下面介绍一种分枝定界技巧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additive="base">
                                        <p:cTn id="7" dur="500" fill="hold"/>
                                        <p:tgtEl>
                                          <p:spTgt spid="88069"/>
                                        </p:tgtEl>
                                        <p:attrNameLst>
                                          <p:attrName>ppt_x</p:attrName>
                                        </p:attrNameLst>
                                      </p:cBhvr>
                                      <p:tavLst>
                                        <p:tav tm="0">
                                          <p:val>
                                            <p:strVal val="0-#ppt_w/2"/>
                                          </p:val>
                                        </p:tav>
                                        <p:tav tm="100000">
                                          <p:val>
                                            <p:strVal val="#ppt_x"/>
                                          </p:val>
                                        </p:tav>
                                      </p:tavLst>
                                    </p:anim>
                                    <p:anim calcmode="lin" valueType="num">
                                      <p:cBhvr additive="base">
                                        <p:cTn id="8" dur="500" fill="hold"/>
                                        <p:tgtEl>
                                          <p:spTgt spid="880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71"/>
                                        </p:tgtEl>
                                        <p:attrNameLst>
                                          <p:attrName>style.visibility</p:attrName>
                                        </p:attrNameLst>
                                      </p:cBhvr>
                                      <p:to>
                                        <p:strVal val="visible"/>
                                      </p:to>
                                    </p:set>
                                    <p:anim calcmode="lin" valueType="num">
                                      <p:cBhvr additive="base">
                                        <p:cTn id="13" dur="500" fill="hold"/>
                                        <p:tgtEl>
                                          <p:spTgt spid="88071"/>
                                        </p:tgtEl>
                                        <p:attrNameLst>
                                          <p:attrName>ppt_x</p:attrName>
                                        </p:attrNameLst>
                                      </p:cBhvr>
                                      <p:tavLst>
                                        <p:tav tm="0">
                                          <p:val>
                                            <p:strVal val="0-#ppt_w/2"/>
                                          </p:val>
                                        </p:tav>
                                        <p:tav tm="100000">
                                          <p:val>
                                            <p:strVal val="#ppt_x"/>
                                          </p:val>
                                        </p:tav>
                                      </p:tavLst>
                                    </p:anim>
                                    <p:anim calcmode="lin" valueType="num">
                                      <p:cBhvr additive="base">
                                        <p:cTn id="14" dur="500" fill="hold"/>
                                        <p:tgtEl>
                                          <p:spTgt spid="880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8073"/>
                                        </p:tgtEl>
                                        <p:attrNameLst>
                                          <p:attrName>style.visibility</p:attrName>
                                        </p:attrNameLst>
                                      </p:cBhvr>
                                      <p:to>
                                        <p:strVal val="visible"/>
                                      </p:to>
                                    </p:set>
                                    <p:anim calcmode="lin" valueType="num">
                                      <p:cBhvr additive="base">
                                        <p:cTn id="19" dur="500" fill="hold"/>
                                        <p:tgtEl>
                                          <p:spTgt spid="88073"/>
                                        </p:tgtEl>
                                        <p:attrNameLst>
                                          <p:attrName>ppt_x</p:attrName>
                                        </p:attrNameLst>
                                      </p:cBhvr>
                                      <p:tavLst>
                                        <p:tav tm="0">
                                          <p:val>
                                            <p:strVal val="0-#ppt_w/2"/>
                                          </p:val>
                                        </p:tav>
                                        <p:tav tm="100000">
                                          <p:val>
                                            <p:strVal val="#ppt_x"/>
                                          </p:val>
                                        </p:tav>
                                      </p:tavLst>
                                    </p:anim>
                                    <p:anim calcmode="lin" valueType="num">
                                      <p:cBhvr additive="base">
                                        <p:cTn id="20" dur="500" fill="hold"/>
                                        <p:tgtEl>
                                          <p:spTgt spid="880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9" grpId="0"/>
      <p:bldP spid="88071" grpId="0"/>
      <p:bldP spid="880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5"/>
          <p:cNvSpPr>
            <a:spLocks noChangeArrowheads="1"/>
          </p:cNvSpPr>
          <p:nvPr/>
        </p:nvSpPr>
        <p:spPr bwMode="auto">
          <a:xfrm>
            <a:off x="395288" y="280988"/>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从（</a:t>
            </a:r>
            <a:r>
              <a:rPr lang="en-US" altLang="zh-CN">
                <a:solidFill>
                  <a:srgbClr val="009900"/>
                </a:solidFill>
              </a:rPr>
              <a:t>ILP</a:t>
            </a:r>
            <a:r>
              <a:rPr lang="zh-CN" altLang="en-US">
                <a:solidFill>
                  <a:srgbClr val="009900"/>
                </a:solidFill>
                <a:cs typeface="Times New Roman" pitchFamily="18" charset="0"/>
              </a:rPr>
              <a:t>）的松驰线性规划的最优解中选取一个非整分量（通常选离整数最远的分量），例如我们选取</a:t>
            </a:r>
            <a:r>
              <a:rPr lang="en-US" altLang="zh-CN" i="1">
                <a:solidFill>
                  <a:srgbClr val="009900"/>
                </a:solidFill>
              </a:rPr>
              <a:t>x</a:t>
            </a:r>
            <a:r>
              <a:rPr lang="en-US" altLang="zh-CN" baseline="-30000">
                <a:solidFill>
                  <a:srgbClr val="009900"/>
                </a:solidFill>
              </a:rPr>
              <a:t>1</a:t>
            </a:r>
            <a:r>
              <a:rPr lang="zh-CN" altLang="en-US">
                <a:solidFill>
                  <a:srgbClr val="009900"/>
                </a:solidFill>
                <a:cs typeface="Times New Roman" pitchFamily="18" charset="0"/>
              </a:rPr>
              <a:t>，考察两个新的松驰线性规划。</a:t>
            </a:r>
            <a:r>
              <a:rPr lang="zh-CN" altLang="en-US"/>
              <a:t> </a:t>
            </a:r>
          </a:p>
        </p:txBody>
      </p:sp>
      <p:sp>
        <p:nvSpPr>
          <p:cNvPr id="89095" name="Rectangle 7"/>
          <p:cNvSpPr>
            <a:spLocks noChangeArrowheads="1"/>
          </p:cNvSpPr>
          <p:nvPr/>
        </p:nvSpPr>
        <p:spPr bwMode="auto">
          <a:xfrm>
            <a:off x="755650" y="1027113"/>
            <a:ext cx="3152775"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676275"/>
            <a:r>
              <a:rPr lang="zh-CN" altLang="en-US"/>
              <a:t>（</a:t>
            </a:r>
            <a:r>
              <a:rPr lang="en-US" altLang="zh-CN"/>
              <a:t>LP1</a:t>
            </a:r>
            <a:r>
              <a:rPr lang="zh-CN" altLang="en-US"/>
              <a:t>）</a:t>
            </a:r>
            <a:endParaRPr lang="zh-CN" altLang="en-US" sz="2400"/>
          </a:p>
          <a:p>
            <a:pPr indent="676275" eaLnBrk="0" hangingPunct="0"/>
            <a:r>
              <a:rPr lang="en-US" altLang="zh-CN"/>
              <a:t>max  0.2</a:t>
            </a:r>
            <a:r>
              <a:rPr lang="en-US" altLang="zh-CN" i="1"/>
              <a:t> x</a:t>
            </a:r>
            <a:r>
              <a:rPr lang="en-US" altLang="zh-CN" baseline="-30000"/>
              <a:t>1 </a:t>
            </a:r>
            <a:r>
              <a:rPr lang="en-US" altLang="zh-CN"/>
              <a:t>+ 0.3</a:t>
            </a:r>
            <a:r>
              <a:rPr lang="en-US" altLang="zh-CN" i="1"/>
              <a:t>x</a:t>
            </a:r>
            <a:r>
              <a:rPr lang="en-US" altLang="zh-CN" baseline="-30000"/>
              <a:t>2</a:t>
            </a:r>
            <a:endParaRPr lang="en-US" altLang="zh-CN" sz="2400"/>
          </a:p>
          <a:p>
            <a:pPr indent="676275" eaLnBrk="0" hangingPunct="0"/>
            <a:r>
              <a:rPr lang="en-US" altLang="zh-CN"/>
              <a:t>S.t  13</a:t>
            </a:r>
            <a:r>
              <a:rPr lang="en-US" altLang="zh-CN" i="1"/>
              <a:t>x</a:t>
            </a:r>
            <a:r>
              <a:rPr lang="en-US" altLang="zh-CN" baseline="-30000"/>
              <a:t>1 </a:t>
            </a:r>
            <a:r>
              <a:rPr lang="en-US" altLang="zh-CN"/>
              <a:t>+ 18.2</a:t>
            </a:r>
            <a:r>
              <a:rPr lang="en-US" altLang="zh-CN" i="1"/>
              <a:t>x</a:t>
            </a:r>
            <a:r>
              <a:rPr lang="en-US" altLang="zh-CN" baseline="-30000"/>
              <a:t>2</a:t>
            </a:r>
            <a:r>
              <a:rPr lang="en-US" altLang="zh-CN"/>
              <a:t>≤91</a:t>
            </a:r>
            <a:endParaRPr lang="en-US" altLang="zh-CN" sz="2400"/>
          </a:p>
          <a:p>
            <a:pPr indent="676275" eaLnBrk="0" hangingPunct="0"/>
            <a:r>
              <a:rPr lang="en-US" altLang="zh-CN"/>
              <a:t>4</a:t>
            </a:r>
            <a:r>
              <a:rPr lang="en-US" altLang="zh-CN" i="1"/>
              <a:t> x</a:t>
            </a:r>
            <a:r>
              <a:rPr lang="en-US" altLang="zh-CN" baseline="-30000"/>
              <a:t>1 </a:t>
            </a:r>
            <a:r>
              <a:rPr lang="en-US" altLang="zh-CN"/>
              <a:t>+ 40</a:t>
            </a:r>
            <a:r>
              <a:rPr lang="en-US" altLang="zh-CN" i="1"/>
              <a:t>x</a:t>
            </a:r>
            <a:r>
              <a:rPr lang="en-US" altLang="zh-CN" baseline="-30000"/>
              <a:t>2</a:t>
            </a:r>
            <a:r>
              <a:rPr lang="en-US" altLang="zh-CN"/>
              <a:t>≤140</a:t>
            </a:r>
            <a:endParaRPr lang="en-US" altLang="zh-CN" sz="2400"/>
          </a:p>
          <a:p>
            <a:pPr indent="676275" eaLnBrk="0" hangingPunct="0"/>
            <a:r>
              <a:rPr lang="en-US" altLang="zh-CN" i="1"/>
              <a:t>x</a:t>
            </a:r>
            <a:r>
              <a:rPr lang="en-US" altLang="zh-CN" baseline="-30000"/>
              <a:t>1</a:t>
            </a:r>
            <a:r>
              <a:rPr lang="en-US" altLang="zh-CN"/>
              <a:t>≤2</a:t>
            </a:r>
            <a:endParaRPr lang="en-US" altLang="zh-CN" sz="2400"/>
          </a:p>
          <a:p>
            <a:pPr indent="676275" eaLnBrk="0" hangingPunct="0"/>
            <a:r>
              <a:rPr lang="en-US" altLang="zh-CN" i="1"/>
              <a:t>x</a:t>
            </a:r>
            <a:r>
              <a:rPr lang="en-US" altLang="zh-CN" baseline="-30000"/>
              <a:t>1</a:t>
            </a:r>
            <a:r>
              <a:rPr lang="zh-CN" altLang="en-US"/>
              <a:t>、</a:t>
            </a:r>
            <a:r>
              <a:rPr lang="en-US" altLang="zh-CN" i="1"/>
              <a:t>x</a:t>
            </a:r>
            <a:r>
              <a:rPr lang="en-US" altLang="zh-CN" baseline="-30000"/>
              <a:t>2</a:t>
            </a:r>
            <a:r>
              <a:rPr lang="en-US" altLang="zh-CN"/>
              <a:t>≥0</a:t>
            </a:r>
            <a:r>
              <a:rPr lang="zh-CN" altLang="en-US"/>
              <a:t>且为整数</a:t>
            </a:r>
            <a:endParaRPr lang="zh-CN" altLang="en-US" sz="2400"/>
          </a:p>
          <a:p>
            <a:pPr indent="676275" eaLnBrk="0" hangingPunct="0"/>
            <a:endParaRPr lang="zh-CN" altLang="en-US" sz="2400"/>
          </a:p>
          <a:p>
            <a:pPr indent="676275" eaLnBrk="0" hangingPunct="0"/>
            <a:r>
              <a:rPr lang="zh-CN" altLang="en-US"/>
              <a:t>（</a:t>
            </a:r>
            <a:r>
              <a:rPr lang="en-US" altLang="zh-CN"/>
              <a:t>LP2</a:t>
            </a:r>
            <a:r>
              <a:rPr lang="zh-CN" altLang="en-US"/>
              <a:t>）</a:t>
            </a:r>
            <a:endParaRPr lang="zh-CN" altLang="en-US" sz="2400"/>
          </a:p>
          <a:p>
            <a:pPr indent="676275" eaLnBrk="0" hangingPunct="0"/>
            <a:r>
              <a:rPr lang="en-US" altLang="zh-CN"/>
              <a:t>max  0.2</a:t>
            </a:r>
            <a:r>
              <a:rPr lang="en-US" altLang="zh-CN" i="1"/>
              <a:t> x</a:t>
            </a:r>
            <a:r>
              <a:rPr lang="en-US" altLang="zh-CN" baseline="-30000"/>
              <a:t>1 </a:t>
            </a:r>
            <a:r>
              <a:rPr lang="en-US" altLang="zh-CN"/>
              <a:t>+ 0.3</a:t>
            </a:r>
            <a:r>
              <a:rPr lang="en-US" altLang="zh-CN" i="1"/>
              <a:t>x</a:t>
            </a:r>
            <a:r>
              <a:rPr lang="en-US" altLang="zh-CN" baseline="-30000"/>
              <a:t>2</a:t>
            </a:r>
            <a:endParaRPr lang="en-US" altLang="zh-CN" sz="2400"/>
          </a:p>
          <a:p>
            <a:pPr indent="676275" eaLnBrk="0" hangingPunct="0"/>
            <a:r>
              <a:rPr lang="en-US" altLang="zh-CN"/>
              <a:t>S.t  13</a:t>
            </a:r>
            <a:r>
              <a:rPr lang="en-US" altLang="zh-CN" i="1"/>
              <a:t>x</a:t>
            </a:r>
            <a:r>
              <a:rPr lang="en-US" altLang="zh-CN" baseline="-30000"/>
              <a:t>1 </a:t>
            </a:r>
            <a:r>
              <a:rPr lang="en-US" altLang="zh-CN"/>
              <a:t>+ 18.2</a:t>
            </a:r>
            <a:r>
              <a:rPr lang="en-US" altLang="zh-CN" i="1"/>
              <a:t>x</a:t>
            </a:r>
            <a:r>
              <a:rPr lang="en-US" altLang="zh-CN" baseline="-30000"/>
              <a:t>2</a:t>
            </a:r>
            <a:r>
              <a:rPr lang="en-US" altLang="zh-CN"/>
              <a:t>≤91</a:t>
            </a:r>
            <a:endParaRPr lang="en-US" altLang="zh-CN" sz="2400"/>
          </a:p>
          <a:p>
            <a:pPr indent="676275" eaLnBrk="0" hangingPunct="0"/>
            <a:r>
              <a:rPr lang="en-US" altLang="zh-CN"/>
              <a:t>4</a:t>
            </a:r>
            <a:r>
              <a:rPr lang="en-US" altLang="zh-CN" i="1"/>
              <a:t> x</a:t>
            </a:r>
            <a:r>
              <a:rPr lang="en-US" altLang="zh-CN" baseline="-30000"/>
              <a:t>1 </a:t>
            </a:r>
            <a:r>
              <a:rPr lang="en-US" altLang="zh-CN"/>
              <a:t>+ 40</a:t>
            </a:r>
            <a:r>
              <a:rPr lang="en-US" altLang="zh-CN" i="1"/>
              <a:t>x</a:t>
            </a:r>
            <a:r>
              <a:rPr lang="en-US" altLang="zh-CN" baseline="-30000"/>
              <a:t>2</a:t>
            </a:r>
            <a:r>
              <a:rPr lang="en-US" altLang="zh-CN"/>
              <a:t>≤140</a:t>
            </a:r>
            <a:endParaRPr lang="en-US" altLang="zh-CN" sz="2400"/>
          </a:p>
          <a:p>
            <a:pPr indent="676275" eaLnBrk="0" hangingPunct="0"/>
            <a:r>
              <a:rPr lang="en-US" altLang="zh-CN" i="1"/>
              <a:t>x</a:t>
            </a:r>
            <a:r>
              <a:rPr lang="en-US" altLang="zh-CN" baseline="-30000"/>
              <a:t>1</a:t>
            </a:r>
            <a:r>
              <a:rPr lang="en-US" altLang="zh-CN"/>
              <a:t>≥3</a:t>
            </a:r>
            <a:endParaRPr lang="en-US" altLang="zh-CN" sz="2400"/>
          </a:p>
          <a:p>
            <a:pPr indent="676275" eaLnBrk="0" hangingPunct="0"/>
            <a:r>
              <a:rPr lang="en-US" altLang="zh-CN" i="1"/>
              <a:t>x</a:t>
            </a:r>
            <a:r>
              <a:rPr lang="en-US" altLang="zh-CN" baseline="-30000"/>
              <a:t>1</a:t>
            </a:r>
            <a:r>
              <a:rPr lang="en-US" altLang="zh-CN"/>
              <a:t>≤4</a:t>
            </a:r>
            <a:endParaRPr lang="en-US" altLang="zh-CN" sz="2400"/>
          </a:p>
          <a:p>
            <a:pPr indent="676275" eaLnBrk="0" hangingPunct="0"/>
            <a:r>
              <a:rPr lang="en-US" altLang="zh-CN" i="1"/>
              <a:t>x</a:t>
            </a:r>
            <a:r>
              <a:rPr lang="en-US" altLang="zh-CN" baseline="-30000"/>
              <a:t>1</a:t>
            </a:r>
            <a:r>
              <a:rPr lang="zh-CN" altLang="en-US"/>
              <a:t>、</a:t>
            </a:r>
            <a:r>
              <a:rPr lang="en-US" altLang="zh-CN" i="1"/>
              <a:t>x</a:t>
            </a:r>
            <a:r>
              <a:rPr lang="en-US" altLang="zh-CN" baseline="-30000"/>
              <a:t>2</a:t>
            </a:r>
            <a:r>
              <a:rPr lang="en-US" altLang="zh-CN"/>
              <a:t>≥0</a:t>
            </a:r>
            <a:r>
              <a:rPr lang="zh-CN" altLang="en-US"/>
              <a:t>且为整数</a:t>
            </a:r>
          </a:p>
        </p:txBody>
      </p:sp>
      <p:sp>
        <p:nvSpPr>
          <p:cNvPr id="89097" name="Rectangle 9"/>
          <p:cNvSpPr>
            <a:spLocks noChangeArrowheads="1"/>
          </p:cNvSpPr>
          <p:nvPr/>
        </p:nvSpPr>
        <p:spPr bwMode="auto">
          <a:xfrm>
            <a:off x="395288" y="5518150"/>
            <a:ext cx="83534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可以看出，（</a:t>
            </a:r>
            <a:r>
              <a:rPr lang="en-US" altLang="zh-CN"/>
              <a:t>ILP</a:t>
            </a:r>
            <a:r>
              <a:rPr lang="zh-CN" altLang="en-US"/>
              <a:t>）的最优解必在（</a:t>
            </a:r>
            <a:r>
              <a:rPr lang="en-US" altLang="zh-CN"/>
              <a:t>LP1</a:t>
            </a:r>
            <a:r>
              <a:rPr lang="zh-CN" altLang="en-US"/>
              <a:t>）与（</a:t>
            </a:r>
            <a:r>
              <a:rPr lang="en-US" altLang="zh-CN"/>
              <a:t>LP2</a:t>
            </a:r>
            <a:r>
              <a:rPr lang="zh-CN" altLang="en-US"/>
              <a:t>）的可行域之一中，但（</a:t>
            </a:r>
            <a:r>
              <a:rPr lang="en-US" altLang="zh-CN"/>
              <a:t>LP0</a:t>
            </a:r>
            <a:r>
              <a:rPr lang="zh-CN" altLang="en-US"/>
              <a:t>）的最优解 （</a:t>
            </a:r>
            <a:r>
              <a:rPr lang="en-US" altLang="zh-CN"/>
              <a:t>2.44,3.26</a:t>
            </a:r>
            <a:r>
              <a:rPr lang="zh-CN" altLang="en-US"/>
              <a:t>）已不在（</a:t>
            </a:r>
            <a:r>
              <a:rPr lang="en-US" altLang="zh-CN"/>
              <a:t>LP1</a:t>
            </a:r>
            <a:r>
              <a:rPr lang="zh-CN" altLang="en-US"/>
              <a:t>）与（</a:t>
            </a:r>
            <a:r>
              <a:rPr lang="en-US" altLang="zh-CN"/>
              <a:t>LP2</a:t>
            </a:r>
            <a:r>
              <a:rPr lang="zh-CN" altLang="en-US"/>
              <a:t>）的可行域中（这正是分枝的目的）。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89093"/>
                                        </p:tgtEl>
                                        <p:attrNameLst>
                                          <p:attrName>style.visibility</p:attrName>
                                        </p:attrNameLst>
                                      </p:cBhvr>
                                      <p:to>
                                        <p:strVal val="visible"/>
                                      </p:to>
                                    </p:set>
                                    <p:anim calcmode="lin" valueType="num">
                                      <p:cBhvr additive="base">
                                        <p:cTn id="7" dur="500" fill="hold"/>
                                        <p:tgtEl>
                                          <p:spTgt spid="89093"/>
                                        </p:tgtEl>
                                        <p:attrNameLst>
                                          <p:attrName>ppt_x</p:attrName>
                                        </p:attrNameLst>
                                      </p:cBhvr>
                                      <p:tavLst>
                                        <p:tav tm="0">
                                          <p:val>
                                            <p:strVal val="0-#ppt_w/2"/>
                                          </p:val>
                                        </p:tav>
                                        <p:tav tm="100000">
                                          <p:val>
                                            <p:strVal val="#ppt_x"/>
                                          </p:val>
                                        </p:tav>
                                      </p:tavLst>
                                    </p:anim>
                                    <p:anim calcmode="lin" valueType="num">
                                      <p:cBhvr additive="base">
                                        <p:cTn id="8" dur="500" fill="hold"/>
                                        <p:tgtEl>
                                          <p:spTgt spid="890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5"/>
                                        </p:tgtEl>
                                        <p:attrNameLst>
                                          <p:attrName>style.visibility</p:attrName>
                                        </p:attrNameLst>
                                      </p:cBhvr>
                                      <p:to>
                                        <p:strVal val="visible"/>
                                      </p:to>
                                    </p:set>
                                    <p:anim calcmode="lin" valueType="num">
                                      <p:cBhvr additive="base">
                                        <p:cTn id="13" dur="500" fill="hold"/>
                                        <p:tgtEl>
                                          <p:spTgt spid="89095"/>
                                        </p:tgtEl>
                                        <p:attrNameLst>
                                          <p:attrName>ppt_x</p:attrName>
                                        </p:attrNameLst>
                                      </p:cBhvr>
                                      <p:tavLst>
                                        <p:tav tm="0">
                                          <p:val>
                                            <p:strVal val="0-#ppt_w/2"/>
                                          </p:val>
                                        </p:tav>
                                        <p:tav tm="100000">
                                          <p:val>
                                            <p:strVal val="#ppt_x"/>
                                          </p:val>
                                        </p:tav>
                                      </p:tavLst>
                                    </p:anim>
                                    <p:anim calcmode="lin" valueType="num">
                                      <p:cBhvr additive="base">
                                        <p:cTn id="14" dur="500" fill="hold"/>
                                        <p:tgtEl>
                                          <p:spTgt spid="8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9097"/>
                                        </p:tgtEl>
                                        <p:attrNameLst>
                                          <p:attrName>style.visibility</p:attrName>
                                        </p:attrNameLst>
                                      </p:cBhvr>
                                      <p:to>
                                        <p:strVal val="visible"/>
                                      </p:to>
                                    </p:set>
                                    <p:anim calcmode="lin" valueType="num">
                                      <p:cBhvr additive="base">
                                        <p:cTn id="19" dur="500" fill="hold"/>
                                        <p:tgtEl>
                                          <p:spTgt spid="89097"/>
                                        </p:tgtEl>
                                        <p:attrNameLst>
                                          <p:attrName>ppt_x</p:attrName>
                                        </p:attrNameLst>
                                      </p:cBhvr>
                                      <p:tavLst>
                                        <p:tav tm="0">
                                          <p:val>
                                            <p:strVal val="#ppt_x"/>
                                          </p:val>
                                        </p:tav>
                                        <p:tav tm="100000">
                                          <p:val>
                                            <p:strVal val="#ppt_x"/>
                                          </p:val>
                                        </p:tav>
                                      </p:tavLst>
                                    </p:anim>
                                    <p:anim calcmode="lin" valueType="num">
                                      <p:cBhvr additive="base">
                                        <p:cTn id="20" dur="500" fill="hold"/>
                                        <p:tgtEl>
                                          <p:spTgt spid="890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p:bldP spid="89095" grpId="0"/>
      <p:bldP spid="8909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ChangeArrowheads="1"/>
          </p:cNvSpPr>
          <p:nvPr/>
        </p:nvSpPr>
        <p:spPr bwMode="auto">
          <a:xfrm>
            <a:off x="228600" y="477838"/>
            <a:ext cx="4127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例</a:t>
            </a:r>
            <a:r>
              <a:rPr lang="en-US" altLang="zh-CN">
                <a:solidFill>
                  <a:srgbClr val="009900"/>
                </a:solidFill>
              </a:rPr>
              <a:t>6.2 </a:t>
            </a:r>
            <a:r>
              <a:rPr lang="zh-CN" altLang="en-US">
                <a:solidFill>
                  <a:srgbClr val="009900"/>
                </a:solidFill>
              </a:rPr>
              <a:t>求图</a:t>
            </a:r>
            <a:r>
              <a:rPr lang="en-US" altLang="zh-CN">
                <a:solidFill>
                  <a:srgbClr val="009900"/>
                </a:solidFill>
              </a:rPr>
              <a:t>9.1</a:t>
            </a:r>
            <a:r>
              <a:rPr lang="zh-CN" altLang="en-US">
                <a:solidFill>
                  <a:srgbClr val="009900"/>
                </a:solidFill>
              </a:rPr>
              <a:t>中图</a:t>
            </a:r>
            <a:r>
              <a:rPr lang="en-US" altLang="zh-CN">
                <a:solidFill>
                  <a:srgbClr val="009900"/>
                </a:solidFill>
              </a:rPr>
              <a:t>G</a:t>
            </a:r>
            <a:r>
              <a:rPr lang="zh-CN" altLang="en-US">
                <a:solidFill>
                  <a:srgbClr val="009900"/>
                </a:solidFill>
              </a:rPr>
              <a:t>的最小生成树。</a:t>
            </a:r>
          </a:p>
        </p:txBody>
      </p:sp>
      <p:sp>
        <p:nvSpPr>
          <p:cNvPr id="24584"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6"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88" name="Rectangle 12"/>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592"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4593" name="Group 17"/>
          <p:cNvGrpSpPr>
            <a:grpSpLocks/>
          </p:cNvGrpSpPr>
          <p:nvPr/>
        </p:nvGrpSpPr>
        <p:grpSpPr bwMode="auto">
          <a:xfrm>
            <a:off x="468313" y="981075"/>
            <a:ext cx="8458200" cy="1382713"/>
            <a:chOff x="295" y="482"/>
            <a:chExt cx="5328" cy="871"/>
          </a:xfrm>
        </p:grpSpPr>
        <p:sp>
          <p:nvSpPr>
            <p:cNvPr id="24582" name="Text Box 6"/>
            <p:cNvSpPr txBox="1">
              <a:spLocks noChangeArrowheads="1"/>
            </p:cNvSpPr>
            <p:nvPr/>
          </p:nvSpPr>
          <p:spPr bwMode="auto">
            <a:xfrm>
              <a:off x="295" y="527"/>
              <a:ext cx="513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0">
                  <a:solidFill>
                    <a:srgbClr val="FF6600"/>
                  </a:solidFill>
                  <a:ea typeface="黑体" pitchFamily="2" charset="-122"/>
                </a:rPr>
                <a:t>解</a:t>
              </a:r>
              <a:r>
                <a:rPr lang="zh-CN" altLang="en-US" b="0">
                  <a:solidFill>
                    <a:srgbClr val="FF6600"/>
                  </a:solidFill>
                </a:rPr>
                <a:t>：</a:t>
              </a:r>
              <a:r>
                <a:rPr lang="zh-CN" altLang="en-US">
                  <a:solidFill>
                    <a:srgbClr val="000000"/>
                  </a:solidFill>
                </a:rPr>
                <a:t>不妨从顶点开始寻找。                    标号</a:t>
              </a:r>
              <a:r>
                <a:rPr lang="en-US" altLang="zh-CN">
                  <a:solidFill>
                    <a:srgbClr val="000000"/>
                  </a:solidFill>
                </a:rPr>
                <a:t>1</a:t>
              </a:r>
              <a:r>
                <a:rPr lang="zh-CN" altLang="en-US">
                  <a:solidFill>
                    <a:srgbClr val="000000"/>
                  </a:solidFill>
                </a:rPr>
                <a:t>，先加入     （因为边权</a:t>
              </a:r>
            </a:p>
            <a:p>
              <a:r>
                <a:rPr lang="zh-CN" altLang="en-US">
                  <a:solidFill>
                    <a:srgbClr val="000000"/>
                  </a:solidFill>
                </a:rPr>
                <a:t>最小），    标号</a:t>
              </a:r>
              <a:r>
                <a:rPr lang="en-US" altLang="zh-CN">
                  <a:solidFill>
                    <a:srgbClr val="000000"/>
                  </a:solidFill>
                </a:rPr>
                <a:t>2</a:t>
              </a:r>
              <a:r>
                <a:rPr lang="zh-CN" altLang="en-US">
                  <a:solidFill>
                    <a:srgbClr val="000000"/>
                  </a:solidFill>
                </a:rPr>
                <a:t>。再加入           标号</a:t>
              </a:r>
              <a:r>
                <a:rPr lang="en-US" altLang="zh-CN">
                  <a:solidFill>
                    <a:srgbClr val="000000"/>
                  </a:solidFill>
                </a:rPr>
                <a:t>3</a:t>
              </a:r>
              <a:r>
                <a:rPr lang="zh-CN" altLang="en-US">
                  <a:solidFill>
                    <a:srgbClr val="000000"/>
                  </a:solidFill>
                </a:rPr>
                <a:t>。</a:t>
              </a:r>
              <a:r>
                <a:rPr lang="en-US" altLang="zh-CN">
                  <a:solidFill>
                    <a:srgbClr val="000000"/>
                  </a:solidFill>
                </a:rPr>
                <a:t>…</a:t>
              </a:r>
              <a:r>
                <a:rPr lang="zh-CN" altLang="en-US">
                  <a:solidFill>
                    <a:srgbClr val="000000"/>
                  </a:solidFill>
                </a:rPr>
                <a:t>，每次加入一条一顶点已标号加一顶点未标号而又具有最小权的边，直到所有顶点均标号为止。找到的最小生成树已用又线标在图</a:t>
              </a:r>
              <a:r>
                <a:rPr lang="en-US" altLang="zh-CN">
                  <a:solidFill>
                    <a:srgbClr val="000000"/>
                  </a:solidFill>
                </a:rPr>
                <a:t>9.2</a:t>
              </a:r>
              <a:r>
                <a:rPr lang="zh-CN" altLang="en-US">
                  <a:solidFill>
                    <a:srgbClr val="000000"/>
                  </a:solidFill>
                </a:rPr>
                <a:t>中。</a:t>
              </a:r>
            </a:p>
          </p:txBody>
        </p:sp>
        <p:graphicFrame>
          <p:nvGraphicFramePr>
            <p:cNvPr id="24583" name="Object 7"/>
            <p:cNvGraphicFramePr>
              <a:graphicFrameLocks noChangeAspect="1"/>
            </p:cNvGraphicFramePr>
            <p:nvPr/>
          </p:nvGraphicFramePr>
          <p:xfrm>
            <a:off x="2245" y="513"/>
            <a:ext cx="816" cy="286"/>
          </p:xfrm>
          <a:graphic>
            <a:graphicData uri="http://schemas.openxmlformats.org/presentationml/2006/ole">
              <mc:AlternateContent xmlns:mc="http://schemas.openxmlformats.org/markup-compatibility/2006">
                <mc:Choice xmlns:v="urn:schemas-microsoft-com:vml" Requires="v">
                  <p:oleObj spid="_x0000_s24605" name="Equation" r:id="rId3" imgW="736560" imgH="253800" progId="Equation.DSMT4">
                    <p:embed/>
                  </p:oleObj>
                </mc:Choice>
                <mc:Fallback>
                  <p:oleObj name="Equation" r:id="rId3" imgW="736560" imgH="2538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 y="513"/>
                          <a:ext cx="816"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9"/>
            <p:cNvGraphicFramePr>
              <a:graphicFrameLocks noChangeAspect="1"/>
            </p:cNvGraphicFramePr>
            <p:nvPr/>
          </p:nvGraphicFramePr>
          <p:xfrm>
            <a:off x="4157" y="482"/>
            <a:ext cx="178" cy="272"/>
          </p:xfrm>
          <a:graphic>
            <a:graphicData uri="http://schemas.openxmlformats.org/presentationml/2006/ole">
              <mc:AlternateContent xmlns:mc="http://schemas.openxmlformats.org/markup-compatibility/2006">
                <mc:Choice xmlns:v="urn:schemas-microsoft-com:vml" Requires="v">
                  <p:oleObj spid="_x0000_s24606" name="Equation" r:id="rId5" imgW="152280" imgH="228600" progId="Equation.DSMT4">
                    <p:embed/>
                  </p:oleObj>
                </mc:Choice>
                <mc:Fallback>
                  <p:oleObj name="Equation" r:id="rId5" imgW="15228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7" y="482"/>
                          <a:ext cx="17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7" name="Object 11"/>
            <p:cNvGraphicFramePr>
              <a:graphicFrameLocks noChangeAspect="1"/>
            </p:cNvGraphicFramePr>
            <p:nvPr/>
          </p:nvGraphicFramePr>
          <p:xfrm>
            <a:off x="5128" y="510"/>
            <a:ext cx="495" cy="278"/>
          </p:xfrm>
          <a:graphic>
            <a:graphicData uri="http://schemas.openxmlformats.org/presentationml/2006/ole">
              <mc:AlternateContent xmlns:mc="http://schemas.openxmlformats.org/markup-compatibility/2006">
                <mc:Choice xmlns:v="urn:schemas-microsoft-com:vml" Requires="v">
                  <p:oleObj spid="_x0000_s24607" name="Equation" r:id="rId7" imgW="457200" imgH="253800" progId="Equation.DSMT4">
                    <p:embed/>
                  </p:oleObj>
                </mc:Choice>
                <mc:Fallback>
                  <p:oleObj name="Equation" r:id="rId7" imgW="45720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28" y="510"/>
                          <a:ext cx="495"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9" name="Object 13"/>
            <p:cNvGraphicFramePr>
              <a:graphicFrameLocks noChangeAspect="1"/>
            </p:cNvGraphicFramePr>
            <p:nvPr/>
          </p:nvGraphicFramePr>
          <p:xfrm>
            <a:off x="970" y="709"/>
            <a:ext cx="178" cy="272"/>
          </p:xfrm>
          <a:graphic>
            <a:graphicData uri="http://schemas.openxmlformats.org/presentationml/2006/ole">
              <mc:AlternateContent xmlns:mc="http://schemas.openxmlformats.org/markup-compatibility/2006">
                <mc:Choice xmlns:v="urn:schemas-microsoft-com:vml" Requires="v">
                  <p:oleObj spid="_x0000_s24608" name="Equation" r:id="rId9" imgW="152280" imgH="228600" progId="Equation.DSMT4">
                    <p:embed/>
                  </p:oleObj>
                </mc:Choice>
                <mc:Fallback>
                  <p:oleObj name="Equation" r:id="rId9" imgW="152280" imgH="2286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0" y="709"/>
                          <a:ext cx="17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91" name="Object 15"/>
            <p:cNvGraphicFramePr>
              <a:graphicFrameLocks noChangeAspect="1"/>
            </p:cNvGraphicFramePr>
            <p:nvPr/>
          </p:nvGraphicFramePr>
          <p:xfrm>
            <a:off x="2267" y="709"/>
            <a:ext cx="318" cy="272"/>
          </p:xfrm>
          <a:graphic>
            <a:graphicData uri="http://schemas.openxmlformats.org/presentationml/2006/ole">
              <mc:AlternateContent xmlns:mc="http://schemas.openxmlformats.org/markup-compatibility/2006">
                <mc:Choice xmlns:v="urn:schemas-microsoft-com:vml" Requires="v">
                  <p:oleObj spid="_x0000_s24609" name="Equation" r:id="rId11" imgW="266400" imgH="228600" progId="Equation.DSMT4">
                    <p:embed/>
                  </p:oleObj>
                </mc:Choice>
                <mc:Fallback>
                  <p:oleObj name="Equation" r:id="rId11" imgW="266400" imgH="2286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7" y="709"/>
                          <a:ext cx="31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96" name="Rectangle 2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4597" name="Group 21"/>
          <p:cNvGrpSpPr>
            <a:grpSpLocks/>
          </p:cNvGrpSpPr>
          <p:nvPr/>
        </p:nvGrpSpPr>
        <p:grpSpPr bwMode="auto">
          <a:xfrm>
            <a:off x="446088" y="2495550"/>
            <a:ext cx="8229600" cy="1006475"/>
            <a:chOff x="281" y="1387"/>
            <a:chExt cx="5184" cy="634"/>
          </a:xfrm>
        </p:grpSpPr>
        <p:sp>
          <p:nvSpPr>
            <p:cNvPr id="24594" name="Text Box 18"/>
            <p:cNvSpPr txBox="1">
              <a:spLocks noChangeArrowheads="1"/>
            </p:cNvSpPr>
            <p:nvPr/>
          </p:nvSpPr>
          <p:spPr bwMode="auto">
            <a:xfrm>
              <a:off x="281" y="1387"/>
              <a:ext cx="51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容易看出算法的计算量为</a:t>
              </a:r>
              <a:r>
                <a:rPr lang="en-US" altLang="zh-CN" i="1">
                  <a:solidFill>
                    <a:srgbClr val="000000"/>
                  </a:solidFill>
                </a:rPr>
                <a:t>O</a:t>
              </a:r>
              <a:r>
                <a:rPr lang="en-US" altLang="zh-CN">
                  <a:solidFill>
                    <a:srgbClr val="000000"/>
                  </a:solidFill>
                </a:rPr>
                <a:t>∣(V)</a:t>
              </a:r>
              <a:r>
                <a:rPr lang="en-US" altLang="zh-CN" baseline="30000">
                  <a:solidFill>
                    <a:srgbClr val="000000"/>
                  </a:solidFill>
                </a:rPr>
                <a:t>2</a:t>
              </a:r>
              <a:r>
                <a:rPr lang="en-US" altLang="zh-CN">
                  <a:solidFill>
                    <a:srgbClr val="000000"/>
                  </a:solidFill>
                </a:rPr>
                <a:t>∣</a:t>
              </a:r>
              <a:r>
                <a:rPr lang="zh-CN" altLang="en-US">
                  <a:solidFill>
                    <a:srgbClr val="000000"/>
                  </a:solidFill>
                </a:rPr>
                <a:t>，所以此算法是有效算法，若</a:t>
              </a:r>
              <a:r>
                <a:rPr lang="en-US" altLang="zh-CN" i="1">
                  <a:solidFill>
                    <a:srgbClr val="000000"/>
                  </a:solidFill>
                </a:rPr>
                <a:t>G</a:t>
              </a:r>
              <a:r>
                <a:rPr lang="zh-CN" altLang="en-US">
                  <a:solidFill>
                    <a:srgbClr val="000000"/>
                  </a:solidFill>
                </a:rPr>
                <a:t>具有</a:t>
              </a:r>
              <a:r>
                <a:rPr lang="en-US" altLang="zh-CN" i="1">
                  <a:solidFill>
                    <a:srgbClr val="000000"/>
                  </a:solidFill>
                </a:rPr>
                <a:t>O</a:t>
              </a:r>
              <a:r>
                <a:rPr lang="zh-CN" altLang="en-US">
                  <a:solidFill>
                    <a:srgbClr val="000000"/>
                  </a:solidFill>
                </a:rPr>
                <a:t>（      ）条边，其中</a:t>
              </a:r>
              <a:r>
                <a:rPr lang="en-US" altLang="zh-CN" i="1">
                  <a:solidFill>
                    <a:srgbClr val="000000"/>
                  </a:solidFill>
                </a:rPr>
                <a:t>n</a:t>
              </a:r>
              <a:r>
                <a:rPr lang="en-US" altLang="zh-CN">
                  <a:solidFill>
                    <a:srgbClr val="000000"/>
                  </a:solidFill>
                </a:rPr>
                <a:t>=∣</a:t>
              </a:r>
              <a:r>
                <a:rPr lang="en-US" altLang="zh-CN" i="1">
                  <a:solidFill>
                    <a:srgbClr val="000000"/>
                  </a:solidFill>
                </a:rPr>
                <a:t>V</a:t>
              </a:r>
              <a:r>
                <a:rPr lang="en-US" altLang="zh-CN">
                  <a:solidFill>
                    <a:srgbClr val="000000"/>
                  </a:solidFill>
                </a:rPr>
                <a:t>∣</a:t>
              </a:r>
              <a:r>
                <a:rPr lang="zh-CN" altLang="en-US">
                  <a:solidFill>
                    <a:srgbClr val="000000"/>
                  </a:solidFill>
                </a:rPr>
                <a:t>，计算量的界还是不能改进的，因为每条边至少应被检查一次。</a:t>
              </a:r>
            </a:p>
          </p:txBody>
        </p:sp>
        <p:graphicFrame>
          <p:nvGraphicFramePr>
            <p:cNvPr id="24595" name="Object 19"/>
            <p:cNvGraphicFramePr>
              <a:graphicFrameLocks noChangeAspect="1"/>
            </p:cNvGraphicFramePr>
            <p:nvPr/>
          </p:nvGraphicFramePr>
          <p:xfrm>
            <a:off x="612" y="1570"/>
            <a:ext cx="228" cy="272"/>
          </p:xfrm>
          <a:graphic>
            <a:graphicData uri="http://schemas.openxmlformats.org/presentationml/2006/ole">
              <mc:AlternateContent xmlns:mc="http://schemas.openxmlformats.org/markup-compatibility/2006">
                <mc:Choice xmlns:v="urn:schemas-microsoft-com:vml" Requires="v">
                  <p:oleObj spid="_x0000_s24610" r:id="rId13" imgW="203112" imgH="241195" progId="Equation.DSMT4">
                    <p:embed/>
                  </p:oleObj>
                </mc:Choice>
                <mc:Fallback>
                  <p:oleObj r:id="rId13" imgW="203112" imgH="241195"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1570"/>
                          <a:ext cx="22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599" name="Rectangle 23"/>
          <p:cNvSpPr>
            <a:spLocks noChangeArrowheads="1"/>
          </p:cNvSpPr>
          <p:nvPr/>
        </p:nvSpPr>
        <p:spPr bwMode="auto">
          <a:xfrm>
            <a:off x="395288" y="3646488"/>
            <a:ext cx="8280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由例</a:t>
            </a:r>
            <a:r>
              <a:rPr lang="en-US" altLang="zh-CN"/>
              <a:t>6.2</a:t>
            </a:r>
            <a:r>
              <a:rPr lang="zh-CN" altLang="en-US"/>
              <a:t>可以看出，算法执行的每一步均加入一条可以加入的（即不生成圈的）具有最小权的边，而不去考虑它对以后选取的影响，这种算法被称为贪婪算法。</a:t>
            </a:r>
          </a:p>
        </p:txBody>
      </p:sp>
      <p:pic>
        <p:nvPicPr>
          <p:cNvPr id="24600" name="Picture 24" descr="1"/>
          <p:cNvPicPr>
            <a:picLocks noGrp="1" noChangeAspect="1" noChangeArrowheads="1"/>
          </p:cNvPicPr>
          <p:nvPr>
            <p:ph/>
          </p:nvPr>
        </p:nvPicPr>
        <p:blipFill>
          <a:blip r:embed="rId15">
            <a:extLst>
              <a:ext uri="{28A0092B-C50C-407E-A947-70E740481C1C}">
                <a14:useLocalDpi xmlns:a14="http://schemas.microsoft.com/office/drawing/2010/main" val="0"/>
              </a:ext>
            </a:extLst>
          </a:blip>
          <a:srcRect/>
          <a:stretch>
            <a:fillRect/>
          </a:stretch>
        </p:blipFill>
        <p:spPr bwMode="auto">
          <a:xfrm>
            <a:off x="468313" y="4724400"/>
            <a:ext cx="28575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602" name="Picture 26" descr="2"/>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4724400"/>
            <a:ext cx="28575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additive="base">
                                        <p:cTn id="7" dur="500" fill="hold"/>
                                        <p:tgtEl>
                                          <p:spTgt spid="24581"/>
                                        </p:tgtEl>
                                        <p:attrNameLst>
                                          <p:attrName>ppt_x</p:attrName>
                                        </p:attrNameLst>
                                      </p:cBhvr>
                                      <p:tavLst>
                                        <p:tav tm="0">
                                          <p:val>
                                            <p:strVal val="0-#ppt_w/2"/>
                                          </p:val>
                                        </p:tav>
                                        <p:tav tm="100000">
                                          <p:val>
                                            <p:strVal val="#ppt_x"/>
                                          </p:val>
                                        </p:tav>
                                      </p:tavLst>
                                    </p:anim>
                                    <p:anim calcmode="lin" valueType="num">
                                      <p:cBhvr additive="base">
                                        <p:cTn id="8" dur="500" fill="hold"/>
                                        <p:tgtEl>
                                          <p:spTgt spid="245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600"/>
                                        </p:tgtEl>
                                        <p:attrNameLst>
                                          <p:attrName>style.visibility</p:attrName>
                                        </p:attrNameLst>
                                      </p:cBhvr>
                                      <p:to>
                                        <p:strVal val="visible"/>
                                      </p:to>
                                    </p:set>
                                    <p:anim calcmode="lin" valueType="num">
                                      <p:cBhvr additive="base">
                                        <p:cTn id="13" dur="500" fill="hold"/>
                                        <p:tgtEl>
                                          <p:spTgt spid="24600"/>
                                        </p:tgtEl>
                                        <p:attrNameLst>
                                          <p:attrName>ppt_x</p:attrName>
                                        </p:attrNameLst>
                                      </p:cBhvr>
                                      <p:tavLst>
                                        <p:tav tm="0">
                                          <p:val>
                                            <p:strVal val="#ppt_x"/>
                                          </p:val>
                                        </p:tav>
                                        <p:tav tm="100000">
                                          <p:val>
                                            <p:strVal val="#ppt_x"/>
                                          </p:val>
                                        </p:tav>
                                      </p:tavLst>
                                    </p:anim>
                                    <p:anim calcmode="lin" valueType="num">
                                      <p:cBhvr additive="base">
                                        <p:cTn id="14" dur="500" fill="hold"/>
                                        <p:tgtEl>
                                          <p:spTgt spid="246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593"/>
                                        </p:tgtEl>
                                        <p:attrNameLst>
                                          <p:attrName>style.visibility</p:attrName>
                                        </p:attrNameLst>
                                      </p:cBhvr>
                                      <p:to>
                                        <p:strVal val="visible"/>
                                      </p:to>
                                    </p:set>
                                    <p:anim calcmode="lin" valueType="num">
                                      <p:cBhvr additive="base">
                                        <p:cTn id="19" dur="500" fill="hold"/>
                                        <p:tgtEl>
                                          <p:spTgt spid="24593"/>
                                        </p:tgtEl>
                                        <p:attrNameLst>
                                          <p:attrName>ppt_x</p:attrName>
                                        </p:attrNameLst>
                                      </p:cBhvr>
                                      <p:tavLst>
                                        <p:tav tm="0">
                                          <p:val>
                                            <p:strVal val="0-#ppt_w/2"/>
                                          </p:val>
                                        </p:tav>
                                        <p:tav tm="100000">
                                          <p:val>
                                            <p:strVal val="#ppt_x"/>
                                          </p:val>
                                        </p:tav>
                                      </p:tavLst>
                                    </p:anim>
                                    <p:anim calcmode="lin" valueType="num">
                                      <p:cBhvr additive="base">
                                        <p:cTn id="20" dur="500" fill="hold"/>
                                        <p:tgtEl>
                                          <p:spTgt spid="245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602"/>
                                        </p:tgtEl>
                                        <p:attrNameLst>
                                          <p:attrName>style.visibility</p:attrName>
                                        </p:attrNameLst>
                                      </p:cBhvr>
                                      <p:to>
                                        <p:strVal val="visible"/>
                                      </p:to>
                                    </p:set>
                                    <p:anim calcmode="lin" valueType="num">
                                      <p:cBhvr additive="base">
                                        <p:cTn id="25" dur="500" fill="hold"/>
                                        <p:tgtEl>
                                          <p:spTgt spid="24602"/>
                                        </p:tgtEl>
                                        <p:attrNameLst>
                                          <p:attrName>ppt_x</p:attrName>
                                        </p:attrNameLst>
                                      </p:cBhvr>
                                      <p:tavLst>
                                        <p:tav tm="0">
                                          <p:val>
                                            <p:strVal val="#ppt_x"/>
                                          </p:val>
                                        </p:tav>
                                        <p:tav tm="100000">
                                          <p:val>
                                            <p:strVal val="#ppt_x"/>
                                          </p:val>
                                        </p:tav>
                                      </p:tavLst>
                                    </p:anim>
                                    <p:anim calcmode="lin" valueType="num">
                                      <p:cBhvr additive="base">
                                        <p:cTn id="26" dur="500" fill="hold"/>
                                        <p:tgtEl>
                                          <p:spTgt spid="2460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4597"/>
                                        </p:tgtEl>
                                        <p:attrNameLst>
                                          <p:attrName>style.visibility</p:attrName>
                                        </p:attrNameLst>
                                      </p:cBhvr>
                                      <p:to>
                                        <p:strVal val="visible"/>
                                      </p:to>
                                    </p:set>
                                    <p:anim calcmode="lin" valueType="num">
                                      <p:cBhvr additive="base">
                                        <p:cTn id="31" dur="500" fill="hold"/>
                                        <p:tgtEl>
                                          <p:spTgt spid="24597"/>
                                        </p:tgtEl>
                                        <p:attrNameLst>
                                          <p:attrName>ppt_x</p:attrName>
                                        </p:attrNameLst>
                                      </p:cBhvr>
                                      <p:tavLst>
                                        <p:tav tm="0">
                                          <p:val>
                                            <p:strVal val="0-#ppt_w/2"/>
                                          </p:val>
                                        </p:tav>
                                        <p:tav tm="100000">
                                          <p:val>
                                            <p:strVal val="#ppt_x"/>
                                          </p:val>
                                        </p:tav>
                                      </p:tavLst>
                                    </p:anim>
                                    <p:anim calcmode="lin" valueType="num">
                                      <p:cBhvr additive="base">
                                        <p:cTn id="32" dur="500" fill="hold"/>
                                        <p:tgtEl>
                                          <p:spTgt spid="24597"/>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599"/>
                                        </p:tgtEl>
                                        <p:attrNameLst>
                                          <p:attrName>style.visibility</p:attrName>
                                        </p:attrNameLst>
                                      </p:cBhvr>
                                      <p:to>
                                        <p:strVal val="visible"/>
                                      </p:to>
                                    </p:set>
                                    <p:anim calcmode="lin" valueType="num">
                                      <p:cBhvr additive="base">
                                        <p:cTn id="37" dur="500" fill="hold"/>
                                        <p:tgtEl>
                                          <p:spTgt spid="24599"/>
                                        </p:tgtEl>
                                        <p:attrNameLst>
                                          <p:attrName>ppt_x</p:attrName>
                                        </p:attrNameLst>
                                      </p:cBhvr>
                                      <p:tavLst>
                                        <p:tav tm="0">
                                          <p:val>
                                            <p:strVal val="0-#ppt_w/2"/>
                                          </p:val>
                                        </p:tav>
                                        <p:tav tm="100000">
                                          <p:val>
                                            <p:strVal val="#ppt_x"/>
                                          </p:val>
                                        </p:tav>
                                      </p:tavLst>
                                    </p:anim>
                                    <p:anim calcmode="lin" valueType="num">
                                      <p:cBhvr additive="base">
                                        <p:cTn id="38" dur="500" fill="hold"/>
                                        <p:tgtEl>
                                          <p:spTgt spid="24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p:bldP spid="2459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ChangeArrowheads="1"/>
          </p:cNvSpPr>
          <p:nvPr/>
        </p:nvSpPr>
        <p:spPr bwMode="auto">
          <a:xfrm>
            <a:off x="279400" y="333375"/>
            <a:ext cx="84693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LP1</a:t>
            </a:r>
            <a:r>
              <a:rPr lang="zh-CN" altLang="en-US"/>
              <a:t>）的最优解为（</a:t>
            </a:r>
            <a:r>
              <a:rPr lang="en-US" altLang="zh-CN"/>
              <a:t>2</a:t>
            </a:r>
            <a:r>
              <a:rPr lang="zh-CN" altLang="en-US"/>
              <a:t>，</a:t>
            </a:r>
            <a:r>
              <a:rPr lang="en-US" altLang="zh-CN"/>
              <a:t>3.3</a:t>
            </a:r>
            <a:r>
              <a:rPr lang="zh-CN" altLang="en-US"/>
              <a:t>），最优目标值为</a:t>
            </a:r>
            <a:r>
              <a:rPr lang="en-US" altLang="zh-CN"/>
              <a:t>1.39</a:t>
            </a:r>
            <a:r>
              <a:rPr lang="zh-CN" altLang="en-US"/>
              <a:t>万元，其可行域中不包含具有更大目标值的可行解，（</a:t>
            </a:r>
            <a:r>
              <a:rPr lang="en-US" altLang="zh-CN"/>
              <a:t>LP2</a:t>
            </a:r>
            <a:r>
              <a:rPr lang="zh-CN" altLang="en-US"/>
              <a:t>）的最优解为（</a:t>
            </a:r>
            <a:r>
              <a:rPr lang="en-US" altLang="zh-CN"/>
              <a:t>3,2.86</a:t>
            </a:r>
            <a:r>
              <a:rPr lang="zh-CN" altLang="en-US"/>
              <a:t>），最优目标值为</a:t>
            </a:r>
            <a:r>
              <a:rPr lang="en-US" altLang="zh-CN"/>
              <a:t>1.458</a:t>
            </a:r>
            <a:r>
              <a:rPr lang="zh-CN" altLang="en-US"/>
              <a:t>万元。</a:t>
            </a:r>
          </a:p>
        </p:txBody>
      </p:sp>
      <p:sp>
        <p:nvSpPr>
          <p:cNvPr id="90143" name="Rectangle 31"/>
          <p:cNvSpPr>
            <a:spLocks noChangeArrowheads="1"/>
          </p:cNvSpPr>
          <p:nvPr/>
        </p:nvSpPr>
        <p:spPr bwMode="auto">
          <a:xfrm>
            <a:off x="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endParaRPr lang="zh-CN" altLang="en-US" sz="2400" b="0"/>
          </a:p>
        </p:txBody>
      </p:sp>
      <p:sp>
        <p:nvSpPr>
          <p:cNvPr id="90145" name="Rectangle 33"/>
          <p:cNvSpPr>
            <a:spLocks noChangeArrowheads="1"/>
          </p:cNvSpPr>
          <p:nvPr/>
        </p:nvSpPr>
        <p:spPr bwMode="auto">
          <a:xfrm>
            <a:off x="0" y="1847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54000"/>
            <a:endParaRPr lang="zh-CN" altLang="en-US" sz="2400" b="0"/>
          </a:p>
        </p:txBody>
      </p:sp>
      <p:pic>
        <p:nvPicPr>
          <p:cNvPr id="90159" name="Picture 47" descr="18"/>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2124075" y="1773238"/>
            <a:ext cx="3810000" cy="3810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additive="base">
                                        <p:cTn id="7" dur="500" fill="hold"/>
                                        <p:tgtEl>
                                          <p:spTgt spid="90117"/>
                                        </p:tgtEl>
                                        <p:attrNameLst>
                                          <p:attrName>ppt_x</p:attrName>
                                        </p:attrNameLst>
                                      </p:cBhvr>
                                      <p:tavLst>
                                        <p:tav tm="0">
                                          <p:val>
                                            <p:strVal val="0-#ppt_w/2"/>
                                          </p:val>
                                        </p:tav>
                                        <p:tav tm="100000">
                                          <p:val>
                                            <p:strVal val="#ppt_x"/>
                                          </p:val>
                                        </p:tav>
                                      </p:tavLst>
                                    </p:anim>
                                    <p:anim calcmode="lin" valueType="num">
                                      <p:cBhvr additive="base">
                                        <p:cTn id="8" dur="500" fill="hold"/>
                                        <p:tgtEl>
                                          <p:spTgt spid="901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159"/>
                                        </p:tgtEl>
                                        <p:attrNameLst>
                                          <p:attrName>style.visibility</p:attrName>
                                        </p:attrNameLst>
                                      </p:cBhvr>
                                      <p:to>
                                        <p:strVal val="visible"/>
                                      </p:to>
                                    </p:set>
                                    <p:anim calcmode="lin" valueType="num">
                                      <p:cBhvr additive="base">
                                        <p:cTn id="13" dur="500" fill="hold"/>
                                        <p:tgtEl>
                                          <p:spTgt spid="90159"/>
                                        </p:tgtEl>
                                        <p:attrNameLst>
                                          <p:attrName>ppt_x</p:attrName>
                                        </p:attrNameLst>
                                      </p:cBhvr>
                                      <p:tavLst>
                                        <p:tav tm="0">
                                          <p:val>
                                            <p:strVal val="#ppt_x"/>
                                          </p:val>
                                        </p:tav>
                                        <p:tav tm="100000">
                                          <p:val>
                                            <p:strVal val="#ppt_x"/>
                                          </p:val>
                                        </p:tav>
                                      </p:tavLst>
                                    </p:anim>
                                    <p:anim calcmode="lin" valueType="num">
                                      <p:cBhvr additive="base">
                                        <p:cTn id="14" dur="500" fill="hold"/>
                                        <p:tgtEl>
                                          <p:spTgt spid="90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1" name="Rectangle 5"/>
          <p:cNvSpPr>
            <a:spLocks noChangeArrowheads="1"/>
          </p:cNvSpPr>
          <p:nvPr/>
        </p:nvSpPr>
        <p:spPr bwMode="auto">
          <a:xfrm>
            <a:off x="323850" y="404813"/>
            <a:ext cx="856932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由于（</a:t>
            </a:r>
            <a:r>
              <a:rPr lang="en-US" altLang="zh-CN"/>
              <a:t>LP1</a:t>
            </a:r>
            <a:r>
              <a:rPr lang="zh-CN" altLang="en-US"/>
              <a:t>）与（</a:t>
            </a:r>
            <a:r>
              <a:rPr lang="en-US" altLang="zh-CN"/>
              <a:t>LP2</a:t>
            </a:r>
            <a:r>
              <a:rPr lang="zh-CN" altLang="en-US"/>
              <a:t>）的最优解均非整数解，还需继续搜索，现选取最优目标值最大的（</a:t>
            </a:r>
            <a:r>
              <a:rPr lang="en-US" altLang="zh-CN"/>
              <a:t>LP2</a:t>
            </a:r>
            <a:r>
              <a:rPr lang="zh-CN" altLang="en-US"/>
              <a:t>）进行分枝，即增加约束</a:t>
            </a:r>
            <a:r>
              <a:rPr lang="en-US" altLang="zh-CN" i="1"/>
              <a:t>x</a:t>
            </a:r>
            <a:r>
              <a:rPr lang="en-US" altLang="zh-CN" baseline="-30000"/>
              <a:t>2</a:t>
            </a:r>
            <a:r>
              <a:rPr lang="en-US" altLang="zh-CN"/>
              <a:t>≤2</a:t>
            </a:r>
            <a:r>
              <a:rPr lang="zh-CN" altLang="en-US"/>
              <a:t>作子问题（</a:t>
            </a:r>
            <a:r>
              <a:rPr lang="en-US" altLang="zh-CN"/>
              <a:t>LP3</a:t>
            </a:r>
            <a:r>
              <a:rPr lang="zh-CN" altLang="en-US"/>
              <a:t>），增加约束</a:t>
            </a:r>
            <a:r>
              <a:rPr lang="en-US" altLang="zh-CN" i="1"/>
              <a:t>x</a:t>
            </a:r>
            <a:r>
              <a:rPr lang="en-US" altLang="zh-CN" baseline="-30000"/>
              <a:t>2</a:t>
            </a:r>
            <a:r>
              <a:rPr lang="en-US" altLang="zh-CN"/>
              <a:t>≥3</a:t>
            </a:r>
            <a:r>
              <a:rPr lang="zh-CN" altLang="en-US"/>
              <a:t>作子问题（</a:t>
            </a:r>
            <a:r>
              <a:rPr lang="en-US" altLang="zh-CN"/>
              <a:t>LP4</a:t>
            </a:r>
            <a:r>
              <a:rPr lang="zh-CN" altLang="en-US"/>
              <a:t>）。</a:t>
            </a:r>
            <a:r>
              <a:rPr lang="zh-CN" altLang="en-US">
                <a:cs typeface="Times New Roman" pitchFamily="18" charset="0"/>
              </a:rPr>
              <a:t>（</a:t>
            </a:r>
            <a:r>
              <a:rPr lang="en-US" altLang="zh-CN"/>
              <a:t>LP4</a:t>
            </a:r>
            <a:r>
              <a:rPr lang="zh-CN" altLang="en-US">
                <a:cs typeface="Times New Roman" pitchFamily="18" charset="0"/>
              </a:rPr>
              <a:t>）无可行解，（</a:t>
            </a:r>
            <a:r>
              <a:rPr lang="en-US" altLang="zh-CN"/>
              <a:t>LP3</a:t>
            </a:r>
            <a:r>
              <a:rPr lang="zh-CN" altLang="en-US">
                <a:cs typeface="Times New Roman" pitchFamily="18" charset="0"/>
              </a:rPr>
              <a:t>）有最优解（</a:t>
            </a:r>
            <a:r>
              <a:rPr lang="en-US" altLang="zh-CN"/>
              <a:t>4, 2</a:t>
            </a:r>
            <a:r>
              <a:rPr lang="zh-CN" altLang="en-US">
                <a:cs typeface="Times New Roman" pitchFamily="18" charset="0"/>
              </a:rPr>
              <a:t>），该分枝的最优目标值</a:t>
            </a:r>
            <a:r>
              <a:rPr lang="en-US" altLang="zh-CN" i="1"/>
              <a:t>Z</a:t>
            </a:r>
            <a:r>
              <a:rPr lang="en-US" altLang="zh-CN"/>
              <a:t>=1.4</a:t>
            </a:r>
            <a:r>
              <a:rPr lang="zh-CN" altLang="en-US">
                <a:cs typeface="Times New Roman" pitchFamily="18" charset="0"/>
              </a:rPr>
              <a:t>。于是，对</a:t>
            </a:r>
            <a:r>
              <a:rPr lang="en-US" altLang="zh-CN" i="1"/>
              <a:t>x</a:t>
            </a:r>
            <a:r>
              <a:rPr lang="en-US" altLang="zh-CN" baseline="-30000"/>
              <a:t>1</a:t>
            </a:r>
            <a:r>
              <a:rPr lang="en-US" altLang="zh-CN">
                <a:cs typeface="Times New Roman" pitchFamily="18" charset="0"/>
              </a:rPr>
              <a:t>≥</a:t>
            </a:r>
            <a:r>
              <a:rPr lang="en-US" altLang="zh-CN"/>
              <a:t>3</a:t>
            </a:r>
            <a:r>
              <a:rPr lang="zh-CN" altLang="en-US">
                <a:cs typeface="Times New Roman" pitchFamily="18" charset="0"/>
              </a:rPr>
              <a:t>的分枝（</a:t>
            </a:r>
            <a:r>
              <a:rPr lang="en-US" altLang="zh-CN"/>
              <a:t>LP2</a:t>
            </a:r>
            <a:r>
              <a:rPr lang="zh-CN" altLang="en-US">
                <a:cs typeface="Times New Roman" pitchFamily="18" charset="0"/>
              </a:rPr>
              <a:t>），我们已求得最优解（注（</a:t>
            </a:r>
            <a:r>
              <a:rPr lang="en-US" altLang="zh-CN"/>
              <a:t>LP1</a:t>
            </a:r>
            <a:r>
              <a:rPr lang="zh-CN" altLang="en-US">
                <a:cs typeface="Times New Roman" pitchFamily="18" charset="0"/>
              </a:rPr>
              <a:t>）已不必再求解）目标值的一个上界（</a:t>
            </a:r>
            <a:r>
              <a:rPr lang="en-US" altLang="zh-CN"/>
              <a:t>UB</a:t>
            </a:r>
            <a:r>
              <a:rPr lang="zh-CN" altLang="en-US">
                <a:cs typeface="Times New Roman" pitchFamily="18" charset="0"/>
              </a:rPr>
              <a:t>）</a:t>
            </a:r>
            <a:r>
              <a:rPr lang="en-US" altLang="zh-CN" i="1"/>
              <a:t>Z</a:t>
            </a:r>
            <a:r>
              <a:rPr lang="en-US" altLang="zh-CN"/>
              <a:t>=1.4</a:t>
            </a:r>
            <a:r>
              <a:rPr lang="zh-CN" altLang="en-US">
                <a:cs typeface="Times New Roman" pitchFamily="18" charset="0"/>
              </a:rPr>
              <a:t>。另一方面，又同时</a:t>
            </a:r>
            <a:r>
              <a:rPr lang="zh-CN" altLang="en-US"/>
              <a:t> </a:t>
            </a:r>
            <a:r>
              <a:rPr lang="zh-CN" altLang="en-US">
                <a:cs typeface="Times New Roman" pitchFamily="18" charset="0"/>
              </a:rPr>
              <a:t>求得一整数解其目标值</a:t>
            </a:r>
            <a:r>
              <a:rPr lang="en-US" altLang="zh-CN"/>
              <a:t>Z=1.4</a:t>
            </a:r>
            <a:r>
              <a:rPr lang="zh-CN" altLang="en-US">
                <a:cs typeface="Times New Roman" pitchFamily="18" charset="0"/>
              </a:rPr>
              <a:t>，故已有整数最优解目标值的一个下界（</a:t>
            </a:r>
            <a:r>
              <a:rPr lang="en-US" altLang="zh-CN"/>
              <a:t>LB</a:t>
            </a:r>
            <a:r>
              <a:rPr lang="zh-CN" altLang="en-US">
                <a:cs typeface="Times New Roman" pitchFamily="18" charset="0"/>
              </a:rPr>
              <a:t>）</a:t>
            </a:r>
            <a:r>
              <a:rPr lang="en-US" altLang="zh-CN"/>
              <a:t>Z=1.4 </a:t>
            </a:r>
          </a:p>
        </p:txBody>
      </p:sp>
      <p:sp>
        <p:nvSpPr>
          <p:cNvPr id="91143" name="Rectangle 7"/>
          <p:cNvSpPr>
            <a:spLocks noChangeArrowheads="1"/>
          </p:cNvSpPr>
          <p:nvPr/>
        </p:nvSpPr>
        <p:spPr bwMode="auto">
          <a:xfrm>
            <a:off x="323850" y="2636838"/>
            <a:ext cx="85439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至此，我们已运用分枝定界法求得了整数规划例</a:t>
            </a:r>
            <a:r>
              <a:rPr lang="en-US" altLang="zh-CN"/>
              <a:t>9.19</a:t>
            </a:r>
            <a:r>
              <a:rPr lang="zh-CN" altLang="en-US">
                <a:cs typeface="Times New Roman" pitchFamily="18" charset="0"/>
              </a:rPr>
              <a:t>的最优解，整个过程见图</a:t>
            </a:r>
            <a:r>
              <a:rPr lang="en-US" altLang="zh-CN"/>
              <a:t>9.18</a:t>
            </a:r>
            <a:r>
              <a:rPr lang="zh-CN" altLang="en-US">
                <a:cs typeface="Times New Roman" pitchFamily="18" charset="0"/>
              </a:rPr>
              <a:t>所示。读者不难看出算法的实质，并由此总结出算法。</a:t>
            </a:r>
            <a:r>
              <a:rPr lang="zh-CN" altLang="en-US"/>
              <a:t> </a:t>
            </a:r>
          </a:p>
        </p:txBody>
      </p:sp>
      <p:sp>
        <p:nvSpPr>
          <p:cNvPr id="91145" name="Rectangle 9"/>
          <p:cNvSpPr>
            <a:spLocks noChangeArrowheads="1"/>
          </p:cNvSpPr>
          <p:nvPr/>
        </p:nvSpPr>
        <p:spPr bwMode="auto">
          <a:xfrm>
            <a:off x="323850" y="3357563"/>
            <a:ext cx="8640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FF6600"/>
                </a:solidFill>
              </a:rPr>
              <a:t>为了让读者看清在各种不同类型的问题中是如何使用分枝定界法的，下面</a:t>
            </a:r>
          </a:p>
          <a:p>
            <a:r>
              <a:rPr lang="zh-CN" altLang="en-US">
                <a:solidFill>
                  <a:srgbClr val="FF6600"/>
                </a:solidFill>
              </a:rPr>
              <a:t>我们再举一例：</a:t>
            </a:r>
          </a:p>
        </p:txBody>
      </p:sp>
      <p:sp>
        <p:nvSpPr>
          <p:cNvPr id="91147" name="Rectangle 11"/>
          <p:cNvSpPr>
            <a:spLocks noChangeArrowheads="1"/>
          </p:cNvSpPr>
          <p:nvPr/>
        </p:nvSpPr>
        <p:spPr bwMode="auto">
          <a:xfrm>
            <a:off x="323850" y="4076700"/>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例</a:t>
            </a:r>
            <a:r>
              <a:rPr lang="en-US" altLang="zh-CN">
                <a:solidFill>
                  <a:srgbClr val="009900"/>
                </a:solidFill>
              </a:rPr>
              <a:t>9.20</a:t>
            </a:r>
            <a:r>
              <a:rPr lang="en-US" altLang="zh-CN"/>
              <a:t>  </a:t>
            </a:r>
            <a:r>
              <a:rPr lang="zh-CN" altLang="en-US"/>
              <a:t>要调配红、蓝、白、黑、黄五种颜色的油漆。清洗调配工具所需花费的时间既和原来调配什么颜色有关又和拟调配什么颜色有关，各种情况下所需的时间见表</a:t>
            </a:r>
            <a:r>
              <a:rPr lang="en-US" altLang="zh-CN"/>
              <a:t>9.3</a:t>
            </a:r>
            <a:r>
              <a:rPr lang="zh-CN" altLang="en-US"/>
              <a:t>所示。问应当如何调配较好（要求先建立模型）。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1141"/>
                                        </p:tgtEl>
                                        <p:attrNameLst>
                                          <p:attrName>style.visibility</p:attrName>
                                        </p:attrNameLst>
                                      </p:cBhvr>
                                      <p:to>
                                        <p:strVal val="visible"/>
                                      </p:to>
                                    </p:set>
                                    <p:anim calcmode="lin" valueType="num">
                                      <p:cBhvr additive="base">
                                        <p:cTn id="7" dur="500" fill="hold"/>
                                        <p:tgtEl>
                                          <p:spTgt spid="91141"/>
                                        </p:tgtEl>
                                        <p:attrNameLst>
                                          <p:attrName>ppt_x</p:attrName>
                                        </p:attrNameLst>
                                      </p:cBhvr>
                                      <p:tavLst>
                                        <p:tav tm="0">
                                          <p:val>
                                            <p:strVal val="0-#ppt_w/2"/>
                                          </p:val>
                                        </p:tav>
                                        <p:tav tm="100000">
                                          <p:val>
                                            <p:strVal val="#ppt_x"/>
                                          </p:val>
                                        </p:tav>
                                      </p:tavLst>
                                    </p:anim>
                                    <p:anim calcmode="lin" valueType="num">
                                      <p:cBhvr additive="base">
                                        <p:cTn id="8" dur="500" fill="hold"/>
                                        <p:tgtEl>
                                          <p:spTgt spid="911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1143"/>
                                        </p:tgtEl>
                                        <p:attrNameLst>
                                          <p:attrName>style.visibility</p:attrName>
                                        </p:attrNameLst>
                                      </p:cBhvr>
                                      <p:to>
                                        <p:strVal val="visible"/>
                                      </p:to>
                                    </p:set>
                                    <p:anim calcmode="lin" valueType="num">
                                      <p:cBhvr additive="base">
                                        <p:cTn id="13" dur="500" fill="hold"/>
                                        <p:tgtEl>
                                          <p:spTgt spid="91143"/>
                                        </p:tgtEl>
                                        <p:attrNameLst>
                                          <p:attrName>ppt_x</p:attrName>
                                        </p:attrNameLst>
                                      </p:cBhvr>
                                      <p:tavLst>
                                        <p:tav tm="0">
                                          <p:val>
                                            <p:strVal val="0-#ppt_w/2"/>
                                          </p:val>
                                        </p:tav>
                                        <p:tav tm="100000">
                                          <p:val>
                                            <p:strVal val="#ppt_x"/>
                                          </p:val>
                                        </p:tav>
                                      </p:tavLst>
                                    </p:anim>
                                    <p:anim calcmode="lin" valueType="num">
                                      <p:cBhvr additive="base">
                                        <p:cTn id="14" dur="500" fill="hold"/>
                                        <p:tgtEl>
                                          <p:spTgt spid="911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1145"/>
                                        </p:tgtEl>
                                        <p:attrNameLst>
                                          <p:attrName>style.visibility</p:attrName>
                                        </p:attrNameLst>
                                      </p:cBhvr>
                                      <p:to>
                                        <p:strVal val="visible"/>
                                      </p:to>
                                    </p:set>
                                    <p:anim calcmode="lin" valueType="num">
                                      <p:cBhvr additive="base">
                                        <p:cTn id="19" dur="500" fill="hold"/>
                                        <p:tgtEl>
                                          <p:spTgt spid="91145"/>
                                        </p:tgtEl>
                                        <p:attrNameLst>
                                          <p:attrName>ppt_x</p:attrName>
                                        </p:attrNameLst>
                                      </p:cBhvr>
                                      <p:tavLst>
                                        <p:tav tm="0">
                                          <p:val>
                                            <p:strVal val="0-#ppt_w/2"/>
                                          </p:val>
                                        </p:tav>
                                        <p:tav tm="100000">
                                          <p:val>
                                            <p:strVal val="#ppt_x"/>
                                          </p:val>
                                        </p:tav>
                                      </p:tavLst>
                                    </p:anim>
                                    <p:anim calcmode="lin" valueType="num">
                                      <p:cBhvr additive="base">
                                        <p:cTn id="20" dur="500" fill="hold"/>
                                        <p:tgtEl>
                                          <p:spTgt spid="911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1147"/>
                                        </p:tgtEl>
                                        <p:attrNameLst>
                                          <p:attrName>style.visibility</p:attrName>
                                        </p:attrNameLst>
                                      </p:cBhvr>
                                      <p:to>
                                        <p:strVal val="visible"/>
                                      </p:to>
                                    </p:set>
                                    <p:anim calcmode="lin" valueType="num">
                                      <p:cBhvr additive="base">
                                        <p:cTn id="25" dur="500" fill="hold"/>
                                        <p:tgtEl>
                                          <p:spTgt spid="91147"/>
                                        </p:tgtEl>
                                        <p:attrNameLst>
                                          <p:attrName>ppt_x</p:attrName>
                                        </p:attrNameLst>
                                      </p:cBhvr>
                                      <p:tavLst>
                                        <p:tav tm="0">
                                          <p:val>
                                            <p:strVal val="0-#ppt_w/2"/>
                                          </p:val>
                                        </p:tav>
                                        <p:tav tm="100000">
                                          <p:val>
                                            <p:strVal val="#ppt_x"/>
                                          </p:val>
                                        </p:tav>
                                      </p:tavLst>
                                    </p:anim>
                                    <p:anim calcmode="lin" valueType="num">
                                      <p:cBhvr additive="base">
                                        <p:cTn id="26" dur="500" fill="hold"/>
                                        <p:tgtEl>
                                          <p:spTgt spid="91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p:bldP spid="91143" grpId="0"/>
      <p:bldP spid="91145" grpId="0"/>
      <p:bldP spid="9114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5" name="Rectangle 5"/>
          <p:cNvSpPr>
            <a:spLocks noChangeArrowheads="1"/>
          </p:cNvSpPr>
          <p:nvPr/>
        </p:nvSpPr>
        <p:spPr bwMode="auto">
          <a:xfrm>
            <a:off x="395288" y="333375"/>
            <a:ext cx="82962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对例</a:t>
            </a:r>
            <a:r>
              <a:rPr lang="en-US" altLang="zh-CN"/>
              <a:t>9.20</a:t>
            </a:r>
            <a:r>
              <a:rPr lang="zh-CN" altLang="en-US"/>
              <a:t>我们作如下理解，一个油漆工每天都要使用上述五种颜料，从而他应当在完成工作后清洗好工具，以便第二天开始同样顺序的调色。如果该工人只需调配一次而不必考虑以后的工作，问题可以作类似的讨论，（注：此工人只有一块调色板）。</a:t>
            </a:r>
          </a:p>
        </p:txBody>
      </p:sp>
      <p:sp>
        <p:nvSpPr>
          <p:cNvPr id="92244" name="Rectangle 84"/>
          <p:cNvSpPr>
            <a:spLocks noChangeArrowheads="1"/>
          </p:cNvSpPr>
          <p:nvPr/>
        </p:nvSpPr>
        <p:spPr bwMode="auto">
          <a:xfrm>
            <a:off x="3708400" y="1700213"/>
            <a:ext cx="755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a:t>表</a:t>
            </a:r>
            <a:r>
              <a:rPr lang="en-US" altLang="zh-CN"/>
              <a:t>9.3</a:t>
            </a:r>
          </a:p>
        </p:txBody>
      </p:sp>
      <p:graphicFrame>
        <p:nvGraphicFramePr>
          <p:cNvPr id="92329" name="Group 169"/>
          <p:cNvGraphicFramePr>
            <a:graphicFrameLocks noGrp="1"/>
          </p:cNvGraphicFramePr>
          <p:nvPr>
            <p:ph/>
          </p:nvPr>
        </p:nvGraphicFramePr>
        <p:xfrm>
          <a:off x="611188" y="2133600"/>
          <a:ext cx="7354887" cy="2663825"/>
        </p:xfrm>
        <a:graphic>
          <a:graphicData uri="http://schemas.openxmlformats.org/drawingml/2006/table">
            <a:tbl>
              <a:tblPr/>
              <a:tblGrid>
                <a:gridCol w="1558925"/>
                <a:gridCol w="1158875"/>
                <a:gridCol w="1158875"/>
                <a:gridCol w="1160462"/>
                <a:gridCol w="1158875"/>
                <a:gridCol w="1158875"/>
              </a:tblGrid>
              <a:tr h="10001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           现调</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原调</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蓝</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白</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黑</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637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红</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蓝</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白</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黑</a:t>
                      </a:r>
                      <a:endParaRPr kumimoji="0" lang="zh-CN" altLang="en-US"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20</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6</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19</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22</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2322" name="Rectangle 162"/>
          <p:cNvSpPr>
            <a:spLocks noChangeArrowheads="1"/>
          </p:cNvSpPr>
          <p:nvPr/>
        </p:nvSpPr>
        <p:spPr bwMode="auto">
          <a:xfrm>
            <a:off x="395288" y="4941888"/>
            <a:ext cx="8459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考察五种颜色间的指派问题，将甲色指派给乙色理解为“用完甲色清洗工具，其后使用乙色”。相应的费用矩阵为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2165"/>
                                        </p:tgtEl>
                                        <p:attrNameLst>
                                          <p:attrName>style.visibility</p:attrName>
                                        </p:attrNameLst>
                                      </p:cBhvr>
                                      <p:to>
                                        <p:strVal val="visible"/>
                                      </p:to>
                                    </p:set>
                                    <p:anim calcmode="lin" valueType="num">
                                      <p:cBhvr additive="base">
                                        <p:cTn id="7" dur="500" fill="hold"/>
                                        <p:tgtEl>
                                          <p:spTgt spid="92165"/>
                                        </p:tgtEl>
                                        <p:attrNameLst>
                                          <p:attrName>ppt_x</p:attrName>
                                        </p:attrNameLst>
                                      </p:cBhvr>
                                      <p:tavLst>
                                        <p:tav tm="0">
                                          <p:val>
                                            <p:strVal val="0-#ppt_w/2"/>
                                          </p:val>
                                        </p:tav>
                                        <p:tav tm="100000">
                                          <p:val>
                                            <p:strVal val="#ppt_x"/>
                                          </p:val>
                                        </p:tav>
                                      </p:tavLst>
                                    </p:anim>
                                    <p:anim calcmode="lin" valueType="num">
                                      <p:cBhvr additive="base">
                                        <p:cTn id="8"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244"/>
                                        </p:tgtEl>
                                        <p:attrNameLst>
                                          <p:attrName>style.visibility</p:attrName>
                                        </p:attrNameLst>
                                      </p:cBhvr>
                                      <p:to>
                                        <p:strVal val="visible"/>
                                      </p:to>
                                    </p:set>
                                    <p:anim calcmode="lin" valueType="num">
                                      <p:cBhvr additive="base">
                                        <p:cTn id="13" dur="500" fill="hold"/>
                                        <p:tgtEl>
                                          <p:spTgt spid="92244"/>
                                        </p:tgtEl>
                                        <p:attrNameLst>
                                          <p:attrName>ppt_x</p:attrName>
                                        </p:attrNameLst>
                                      </p:cBhvr>
                                      <p:tavLst>
                                        <p:tav tm="0">
                                          <p:val>
                                            <p:strVal val="0-#ppt_w/2"/>
                                          </p:val>
                                        </p:tav>
                                        <p:tav tm="100000">
                                          <p:val>
                                            <p:strVal val="#ppt_x"/>
                                          </p:val>
                                        </p:tav>
                                      </p:tavLst>
                                    </p:anim>
                                    <p:anim calcmode="lin" valueType="num">
                                      <p:cBhvr additive="base">
                                        <p:cTn id="14" dur="500" fill="hold"/>
                                        <p:tgtEl>
                                          <p:spTgt spid="922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2329"/>
                                        </p:tgtEl>
                                        <p:attrNameLst>
                                          <p:attrName>style.visibility</p:attrName>
                                        </p:attrNameLst>
                                      </p:cBhvr>
                                      <p:to>
                                        <p:strVal val="visible"/>
                                      </p:to>
                                    </p:set>
                                    <p:anim calcmode="lin" valueType="num">
                                      <p:cBhvr additive="base">
                                        <p:cTn id="19" dur="500" fill="hold"/>
                                        <p:tgtEl>
                                          <p:spTgt spid="92329"/>
                                        </p:tgtEl>
                                        <p:attrNameLst>
                                          <p:attrName>ppt_x</p:attrName>
                                        </p:attrNameLst>
                                      </p:cBhvr>
                                      <p:tavLst>
                                        <p:tav tm="0">
                                          <p:val>
                                            <p:strVal val="0-#ppt_w/2"/>
                                          </p:val>
                                        </p:tav>
                                        <p:tav tm="100000">
                                          <p:val>
                                            <p:strVal val="#ppt_x"/>
                                          </p:val>
                                        </p:tav>
                                      </p:tavLst>
                                    </p:anim>
                                    <p:anim calcmode="lin" valueType="num">
                                      <p:cBhvr additive="base">
                                        <p:cTn id="20" dur="500" fill="hold"/>
                                        <p:tgtEl>
                                          <p:spTgt spid="923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322"/>
                                        </p:tgtEl>
                                        <p:attrNameLst>
                                          <p:attrName>style.visibility</p:attrName>
                                        </p:attrNameLst>
                                      </p:cBhvr>
                                      <p:to>
                                        <p:strVal val="visible"/>
                                      </p:to>
                                    </p:set>
                                    <p:anim calcmode="lin" valueType="num">
                                      <p:cBhvr additive="base">
                                        <p:cTn id="25" dur="500" fill="hold"/>
                                        <p:tgtEl>
                                          <p:spTgt spid="92322"/>
                                        </p:tgtEl>
                                        <p:attrNameLst>
                                          <p:attrName>ppt_x</p:attrName>
                                        </p:attrNameLst>
                                      </p:cBhvr>
                                      <p:tavLst>
                                        <p:tav tm="0">
                                          <p:val>
                                            <p:strVal val="0-#ppt_w/2"/>
                                          </p:val>
                                        </p:tav>
                                        <p:tav tm="100000">
                                          <p:val>
                                            <p:strVal val="#ppt_x"/>
                                          </p:val>
                                        </p:tav>
                                      </p:tavLst>
                                    </p:anim>
                                    <p:anim calcmode="lin" valueType="num">
                                      <p:cBhvr additive="base">
                                        <p:cTn id="26" dur="500" fill="hold"/>
                                        <p:tgtEl>
                                          <p:spTgt spid="923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p:bldP spid="92244" grpId="0"/>
      <p:bldP spid="923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8" name="Rectangle 6"/>
          <p:cNvSpPr>
            <a:spLocks noChangeArrowheads="1"/>
          </p:cNvSpPr>
          <p:nvPr/>
        </p:nvSpPr>
        <p:spPr bwMode="auto">
          <a:xfrm>
            <a:off x="0" y="2544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42" name="Rectangle 10"/>
          <p:cNvSpPr>
            <a:spLocks noChangeArrowheads="1"/>
          </p:cNvSpPr>
          <p:nvPr/>
        </p:nvSpPr>
        <p:spPr bwMode="auto">
          <a:xfrm>
            <a:off x="0" y="2362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44" name="Group 12"/>
          <p:cNvGrpSpPr>
            <a:grpSpLocks/>
          </p:cNvGrpSpPr>
          <p:nvPr/>
        </p:nvGrpSpPr>
        <p:grpSpPr bwMode="auto">
          <a:xfrm>
            <a:off x="584200" y="115888"/>
            <a:ext cx="2771775" cy="2100262"/>
            <a:chOff x="158" y="565"/>
            <a:chExt cx="1746" cy="1323"/>
          </a:xfrm>
        </p:grpSpPr>
        <p:graphicFrame>
          <p:nvGraphicFramePr>
            <p:cNvPr id="95240" name="Object 8"/>
            <p:cNvGraphicFramePr>
              <a:graphicFrameLocks noChangeAspect="1"/>
            </p:cNvGraphicFramePr>
            <p:nvPr/>
          </p:nvGraphicFramePr>
          <p:xfrm>
            <a:off x="476" y="890"/>
            <a:ext cx="1406" cy="998"/>
          </p:xfrm>
          <a:graphic>
            <a:graphicData uri="http://schemas.openxmlformats.org/presentationml/2006/ole">
              <mc:AlternateContent xmlns:mc="http://schemas.openxmlformats.org/markup-compatibility/2006">
                <mc:Choice xmlns:v="urn:schemas-microsoft-com:vml" Requires="v">
                  <p:oleObj spid="_x0000_s95258" r:id="rId3" imgW="1524000" imgH="1143000" progId="Equation.DSMT4">
                    <p:embed/>
                  </p:oleObj>
                </mc:Choice>
                <mc:Fallback>
                  <p:oleObj r:id="rId3" imgW="1524000" imgH="1143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890"/>
                          <a:ext cx="1406" cy="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41" name="Text Box 9"/>
            <p:cNvSpPr txBox="1">
              <a:spLocks noChangeArrowheads="1"/>
            </p:cNvSpPr>
            <p:nvPr/>
          </p:nvSpPr>
          <p:spPr bwMode="auto">
            <a:xfrm>
              <a:off x="158" y="845"/>
              <a:ext cx="227"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红</a:t>
              </a:r>
            </a:p>
            <a:p>
              <a:pPr eaLnBrk="0" hangingPunct="0"/>
              <a:r>
                <a:rPr lang="zh-CN" altLang="en-US"/>
                <a:t>蓝</a:t>
              </a:r>
            </a:p>
            <a:p>
              <a:pPr eaLnBrk="0" hangingPunct="0"/>
              <a:r>
                <a:rPr lang="zh-CN" altLang="en-US"/>
                <a:t>白</a:t>
              </a:r>
            </a:p>
            <a:p>
              <a:pPr eaLnBrk="0" hangingPunct="0"/>
              <a:r>
                <a:rPr lang="zh-CN" altLang="en-US"/>
                <a:t>黑</a:t>
              </a:r>
            </a:p>
            <a:p>
              <a:pPr eaLnBrk="0" hangingPunct="0"/>
              <a:r>
                <a:rPr lang="zh-CN" altLang="en-US"/>
                <a:t>黄</a:t>
              </a:r>
            </a:p>
          </p:txBody>
        </p:sp>
        <p:sp>
          <p:nvSpPr>
            <p:cNvPr id="95243" name="Rectangle 11"/>
            <p:cNvSpPr>
              <a:spLocks noChangeArrowheads="1"/>
            </p:cNvSpPr>
            <p:nvPr/>
          </p:nvSpPr>
          <p:spPr bwMode="auto">
            <a:xfrm>
              <a:off x="295" y="565"/>
              <a:ext cx="1609" cy="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endParaRPr lang="zh-CN" altLang="en-US" sz="1100"/>
            </a:p>
            <a:p>
              <a:pPr indent="266700" eaLnBrk="0" hangingPunct="0"/>
              <a:r>
                <a:rPr lang="zh-CN" altLang="en-US"/>
                <a:t>红   兰   白    黑   黄</a:t>
              </a:r>
            </a:p>
            <a:p>
              <a:pPr indent="266700" eaLnBrk="0" hangingPunct="0"/>
              <a:endParaRPr lang="zh-CN" altLang="en-US"/>
            </a:p>
          </p:txBody>
        </p:sp>
      </p:grpSp>
      <p:sp>
        <p:nvSpPr>
          <p:cNvPr id="95246" name="Rectangle 14"/>
          <p:cNvSpPr>
            <a:spLocks noChangeArrowheads="1"/>
          </p:cNvSpPr>
          <p:nvPr/>
        </p:nvSpPr>
        <p:spPr bwMode="auto">
          <a:xfrm>
            <a:off x="3851275" y="1052513"/>
            <a:ext cx="4000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其中，“</a:t>
            </a:r>
            <a:r>
              <a:rPr lang="en-US" altLang="zh-CN"/>
              <a:t>M”</a:t>
            </a:r>
            <a:r>
              <a:rPr lang="zh-CN" altLang="en-US"/>
              <a:t>表示充分大的正实数。</a:t>
            </a:r>
          </a:p>
        </p:txBody>
      </p:sp>
      <p:sp>
        <p:nvSpPr>
          <p:cNvPr id="95248" name="Rectangle 16"/>
          <p:cNvSpPr>
            <a:spLocks noChangeArrowheads="1"/>
          </p:cNvSpPr>
          <p:nvPr/>
        </p:nvSpPr>
        <p:spPr bwMode="auto">
          <a:xfrm>
            <a:off x="250825" y="2276475"/>
            <a:ext cx="6573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利用求解指派问题的匈牙利算法，对矩阵逐次变换如下：</a:t>
            </a:r>
          </a:p>
        </p:txBody>
      </p:sp>
      <p:sp>
        <p:nvSpPr>
          <p:cNvPr id="95250" name="Rectangle 18"/>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52" name="Rectangle 20"/>
          <p:cNvSpPr>
            <a:spLocks noChangeArrowheads="1"/>
          </p:cNvSpPr>
          <p:nvPr/>
        </p:nvSpPr>
        <p:spPr bwMode="auto">
          <a:xfrm>
            <a:off x="0" y="2757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54" name="Rectangle 22"/>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5256" name="Rectangle 24"/>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95257" name="Group 25"/>
          <p:cNvGrpSpPr>
            <a:grpSpLocks/>
          </p:cNvGrpSpPr>
          <p:nvPr/>
        </p:nvGrpSpPr>
        <p:grpSpPr bwMode="auto">
          <a:xfrm>
            <a:off x="466725" y="2781300"/>
            <a:ext cx="5329238" cy="3600450"/>
            <a:chOff x="294" y="1752"/>
            <a:chExt cx="3357" cy="2268"/>
          </a:xfrm>
        </p:grpSpPr>
        <p:graphicFrame>
          <p:nvGraphicFramePr>
            <p:cNvPr id="95249" name="Object 17"/>
            <p:cNvGraphicFramePr>
              <a:graphicFrameLocks noChangeAspect="1"/>
            </p:cNvGraphicFramePr>
            <p:nvPr/>
          </p:nvGraphicFramePr>
          <p:xfrm>
            <a:off x="476" y="1752"/>
            <a:ext cx="1360" cy="1020"/>
          </p:xfrm>
          <a:graphic>
            <a:graphicData uri="http://schemas.openxmlformats.org/presentationml/2006/ole">
              <mc:AlternateContent xmlns:mc="http://schemas.openxmlformats.org/markup-compatibility/2006">
                <mc:Choice xmlns:v="urn:schemas-microsoft-com:vml" Requires="v">
                  <p:oleObj spid="_x0000_s95259" r:id="rId5" imgW="1524000" imgH="1143000" progId="Equation.DSMT4">
                    <p:embed/>
                  </p:oleObj>
                </mc:Choice>
                <mc:Fallback>
                  <p:oleObj r:id="rId5" imgW="1524000" imgH="11430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752"/>
                          <a:ext cx="1360" cy="10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1" name="Object 19"/>
            <p:cNvGraphicFramePr>
              <a:graphicFrameLocks noChangeAspect="1"/>
            </p:cNvGraphicFramePr>
            <p:nvPr/>
          </p:nvGraphicFramePr>
          <p:xfrm>
            <a:off x="1837" y="1776"/>
            <a:ext cx="1769" cy="1200"/>
          </p:xfrm>
          <a:graphic>
            <a:graphicData uri="http://schemas.openxmlformats.org/presentationml/2006/ole">
              <mc:AlternateContent xmlns:mc="http://schemas.openxmlformats.org/markup-compatibility/2006">
                <mc:Choice xmlns:v="urn:schemas-microsoft-com:vml" Requires="v">
                  <p:oleObj spid="_x0000_s95260" r:id="rId6" imgW="1981200" imgH="1346200" progId="Equation.DSMT4">
                    <p:embed/>
                  </p:oleObj>
                </mc:Choice>
                <mc:Fallback>
                  <p:oleObj r:id="rId6" imgW="1981200" imgH="1346200" progId="Equation.DSMT4">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7" y="1776"/>
                          <a:ext cx="1769" cy="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3" name="Object 21"/>
            <p:cNvGraphicFramePr>
              <a:graphicFrameLocks noChangeAspect="1"/>
            </p:cNvGraphicFramePr>
            <p:nvPr/>
          </p:nvGraphicFramePr>
          <p:xfrm>
            <a:off x="294" y="2931"/>
            <a:ext cx="1543" cy="1059"/>
          </p:xfrm>
          <a:graphic>
            <a:graphicData uri="http://schemas.openxmlformats.org/presentationml/2006/ole">
              <mc:AlternateContent xmlns:mc="http://schemas.openxmlformats.org/markup-compatibility/2006">
                <mc:Choice xmlns:v="urn:schemas-microsoft-com:vml" Requires="v">
                  <p:oleObj spid="_x0000_s95261" r:id="rId8" imgW="1714500" imgH="1143000" progId="Equation.DSMT4">
                    <p:embed/>
                  </p:oleObj>
                </mc:Choice>
                <mc:Fallback>
                  <p:oleObj r:id="rId8" imgW="1714500" imgH="114300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 y="2931"/>
                          <a:ext cx="1543" cy="1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55" name="Object 23"/>
            <p:cNvGraphicFramePr>
              <a:graphicFrameLocks noChangeAspect="1"/>
            </p:cNvGraphicFramePr>
            <p:nvPr/>
          </p:nvGraphicFramePr>
          <p:xfrm>
            <a:off x="2109" y="3022"/>
            <a:ext cx="1542" cy="998"/>
          </p:xfrm>
          <a:graphic>
            <a:graphicData uri="http://schemas.openxmlformats.org/presentationml/2006/ole">
              <mc:AlternateContent xmlns:mc="http://schemas.openxmlformats.org/markup-compatibility/2006">
                <mc:Choice xmlns:v="urn:schemas-microsoft-com:vml" Requires="v">
                  <p:oleObj spid="_x0000_s95262" r:id="rId10" imgW="1714500" imgH="1143000" progId="Equation.DSMT4">
                    <p:embed/>
                  </p:oleObj>
                </mc:Choice>
                <mc:Fallback>
                  <p:oleObj r:id="rId10" imgW="1714500" imgH="1143000" progId="Equation.DSMT4">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9" y="3022"/>
                          <a:ext cx="1542" cy="9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95244"/>
                                        </p:tgtEl>
                                        <p:attrNameLst>
                                          <p:attrName>style.visibility</p:attrName>
                                        </p:attrNameLst>
                                      </p:cBhvr>
                                      <p:to>
                                        <p:strVal val="visible"/>
                                      </p:to>
                                    </p:set>
                                    <p:anim calcmode="lin" valueType="num">
                                      <p:cBhvr additive="base">
                                        <p:cTn id="7" dur="500" fill="hold"/>
                                        <p:tgtEl>
                                          <p:spTgt spid="95244"/>
                                        </p:tgtEl>
                                        <p:attrNameLst>
                                          <p:attrName>ppt_x</p:attrName>
                                        </p:attrNameLst>
                                      </p:cBhvr>
                                      <p:tavLst>
                                        <p:tav tm="0">
                                          <p:val>
                                            <p:strVal val="0-#ppt_w/2"/>
                                          </p:val>
                                        </p:tav>
                                        <p:tav tm="100000">
                                          <p:val>
                                            <p:strVal val="#ppt_x"/>
                                          </p:val>
                                        </p:tav>
                                      </p:tavLst>
                                    </p:anim>
                                    <p:anim calcmode="lin" valueType="num">
                                      <p:cBhvr additive="base">
                                        <p:cTn id="8" dur="500" fill="hold"/>
                                        <p:tgtEl>
                                          <p:spTgt spid="95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5246"/>
                                        </p:tgtEl>
                                        <p:attrNameLst>
                                          <p:attrName>style.visibility</p:attrName>
                                        </p:attrNameLst>
                                      </p:cBhvr>
                                      <p:to>
                                        <p:strVal val="visible"/>
                                      </p:to>
                                    </p:set>
                                    <p:anim calcmode="lin" valueType="num">
                                      <p:cBhvr additive="base">
                                        <p:cTn id="13" dur="500" fill="hold"/>
                                        <p:tgtEl>
                                          <p:spTgt spid="95246"/>
                                        </p:tgtEl>
                                        <p:attrNameLst>
                                          <p:attrName>ppt_x</p:attrName>
                                        </p:attrNameLst>
                                      </p:cBhvr>
                                      <p:tavLst>
                                        <p:tav tm="0">
                                          <p:val>
                                            <p:strVal val="1+#ppt_w/2"/>
                                          </p:val>
                                        </p:tav>
                                        <p:tav tm="100000">
                                          <p:val>
                                            <p:strVal val="#ppt_x"/>
                                          </p:val>
                                        </p:tav>
                                      </p:tavLst>
                                    </p:anim>
                                    <p:anim calcmode="lin" valueType="num">
                                      <p:cBhvr additive="base">
                                        <p:cTn id="14" dur="500" fill="hold"/>
                                        <p:tgtEl>
                                          <p:spTgt spid="952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48"/>
                                        </p:tgtEl>
                                        <p:attrNameLst>
                                          <p:attrName>style.visibility</p:attrName>
                                        </p:attrNameLst>
                                      </p:cBhvr>
                                      <p:to>
                                        <p:strVal val="visible"/>
                                      </p:to>
                                    </p:set>
                                    <p:anim calcmode="lin" valueType="num">
                                      <p:cBhvr additive="base">
                                        <p:cTn id="19" dur="500" fill="hold"/>
                                        <p:tgtEl>
                                          <p:spTgt spid="95248"/>
                                        </p:tgtEl>
                                        <p:attrNameLst>
                                          <p:attrName>ppt_x</p:attrName>
                                        </p:attrNameLst>
                                      </p:cBhvr>
                                      <p:tavLst>
                                        <p:tav tm="0">
                                          <p:val>
                                            <p:strVal val="0-#ppt_w/2"/>
                                          </p:val>
                                        </p:tav>
                                        <p:tav tm="100000">
                                          <p:val>
                                            <p:strVal val="#ppt_x"/>
                                          </p:val>
                                        </p:tav>
                                      </p:tavLst>
                                    </p:anim>
                                    <p:anim calcmode="lin" valueType="num">
                                      <p:cBhvr additive="base">
                                        <p:cTn id="20" dur="500" fill="hold"/>
                                        <p:tgtEl>
                                          <p:spTgt spid="952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5257"/>
                                        </p:tgtEl>
                                        <p:attrNameLst>
                                          <p:attrName>style.visibility</p:attrName>
                                        </p:attrNameLst>
                                      </p:cBhvr>
                                      <p:to>
                                        <p:strVal val="visible"/>
                                      </p:to>
                                    </p:set>
                                    <p:anim calcmode="lin" valueType="num">
                                      <p:cBhvr additive="base">
                                        <p:cTn id="25" dur="500" fill="hold"/>
                                        <p:tgtEl>
                                          <p:spTgt spid="95257"/>
                                        </p:tgtEl>
                                        <p:attrNameLst>
                                          <p:attrName>ppt_x</p:attrName>
                                        </p:attrNameLst>
                                      </p:cBhvr>
                                      <p:tavLst>
                                        <p:tav tm="0">
                                          <p:val>
                                            <p:strVal val="0-#ppt_w/2"/>
                                          </p:val>
                                        </p:tav>
                                        <p:tav tm="100000">
                                          <p:val>
                                            <p:strVal val="#ppt_x"/>
                                          </p:val>
                                        </p:tav>
                                      </p:tavLst>
                                    </p:anim>
                                    <p:anim calcmode="lin" valueType="num">
                                      <p:cBhvr additive="base">
                                        <p:cTn id="26" dur="500" fill="hold"/>
                                        <p:tgtEl>
                                          <p:spTgt spid="95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 grpId="0"/>
      <p:bldP spid="9524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ChangeArrowheads="1"/>
          </p:cNvSpPr>
          <p:nvPr/>
        </p:nvSpPr>
        <p:spPr bwMode="auto">
          <a:xfrm>
            <a:off x="395288" y="404813"/>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在变换过程中，</a:t>
            </a:r>
            <a:r>
              <a:rPr lang="en-US" altLang="zh-CN" i="1"/>
              <a:t>M</a:t>
            </a:r>
            <a:r>
              <a:rPr lang="zh-CN" altLang="en-US"/>
              <a:t>的值可能改变，它们均表示充分大的正整数，为简便起见，不妨仍用</a:t>
            </a:r>
            <a:r>
              <a:rPr lang="en-US" altLang="zh-CN" i="1"/>
              <a:t>M</a:t>
            </a:r>
            <a:r>
              <a:rPr lang="zh-CN" altLang="en-US"/>
              <a:t>表示。从最后一个矩阵立即可得此调色问题的一个最优顺序：红</a:t>
            </a:r>
            <a:r>
              <a:rPr lang="en-US" altLang="zh-CN"/>
              <a:t>→</a:t>
            </a:r>
            <a:r>
              <a:rPr lang="zh-CN" altLang="en-US"/>
              <a:t>蓝</a:t>
            </a:r>
            <a:r>
              <a:rPr lang="en-US" altLang="zh-CN"/>
              <a:t>→</a:t>
            </a:r>
            <a:r>
              <a:rPr lang="zh-CN" altLang="en-US"/>
              <a:t>黑</a:t>
            </a:r>
            <a:r>
              <a:rPr lang="en-US" altLang="zh-CN"/>
              <a:t>→</a:t>
            </a:r>
            <a:r>
              <a:rPr lang="zh-CN" altLang="en-US"/>
              <a:t>白</a:t>
            </a:r>
            <a:r>
              <a:rPr lang="en-US" altLang="zh-CN"/>
              <a:t>→</a:t>
            </a:r>
            <a:r>
              <a:rPr lang="zh-CN" altLang="en-US"/>
              <a:t>黄（黄</a:t>
            </a:r>
            <a:r>
              <a:rPr lang="en-US" altLang="zh-CN"/>
              <a:t>→</a:t>
            </a:r>
            <a:r>
              <a:rPr lang="zh-CN" altLang="en-US"/>
              <a:t>红）。</a:t>
            </a:r>
          </a:p>
        </p:txBody>
      </p:sp>
      <p:sp>
        <p:nvSpPr>
          <p:cNvPr id="96263" name="Rectangle 7"/>
          <p:cNvSpPr>
            <a:spLocks noChangeArrowheads="1"/>
          </p:cNvSpPr>
          <p:nvPr/>
        </p:nvSpPr>
        <p:spPr bwMode="auto">
          <a:xfrm>
            <a:off x="396875" y="1412875"/>
            <a:ext cx="82788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读者不难发现，利用指派问题的算法求得调色问题例</a:t>
            </a:r>
            <a:r>
              <a:rPr lang="en-US" altLang="zh-CN"/>
              <a:t>2</a:t>
            </a:r>
            <a:r>
              <a:rPr lang="zh-CN" altLang="en-US"/>
              <a:t>的解纯系巧合。事实上，调色问题可看成旅行商问题的实例。</a:t>
            </a:r>
            <a:r>
              <a:rPr lang="en-US" altLang="zh-CN"/>
              <a:t>TSP</a:t>
            </a:r>
            <a:r>
              <a:rPr lang="zh-CN" altLang="en-US"/>
              <a:t>是</a:t>
            </a:r>
            <a:r>
              <a:rPr lang="en-US" altLang="zh-CN"/>
              <a:t>NP</a:t>
            </a:r>
            <a:r>
              <a:rPr lang="zh-CN" altLang="en-US"/>
              <a:t>完全的，而求解指派问题的匈牙利算法是多项式时间算法，不可能用来求解</a:t>
            </a:r>
            <a:r>
              <a:rPr lang="en-US" altLang="zh-CN"/>
              <a:t>TSP</a:t>
            </a:r>
            <a:r>
              <a:rPr lang="zh-CN" altLang="en-US"/>
              <a:t>的每一实例。例如，如果将例</a:t>
            </a:r>
            <a:r>
              <a:rPr lang="en-US" altLang="zh-CN"/>
              <a:t>9.20</a:t>
            </a:r>
            <a:r>
              <a:rPr lang="zh-CN" altLang="en-US"/>
              <a:t>的费用矩阵改为</a:t>
            </a:r>
          </a:p>
        </p:txBody>
      </p:sp>
      <p:grpSp>
        <p:nvGrpSpPr>
          <p:cNvPr id="96272" name="Group 16"/>
          <p:cNvGrpSpPr>
            <a:grpSpLocks/>
          </p:cNvGrpSpPr>
          <p:nvPr/>
        </p:nvGrpSpPr>
        <p:grpSpPr bwMode="auto">
          <a:xfrm>
            <a:off x="395288" y="2852738"/>
            <a:ext cx="8064500" cy="2122487"/>
            <a:chOff x="249" y="1797"/>
            <a:chExt cx="5080" cy="1337"/>
          </a:xfrm>
        </p:grpSpPr>
        <p:sp>
          <p:nvSpPr>
            <p:cNvPr id="96265" name="Rectangle 9"/>
            <p:cNvSpPr>
              <a:spLocks noChangeArrowheads="1"/>
            </p:cNvSpPr>
            <p:nvPr/>
          </p:nvSpPr>
          <p:spPr bwMode="auto">
            <a:xfrm>
              <a:off x="249" y="1819"/>
              <a:ext cx="17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t>1     2    3     4    5</a:t>
              </a:r>
            </a:p>
          </p:txBody>
        </p:sp>
        <p:graphicFrame>
          <p:nvGraphicFramePr>
            <p:cNvPr id="96264" name="Object 8"/>
            <p:cNvGraphicFramePr>
              <a:graphicFrameLocks noChangeAspect="1"/>
            </p:cNvGraphicFramePr>
            <p:nvPr/>
          </p:nvGraphicFramePr>
          <p:xfrm>
            <a:off x="431" y="2069"/>
            <a:ext cx="1905" cy="973"/>
          </p:xfrm>
          <a:graphic>
            <a:graphicData uri="http://schemas.openxmlformats.org/presentationml/2006/ole">
              <mc:AlternateContent xmlns:mc="http://schemas.openxmlformats.org/markup-compatibility/2006">
                <mc:Choice xmlns:v="urn:schemas-microsoft-com:vml" Requires="v">
                  <p:oleObj spid="_x0000_s96273" r:id="rId3" imgW="2235200" imgH="1143000" progId="Equation.DSMT4">
                    <p:embed/>
                  </p:oleObj>
                </mc:Choice>
                <mc:Fallback>
                  <p:oleObj r:id="rId3" imgW="2235200" imgH="11430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2069"/>
                          <a:ext cx="1905" cy="9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7" name="Rectangle 11"/>
            <p:cNvSpPr>
              <a:spLocks noChangeArrowheads="1"/>
            </p:cNvSpPr>
            <p:nvPr/>
          </p:nvSpPr>
          <p:spPr bwMode="auto">
            <a:xfrm>
              <a:off x="1247" y="2069"/>
              <a:ext cx="225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1876425"/>
              <a:r>
                <a:rPr lang="en-US" altLang="zh-CN" b="0"/>
                <a:t>____________</a:t>
              </a:r>
              <a:endParaRPr lang="en-US" altLang="zh-CN" sz="2400" b="0"/>
            </a:p>
            <a:p>
              <a:pPr indent="1876425" eaLnBrk="0" hangingPunct="0"/>
              <a:r>
                <a:rPr lang="zh-CN" altLang="en-US" b="0"/>
                <a:t>共计减</a:t>
              </a:r>
              <a:r>
                <a:rPr lang="en-US" altLang="zh-CN" b="0"/>
                <a:t>20</a:t>
              </a:r>
            </a:p>
          </p:txBody>
        </p:sp>
        <p:sp>
          <p:nvSpPr>
            <p:cNvPr id="96269" name="Rectangle 13"/>
            <p:cNvSpPr>
              <a:spLocks noChangeArrowheads="1"/>
            </p:cNvSpPr>
            <p:nvPr/>
          </p:nvSpPr>
          <p:spPr bwMode="auto">
            <a:xfrm>
              <a:off x="3379" y="1797"/>
              <a:ext cx="18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t>1      2     3     4     5</a:t>
              </a:r>
            </a:p>
          </p:txBody>
        </p:sp>
        <p:graphicFrame>
          <p:nvGraphicFramePr>
            <p:cNvPr id="96268" name="Object 12"/>
            <p:cNvGraphicFramePr>
              <a:graphicFrameLocks noChangeAspect="1"/>
            </p:cNvGraphicFramePr>
            <p:nvPr/>
          </p:nvGraphicFramePr>
          <p:xfrm>
            <a:off x="3469" y="2024"/>
            <a:ext cx="1860" cy="1110"/>
          </p:xfrm>
          <a:graphic>
            <a:graphicData uri="http://schemas.openxmlformats.org/presentationml/2006/ole">
              <mc:AlternateContent xmlns:mc="http://schemas.openxmlformats.org/markup-compatibility/2006">
                <mc:Choice xmlns:v="urn:schemas-microsoft-com:vml" Requires="v">
                  <p:oleObj spid="_x0000_s96274" r:id="rId5" imgW="1917700" imgH="1143000" progId="Equation.DSMT4">
                    <p:embed/>
                  </p:oleObj>
                </mc:Choice>
                <mc:Fallback>
                  <p:oleObj r:id="rId5" imgW="1917700" imgH="11430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9" y="2024"/>
                          <a:ext cx="1860" cy="1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6271" name="Rectangle 15"/>
          <p:cNvSpPr>
            <a:spLocks noChangeArrowheads="1"/>
          </p:cNvSpPr>
          <p:nvPr/>
        </p:nvSpPr>
        <p:spPr bwMode="auto">
          <a:xfrm>
            <a:off x="395288" y="517525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相应的指派</a:t>
            </a:r>
            <a:r>
              <a:rPr lang="en-US" altLang="zh-CN">
                <a:solidFill>
                  <a:srgbClr val="009900"/>
                </a:solidFill>
              </a:rPr>
              <a:t>1→2</a:t>
            </a:r>
            <a:r>
              <a:rPr lang="zh-CN" altLang="en-US">
                <a:solidFill>
                  <a:srgbClr val="009900"/>
                </a:solidFill>
              </a:rPr>
              <a:t>，</a:t>
            </a:r>
            <a:r>
              <a:rPr lang="en-US" altLang="zh-CN">
                <a:solidFill>
                  <a:srgbClr val="009900"/>
                </a:solidFill>
              </a:rPr>
              <a:t>3→5→4</a:t>
            </a:r>
            <a:r>
              <a:rPr lang="zh-CN" altLang="en-US">
                <a:solidFill>
                  <a:srgbClr val="009900"/>
                </a:solidFill>
              </a:rPr>
              <a:t>不构成一个旅行回路（哈密顿圈），它含有两个子圈（</a:t>
            </a:r>
            <a:r>
              <a:rPr lang="en-US" altLang="zh-CN">
                <a:solidFill>
                  <a:srgbClr val="009900"/>
                </a:solidFill>
              </a:rPr>
              <a:t>1,2</a:t>
            </a:r>
            <a:r>
              <a:rPr lang="zh-CN" altLang="en-US">
                <a:solidFill>
                  <a:srgbClr val="009900"/>
                </a:solidFill>
              </a:rPr>
              <a:t>）和（</a:t>
            </a:r>
            <a:r>
              <a:rPr lang="en-US" altLang="zh-CN">
                <a:solidFill>
                  <a:srgbClr val="009900"/>
                </a:solidFill>
              </a:rPr>
              <a:t>3,5,4</a:t>
            </a:r>
            <a:r>
              <a:rPr lang="zh-CN" altLang="en-US">
                <a:solidFill>
                  <a:srgbClr val="0099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6261"/>
                                        </p:tgtEl>
                                        <p:attrNameLst>
                                          <p:attrName>style.visibility</p:attrName>
                                        </p:attrNameLst>
                                      </p:cBhvr>
                                      <p:to>
                                        <p:strVal val="visible"/>
                                      </p:to>
                                    </p:set>
                                    <p:anim calcmode="lin" valueType="num">
                                      <p:cBhvr additive="base">
                                        <p:cTn id="7" dur="500" fill="hold"/>
                                        <p:tgtEl>
                                          <p:spTgt spid="96261"/>
                                        </p:tgtEl>
                                        <p:attrNameLst>
                                          <p:attrName>ppt_x</p:attrName>
                                        </p:attrNameLst>
                                      </p:cBhvr>
                                      <p:tavLst>
                                        <p:tav tm="0">
                                          <p:val>
                                            <p:strVal val="0-#ppt_w/2"/>
                                          </p:val>
                                        </p:tav>
                                        <p:tav tm="100000">
                                          <p:val>
                                            <p:strVal val="#ppt_x"/>
                                          </p:val>
                                        </p:tav>
                                      </p:tavLst>
                                    </p:anim>
                                    <p:anim calcmode="lin" valueType="num">
                                      <p:cBhvr additive="base">
                                        <p:cTn id="8" dur="500" fill="hold"/>
                                        <p:tgtEl>
                                          <p:spTgt spid="962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63"/>
                                        </p:tgtEl>
                                        <p:attrNameLst>
                                          <p:attrName>style.visibility</p:attrName>
                                        </p:attrNameLst>
                                      </p:cBhvr>
                                      <p:to>
                                        <p:strVal val="visible"/>
                                      </p:to>
                                    </p:set>
                                    <p:anim calcmode="lin" valueType="num">
                                      <p:cBhvr additive="base">
                                        <p:cTn id="13" dur="500" fill="hold"/>
                                        <p:tgtEl>
                                          <p:spTgt spid="96263"/>
                                        </p:tgtEl>
                                        <p:attrNameLst>
                                          <p:attrName>ppt_x</p:attrName>
                                        </p:attrNameLst>
                                      </p:cBhvr>
                                      <p:tavLst>
                                        <p:tav tm="0">
                                          <p:val>
                                            <p:strVal val="0-#ppt_w/2"/>
                                          </p:val>
                                        </p:tav>
                                        <p:tav tm="100000">
                                          <p:val>
                                            <p:strVal val="#ppt_x"/>
                                          </p:val>
                                        </p:tav>
                                      </p:tavLst>
                                    </p:anim>
                                    <p:anim calcmode="lin" valueType="num">
                                      <p:cBhvr additive="base">
                                        <p:cTn id="14" dur="500" fill="hold"/>
                                        <p:tgtEl>
                                          <p:spTgt spid="962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71"/>
                                        </p:tgtEl>
                                        <p:attrNameLst>
                                          <p:attrName>style.visibility</p:attrName>
                                        </p:attrNameLst>
                                      </p:cBhvr>
                                      <p:to>
                                        <p:strVal val="visible"/>
                                      </p:to>
                                    </p:set>
                                    <p:anim calcmode="lin" valueType="num">
                                      <p:cBhvr additive="base">
                                        <p:cTn id="19" dur="500" fill="hold"/>
                                        <p:tgtEl>
                                          <p:spTgt spid="96271"/>
                                        </p:tgtEl>
                                        <p:attrNameLst>
                                          <p:attrName>ppt_x</p:attrName>
                                        </p:attrNameLst>
                                      </p:cBhvr>
                                      <p:tavLst>
                                        <p:tav tm="0">
                                          <p:val>
                                            <p:strVal val="0-#ppt_w/2"/>
                                          </p:val>
                                        </p:tav>
                                        <p:tav tm="100000">
                                          <p:val>
                                            <p:strVal val="#ppt_x"/>
                                          </p:val>
                                        </p:tav>
                                      </p:tavLst>
                                    </p:anim>
                                    <p:anim calcmode="lin" valueType="num">
                                      <p:cBhvr additive="base">
                                        <p:cTn id="20" dur="500" fill="hold"/>
                                        <p:tgtEl>
                                          <p:spTgt spid="962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1" grpId="0"/>
      <p:bldP spid="96263" grpId="0"/>
      <p:bldP spid="9627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p:cNvSpPr>
            <a:spLocks noChangeArrowheads="1"/>
          </p:cNvSpPr>
          <p:nvPr/>
        </p:nvSpPr>
        <p:spPr bwMode="auto">
          <a:xfrm>
            <a:off x="250825" y="260350"/>
            <a:ext cx="88201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一般地，调色问题（即</a:t>
            </a:r>
            <a:r>
              <a:rPr lang="en-US" altLang="zh-CN"/>
              <a:t>TSP</a:t>
            </a:r>
            <a:r>
              <a:rPr lang="zh-CN" altLang="en-US"/>
              <a:t>的实例）可试用分枝定界法求解。如对长阵</a:t>
            </a:r>
            <a:r>
              <a:rPr lang="en-US" altLang="zh-CN"/>
              <a:t>A</a:t>
            </a:r>
            <a:r>
              <a:rPr lang="zh-CN" altLang="en-US"/>
              <a:t>，由于从其相应的等价问题矩阵</a:t>
            </a:r>
            <a:r>
              <a:rPr lang="en-US" altLang="zh-CN" i="1"/>
              <a:t>A</a:t>
            </a:r>
            <a:r>
              <a:rPr lang="en-US" altLang="zh-CN" baseline="-30000"/>
              <a:t>1</a:t>
            </a:r>
            <a:r>
              <a:rPr lang="zh-CN" altLang="en-US"/>
              <a:t>中可找到费用为</a:t>
            </a:r>
            <a:r>
              <a:rPr lang="en-US" altLang="zh-CN"/>
              <a:t>0</a:t>
            </a:r>
            <a:r>
              <a:rPr lang="zh-CN" altLang="en-US"/>
              <a:t>的最优指派，故可知</a:t>
            </a:r>
            <a:r>
              <a:rPr lang="en-US" altLang="zh-CN"/>
              <a:t>20</a:t>
            </a:r>
            <a:r>
              <a:rPr lang="zh-CN" altLang="en-US"/>
              <a:t>是其总费用的一个下界。现作如下两个分枝：（</a:t>
            </a:r>
            <a:r>
              <a:rPr lang="en-US" altLang="zh-CN"/>
              <a:t>1</a:t>
            </a:r>
            <a:r>
              <a:rPr lang="zh-CN" altLang="en-US"/>
              <a:t>）取</a:t>
            </a:r>
            <a:r>
              <a:rPr lang="en-US" altLang="zh-CN"/>
              <a:t>2→1</a:t>
            </a:r>
            <a:r>
              <a:rPr lang="zh-CN" altLang="en-US"/>
              <a:t>，即</a:t>
            </a:r>
            <a:r>
              <a:rPr lang="en-US" altLang="zh-CN"/>
              <a:t>2</a:t>
            </a:r>
            <a:r>
              <a:rPr lang="zh-CN" altLang="en-US"/>
              <a:t>指派给</a:t>
            </a:r>
            <a:r>
              <a:rPr lang="en-US" altLang="zh-CN"/>
              <a:t>1</a:t>
            </a:r>
            <a:r>
              <a:rPr lang="zh-CN" altLang="en-US"/>
              <a:t>（简记成（</a:t>
            </a:r>
            <a:r>
              <a:rPr lang="en-US" altLang="zh-CN"/>
              <a:t>21</a:t>
            </a:r>
            <a:r>
              <a:rPr lang="zh-CN" altLang="en-US"/>
              <a:t>）），则不能再有</a:t>
            </a:r>
            <a:r>
              <a:rPr lang="en-US" altLang="zh-CN"/>
              <a:t>1→2</a:t>
            </a:r>
            <a:r>
              <a:rPr lang="zh-CN" altLang="en-US"/>
              <a:t>，将矩阵</a:t>
            </a:r>
            <a:r>
              <a:rPr lang="en-US" altLang="zh-CN" i="1"/>
              <a:t>A</a:t>
            </a:r>
            <a:r>
              <a:rPr lang="en-US" altLang="zh-CN" baseline="-30000"/>
              <a:t>1</a:t>
            </a:r>
            <a:r>
              <a:rPr lang="zh-CN" altLang="en-US"/>
              <a:t>中位于第一行及第二列的元素</a:t>
            </a:r>
            <a:r>
              <a:rPr lang="en-US" altLang="zh-CN"/>
              <a:t>0</a:t>
            </a:r>
            <a:r>
              <a:rPr lang="zh-CN" altLang="en-US"/>
              <a:t>改写成</a:t>
            </a:r>
            <a:r>
              <a:rPr lang="en-US" altLang="zh-CN"/>
              <a:t>M</a:t>
            </a:r>
            <a:r>
              <a:rPr lang="zh-CN" altLang="en-US"/>
              <a:t>，在不允许（</a:t>
            </a:r>
            <a:r>
              <a:rPr lang="en-US" altLang="zh-CN"/>
              <a:t>12</a:t>
            </a:r>
            <a:r>
              <a:rPr lang="zh-CN" altLang="en-US"/>
              <a:t>）的限止下两问题的最优指派相同，作变换：</a:t>
            </a:r>
          </a:p>
        </p:txBody>
      </p:sp>
      <p:grpSp>
        <p:nvGrpSpPr>
          <p:cNvPr id="97289" name="Group 9"/>
          <p:cNvGrpSpPr>
            <a:grpSpLocks/>
          </p:cNvGrpSpPr>
          <p:nvPr/>
        </p:nvGrpSpPr>
        <p:grpSpPr bwMode="auto">
          <a:xfrm>
            <a:off x="684213" y="1955800"/>
            <a:ext cx="5059362" cy="2336800"/>
            <a:chOff x="555" y="1344"/>
            <a:chExt cx="3187" cy="1472"/>
          </a:xfrm>
        </p:grpSpPr>
        <p:sp>
          <p:nvSpPr>
            <p:cNvPr id="97287" name="Rectangle 7"/>
            <p:cNvSpPr>
              <a:spLocks noChangeArrowheads="1"/>
            </p:cNvSpPr>
            <p:nvPr/>
          </p:nvSpPr>
          <p:spPr bwMode="auto">
            <a:xfrm>
              <a:off x="555" y="1344"/>
              <a:ext cx="1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66700"/>
              <a:r>
                <a:rPr lang="en-US" altLang="zh-CN" b="0"/>
                <a:t>1     2     3    4    5</a:t>
              </a:r>
            </a:p>
          </p:txBody>
        </p:sp>
        <p:graphicFrame>
          <p:nvGraphicFramePr>
            <p:cNvPr id="97286" name="Object 6"/>
            <p:cNvGraphicFramePr>
              <a:graphicFrameLocks noChangeAspect="1"/>
            </p:cNvGraphicFramePr>
            <p:nvPr/>
          </p:nvGraphicFramePr>
          <p:xfrm>
            <a:off x="793" y="1606"/>
            <a:ext cx="2949" cy="962"/>
          </p:xfrm>
          <a:graphic>
            <a:graphicData uri="http://schemas.openxmlformats.org/presentationml/2006/ole">
              <mc:AlternateContent xmlns:mc="http://schemas.openxmlformats.org/markup-compatibility/2006">
                <mc:Choice xmlns:v="urn:schemas-microsoft-com:vml" Requires="v">
                  <p:oleObj spid="_x0000_s97292" r:id="rId3" imgW="3505200" imgH="1143000" progId="Equation.DSMT4">
                    <p:embed/>
                  </p:oleObj>
                </mc:Choice>
                <mc:Fallback>
                  <p:oleObj r:id="rId3" imgW="3505200" imgH="1143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1606"/>
                          <a:ext cx="2949" cy="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8" name="Rectangle 8"/>
            <p:cNvSpPr>
              <a:spLocks noChangeArrowheads="1"/>
            </p:cNvSpPr>
            <p:nvPr/>
          </p:nvSpPr>
          <p:spPr bwMode="auto">
            <a:xfrm>
              <a:off x="612" y="2566"/>
              <a:ext cx="7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b="0"/>
                <a:t>－</a:t>
              </a:r>
              <a:r>
                <a:rPr lang="en-US" altLang="zh-CN" b="0"/>
                <a:t>2</a:t>
              </a:r>
            </a:p>
          </p:txBody>
        </p:sp>
      </p:grpSp>
      <p:sp>
        <p:nvSpPr>
          <p:cNvPr id="97291" name="Rectangle 11"/>
          <p:cNvSpPr>
            <a:spLocks noChangeArrowheads="1"/>
          </p:cNvSpPr>
          <p:nvPr/>
        </p:nvSpPr>
        <p:spPr bwMode="auto">
          <a:xfrm>
            <a:off x="107950" y="4230688"/>
            <a:ext cx="3390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（累计减</a:t>
            </a:r>
            <a:r>
              <a:rPr lang="en-US" altLang="zh-CN"/>
              <a:t>24——</a:t>
            </a:r>
            <a:r>
              <a:rPr lang="zh-CN" altLang="en-US"/>
              <a:t>新下界）</a:t>
            </a:r>
            <a:endParaRPr lang="zh-CN" altLang="en-US" sz="2400"/>
          </a:p>
          <a:p>
            <a:pPr eaLnBrk="0" hangingPunct="0"/>
            <a:r>
              <a:rPr lang="zh-CN" altLang="en-US"/>
              <a:t>此时又可作如下分枝：</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additive="base">
                                        <p:cTn id="7" dur="500" fill="hold"/>
                                        <p:tgtEl>
                                          <p:spTgt spid="97285"/>
                                        </p:tgtEl>
                                        <p:attrNameLst>
                                          <p:attrName>ppt_x</p:attrName>
                                        </p:attrNameLst>
                                      </p:cBhvr>
                                      <p:tavLst>
                                        <p:tav tm="0">
                                          <p:val>
                                            <p:strVal val="0-#ppt_w/2"/>
                                          </p:val>
                                        </p:tav>
                                        <p:tav tm="100000">
                                          <p:val>
                                            <p:strVal val="#ppt_x"/>
                                          </p:val>
                                        </p:tav>
                                      </p:tavLst>
                                    </p:anim>
                                    <p:anim calcmode="lin" valueType="num">
                                      <p:cBhvr additive="base">
                                        <p:cTn id="8" dur="500" fill="hold"/>
                                        <p:tgtEl>
                                          <p:spTgt spid="972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7289"/>
                                        </p:tgtEl>
                                        <p:attrNameLst>
                                          <p:attrName>style.visibility</p:attrName>
                                        </p:attrNameLst>
                                      </p:cBhvr>
                                      <p:to>
                                        <p:strVal val="visible"/>
                                      </p:to>
                                    </p:set>
                                    <p:anim calcmode="lin" valueType="num">
                                      <p:cBhvr additive="base">
                                        <p:cTn id="13" dur="500" fill="hold"/>
                                        <p:tgtEl>
                                          <p:spTgt spid="97289"/>
                                        </p:tgtEl>
                                        <p:attrNameLst>
                                          <p:attrName>ppt_x</p:attrName>
                                        </p:attrNameLst>
                                      </p:cBhvr>
                                      <p:tavLst>
                                        <p:tav tm="0">
                                          <p:val>
                                            <p:strVal val="0-#ppt_w/2"/>
                                          </p:val>
                                        </p:tav>
                                        <p:tav tm="100000">
                                          <p:val>
                                            <p:strVal val="#ppt_x"/>
                                          </p:val>
                                        </p:tav>
                                      </p:tavLst>
                                    </p:anim>
                                    <p:anim calcmode="lin" valueType="num">
                                      <p:cBhvr additive="base">
                                        <p:cTn id="14" dur="500" fill="hold"/>
                                        <p:tgtEl>
                                          <p:spTgt spid="972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7291"/>
                                        </p:tgtEl>
                                        <p:attrNameLst>
                                          <p:attrName>style.visibility</p:attrName>
                                        </p:attrNameLst>
                                      </p:cBhvr>
                                      <p:to>
                                        <p:strVal val="visible"/>
                                      </p:to>
                                    </p:set>
                                    <p:anim calcmode="lin" valueType="num">
                                      <p:cBhvr additive="base">
                                        <p:cTn id="19" dur="500" fill="hold"/>
                                        <p:tgtEl>
                                          <p:spTgt spid="97291"/>
                                        </p:tgtEl>
                                        <p:attrNameLst>
                                          <p:attrName>ppt_x</p:attrName>
                                        </p:attrNameLst>
                                      </p:cBhvr>
                                      <p:tavLst>
                                        <p:tav tm="0">
                                          <p:val>
                                            <p:strVal val="0-#ppt_w/2"/>
                                          </p:val>
                                        </p:tav>
                                        <p:tav tm="100000">
                                          <p:val>
                                            <p:strVal val="#ppt_x"/>
                                          </p:val>
                                        </p:tav>
                                      </p:tavLst>
                                    </p:anim>
                                    <p:anim calcmode="lin" valueType="num">
                                      <p:cBhvr additive="base">
                                        <p:cTn id="20" dur="500" fill="hold"/>
                                        <p:tgtEl>
                                          <p:spTgt spid="97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P spid="9729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ChangeArrowheads="1"/>
          </p:cNvSpPr>
          <p:nvPr/>
        </p:nvSpPr>
        <p:spPr bwMode="auto">
          <a:xfrm>
            <a:off x="395288" y="188913"/>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（情况</a:t>
            </a:r>
            <a:r>
              <a:rPr lang="en-US" altLang="zh-CN"/>
              <a:t>1</a:t>
            </a:r>
            <a:r>
              <a:rPr lang="zh-CN" altLang="en-US"/>
              <a:t>）取（</a:t>
            </a:r>
            <a:r>
              <a:rPr lang="en-US" altLang="zh-CN"/>
              <a:t>14</a:t>
            </a:r>
            <a:r>
              <a:rPr lang="zh-CN" altLang="en-US"/>
              <a:t>）</a:t>
            </a:r>
          </a:p>
        </p:txBody>
      </p:sp>
      <p:sp>
        <p:nvSpPr>
          <p:cNvPr id="98310" name="Rectangle 6"/>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8309" name="Object 5"/>
          <p:cNvGraphicFramePr>
            <a:graphicFrameLocks noChangeAspect="1"/>
          </p:cNvGraphicFramePr>
          <p:nvPr/>
        </p:nvGraphicFramePr>
        <p:xfrm>
          <a:off x="611188" y="620713"/>
          <a:ext cx="3024187" cy="2016125"/>
        </p:xfrm>
        <a:graphic>
          <a:graphicData uri="http://schemas.openxmlformats.org/presentationml/2006/ole">
            <mc:AlternateContent xmlns:mc="http://schemas.openxmlformats.org/markup-compatibility/2006">
              <mc:Choice xmlns:v="urn:schemas-microsoft-com:vml" Requires="v">
                <p:oleObj spid="_x0000_s98324" r:id="rId3" imgW="1714500" imgH="1143000" progId="Equation.DSMT4">
                  <p:embed/>
                </p:oleObj>
              </mc:Choice>
              <mc:Fallback>
                <p:oleObj r:id="rId3" imgW="1714500" imgH="1143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620713"/>
                        <a:ext cx="3024187"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4" name="Rectangle 10"/>
          <p:cNvSpPr>
            <a:spLocks noChangeArrowheads="1"/>
          </p:cNvSpPr>
          <p:nvPr/>
        </p:nvSpPr>
        <p:spPr bwMode="auto">
          <a:xfrm>
            <a:off x="0" y="3306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8315" name="Rectangle 11"/>
          <p:cNvSpPr>
            <a:spLocks noChangeArrowheads="1"/>
          </p:cNvSpPr>
          <p:nvPr/>
        </p:nvSpPr>
        <p:spPr bwMode="auto">
          <a:xfrm>
            <a:off x="1763713" y="2636838"/>
            <a:ext cx="297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（累计减</a:t>
            </a:r>
            <a:r>
              <a:rPr lang="en-US" altLang="zh-CN"/>
              <a:t>26——</a:t>
            </a:r>
            <a:r>
              <a:rPr lang="zh-CN" altLang="en-US"/>
              <a:t>新下界）</a:t>
            </a:r>
          </a:p>
        </p:txBody>
      </p:sp>
      <p:sp>
        <p:nvSpPr>
          <p:cNvPr id="98318" name="Rectangle 14"/>
          <p:cNvSpPr>
            <a:spLocks noChangeArrowheads="1"/>
          </p:cNvSpPr>
          <p:nvPr/>
        </p:nvSpPr>
        <p:spPr bwMode="auto">
          <a:xfrm>
            <a:off x="468313" y="3068638"/>
            <a:ext cx="4438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（情况</a:t>
            </a:r>
            <a:r>
              <a:rPr lang="en-US" altLang="zh-CN"/>
              <a:t>2</a:t>
            </a:r>
            <a:r>
              <a:rPr lang="zh-CN" altLang="en-US">
                <a:cs typeface="Times New Roman" pitchFamily="18" charset="0"/>
              </a:rPr>
              <a:t>）不取（</a:t>
            </a:r>
            <a:r>
              <a:rPr lang="en-US" altLang="zh-CN"/>
              <a:t>14</a:t>
            </a:r>
            <a:r>
              <a:rPr lang="zh-CN" altLang="en-US">
                <a:cs typeface="Times New Roman" pitchFamily="18" charset="0"/>
              </a:rPr>
              <a:t>）（简记为（</a:t>
            </a:r>
            <a:r>
              <a:rPr lang="en-US" altLang="zh-CN"/>
              <a:t>14</a:t>
            </a:r>
            <a:r>
              <a:rPr lang="zh-CN" altLang="en-US">
                <a:cs typeface="Times New Roman" pitchFamily="18" charset="0"/>
              </a:rPr>
              <a:t>）</a:t>
            </a:r>
            <a:r>
              <a:rPr lang="zh-CN" altLang="en-US"/>
              <a:t> </a:t>
            </a:r>
          </a:p>
        </p:txBody>
      </p:sp>
      <p:sp>
        <p:nvSpPr>
          <p:cNvPr id="98320" name="Rectangle 16"/>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8319" name="Object 15"/>
          <p:cNvGraphicFramePr>
            <a:graphicFrameLocks noChangeAspect="1"/>
          </p:cNvGraphicFramePr>
          <p:nvPr/>
        </p:nvGraphicFramePr>
        <p:xfrm>
          <a:off x="539750" y="3321050"/>
          <a:ext cx="3024188" cy="2192338"/>
        </p:xfrm>
        <a:graphic>
          <a:graphicData uri="http://schemas.openxmlformats.org/presentationml/2006/ole">
            <mc:AlternateContent xmlns:mc="http://schemas.openxmlformats.org/markup-compatibility/2006">
              <mc:Choice xmlns:v="urn:schemas-microsoft-com:vml" Requires="v">
                <p:oleObj spid="_x0000_s98325" name="公式" r:id="rId5" imgW="1625600" imgH="1181100" progId="Equation.3">
                  <p:embed/>
                </p:oleObj>
              </mc:Choice>
              <mc:Fallback>
                <p:oleObj name="公式" r:id="rId5" imgW="1625600" imgH="11811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321050"/>
                        <a:ext cx="3024188" cy="2192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21" name="Rectangle 17"/>
          <p:cNvSpPr>
            <a:spLocks noChangeArrowheads="1"/>
          </p:cNvSpPr>
          <p:nvPr/>
        </p:nvSpPr>
        <p:spPr bwMode="auto">
          <a:xfrm>
            <a:off x="2484438" y="5553075"/>
            <a:ext cx="304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（累计减</a:t>
            </a:r>
            <a:r>
              <a:rPr lang="en-US" altLang="zh-CN"/>
              <a:t>26</a:t>
            </a:r>
            <a:r>
              <a:rPr lang="en-US" altLang="zh-CN">
                <a:latin typeface="Arial"/>
              </a:rPr>
              <a:t>——</a:t>
            </a:r>
            <a:r>
              <a:rPr lang="zh-CN" altLang="en-US"/>
              <a:t>新下界） </a:t>
            </a:r>
          </a:p>
        </p:txBody>
      </p:sp>
      <p:sp>
        <p:nvSpPr>
          <p:cNvPr id="98323" name="Rectangle 19"/>
          <p:cNvSpPr>
            <a:spLocks noChangeArrowheads="1"/>
          </p:cNvSpPr>
          <p:nvPr/>
        </p:nvSpPr>
        <p:spPr bwMode="auto">
          <a:xfrm>
            <a:off x="468313" y="594995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情况</a:t>
            </a:r>
            <a:r>
              <a:rPr lang="en-US" altLang="zh-CN"/>
              <a:t>1</a:t>
            </a:r>
            <a:r>
              <a:rPr lang="zh-CN" altLang="en-US">
                <a:cs typeface="Times New Roman" pitchFamily="18" charset="0"/>
              </a:rPr>
              <a:t>中位于第四行第二列的元素改为</a:t>
            </a:r>
            <a:r>
              <a:rPr lang="en-US" altLang="zh-CN" i="1"/>
              <a:t>M</a:t>
            </a:r>
            <a:r>
              <a:rPr lang="zh-CN" altLang="en-US">
                <a:cs typeface="Times New Roman" pitchFamily="18" charset="0"/>
              </a:rPr>
              <a:t>是因为此时不能取</a:t>
            </a:r>
            <a:r>
              <a:rPr lang="en-US" altLang="zh-CN"/>
              <a:t>4</a:t>
            </a:r>
            <a:r>
              <a:rPr lang="en-US" altLang="zh-CN">
                <a:cs typeface="Times New Roman" pitchFamily="18" charset="0"/>
              </a:rPr>
              <a:t>→</a:t>
            </a:r>
            <a:r>
              <a:rPr lang="en-US" altLang="zh-CN"/>
              <a:t>2,</a:t>
            </a:r>
            <a:r>
              <a:rPr lang="zh-CN" altLang="en-US">
                <a:cs typeface="Times New Roman" pitchFamily="18" charset="0"/>
              </a:rPr>
              <a:t>否则将含子圈（</a:t>
            </a:r>
            <a:r>
              <a:rPr lang="en-US" altLang="zh-CN"/>
              <a:t>1</a:t>
            </a:r>
            <a:r>
              <a:rPr lang="zh-CN" altLang="en-US">
                <a:cs typeface="Times New Roman" pitchFamily="18" charset="0"/>
              </a:rPr>
              <a:t>，</a:t>
            </a:r>
            <a:r>
              <a:rPr lang="en-US" altLang="zh-CN"/>
              <a:t>4</a:t>
            </a:r>
            <a:r>
              <a:rPr lang="zh-CN" altLang="en-US">
                <a:cs typeface="Times New Roman" pitchFamily="18" charset="0"/>
              </a:rPr>
              <a:t>，</a:t>
            </a:r>
            <a:r>
              <a:rPr lang="en-US" altLang="zh-CN"/>
              <a:t>2</a:t>
            </a:r>
            <a:r>
              <a:rPr lang="zh-CN" altLang="en-US">
                <a:cs typeface="Times New Roman" pitchFamily="18" charset="0"/>
              </a:rPr>
              <a:t>）。</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0-#ppt_w/2"/>
                                          </p:val>
                                        </p:tav>
                                        <p:tav tm="100000">
                                          <p:val>
                                            <p:strVal val="#ppt_x"/>
                                          </p:val>
                                        </p:tav>
                                      </p:tavLst>
                                    </p:anim>
                                    <p:anim calcmode="lin" valueType="num">
                                      <p:cBhvr additive="base">
                                        <p:cTn id="8"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8309"/>
                                        </p:tgtEl>
                                        <p:attrNameLst>
                                          <p:attrName>style.visibility</p:attrName>
                                        </p:attrNameLst>
                                      </p:cBhvr>
                                      <p:to>
                                        <p:strVal val="visible"/>
                                      </p:to>
                                    </p:set>
                                    <p:anim calcmode="lin" valueType="num">
                                      <p:cBhvr additive="base">
                                        <p:cTn id="13" dur="500" fill="hold"/>
                                        <p:tgtEl>
                                          <p:spTgt spid="98309"/>
                                        </p:tgtEl>
                                        <p:attrNameLst>
                                          <p:attrName>ppt_x</p:attrName>
                                        </p:attrNameLst>
                                      </p:cBhvr>
                                      <p:tavLst>
                                        <p:tav tm="0">
                                          <p:val>
                                            <p:strVal val="0-#ppt_w/2"/>
                                          </p:val>
                                        </p:tav>
                                        <p:tav tm="100000">
                                          <p:val>
                                            <p:strVal val="#ppt_x"/>
                                          </p:val>
                                        </p:tav>
                                      </p:tavLst>
                                    </p:anim>
                                    <p:anim calcmode="lin" valueType="num">
                                      <p:cBhvr additive="base">
                                        <p:cTn id="14"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8315"/>
                                        </p:tgtEl>
                                        <p:attrNameLst>
                                          <p:attrName>style.visibility</p:attrName>
                                        </p:attrNameLst>
                                      </p:cBhvr>
                                      <p:to>
                                        <p:strVal val="visible"/>
                                      </p:to>
                                    </p:set>
                                    <p:anim calcmode="lin" valueType="num">
                                      <p:cBhvr additive="base">
                                        <p:cTn id="19" dur="500" fill="hold"/>
                                        <p:tgtEl>
                                          <p:spTgt spid="98315"/>
                                        </p:tgtEl>
                                        <p:attrNameLst>
                                          <p:attrName>ppt_x</p:attrName>
                                        </p:attrNameLst>
                                      </p:cBhvr>
                                      <p:tavLst>
                                        <p:tav tm="0">
                                          <p:val>
                                            <p:strVal val="0-#ppt_w/2"/>
                                          </p:val>
                                        </p:tav>
                                        <p:tav tm="100000">
                                          <p:val>
                                            <p:strVal val="#ppt_x"/>
                                          </p:val>
                                        </p:tav>
                                      </p:tavLst>
                                    </p:anim>
                                    <p:anim calcmode="lin" valueType="num">
                                      <p:cBhvr additive="base">
                                        <p:cTn id="20" dur="500" fill="hold"/>
                                        <p:tgtEl>
                                          <p:spTgt spid="9831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8318"/>
                                        </p:tgtEl>
                                        <p:attrNameLst>
                                          <p:attrName>style.visibility</p:attrName>
                                        </p:attrNameLst>
                                      </p:cBhvr>
                                      <p:to>
                                        <p:strVal val="visible"/>
                                      </p:to>
                                    </p:set>
                                    <p:anim calcmode="lin" valueType="num">
                                      <p:cBhvr additive="base">
                                        <p:cTn id="25" dur="500" fill="hold"/>
                                        <p:tgtEl>
                                          <p:spTgt spid="98318"/>
                                        </p:tgtEl>
                                        <p:attrNameLst>
                                          <p:attrName>ppt_x</p:attrName>
                                        </p:attrNameLst>
                                      </p:cBhvr>
                                      <p:tavLst>
                                        <p:tav tm="0">
                                          <p:val>
                                            <p:strVal val="0-#ppt_w/2"/>
                                          </p:val>
                                        </p:tav>
                                        <p:tav tm="100000">
                                          <p:val>
                                            <p:strVal val="#ppt_x"/>
                                          </p:val>
                                        </p:tav>
                                      </p:tavLst>
                                    </p:anim>
                                    <p:anim calcmode="lin" valueType="num">
                                      <p:cBhvr additive="base">
                                        <p:cTn id="26" dur="500" fill="hold"/>
                                        <p:tgtEl>
                                          <p:spTgt spid="9831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8319"/>
                                        </p:tgtEl>
                                        <p:attrNameLst>
                                          <p:attrName>style.visibility</p:attrName>
                                        </p:attrNameLst>
                                      </p:cBhvr>
                                      <p:to>
                                        <p:strVal val="visible"/>
                                      </p:to>
                                    </p:set>
                                    <p:anim calcmode="lin" valueType="num">
                                      <p:cBhvr additive="base">
                                        <p:cTn id="31" dur="500" fill="hold"/>
                                        <p:tgtEl>
                                          <p:spTgt spid="98319"/>
                                        </p:tgtEl>
                                        <p:attrNameLst>
                                          <p:attrName>ppt_x</p:attrName>
                                        </p:attrNameLst>
                                      </p:cBhvr>
                                      <p:tavLst>
                                        <p:tav tm="0">
                                          <p:val>
                                            <p:strVal val="0-#ppt_w/2"/>
                                          </p:val>
                                        </p:tav>
                                        <p:tav tm="100000">
                                          <p:val>
                                            <p:strVal val="#ppt_x"/>
                                          </p:val>
                                        </p:tav>
                                      </p:tavLst>
                                    </p:anim>
                                    <p:anim calcmode="lin" valueType="num">
                                      <p:cBhvr additive="base">
                                        <p:cTn id="32" dur="500" fill="hold"/>
                                        <p:tgtEl>
                                          <p:spTgt spid="9831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8321"/>
                                        </p:tgtEl>
                                        <p:attrNameLst>
                                          <p:attrName>style.visibility</p:attrName>
                                        </p:attrNameLst>
                                      </p:cBhvr>
                                      <p:to>
                                        <p:strVal val="visible"/>
                                      </p:to>
                                    </p:set>
                                    <p:anim calcmode="lin" valueType="num">
                                      <p:cBhvr additive="base">
                                        <p:cTn id="37" dur="500" fill="hold"/>
                                        <p:tgtEl>
                                          <p:spTgt spid="98321"/>
                                        </p:tgtEl>
                                        <p:attrNameLst>
                                          <p:attrName>ppt_x</p:attrName>
                                        </p:attrNameLst>
                                      </p:cBhvr>
                                      <p:tavLst>
                                        <p:tav tm="0">
                                          <p:val>
                                            <p:strVal val="0-#ppt_w/2"/>
                                          </p:val>
                                        </p:tav>
                                        <p:tav tm="100000">
                                          <p:val>
                                            <p:strVal val="#ppt_x"/>
                                          </p:val>
                                        </p:tav>
                                      </p:tavLst>
                                    </p:anim>
                                    <p:anim calcmode="lin" valueType="num">
                                      <p:cBhvr additive="base">
                                        <p:cTn id="38" dur="500" fill="hold"/>
                                        <p:tgtEl>
                                          <p:spTgt spid="9832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8323"/>
                                        </p:tgtEl>
                                        <p:attrNameLst>
                                          <p:attrName>style.visibility</p:attrName>
                                        </p:attrNameLst>
                                      </p:cBhvr>
                                      <p:to>
                                        <p:strVal val="visible"/>
                                      </p:to>
                                    </p:set>
                                    <p:anim calcmode="lin" valueType="num">
                                      <p:cBhvr additive="base">
                                        <p:cTn id="43" dur="500" fill="hold"/>
                                        <p:tgtEl>
                                          <p:spTgt spid="98323"/>
                                        </p:tgtEl>
                                        <p:attrNameLst>
                                          <p:attrName>ppt_x</p:attrName>
                                        </p:attrNameLst>
                                      </p:cBhvr>
                                      <p:tavLst>
                                        <p:tav tm="0">
                                          <p:val>
                                            <p:strVal val="0-#ppt_w/2"/>
                                          </p:val>
                                        </p:tav>
                                        <p:tav tm="100000">
                                          <p:val>
                                            <p:strVal val="#ppt_x"/>
                                          </p:val>
                                        </p:tav>
                                      </p:tavLst>
                                    </p:anim>
                                    <p:anim calcmode="lin" valueType="num">
                                      <p:cBhvr additive="base">
                                        <p:cTn id="44" dur="500" fill="hold"/>
                                        <p:tgtEl>
                                          <p:spTgt spid="98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8" grpId="0"/>
      <p:bldP spid="98315" grpId="0"/>
      <p:bldP spid="98318" grpId="0"/>
      <p:bldP spid="98321" grpId="0"/>
      <p:bldP spid="983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p:cNvSpPr>
            <a:spLocks noChangeArrowheads="1"/>
          </p:cNvSpPr>
          <p:nvPr/>
        </p:nvSpPr>
        <p:spPr bwMode="auto">
          <a:xfrm>
            <a:off x="395288" y="295275"/>
            <a:ext cx="3059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cs typeface="Times New Roman" pitchFamily="18" charset="0"/>
              </a:rPr>
              <a:t>两种情况又可分别变换为</a:t>
            </a:r>
            <a:r>
              <a:rPr lang="zh-CN" altLang="en-US">
                <a:solidFill>
                  <a:srgbClr val="009900"/>
                </a:solidFill>
              </a:rPr>
              <a:t> </a:t>
            </a:r>
          </a:p>
        </p:txBody>
      </p:sp>
      <p:sp>
        <p:nvSpPr>
          <p:cNvPr id="99335" name="Rectangle 7"/>
          <p:cNvSpPr>
            <a:spLocks noChangeArrowheads="1"/>
          </p:cNvSpPr>
          <p:nvPr/>
        </p:nvSpPr>
        <p:spPr bwMode="auto">
          <a:xfrm>
            <a:off x="-36513" y="692150"/>
            <a:ext cx="2697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（情况</a:t>
            </a:r>
            <a:r>
              <a:rPr lang="en-US" altLang="zh-CN"/>
              <a:t>1</a:t>
            </a:r>
            <a:r>
              <a:rPr lang="zh-CN" altLang="en-US"/>
              <a:t>）取（</a:t>
            </a:r>
            <a:r>
              <a:rPr lang="en-US" altLang="zh-CN"/>
              <a:t>14</a:t>
            </a:r>
            <a:r>
              <a:rPr lang="zh-CN" altLang="en-US"/>
              <a:t>）</a:t>
            </a:r>
          </a:p>
        </p:txBody>
      </p:sp>
      <p:sp>
        <p:nvSpPr>
          <p:cNvPr id="99337" name="Rectangle 9"/>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9336" name="Object 8"/>
          <p:cNvGraphicFramePr>
            <a:graphicFrameLocks noChangeAspect="1"/>
          </p:cNvGraphicFramePr>
          <p:nvPr/>
        </p:nvGraphicFramePr>
        <p:xfrm>
          <a:off x="684213" y="1123950"/>
          <a:ext cx="2592387" cy="1944688"/>
        </p:xfrm>
        <a:graphic>
          <a:graphicData uri="http://schemas.openxmlformats.org/presentationml/2006/ole">
            <mc:AlternateContent xmlns:mc="http://schemas.openxmlformats.org/markup-compatibility/2006">
              <mc:Choice xmlns:v="urn:schemas-microsoft-com:vml" Requires="v">
                <p:oleObj spid="_x0000_s99345" name="公式" r:id="rId3" imgW="1524000" imgH="1143000" progId="Equation.3">
                  <p:embed/>
                </p:oleObj>
              </mc:Choice>
              <mc:Fallback>
                <p:oleObj name="公式" r:id="rId3" imgW="1524000" imgH="11430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123950"/>
                        <a:ext cx="2592387" cy="1944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39" name="Rectangle 11"/>
          <p:cNvSpPr>
            <a:spLocks noChangeArrowheads="1"/>
          </p:cNvSpPr>
          <p:nvPr/>
        </p:nvSpPr>
        <p:spPr bwMode="auto">
          <a:xfrm>
            <a:off x="468313" y="3068638"/>
            <a:ext cx="320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求得（</a:t>
            </a:r>
            <a:r>
              <a:rPr lang="en-US" altLang="zh-CN"/>
              <a:t>1</a:t>
            </a:r>
            <a:r>
              <a:rPr lang="zh-CN" altLang="en-US"/>
              <a:t>，</a:t>
            </a:r>
            <a:r>
              <a:rPr lang="en-US" altLang="zh-CN"/>
              <a:t>4</a:t>
            </a:r>
            <a:r>
              <a:rPr lang="zh-CN" altLang="en-US"/>
              <a:t>，</a:t>
            </a:r>
            <a:r>
              <a:rPr lang="en-US" altLang="zh-CN"/>
              <a:t>5</a:t>
            </a:r>
            <a:r>
              <a:rPr lang="zh-CN" altLang="en-US"/>
              <a:t>，</a:t>
            </a:r>
            <a:r>
              <a:rPr lang="en-US" altLang="zh-CN"/>
              <a:t>3</a:t>
            </a:r>
            <a:r>
              <a:rPr lang="zh-CN" altLang="en-US"/>
              <a:t>，</a:t>
            </a:r>
            <a:r>
              <a:rPr lang="en-US" altLang="zh-CN"/>
              <a:t>2</a:t>
            </a:r>
            <a:r>
              <a:rPr lang="zh-CN" altLang="en-US"/>
              <a:t>）</a:t>
            </a:r>
          </a:p>
        </p:txBody>
      </p:sp>
      <p:sp>
        <p:nvSpPr>
          <p:cNvPr id="99340" name="Rectangle 12"/>
          <p:cNvSpPr>
            <a:spLocks noChangeArrowheads="1"/>
          </p:cNvSpPr>
          <p:nvPr/>
        </p:nvSpPr>
        <p:spPr bwMode="auto">
          <a:xfrm>
            <a:off x="-107950" y="3429000"/>
            <a:ext cx="2441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（情况</a:t>
            </a:r>
            <a:r>
              <a:rPr lang="en-US" altLang="zh-CN"/>
              <a:t>2</a:t>
            </a:r>
            <a:r>
              <a:rPr lang="zh-CN" altLang="en-US"/>
              <a:t>）（</a:t>
            </a:r>
            <a:r>
              <a:rPr lang="en-US" altLang="zh-CN"/>
              <a:t>14</a:t>
            </a:r>
            <a:r>
              <a:rPr lang="zh-CN" altLang="en-US"/>
              <a:t>）</a:t>
            </a:r>
          </a:p>
        </p:txBody>
      </p:sp>
      <p:sp>
        <p:nvSpPr>
          <p:cNvPr id="99342" name="Rectangle 14"/>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99341" name="Object 13"/>
          <p:cNvGraphicFramePr>
            <a:graphicFrameLocks noChangeAspect="1"/>
          </p:cNvGraphicFramePr>
          <p:nvPr/>
        </p:nvGraphicFramePr>
        <p:xfrm>
          <a:off x="684213" y="3789363"/>
          <a:ext cx="2592387" cy="1944687"/>
        </p:xfrm>
        <a:graphic>
          <a:graphicData uri="http://schemas.openxmlformats.org/presentationml/2006/ole">
            <mc:AlternateContent xmlns:mc="http://schemas.openxmlformats.org/markup-compatibility/2006">
              <mc:Choice xmlns:v="urn:schemas-microsoft-com:vml" Requires="v">
                <p:oleObj spid="_x0000_s99346" name="公式" r:id="rId5" imgW="1524000" imgH="1143000" progId="Equation.3">
                  <p:embed/>
                </p:oleObj>
              </mc:Choice>
              <mc:Fallback>
                <p:oleObj name="公式" r:id="rId5" imgW="1524000" imgH="11430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89363"/>
                        <a:ext cx="2592387" cy="194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9343" name="Rectangle 15"/>
          <p:cNvSpPr>
            <a:spLocks noChangeArrowheads="1"/>
          </p:cNvSpPr>
          <p:nvPr/>
        </p:nvSpPr>
        <p:spPr bwMode="auto">
          <a:xfrm>
            <a:off x="428625" y="5695950"/>
            <a:ext cx="3206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求得（</a:t>
            </a:r>
            <a:r>
              <a:rPr lang="en-US" altLang="zh-CN"/>
              <a:t>1</a:t>
            </a:r>
            <a:r>
              <a:rPr lang="zh-CN" altLang="en-US"/>
              <a:t>，</a:t>
            </a:r>
            <a:r>
              <a:rPr lang="en-US" altLang="zh-CN"/>
              <a:t>4</a:t>
            </a:r>
            <a:r>
              <a:rPr lang="zh-CN" altLang="en-US"/>
              <a:t>，</a:t>
            </a:r>
            <a:r>
              <a:rPr lang="en-US" altLang="zh-CN"/>
              <a:t>5</a:t>
            </a:r>
            <a:r>
              <a:rPr lang="zh-CN" altLang="en-US"/>
              <a:t>，</a:t>
            </a:r>
            <a:r>
              <a:rPr lang="en-US" altLang="zh-CN"/>
              <a:t>3</a:t>
            </a:r>
            <a:r>
              <a:rPr lang="zh-CN" altLang="en-US"/>
              <a:t>，</a:t>
            </a:r>
            <a:r>
              <a:rPr lang="en-US" altLang="zh-CN"/>
              <a:t>2</a:t>
            </a:r>
            <a:r>
              <a:rPr lang="zh-CN" altLang="en-US"/>
              <a:t>）</a:t>
            </a:r>
          </a:p>
        </p:txBody>
      </p:sp>
      <p:sp>
        <p:nvSpPr>
          <p:cNvPr id="99344" name="Rectangle 16"/>
          <p:cNvSpPr>
            <a:spLocks noChangeArrowheads="1"/>
          </p:cNvSpPr>
          <p:nvPr/>
        </p:nvSpPr>
        <p:spPr bwMode="auto">
          <a:xfrm>
            <a:off x="395288" y="6092825"/>
            <a:ext cx="5294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两个旅行圈的费用均为</a:t>
            </a:r>
            <a:r>
              <a:rPr lang="en-US" altLang="zh-CN"/>
              <a:t>26</a:t>
            </a:r>
            <a:r>
              <a:rPr lang="zh-CN" altLang="en-US"/>
              <a:t>（指在原问题中）。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99333"/>
                                        </p:tgtEl>
                                        <p:attrNameLst>
                                          <p:attrName>style.visibility</p:attrName>
                                        </p:attrNameLst>
                                      </p:cBhvr>
                                      <p:to>
                                        <p:strVal val="visible"/>
                                      </p:to>
                                    </p:set>
                                    <p:anim calcmode="lin" valueType="num">
                                      <p:cBhvr additive="base">
                                        <p:cTn id="7" dur="500" fill="hold"/>
                                        <p:tgtEl>
                                          <p:spTgt spid="99333"/>
                                        </p:tgtEl>
                                        <p:attrNameLst>
                                          <p:attrName>ppt_x</p:attrName>
                                        </p:attrNameLst>
                                      </p:cBhvr>
                                      <p:tavLst>
                                        <p:tav tm="0">
                                          <p:val>
                                            <p:strVal val="0-#ppt_w/2"/>
                                          </p:val>
                                        </p:tav>
                                        <p:tav tm="100000">
                                          <p:val>
                                            <p:strVal val="#ppt_x"/>
                                          </p:val>
                                        </p:tav>
                                      </p:tavLst>
                                    </p:anim>
                                    <p:anim calcmode="lin" valueType="num">
                                      <p:cBhvr additive="base">
                                        <p:cTn id="8"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5"/>
                                        </p:tgtEl>
                                        <p:attrNameLst>
                                          <p:attrName>style.visibility</p:attrName>
                                        </p:attrNameLst>
                                      </p:cBhvr>
                                      <p:to>
                                        <p:strVal val="visible"/>
                                      </p:to>
                                    </p:set>
                                    <p:anim calcmode="lin" valueType="num">
                                      <p:cBhvr additive="base">
                                        <p:cTn id="13" dur="500" fill="hold"/>
                                        <p:tgtEl>
                                          <p:spTgt spid="99335"/>
                                        </p:tgtEl>
                                        <p:attrNameLst>
                                          <p:attrName>ppt_x</p:attrName>
                                        </p:attrNameLst>
                                      </p:cBhvr>
                                      <p:tavLst>
                                        <p:tav tm="0">
                                          <p:val>
                                            <p:strVal val="0-#ppt_w/2"/>
                                          </p:val>
                                        </p:tav>
                                        <p:tav tm="100000">
                                          <p:val>
                                            <p:strVal val="#ppt_x"/>
                                          </p:val>
                                        </p:tav>
                                      </p:tavLst>
                                    </p:anim>
                                    <p:anim calcmode="lin" valueType="num">
                                      <p:cBhvr additive="base">
                                        <p:cTn id="14" dur="500" fill="hold"/>
                                        <p:tgtEl>
                                          <p:spTgt spid="993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9336"/>
                                        </p:tgtEl>
                                        <p:attrNameLst>
                                          <p:attrName>style.visibility</p:attrName>
                                        </p:attrNameLst>
                                      </p:cBhvr>
                                      <p:to>
                                        <p:strVal val="visible"/>
                                      </p:to>
                                    </p:set>
                                    <p:anim calcmode="lin" valueType="num">
                                      <p:cBhvr additive="base">
                                        <p:cTn id="19" dur="500" fill="hold"/>
                                        <p:tgtEl>
                                          <p:spTgt spid="99336"/>
                                        </p:tgtEl>
                                        <p:attrNameLst>
                                          <p:attrName>ppt_x</p:attrName>
                                        </p:attrNameLst>
                                      </p:cBhvr>
                                      <p:tavLst>
                                        <p:tav tm="0">
                                          <p:val>
                                            <p:strVal val="0-#ppt_w/2"/>
                                          </p:val>
                                        </p:tav>
                                        <p:tav tm="100000">
                                          <p:val>
                                            <p:strVal val="#ppt_x"/>
                                          </p:val>
                                        </p:tav>
                                      </p:tavLst>
                                    </p:anim>
                                    <p:anim calcmode="lin" valueType="num">
                                      <p:cBhvr additive="base">
                                        <p:cTn id="20" dur="500" fill="hold"/>
                                        <p:tgtEl>
                                          <p:spTgt spid="9933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9339"/>
                                        </p:tgtEl>
                                        <p:attrNameLst>
                                          <p:attrName>style.visibility</p:attrName>
                                        </p:attrNameLst>
                                      </p:cBhvr>
                                      <p:to>
                                        <p:strVal val="visible"/>
                                      </p:to>
                                    </p:set>
                                    <p:anim calcmode="lin" valueType="num">
                                      <p:cBhvr additive="base">
                                        <p:cTn id="25" dur="500" fill="hold"/>
                                        <p:tgtEl>
                                          <p:spTgt spid="99339"/>
                                        </p:tgtEl>
                                        <p:attrNameLst>
                                          <p:attrName>ppt_x</p:attrName>
                                        </p:attrNameLst>
                                      </p:cBhvr>
                                      <p:tavLst>
                                        <p:tav tm="0">
                                          <p:val>
                                            <p:strVal val="0-#ppt_w/2"/>
                                          </p:val>
                                        </p:tav>
                                        <p:tav tm="100000">
                                          <p:val>
                                            <p:strVal val="#ppt_x"/>
                                          </p:val>
                                        </p:tav>
                                      </p:tavLst>
                                    </p:anim>
                                    <p:anim calcmode="lin" valueType="num">
                                      <p:cBhvr additive="base">
                                        <p:cTn id="26" dur="500" fill="hold"/>
                                        <p:tgtEl>
                                          <p:spTgt spid="9933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9340"/>
                                        </p:tgtEl>
                                        <p:attrNameLst>
                                          <p:attrName>style.visibility</p:attrName>
                                        </p:attrNameLst>
                                      </p:cBhvr>
                                      <p:to>
                                        <p:strVal val="visible"/>
                                      </p:to>
                                    </p:set>
                                    <p:anim calcmode="lin" valueType="num">
                                      <p:cBhvr additive="base">
                                        <p:cTn id="31" dur="500" fill="hold"/>
                                        <p:tgtEl>
                                          <p:spTgt spid="99340"/>
                                        </p:tgtEl>
                                        <p:attrNameLst>
                                          <p:attrName>ppt_x</p:attrName>
                                        </p:attrNameLst>
                                      </p:cBhvr>
                                      <p:tavLst>
                                        <p:tav tm="0">
                                          <p:val>
                                            <p:strVal val="0-#ppt_w/2"/>
                                          </p:val>
                                        </p:tav>
                                        <p:tav tm="100000">
                                          <p:val>
                                            <p:strVal val="#ppt_x"/>
                                          </p:val>
                                        </p:tav>
                                      </p:tavLst>
                                    </p:anim>
                                    <p:anim calcmode="lin" valueType="num">
                                      <p:cBhvr additive="base">
                                        <p:cTn id="32" dur="500" fill="hold"/>
                                        <p:tgtEl>
                                          <p:spTgt spid="9934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99341"/>
                                        </p:tgtEl>
                                        <p:attrNameLst>
                                          <p:attrName>style.visibility</p:attrName>
                                        </p:attrNameLst>
                                      </p:cBhvr>
                                      <p:to>
                                        <p:strVal val="visible"/>
                                      </p:to>
                                    </p:set>
                                    <p:anim calcmode="lin" valueType="num">
                                      <p:cBhvr additive="base">
                                        <p:cTn id="37" dur="500" fill="hold"/>
                                        <p:tgtEl>
                                          <p:spTgt spid="99341"/>
                                        </p:tgtEl>
                                        <p:attrNameLst>
                                          <p:attrName>ppt_x</p:attrName>
                                        </p:attrNameLst>
                                      </p:cBhvr>
                                      <p:tavLst>
                                        <p:tav tm="0">
                                          <p:val>
                                            <p:strVal val="0-#ppt_w/2"/>
                                          </p:val>
                                        </p:tav>
                                        <p:tav tm="100000">
                                          <p:val>
                                            <p:strVal val="#ppt_x"/>
                                          </p:val>
                                        </p:tav>
                                      </p:tavLst>
                                    </p:anim>
                                    <p:anim calcmode="lin" valueType="num">
                                      <p:cBhvr additive="base">
                                        <p:cTn id="38" dur="500" fill="hold"/>
                                        <p:tgtEl>
                                          <p:spTgt spid="9934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9343"/>
                                        </p:tgtEl>
                                        <p:attrNameLst>
                                          <p:attrName>style.visibility</p:attrName>
                                        </p:attrNameLst>
                                      </p:cBhvr>
                                      <p:to>
                                        <p:strVal val="visible"/>
                                      </p:to>
                                    </p:set>
                                    <p:anim calcmode="lin" valueType="num">
                                      <p:cBhvr additive="base">
                                        <p:cTn id="43" dur="500" fill="hold"/>
                                        <p:tgtEl>
                                          <p:spTgt spid="99343"/>
                                        </p:tgtEl>
                                        <p:attrNameLst>
                                          <p:attrName>ppt_x</p:attrName>
                                        </p:attrNameLst>
                                      </p:cBhvr>
                                      <p:tavLst>
                                        <p:tav tm="0">
                                          <p:val>
                                            <p:strVal val="0-#ppt_w/2"/>
                                          </p:val>
                                        </p:tav>
                                        <p:tav tm="100000">
                                          <p:val>
                                            <p:strVal val="#ppt_x"/>
                                          </p:val>
                                        </p:tav>
                                      </p:tavLst>
                                    </p:anim>
                                    <p:anim calcmode="lin" valueType="num">
                                      <p:cBhvr additive="base">
                                        <p:cTn id="44" dur="500" fill="hold"/>
                                        <p:tgtEl>
                                          <p:spTgt spid="99343"/>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9344"/>
                                        </p:tgtEl>
                                        <p:attrNameLst>
                                          <p:attrName>style.visibility</p:attrName>
                                        </p:attrNameLst>
                                      </p:cBhvr>
                                      <p:to>
                                        <p:strVal val="visible"/>
                                      </p:to>
                                    </p:set>
                                    <p:anim calcmode="lin" valueType="num">
                                      <p:cBhvr additive="base">
                                        <p:cTn id="49" dur="500" fill="hold"/>
                                        <p:tgtEl>
                                          <p:spTgt spid="99344"/>
                                        </p:tgtEl>
                                        <p:attrNameLst>
                                          <p:attrName>ppt_x</p:attrName>
                                        </p:attrNameLst>
                                      </p:cBhvr>
                                      <p:tavLst>
                                        <p:tav tm="0">
                                          <p:val>
                                            <p:strVal val="0-#ppt_w/2"/>
                                          </p:val>
                                        </p:tav>
                                        <p:tav tm="100000">
                                          <p:val>
                                            <p:strVal val="#ppt_x"/>
                                          </p:val>
                                        </p:tav>
                                      </p:tavLst>
                                    </p:anim>
                                    <p:anim calcmode="lin" valueType="num">
                                      <p:cBhvr additive="base">
                                        <p:cTn id="50" dur="500" fill="hold"/>
                                        <p:tgtEl>
                                          <p:spTgt spid="99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5" grpId="0"/>
      <p:bldP spid="99339" grpId="0"/>
      <p:bldP spid="99340" grpId="0"/>
      <p:bldP spid="99343" grpId="0"/>
      <p:bldP spid="9934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ChangeArrowheads="1"/>
          </p:cNvSpPr>
          <p:nvPr/>
        </p:nvSpPr>
        <p:spPr bwMode="auto">
          <a:xfrm>
            <a:off x="107950" y="260350"/>
            <a:ext cx="422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2</a:t>
            </a:r>
            <a:r>
              <a:rPr lang="zh-CN" altLang="en-US"/>
              <a:t>）不取</a:t>
            </a:r>
            <a:r>
              <a:rPr lang="en-US" altLang="zh-CN"/>
              <a:t>2</a:t>
            </a:r>
            <a:r>
              <a:rPr lang="en-US" altLang="zh-CN">
                <a:latin typeface="宋体" pitchFamily="2" charset="-122"/>
              </a:rPr>
              <a:t>→</a:t>
            </a:r>
            <a:r>
              <a:rPr lang="en-US" altLang="zh-CN"/>
              <a:t>1</a:t>
            </a:r>
            <a:r>
              <a:rPr lang="zh-CN" altLang="en-US"/>
              <a:t>，将矩阵</a:t>
            </a:r>
            <a:r>
              <a:rPr lang="en-US" altLang="zh-CN" i="1"/>
              <a:t>A</a:t>
            </a:r>
            <a:r>
              <a:rPr lang="en-US" altLang="zh-CN" baseline="-30000"/>
              <a:t>1</a:t>
            </a:r>
            <a:r>
              <a:rPr lang="zh-CN" altLang="en-US"/>
              <a:t>改写为</a:t>
            </a:r>
          </a:p>
        </p:txBody>
      </p:sp>
      <p:sp>
        <p:nvSpPr>
          <p:cNvPr id="100359" name="Rectangle 7"/>
          <p:cNvSpPr>
            <a:spLocks noChangeArrowheads="1"/>
          </p:cNvSpPr>
          <p:nvPr/>
        </p:nvSpPr>
        <p:spPr bwMode="auto">
          <a:xfrm>
            <a:off x="0"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0368" name="Group 16"/>
          <p:cNvGrpSpPr>
            <a:grpSpLocks/>
          </p:cNvGrpSpPr>
          <p:nvPr/>
        </p:nvGrpSpPr>
        <p:grpSpPr bwMode="auto">
          <a:xfrm>
            <a:off x="417513" y="692150"/>
            <a:ext cx="5789612" cy="2628900"/>
            <a:chOff x="263" y="436"/>
            <a:chExt cx="3647" cy="1656"/>
          </a:xfrm>
        </p:grpSpPr>
        <p:grpSp>
          <p:nvGrpSpPr>
            <p:cNvPr id="100367" name="Group 15"/>
            <p:cNvGrpSpPr>
              <a:grpSpLocks/>
            </p:cNvGrpSpPr>
            <p:nvPr/>
          </p:nvGrpSpPr>
          <p:grpSpPr bwMode="auto">
            <a:xfrm>
              <a:off x="340" y="436"/>
              <a:ext cx="3447" cy="1384"/>
              <a:chOff x="340" y="436"/>
              <a:chExt cx="3447" cy="1384"/>
            </a:xfrm>
          </p:grpSpPr>
          <p:graphicFrame>
            <p:nvGraphicFramePr>
              <p:cNvPr id="100358" name="Object 6"/>
              <p:cNvGraphicFramePr>
                <a:graphicFrameLocks noChangeAspect="1"/>
              </p:cNvGraphicFramePr>
              <p:nvPr/>
            </p:nvGraphicFramePr>
            <p:xfrm>
              <a:off x="340" y="436"/>
              <a:ext cx="3447" cy="1152"/>
            </p:xfrm>
            <a:graphic>
              <a:graphicData uri="http://schemas.openxmlformats.org/presentationml/2006/ole">
                <mc:AlternateContent xmlns:mc="http://schemas.openxmlformats.org/markup-compatibility/2006">
                  <mc:Choice xmlns:v="urn:schemas-microsoft-com:vml" Requires="v">
                    <p:oleObj spid="_x0000_s100371" name="公式" r:id="rId3" imgW="3530600" imgH="1181100" progId="Equation.3">
                      <p:embed/>
                    </p:oleObj>
                  </mc:Choice>
                  <mc:Fallback>
                    <p:oleObj name="公式" r:id="rId3" imgW="3530600" imgH="1181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436"/>
                            <a:ext cx="3447" cy="1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360" name="Rectangle 8"/>
              <p:cNvSpPr>
                <a:spLocks noChangeArrowheads="1"/>
              </p:cNvSpPr>
              <p:nvPr/>
            </p:nvSpPr>
            <p:spPr bwMode="auto">
              <a:xfrm>
                <a:off x="385" y="157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-3</a:t>
                </a:r>
              </a:p>
            </p:txBody>
          </p:sp>
        </p:grpSp>
        <p:sp>
          <p:nvSpPr>
            <p:cNvPr id="100362" name="Rectangle 10"/>
            <p:cNvSpPr>
              <a:spLocks noChangeArrowheads="1"/>
            </p:cNvSpPr>
            <p:nvPr/>
          </p:nvSpPr>
          <p:spPr bwMode="auto">
            <a:xfrm>
              <a:off x="263" y="1842"/>
              <a:ext cx="364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累计减</a:t>
              </a:r>
              <a:r>
                <a:rPr lang="en-US" altLang="zh-CN"/>
                <a:t>25                             </a:t>
              </a:r>
              <a:r>
                <a:rPr lang="zh-CN" altLang="en-US">
                  <a:cs typeface="Times New Roman" pitchFamily="18" charset="0"/>
                </a:rPr>
                <a:t>求得（</a:t>
              </a:r>
              <a:r>
                <a:rPr lang="en-US" altLang="zh-CN"/>
                <a:t>1</a:t>
              </a:r>
              <a:r>
                <a:rPr lang="zh-CN" altLang="en-US">
                  <a:cs typeface="Times New Roman" pitchFamily="18" charset="0"/>
                </a:rPr>
                <a:t>，</a:t>
              </a:r>
              <a:r>
                <a:rPr lang="en-US" altLang="zh-CN"/>
                <a:t>2</a:t>
              </a:r>
              <a:r>
                <a:rPr lang="zh-CN" altLang="en-US">
                  <a:cs typeface="Times New Roman" pitchFamily="18" charset="0"/>
                </a:rPr>
                <a:t>，</a:t>
              </a:r>
              <a:r>
                <a:rPr lang="en-US" altLang="zh-CN"/>
                <a:t>3</a:t>
              </a:r>
              <a:r>
                <a:rPr lang="zh-CN" altLang="en-US">
                  <a:cs typeface="Times New Roman" pitchFamily="18" charset="0"/>
                </a:rPr>
                <a:t>，</a:t>
              </a:r>
              <a:r>
                <a:rPr lang="en-US" altLang="zh-CN"/>
                <a:t>5</a:t>
              </a:r>
              <a:r>
                <a:rPr lang="zh-CN" altLang="en-US">
                  <a:cs typeface="Times New Roman" pitchFamily="18" charset="0"/>
                </a:rPr>
                <a:t>，</a:t>
              </a:r>
              <a:r>
                <a:rPr lang="en-US" altLang="zh-CN"/>
                <a:t>4</a:t>
              </a:r>
              <a:r>
                <a:rPr lang="zh-CN" altLang="en-US">
                  <a:cs typeface="Times New Roman" pitchFamily="18" charset="0"/>
                </a:rPr>
                <a:t>）</a:t>
              </a:r>
              <a:r>
                <a:rPr lang="zh-CN" altLang="en-US"/>
                <a:t> </a:t>
              </a:r>
            </a:p>
          </p:txBody>
        </p:sp>
      </p:grpSp>
      <p:sp>
        <p:nvSpPr>
          <p:cNvPr id="100364" name="Rectangle 12"/>
          <p:cNvSpPr>
            <a:spLocks noChangeArrowheads="1"/>
          </p:cNvSpPr>
          <p:nvPr/>
        </p:nvSpPr>
        <p:spPr bwMode="auto">
          <a:xfrm>
            <a:off x="430213" y="3357563"/>
            <a:ext cx="87137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比较各分枝，求得原问题的最优解（</a:t>
            </a:r>
            <a:r>
              <a:rPr lang="en-US" altLang="zh-CN"/>
              <a:t>1</a:t>
            </a:r>
            <a:r>
              <a:rPr lang="zh-CN" altLang="en-US"/>
              <a:t>，</a:t>
            </a:r>
            <a:r>
              <a:rPr lang="en-US" altLang="zh-CN"/>
              <a:t>2</a:t>
            </a:r>
            <a:r>
              <a:rPr lang="zh-CN" altLang="en-US"/>
              <a:t>，</a:t>
            </a:r>
            <a:r>
              <a:rPr lang="en-US" altLang="zh-CN"/>
              <a:t>3</a:t>
            </a:r>
            <a:r>
              <a:rPr lang="zh-CN" altLang="en-US"/>
              <a:t>，</a:t>
            </a:r>
            <a:r>
              <a:rPr lang="en-US" altLang="zh-CN"/>
              <a:t>5</a:t>
            </a:r>
            <a:r>
              <a:rPr lang="zh-CN" altLang="en-US"/>
              <a:t>，</a:t>
            </a:r>
            <a:r>
              <a:rPr lang="en-US" altLang="zh-CN"/>
              <a:t>4</a:t>
            </a:r>
            <a:r>
              <a:rPr lang="zh-CN" altLang="en-US"/>
              <a:t>），最优目标值为</a:t>
            </a:r>
            <a:r>
              <a:rPr lang="en-US" altLang="zh-CN"/>
              <a:t>25</a:t>
            </a:r>
            <a:r>
              <a:rPr lang="zh-CN" altLang="en-US"/>
              <a:t>，如图</a:t>
            </a:r>
            <a:r>
              <a:rPr lang="en-US" altLang="zh-CN"/>
              <a:t>9.20</a:t>
            </a:r>
            <a:r>
              <a:rPr lang="zh-CN" altLang="en-US"/>
              <a:t>所示。</a:t>
            </a:r>
          </a:p>
        </p:txBody>
      </p:sp>
      <p:sp>
        <p:nvSpPr>
          <p:cNvPr id="100366" name="Rectangle 14"/>
          <p:cNvSpPr>
            <a:spLocks noChangeArrowheads="1"/>
          </p:cNvSpPr>
          <p:nvPr/>
        </p:nvSpPr>
        <p:spPr bwMode="auto">
          <a:xfrm>
            <a:off x="323850" y="4149725"/>
            <a:ext cx="475297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需要指出的是，虽然在上面的实例中计算量并不是很大，但对于</a:t>
            </a:r>
            <a:r>
              <a:rPr lang="en-US" altLang="zh-CN" i="1"/>
              <a:t>n</a:t>
            </a:r>
            <a:r>
              <a:rPr lang="zh-CN" altLang="en-US">
                <a:cs typeface="Times New Roman" pitchFamily="18" charset="0"/>
              </a:rPr>
              <a:t>较大的实例，用以上介绍的分枝定界法求解旅行商问题效果并不理想，如何构造实用效果更好的分枝定界算法仍然是一个值得进一步研究的问题。</a:t>
            </a:r>
            <a:r>
              <a:rPr lang="zh-CN" altLang="en-US"/>
              <a:t> </a:t>
            </a:r>
          </a:p>
        </p:txBody>
      </p:sp>
      <p:pic>
        <p:nvPicPr>
          <p:cNvPr id="100369" name="Picture 17" descr="19"/>
          <p:cNvPicPr>
            <a:picLocks noGrp="1" noChangeAspect="1" noChangeArrowheads="1"/>
          </p:cNvPicPr>
          <p:nvPr>
            <p:ph/>
          </p:nvPr>
        </p:nvPicPr>
        <p:blipFill>
          <a:blip r:embed="rId5">
            <a:extLst>
              <a:ext uri="{28A0092B-C50C-407E-A947-70E740481C1C}">
                <a14:useLocalDpi xmlns:a14="http://schemas.microsoft.com/office/drawing/2010/main" val="0"/>
              </a:ext>
            </a:extLst>
          </a:blip>
          <a:srcRect/>
          <a:stretch>
            <a:fillRect/>
          </a:stretch>
        </p:blipFill>
        <p:spPr bwMode="auto">
          <a:xfrm>
            <a:off x="5724525" y="3811588"/>
            <a:ext cx="2857500" cy="28575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0357"/>
                                        </p:tgtEl>
                                        <p:attrNameLst>
                                          <p:attrName>style.visibility</p:attrName>
                                        </p:attrNameLst>
                                      </p:cBhvr>
                                      <p:to>
                                        <p:strVal val="visible"/>
                                      </p:to>
                                    </p:set>
                                    <p:anim calcmode="lin" valueType="num">
                                      <p:cBhvr additive="base">
                                        <p:cTn id="7" dur="500" fill="hold"/>
                                        <p:tgtEl>
                                          <p:spTgt spid="100357"/>
                                        </p:tgtEl>
                                        <p:attrNameLst>
                                          <p:attrName>ppt_x</p:attrName>
                                        </p:attrNameLst>
                                      </p:cBhvr>
                                      <p:tavLst>
                                        <p:tav tm="0">
                                          <p:val>
                                            <p:strVal val="0-#ppt_w/2"/>
                                          </p:val>
                                        </p:tav>
                                        <p:tav tm="100000">
                                          <p:val>
                                            <p:strVal val="#ppt_x"/>
                                          </p:val>
                                        </p:tav>
                                      </p:tavLst>
                                    </p:anim>
                                    <p:anim calcmode="lin" valueType="num">
                                      <p:cBhvr additive="base">
                                        <p:cTn id="8" dur="500" fill="hold"/>
                                        <p:tgtEl>
                                          <p:spTgt spid="1003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0368"/>
                                        </p:tgtEl>
                                        <p:attrNameLst>
                                          <p:attrName>style.visibility</p:attrName>
                                        </p:attrNameLst>
                                      </p:cBhvr>
                                      <p:to>
                                        <p:strVal val="visible"/>
                                      </p:to>
                                    </p:set>
                                    <p:anim calcmode="lin" valueType="num">
                                      <p:cBhvr additive="base">
                                        <p:cTn id="13" dur="500" fill="hold"/>
                                        <p:tgtEl>
                                          <p:spTgt spid="100368"/>
                                        </p:tgtEl>
                                        <p:attrNameLst>
                                          <p:attrName>ppt_x</p:attrName>
                                        </p:attrNameLst>
                                      </p:cBhvr>
                                      <p:tavLst>
                                        <p:tav tm="0">
                                          <p:val>
                                            <p:strVal val="0-#ppt_w/2"/>
                                          </p:val>
                                        </p:tav>
                                        <p:tav tm="100000">
                                          <p:val>
                                            <p:strVal val="#ppt_x"/>
                                          </p:val>
                                        </p:tav>
                                      </p:tavLst>
                                    </p:anim>
                                    <p:anim calcmode="lin" valueType="num">
                                      <p:cBhvr additive="base">
                                        <p:cTn id="14" dur="500" fill="hold"/>
                                        <p:tgtEl>
                                          <p:spTgt spid="1003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0364"/>
                                        </p:tgtEl>
                                        <p:attrNameLst>
                                          <p:attrName>style.visibility</p:attrName>
                                        </p:attrNameLst>
                                      </p:cBhvr>
                                      <p:to>
                                        <p:strVal val="visible"/>
                                      </p:to>
                                    </p:set>
                                    <p:anim calcmode="lin" valueType="num">
                                      <p:cBhvr additive="base">
                                        <p:cTn id="19" dur="500" fill="hold"/>
                                        <p:tgtEl>
                                          <p:spTgt spid="100364"/>
                                        </p:tgtEl>
                                        <p:attrNameLst>
                                          <p:attrName>ppt_x</p:attrName>
                                        </p:attrNameLst>
                                      </p:cBhvr>
                                      <p:tavLst>
                                        <p:tav tm="0">
                                          <p:val>
                                            <p:strVal val="0-#ppt_w/2"/>
                                          </p:val>
                                        </p:tav>
                                        <p:tav tm="100000">
                                          <p:val>
                                            <p:strVal val="#ppt_x"/>
                                          </p:val>
                                        </p:tav>
                                      </p:tavLst>
                                    </p:anim>
                                    <p:anim calcmode="lin" valueType="num">
                                      <p:cBhvr additive="base">
                                        <p:cTn id="20" dur="500" fill="hold"/>
                                        <p:tgtEl>
                                          <p:spTgt spid="10036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00369"/>
                                        </p:tgtEl>
                                        <p:attrNameLst>
                                          <p:attrName>style.visibility</p:attrName>
                                        </p:attrNameLst>
                                      </p:cBhvr>
                                      <p:to>
                                        <p:strVal val="visible"/>
                                      </p:to>
                                    </p:set>
                                    <p:anim calcmode="lin" valueType="num">
                                      <p:cBhvr additive="base">
                                        <p:cTn id="25" dur="500" fill="hold"/>
                                        <p:tgtEl>
                                          <p:spTgt spid="100369"/>
                                        </p:tgtEl>
                                        <p:attrNameLst>
                                          <p:attrName>ppt_x</p:attrName>
                                        </p:attrNameLst>
                                      </p:cBhvr>
                                      <p:tavLst>
                                        <p:tav tm="0">
                                          <p:val>
                                            <p:strVal val="#ppt_x"/>
                                          </p:val>
                                        </p:tav>
                                        <p:tav tm="100000">
                                          <p:val>
                                            <p:strVal val="#ppt_x"/>
                                          </p:val>
                                        </p:tav>
                                      </p:tavLst>
                                    </p:anim>
                                    <p:anim calcmode="lin" valueType="num">
                                      <p:cBhvr additive="base">
                                        <p:cTn id="26" dur="500" fill="hold"/>
                                        <p:tgtEl>
                                          <p:spTgt spid="10036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0366"/>
                                        </p:tgtEl>
                                        <p:attrNameLst>
                                          <p:attrName>style.visibility</p:attrName>
                                        </p:attrNameLst>
                                      </p:cBhvr>
                                      <p:to>
                                        <p:strVal val="visible"/>
                                      </p:to>
                                    </p:set>
                                    <p:anim calcmode="lin" valueType="num">
                                      <p:cBhvr additive="base">
                                        <p:cTn id="31" dur="500" fill="hold"/>
                                        <p:tgtEl>
                                          <p:spTgt spid="100366"/>
                                        </p:tgtEl>
                                        <p:attrNameLst>
                                          <p:attrName>ppt_x</p:attrName>
                                        </p:attrNameLst>
                                      </p:cBhvr>
                                      <p:tavLst>
                                        <p:tav tm="0">
                                          <p:val>
                                            <p:strVal val="0-#ppt_w/2"/>
                                          </p:val>
                                        </p:tav>
                                        <p:tav tm="100000">
                                          <p:val>
                                            <p:strVal val="#ppt_x"/>
                                          </p:val>
                                        </p:tav>
                                      </p:tavLst>
                                    </p:anim>
                                    <p:anim calcmode="lin" valueType="num">
                                      <p:cBhvr additive="base">
                                        <p:cTn id="32" dur="500" fill="hold"/>
                                        <p:tgtEl>
                                          <p:spTgt spid="1003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p:bldP spid="100364" grpId="0"/>
      <p:bldP spid="10036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1" name="Rectangle 5"/>
          <p:cNvSpPr>
            <a:spLocks noChangeArrowheads="1"/>
          </p:cNvSpPr>
          <p:nvPr/>
        </p:nvSpPr>
        <p:spPr bwMode="auto">
          <a:xfrm>
            <a:off x="0" y="295275"/>
            <a:ext cx="2062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二、隐枚举法</a:t>
            </a:r>
          </a:p>
        </p:txBody>
      </p:sp>
      <p:sp>
        <p:nvSpPr>
          <p:cNvPr id="101383" name="Rectangle 7"/>
          <p:cNvSpPr>
            <a:spLocks noChangeArrowheads="1"/>
          </p:cNvSpPr>
          <p:nvPr/>
        </p:nvSpPr>
        <p:spPr bwMode="auto">
          <a:xfrm>
            <a:off x="0" y="728663"/>
            <a:ext cx="3676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现考察</a:t>
            </a:r>
            <a:r>
              <a:rPr lang="en-US" altLang="zh-CN"/>
              <a:t>0-1</a:t>
            </a:r>
            <a:r>
              <a:rPr lang="zh-CN" altLang="en-US"/>
              <a:t>规划的一个实例：</a:t>
            </a:r>
          </a:p>
        </p:txBody>
      </p:sp>
      <p:sp>
        <p:nvSpPr>
          <p:cNvPr id="101388"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90"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92"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94" name="Rectangle 18"/>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1396" name="Rectangle 2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1397" name="Group 21"/>
          <p:cNvGrpSpPr>
            <a:grpSpLocks/>
          </p:cNvGrpSpPr>
          <p:nvPr/>
        </p:nvGrpSpPr>
        <p:grpSpPr bwMode="auto">
          <a:xfrm>
            <a:off x="323850" y="1160463"/>
            <a:ext cx="5186363" cy="2163762"/>
            <a:chOff x="204" y="731"/>
            <a:chExt cx="3267" cy="1363"/>
          </a:xfrm>
        </p:grpSpPr>
        <p:sp>
          <p:nvSpPr>
            <p:cNvPr id="101385" name="Rectangle 9"/>
            <p:cNvSpPr>
              <a:spLocks noChangeArrowheads="1"/>
            </p:cNvSpPr>
            <p:nvPr/>
          </p:nvSpPr>
          <p:spPr bwMode="auto">
            <a:xfrm>
              <a:off x="204" y="731"/>
              <a:ext cx="20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cs typeface="Times New Roman" pitchFamily="18" charset="0"/>
                </a:rPr>
                <a:t>例：</a:t>
              </a:r>
              <a:r>
                <a:rPr lang="en-US" altLang="zh-CN">
                  <a:solidFill>
                    <a:srgbClr val="009900"/>
                  </a:solidFill>
                </a:rPr>
                <a:t>9.21</a:t>
              </a:r>
              <a:r>
                <a:rPr lang="en-US" altLang="zh-CN"/>
                <a:t>  </a:t>
              </a:r>
              <a:r>
                <a:rPr lang="zh-CN" altLang="en-US">
                  <a:cs typeface="Times New Roman" pitchFamily="18" charset="0"/>
                </a:rPr>
                <a:t>试求解</a:t>
              </a:r>
              <a:r>
                <a:rPr lang="en-US" altLang="zh-CN"/>
                <a:t>0-1</a:t>
              </a:r>
              <a:r>
                <a:rPr lang="zh-CN" altLang="en-US">
                  <a:cs typeface="Times New Roman" pitchFamily="18" charset="0"/>
                </a:rPr>
                <a:t>规划：</a:t>
              </a:r>
              <a:r>
                <a:rPr lang="zh-CN" altLang="en-US"/>
                <a:t> </a:t>
              </a:r>
            </a:p>
          </p:txBody>
        </p:sp>
        <p:sp>
          <p:nvSpPr>
            <p:cNvPr id="101386" name="Text Box 10"/>
            <p:cNvSpPr txBox="1">
              <a:spLocks noChangeArrowheads="1"/>
            </p:cNvSpPr>
            <p:nvPr/>
          </p:nvSpPr>
          <p:spPr bwMode="auto">
            <a:xfrm>
              <a:off x="509" y="1059"/>
              <a:ext cx="296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p>
            <a:p>
              <a:r>
                <a:rPr lang="en-US" altLang="zh-CN"/>
                <a:t>S.t                                        </a:t>
              </a:r>
              <a:r>
                <a:rPr lang="zh-CN" altLang="en-US"/>
                <a:t>约束条件（</a:t>
              </a:r>
              <a:r>
                <a:rPr lang="en-US" altLang="zh-CN"/>
                <a:t>1</a:t>
              </a:r>
              <a:r>
                <a:rPr lang="zh-CN" altLang="en-US"/>
                <a:t>）</a:t>
              </a:r>
            </a:p>
            <a:p>
              <a:r>
                <a:rPr lang="zh-CN" altLang="en-US"/>
                <a:t>                                             约束条件（</a:t>
              </a:r>
              <a:r>
                <a:rPr lang="en-US" altLang="zh-CN"/>
                <a:t>2</a:t>
              </a:r>
              <a:r>
                <a:rPr lang="zh-CN" altLang="en-US"/>
                <a:t>）</a:t>
              </a:r>
            </a:p>
            <a:p>
              <a:r>
                <a:rPr lang="zh-CN" altLang="en-US"/>
                <a:t>                                             约束条件（</a:t>
              </a:r>
              <a:r>
                <a:rPr lang="en-US" altLang="zh-CN"/>
                <a:t>3</a:t>
              </a:r>
              <a:r>
                <a:rPr lang="zh-CN" altLang="en-US"/>
                <a:t>）</a:t>
              </a:r>
            </a:p>
            <a:p>
              <a:r>
                <a:rPr lang="zh-CN" altLang="en-US"/>
                <a:t>                                    或</a:t>
              </a:r>
              <a:r>
                <a:rPr lang="en-US" altLang="zh-CN"/>
                <a:t>1</a:t>
              </a:r>
              <a:endParaRPr lang="zh-CN" altLang="en-US"/>
            </a:p>
          </p:txBody>
        </p:sp>
        <p:graphicFrame>
          <p:nvGraphicFramePr>
            <p:cNvPr id="101387" name="Object 11"/>
            <p:cNvGraphicFramePr>
              <a:graphicFrameLocks noChangeAspect="1"/>
            </p:cNvGraphicFramePr>
            <p:nvPr/>
          </p:nvGraphicFramePr>
          <p:xfrm>
            <a:off x="521" y="1026"/>
            <a:ext cx="1361" cy="250"/>
          </p:xfrm>
          <a:graphic>
            <a:graphicData uri="http://schemas.openxmlformats.org/presentationml/2006/ole">
              <mc:AlternateContent xmlns:mc="http://schemas.openxmlformats.org/markup-compatibility/2006">
                <mc:Choice xmlns:v="urn:schemas-microsoft-com:vml" Requires="v">
                  <p:oleObj spid="_x0000_s101400" name="公式" r:id="rId3" imgW="1244600" imgH="228600" progId="Equation.3">
                    <p:embed/>
                  </p:oleObj>
                </mc:Choice>
                <mc:Fallback>
                  <p:oleObj name="公式" r:id="rId3" imgW="1244600" imgH="228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 y="1026"/>
                          <a:ext cx="1361" cy="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89" name="Object 13"/>
            <p:cNvGraphicFramePr>
              <a:graphicFrameLocks noChangeAspect="1"/>
            </p:cNvGraphicFramePr>
            <p:nvPr/>
          </p:nvGraphicFramePr>
          <p:xfrm>
            <a:off x="839" y="1253"/>
            <a:ext cx="1179" cy="251"/>
          </p:xfrm>
          <a:graphic>
            <a:graphicData uri="http://schemas.openxmlformats.org/presentationml/2006/ole">
              <mc:AlternateContent xmlns:mc="http://schemas.openxmlformats.org/markup-compatibility/2006">
                <mc:Choice xmlns:v="urn:schemas-microsoft-com:vml" Requires="v">
                  <p:oleObj spid="_x0000_s101401" name="公式" r:id="rId5" imgW="1066800" imgH="228600" progId="Equation.3">
                    <p:embed/>
                  </p:oleObj>
                </mc:Choice>
                <mc:Fallback>
                  <p:oleObj name="公式" r:id="rId5" imgW="1066800" imgH="2286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1253"/>
                          <a:ext cx="1179"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91" name="Object 15"/>
            <p:cNvGraphicFramePr>
              <a:graphicFrameLocks noChangeAspect="1"/>
            </p:cNvGraphicFramePr>
            <p:nvPr/>
          </p:nvGraphicFramePr>
          <p:xfrm>
            <a:off x="839" y="1453"/>
            <a:ext cx="1180" cy="253"/>
          </p:xfrm>
          <a:graphic>
            <a:graphicData uri="http://schemas.openxmlformats.org/presentationml/2006/ole">
              <mc:AlternateContent xmlns:mc="http://schemas.openxmlformats.org/markup-compatibility/2006">
                <mc:Choice xmlns:v="urn:schemas-microsoft-com:vml" Requires="v">
                  <p:oleObj spid="_x0000_s101402" name="公式" r:id="rId7" imgW="1066800" imgH="228600" progId="Equation.3">
                    <p:embed/>
                  </p:oleObj>
                </mc:Choice>
                <mc:Fallback>
                  <p:oleObj name="公式" r:id="rId7" imgW="1066800" imgH="2286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453"/>
                          <a:ext cx="1180"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93" name="Object 17"/>
            <p:cNvGraphicFramePr>
              <a:graphicFrameLocks noChangeAspect="1"/>
            </p:cNvGraphicFramePr>
            <p:nvPr/>
          </p:nvGraphicFramePr>
          <p:xfrm>
            <a:off x="839" y="1631"/>
            <a:ext cx="816" cy="257"/>
          </p:xfrm>
          <a:graphic>
            <a:graphicData uri="http://schemas.openxmlformats.org/presentationml/2006/ole">
              <mc:AlternateContent xmlns:mc="http://schemas.openxmlformats.org/markup-compatibility/2006">
                <mc:Choice xmlns:v="urn:schemas-microsoft-com:vml" Requires="v">
                  <p:oleObj spid="_x0000_s101403" name="公式" r:id="rId9" imgW="698197" imgH="215806" progId="Equation.3">
                    <p:embed/>
                  </p:oleObj>
                </mc:Choice>
                <mc:Fallback>
                  <p:oleObj name="公式" r:id="rId9" imgW="698197" imgH="215806"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1631"/>
                          <a:ext cx="816"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95" name="Object 19"/>
            <p:cNvGraphicFramePr>
              <a:graphicFrameLocks noChangeAspect="1"/>
            </p:cNvGraphicFramePr>
            <p:nvPr/>
          </p:nvGraphicFramePr>
          <p:xfrm>
            <a:off x="838" y="1842"/>
            <a:ext cx="1089" cy="252"/>
          </p:xfrm>
          <a:graphic>
            <a:graphicData uri="http://schemas.openxmlformats.org/presentationml/2006/ole">
              <mc:AlternateContent xmlns:mc="http://schemas.openxmlformats.org/markup-compatibility/2006">
                <mc:Choice xmlns:v="urn:schemas-microsoft-com:vml" Requires="v">
                  <p:oleObj spid="_x0000_s101404" name="公式" r:id="rId11" imgW="990600" imgH="228600" progId="Equation.3">
                    <p:embed/>
                  </p:oleObj>
                </mc:Choice>
                <mc:Fallback>
                  <p:oleObj name="公式" r:id="rId11" imgW="990600" imgH="2286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 y="1842"/>
                          <a:ext cx="1089"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1399" name="Rectangle 23"/>
          <p:cNvSpPr>
            <a:spLocks noChangeArrowheads="1"/>
          </p:cNvSpPr>
          <p:nvPr/>
        </p:nvSpPr>
        <p:spPr bwMode="auto">
          <a:xfrm>
            <a:off x="323850" y="3500438"/>
            <a:ext cx="84248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解：</a:t>
            </a:r>
            <a:r>
              <a:rPr lang="zh-CN" altLang="en-US"/>
              <a:t>本例中有三个变量，共有</a:t>
            </a:r>
            <a:r>
              <a:rPr lang="en-US" altLang="zh-CN"/>
              <a:t>8</a:t>
            </a:r>
            <a:r>
              <a:rPr lang="zh-CN" altLang="en-US"/>
              <a:t>种可能取值。这里，我们将采用节省部分非必要运算的所谓隐枚举法来求解它。在逐次选优中，仅当发现目标值有所改进时才依次检验该取值是否满足所有约束条件。求解的全过程见表</a:t>
            </a:r>
            <a:r>
              <a:rPr lang="en-US" altLang="zh-CN"/>
              <a:t>9.4</a:t>
            </a:r>
            <a:r>
              <a:rPr lang="zh-CN" altLang="en-US"/>
              <a:t>所示，例如，点（</a:t>
            </a:r>
            <a:r>
              <a:rPr lang="en-US" altLang="zh-CN"/>
              <a:t>0</a:t>
            </a:r>
            <a:r>
              <a:rPr lang="zh-CN" altLang="en-US"/>
              <a:t>，</a:t>
            </a:r>
            <a:r>
              <a:rPr lang="en-US" altLang="zh-CN"/>
              <a:t>0</a:t>
            </a:r>
            <a:r>
              <a:rPr lang="zh-CN" altLang="en-US"/>
              <a:t>，</a:t>
            </a:r>
            <a:r>
              <a:rPr lang="en-US" altLang="zh-CN"/>
              <a:t>1</a:t>
            </a:r>
            <a:r>
              <a:rPr lang="zh-CN" altLang="en-US"/>
              <a:t>）的目标为</a:t>
            </a:r>
            <a:r>
              <a:rPr lang="en-US" altLang="zh-CN"/>
              <a:t>5</a:t>
            </a:r>
            <a:r>
              <a:rPr lang="zh-CN" altLang="en-US"/>
              <a:t>且满足所有约束，故此后仅当目标值大于</a:t>
            </a:r>
            <a:r>
              <a:rPr lang="en-US" altLang="zh-CN"/>
              <a:t>5</a:t>
            </a:r>
            <a:r>
              <a:rPr lang="zh-CN" altLang="en-US"/>
              <a:t>时才检验是否满足各约束，此类条件在隐举枚法中被称为过滤条件。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1381"/>
                                        </p:tgtEl>
                                        <p:attrNameLst>
                                          <p:attrName>style.visibility</p:attrName>
                                        </p:attrNameLst>
                                      </p:cBhvr>
                                      <p:to>
                                        <p:strVal val="visible"/>
                                      </p:to>
                                    </p:set>
                                    <p:anim calcmode="lin" valueType="num">
                                      <p:cBhvr additive="base">
                                        <p:cTn id="7" dur="500" fill="hold"/>
                                        <p:tgtEl>
                                          <p:spTgt spid="101381"/>
                                        </p:tgtEl>
                                        <p:attrNameLst>
                                          <p:attrName>ppt_x</p:attrName>
                                        </p:attrNameLst>
                                      </p:cBhvr>
                                      <p:tavLst>
                                        <p:tav tm="0">
                                          <p:val>
                                            <p:strVal val="0-#ppt_w/2"/>
                                          </p:val>
                                        </p:tav>
                                        <p:tav tm="100000">
                                          <p:val>
                                            <p:strVal val="#ppt_x"/>
                                          </p:val>
                                        </p:tav>
                                      </p:tavLst>
                                    </p:anim>
                                    <p:anim calcmode="lin" valueType="num">
                                      <p:cBhvr additive="base">
                                        <p:cTn id="8" dur="500" fill="hold"/>
                                        <p:tgtEl>
                                          <p:spTgt spid="1013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1383"/>
                                        </p:tgtEl>
                                        <p:attrNameLst>
                                          <p:attrName>style.visibility</p:attrName>
                                        </p:attrNameLst>
                                      </p:cBhvr>
                                      <p:to>
                                        <p:strVal val="visible"/>
                                      </p:to>
                                    </p:set>
                                    <p:anim calcmode="lin" valueType="num">
                                      <p:cBhvr additive="base">
                                        <p:cTn id="13" dur="500" fill="hold"/>
                                        <p:tgtEl>
                                          <p:spTgt spid="101383"/>
                                        </p:tgtEl>
                                        <p:attrNameLst>
                                          <p:attrName>ppt_x</p:attrName>
                                        </p:attrNameLst>
                                      </p:cBhvr>
                                      <p:tavLst>
                                        <p:tav tm="0">
                                          <p:val>
                                            <p:strVal val="0-#ppt_w/2"/>
                                          </p:val>
                                        </p:tav>
                                        <p:tav tm="100000">
                                          <p:val>
                                            <p:strVal val="#ppt_x"/>
                                          </p:val>
                                        </p:tav>
                                      </p:tavLst>
                                    </p:anim>
                                    <p:anim calcmode="lin" valueType="num">
                                      <p:cBhvr additive="base">
                                        <p:cTn id="14" dur="500" fill="hold"/>
                                        <p:tgtEl>
                                          <p:spTgt spid="10138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1397"/>
                                        </p:tgtEl>
                                        <p:attrNameLst>
                                          <p:attrName>style.visibility</p:attrName>
                                        </p:attrNameLst>
                                      </p:cBhvr>
                                      <p:to>
                                        <p:strVal val="visible"/>
                                      </p:to>
                                    </p:set>
                                    <p:anim calcmode="lin" valueType="num">
                                      <p:cBhvr additive="base">
                                        <p:cTn id="19" dur="500" fill="hold"/>
                                        <p:tgtEl>
                                          <p:spTgt spid="101397"/>
                                        </p:tgtEl>
                                        <p:attrNameLst>
                                          <p:attrName>ppt_x</p:attrName>
                                        </p:attrNameLst>
                                      </p:cBhvr>
                                      <p:tavLst>
                                        <p:tav tm="0">
                                          <p:val>
                                            <p:strVal val="0-#ppt_w/2"/>
                                          </p:val>
                                        </p:tav>
                                        <p:tav tm="100000">
                                          <p:val>
                                            <p:strVal val="#ppt_x"/>
                                          </p:val>
                                        </p:tav>
                                      </p:tavLst>
                                    </p:anim>
                                    <p:anim calcmode="lin" valueType="num">
                                      <p:cBhvr additive="base">
                                        <p:cTn id="20" dur="500" fill="hold"/>
                                        <p:tgtEl>
                                          <p:spTgt spid="10139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1399"/>
                                        </p:tgtEl>
                                        <p:attrNameLst>
                                          <p:attrName>style.visibility</p:attrName>
                                        </p:attrNameLst>
                                      </p:cBhvr>
                                      <p:to>
                                        <p:strVal val="visible"/>
                                      </p:to>
                                    </p:set>
                                    <p:anim calcmode="lin" valueType="num">
                                      <p:cBhvr additive="base">
                                        <p:cTn id="25" dur="500" fill="hold"/>
                                        <p:tgtEl>
                                          <p:spTgt spid="101399"/>
                                        </p:tgtEl>
                                        <p:attrNameLst>
                                          <p:attrName>ppt_x</p:attrName>
                                        </p:attrNameLst>
                                      </p:cBhvr>
                                      <p:tavLst>
                                        <p:tav tm="0">
                                          <p:val>
                                            <p:strVal val="1+#ppt_w/2"/>
                                          </p:val>
                                        </p:tav>
                                        <p:tav tm="100000">
                                          <p:val>
                                            <p:strVal val="#ppt_x"/>
                                          </p:val>
                                        </p:tav>
                                      </p:tavLst>
                                    </p:anim>
                                    <p:anim calcmode="lin" valueType="num">
                                      <p:cBhvr additive="base">
                                        <p:cTn id="26" dur="500" fill="hold"/>
                                        <p:tgtEl>
                                          <p:spTgt spid="101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p:bldP spid="101383" grpId="0"/>
      <p:bldP spid="1013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5"/>
          <p:cNvSpPr txBox="1">
            <a:spLocks noChangeArrowheads="1"/>
          </p:cNvSpPr>
          <p:nvPr/>
        </p:nvSpPr>
        <p:spPr bwMode="auto">
          <a:xfrm>
            <a:off x="447675" y="474663"/>
            <a:ext cx="83010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6.3  (</a:t>
            </a:r>
            <a:r>
              <a:rPr lang="zh-CN" altLang="en-US">
                <a:solidFill>
                  <a:srgbClr val="009900"/>
                </a:solidFill>
              </a:rPr>
              <a:t>入树问题</a:t>
            </a:r>
            <a:r>
              <a:rPr lang="en-US" altLang="zh-CN">
                <a:solidFill>
                  <a:srgbClr val="009900"/>
                </a:solidFill>
              </a:rPr>
              <a:t>)  </a:t>
            </a:r>
            <a:r>
              <a:rPr lang="zh-CN" altLang="en-US">
                <a:solidFill>
                  <a:srgbClr val="000000"/>
                </a:solidFill>
              </a:rPr>
              <a:t>给出一个有向图</a:t>
            </a:r>
            <a:r>
              <a:rPr lang="en-US" altLang="zh-CN" i="1">
                <a:solidFill>
                  <a:srgbClr val="000000"/>
                </a:solidFill>
              </a:rPr>
              <a:t>G</a:t>
            </a:r>
            <a:r>
              <a:rPr lang="en-US" altLang="zh-CN">
                <a:solidFill>
                  <a:srgbClr val="000000"/>
                </a:solidFill>
              </a:rPr>
              <a:t>=</a:t>
            </a:r>
            <a:r>
              <a:rPr lang="zh-CN" altLang="en-US">
                <a:solidFill>
                  <a:srgbClr val="000000"/>
                </a:solidFill>
              </a:rPr>
              <a:t>（</a:t>
            </a:r>
            <a:r>
              <a:rPr lang="en-US" altLang="zh-CN" i="1">
                <a:solidFill>
                  <a:srgbClr val="000000"/>
                </a:solidFill>
              </a:rPr>
              <a:t>V</a:t>
            </a:r>
            <a:r>
              <a:rPr lang="zh-CN" altLang="en-US" i="1">
                <a:solidFill>
                  <a:srgbClr val="000000"/>
                </a:solidFill>
              </a:rPr>
              <a:t>，</a:t>
            </a:r>
            <a:r>
              <a:rPr lang="en-US" altLang="zh-CN" i="1">
                <a:solidFill>
                  <a:srgbClr val="000000"/>
                </a:solidFill>
              </a:rPr>
              <a:t>A</a:t>
            </a:r>
            <a:r>
              <a:rPr lang="zh-CN" altLang="en-US">
                <a:solidFill>
                  <a:srgbClr val="000000"/>
                </a:solidFill>
              </a:rPr>
              <a:t>），对</a:t>
            </a:r>
            <a:r>
              <a:rPr lang="en-US" altLang="zh-CN" i="1">
                <a:solidFill>
                  <a:srgbClr val="000000"/>
                </a:solidFill>
              </a:rPr>
              <a:t>A</a:t>
            </a:r>
            <a:r>
              <a:rPr lang="zh-CN" altLang="en-US">
                <a:solidFill>
                  <a:srgbClr val="000000"/>
                </a:solidFill>
              </a:rPr>
              <a:t>中的每一条孤</a:t>
            </a:r>
            <a:r>
              <a:rPr lang="en-US" altLang="zh-CN" i="1">
                <a:solidFill>
                  <a:srgbClr val="000000"/>
                </a:solidFill>
              </a:rPr>
              <a:t>e</a:t>
            </a:r>
            <a:r>
              <a:rPr lang="zh-CN" altLang="en-US">
                <a:solidFill>
                  <a:srgbClr val="000000"/>
                </a:solidFill>
              </a:rPr>
              <a:t>，给出一个权</a:t>
            </a:r>
            <a:r>
              <a:rPr lang="en-US" altLang="zh-CN" i="1">
                <a:solidFill>
                  <a:srgbClr val="000000"/>
                </a:solidFill>
              </a:rPr>
              <a:t>C</a:t>
            </a:r>
            <a:r>
              <a:rPr lang="zh-CN" altLang="en-US">
                <a:solidFill>
                  <a:srgbClr val="000000"/>
                </a:solidFill>
              </a:rPr>
              <a:t>（</a:t>
            </a:r>
            <a:r>
              <a:rPr lang="en-US" altLang="zh-CN" i="1">
                <a:solidFill>
                  <a:srgbClr val="000000"/>
                </a:solidFill>
              </a:rPr>
              <a:t>e</a:t>
            </a:r>
            <a:r>
              <a:rPr lang="zh-CN" altLang="en-US">
                <a:solidFill>
                  <a:srgbClr val="000000"/>
                </a:solidFill>
              </a:rPr>
              <a:t>），求</a:t>
            </a:r>
            <a:r>
              <a:rPr lang="en-US" altLang="zh-CN" i="1">
                <a:solidFill>
                  <a:srgbClr val="000000"/>
                </a:solidFill>
              </a:rPr>
              <a:t>A</a:t>
            </a:r>
            <a:r>
              <a:rPr lang="zh-CN" altLang="en-US">
                <a:solidFill>
                  <a:srgbClr val="000000"/>
                </a:solidFill>
              </a:rPr>
              <a:t>的一个具有最大权（或最小权）的子集</a:t>
            </a:r>
            <a:r>
              <a:rPr lang="en-US" altLang="zh-CN" i="1">
                <a:solidFill>
                  <a:srgbClr val="000000"/>
                </a:solidFill>
              </a:rPr>
              <a:t>B</a:t>
            </a:r>
            <a:r>
              <a:rPr lang="zh-CN" altLang="en-US">
                <a:solidFill>
                  <a:srgbClr val="000000"/>
                </a:solidFill>
              </a:rPr>
              <a:t>，要求</a:t>
            </a:r>
            <a:r>
              <a:rPr lang="en-US" altLang="zh-CN" i="1">
                <a:solidFill>
                  <a:srgbClr val="000000"/>
                </a:solidFill>
              </a:rPr>
              <a:t>B</a:t>
            </a:r>
            <a:r>
              <a:rPr lang="zh-CN" altLang="en-US">
                <a:solidFill>
                  <a:srgbClr val="000000"/>
                </a:solidFill>
              </a:rPr>
              <a:t>中任意两条孤都没有公共的终点。</a:t>
            </a:r>
          </a:p>
        </p:txBody>
      </p:sp>
      <p:sp>
        <p:nvSpPr>
          <p:cNvPr id="25607" name="Rectangle 7"/>
          <p:cNvSpPr>
            <a:spLocks noChangeArrowheads="1"/>
          </p:cNvSpPr>
          <p:nvPr/>
        </p:nvSpPr>
        <p:spPr bwMode="auto">
          <a:xfrm>
            <a:off x="406400" y="1484313"/>
            <a:ext cx="325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考察下面的入树问题实例：</a:t>
            </a:r>
          </a:p>
        </p:txBody>
      </p:sp>
      <p:sp>
        <p:nvSpPr>
          <p:cNvPr id="25609" name="Rectangle 9"/>
          <p:cNvSpPr>
            <a:spLocks noChangeArrowheads="1"/>
          </p:cNvSpPr>
          <p:nvPr/>
        </p:nvSpPr>
        <p:spPr bwMode="auto">
          <a:xfrm>
            <a:off x="468313" y="1989138"/>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例</a:t>
            </a:r>
            <a:r>
              <a:rPr lang="en-US" altLang="zh-CN">
                <a:solidFill>
                  <a:srgbClr val="009900"/>
                </a:solidFill>
              </a:rPr>
              <a:t>9.4</a:t>
            </a:r>
            <a:r>
              <a:rPr lang="en-US" altLang="zh-CN"/>
              <a:t>   </a:t>
            </a:r>
            <a:r>
              <a:rPr lang="zh-CN" altLang="en-US"/>
              <a:t>给出有向图</a:t>
            </a:r>
            <a:r>
              <a:rPr lang="en-US" altLang="zh-CN"/>
              <a:t>G=</a:t>
            </a:r>
            <a:r>
              <a:rPr lang="zh-CN" altLang="en-US"/>
              <a:t>（</a:t>
            </a:r>
            <a:r>
              <a:rPr lang="en-US" altLang="zh-CN" i="1"/>
              <a:t>V</a:t>
            </a:r>
            <a:r>
              <a:rPr lang="zh-CN" altLang="en-US" i="1"/>
              <a:t>，</a:t>
            </a:r>
            <a:r>
              <a:rPr lang="en-US" altLang="zh-CN" i="1"/>
              <a:t>A</a:t>
            </a:r>
            <a:r>
              <a:rPr lang="zh-CN" altLang="en-US"/>
              <a:t>）</a:t>
            </a:r>
            <a:r>
              <a:rPr lang="zh-CN" altLang="en-US">
                <a:solidFill>
                  <a:srgbClr val="FF6600"/>
                </a:solidFill>
              </a:rPr>
              <a:t>（图</a:t>
            </a:r>
            <a:r>
              <a:rPr lang="en-US" altLang="zh-CN">
                <a:solidFill>
                  <a:srgbClr val="FF6600"/>
                </a:solidFill>
              </a:rPr>
              <a:t>9.3</a:t>
            </a:r>
            <a:r>
              <a:rPr lang="zh-CN" altLang="en-US">
                <a:solidFill>
                  <a:srgbClr val="FF6600"/>
                </a:solidFill>
              </a:rPr>
              <a:t>）</a:t>
            </a:r>
            <a:r>
              <a:rPr lang="zh-CN" altLang="en-US"/>
              <a:t>，孤上标出的数字为该边的</a:t>
            </a:r>
          </a:p>
          <a:p>
            <a:r>
              <a:rPr lang="zh-CN" altLang="en-US"/>
              <a:t>权，求此图具有最大权的入树。</a:t>
            </a:r>
          </a:p>
        </p:txBody>
      </p:sp>
      <p:sp>
        <p:nvSpPr>
          <p:cNvPr id="25612" name="Rectangle 12"/>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5614"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5618" name="Group 18"/>
          <p:cNvGrpSpPr>
            <a:grpSpLocks/>
          </p:cNvGrpSpPr>
          <p:nvPr/>
        </p:nvGrpSpPr>
        <p:grpSpPr bwMode="auto">
          <a:xfrm>
            <a:off x="468313" y="2778125"/>
            <a:ext cx="8229600" cy="1311275"/>
            <a:chOff x="295" y="1750"/>
            <a:chExt cx="5184" cy="826"/>
          </a:xfrm>
        </p:grpSpPr>
        <p:sp>
          <p:nvSpPr>
            <p:cNvPr id="25610" name="Text Box 10"/>
            <p:cNvSpPr txBox="1">
              <a:spLocks noChangeArrowheads="1"/>
            </p:cNvSpPr>
            <p:nvPr/>
          </p:nvSpPr>
          <p:spPr bwMode="auto">
            <a:xfrm>
              <a:off x="295" y="1750"/>
              <a:ext cx="518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latin typeface="宋体" pitchFamily="2" charset="-122"/>
                  <a:cs typeface="Times New Roman" pitchFamily="18" charset="0"/>
                </a:rPr>
                <a:t>解：由于入树不能包含具有公共终点的孤，故对每一顶点     只能选取一条入孤。为使选出的弧具有最大权，只需要对每一顶点选取权最大的入孤，可用计算量为</a:t>
              </a:r>
              <a:r>
                <a:rPr lang="en-US" altLang="zh-CN" i="1">
                  <a:solidFill>
                    <a:srgbClr val="000000"/>
                  </a:solidFill>
                  <a:latin typeface="宋体" pitchFamily="2" charset="-122"/>
                  <a:cs typeface="Times New Roman" pitchFamily="18" charset="0"/>
                </a:rPr>
                <a:t>O</a:t>
              </a:r>
              <a:r>
                <a:rPr lang="zh-CN" altLang="en-US">
                  <a:solidFill>
                    <a:srgbClr val="000000"/>
                  </a:solidFill>
                  <a:latin typeface="宋体" pitchFamily="2" charset="-122"/>
                  <a:cs typeface="Times New Roman" pitchFamily="18" charset="0"/>
                </a:rPr>
                <a:t>（</a:t>
              </a:r>
              <a:r>
                <a:rPr lang="en-US" altLang="zh-CN">
                  <a:solidFill>
                    <a:srgbClr val="000000"/>
                  </a:solidFill>
                  <a:latin typeface="宋体" pitchFamily="2" charset="-122"/>
                  <a:cs typeface="Times New Roman" pitchFamily="18" charset="0"/>
                </a:rPr>
                <a:t>∣</a:t>
              </a:r>
              <a:r>
                <a:rPr lang="en-US" altLang="zh-CN" i="1">
                  <a:solidFill>
                    <a:srgbClr val="000000"/>
                  </a:solidFill>
                  <a:latin typeface="宋体" pitchFamily="2" charset="-122"/>
                  <a:cs typeface="Times New Roman" pitchFamily="18" charset="0"/>
                </a:rPr>
                <a:t>V</a:t>
              </a:r>
              <a:r>
                <a:rPr lang="en-US" altLang="zh-CN">
                  <a:solidFill>
                    <a:srgbClr val="000000"/>
                  </a:solidFill>
                  <a:latin typeface="宋体" pitchFamily="2" charset="-122"/>
                  <a:cs typeface="Times New Roman" pitchFamily="18" charset="0"/>
                </a:rPr>
                <a:t>∣∣</a:t>
              </a:r>
              <a:r>
                <a:rPr lang="en-US" altLang="zh-CN" i="1">
                  <a:solidFill>
                    <a:srgbClr val="000000"/>
                  </a:solidFill>
                  <a:latin typeface="宋体" pitchFamily="2" charset="-122"/>
                  <a:cs typeface="Times New Roman" pitchFamily="18" charset="0"/>
                </a:rPr>
                <a:t>E</a:t>
              </a:r>
              <a:r>
                <a:rPr lang="en-US" altLang="zh-CN">
                  <a:solidFill>
                    <a:srgbClr val="000000"/>
                  </a:solidFill>
                  <a:latin typeface="宋体" pitchFamily="2" charset="-122"/>
                  <a:cs typeface="Times New Roman" pitchFamily="18" charset="0"/>
                </a:rPr>
                <a:t>∣</a:t>
              </a:r>
              <a:r>
                <a:rPr lang="zh-CN" altLang="en-US">
                  <a:solidFill>
                    <a:srgbClr val="000000"/>
                  </a:solidFill>
                  <a:latin typeface="宋体" pitchFamily="2" charset="-122"/>
                  <a:cs typeface="Times New Roman" pitchFamily="18" charset="0"/>
                </a:rPr>
                <a:t>）的贪婪法求解，具有最大权的入树为</a:t>
              </a:r>
              <a:r>
                <a:rPr lang="zh-CN" altLang="en-US">
                  <a:solidFill>
                    <a:srgbClr val="000000"/>
                  </a:solidFill>
                  <a:ea typeface="黑体" pitchFamily="2" charset="-122"/>
                  <a:cs typeface="Times New Roman" pitchFamily="18" charset="0"/>
                </a:rPr>
                <a:t>                                                            。</a:t>
              </a:r>
              <a:r>
                <a:rPr lang="zh-CN" altLang="en-US">
                  <a:ea typeface="黑体" pitchFamily="2" charset="-122"/>
                  <a:cs typeface="Times New Roman" pitchFamily="18" charset="0"/>
                </a:rPr>
                <a:t> </a:t>
              </a:r>
            </a:p>
          </p:txBody>
        </p:sp>
        <p:graphicFrame>
          <p:nvGraphicFramePr>
            <p:cNvPr id="25611" name="Object 11"/>
            <p:cNvGraphicFramePr>
              <a:graphicFrameLocks noChangeAspect="1"/>
            </p:cNvGraphicFramePr>
            <p:nvPr/>
          </p:nvGraphicFramePr>
          <p:xfrm>
            <a:off x="4422" y="1752"/>
            <a:ext cx="181" cy="272"/>
          </p:xfrm>
          <a:graphic>
            <a:graphicData uri="http://schemas.openxmlformats.org/presentationml/2006/ole">
              <mc:AlternateContent xmlns:mc="http://schemas.openxmlformats.org/markup-compatibility/2006">
                <mc:Choice xmlns:v="urn:schemas-microsoft-com:vml" Requires="v">
                  <p:oleObj spid="_x0000_s25621" name="Equation" r:id="rId3" imgW="152334" imgH="228501" progId="Equation.DSMT4">
                    <p:embed/>
                  </p:oleObj>
                </mc:Choice>
                <mc:Fallback>
                  <p:oleObj name="Equation" r:id="rId3" imgW="152334" imgH="228501"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 y="1752"/>
                          <a:ext cx="181"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13" name="Object 13"/>
            <p:cNvGraphicFramePr>
              <a:graphicFrameLocks noChangeAspect="1"/>
            </p:cNvGraphicFramePr>
            <p:nvPr/>
          </p:nvGraphicFramePr>
          <p:xfrm>
            <a:off x="873" y="2341"/>
            <a:ext cx="2291" cy="230"/>
          </p:xfrm>
          <a:graphic>
            <a:graphicData uri="http://schemas.openxmlformats.org/presentationml/2006/ole">
              <mc:AlternateContent xmlns:mc="http://schemas.openxmlformats.org/markup-compatibility/2006">
                <mc:Choice xmlns:v="urn:schemas-microsoft-com:vml" Requires="v">
                  <p:oleObj spid="_x0000_s25622" name="Equation" r:id="rId5" imgW="2565360" imgH="253800" progId="Equation.DSMT4">
                    <p:embed/>
                  </p:oleObj>
                </mc:Choice>
                <mc:Fallback>
                  <p:oleObj name="Equation" r:id="rId5" imgW="2565360" imgH="2538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 y="2341"/>
                          <a:ext cx="2291" cy="2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617" name="Rectangle 17"/>
          <p:cNvSpPr>
            <a:spLocks noChangeArrowheads="1"/>
          </p:cNvSpPr>
          <p:nvPr/>
        </p:nvSpPr>
        <p:spPr bwMode="auto">
          <a:xfrm>
            <a:off x="468313" y="4149725"/>
            <a:ext cx="4819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6600"/>
                </a:solidFill>
                <a:cs typeface="Times New Roman" pitchFamily="18" charset="0"/>
              </a:rPr>
              <a:t>类似地，出树问题也可以用贪婪法求解。</a:t>
            </a:r>
            <a:r>
              <a:rPr lang="zh-CN" altLang="en-US"/>
              <a:t> </a:t>
            </a:r>
          </a:p>
        </p:txBody>
      </p:sp>
      <p:pic>
        <p:nvPicPr>
          <p:cNvPr id="25619" name="Picture 19" descr="3"/>
          <p:cNvPicPr>
            <a:picLocks noGrp="1" noChangeAspect="1" noChangeArrowheads="1"/>
          </p:cNvPicPr>
          <p:nvPr>
            <p:ph/>
          </p:nvPr>
        </p:nvPicPr>
        <p:blipFill>
          <a:blip r:embed="rId7">
            <a:extLst>
              <a:ext uri="{28A0092B-C50C-407E-A947-70E740481C1C}">
                <a14:useLocalDpi xmlns:a14="http://schemas.microsoft.com/office/drawing/2010/main" val="0"/>
              </a:ext>
            </a:extLst>
          </a:blip>
          <a:srcRect/>
          <a:stretch>
            <a:fillRect/>
          </a:stretch>
        </p:blipFill>
        <p:spPr bwMode="auto">
          <a:xfrm>
            <a:off x="5935663" y="4149725"/>
            <a:ext cx="2381250" cy="23812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7"/>
                                        </p:tgtEl>
                                        <p:attrNameLst>
                                          <p:attrName>style.visibility</p:attrName>
                                        </p:attrNameLst>
                                      </p:cBhvr>
                                      <p:to>
                                        <p:strVal val="visible"/>
                                      </p:to>
                                    </p:set>
                                    <p:anim calcmode="lin" valueType="num">
                                      <p:cBhvr additive="base">
                                        <p:cTn id="13" dur="500" fill="hold"/>
                                        <p:tgtEl>
                                          <p:spTgt spid="25607"/>
                                        </p:tgtEl>
                                        <p:attrNameLst>
                                          <p:attrName>ppt_x</p:attrName>
                                        </p:attrNameLst>
                                      </p:cBhvr>
                                      <p:tavLst>
                                        <p:tav tm="0">
                                          <p:val>
                                            <p:strVal val="0-#ppt_w/2"/>
                                          </p:val>
                                        </p:tav>
                                        <p:tav tm="100000">
                                          <p:val>
                                            <p:strVal val="#ppt_x"/>
                                          </p:val>
                                        </p:tav>
                                      </p:tavLst>
                                    </p:anim>
                                    <p:anim calcmode="lin" valueType="num">
                                      <p:cBhvr additive="base">
                                        <p:cTn id="14"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9"/>
                                        </p:tgtEl>
                                        <p:attrNameLst>
                                          <p:attrName>style.visibility</p:attrName>
                                        </p:attrNameLst>
                                      </p:cBhvr>
                                      <p:to>
                                        <p:strVal val="visible"/>
                                      </p:to>
                                    </p:set>
                                    <p:anim calcmode="lin" valueType="num">
                                      <p:cBhvr additive="base">
                                        <p:cTn id="19" dur="500" fill="hold"/>
                                        <p:tgtEl>
                                          <p:spTgt spid="25609"/>
                                        </p:tgtEl>
                                        <p:attrNameLst>
                                          <p:attrName>ppt_x</p:attrName>
                                        </p:attrNameLst>
                                      </p:cBhvr>
                                      <p:tavLst>
                                        <p:tav tm="0">
                                          <p:val>
                                            <p:strVal val="0-#ppt_w/2"/>
                                          </p:val>
                                        </p:tav>
                                        <p:tav tm="100000">
                                          <p:val>
                                            <p:strVal val="#ppt_x"/>
                                          </p:val>
                                        </p:tav>
                                      </p:tavLst>
                                    </p:anim>
                                    <p:anim calcmode="lin" valueType="num">
                                      <p:cBhvr additive="base">
                                        <p:cTn id="20"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5619"/>
                                        </p:tgtEl>
                                        <p:attrNameLst>
                                          <p:attrName>style.visibility</p:attrName>
                                        </p:attrNameLst>
                                      </p:cBhvr>
                                      <p:to>
                                        <p:strVal val="visible"/>
                                      </p:to>
                                    </p:set>
                                    <p:anim calcmode="lin" valueType="num">
                                      <p:cBhvr additive="base">
                                        <p:cTn id="25" dur="500" fill="hold"/>
                                        <p:tgtEl>
                                          <p:spTgt spid="25619"/>
                                        </p:tgtEl>
                                        <p:attrNameLst>
                                          <p:attrName>ppt_x</p:attrName>
                                        </p:attrNameLst>
                                      </p:cBhvr>
                                      <p:tavLst>
                                        <p:tav tm="0">
                                          <p:val>
                                            <p:strVal val="#ppt_x"/>
                                          </p:val>
                                        </p:tav>
                                        <p:tav tm="100000">
                                          <p:val>
                                            <p:strVal val="#ppt_x"/>
                                          </p:val>
                                        </p:tav>
                                      </p:tavLst>
                                    </p:anim>
                                    <p:anim calcmode="lin" valueType="num">
                                      <p:cBhvr additive="base">
                                        <p:cTn id="26"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5618"/>
                                        </p:tgtEl>
                                        <p:attrNameLst>
                                          <p:attrName>style.visibility</p:attrName>
                                        </p:attrNameLst>
                                      </p:cBhvr>
                                      <p:to>
                                        <p:strVal val="visible"/>
                                      </p:to>
                                    </p:set>
                                    <p:anim calcmode="lin" valueType="num">
                                      <p:cBhvr additive="base">
                                        <p:cTn id="31" dur="500" fill="hold"/>
                                        <p:tgtEl>
                                          <p:spTgt spid="25618"/>
                                        </p:tgtEl>
                                        <p:attrNameLst>
                                          <p:attrName>ppt_x</p:attrName>
                                        </p:attrNameLst>
                                      </p:cBhvr>
                                      <p:tavLst>
                                        <p:tav tm="0">
                                          <p:val>
                                            <p:strVal val="0-#ppt_w/2"/>
                                          </p:val>
                                        </p:tav>
                                        <p:tav tm="100000">
                                          <p:val>
                                            <p:strVal val="#ppt_x"/>
                                          </p:val>
                                        </p:tav>
                                      </p:tavLst>
                                    </p:anim>
                                    <p:anim calcmode="lin" valueType="num">
                                      <p:cBhvr additive="base">
                                        <p:cTn id="32" dur="500" fill="hold"/>
                                        <p:tgtEl>
                                          <p:spTgt spid="2561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17"/>
                                        </p:tgtEl>
                                        <p:attrNameLst>
                                          <p:attrName>style.visibility</p:attrName>
                                        </p:attrNameLst>
                                      </p:cBhvr>
                                      <p:to>
                                        <p:strVal val="visible"/>
                                      </p:to>
                                    </p:set>
                                    <p:anim calcmode="lin" valueType="num">
                                      <p:cBhvr additive="base">
                                        <p:cTn id="37" dur="500" fill="hold"/>
                                        <p:tgtEl>
                                          <p:spTgt spid="25617"/>
                                        </p:tgtEl>
                                        <p:attrNameLst>
                                          <p:attrName>ppt_x</p:attrName>
                                        </p:attrNameLst>
                                      </p:cBhvr>
                                      <p:tavLst>
                                        <p:tav tm="0">
                                          <p:val>
                                            <p:strVal val="0-#ppt_w/2"/>
                                          </p:val>
                                        </p:tav>
                                        <p:tav tm="100000">
                                          <p:val>
                                            <p:strVal val="#ppt_x"/>
                                          </p:val>
                                        </p:tav>
                                      </p:tavLst>
                                    </p:anim>
                                    <p:anim calcmode="lin" valueType="num">
                                      <p:cBhvr additive="base">
                                        <p:cTn id="38" dur="500" fill="hold"/>
                                        <p:tgtEl>
                                          <p:spTgt spid="256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p:bldP spid="25607" grpId="0"/>
      <p:bldP spid="25609" grpId="0"/>
      <p:bldP spid="2561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9" name="Rectangle 9"/>
          <p:cNvSpPr>
            <a:spLocks noChangeArrowheads="1"/>
          </p:cNvSpPr>
          <p:nvPr/>
        </p:nvSpPr>
        <p:spPr bwMode="auto">
          <a:xfrm>
            <a:off x="3108325" y="1909763"/>
            <a:ext cx="7223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2548" name="Group 148"/>
          <p:cNvGrpSpPr>
            <a:grpSpLocks/>
          </p:cNvGrpSpPr>
          <p:nvPr/>
        </p:nvGrpSpPr>
        <p:grpSpPr bwMode="auto">
          <a:xfrm>
            <a:off x="612775" y="314325"/>
            <a:ext cx="7343775" cy="3043238"/>
            <a:chOff x="68" y="198"/>
            <a:chExt cx="4626" cy="1917"/>
          </a:xfrm>
        </p:grpSpPr>
        <p:sp>
          <p:nvSpPr>
            <p:cNvPr id="102405" name="Rectangle 5"/>
            <p:cNvSpPr>
              <a:spLocks noChangeArrowheads="1"/>
            </p:cNvSpPr>
            <p:nvPr/>
          </p:nvSpPr>
          <p:spPr bwMode="auto">
            <a:xfrm>
              <a:off x="68" y="198"/>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9.4</a:t>
              </a:r>
            </a:p>
          </p:txBody>
        </p:sp>
        <p:sp>
          <p:nvSpPr>
            <p:cNvPr id="102442" name="Rectangle 42"/>
            <p:cNvSpPr>
              <a:spLocks noChangeArrowheads="1"/>
            </p:cNvSpPr>
            <p:nvPr/>
          </p:nvSpPr>
          <p:spPr bwMode="auto">
            <a:xfrm>
              <a:off x="4279" y="609"/>
              <a:ext cx="415"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en-US" altLang="zh-CN" sz="1600" b="0"/>
                <a:t>0</a:t>
              </a:r>
            </a:p>
            <a:p>
              <a:pPr>
                <a:spcBef>
                  <a:spcPct val="20000"/>
                </a:spcBef>
                <a:buClr>
                  <a:schemeClr val="bg2"/>
                </a:buClr>
                <a:buSzPct val="75000"/>
                <a:buFont typeface="Wingdings" pitchFamily="2" charset="2"/>
                <a:buNone/>
              </a:pPr>
              <a:r>
                <a:rPr lang="en-US" altLang="zh-CN" sz="1600" b="0"/>
                <a:t>5</a:t>
              </a:r>
            </a:p>
            <a:p>
              <a:pPr>
                <a:spcBef>
                  <a:spcPct val="20000"/>
                </a:spcBef>
                <a:buClr>
                  <a:schemeClr val="bg2"/>
                </a:buClr>
                <a:buSzPct val="75000"/>
                <a:buFont typeface="Wingdings" pitchFamily="2" charset="2"/>
                <a:buNone/>
              </a:pPr>
              <a:endParaRPr lang="en-US" altLang="zh-CN" sz="1600" b="0"/>
            </a:p>
            <a:p>
              <a:pPr>
                <a:spcBef>
                  <a:spcPct val="20000"/>
                </a:spcBef>
                <a:buClr>
                  <a:schemeClr val="bg2"/>
                </a:buClr>
                <a:buSzPct val="75000"/>
                <a:buFont typeface="Wingdings" pitchFamily="2" charset="2"/>
                <a:buNone/>
              </a:pPr>
              <a:endParaRPr lang="en-US" altLang="zh-CN" sz="1600" b="0"/>
            </a:p>
            <a:p>
              <a:pPr>
                <a:spcBef>
                  <a:spcPct val="20000"/>
                </a:spcBef>
                <a:buClr>
                  <a:schemeClr val="bg2"/>
                </a:buClr>
                <a:buSzPct val="75000"/>
                <a:buFont typeface="Wingdings" pitchFamily="2" charset="2"/>
                <a:buNone/>
              </a:pPr>
              <a:endParaRPr lang="en-US" altLang="zh-CN" sz="1600" b="0"/>
            </a:p>
            <a:p>
              <a:pPr>
                <a:spcBef>
                  <a:spcPct val="20000"/>
                </a:spcBef>
                <a:buClr>
                  <a:schemeClr val="bg2"/>
                </a:buClr>
                <a:buSzPct val="75000"/>
                <a:buFont typeface="Wingdings" pitchFamily="2" charset="2"/>
                <a:buNone/>
              </a:pPr>
              <a:r>
                <a:rPr lang="en-US" altLang="zh-CN" sz="1600" b="0"/>
                <a:t>8</a:t>
              </a:r>
            </a:p>
            <a:p>
              <a:pPr>
                <a:spcBef>
                  <a:spcPct val="20000"/>
                </a:spcBef>
                <a:buClr>
                  <a:schemeClr val="bg2"/>
                </a:buClr>
                <a:buSzPct val="75000"/>
                <a:buFont typeface="Wingdings" pitchFamily="2" charset="2"/>
                <a:buNone/>
              </a:pPr>
              <a:endParaRPr lang="en-US" altLang="zh-CN" sz="1600" b="0">
                <a:latin typeface="宋体" pitchFamily="2" charset="-122"/>
              </a:endParaRPr>
            </a:p>
            <a:p>
              <a:pPr>
                <a:spcBef>
                  <a:spcPct val="20000"/>
                </a:spcBef>
                <a:buClr>
                  <a:schemeClr val="bg2"/>
                </a:buClr>
                <a:buSzPct val="75000"/>
                <a:buFont typeface="Wingdings" pitchFamily="2" charset="2"/>
                <a:buNone/>
              </a:pPr>
              <a:endParaRPr lang="en-US" altLang="zh-CN" sz="1600" b="0">
                <a:latin typeface="Arial" charset="0"/>
              </a:endParaRPr>
            </a:p>
          </p:txBody>
        </p:sp>
        <p:sp>
          <p:nvSpPr>
            <p:cNvPr id="102441" name="Rectangle 41"/>
            <p:cNvSpPr>
              <a:spLocks noChangeArrowheads="1"/>
            </p:cNvSpPr>
            <p:nvPr/>
          </p:nvSpPr>
          <p:spPr bwMode="auto">
            <a:xfrm>
              <a:off x="3862" y="609"/>
              <a:ext cx="417"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440" name="Rectangle 40"/>
            <p:cNvSpPr>
              <a:spLocks noChangeArrowheads="1"/>
            </p:cNvSpPr>
            <p:nvPr/>
          </p:nvSpPr>
          <p:spPr bwMode="auto">
            <a:xfrm>
              <a:off x="3409" y="609"/>
              <a:ext cx="453"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439" name="Rectangle 39"/>
            <p:cNvSpPr>
              <a:spLocks noChangeArrowheads="1"/>
            </p:cNvSpPr>
            <p:nvPr/>
          </p:nvSpPr>
          <p:spPr bwMode="auto">
            <a:xfrm>
              <a:off x="3047" y="609"/>
              <a:ext cx="362"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438" name="Rectangle 38"/>
            <p:cNvSpPr>
              <a:spLocks noChangeArrowheads="1"/>
            </p:cNvSpPr>
            <p:nvPr/>
          </p:nvSpPr>
          <p:spPr bwMode="auto">
            <a:xfrm>
              <a:off x="2617" y="609"/>
              <a:ext cx="430"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437" name="Rectangle 37"/>
            <p:cNvSpPr>
              <a:spLocks noChangeArrowheads="1"/>
            </p:cNvSpPr>
            <p:nvPr/>
          </p:nvSpPr>
          <p:spPr bwMode="auto">
            <a:xfrm>
              <a:off x="2202" y="609"/>
              <a:ext cx="415"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p:txBody>
        </p:sp>
        <p:sp>
          <p:nvSpPr>
            <p:cNvPr id="102436" name="Rectangle 36"/>
            <p:cNvSpPr>
              <a:spLocks noChangeArrowheads="1"/>
            </p:cNvSpPr>
            <p:nvPr/>
          </p:nvSpPr>
          <p:spPr bwMode="auto">
            <a:xfrm>
              <a:off x="1789" y="609"/>
              <a:ext cx="413"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5</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-2</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3</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3</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8</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1</a:t>
              </a:r>
            </a:p>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6</a:t>
              </a:r>
            </a:p>
          </p:txBody>
        </p:sp>
        <p:sp>
          <p:nvSpPr>
            <p:cNvPr id="102435" name="Rectangle 35"/>
            <p:cNvSpPr>
              <a:spLocks noChangeArrowheads="1"/>
            </p:cNvSpPr>
            <p:nvPr/>
          </p:nvSpPr>
          <p:spPr bwMode="auto">
            <a:xfrm>
              <a:off x="883" y="609"/>
              <a:ext cx="906"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(0,0,0)</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(0,0,1)</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(0,1,0)</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(0,1,1)</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(1,0,0)</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(1,0,1)</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(1,1,0)</a:t>
              </a:r>
            </a:p>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(1,1,1)</a:t>
              </a:r>
              <a:endParaRPr lang="zh-CN" altLang="en-US" sz="1600" b="0">
                <a:solidFill>
                  <a:srgbClr val="000000"/>
                </a:solidFill>
                <a:cs typeface="Times New Roman" pitchFamily="18" charset="0"/>
              </a:endParaRPr>
            </a:p>
          </p:txBody>
        </p:sp>
        <p:sp>
          <p:nvSpPr>
            <p:cNvPr id="102434" name="Rectangle 34"/>
            <p:cNvSpPr>
              <a:spLocks noChangeArrowheads="1"/>
            </p:cNvSpPr>
            <p:nvPr/>
          </p:nvSpPr>
          <p:spPr bwMode="auto">
            <a:xfrm>
              <a:off x="4279" y="244"/>
              <a:ext cx="4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Z</a:t>
              </a:r>
              <a:r>
                <a:rPr lang="zh-CN" altLang="en-US" sz="1600" b="0"/>
                <a:t>值</a:t>
              </a:r>
            </a:p>
          </p:txBody>
        </p:sp>
        <p:sp>
          <p:nvSpPr>
            <p:cNvPr id="102433" name="Rectangle 33"/>
            <p:cNvSpPr>
              <a:spLocks noChangeArrowheads="1"/>
            </p:cNvSpPr>
            <p:nvPr/>
          </p:nvSpPr>
          <p:spPr bwMode="auto">
            <a:xfrm>
              <a:off x="3862" y="244"/>
              <a:ext cx="4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b="0"/>
                <a:t>是否可行</a:t>
              </a:r>
            </a:p>
          </p:txBody>
        </p:sp>
        <p:sp>
          <p:nvSpPr>
            <p:cNvPr id="102432" name="Rectangle 32"/>
            <p:cNvSpPr>
              <a:spLocks noChangeArrowheads="1"/>
            </p:cNvSpPr>
            <p:nvPr/>
          </p:nvSpPr>
          <p:spPr bwMode="auto">
            <a:xfrm>
              <a:off x="3409" y="244"/>
              <a:ext cx="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⑷</a:t>
              </a:r>
            </a:p>
          </p:txBody>
        </p:sp>
        <p:sp>
          <p:nvSpPr>
            <p:cNvPr id="102431" name="Rectangle 31"/>
            <p:cNvSpPr>
              <a:spLocks noChangeArrowheads="1"/>
            </p:cNvSpPr>
            <p:nvPr/>
          </p:nvSpPr>
          <p:spPr bwMode="auto">
            <a:xfrm>
              <a:off x="3047" y="2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⑶</a:t>
              </a:r>
            </a:p>
          </p:txBody>
        </p:sp>
        <p:sp>
          <p:nvSpPr>
            <p:cNvPr id="102430" name="Rectangle 30"/>
            <p:cNvSpPr>
              <a:spLocks noChangeArrowheads="1"/>
            </p:cNvSpPr>
            <p:nvPr/>
          </p:nvSpPr>
          <p:spPr bwMode="auto">
            <a:xfrm>
              <a:off x="2617" y="244"/>
              <a:ext cx="4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⑵</a:t>
              </a:r>
            </a:p>
          </p:txBody>
        </p:sp>
        <p:sp>
          <p:nvSpPr>
            <p:cNvPr id="102429" name="Rectangle 29"/>
            <p:cNvSpPr>
              <a:spLocks noChangeArrowheads="1"/>
            </p:cNvSpPr>
            <p:nvPr/>
          </p:nvSpPr>
          <p:spPr bwMode="auto">
            <a:xfrm>
              <a:off x="2202" y="244"/>
              <a:ext cx="4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⑴</a:t>
              </a:r>
            </a:p>
          </p:txBody>
        </p:sp>
        <p:sp>
          <p:nvSpPr>
            <p:cNvPr id="102428" name="Rectangle 28"/>
            <p:cNvSpPr>
              <a:spLocks noChangeArrowheads="1"/>
            </p:cNvSpPr>
            <p:nvPr/>
          </p:nvSpPr>
          <p:spPr bwMode="auto">
            <a:xfrm>
              <a:off x="1789" y="244"/>
              <a:ext cx="4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(Z)</a:t>
              </a:r>
            </a:p>
          </p:txBody>
        </p:sp>
        <p:sp>
          <p:nvSpPr>
            <p:cNvPr id="102427" name="Rectangle 27"/>
            <p:cNvSpPr>
              <a:spLocks noChangeArrowheads="1"/>
            </p:cNvSpPr>
            <p:nvPr/>
          </p:nvSpPr>
          <p:spPr bwMode="auto">
            <a:xfrm>
              <a:off x="883" y="244"/>
              <a:ext cx="9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en-US" sz="1600" b="0">
                <a:latin typeface="Arial" charset="0"/>
              </a:endParaRPr>
            </a:p>
          </p:txBody>
        </p:sp>
        <p:sp>
          <p:nvSpPr>
            <p:cNvPr id="102444" name="Line 44"/>
            <p:cNvSpPr>
              <a:spLocks noChangeShapeType="1"/>
            </p:cNvSpPr>
            <p:nvPr/>
          </p:nvSpPr>
          <p:spPr bwMode="auto">
            <a:xfrm>
              <a:off x="883" y="2115"/>
              <a:ext cx="381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6" name="Line 46"/>
            <p:cNvSpPr>
              <a:spLocks noChangeShapeType="1"/>
            </p:cNvSpPr>
            <p:nvPr/>
          </p:nvSpPr>
          <p:spPr bwMode="auto">
            <a:xfrm>
              <a:off x="4694" y="244"/>
              <a:ext cx="0" cy="1871"/>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0" name="Line 50"/>
            <p:cNvSpPr>
              <a:spLocks noChangeShapeType="1"/>
            </p:cNvSpPr>
            <p:nvPr/>
          </p:nvSpPr>
          <p:spPr bwMode="auto">
            <a:xfrm>
              <a:off x="883" y="609"/>
              <a:ext cx="0" cy="150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4" name="Line 54"/>
            <p:cNvSpPr>
              <a:spLocks noChangeShapeType="1"/>
            </p:cNvSpPr>
            <p:nvPr/>
          </p:nvSpPr>
          <p:spPr bwMode="auto">
            <a:xfrm>
              <a:off x="2202"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7" name="Line 57"/>
            <p:cNvSpPr>
              <a:spLocks noChangeShapeType="1"/>
            </p:cNvSpPr>
            <p:nvPr/>
          </p:nvSpPr>
          <p:spPr bwMode="auto">
            <a:xfrm>
              <a:off x="2617"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0" name="Line 60"/>
            <p:cNvSpPr>
              <a:spLocks noChangeShapeType="1"/>
            </p:cNvSpPr>
            <p:nvPr/>
          </p:nvSpPr>
          <p:spPr bwMode="auto">
            <a:xfrm>
              <a:off x="3047"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3" name="Line 63"/>
            <p:cNvSpPr>
              <a:spLocks noChangeShapeType="1"/>
            </p:cNvSpPr>
            <p:nvPr/>
          </p:nvSpPr>
          <p:spPr bwMode="auto">
            <a:xfrm>
              <a:off x="3409"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6" name="Line 66"/>
            <p:cNvSpPr>
              <a:spLocks noChangeShapeType="1"/>
            </p:cNvSpPr>
            <p:nvPr/>
          </p:nvSpPr>
          <p:spPr bwMode="auto">
            <a:xfrm>
              <a:off x="3862"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69" name="Line 69"/>
            <p:cNvSpPr>
              <a:spLocks noChangeShapeType="1"/>
            </p:cNvSpPr>
            <p:nvPr/>
          </p:nvSpPr>
          <p:spPr bwMode="auto">
            <a:xfrm>
              <a:off x="4279"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9" name="Line 109"/>
            <p:cNvSpPr>
              <a:spLocks noChangeShapeType="1"/>
            </p:cNvSpPr>
            <p:nvPr/>
          </p:nvSpPr>
          <p:spPr bwMode="auto">
            <a:xfrm>
              <a:off x="1789" y="244"/>
              <a:ext cx="290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3" name="Line 43"/>
            <p:cNvSpPr>
              <a:spLocks noChangeShapeType="1"/>
            </p:cNvSpPr>
            <p:nvPr/>
          </p:nvSpPr>
          <p:spPr bwMode="auto">
            <a:xfrm>
              <a:off x="883" y="244"/>
              <a:ext cx="906"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10" name="Line 110"/>
            <p:cNvSpPr>
              <a:spLocks noChangeShapeType="1"/>
            </p:cNvSpPr>
            <p:nvPr/>
          </p:nvSpPr>
          <p:spPr bwMode="auto">
            <a:xfrm>
              <a:off x="883" y="244"/>
              <a:ext cx="906" cy="365"/>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5" name="Line 45"/>
            <p:cNvSpPr>
              <a:spLocks noChangeShapeType="1"/>
            </p:cNvSpPr>
            <p:nvPr/>
          </p:nvSpPr>
          <p:spPr bwMode="auto">
            <a:xfrm>
              <a:off x="883" y="244"/>
              <a:ext cx="0" cy="36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11" name="Line 111"/>
            <p:cNvSpPr>
              <a:spLocks noChangeShapeType="1"/>
            </p:cNvSpPr>
            <p:nvPr/>
          </p:nvSpPr>
          <p:spPr bwMode="auto">
            <a:xfrm>
              <a:off x="1789" y="609"/>
              <a:ext cx="0" cy="15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51" name="Line 51"/>
            <p:cNvSpPr>
              <a:spLocks noChangeShapeType="1"/>
            </p:cNvSpPr>
            <p:nvPr/>
          </p:nvSpPr>
          <p:spPr bwMode="auto">
            <a:xfrm>
              <a:off x="1789" y="244"/>
              <a:ext cx="0" cy="36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12" name="Line 112"/>
            <p:cNvSpPr>
              <a:spLocks noChangeShapeType="1"/>
            </p:cNvSpPr>
            <p:nvPr/>
          </p:nvSpPr>
          <p:spPr bwMode="auto">
            <a:xfrm>
              <a:off x="1789" y="609"/>
              <a:ext cx="290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49" name="Line 49"/>
            <p:cNvSpPr>
              <a:spLocks noChangeShapeType="1"/>
            </p:cNvSpPr>
            <p:nvPr/>
          </p:nvSpPr>
          <p:spPr bwMode="auto">
            <a:xfrm>
              <a:off x="883" y="609"/>
              <a:ext cx="906"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06" name="Text Box 6"/>
            <p:cNvSpPr txBox="1">
              <a:spLocks noChangeArrowheads="1"/>
            </p:cNvSpPr>
            <p:nvPr/>
          </p:nvSpPr>
          <p:spPr bwMode="auto">
            <a:xfrm>
              <a:off x="1313" y="24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0"/>
                <a:t>条件</a:t>
              </a:r>
            </a:p>
          </p:txBody>
        </p:sp>
        <p:sp>
          <p:nvSpPr>
            <p:cNvPr id="102407" name="Text Box 7"/>
            <p:cNvSpPr txBox="1">
              <a:spLocks noChangeArrowheads="1"/>
            </p:cNvSpPr>
            <p:nvPr/>
          </p:nvSpPr>
          <p:spPr bwMode="auto">
            <a:xfrm>
              <a:off x="950" y="36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0"/>
                <a:t>取值</a:t>
              </a:r>
            </a:p>
          </p:txBody>
        </p:sp>
      </p:grpSp>
      <p:grpSp>
        <p:nvGrpSpPr>
          <p:cNvPr id="102623" name="Group 223"/>
          <p:cNvGrpSpPr>
            <a:grpSpLocks/>
          </p:cNvGrpSpPr>
          <p:nvPr/>
        </p:nvGrpSpPr>
        <p:grpSpPr bwMode="auto">
          <a:xfrm>
            <a:off x="611188" y="3500438"/>
            <a:ext cx="7343775" cy="3043237"/>
            <a:chOff x="68" y="198"/>
            <a:chExt cx="4626" cy="1917"/>
          </a:xfrm>
        </p:grpSpPr>
        <p:sp>
          <p:nvSpPr>
            <p:cNvPr id="102624" name="Rectangle 224"/>
            <p:cNvSpPr>
              <a:spLocks noChangeArrowheads="1"/>
            </p:cNvSpPr>
            <p:nvPr/>
          </p:nvSpPr>
          <p:spPr bwMode="auto">
            <a:xfrm>
              <a:off x="68" y="198"/>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9.5</a:t>
              </a:r>
            </a:p>
          </p:txBody>
        </p:sp>
        <p:sp>
          <p:nvSpPr>
            <p:cNvPr id="102625" name="Rectangle 225"/>
            <p:cNvSpPr>
              <a:spLocks noChangeArrowheads="1"/>
            </p:cNvSpPr>
            <p:nvPr/>
          </p:nvSpPr>
          <p:spPr bwMode="auto">
            <a:xfrm>
              <a:off x="4279" y="609"/>
              <a:ext cx="415"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en-US" altLang="zh-CN" sz="1600" b="0"/>
            </a:p>
            <a:p>
              <a:pPr>
                <a:spcBef>
                  <a:spcPct val="20000"/>
                </a:spcBef>
                <a:buClr>
                  <a:schemeClr val="bg2"/>
                </a:buClr>
                <a:buSzPct val="75000"/>
                <a:buFont typeface="Wingdings" pitchFamily="2" charset="2"/>
                <a:buNone/>
              </a:pPr>
              <a:endParaRPr lang="en-US" altLang="zh-CN" sz="1600" b="0"/>
            </a:p>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latin typeface="宋体" pitchFamily="2" charset="-122"/>
              </a:endParaRPr>
            </a:p>
            <a:p>
              <a:pPr>
                <a:spcBef>
                  <a:spcPct val="20000"/>
                </a:spcBef>
                <a:buClr>
                  <a:schemeClr val="bg2"/>
                </a:buClr>
                <a:buSzPct val="75000"/>
                <a:buFont typeface="Wingdings" pitchFamily="2" charset="2"/>
                <a:buNone/>
              </a:pPr>
              <a:endParaRPr lang="en-US" altLang="zh-CN" sz="1600" b="0">
                <a:latin typeface="Arial" charset="0"/>
              </a:endParaRPr>
            </a:p>
          </p:txBody>
        </p:sp>
        <p:sp>
          <p:nvSpPr>
            <p:cNvPr id="102626" name="Rectangle 226"/>
            <p:cNvSpPr>
              <a:spLocks noChangeArrowheads="1"/>
            </p:cNvSpPr>
            <p:nvPr/>
          </p:nvSpPr>
          <p:spPr bwMode="auto">
            <a:xfrm>
              <a:off x="3862" y="609"/>
              <a:ext cx="417"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627" name="Rectangle 227"/>
            <p:cNvSpPr>
              <a:spLocks noChangeArrowheads="1"/>
            </p:cNvSpPr>
            <p:nvPr/>
          </p:nvSpPr>
          <p:spPr bwMode="auto">
            <a:xfrm>
              <a:off x="3409" y="609"/>
              <a:ext cx="453"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628" name="Rectangle 228"/>
            <p:cNvSpPr>
              <a:spLocks noChangeArrowheads="1"/>
            </p:cNvSpPr>
            <p:nvPr/>
          </p:nvSpPr>
          <p:spPr bwMode="auto">
            <a:xfrm>
              <a:off x="3047" y="609"/>
              <a:ext cx="362"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629" name="Rectangle 229"/>
            <p:cNvSpPr>
              <a:spLocks noChangeArrowheads="1"/>
            </p:cNvSpPr>
            <p:nvPr/>
          </p:nvSpPr>
          <p:spPr bwMode="auto">
            <a:xfrm>
              <a:off x="2617" y="609"/>
              <a:ext cx="430"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latin typeface="Arial" charset="0"/>
              </a:endParaRPr>
            </a:p>
          </p:txBody>
        </p:sp>
        <p:sp>
          <p:nvSpPr>
            <p:cNvPr id="102630" name="Rectangle 230"/>
            <p:cNvSpPr>
              <a:spLocks noChangeArrowheads="1"/>
            </p:cNvSpPr>
            <p:nvPr/>
          </p:nvSpPr>
          <p:spPr bwMode="auto">
            <a:xfrm>
              <a:off x="2202" y="609"/>
              <a:ext cx="415"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ar-SA" altLang="zh-CN" sz="1600" b="0">
                  <a:solidFill>
                    <a:srgbClr val="000000"/>
                  </a:solidFill>
                  <a:cs typeface="Times New Roman" pitchFamily="18" charset="0"/>
                </a:rPr>
                <a:t>۷</a:t>
              </a: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zh-CN" altLang="en-US" sz="1600" b="0">
                <a:solidFill>
                  <a:srgbClr val="000000"/>
                </a:solidFill>
                <a:cs typeface="Times New Roman" pitchFamily="18" charset="0"/>
              </a:endParaRPr>
            </a:p>
          </p:txBody>
        </p:sp>
        <p:sp>
          <p:nvSpPr>
            <p:cNvPr id="102631" name="Rectangle 231"/>
            <p:cNvSpPr>
              <a:spLocks noChangeArrowheads="1"/>
            </p:cNvSpPr>
            <p:nvPr/>
          </p:nvSpPr>
          <p:spPr bwMode="auto">
            <a:xfrm>
              <a:off x="1789" y="609"/>
              <a:ext cx="413"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a:t>
              </a: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p:txBody>
        </p:sp>
        <p:sp>
          <p:nvSpPr>
            <p:cNvPr id="102632" name="Rectangle 232"/>
            <p:cNvSpPr>
              <a:spLocks noChangeArrowheads="1"/>
            </p:cNvSpPr>
            <p:nvPr/>
          </p:nvSpPr>
          <p:spPr bwMode="auto">
            <a:xfrm>
              <a:off x="883" y="609"/>
              <a:ext cx="906" cy="1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spcBef>
                  <a:spcPct val="20000"/>
                </a:spcBef>
                <a:buClr>
                  <a:schemeClr val="bg2"/>
                </a:buClr>
                <a:buSzPct val="75000"/>
                <a:buFont typeface="Wingdings" pitchFamily="2" charset="2"/>
                <a:buNone/>
              </a:pPr>
              <a:r>
                <a:rPr lang="en-US" altLang="zh-CN" sz="1600" b="0">
                  <a:solidFill>
                    <a:srgbClr val="000000"/>
                  </a:solidFill>
                  <a:cs typeface="Times New Roman" pitchFamily="18" charset="0"/>
                </a:rPr>
                <a:t>(0,0,0)</a:t>
              </a: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a:p>
              <a:pPr algn="ctr">
                <a:spcBef>
                  <a:spcPct val="20000"/>
                </a:spcBef>
                <a:buClr>
                  <a:schemeClr val="bg2"/>
                </a:buClr>
                <a:buSzPct val="75000"/>
                <a:buFont typeface="Wingdings" pitchFamily="2" charset="2"/>
                <a:buNone/>
              </a:pPr>
              <a:endParaRPr lang="en-US" altLang="zh-CN" sz="1600" b="0">
                <a:solidFill>
                  <a:srgbClr val="000000"/>
                </a:solidFill>
                <a:cs typeface="Times New Roman" pitchFamily="18" charset="0"/>
              </a:endParaRPr>
            </a:p>
          </p:txBody>
        </p:sp>
        <p:sp>
          <p:nvSpPr>
            <p:cNvPr id="102633" name="Rectangle 233"/>
            <p:cNvSpPr>
              <a:spLocks noChangeArrowheads="1"/>
            </p:cNvSpPr>
            <p:nvPr/>
          </p:nvSpPr>
          <p:spPr bwMode="auto">
            <a:xfrm>
              <a:off x="4279" y="244"/>
              <a:ext cx="4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Z</a:t>
              </a:r>
              <a:r>
                <a:rPr lang="zh-CN" altLang="en-US" sz="1600" b="0"/>
                <a:t>值</a:t>
              </a:r>
            </a:p>
          </p:txBody>
        </p:sp>
        <p:sp>
          <p:nvSpPr>
            <p:cNvPr id="102634" name="Rectangle 234"/>
            <p:cNvSpPr>
              <a:spLocks noChangeArrowheads="1"/>
            </p:cNvSpPr>
            <p:nvPr/>
          </p:nvSpPr>
          <p:spPr bwMode="auto">
            <a:xfrm>
              <a:off x="3862" y="244"/>
              <a:ext cx="41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1600" b="0"/>
                <a:t>是否可行</a:t>
              </a:r>
            </a:p>
          </p:txBody>
        </p:sp>
        <p:sp>
          <p:nvSpPr>
            <p:cNvPr id="102635" name="Rectangle 235"/>
            <p:cNvSpPr>
              <a:spLocks noChangeArrowheads="1"/>
            </p:cNvSpPr>
            <p:nvPr/>
          </p:nvSpPr>
          <p:spPr bwMode="auto">
            <a:xfrm>
              <a:off x="3409" y="244"/>
              <a:ext cx="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⑷</a:t>
              </a:r>
            </a:p>
          </p:txBody>
        </p:sp>
        <p:sp>
          <p:nvSpPr>
            <p:cNvPr id="102636" name="Rectangle 236"/>
            <p:cNvSpPr>
              <a:spLocks noChangeArrowheads="1"/>
            </p:cNvSpPr>
            <p:nvPr/>
          </p:nvSpPr>
          <p:spPr bwMode="auto">
            <a:xfrm>
              <a:off x="3047" y="244"/>
              <a:ext cx="36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⑶</a:t>
              </a:r>
            </a:p>
          </p:txBody>
        </p:sp>
        <p:sp>
          <p:nvSpPr>
            <p:cNvPr id="102637" name="Rectangle 237"/>
            <p:cNvSpPr>
              <a:spLocks noChangeArrowheads="1"/>
            </p:cNvSpPr>
            <p:nvPr/>
          </p:nvSpPr>
          <p:spPr bwMode="auto">
            <a:xfrm>
              <a:off x="2617" y="244"/>
              <a:ext cx="43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⑵</a:t>
              </a:r>
            </a:p>
          </p:txBody>
        </p:sp>
        <p:sp>
          <p:nvSpPr>
            <p:cNvPr id="102638" name="Rectangle 238"/>
            <p:cNvSpPr>
              <a:spLocks noChangeArrowheads="1"/>
            </p:cNvSpPr>
            <p:nvPr/>
          </p:nvSpPr>
          <p:spPr bwMode="auto">
            <a:xfrm>
              <a:off x="2202" y="244"/>
              <a:ext cx="4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⑴</a:t>
              </a:r>
            </a:p>
          </p:txBody>
        </p:sp>
        <p:sp>
          <p:nvSpPr>
            <p:cNvPr id="102639" name="Rectangle 239"/>
            <p:cNvSpPr>
              <a:spLocks noChangeArrowheads="1"/>
            </p:cNvSpPr>
            <p:nvPr/>
          </p:nvSpPr>
          <p:spPr bwMode="auto">
            <a:xfrm>
              <a:off x="1789" y="244"/>
              <a:ext cx="41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CN" sz="1600" b="0"/>
                <a:t>(Z)</a:t>
              </a:r>
            </a:p>
          </p:txBody>
        </p:sp>
        <p:sp>
          <p:nvSpPr>
            <p:cNvPr id="102640" name="Rectangle 240"/>
            <p:cNvSpPr>
              <a:spLocks noChangeArrowheads="1"/>
            </p:cNvSpPr>
            <p:nvPr/>
          </p:nvSpPr>
          <p:spPr bwMode="auto">
            <a:xfrm>
              <a:off x="883" y="244"/>
              <a:ext cx="90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Bef>
                  <a:spcPct val="20000"/>
                </a:spcBef>
                <a:buClr>
                  <a:schemeClr val="bg2"/>
                </a:buClr>
                <a:buSzPct val="75000"/>
                <a:buFont typeface="Wingdings" pitchFamily="2" charset="2"/>
                <a:buNone/>
              </a:pPr>
              <a:endParaRPr lang="zh-CN" altLang="en-US" sz="1600" b="0">
                <a:latin typeface="Arial" charset="0"/>
              </a:endParaRPr>
            </a:p>
          </p:txBody>
        </p:sp>
        <p:sp>
          <p:nvSpPr>
            <p:cNvPr id="102641" name="Line 241"/>
            <p:cNvSpPr>
              <a:spLocks noChangeShapeType="1"/>
            </p:cNvSpPr>
            <p:nvPr/>
          </p:nvSpPr>
          <p:spPr bwMode="auto">
            <a:xfrm>
              <a:off x="883" y="2115"/>
              <a:ext cx="3811"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2" name="Line 242"/>
            <p:cNvSpPr>
              <a:spLocks noChangeShapeType="1"/>
            </p:cNvSpPr>
            <p:nvPr/>
          </p:nvSpPr>
          <p:spPr bwMode="auto">
            <a:xfrm>
              <a:off x="4694" y="244"/>
              <a:ext cx="0" cy="1871"/>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3" name="Line 243"/>
            <p:cNvSpPr>
              <a:spLocks noChangeShapeType="1"/>
            </p:cNvSpPr>
            <p:nvPr/>
          </p:nvSpPr>
          <p:spPr bwMode="auto">
            <a:xfrm>
              <a:off x="883" y="609"/>
              <a:ext cx="0" cy="150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4" name="Line 244"/>
            <p:cNvSpPr>
              <a:spLocks noChangeShapeType="1"/>
            </p:cNvSpPr>
            <p:nvPr/>
          </p:nvSpPr>
          <p:spPr bwMode="auto">
            <a:xfrm>
              <a:off x="2202"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5" name="Line 245"/>
            <p:cNvSpPr>
              <a:spLocks noChangeShapeType="1"/>
            </p:cNvSpPr>
            <p:nvPr/>
          </p:nvSpPr>
          <p:spPr bwMode="auto">
            <a:xfrm>
              <a:off x="2617"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6" name="Line 246"/>
            <p:cNvSpPr>
              <a:spLocks noChangeShapeType="1"/>
            </p:cNvSpPr>
            <p:nvPr/>
          </p:nvSpPr>
          <p:spPr bwMode="auto">
            <a:xfrm>
              <a:off x="3047"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7" name="Line 247"/>
            <p:cNvSpPr>
              <a:spLocks noChangeShapeType="1"/>
            </p:cNvSpPr>
            <p:nvPr/>
          </p:nvSpPr>
          <p:spPr bwMode="auto">
            <a:xfrm>
              <a:off x="3409"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8" name="Line 248"/>
            <p:cNvSpPr>
              <a:spLocks noChangeShapeType="1"/>
            </p:cNvSpPr>
            <p:nvPr/>
          </p:nvSpPr>
          <p:spPr bwMode="auto">
            <a:xfrm>
              <a:off x="3862"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49" name="Line 249"/>
            <p:cNvSpPr>
              <a:spLocks noChangeShapeType="1"/>
            </p:cNvSpPr>
            <p:nvPr/>
          </p:nvSpPr>
          <p:spPr bwMode="auto">
            <a:xfrm>
              <a:off x="4279" y="244"/>
              <a:ext cx="0" cy="187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0" name="Line 250"/>
            <p:cNvSpPr>
              <a:spLocks noChangeShapeType="1"/>
            </p:cNvSpPr>
            <p:nvPr/>
          </p:nvSpPr>
          <p:spPr bwMode="auto">
            <a:xfrm>
              <a:off x="1789" y="244"/>
              <a:ext cx="290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1" name="Line 251"/>
            <p:cNvSpPr>
              <a:spLocks noChangeShapeType="1"/>
            </p:cNvSpPr>
            <p:nvPr/>
          </p:nvSpPr>
          <p:spPr bwMode="auto">
            <a:xfrm>
              <a:off x="883" y="244"/>
              <a:ext cx="906"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2" name="Line 252"/>
            <p:cNvSpPr>
              <a:spLocks noChangeShapeType="1"/>
            </p:cNvSpPr>
            <p:nvPr/>
          </p:nvSpPr>
          <p:spPr bwMode="auto">
            <a:xfrm>
              <a:off x="883" y="244"/>
              <a:ext cx="906" cy="365"/>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3" name="Line 253"/>
            <p:cNvSpPr>
              <a:spLocks noChangeShapeType="1"/>
            </p:cNvSpPr>
            <p:nvPr/>
          </p:nvSpPr>
          <p:spPr bwMode="auto">
            <a:xfrm>
              <a:off x="883" y="244"/>
              <a:ext cx="0" cy="36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4" name="Line 254"/>
            <p:cNvSpPr>
              <a:spLocks noChangeShapeType="1"/>
            </p:cNvSpPr>
            <p:nvPr/>
          </p:nvSpPr>
          <p:spPr bwMode="auto">
            <a:xfrm>
              <a:off x="1789" y="609"/>
              <a:ext cx="0" cy="150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5" name="Line 255"/>
            <p:cNvSpPr>
              <a:spLocks noChangeShapeType="1"/>
            </p:cNvSpPr>
            <p:nvPr/>
          </p:nvSpPr>
          <p:spPr bwMode="auto">
            <a:xfrm>
              <a:off x="1789" y="244"/>
              <a:ext cx="0" cy="365"/>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6" name="Line 256"/>
            <p:cNvSpPr>
              <a:spLocks noChangeShapeType="1"/>
            </p:cNvSpPr>
            <p:nvPr/>
          </p:nvSpPr>
          <p:spPr bwMode="auto">
            <a:xfrm>
              <a:off x="1789" y="609"/>
              <a:ext cx="2905"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7" name="Line 257"/>
            <p:cNvSpPr>
              <a:spLocks noChangeShapeType="1"/>
            </p:cNvSpPr>
            <p:nvPr/>
          </p:nvSpPr>
          <p:spPr bwMode="auto">
            <a:xfrm>
              <a:off x="883" y="609"/>
              <a:ext cx="906" cy="0"/>
            </a:xfrm>
            <a:prstGeom prst="line">
              <a:avLst/>
            </a:prstGeom>
            <a:noFill/>
            <a:ln w="127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58" name="Text Box 258"/>
            <p:cNvSpPr txBox="1">
              <a:spLocks noChangeArrowheads="1"/>
            </p:cNvSpPr>
            <p:nvPr/>
          </p:nvSpPr>
          <p:spPr bwMode="auto">
            <a:xfrm>
              <a:off x="1313" y="244"/>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0"/>
                <a:t>条件</a:t>
              </a:r>
            </a:p>
          </p:txBody>
        </p:sp>
        <p:sp>
          <p:nvSpPr>
            <p:cNvPr id="102659" name="Text Box 259"/>
            <p:cNvSpPr txBox="1">
              <a:spLocks noChangeArrowheads="1"/>
            </p:cNvSpPr>
            <p:nvPr/>
          </p:nvSpPr>
          <p:spPr bwMode="auto">
            <a:xfrm>
              <a:off x="950" y="369"/>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600" b="0"/>
                <a:t>取值</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02548"/>
                                        </p:tgtEl>
                                        <p:attrNameLst>
                                          <p:attrName>style.visibility</p:attrName>
                                        </p:attrNameLst>
                                      </p:cBhvr>
                                      <p:to>
                                        <p:strVal val="visible"/>
                                      </p:to>
                                    </p:set>
                                    <p:anim calcmode="lin" valueType="num">
                                      <p:cBhvr additive="base">
                                        <p:cTn id="7" dur="500" fill="hold"/>
                                        <p:tgtEl>
                                          <p:spTgt spid="102548"/>
                                        </p:tgtEl>
                                        <p:attrNameLst>
                                          <p:attrName>ppt_x</p:attrName>
                                        </p:attrNameLst>
                                      </p:cBhvr>
                                      <p:tavLst>
                                        <p:tav tm="0">
                                          <p:val>
                                            <p:strVal val="0-#ppt_w/2"/>
                                          </p:val>
                                        </p:tav>
                                        <p:tav tm="100000">
                                          <p:val>
                                            <p:strVal val="#ppt_x"/>
                                          </p:val>
                                        </p:tav>
                                      </p:tavLst>
                                    </p:anim>
                                    <p:anim calcmode="lin" valueType="num">
                                      <p:cBhvr additive="base">
                                        <p:cTn id="8" dur="500" fill="hold"/>
                                        <p:tgtEl>
                                          <p:spTgt spid="1025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623"/>
                                        </p:tgtEl>
                                        <p:attrNameLst>
                                          <p:attrName>style.visibility</p:attrName>
                                        </p:attrNameLst>
                                      </p:cBhvr>
                                      <p:to>
                                        <p:strVal val="visible"/>
                                      </p:to>
                                    </p:set>
                                    <p:anim calcmode="lin" valueType="num">
                                      <p:cBhvr additive="base">
                                        <p:cTn id="13" dur="500" fill="hold"/>
                                        <p:tgtEl>
                                          <p:spTgt spid="102623"/>
                                        </p:tgtEl>
                                        <p:attrNameLst>
                                          <p:attrName>ppt_x</p:attrName>
                                        </p:attrNameLst>
                                      </p:cBhvr>
                                      <p:tavLst>
                                        <p:tav tm="0">
                                          <p:val>
                                            <p:strVal val="0-#ppt_w/2"/>
                                          </p:val>
                                        </p:tav>
                                        <p:tav tm="100000">
                                          <p:val>
                                            <p:strVal val="#ppt_x"/>
                                          </p:val>
                                        </p:tav>
                                      </p:tavLst>
                                    </p:anim>
                                    <p:anim calcmode="lin" valueType="num">
                                      <p:cBhvr additive="base">
                                        <p:cTn id="14" dur="500" fill="hold"/>
                                        <p:tgtEl>
                                          <p:spTgt spid="1026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0" name="Rectangle 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32" name="Rectangle 8"/>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34" name="Rectangle 10"/>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36" name="Rectangle 12"/>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38" name="Rectangle 14"/>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3440" name="Rectangle 16"/>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3441" name="Group 17"/>
          <p:cNvGrpSpPr>
            <a:grpSpLocks/>
          </p:cNvGrpSpPr>
          <p:nvPr/>
        </p:nvGrpSpPr>
        <p:grpSpPr bwMode="auto">
          <a:xfrm>
            <a:off x="395288" y="360363"/>
            <a:ext cx="8374062" cy="3140075"/>
            <a:chOff x="249" y="227"/>
            <a:chExt cx="5275" cy="1978"/>
          </a:xfrm>
        </p:grpSpPr>
        <p:sp>
          <p:nvSpPr>
            <p:cNvPr id="103428" name="Text Box 4"/>
            <p:cNvSpPr txBox="1">
              <a:spLocks noChangeArrowheads="1"/>
            </p:cNvSpPr>
            <p:nvPr/>
          </p:nvSpPr>
          <p:spPr bwMode="auto">
            <a:xfrm>
              <a:off x="249" y="227"/>
              <a:ext cx="5275" cy="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对于有</a:t>
              </a:r>
              <a:r>
                <a:rPr lang="en-US" altLang="zh-CN" i="1">
                  <a:solidFill>
                    <a:srgbClr val="000000"/>
                  </a:solidFill>
                </a:rPr>
                <a:t>n</a:t>
              </a:r>
              <a:r>
                <a:rPr lang="zh-CN" altLang="en-US">
                  <a:solidFill>
                    <a:srgbClr val="000000"/>
                  </a:solidFill>
                </a:rPr>
                <a:t>个变量的一般问题，变量可有</a:t>
              </a:r>
              <a:r>
                <a:rPr lang="en-US" altLang="zh-CN">
                  <a:solidFill>
                    <a:srgbClr val="000000"/>
                  </a:solidFill>
                </a:rPr>
                <a:t>2</a:t>
              </a:r>
              <a:r>
                <a:rPr lang="en-US" altLang="zh-CN" baseline="30000">
                  <a:solidFill>
                    <a:srgbClr val="000000"/>
                  </a:solidFill>
                </a:rPr>
                <a:t>n</a:t>
              </a:r>
              <a:r>
                <a:rPr lang="zh-CN" altLang="en-US">
                  <a:solidFill>
                    <a:srgbClr val="000000"/>
                  </a:solidFill>
                </a:rPr>
                <a:t>组不同取值，上述方法仍无法实际应用，因为根本无法检验全部</a:t>
              </a:r>
              <a:r>
                <a:rPr lang="en-US" altLang="zh-CN">
                  <a:solidFill>
                    <a:srgbClr val="000000"/>
                  </a:solidFill>
                </a:rPr>
                <a:t>2</a:t>
              </a:r>
              <a:r>
                <a:rPr lang="en-US" altLang="zh-CN" baseline="30000">
                  <a:solidFill>
                    <a:srgbClr val="000000"/>
                  </a:solidFill>
                </a:rPr>
                <a:t>n</a:t>
              </a:r>
              <a:r>
                <a:rPr lang="zh-CN" altLang="en-US">
                  <a:solidFill>
                    <a:srgbClr val="000000"/>
                  </a:solidFill>
                </a:rPr>
                <a:t>个点，甚至列出全部</a:t>
              </a:r>
              <a:r>
                <a:rPr lang="en-US" altLang="zh-CN">
                  <a:solidFill>
                    <a:srgbClr val="000000"/>
                  </a:solidFill>
                </a:rPr>
                <a:t>2</a:t>
              </a:r>
              <a:r>
                <a:rPr lang="en-US" altLang="zh-CN" baseline="30000">
                  <a:solidFill>
                    <a:srgbClr val="000000"/>
                  </a:solidFill>
                </a:rPr>
                <a:t>n</a:t>
              </a:r>
              <a:r>
                <a:rPr lang="zh-CN" altLang="en-US">
                  <a:solidFill>
                    <a:srgbClr val="000000"/>
                  </a:solidFill>
                </a:rPr>
                <a:t>个点也是不可能的。这时，可从目标值最大的点试起，只要发现使目标值最大的可行解，搜索立即停止。为此，首先需变换目标函数，使其各项系数均为非负。例如在本例中，</a:t>
              </a:r>
              <a:r>
                <a:rPr lang="en-US" altLang="zh-CN" i="1">
                  <a:solidFill>
                    <a:srgbClr val="000000"/>
                  </a:solidFill>
                </a:rPr>
                <a:t>x</a:t>
              </a:r>
              <a:r>
                <a:rPr lang="en-US" altLang="zh-CN" baseline="-30000">
                  <a:solidFill>
                    <a:srgbClr val="000000"/>
                  </a:solidFill>
                </a:rPr>
                <a:t>2</a:t>
              </a:r>
              <a:r>
                <a:rPr lang="zh-CN" altLang="en-US">
                  <a:solidFill>
                    <a:srgbClr val="000000"/>
                  </a:solidFill>
                </a:rPr>
                <a:t>的系数为</a:t>
              </a:r>
              <a:r>
                <a:rPr lang="en-US" altLang="zh-CN">
                  <a:solidFill>
                    <a:srgbClr val="000000"/>
                  </a:solidFill>
                </a:rPr>
                <a:t>-2</a:t>
              </a:r>
              <a:r>
                <a:rPr lang="zh-CN" altLang="en-US">
                  <a:solidFill>
                    <a:srgbClr val="000000"/>
                  </a:solidFill>
                </a:rPr>
                <a:t>，用（          ）代替</a:t>
              </a:r>
              <a:r>
                <a:rPr lang="en-US" altLang="zh-CN" i="1">
                  <a:solidFill>
                    <a:srgbClr val="000000"/>
                  </a:solidFill>
                </a:rPr>
                <a:t>x</a:t>
              </a:r>
              <a:r>
                <a:rPr lang="en-US" altLang="zh-CN" baseline="-30000">
                  <a:solidFill>
                    <a:srgbClr val="000000"/>
                  </a:solidFill>
                </a:rPr>
                <a:t>2</a:t>
              </a:r>
              <a:r>
                <a:rPr lang="zh-CN" altLang="en-US">
                  <a:solidFill>
                    <a:srgbClr val="000000"/>
                  </a:solidFill>
                </a:rPr>
                <a:t>，将目标函数改写</a:t>
              </a:r>
            </a:p>
            <a:p>
              <a:r>
                <a:rPr lang="zh-CN" altLang="en-US">
                  <a:solidFill>
                    <a:srgbClr val="000000"/>
                  </a:solidFill>
                </a:rPr>
                <a:t>                                      取</a:t>
              </a:r>
              <a:r>
                <a:rPr lang="en-US" altLang="zh-CN">
                  <a:solidFill>
                    <a:srgbClr val="000000"/>
                  </a:solidFill>
                </a:rPr>
                <a:t>0</a:t>
              </a:r>
              <a:r>
                <a:rPr lang="zh-CN" altLang="en-US">
                  <a:solidFill>
                    <a:srgbClr val="000000"/>
                  </a:solidFill>
                </a:rPr>
                <a:t>当且仅当</a:t>
              </a:r>
              <a:r>
                <a:rPr lang="en-US" altLang="zh-CN" i="1">
                  <a:solidFill>
                    <a:srgbClr val="000000"/>
                  </a:solidFill>
                </a:rPr>
                <a:t>x</a:t>
              </a:r>
              <a:r>
                <a:rPr lang="en-US" altLang="zh-CN" baseline="-30000">
                  <a:solidFill>
                    <a:srgbClr val="000000"/>
                  </a:solidFill>
                </a:rPr>
                <a:t>2</a:t>
              </a:r>
              <a:r>
                <a:rPr lang="zh-CN" altLang="en-US">
                  <a:solidFill>
                    <a:srgbClr val="000000"/>
                  </a:solidFill>
                </a:rPr>
                <a:t>取</a:t>
              </a:r>
              <a:r>
                <a:rPr lang="en-US" altLang="zh-CN">
                  <a:solidFill>
                    <a:srgbClr val="000000"/>
                  </a:solidFill>
                </a:rPr>
                <a:t>1</a:t>
              </a:r>
              <a:r>
                <a:rPr lang="zh-CN" altLang="en-US">
                  <a:solidFill>
                    <a:srgbClr val="000000"/>
                  </a:solidFill>
                </a:rPr>
                <a:t>，而      取</a:t>
              </a:r>
              <a:r>
                <a:rPr lang="en-US" altLang="zh-CN">
                  <a:solidFill>
                    <a:srgbClr val="000000"/>
                  </a:solidFill>
                </a:rPr>
                <a:t>1</a:t>
              </a:r>
              <a:r>
                <a:rPr lang="zh-CN" altLang="en-US">
                  <a:solidFill>
                    <a:srgbClr val="000000"/>
                  </a:solidFill>
                </a:rPr>
                <a:t>仅当</a:t>
              </a:r>
              <a:r>
                <a:rPr lang="en-US" altLang="zh-CN" i="1">
                  <a:solidFill>
                    <a:srgbClr val="000000"/>
                  </a:solidFill>
                </a:rPr>
                <a:t>x</a:t>
              </a:r>
              <a:r>
                <a:rPr lang="en-US" altLang="zh-CN" baseline="-30000">
                  <a:solidFill>
                    <a:srgbClr val="000000"/>
                  </a:solidFill>
                </a:rPr>
                <a:t>2</a:t>
              </a:r>
              <a:r>
                <a:rPr lang="zh-CN" altLang="en-US">
                  <a:solidFill>
                    <a:srgbClr val="000000"/>
                  </a:solidFill>
                </a:rPr>
                <a:t>取</a:t>
              </a:r>
              <a:r>
                <a:rPr lang="en-US" altLang="zh-CN">
                  <a:solidFill>
                    <a:srgbClr val="000000"/>
                  </a:solidFill>
                </a:rPr>
                <a:t>0</a:t>
              </a:r>
              <a:r>
                <a:rPr lang="zh-CN" altLang="en-US">
                  <a:solidFill>
                    <a:srgbClr val="000000"/>
                  </a:solidFill>
                </a:rPr>
                <a:t>。搜索从所有</a:t>
              </a:r>
              <a:r>
                <a:rPr lang="en-US" altLang="zh-CN" i="1">
                  <a:solidFill>
                    <a:srgbClr val="000000"/>
                  </a:solidFill>
                </a:rPr>
                <a:t>x</a:t>
              </a:r>
              <a:r>
                <a:rPr lang="en-US" altLang="zh-CN" baseline="-30000">
                  <a:solidFill>
                    <a:srgbClr val="000000"/>
                  </a:solidFill>
                </a:rPr>
                <a:t>i</a:t>
              </a:r>
              <a:r>
                <a:rPr lang="zh-CN" altLang="en-US">
                  <a:solidFill>
                    <a:srgbClr val="000000"/>
                  </a:solidFill>
                </a:rPr>
                <a:t>和      取</a:t>
              </a:r>
              <a:r>
                <a:rPr lang="en-US" altLang="zh-CN">
                  <a:solidFill>
                    <a:srgbClr val="000000"/>
                  </a:solidFill>
                </a:rPr>
                <a:t>1</a:t>
              </a:r>
              <a:r>
                <a:rPr lang="zh-CN" altLang="en-US">
                  <a:solidFill>
                    <a:srgbClr val="000000"/>
                  </a:solidFill>
                </a:rPr>
                <a:t>开始（</a:t>
              </a:r>
              <a:r>
                <a:rPr lang="en-US" altLang="zh-CN">
                  <a:solidFill>
                    <a:srgbClr val="000000"/>
                  </a:solidFill>
                </a:rPr>
                <a:t>min</a:t>
              </a:r>
              <a:r>
                <a:rPr lang="zh-CN" altLang="en-US">
                  <a:solidFill>
                    <a:srgbClr val="000000"/>
                  </a:solidFill>
                </a:rPr>
                <a:t>问题从</a:t>
              </a:r>
              <a:r>
                <a:rPr lang="en-US" altLang="zh-CN" i="1">
                  <a:solidFill>
                    <a:srgbClr val="000000"/>
                  </a:solidFill>
                </a:rPr>
                <a:t>x</a:t>
              </a:r>
              <a:r>
                <a:rPr lang="en-US" altLang="zh-CN" baseline="-30000">
                  <a:solidFill>
                    <a:srgbClr val="000000"/>
                  </a:solidFill>
                </a:rPr>
                <a:t>i</a:t>
              </a:r>
              <a:r>
                <a:rPr lang="zh-CN" altLang="en-US">
                  <a:solidFill>
                    <a:srgbClr val="000000"/>
                  </a:solidFill>
                </a:rPr>
                <a:t>均取</a:t>
              </a:r>
              <a:r>
                <a:rPr lang="en-US" altLang="zh-CN">
                  <a:solidFill>
                    <a:srgbClr val="000000"/>
                  </a:solidFill>
                </a:rPr>
                <a:t>0</a:t>
              </a:r>
              <a:r>
                <a:rPr lang="zh-CN" altLang="en-US">
                  <a:solidFill>
                    <a:srgbClr val="000000"/>
                  </a:solidFill>
                </a:rPr>
                <a:t>开始）。约束条件中的</a:t>
              </a:r>
              <a:r>
                <a:rPr lang="en-US" altLang="zh-CN" i="1">
                  <a:solidFill>
                    <a:srgbClr val="000000"/>
                  </a:solidFill>
                </a:rPr>
                <a:t>x</a:t>
              </a:r>
              <a:r>
                <a:rPr lang="en-US" altLang="zh-CN" baseline="-30000">
                  <a:solidFill>
                    <a:srgbClr val="000000"/>
                  </a:solidFill>
                </a:rPr>
                <a:t>2</a:t>
              </a:r>
              <a:r>
                <a:rPr lang="zh-CN" altLang="en-US">
                  <a:solidFill>
                    <a:srgbClr val="000000"/>
                  </a:solidFill>
                </a:rPr>
                <a:t>用     代替，搜索时先检验系数大找量取</a:t>
              </a:r>
              <a:r>
                <a:rPr lang="en-US" altLang="zh-CN">
                  <a:solidFill>
                    <a:srgbClr val="000000"/>
                  </a:solidFill>
                </a:rPr>
                <a:t>1</a:t>
              </a:r>
              <a:r>
                <a:rPr lang="zh-CN" altLang="en-US">
                  <a:solidFill>
                    <a:srgbClr val="000000"/>
                  </a:solidFill>
                </a:rPr>
                <a:t>的点。在本例中，先检查（</a:t>
              </a:r>
              <a:r>
                <a:rPr lang="en-US" altLang="zh-CN">
                  <a:solidFill>
                    <a:srgbClr val="000000"/>
                  </a:solidFill>
                </a:rPr>
                <a:t>1</a:t>
              </a:r>
              <a:r>
                <a:rPr lang="zh-CN" altLang="en-US">
                  <a:solidFill>
                    <a:srgbClr val="000000"/>
                  </a:solidFill>
                </a:rPr>
                <a:t>，</a:t>
              </a:r>
              <a:r>
                <a:rPr lang="en-US" altLang="zh-CN">
                  <a:solidFill>
                    <a:srgbClr val="000000"/>
                  </a:solidFill>
                </a:rPr>
                <a:t>1</a:t>
              </a:r>
              <a:r>
                <a:rPr lang="zh-CN" altLang="en-US">
                  <a:solidFill>
                    <a:srgbClr val="000000"/>
                  </a:solidFill>
                </a:rPr>
                <a:t>，</a:t>
              </a:r>
              <a:r>
                <a:rPr lang="en-US" altLang="zh-CN">
                  <a:solidFill>
                    <a:srgbClr val="000000"/>
                  </a:solidFill>
                </a:rPr>
                <a:t>1</a:t>
              </a:r>
              <a:r>
                <a:rPr lang="zh-CN" altLang="en-US">
                  <a:solidFill>
                    <a:srgbClr val="000000"/>
                  </a:solidFill>
                </a:rPr>
                <a:t>），即</a:t>
              </a:r>
              <a:r>
                <a:rPr lang="en-US" altLang="zh-CN" i="1">
                  <a:solidFill>
                    <a:srgbClr val="000000"/>
                  </a:solidFill>
                </a:rPr>
                <a:t>x</a:t>
              </a:r>
              <a:r>
                <a:rPr lang="en-US" altLang="zh-CN" baseline="-30000">
                  <a:solidFill>
                    <a:srgbClr val="000000"/>
                  </a:solidFill>
                </a:rPr>
                <a:t>1</a:t>
              </a:r>
              <a:r>
                <a:rPr lang="en-US" altLang="zh-CN">
                  <a:solidFill>
                    <a:srgbClr val="000000"/>
                  </a:solidFill>
                </a:rPr>
                <a:t>=1,      =1,</a:t>
              </a:r>
              <a:r>
                <a:rPr lang="en-US" altLang="zh-CN" i="1">
                  <a:solidFill>
                    <a:srgbClr val="000000"/>
                  </a:solidFill>
                </a:rPr>
                <a:t> x</a:t>
              </a:r>
              <a:r>
                <a:rPr lang="en-US" altLang="zh-CN" baseline="-30000">
                  <a:solidFill>
                    <a:srgbClr val="000000"/>
                  </a:solidFill>
                </a:rPr>
                <a:t>3</a:t>
              </a:r>
              <a:r>
                <a:rPr lang="en-US" altLang="zh-CN">
                  <a:solidFill>
                    <a:srgbClr val="000000"/>
                  </a:solidFill>
                </a:rPr>
                <a:t>=1,</a:t>
              </a:r>
              <a:r>
                <a:rPr lang="zh-CN" altLang="en-US">
                  <a:solidFill>
                    <a:srgbClr val="000000"/>
                  </a:solidFill>
                </a:rPr>
                <a:t>由于此点为可行点，不再检验其他点，终止搜索，原问题最优解为（</a:t>
              </a:r>
              <a:r>
                <a:rPr lang="en-US" altLang="zh-CN">
                  <a:solidFill>
                    <a:srgbClr val="000000"/>
                  </a:solidFill>
                </a:rPr>
                <a:t>1</a:t>
              </a:r>
              <a:r>
                <a:rPr lang="zh-CN" altLang="en-US">
                  <a:solidFill>
                    <a:srgbClr val="000000"/>
                  </a:solidFill>
                </a:rPr>
                <a:t>，</a:t>
              </a:r>
              <a:r>
                <a:rPr lang="en-US" altLang="zh-CN">
                  <a:solidFill>
                    <a:srgbClr val="000000"/>
                  </a:solidFill>
                </a:rPr>
                <a:t>0</a:t>
              </a:r>
              <a:r>
                <a:rPr lang="zh-CN" altLang="en-US">
                  <a:solidFill>
                    <a:srgbClr val="000000"/>
                  </a:solidFill>
                </a:rPr>
                <a:t>，</a:t>
              </a:r>
              <a:r>
                <a:rPr lang="en-US" altLang="zh-CN">
                  <a:solidFill>
                    <a:srgbClr val="000000"/>
                  </a:solidFill>
                </a:rPr>
                <a:t>1</a:t>
              </a:r>
              <a:r>
                <a:rPr lang="zh-CN" altLang="en-US">
                  <a:solidFill>
                    <a:srgbClr val="000000"/>
                  </a:solidFill>
                </a:rPr>
                <a:t>），最优目标值为</a:t>
              </a:r>
              <a:r>
                <a:rPr lang="en-US" altLang="zh-CN">
                  <a:solidFill>
                    <a:srgbClr val="000000"/>
                  </a:solidFill>
                </a:rPr>
                <a:t>8</a:t>
              </a:r>
              <a:r>
                <a:rPr lang="zh-CN" altLang="en-US">
                  <a:solidFill>
                    <a:srgbClr val="000000"/>
                  </a:solidFill>
                </a:rPr>
                <a:t>，如表</a:t>
              </a:r>
              <a:r>
                <a:rPr lang="en-US" altLang="zh-CN">
                  <a:solidFill>
                    <a:srgbClr val="000000"/>
                  </a:solidFill>
                </a:rPr>
                <a:t>9.5</a:t>
              </a:r>
              <a:r>
                <a:rPr lang="zh-CN" altLang="en-US">
                  <a:solidFill>
                    <a:srgbClr val="000000"/>
                  </a:solidFill>
                </a:rPr>
                <a:t>所示。</a:t>
              </a:r>
            </a:p>
          </p:txBody>
        </p:sp>
        <p:graphicFrame>
          <p:nvGraphicFramePr>
            <p:cNvPr id="103429" name="Object 5"/>
            <p:cNvGraphicFramePr>
              <a:graphicFrameLocks noChangeAspect="1"/>
            </p:cNvGraphicFramePr>
            <p:nvPr/>
          </p:nvGraphicFramePr>
          <p:xfrm>
            <a:off x="2653" y="935"/>
            <a:ext cx="408" cy="326"/>
          </p:xfrm>
          <a:graphic>
            <a:graphicData uri="http://schemas.openxmlformats.org/presentationml/2006/ole">
              <mc:AlternateContent xmlns:mc="http://schemas.openxmlformats.org/markup-compatibility/2006">
                <mc:Choice xmlns:v="urn:schemas-microsoft-com:vml" Requires="v">
                  <p:oleObj spid="_x0000_s103445" name="公式" r:id="rId3" imgW="380835" imgH="304668" progId="Equation.3">
                    <p:embed/>
                  </p:oleObj>
                </mc:Choice>
                <mc:Fallback>
                  <p:oleObj name="公式" r:id="rId3" imgW="380835" imgH="30466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3" y="935"/>
                          <a:ext cx="408"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1" name="Object 7"/>
            <p:cNvGraphicFramePr>
              <a:graphicFrameLocks noChangeAspect="1"/>
            </p:cNvGraphicFramePr>
            <p:nvPr/>
          </p:nvGraphicFramePr>
          <p:xfrm>
            <a:off x="385" y="1117"/>
            <a:ext cx="1452" cy="342"/>
          </p:xfrm>
          <a:graphic>
            <a:graphicData uri="http://schemas.openxmlformats.org/presentationml/2006/ole">
              <mc:AlternateContent xmlns:mc="http://schemas.openxmlformats.org/markup-compatibility/2006">
                <mc:Choice xmlns:v="urn:schemas-microsoft-com:vml" Requires="v">
                  <p:oleObj spid="_x0000_s103446" name="公式" r:id="rId5" imgW="1332921" imgH="317362" progId="Equation.3">
                    <p:embed/>
                  </p:oleObj>
                </mc:Choice>
                <mc:Fallback>
                  <p:oleObj name="公式" r:id="rId5" imgW="1332921" imgH="31736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117"/>
                          <a:ext cx="1452"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3" name="Object 9"/>
            <p:cNvGraphicFramePr>
              <a:graphicFrameLocks noChangeAspect="1"/>
            </p:cNvGraphicFramePr>
            <p:nvPr/>
          </p:nvGraphicFramePr>
          <p:xfrm>
            <a:off x="3436" y="1117"/>
            <a:ext cx="251" cy="318"/>
          </p:xfrm>
          <a:graphic>
            <a:graphicData uri="http://schemas.openxmlformats.org/presentationml/2006/ole">
              <mc:AlternateContent xmlns:mc="http://schemas.openxmlformats.org/markup-compatibility/2006">
                <mc:Choice xmlns:v="urn:schemas-microsoft-com:vml" Requires="v">
                  <p:oleObj spid="_x0000_s103447" name="公式" r:id="rId7" imgW="190417" imgH="304668" progId="Equation.3">
                    <p:embed/>
                  </p:oleObj>
                </mc:Choice>
                <mc:Fallback>
                  <p:oleObj name="公式" r:id="rId7" imgW="190417" imgH="30466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6" y="1117"/>
                          <a:ext cx="251"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5" name="Object 11"/>
            <p:cNvGraphicFramePr>
              <a:graphicFrameLocks noChangeAspect="1"/>
            </p:cNvGraphicFramePr>
            <p:nvPr/>
          </p:nvGraphicFramePr>
          <p:xfrm>
            <a:off x="748" y="1343"/>
            <a:ext cx="227" cy="318"/>
          </p:xfrm>
          <a:graphic>
            <a:graphicData uri="http://schemas.openxmlformats.org/presentationml/2006/ole">
              <mc:AlternateContent xmlns:mc="http://schemas.openxmlformats.org/markup-compatibility/2006">
                <mc:Choice xmlns:v="urn:schemas-microsoft-com:vml" Requires="v">
                  <p:oleObj spid="_x0000_s103448" name="公式" r:id="rId9" imgW="177569" imgH="317087" progId="Equation.3">
                    <p:embed/>
                  </p:oleObj>
                </mc:Choice>
                <mc:Fallback>
                  <p:oleObj name="公式" r:id="rId9" imgW="177569" imgH="317087"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1343"/>
                          <a:ext cx="227"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7" name="Object 13"/>
            <p:cNvGraphicFramePr>
              <a:graphicFrameLocks noChangeAspect="1"/>
            </p:cNvGraphicFramePr>
            <p:nvPr/>
          </p:nvGraphicFramePr>
          <p:xfrm>
            <a:off x="4876" y="1344"/>
            <a:ext cx="177" cy="283"/>
          </p:xfrm>
          <a:graphic>
            <a:graphicData uri="http://schemas.openxmlformats.org/presentationml/2006/ole">
              <mc:AlternateContent xmlns:mc="http://schemas.openxmlformats.org/markup-compatibility/2006">
                <mc:Choice xmlns:v="urn:schemas-microsoft-com:vml" Requires="v">
                  <p:oleObj spid="_x0000_s103449" name="公式" r:id="rId11" imgW="190417" imgH="304668" progId="Equation.3">
                    <p:embed/>
                  </p:oleObj>
                </mc:Choice>
                <mc:Fallback>
                  <p:oleObj name="公式" r:id="rId11" imgW="190417" imgH="304668"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 y="1344"/>
                          <a:ext cx="177"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439" name="Object 15"/>
            <p:cNvGraphicFramePr>
              <a:graphicFrameLocks noChangeAspect="1"/>
            </p:cNvGraphicFramePr>
            <p:nvPr/>
          </p:nvGraphicFramePr>
          <p:xfrm>
            <a:off x="839" y="1706"/>
            <a:ext cx="198" cy="317"/>
          </p:xfrm>
          <a:graphic>
            <a:graphicData uri="http://schemas.openxmlformats.org/presentationml/2006/ole">
              <mc:AlternateContent xmlns:mc="http://schemas.openxmlformats.org/markup-compatibility/2006">
                <mc:Choice xmlns:v="urn:schemas-microsoft-com:vml" Requires="v">
                  <p:oleObj spid="_x0000_s103450" name="公式" r:id="rId12" imgW="190417" imgH="304668" progId="Equation.3">
                    <p:embed/>
                  </p:oleObj>
                </mc:Choice>
                <mc:Fallback>
                  <p:oleObj name="公式" r:id="rId12" imgW="190417" imgH="304668"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1706"/>
                          <a:ext cx="198"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3442" name="Text Box 18"/>
          <p:cNvSpPr txBox="1">
            <a:spLocks noChangeArrowheads="1"/>
          </p:cNvSpPr>
          <p:nvPr/>
        </p:nvSpPr>
        <p:spPr bwMode="auto">
          <a:xfrm>
            <a:off x="395288" y="3429000"/>
            <a:ext cx="8424862"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当然，由于</a:t>
            </a:r>
            <a:r>
              <a:rPr lang="en-US" altLang="zh-CN">
                <a:solidFill>
                  <a:srgbClr val="000000"/>
                </a:solidFill>
              </a:rPr>
              <a:t>0-1</a:t>
            </a:r>
            <a:r>
              <a:rPr lang="zh-CN" altLang="en-US">
                <a:solidFill>
                  <a:srgbClr val="000000"/>
                </a:solidFill>
              </a:rPr>
              <a:t>规划是</a:t>
            </a:r>
            <a:r>
              <a:rPr lang="en-US" altLang="zh-CN" i="1">
                <a:solidFill>
                  <a:srgbClr val="000000"/>
                </a:solidFill>
              </a:rPr>
              <a:t>NP</a:t>
            </a:r>
            <a:r>
              <a:rPr lang="zh-CN" altLang="en-US">
                <a:solidFill>
                  <a:srgbClr val="000000"/>
                </a:solidFill>
              </a:rPr>
              <a:t>完全的，上述算法能否真正求得最优解仍然是没有保证的，全靠碰运气。但在求解实例时如能获得成功，至少对此实例我们求得了其最优解，这也就是为什么人们对各类隐枚举法依然存在着浓厚举的原因。如果一个隐枚举法能对绝大多数实例在较快时间内求出最优解，它仍不失为一个好算法，至少从实用角度上讲，它一定会被人们广泛地接受。</a:t>
            </a:r>
          </a:p>
        </p:txBody>
      </p:sp>
      <p:sp>
        <p:nvSpPr>
          <p:cNvPr id="103444" name="Rectangle 20"/>
          <p:cNvSpPr>
            <a:spLocks noChangeArrowheads="1"/>
          </p:cNvSpPr>
          <p:nvPr/>
        </p:nvSpPr>
        <p:spPr bwMode="auto">
          <a:xfrm>
            <a:off x="395288" y="5302250"/>
            <a:ext cx="84978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在上一节中我们已经证明过，图的顶点复盖、图的独立集问题都是</a:t>
            </a:r>
            <a:r>
              <a:rPr lang="en-US" altLang="zh-CN" i="1">
                <a:solidFill>
                  <a:srgbClr val="009900"/>
                </a:solidFill>
              </a:rPr>
              <a:t>NP</a:t>
            </a:r>
            <a:r>
              <a:rPr lang="zh-CN" altLang="en-US">
                <a:solidFill>
                  <a:srgbClr val="009900"/>
                </a:solidFill>
              </a:rPr>
              <a:t>完全的。下面将介绍求解复盖问题的隐枚举法。在此之前，我们先来推广图的复盖问题，使之成为一个适用面更为广泛的离散模型。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03441"/>
                                        </p:tgtEl>
                                        <p:attrNameLst>
                                          <p:attrName>style.visibility</p:attrName>
                                        </p:attrNameLst>
                                      </p:cBhvr>
                                      <p:to>
                                        <p:strVal val="visible"/>
                                      </p:to>
                                    </p:set>
                                    <p:anim calcmode="lin" valueType="num">
                                      <p:cBhvr additive="base">
                                        <p:cTn id="7" dur="500" fill="hold"/>
                                        <p:tgtEl>
                                          <p:spTgt spid="103441"/>
                                        </p:tgtEl>
                                        <p:attrNameLst>
                                          <p:attrName>ppt_x</p:attrName>
                                        </p:attrNameLst>
                                      </p:cBhvr>
                                      <p:tavLst>
                                        <p:tav tm="0">
                                          <p:val>
                                            <p:strVal val="0-#ppt_w/2"/>
                                          </p:val>
                                        </p:tav>
                                        <p:tav tm="100000">
                                          <p:val>
                                            <p:strVal val="#ppt_x"/>
                                          </p:val>
                                        </p:tav>
                                      </p:tavLst>
                                    </p:anim>
                                    <p:anim calcmode="lin" valueType="num">
                                      <p:cBhvr additive="base">
                                        <p:cTn id="8" dur="500" fill="hold"/>
                                        <p:tgtEl>
                                          <p:spTgt spid="1034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442"/>
                                        </p:tgtEl>
                                        <p:attrNameLst>
                                          <p:attrName>style.visibility</p:attrName>
                                        </p:attrNameLst>
                                      </p:cBhvr>
                                      <p:to>
                                        <p:strVal val="visible"/>
                                      </p:to>
                                    </p:set>
                                    <p:anim calcmode="lin" valueType="num">
                                      <p:cBhvr additive="base">
                                        <p:cTn id="13" dur="500" fill="hold"/>
                                        <p:tgtEl>
                                          <p:spTgt spid="103442"/>
                                        </p:tgtEl>
                                        <p:attrNameLst>
                                          <p:attrName>ppt_x</p:attrName>
                                        </p:attrNameLst>
                                      </p:cBhvr>
                                      <p:tavLst>
                                        <p:tav tm="0">
                                          <p:val>
                                            <p:strVal val="0-#ppt_w/2"/>
                                          </p:val>
                                        </p:tav>
                                        <p:tav tm="100000">
                                          <p:val>
                                            <p:strVal val="#ppt_x"/>
                                          </p:val>
                                        </p:tav>
                                      </p:tavLst>
                                    </p:anim>
                                    <p:anim calcmode="lin" valueType="num">
                                      <p:cBhvr additive="base">
                                        <p:cTn id="14" dur="500" fill="hold"/>
                                        <p:tgtEl>
                                          <p:spTgt spid="1034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444"/>
                                        </p:tgtEl>
                                        <p:attrNameLst>
                                          <p:attrName>style.visibility</p:attrName>
                                        </p:attrNameLst>
                                      </p:cBhvr>
                                      <p:to>
                                        <p:strVal val="visible"/>
                                      </p:to>
                                    </p:set>
                                    <p:anim calcmode="lin" valueType="num">
                                      <p:cBhvr additive="base">
                                        <p:cTn id="19" dur="500" fill="hold"/>
                                        <p:tgtEl>
                                          <p:spTgt spid="103444"/>
                                        </p:tgtEl>
                                        <p:attrNameLst>
                                          <p:attrName>ppt_x</p:attrName>
                                        </p:attrNameLst>
                                      </p:cBhvr>
                                      <p:tavLst>
                                        <p:tav tm="0">
                                          <p:val>
                                            <p:strVal val="0-#ppt_w/2"/>
                                          </p:val>
                                        </p:tav>
                                        <p:tav tm="100000">
                                          <p:val>
                                            <p:strVal val="#ppt_x"/>
                                          </p:val>
                                        </p:tav>
                                      </p:tavLst>
                                    </p:anim>
                                    <p:anim calcmode="lin" valueType="num">
                                      <p:cBhvr additive="base">
                                        <p:cTn id="20" dur="500" fill="hold"/>
                                        <p:tgtEl>
                                          <p:spTgt spid="103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42" grpId="0"/>
      <p:bldP spid="10344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4"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4459"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4460" name="Group 12"/>
          <p:cNvGrpSpPr>
            <a:grpSpLocks/>
          </p:cNvGrpSpPr>
          <p:nvPr/>
        </p:nvGrpSpPr>
        <p:grpSpPr bwMode="auto">
          <a:xfrm>
            <a:off x="323850" y="261938"/>
            <a:ext cx="8445500" cy="1006475"/>
            <a:chOff x="282" y="208"/>
            <a:chExt cx="5320" cy="634"/>
          </a:xfrm>
        </p:grpSpPr>
        <p:sp>
          <p:nvSpPr>
            <p:cNvPr id="104452" name="Text Box 4"/>
            <p:cNvSpPr txBox="1">
              <a:spLocks noChangeArrowheads="1"/>
            </p:cNvSpPr>
            <p:nvPr/>
          </p:nvSpPr>
          <p:spPr bwMode="auto">
            <a:xfrm>
              <a:off x="282" y="208"/>
              <a:ext cx="532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图</a:t>
              </a:r>
              <a:r>
                <a:rPr lang="en-US" altLang="zh-CN" i="1">
                  <a:solidFill>
                    <a:srgbClr val="000000"/>
                  </a:solidFill>
                </a:rPr>
                <a:t>G</a:t>
              </a:r>
              <a:r>
                <a:rPr lang="en-US" altLang="zh-CN">
                  <a:solidFill>
                    <a:srgbClr val="000000"/>
                  </a:solidFill>
                </a:rPr>
                <a:t>=</a:t>
              </a:r>
              <a:r>
                <a:rPr lang="zh-CN" altLang="en-US">
                  <a:solidFill>
                    <a:srgbClr val="000000"/>
                  </a:solidFill>
                </a:rPr>
                <a:t>（</a:t>
              </a:r>
              <a:r>
                <a:rPr lang="en-US" altLang="zh-CN" i="1">
                  <a:solidFill>
                    <a:srgbClr val="000000"/>
                  </a:solidFill>
                </a:rPr>
                <a:t>V</a:t>
              </a:r>
              <a:r>
                <a:rPr lang="zh-CN" altLang="en-US" i="1">
                  <a:solidFill>
                    <a:srgbClr val="000000"/>
                  </a:solidFill>
                </a:rPr>
                <a:t>，</a:t>
              </a:r>
              <a:r>
                <a:rPr lang="en-US" altLang="zh-CN" i="1">
                  <a:solidFill>
                    <a:srgbClr val="000000"/>
                  </a:solidFill>
                </a:rPr>
                <a:t>E</a:t>
              </a:r>
              <a:r>
                <a:rPr lang="zh-CN" altLang="en-US">
                  <a:solidFill>
                    <a:srgbClr val="000000"/>
                  </a:solidFill>
                </a:rPr>
                <a:t>）的顶点与边</a:t>
              </a:r>
              <a:r>
                <a:rPr lang="en-US" altLang="zh-CN" i="1">
                  <a:solidFill>
                    <a:srgbClr val="000000"/>
                  </a:solidFill>
                </a:rPr>
                <a:t>e</a:t>
              </a:r>
              <a:r>
                <a:rPr lang="en-US" altLang="zh-CN" i="1" baseline="-30000">
                  <a:solidFill>
                    <a:srgbClr val="000000"/>
                  </a:solidFill>
                </a:rPr>
                <a:t>i</a:t>
              </a:r>
              <a:r>
                <a:rPr lang="zh-CN" altLang="en-US">
                  <a:solidFill>
                    <a:srgbClr val="000000"/>
                  </a:solidFill>
                </a:rPr>
                <a:t>称为相关联的，若     是边</a:t>
              </a:r>
              <a:r>
                <a:rPr lang="en-US" altLang="zh-CN" i="1">
                  <a:solidFill>
                    <a:srgbClr val="000000"/>
                  </a:solidFill>
                </a:rPr>
                <a:t>e</a:t>
              </a:r>
              <a:r>
                <a:rPr lang="en-US" altLang="zh-CN" i="1" baseline="-30000">
                  <a:solidFill>
                    <a:srgbClr val="000000"/>
                  </a:solidFill>
                </a:rPr>
                <a:t>i</a:t>
              </a:r>
              <a:r>
                <a:rPr lang="zh-CN" altLang="en-US">
                  <a:solidFill>
                    <a:srgbClr val="000000"/>
                  </a:solidFill>
                </a:rPr>
                <a:t>的两个顶点之一。</a:t>
              </a:r>
            </a:p>
            <a:p>
              <a:r>
                <a:rPr lang="zh-CN" altLang="en-US">
                  <a:solidFill>
                    <a:srgbClr val="000000"/>
                  </a:solidFill>
                </a:rPr>
                <a:t>     与</a:t>
              </a:r>
              <a:r>
                <a:rPr lang="en-US" altLang="zh-CN" i="1">
                  <a:solidFill>
                    <a:srgbClr val="000000"/>
                  </a:solidFill>
                </a:rPr>
                <a:t>e</a:t>
              </a:r>
              <a:r>
                <a:rPr lang="en-US" altLang="zh-CN" i="1" baseline="-30000">
                  <a:solidFill>
                    <a:srgbClr val="000000"/>
                  </a:solidFill>
                </a:rPr>
                <a:t>i</a:t>
              </a:r>
              <a:r>
                <a:rPr lang="zh-CN" altLang="en-US">
                  <a:solidFill>
                    <a:srgbClr val="000000"/>
                  </a:solidFill>
                </a:rPr>
                <a:t>相关连简记为              。在引入关联关系后，图</a:t>
              </a:r>
              <a:r>
                <a:rPr lang="en-US" altLang="zh-CN" i="1">
                  <a:solidFill>
                    <a:srgbClr val="000000"/>
                  </a:solidFill>
                </a:rPr>
                <a:t>G</a:t>
              </a:r>
              <a:r>
                <a:rPr lang="zh-CN" altLang="en-US">
                  <a:solidFill>
                    <a:srgbClr val="000000"/>
                  </a:solidFill>
                </a:rPr>
                <a:t>可以用一个被称为关联矩阵的</a:t>
              </a:r>
              <a:r>
                <a:rPr lang="en-US" altLang="zh-CN" i="1">
                  <a:solidFill>
                    <a:srgbClr val="000000"/>
                  </a:solidFill>
                </a:rPr>
                <a:t>m</a:t>
              </a:r>
              <a:r>
                <a:rPr lang="en-US" altLang="zh-CN">
                  <a:solidFill>
                    <a:srgbClr val="000000"/>
                  </a:solidFill>
                </a:rPr>
                <a:t>×</a:t>
              </a:r>
              <a:r>
                <a:rPr lang="en-US" altLang="zh-CN" i="1">
                  <a:solidFill>
                    <a:srgbClr val="000000"/>
                  </a:solidFill>
                </a:rPr>
                <a:t>n</a:t>
              </a:r>
              <a:r>
                <a:rPr lang="zh-CN" altLang="en-US">
                  <a:solidFill>
                    <a:srgbClr val="000000"/>
                  </a:solidFill>
                </a:rPr>
                <a:t>阶矩阵代数地表示，其中</a:t>
              </a:r>
              <a:r>
                <a:rPr lang="en-US" altLang="zh-CN" i="1">
                  <a:solidFill>
                    <a:srgbClr val="000000"/>
                  </a:solidFill>
                </a:rPr>
                <a:t>m</a:t>
              </a:r>
              <a:r>
                <a:rPr lang="en-US" altLang="zh-CN">
                  <a:solidFill>
                    <a:srgbClr val="000000"/>
                  </a:solidFill>
                </a:rPr>
                <a:t>=</a:t>
              </a:r>
              <a:r>
                <a:rPr lang="en-US" altLang="zh-CN">
                  <a:solidFill>
                    <a:srgbClr val="000000"/>
                  </a:solidFill>
                  <a:latin typeface="宋体" pitchFamily="2" charset="-122"/>
                </a:rPr>
                <a:t>│</a:t>
              </a:r>
              <a:r>
                <a:rPr lang="en-US" altLang="zh-CN" i="1">
                  <a:solidFill>
                    <a:srgbClr val="000000"/>
                  </a:solidFill>
                  <a:latin typeface="宋体" pitchFamily="2" charset="-122"/>
                </a:rPr>
                <a:t>V</a:t>
              </a:r>
              <a:r>
                <a:rPr lang="en-US" altLang="zh-CN">
                  <a:solidFill>
                    <a:srgbClr val="000000"/>
                  </a:solidFill>
                  <a:latin typeface="宋体" pitchFamily="2" charset="-122"/>
                </a:rPr>
                <a:t>│,</a:t>
              </a:r>
              <a:r>
                <a:rPr lang="en-US" altLang="zh-CN" i="1">
                  <a:solidFill>
                    <a:srgbClr val="000000"/>
                  </a:solidFill>
                  <a:latin typeface="宋体" pitchFamily="2" charset="-122"/>
                </a:rPr>
                <a:t>n</a:t>
              </a:r>
              <a:r>
                <a:rPr lang="en-US" altLang="zh-CN">
                  <a:solidFill>
                    <a:srgbClr val="000000"/>
                  </a:solidFill>
                  <a:latin typeface="宋体" pitchFamily="2" charset="-122"/>
                </a:rPr>
                <a:t>=│</a:t>
              </a:r>
              <a:r>
                <a:rPr lang="en-US" altLang="zh-CN" i="1">
                  <a:solidFill>
                    <a:srgbClr val="000000"/>
                  </a:solidFill>
                  <a:latin typeface="宋体" pitchFamily="2" charset="-122"/>
                </a:rPr>
                <a:t>E</a:t>
              </a:r>
              <a:r>
                <a:rPr lang="en-US" altLang="zh-CN">
                  <a:solidFill>
                    <a:srgbClr val="000000"/>
                  </a:solidFill>
                  <a:latin typeface="宋体" pitchFamily="2" charset="-122"/>
                </a:rPr>
                <a:t>│</a:t>
              </a:r>
              <a:r>
                <a:rPr lang="zh-CN" altLang="en-US">
                  <a:solidFill>
                    <a:srgbClr val="000000"/>
                  </a:solidFill>
                  <a:latin typeface="宋体" pitchFamily="2" charset="-122"/>
                </a:rPr>
                <a:t>。</a:t>
              </a:r>
            </a:p>
          </p:txBody>
        </p:sp>
        <p:graphicFrame>
          <p:nvGraphicFramePr>
            <p:cNvPr id="104453" name="Object 5"/>
            <p:cNvGraphicFramePr>
              <a:graphicFrameLocks noChangeAspect="1"/>
            </p:cNvGraphicFramePr>
            <p:nvPr/>
          </p:nvGraphicFramePr>
          <p:xfrm>
            <a:off x="3606" y="210"/>
            <a:ext cx="182" cy="272"/>
          </p:xfrm>
          <a:graphic>
            <a:graphicData uri="http://schemas.openxmlformats.org/presentationml/2006/ole">
              <mc:AlternateContent xmlns:mc="http://schemas.openxmlformats.org/markup-compatibility/2006">
                <mc:Choice xmlns:v="urn:schemas-microsoft-com:vml" Requires="v">
                  <p:oleObj spid="_x0000_s104473" name="公式" r:id="rId3" imgW="152334" imgH="228501" progId="Equation.3">
                    <p:embed/>
                  </p:oleObj>
                </mc:Choice>
                <mc:Fallback>
                  <p:oleObj name="公式" r:id="rId3" imgW="152334" imgH="22850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210"/>
                          <a:ext cx="18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7" name="Object 9"/>
            <p:cNvGraphicFramePr>
              <a:graphicFrameLocks noChangeAspect="1"/>
            </p:cNvGraphicFramePr>
            <p:nvPr/>
          </p:nvGraphicFramePr>
          <p:xfrm>
            <a:off x="385" y="391"/>
            <a:ext cx="182" cy="272"/>
          </p:xfrm>
          <a:graphic>
            <a:graphicData uri="http://schemas.openxmlformats.org/presentationml/2006/ole">
              <mc:AlternateContent xmlns:mc="http://schemas.openxmlformats.org/markup-compatibility/2006">
                <mc:Choice xmlns:v="urn:schemas-microsoft-com:vml" Requires="v">
                  <p:oleObj spid="_x0000_s104474" name="公式" r:id="rId5" imgW="152334" imgH="228501" progId="Equation.3">
                    <p:embed/>
                  </p:oleObj>
                </mc:Choice>
                <mc:Fallback>
                  <p:oleObj name="公式" r:id="rId5" imgW="152334"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391"/>
                          <a:ext cx="182"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8" name="Object 10"/>
            <p:cNvGraphicFramePr>
              <a:graphicFrameLocks noChangeAspect="1"/>
            </p:cNvGraphicFramePr>
            <p:nvPr/>
          </p:nvGraphicFramePr>
          <p:xfrm>
            <a:off x="1791" y="391"/>
            <a:ext cx="499" cy="277"/>
          </p:xfrm>
          <a:graphic>
            <a:graphicData uri="http://schemas.openxmlformats.org/presentationml/2006/ole">
              <mc:AlternateContent xmlns:mc="http://schemas.openxmlformats.org/markup-compatibility/2006">
                <mc:Choice xmlns:v="urn:schemas-microsoft-com:vml" Requires="v">
                  <p:oleObj spid="_x0000_s104475" name="公式" r:id="rId6" imgW="431613" imgH="241195" progId="Equation.3">
                    <p:embed/>
                  </p:oleObj>
                </mc:Choice>
                <mc:Fallback>
                  <p:oleObj name="公式" r:id="rId6" imgW="431613" imgH="241195"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391"/>
                          <a:ext cx="499"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4462" name="Rectangle 14"/>
          <p:cNvSpPr>
            <a:spLocks noChangeArrowheads="1"/>
          </p:cNvSpPr>
          <p:nvPr/>
        </p:nvSpPr>
        <p:spPr bwMode="auto">
          <a:xfrm>
            <a:off x="334963" y="1268413"/>
            <a:ext cx="6973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rPr>
              <a:t>定义</a:t>
            </a:r>
            <a:r>
              <a:rPr lang="en-US" altLang="zh-CN">
                <a:latin typeface="宋体" pitchFamily="2" charset="-122"/>
              </a:rPr>
              <a:t>9.7  </a:t>
            </a:r>
            <a:r>
              <a:rPr lang="zh-CN" altLang="en-US">
                <a:latin typeface="宋体" pitchFamily="2" charset="-122"/>
              </a:rPr>
              <a:t>图</a:t>
            </a:r>
            <a:r>
              <a:rPr lang="en-US" altLang="zh-CN" i="1">
                <a:latin typeface="宋体" pitchFamily="2" charset="-122"/>
              </a:rPr>
              <a:t>G</a:t>
            </a:r>
            <a:r>
              <a:rPr lang="zh-CN" altLang="en-US">
                <a:latin typeface="宋体" pitchFamily="2" charset="-122"/>
              </a:rPr>
              <a:t>的关联矩阵是指如下的</a:t>
            </a:r>
            <a:r>
              <a:rPr lang="en-US" altLang="zh-CN" i="1"/>
              <a:t>m</a:t>
            </a:r>
            <a:r>
              <a:rPr lang="en-US" altLang="zh-CN"/>
              <a:t>×</a:t>
            </a:r>
            <a:r>
              <a:rPr lang="en-US" altLang="zh-CN" i="1"/>
              <a:t>n</a:t>
            </a:r>
            <a:r>
              <a:rPr lang="zh-CN" altLang="en-US"/>
              <a:t>阵矩</a:t>
            </a:r>
            <a:r>
              <a:rPr lang="en-US" altLang="zh-CN" i="1"/>
              <a:t>R</a:t>
            </a:r>
            <a:r>
              <a:rPr lang="en-US" altLang="zh-CN"/>
              <a:t>=</a:t>
            </a:r>
            <a:r>
              <a:rPr lang="zh-CN" altLang="en-US"/>
              <a:t>（</a:t>
            </a:r>
            <a:r>
              <a:rPr lang="en-US" altLang="zh-CN" i="1"/>
              <a:t>r</a:t>
            </a:r>
            <a:r>
              <a:rPr lang="en-US" altLang="zh-CN" i="1" baseline="-30000"/>
              <a:t>ij</a:t>
            </a:r>
            <a:r>
              <a:rPr lang="zh-CN" altLang="en-US"/>
              <a:t>）</a:t>
            </a:r>
            <a:r>
              <a:rPr lang="en-US" altLang="zh-CN"/>
              <a:t>,</a:t>
            </a:r>
            <a:r>
              <a:rPr lang="zh-CN" altLang="en-US"/>
              <a:t>其中</a:t>
            </a:r>
          </a:p>
        </p:txBody>
      </p:sp>
      <p:sp>
        <p:nvSpPr>
          <p:cNvPr id="104465" name="Rectangle 17"/>
          <p:cNvSpPr>
            <a:spLocks noChangeArrowheads="1"/>
          </p:cNvSpPr>
          <p:nvPr/>
        </p:nvSpPr>
        <p:spPr bwMode="auto">
          <a:xfrm>
            <a:off x="0" y="3059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4468" name="Group 20"/>
          <p:cNvGrpSpPr>
            <a:grpSpLocks/>
          </p:cNvGrpSpPr>
          <p:nvPr/>
        </p:nvGrpSpPr>
        <p:grpSpPr bwMode="auto">
          <a:xfrm>
            <a:off x="684213" y="1628775"/>
            <a:ext cx="3024187" cy="842963"/>
            <a:chOff x="295" y="1026"/>
            <a:chExt cx="1905" cy="531"/>
          </a:xfrm>
        </p:grpSpPr>
        <p:graphicFrame>
          <p:nvGraphicFramePr>
            <p:cNvPr id="104464" name="Object 16"/>
            <p:cNvGraphicFramePr>
              <a:graphicFrameLocks noChangeAspect="1"/>
            </p:cNvGraphicFramePr>
            <p:nvPr/>
          </p:nvGraphicFramePr>
          <p:xfrm>
            <a:off x="295" y="1071"/>
            <a:ext cx="862" cy="486"/>
          </p:xfrm>
          <a:graphic>
            <a:graphicData uri="http://schemas.openxmlformats.org/presentationml/2006/ole">
              <mc:AlternateContent xmlns:mc="http://schemas.openxmlformats.org/markup-compatibility/2006">
                <mc:Choice xmlns:v="urn:schemas-microsoft-com:vml" Requires="v">
                  <p:oleObj spid="_x0000_s104476" name="公式" r:id="rId8" imgW="457002" imgH="253890" progId="Equation.3">
                    <p:embed/>
                  </p:oleObj>
                </mc:Choice>
                <mc:Fallback>
                  <p:oleObj name="公式" r:id="rId8" imgW="457002" imgH="25389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 y="1071"/>
                          <a:ext cx="862"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6" name="Rectangle 18"/>
            <p:cNvSpPr>
              <a:spLocks noChangeArrowheads="1"/>
            </p:cNvSpPr>
            <p:nvPr/>
          </p:nvSpPr>
          <p:spPr bwMode="auto">
            <a:xfrm>
              <a:off x="1066" y="1026"/>
              <a:ext cx="4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1000"/>
                <a:t>  </a:t>
              </a:r>
              <a:r>
                <a:rPr lang="zh-CN" altLang="en-US"/>
                <a:t>若</a:t>
              </a:r>
            </a:p>
          </p:txBody>
        </p:sp>
        <p:graphicFrame>
          <p:nvGraphicFramePr>
            <p:cNvPr id="104463" name="Object 15"/>
            <p:cNvGraphicFramePr>
              <a:graphicFrameLocks noChangeAspect="1"/>
            </p:cNvGraphicFramePr>
            <p:nvPr/>
          </p:nvGraphicFramePr>
          <p:xfrm>
            <a:off x="1474" y="1051"/>
            <a:ext cx="726" cy="264"/>
          </p:xfrm>
          <a:graphic>
            <a:graphicData uri="http://schemas.openxmlformats.org/presentationml/2006/ole">
              <mc:AlternateContent xmlns:mc="http://schemas.openxmlformats.org/markup-compatibility/2006">
                <mc:Choice xmlns:v="urn:schemas-microsoft-com:vml" Requires="v">
                  <p:oleObj spid="_x0000_s104477" name="公式" r:id="rId10" imgW="431613" imgH="241195" progId="Equation.3">
                    <p:embed/>
                  </p:oleObj>
                </mc:Choice>
                <mc:Fallback>
                  <p:oleObj name="公式" r:id="rId10" imgW="431613" imgH="241195"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4" y="1051"/>
                          <a:ext cx="726" cy="2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67" name="Text Box 19"/>
            <p:cNvSpPr txBox="1">
              <a:spLocks noChangeArrowheads="1"/>
            </p:cNvSpPr>
            <p:nvPr/>
          </p:nvSpPr>
          <p:spPr bwMode="auto">
            <a:xfrm>
              <a:off x="1247" y="1275"/>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否则</a:t>
              </a:r>
            </a:p>
          </p:txBody>
        </p:sp>
      </p:grpSp>
      <p:sp>
        <p:nvSpPr>
          <p:cNvPr id="104471" name="Rectangle 23"/>
          <p:cNvSpPr>
            <a:spLocks noChangeArrowheads="1"/>
          </p:cNvSpPr>
          <p:nvPr/>
        </p:nvSpPr>
        <p:spPr bwMode="auto">
          <a:xfrm>
            <a:off x="382588" y="2420938"/>
            <a:ext cx="85105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不难看出，</a:t>
            </a:r>
            <a:r>
              <a:rPr lang="en-US" altLang="zh-CN"/>
              <a:t>V</a:t>
            </a:r>
            <a:r>
              <a:rPr lang="zh-CN" altLang="en-US"/>
              <a:t>的一个子集构成图</a:t>
            </a:r>
            <a:r>
              <a:rPr lang="en-US" altLang="zh-CN"/>
              <a:t>G</a:t>
            </a:r>
            <a:r>
              <a:rPr lang="zh-CN" altLang="en-US"/>
              <a:t>的一个顶点复盖，当且仅当顶点对应的关联矩阵的行中每列至少存在着一个</a:t>
            </a:r>
            <a:r>
              <a:rPr lang="en-US" altLang="zh-CN"/>
              <a:t>1</a:t>
            </a:r>
            <a:r>
              <a:rPr lang="zh-CN" altLang="en-US"/>
              <a:t>。</a:t>
            </a:r>
          </a:p>
        </p:txBody>
      </p:sp>
      <p:sp>
        <p:nvSpPr>
          <p:cNvPr id="104472" name="Text Box 24"/>
          <p:cNvSpPr txBox="1">
            <a:spLocks noChangeArrowheads="1"/>
          </p:cNvSpPr>
          <p:nvPr/>
        </p:nvSpPr>
        <p:spPr bwMode="auto">
          <a:xfrm>
            <a:off x="376238" y="3087688"/>
            <a:ext cx="8372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至此，关于复盖的定义仍然是基于图的概念给出的，事实上，我们还可以给出更一般的定义。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04460"/>
                                        </p:tgtEl>
                                        <p:attrNameLst>
                                          <p:attrName>style.visibility</p:attrName>
                                        </p:attrNameLst>
                                      </p:cBhvr>
                                      <p:to>
                                        <p:strVal val="visible"/>
                                      </p:to>
                                    </p:set>
                                    <p:anim calcmode="lin" valueType="num">
                                      <p:cBhvr additive="base">
                                        <p:cTn id="7" dur="500" fill="hold"/>
                                        <p:tgtEl>
                                          <p:spTgt spid="104460"/>
                                        </p:tgtEl>
                                        <p:attrNameLst>
                                          <p:attrName>ppt_x</p:attrName>
                                        </p:attrNameLst>
                                      </p:cBhvr>
                                      <p:tavLst>
                                        <p:tav tm="0">
                                          <p:val>
                                            <p:strVal val="0-#ppt_w/2"/>
                                          </p:val>
                                        </p:tav>
                                        <p:tav tm="100000">
                                          <p:val>
                                            <p:strVal val="#ppt_x"/>
                                          </p:val>
                                        </p:tav>
                                      </p:tavLst>
                                    </p:anim>
                                    <p:anim calcmode="lin" valueType="num">
                                      <p:cBhvr additive="base">
                                        <p:cTn id="8" dur="500" fill="hold"/>
                                        <p:tgtEl>
                                          <p:spTgt spid="104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62"/>
                                        </p:tgtEl>
                                        <p:attrNameLst>
                                          <p:attrName>style.visibility</p:attrName>
                                        </p:attrNameLst>
                                      </p:cBhvr>
                                      <p:to>
                                        <p:strVal val="visible"/>
                                      </p:to>
                                    </p:set>
                                    <p:anim calcmode="lin" valueType="num">
                                      <p:cBhvr additive="base">
                                        <p:cTn id="13" dur="500" fill="hold"/>
                                        <p:tgtEl>
                                          <p:spTgt spid="104462"/>
                                        </p:tgtEl>
                                        <p:attrNameLst>
                                          <p:attrName>ppt_x</p:attrName>
                                        </p:attrNameLst>
                                      </p:cBhvr>
                                      <p:tavLst>
                                        <p:tav tm="0">
                                          <p:val>
                                            <p:strVal val="0-#ppt_w/2"/>
                                          </p:val>
                                        </p:tav>
                                        <p:tav tm="100000">
                                          <p:val>
                                            <p:strVal val="#ppt_x"/>
                                          </p:val>
                                        </p:tav>
                                      </p:tavLst>
                                    </p:anim>
                                    <p:anim calcmode="lin" valueType="num">
                                      <p:cBhvr additive="base">
                                        <p:cTn id="14" dur="500" fill="hold"/>
                                        <p:tgtEl>
                                          <p:spTgt spid="10446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4468"/>
                                        </p:tgtEl>
                                        <p:attrNameLst>
                                          <p:attrName>style.visibility</p:attrName>
                                        </p:attrNameLst>
                                      </p:cBhvr>
                                      <p:to>
                                        <p:strVal val="visible"/>
                                      </p:to>
                                    </p:set>
                                    <p:anim calcmode="lin" valueType="num">
                                      <p:cBhvr additive="base">
                                        <p:cTn id="19" dur="500" fill="hold"/>
                                        <p:tgtEl>
                                          <p:spTgt spid="104468"/>
                                        </p:tgtEl>
                                        <p:attrNameLst>
                                          <p:attrName>ppt_x</p:attrName>
                                        </p:attrNameLst>
                                      </p:cBhvr>
                                      <p:tavLst>
                                        <p:tav tm="0">
                                          <p:val>
                                            <p:strVal val="0-#ppt_w/2"/>
                                          </p:val>
                                        </p:tav>
                                        <p:tav tm="100000">
                                          <p:val>
                                            <p:strVal val="#ppt_x"/>
                                          </p:val>
                                        </p:tav>
                                      </p:tavLst>
                                    </p:anim>
                                    <p:anim calcmode="lin" valueType="num">
                                      <p:cBhvr additive="base">
                                        <p:cTn id="20" dur="500" fill="hold"/>
                                        <p:tgtEl>
                                          <p:spTgt spid="10446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71"/>
                                        </p:tgtEl>
                                        <p:attrNameLst>
                                          <p:attrName>style.visibility</p:attrName>
                                        </p:attrNameLst>
                                      </p:cBhvr>
                                      <p:to>
                                        <p:strVal val="visible"/>
                                      </p:to>
                                    </p:set>
                                    <p:anim calcmode="lin" valueType="num">
                                      <p:cBhvr additive="base">
                                        <p:cTn id="25" dur="500" fill="hold"/>
                                        <p:tgtEl>
                                          <p:spTgt spid="104471"/>
                                        </p:tgtEl>
                                        <p:attrNameLst>
                                          <p:attrName>ppt_x</p:attrName>
                                        </p:attrNameLst>
                                      </p:cBhvr>
                                      <p:tavLst>
                                        <p:tav tm="0">
                                          <p:val>
                                            <p:strVal val="0-#ppt_w/2"/>
                                          </p:val>
                                        </p:tav>
                                        <p:tav tm="100000">
                                          <p:val>
                                            <p:strVal val="#ppt_x"/>
                                          </p:val>
                                        </p:tav>
                                      </p:tavLst>
                                    </p:anim>
                                    <p:anim calcmode="lin" valueType="num">
                                      <p:cBhvr additive="base">
                                        <p:cTn id="26" dur="500" fill="hold"/>
                                        <p:tgtEl>
                                          <p:spTgt spid="1044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72"/>
                                        </p:tgtEl>
                                        <p:attrNameLst>
                                          <p:attrName>style.visibility</p:attrName>
                                        </p:attrNameLst>
                                      </p:cBhvr>
                                      <p:to>
                                        <p:strVal val="visible"/>
                                      </p:to>
                                    </p:set>
                                    <p:anim calcmode="lin" valueType="num">
                                      <p:cBhvr additive="base">
                                        <p:cTn id="31" dur="500" fill="hold"/>
                                        <p:tgtEl>
                                          <p:spTgt spid="104472"/>
                                        </p:tgtEl>
                                        <p:attrNameLst>
                                          <p:attrName>ppt_x</p:attrName>
                                        </p:attrNameLst>
                                      </p:cBhvr>
                                      <p:tavLst>
                                        <p:tav tm="0">
                                          <p:val>
                                            <p:strVal val="0-#ppt_w/2"/>
                                          </p:val>
                                        </p:tav>
                                        <p:tav tm="100000">
                                          <p:val>
                                            <p:strVal val="#ppt_x"/>
                                          </p:val>
                                        </p:tav>
                                      </p:tavLst>
                                    </p:anim>
                                    <p:anim calcmode="lin" valueType="num">
                                      <p:cBhvr additive="base">
                                        <p:cTn id="32" dur="500" fill="hold"/>
                                        <p:tgtEl>
                                          <p:spTgt spid="1044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62" grpId="0"/>
      <p:bldP spid="104471" grpId="0"/>
      <p:bldP spid="10447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04"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06"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08"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6509" name="Group 13"/>
          <p:cNvGrpSpPr>
            <a:grpSpLocks/>
          </p:cNvGrpSpPr>
          <p:nvPr/>
        </p:nvGrpSpPr>
        <p:grpSpPr bwMode="auto">
          <a:xfrm>
            <a:off x="376238" y="330200"/>
            <a:ext cx="8299450" cy="1920875"/>
            <a:chOff x="237" y="208"/>
            <a:chExt cx="5228" cy="1210"/>
          </a:xfrm>
        </p:grpSpPr>
        <p:sp>
          <p:nvSpPr>
            <p:cNvPr id="106500" name="Text Box 4"/>
            <p:cNvSpPr txBox="1">
              <a:spLocks noChangeArrowheads="1"/>
            </p:cNvSpPr>
            <p:nvPr/>
          </p:nvSpPr>
          <p:spPr bwMode="auto">
            <a:xfrm>
              <a:off x="237" y="208"/>
              <a:ext cx="5228" cy="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定义</a:t>
              </a:r>
              <a:r>
                <a:rPr lang="en-US" altLang="zh-CN">
                  <a:solidFill>
                    <a:srgbClr val="009900"/>
                  </a:solidFill>
                </a:rPr>
                <a:t>9.8</a:t>
              </a:r>
              <a:r>
                <a:rPr lang="en-US" altLang="zh-CN">
                  <a:solidFill>
                    <a:srgbClr val="000000"/>
                  </a:solidFill>
                </a:rPr>
                <a:t>  </a:t>
              </a:r>
              <a:r>
                <a:rPr lang="zh-CN" altLang="en-US">
                  <a:solidFill>
                    <a:srgbClr val="000000"/>
                  </a:solidFill>
                </a:rPr>
                <a:t>给定两个有限集合                           和                                </a:t>
              </a:r>
              <a:r>
                <a:rPr lang="en-US" altLang="zh-CN">
                  <a:solidFill>
                    <a:srgbClr val="000000"/>
                  </a:solidFill>
                </a:rPr>
                <a:t>,</a:t>
              </a:r>
              <a:r>
                <a:rPr lang="zh-CN" altLang="en-US">
                  <a:solidFill>
                    <a:srgbClr val="000000"/>
                  </a:solidFill>
                </a:rPr>
                <a:t>称</a:t>
              </a:r>
              <a:r>
                <a:rPr lang="en-US" altLang="zh-CN" i="1">
                  <a:solidFill>
                    <a:srgbClr val="000000"/>
                  </a:solidFill>
                </a:rPr>
                <a:t>A</a:t>
              </a:r>
              <a:r>
                <a:rPr lang="zh-CN" altLang="en-US">
                  <a:solidFill>
                    <a:srgbClr val="000000"/>
                  </a:solidFill>
                </a:rPr>
                <a:t>中的元素为“格”，而称</a:t>
              </a:r>
              <a:r>
                <a:rPr lang="en-US" altLang="zh-CN" i="1">
                  <a:solidFill>
                    <a:srgbClr val="000000"/>
                  </a:solidFill>
                </a:rPr>
                <a:t>B</a:t>
              </a:r>
              <a:r>
                <a:rPr lang="zh-CN" altLang="en-US">
                  <a:solidFill>
                    <a:srgbClr val="000000"/>
                  </a:solidFill>
                </a:rPr>
                <a:t>中的元素为“点”。</a:t>
              </a:r>
              <a:r>
                <a:rPr lang="en-US" altLang="zh-CN" i="1">
                  <a:solidFill>
                    <a:srgbClr val="000000"/>
                  </a:solidFill>
                </a:rPr>
                <a:t>A</a:t>
              </a:r>
              <a:r>
                <a:rPr lang="zh-CN" altLang="en-US">
                  <a:solidFill>
                    <a:srgbClr val="000000"/>
                  </a:solidFill>
                </a:rPr>
                <a:t>、</a:t>
              </a:r>
              <a:r>
                <a:rPr lang="en-US" altLang="zh-CN" i="1">
                  <a:solidFill>
                    <a:srgbClr val="000000"/>
                  </a:solidFill>
                </a:rPr>
                <a:t>B</a:t>
              </a:r>
              <a:r>
                <a:rPr lang="zh-CN" altLang="en-US">
                  <a:solidFill>
                    <a:srgbClr val="000000"/>
                  </a:solidFill>
                </a:rPr>
                <a:t>中的元素之间可以存在某种关系（关系可根据需要自行规定），记为</a:t>
              </a:r>
              <a:r>
                <a:rPr lang="en-US" altLang="zh-CN" i="1">
                  <a:solidFill>
                    <a:srgbClr val="000000"/>
                  </a:solidFill>
                </a:rPr>
                <a:t>R</a:t>
              </a:r>
              <a:r>
                <a:rPr lang="zh-CN" altLang="en-US">
                  <a:solidFill>
                    <a:srgbClr val="000000"/>
                  </a:solidFill>
                </a:rPr>
                <a:t>，并称之为关联关系。作矩阵</a:t>
              </a:r>
            </a:p>
            <a:p>
              <a:r>
                <a:rPr lang="en-US" altLang="zh-CN">
                  <a:solidFill>
                    <a:srgbClr val="000000"/>
                  </a:solidFill>
                </a:rPr>
                <a:t>               ,</a:t>
              </a:r>
              <a:r>
                <a:rPr lang="zh-CN" altLang="en-US">
                  <a:solidFill>
                    <a:srgbClr val="000000"/>
                  </a:solidFill>
                </a:rPr>
                <a:t>当              时，取</a:t>
              </a:r>
              <a:r>
                <a:rPr lang="en-US" altLang="zh-CN" i="1">
                  <a:solidFill>
                    <a:srgbClr val="000000"/>
                  </a:solidFill>
                </a:rPr>
                <a:t>r</a:t>
              </a:r>
              <a:r>
                <a:rPr lang="en-US" altLang="zh-CN" i="1" baseline="-30000">
                  <a:solidFill>
                    <a:srgbClr val="000000"/>
                  </a:solidFill>
                </a:rPr>
                <a:t>ij</a:t>
              </a:r>
              <a:r>
                <a:rPr lang="en-US" altLang="zh-CN">
                  <a:solidFill>
                    <a:srgbClr val="000000"/>
                  </a:solidFill>
                </a:rPr>
                <a:t>=1</a:t>
              </a:r>
              <a:r>
                <a:rPr lang="zh-CN" altLang="en-US">
                  <a:solidFill>
                    <a:srgbClr val="000000"/>
                  </a:solidFill>
                </a:rPr>
                <a:t>，否则取</a:t>
              </a:r>
              <a:r>
                <a:rPr lang="en-US" altLang="zh-CN" i="1">
                  <a:solidFill>
                    <a:srgbClr val="000000"/>
                  </a:solidFill>
                </a:rPr>
                <a:t>r</a:t>
              </a:r>
              <a:r>
                <a:rPr lang="en-US" altLang="zh-CN" i="1" baseline="-30000">
                  <a:solidFill>
                    <a:srgbClr val="000000"/>
                  </a:solidFill>
                </a:rPr>
                <a:t>ij</a:t>
              </a:r>
              <a:r>
                <a:rPr lang="en-US" altLang="zh-CN">
                  <a:solidFill>
                    <a:srgbClr val="000000"/>
                  </a:solidFill>
                </a:rPr>
                <a:t>=0</a:t>
              </a:r>
              <a:r>
                <a:rPr lang="zh-CN" altLang="en-US">
                  <a:solidFill>
                    <a:srgbClr val="000000"/>
                  </a:solidFill>
                </a:rPr>
                <a:t>，最后，对</a:t>
              </a:r>
              <a:r>
                <a:rPr lang="en-US" altLang="zh-CN" i="1">
                  <a:solidFill>
                    <a:srgbClr val="000000"/>
                  </a:solidFill>
                </a:rPr>
                <a:t>A</a:t>
              </a:r>
              <a:r>
                <a:rPr lang="zh-CN" altLang="en-US">
                  <a:solidFill>
                    <a:srgbClr val="000000"/>
                  </a:solidFill>
                </a:rPr>
                <a:t>中的每一格</a:t>
              </a:r>
              <a:r>
                <a:rPr lang="en-US" altLang="zh-CN" i="1">
                  <a:solidFill>
                    <a:srgbClr val="000000"/>
                  </a:solidFill>
                </a:rPr>
                <a:t>a</a:t>
              </a:r>
              <a:r>
                <a:rPr lang="en-US" altLang="zh-CN" i="1" baseline="-30000">
                  <a:solidFill>
                    <a:srgbClr val="000000"/>
                  </a:solidFill>
                </a:rPr>
                <a:t>i</a:t>
              </a:r>
              <a:r>
                <a:rPr lang="zh-CN" altLang="en-US">
                  <a:solidFill>
                    <a:srgbClr val="000000"/>
                  </a:solidFill>
                </a:rPr>
                <a:t>还以某种方式给出一个值</a:t>
              </a:r>
              <a:r>
                <a:rPr lang="en-US" altLang="zh-CN" i="1">
                  <a:solidFill>
                    <a:srgbClr val="000000"/>
                  </a:solidFill>
                </a:rPr>
                <a:t>P</a:t>
              </a:r>
              <a:r>
                <a:rPr lang="zh-CN" altLang="en-US">
                  <a:solidFill>
                    <a:srgbClr val="000000"/>
                  </a:solidFill>
                </a:rPr>
                <a:t>（</a:t>
              </a:r>
              <a:r>
                <a:rPr lang="en-US" altLang="zh-CN" i="1">
                  <a:solidFill>
                    <a:srgbClr val="000000"/>
                  </a:solidFill>
                </a:rPr>
                <a:t>a</a:t>
              </a:r>
              <a:r>
                <a:rPr lang="en-US" altLang="zh-CN" i="1" baseline="-30000">
                  <a:solidFill>
                    <a:srgbClr val="000000"/>
                  </a:solidFill>
                </a:rPr>
                <a:t>i</a:t>
              </a:r>
              <a:r>
                <a:rPr lang="zh-CN" altLang="en-US">
                  <a:solidFill>
                    <a:srgbClr val="000000"/>
                  </a:solidFill>
                </a:rPr>
                <a:t>），规定</a:t>
              </a:r>
              <a:r>
                <a:rPr lang="en-US" altLang="zh-CN" i="1">
                  <a:solidFill>
                    <a:srgbClr val="000000"/>
                  </a:solidFill>
                </a:rPr>
                <a:t>A</a:t>
              </a:r>
              <a:r>
                <a:rPr lang="zh-CN" altLang="en-US">
                  <a:solidFill>
                    <a:srgbClr val="000000"/>
                  </a:solidFill>
                </a:rPr>
                <a:t>的一个子集</a:t>
              </a:r>
              <a:r>
                <a:rPr lang="en-US" altLang="zh-CN" i="1">
                  <a:solidFill>
                    <a:srgbClr val="000000"/>
                  </a:solidFill>
                </a:rPr>
                <a:t>C</a:t>
              </a:r>
              <a:r>
                <a:rPr lang="zh-CN" altLang="en-US">
                  <a:solidFill>
                    <a:srgbClr val="000000"/>
                  </a:solidFill>
                </a:rPr>
                <a:t>对应的值</a:t>
              </a:r>
              <a:r>
                <a:rPr lang="en-US" altLang="zh-CN" i="1">
                  <a:solidFill>
                    <a:srgbClr val="000000"/>
                  </a:solidFill>
                </a:rPr>
                <a:t>P</a:t>
              </a:r>
              <a:r>
                <a:rPr lang="zh-CN" altLang="en-US">
                  <a:solidFill>
                    <a:srgbClr val="000000"/>
                  </a:solidFill>
                </a:rPr>
                <a:t>（</a:t>
              </a:r>
              <a:r>
                <a:rPr lang="en-US" altLang="zh-CN" i="1">
                  <a:solidFill>
                    <a:srgbClr val="000000"/>
                  </a:solidFill>
                </a:rPr>
                <a:t>C</a:t>
              </a:r>
              <a:r>
                <a:rPr lang="zh-CN" altLang="en-US">
                  <a:solidFill>
                    <a:srgbClr val="000000"/>
                  </a:solidFill>
                </a:rPr>
                <a:t>）为其包含的元素之值的总和。</a:t>
              </a:r>
            </a:p>
          </p:txBody>
        </p:sp>
        <p:graphicFrame>
          <p:nvGraphicFramePr>
            <p:cNvPr id="106501" name="Object 5"/>
            <p:cNvGraphicFramePr>
              <a:graphicFrameLocks noChangeAspect="1"/>
            </p:cNvGraphicFramePr>
            <p:nvPr/>
          </p:nvGraphicFramePr>
          <p:xfrm>
            <a:off x="2155" y="210"/>
            <a:ext cx="1088" cy="269"/>
          </p:xfrm>
          <a:graphic>
            <a:graphicData uri="http://schemas.openxmlformats.org/presentationml/2006/ole">
              <mc:AlternateContent xmlns:mc="http://schemas.openxmlformats.org/markup-compatibility/2006">
                <mc:Choice xmlns:v="urn:schemas-microsoft-com:vml" Requires="v">
                  <p:oleObj spid="_x0000_s106523" name="公式" r:id="rId3" imgW="927100" imgH="228600" progId="Equation.3">
                    <p:embed/>
                  </p:oleObj>
                </mc:Choice>
                <mc:Fallback>
                  <p:oleObj name="公式" r:id="rId3" imgW="9271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 y="210"/>
                          <a:ext cx="1088"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3" name="Object 7"/>
            <p:cNvGraphicFramePr>
              <a:graphicFrameLocks noChangeAspect="1"/>
            </p:cNvGraphicFramePr>
            <p:nvPr/>
          </p:nvGraphicFramePr>
          <p:xfrm>
            <a:off x="3469" y="209"/>
            <a:ext cx="1089" cy="273"/>
          </p:xfrm>
          <a:graphic>
            <a:graphicData uri="http://schemas.openxmlformats.org/presentationml/2006/ole">
              <mc:AlternateContent xmlns:mc="http://schemas.openxmlformats.org/markup-compatibility/2006">
                <mc:Choice xmlns:v="urn:schemas-microsoft-com:vml" Requires="v">
                  <p:oleObj spid="_x0000_s106524" name="公式" r:id="rId5" imgW="914400" imgH="228600" progId="Equation.3">
                    <p:embed/>
                  </p:oleObj>
                </mc:Choice>
                <mc:Fallback>
                  <p:oleObj name="公式" r:id="rId5" imgW="9144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9" y="209"/>
                          <a:ext cx="1089"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5" name="Object 9"/>
            <p:cNvGraphicFramePr>
              <a:graphicFrameLocks noChangeAspect="1"/>
            </p:cNvGraphicFramePr>
            <p:nvPr/>
          </p:nvGraphicFramePr>
          <p:xfrm>
            <a:off x="294" y="799"/>
            <a:ext cx="590" cy="268"/>
          </p:xfrm>
          <a:graphic>
            <a:graphicData uri="http://schemas.openxmlformats.org/presentationml/2006/ole">
              <mc:AlternateContent xmlns:mc="http://schemas.openxmlformats.org/markup-compatibility/2006">
                <mc:Choice xmlns:v="urn:schemas-microsoft-com:vml" Requires="v">
                  <p:oleObj spid="_x0000_s106525" name="公式" r:id="rId7" imgW="520474" imgH="241195" progId="Equation.3">
                    <p:embed/>
                  </p:oleObj>
                </mc:Choice>
                <mc:Fallback>
                  <p:oleObj name="公式" r:id="rId7" imgW="520474" imgH="24119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 y="799"/>
                          <a:ext cx="590"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07" name="Object 11"/>
            <p:cNvGraphicFramePr>
              <a:graphicFrameLocks noChangeAspect="1"/>
            </p:cNvGraphicFramePr>
            <p:nvPr/>
          </p:nvGraphicFramePr>
          <p:xfrm>
            <a:off x="1111" y="799"/>
            <a:ext cx="499" cy="277"/>
          </p:xfrm>
          <a:graphic>
            <a:graphicData uri="http://schemas.openxmlformats.org/presentationml/2006/ole">
              <mc:AlternateContent xmlns:mc="http://schemas.openxmlformats.org/markup-compatibility/2006">
                <mc:Choice xmlns:v="urn:schemas-microsoft-com:vml" Requires="v">
                  <p:oleObj spid="_x0000_s106526" name="公式" r:id="rId9" imgW="431613" imgH="241195" progId="Equation.3">
                    <p:embed/>
                  </p:oleObj>
                </mc:Choice>
                <mc:Fallback>
                  <p:oleObj name="公式" r:id="rId9" imgW="431613" imgH="24119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799"/>
                          <a:ext cx="499"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6512"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14" name="Rectangle 1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6516" name="Rectangle 2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6517" name="Group 21"/>
          <p:cNvGrpSpPr>
            <a:grpSpLocks/>
          </p:cNvGrpSpPr>
          <p:nvPr/>
        </p:nvGrpSpPr>
        <p:grpSpPr bwMode="auto">
          <a:xfrm>
            <a:off x="303213" y="2205038"/>
            <a:ext cx="8156575" cy="722312"/>
            <a:chOff x="282" y="1478"/>
            <a:chExt cx="5138" cy="455"/>
          </a:xfrm>
        </p:grpSpPr>
        <p:sp>
          <p:nvSpPr>
            <p:cNvPr id="106510" name="Text Box 14"/>
            <p:cNvSpPr txBox="1">
              <a:spLocks noChangeArrowheads="1"/>
            </p:cNvSpPr>
            <p:nvPr/>
          </p:nvSpPr>
          <p:spPr bwMode="auto">
            <a:xfrm>
              <a:off x="282" y="1478"/>
              <a:ext cx="513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a:t>
              </a:r>
              <a:r>
                <a:rPr lang="en-US" altLang="zh-CN">
                  <a:solidFill>
                    <a:srgbClr val="000000"/>
                  </a:solidFill>
                </a:rPr>
                <a:t>I</a:t>
              </a:r>
              <a:r>
                <a:rPr lang="zh-CN" altLang="en-US">
                  <a:solidFill>
                    <a:srgbClr val="000000"/>
                  </a:solidFill>
                </a:rPr>
                <a:t>）设</a:t>
              </a:r>
              <a:r>
                <a:rPr lang="en-US" altLang="zh-CN">
                  <a:solidFill>
                    <a:srgbClr val="000000"/>
                  </a:solidFill>
                </a:rPr>
                <a:t>C=                       </a:t>
              </a:r>
              <a:r>
                <a:rPr lang="zh-CN" altLang="en-US">
                  <a:solidFill>
                    <a:srgbClr val="000000"/>
                  </a:solidFill>
                </a:rPr>
                <a:t>为</a:t>
              </a:r>
              <a:r>
                <a:rPr lang="en-US" altLang="zh-CN" i="1">
                  <a:solidFill>
                    <a:srgbClr val="000000"/>
                  </a:solidFill>
                </a:rPr>
                <a:t>A</a:t>
              </a:r>
              <a:r>
                <a:rPr lang="zh-CN" altLang="en-US">
                  <a:solidFill>
                    <a:srgbClr val="000000"/>
                  </a:solidFill>
                </a:rPr>
                <a:t>的一个子集，若对</a:t>
              </a:r>
              <a:r>
                <a:rPr lang="en-US" altLang="zh-CN" i="1">
                  <a:solidFill>
                    <a:srgbClr val="000000"/>
                  </a:solidFill>
                </a:rPr>
                <a:t>B</a:t>
              </a:r>
              <a:r>
                <a:rPr lang="zh-CN" altLang="en-US">
                  <a:solidFill>
                    <a:srgbClr val="000000"/>
                  </a:solidFill>
                </a:rPr>
                <a:t>中的任一元素</a:t>
              </a:r>
              <a:r>
                <a:rPr lang="en-US" altLang="zh-CN" i="1">
                  <a:solidFill>
                    <a:srgbClr val="000000"/>
                  </a:solidFill>
                </a:rPr>
                <a:t>b</a:t>
              </a:r>
              <a:r>
                <a:rPr lang="en-US" altLang="zh-CN" baseline="-30000">
                  <a:solidFill>
                    <a:srgbClr val="000000"/>
                  </a:solidFill>
                </a:rPr>
                <a:t>j</a:t>
              </a:r>
              <a:r>
                <a:rPr lang="zh-CN" altLang="en-US">
                  <a:solidFill>
                    <a:srgbClr val="000000"/>
                  </a:solidFill>
                </a:rPr>
                <a:t>，总有                                ，使得              ，则称子集</a:t>
              </a:r>
              <a:r>
                <a:rPr lang="en-US" altLang="zh-CN" i="1">
                  <a:solidFill>
                    <a:srgbClr val="000000"/>
                  </a:solidFill>
                </a:rPr>
                <a:t>C</a:t>
              </a:r>
              <a:r>
                <a:rPr lang="zh-CN" altLang="en-US">
                  <a:solidFill>
                    <a:srgbClr val="000000"/>
                  </a:solidFill>
                </a:rPr>
                <a:t>复盖</a:t>
              </a:r>
              <a:r>
                <a:rPr lang="en-US" altLang="zh-CN" i="1">
                  <a:solidFill>
                    <a:srgbClr val="000000"/>
                  </a:solidFill>
                </a:rPr>
                <a:t>B</a:t>
              </a:r>
              <a:r>
                <a:rPr lang="zh-CN" altLang="en-US">
                  <a:solidFill>
                    <a:srgbClr val="000000"/>
                  </a:solidFill>
                </a:rPr>
                <a:t>，记为</a:t>
              </a:r>
              <a:r>
                <a:rPr lang="en-US" altLang="zh-CN" i="1">
                  <a:solidFill>
                    <a:srgbClr val="000000"/>
                  </a:solidFill>
                </a:rPr>
                <a:t>CRB</a:t>
              </a:r>
              <a:r>
                <a:rPr lang="zh-CN" altLang="en-US">
                  <a:solidFill>
                    <a:srgbClr val="000000"/>
                  </a:solidFill>
                </a:rPr>
                <a:t>。</a:t>
              </a:r>
            </a:p>
          </p:txBody>
        </p:sp>
        <p:graphicFrame>
          <p:nvGraphicFramePr>
            <p:cNvPr id="106511" name="Object 15"/>
            <p:cNvGraphicFramePr>
              <a:graphicFrameLocks noChangeAspect="1"/>
            </p:cNvGraphicFramePr>
            <p:nvPr/>
          </p:nvGraphicFramePr>
          <p:xfrm>
            <a:off x="1156" y="1480"/>
            <a:ext cx="771" cy="268"/>
          </p:xfrm>
          <a:graphic>
            <a:graphicData uri="http://schemas.openxmlformats.org/presentationml/2006/ole">
              <mc:AlternateContent xmlns:mc="http://schemas.openxmlformats.org/markup-compatibility/2006">
                <mc:Choice xmlns:v="urn:schemas-microsoft-com:vml" Requires="v">
                  <p:oleObj spid="_x0000_s106527" name="公式" r:id="rId11" imgW="685800" imgH="241300" progId="Equation.3">
                    <p:embed/>
                  </p:oleObj>
                </mc:Choice>
                <mc:Fallback>
                  <p:oleObj name="公式" r:id="rId11" imgW="685800" imgH="2413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56" y="1480"/>
                          <a:ext cx="771"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3" name="Object 17"/>
            <p:cNvGraphicFramePr>
              <a:graphicFrameLocks noChangeAspect="1"/>
            </p:cNvGraphicFramePr>
            <p:nvPr/>
          </p:nvGraphicFramePr>
          <p:xfrm>
            <a:off x="566" y="1676"/>
            <a:ext cx="1180" cy="257"/>
          </p:xfrm>
          <a:graphic>
            <a:graphicData uri="http://schemas.openxmlformats.org/presentationml/2006/ole">
              <mc:AlternateContent xmlns:mc="http://schemas.openxmlformats.org/markup-compatibility/2006">
                <mc:Choice xmlns:v="urn:schemas-microsoft-com:vml" Requires="v">
                  <p:oleObj spid="_x0000_s106528" name="公式" r:id="rId13" imgW="1091726" imgH="241195" progId="Equation.3">
                    <p:embed/>
                  </p:oleObj>
                </mc:Choice>
                <mc:Fallback>
                  <p:oleObj name="公式" r:id="rId13" imgW="1091726" imgH="241195"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 y="1676"/>
                          <a:ext cx="1180" cy="2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6515" name="Object 19"/>
            <p:cNvGraphicFramePr>
              <a:graphicFrameLocks noChangeAspect="1"/>
            </p:cNvGraphicFramePr>
            <p:nvPr/>
          </p:nvGraphicFramePr>
          <p:xfrm>
            <a:off x="2335" y="1681"/>
            <a:ext cx="454" cy="252"/>
          </p:xfrm>
          <a:graphic>
            <a:graphicData uri="http://schemas.openxmlformats.org/presentationml/2006/ole">
              <mc:AlternateContent xmlns:mc="http://schemas.openxmlformats.org/markup-compatibility/2006">
                <mc:Choice xmlns:v="urn:schemas-microsoft-com:vml" Requires="v">
                  <p:oleObj spid="_x0000_s106529" name="公式" r:id="rId15" imgW="431613" imgH="241195" progId="Equation.3">
                    <p:embed/>
                  </p:oleObj>
                </mc:Choice>
                <mc:Fallback>
                  <p:oleObj name="公式" r:id="rId15" imgW="431613" imgH="241195"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5" y="1681"/>
                          <a:ext cx="454"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6518" name="Text Box 22"/>
          <p:cNvSpPr txBox="1">
            <a:spLocks noChangeArrowheads="1"/>
          </p:cNvSpPr>
          <p:nvPr/>
        </p:nvSpPr>
        <p:spPr bwMode="auto">
          <a:xfrm>
            <a:off x="266700" y="2852738"/>
            <a:ext cx="8934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cs typeface="Times New Roman" pitchFamily="18" charset="0"/>
              </a:rPr>
              <a:t>（</a:t>
            </a:r>
            <a:r>
              <a:rPr lang="en-US" altLang="zh-CN">
                <a:solidFill>
                  <a:srgbClr val="000000"/>
                </a:solidFill>
              </a:rPr>
              <a:t>II</a:t>
            </a:r>
            <a:r>
              <a:rPr lang="zh-CN" altLang="en-US">
                <a:solidFill>
                  <a:srgbClr val="000000"/>
                </a:solidFill>
                <a:cs typeface="Times New Roman" pitchFamily="18" charset="0"/>
              </a:rPr>
              <a:t>）若</a:t>
            </a:r>
            <a:r>
              <a:rPr lang="en-US" altLang="zh-CN" i="1">
                <a:solidFill>
                  <a:srgbClr val="000000"/>
                </a:solidFill>
              </a:rPr>
              <a:t>CRB</a:t>
            </a:r>
            <a:r>
              <a:rPr lang="zh-CN" altLang="en-US">
                <a:solidFill>
                  <a:srgbClr val="000000"/>
                </a:solidFill>
                <a:cs typeface="Times New Roman" pitchFamily="18" charset="0"/>
              </a:rPr>
              <a:t>且对</a:t>
            </a:r>
            <a:r>
              <a:rPr lang="en-US" altLang="zh-CN" i="1">
                <a:solidFill>
                  <a:srgbClr val="000000"/>
                </a:solidFill>
              </a:rPr>
              <a:t>A</a:t>
            </a:r>
            <a:r>
              <a:rPr lang="zh-CN" altLang="en-US">
                <a:solidFill>
                  <a:srgbClr val="000000"/>
                </a:solidFill>
                <a:cs typeface="Times New Roman" pitchFamily="18" charset="0"/>
              </a:rPr>
              <a:t>任一复盖</a:t>
            </a:r>
            <a:r>
              <a:rPr lang="en-US" altLang="zh-CN" i="1">
                <a:solidFill>
                  <a:srgbClr val="000000"/>
                </a:solidFill>
              </a:rPr>
              <a:t>B</a:t>
            </a:r>
            <a:r>
              <a:rPr lang="zh-CN" altLang="en-US">
                <a:solidFill>
                  <a:srgbClr val="000000"/>
                </a:solidFill>
                <a:cs typeface="Times New Roman" pitchFamily="18" charset="0"/>
              </a:rPr>
              <a:t>的子集</a:t>
            </a:r>
            <a:r>
              <a:rPr lang="en-US" altLang="zh-CN" i="1">
                <a:solidFill>
                  <a:srgbClr val="000000"/>
                </a:solidFill>
              </a:rPr>
              <a:t>C</a:t>
            </a:r>
            <a:r>
              <a:rPr lang="en-US" altLang="zh-CN" i="1" baseline="30000">
                <a:solidFill>
                  <a:srgbClr val="000000"/>
                </a:solidFill>
                <a:latin typeface="Arial"/>
              </a:rPr>
              <a:t>’</a:t>
            </a:r>
            <a:r>
              <a:rPr lang="zh-CN" altLang="en-US">
                <a:solidFill>
                  <a:srgbClr val="000000"/>
                </a:solidFill>
                <a:cs typeface="Times New Roman" pitchFamily="18" charset="0"/>
              </a:rPr>
              <a:t>有</a:t>
            </a:r>
            <a:r>
              <a:rPr lang="en-US" altLang="zh-CN" i="1">
                <a:solidFill>
                  <a:srgbClr val="000000"/>
                </a:solidFill>
              </a:rPr>
              <a:t>P</a:t>
            </a:r>
            <a:r>
              <a:rPr lang="zh-CN" altLang="en-US">
                <a:solidFill>
                  <a:srgbClr val="000000"/>
                </a:solidFill>
                <a:cs typeface="Times New Roman" pitchFamily="18" charset="0"/>
              </a:rPr>
              <a:t>（</a:t>
            </a:r>
            <a:r>
              <a:rPr lang="en-US" altLang="zh-CN" i="1">
                <a:solidFill>
                  <a:srgbClr val="000000"/>
                </a:solidFill>
              </a:rPr>
              <a:t>C</a:t>
            </a:r>
            <a:r>
              <a:rPr lang="zh-CN" altLang="en-US">
                <a:solidFill>
                  <a:srgbClr val="000000"/>
                </a:solidFill>
                <a:cs typeface="Times New Roman" pitchFamily="18" charset="0"/>
              </a:rPr>
              <a:t>）</a:t>
            </a:r>
            <a:r>
              <a:rPr lang="en-US" altLang="zh-CN">
                <a:solidFill>
                  <a:srgbClr val="000000"/>
                </a:solidFill>
                <a:cs typeface="Times New Roman" pitchFamily="18" charset="0"/>
              </a:rPr>
              <a:t>≤</a:t>
            </a:r>
            <a:r>
              <a:rPr lang="en-US" altLang="zh-CN" i="1">
                <a:solidFill>
                  <a:srgbClr val="000000"/>
                </a:solidFill>
              </a:rPr>
              <a:t>P</a:t>
            </a:r>
            <a:r>
              <a:rPr lang="en-US" altLang="zh-CN">
                <a:solidFill>
                  <a:srgbClr val="000000"/>
                </a:solidFill>
              </a:rPr>
              <a:t>(</a:t>
            </a:r>
            <a:r>
              <a:rPr lang="en-US" altLang="zh-CN" i="1">
                <a:solidFill>
                  <a:srgbClr val="000000"/>
                </a:solidFill>
              </a:rPr>
              <a:t>C</a:t>
            </a:r>
            <a:r>
              <a:rPr lang="en-US" altLang="zh-CN" i="1" baseline="30000">
                <a:solidFill>
                  <a:srgbClr val="000000"/>
                </a:solidFill>
                <a:latin typeface="Arial"/>
              </a:rPr>
              <a:t>’</a:t>
            </a:r>
            <a:r>
              <a:rPr lang="en-US" altLang="zh-CN">
                <a:solidFill>
                  <a:srgbClr val="000000"/>
                </a:solidFill>
              </a:rPr>
              <a:t>)</a:t>
            </a:r>
            <a:r>
              <a:rPr lang="zh-CN" altLang="en-US">
                <a:solidFill>
                  <a:srgbClr val="000000"/>
                </a:solidFill>
                <a:cs typeface="Times New Roman" pitchFamily="18" charset="0"/>
              </a:rPr>
              <a:t>，则称</a:t>
            </a:r>
            <a:r>
              <a:rPr lang="en-US" altLang="zh-CN" i="1">
                <a:solidFill>
                  <a:srgbClr val="000000"/>
                </a:solidFill>
              </a:rPr>
              <a:t>C</a:t>
            </a:r>
            <a:r>
              <a:rPr lang="zh-CN" altLang="en-US">
                <a:solidFill>
                  <a:srgbClr val="000000"/>
                </a:solidFill>
                <a:cs typeface="Times New Roman" pitchFamily="18" charset="0"/>
              </a:rPr>
              <a:t>为最小复盖。</a:t>
            </a:r>
            <a:r>
              <a:rPr lang="zh-CN" altLang="en-US"/>
              <a:t> </a:t>
            </a:r>
          </a:p>
        </p:txBody>
      </p:sp>
      <p:sp>
        <p:nvSpPr>
          <p:cNvPr id="106519" name="Text Box 23"/>
          <p:cNvSpPr txBox="1">
            <a:spLocks noChangeArrowheads="1"/>
          </p:cNvSpPr>
          <p:nvPr/>
        </p:nvSpPr>
        <p:spPr bwMode="auto">
          <a:xfrm>
            <a:off x="395288" y="3213100"/>
            <a:ext cx="830103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9.22</a:t>
            </a:r>
            <a:r>
              <a:rPr lang="en-US" altLang="zh-CN">
                <a:solidFill>
                  <a:srgbClr val="000000"/>
                </a:solidFill>
              </a:rPr>
              <a:t>   </a:t>
            </a:r>
            <a:r>
              <a:rPr lang="zh-CN" altLang="en-US">
                <a:solidFill>
                  <a:srgbClr val="000000"/>
                </a:solidFill>
              </a:rPr>
              <a:t>假设我们正在餐厅点菜，希望所点的菜能包含我们所关心的某几种营养成分，同时又价格最低，例如，餐厅共有六种菜，记为</a:t>
            </a:r>
            <a:r>
              <a:rPr lang="en-US" altLang="zh-CN" i="1">
                <a:solidFill>
                  <a:srgbClr val="000000"/>
                </a:solidFill>
              </a:rPr>
              <a:t>A</a:t>
            </a:r>
            <a:r>
              <a:rPr lang="en-US" altLang="zh-CN">
                <a:solidFill>
                  <a:srgbClr val="000000"/>
                </a:solidFill>
              </a:rPr>
              <a:t>={</a:t>
            </a:r>
            <a:r>
              <a:rPr lang="en-US" altLang="zh-CN" i="1">
                <a:solidFill>
                  <a:srgbClr val="000000"/>
                </a:solidFill>
              </a:rPr>
              <a:t>a</a:t>
            </a:r>
            <a:r>
              <a:rPr lang="zh-CN" altLang="en-US" i="1">
                <a:solidFill>
                  <a:srgbClr val="000000"/>
                </a:solidFill>
              </a:rPr>
              <a:t>、</a:t>
            </a:r>
            <a:r>
              <a:rPr lang="en-US" altLang="zh-CN" i="1">
                <a:solidFill>
                  <a:srgbClr val="000000"/>
                </a:solidFill>
              </a:rPr>
              <a:t>b</a:t>
            </a:r>
            <a:r>
              <a:rPr lang="zh-CN" altLang="en-US" i="1">
                <a:solidFill>
                  <a:srgbClr val="000000"/>
                </a:solidFill>
              </a:rPr>
              <a:t>、</a:t>
            </a:r>
            <a:r>
              <a:rPr lang="en-US" altLang="zh-CN" i="1">
                <a:solidFill>
                  <a:srgbClr val="000000"/>
                </a:solidFill>
              </a:rPr>
              <a:t>c</a:t>
            </a:r>
            <a:r>
              <a:rPr lang="zh-CN" altLang="en-US" i="1">
                <a:solidFill>
                  <a:srgbClr val="000000"/>
                </a:solidFill>
              </a:rPr>
              <a:t>、</a:t>
            </a:r>
            <a:r>
              <a:rPr lang="en-US" altLang="zh-CN" i="1">
                <a:solidFill>
                  <a:srgbClr val="000000"/>
                </a:solidFill>
              </a:rPr>
              <a:t>d</a:t>
            </a:r>
            <a:r>
              <a:rPr lang="zh-CN" altLang="en-US" i="1">
                <a:solidFill>
                  <a:srgbClr val="000000"/>
                </a:solidFill>
              </a:rPr>
              <a:t>、</a:t>
            </a:r>
            <a:r>
              <a:rPr lang="en-US" altLang="zh-CN" i="1">
                <a:solidFill>
                  <a:srgbClr val="000000"/>
                </a:solidFill>
              </a:rPr>
              <a:t>e</a:t>
            </a:r>
            <a:r>
              <a:rPr lang="zh-CN" altLang="en-US" i="1">
                <a:solidFill>
                  <a:srgbClr val="000000"/>
                </a:solidFill>
              </a:rPr>
              <a:t>、</a:t>
            </a:r>
            <a:r>
              <a:rPr lang="en-US" altLang="zh-CN" i="1">
                <a:solidFill>
                  <a:srgbClr val="000000"/>
                </a:solidFill>
              </a:rPr>
              <a:t>f</a:t>
            </a:r>
            <a:r>
              <a:rPr lang="en-US" altLang="zh-CN">
                <a:solidFill>
                  <a:srgbClr val="000000"/>
                </a:solidFill>
              </a:rPr>
              <a:t>}</a:t>
            </a:r>
            <a:r>
              <a:rPr lang="zh-CN" altLang="en-US">
                <a:solidFill>
                  <a:srgbClr val="000000"/>
                </a:solidFill>
              </a:rPr>
              <a:t>，我们希望菜中包含的营养成分为</a:t>
            </a:r>
            <a:r>
              <a:rPr lang="en-US" altLang="zh-CN" i="1">
                <a:solidFill>
                  <a:srgbClr val="000000"/>
                </a:solidFill>
              </a:rPr>
              <a:t>B</a:t>
            </a:r>
            <a:r>
              <a:rPr lang="en-US" altLang="zh-CN">
                <a:solidFill>
                  <a:srgbClr val="000000"/>
                </a:solidFill>
              </a:rPr>
              <a:t>=</a:t>
            </a:r>
            <a:r>
              <a:rPr lang="zh-CN" altLang="en-US">
                <a:solidFill>
                  <a:srgbClr val="000000"/>
                </a:solidFill>
              </a:rPr>
              <a:t>（蛋白质、淀粉、维生素、矿物质），引入关联矩阵</a:t>
            </a:r>
            <a:r>
              <a:rPr lang="en-US" altLang="zh-CN" i="1">
                <a:solidFill>
                  <a:srgbClr val="000000"/>
                </a:solidFill>
              </a:rPr>
              <a:t>R</a:t>
            </a:r>
            <a:r>
              <a:rPr lang="en-US" altLang="zh-CN">
                <a:solidFill>
                  <a:srgbClr val="000000"/>
                </a:solidFill>
              </a:rPr>
              <a:t>=</a:t>
            </a:r>
            <a:r>
              <a:rPr lang="zh-CN" altLang="en-US">
                <a:solidFill>
                  <a:srgbClr val="000000"/>
                </a:solidFill>
              </a:rPr>
              <a:t>（</a:t>
            </a:r>
            <a:r>
              <a:rPr lang="en-US" altLang="zh-CN" i="1">
                <a:solidFill>
                  <a:srgbClr val="000000"/>
                </a:solidFill>
              </a:rPr>
              <a:t>r</a:t>
            </a:r>
            <a:r>
              <a:rPr lang="en-US" altLang="zh-CN" i="1" baseline="-30000">
                <a:solidFill>
                  <a:srgbClr val="000000"/>
                </a:solidFill>
              </a:rPr>
              <a:t>ij</a:t>
            </a:r>
            <a:r>
              <a:rPr lang="zh-CN" altLang="en-US">
                <a:solidFill>
                  <a:srgbClr val="000000"/>
                </a:solidFill>
              </a:rPr>
              <a:t>），</a:t>
            </a:r>
            <a:r>
              <a:rPr lang="en-US" altLang="zh-CN" i="1">
                <a:solidFill>
                  <a:srgbClr val="000000"/>
                </a:solidFill>
              </a:rPr>
              <a:t>r</a:t>
            </a:r>
            <a:r>
              <a:rPr lang="en-US" altLang="zh-CN" i="1" baseline="-30000">
                <a:solidFill>
                  <a:srgbClr val="000000"/>
                </a:solidFill>
              </a:rPr>
              <a:t>ij</a:t>
            </a:r>
            <a:r>
              <a:rPr lang="en-US" altLang="zh-CN">
                <a:solidFill>
                  <a:srgbClr val="000000"/>
                </a:solidFill>
              </a:rPr>
              <a:t>=1</a:t>
            </a:r>
            <a:r>
              <a:rPr lang="zh-CN" altLang="en-US">
                <a:solidFill>
                  <a:srgbClr val="000000"/>
                </a:solidFill>
              </a:rPr>
              <a:t>当且仅当菜</a:t>
            </a:r>
            <a:r>
              <a:rPr lang="en-US" altLang="zh-CN" i="1">
                <a:solidFill>
                  <a:srgbClr val="000000"/>
                </a:solidFill>
              </a:rPr>
              <a:t>i</a:t>
            </a:r>
            <a:r>
              <a:rPr lang="zh-CN" altLang="en-US">
                <a:solidFill>
                  <a:srgbClr val="000000"/>
                </a:solidFill>
              </a:rPr>
              <a:t>含营养成分</a:t>
            </a:r>
            <a:r>
              <a:rPr lang="en-US" altLang="zh-CN" i="1">
                <a:solidFill>
                  <a:srgbClr val="000000"/>
                </a:solidFill>
              </a:rPr>
              <a:t>j</a:t>
            </a:r>
            <a:r>
              <a:rPr lang="zh-CN" altLang="en-US">
                <a:solidFill>
                  <a:srgbClr val="000000"/>
                </a:solidFill>
              </a:rPr>
              <a:t>。此外，每一种菜</a:t>
            </a:r>
            <a:r>
              <a:rPr lang="en-US" altLang="zh-CN" i="1">
                <a:solidFill>
                  <a:srgbClr val="000000"/>
                </a:solidFill>
              </a:rPr>
              <a:t>i</a:t>
            </a:r>
            <a:r>
              <a:rPr lang="zh-CN" altLang="en-US">
                <a:solidFill>
                  <a:srgbClr val="000000"/>
                </a:solidFill>
              </a:rPr>
              <a:t>有一个菜价</a:t>
            </a:r>
            <a:r>
              <a:rPr lang="en-US" altLang="zh-CN" i="1">
                <a:solidFill>
                  <a:srgbClr val="000000"/>
                </a:solidFill>
              </a:rPr>
              <a:t>P</a:t>
            </a:r>
            <a:r>
              <a:rPr lang="zh-CN" altLang="en-US">
                <a:solidFill>
                  <a:srgbClr val="000000"/>
                </a:solidFill>
              </a:rPr>
              <a:t>（</a:t>
            </a:r>
            <a:r>
              <a:rPr lang="en-US" altLang="zh-CN" i="1">
                <a:solidFill>
                  <a:srgbClr val="000000"/>
                </a:solidFill>
              </a:rPr>
              <a:t>i</a:t>
            </a:r>
            <a:r>
              <a:rPr lang="zh-CN" altLang="en-US">
                <a:solidFill>
                  <a:srgbClr val="000000"/>
                </a:solidFill>
              </a:rPr>
              <a:t>）</a:t>
            </a:r>
            <a:r>
              <a:rPr lang="en-US" altLang="zh-CN">
                <a:solidFill>
                  <a:srgbClr val="000000"/>
                </a:solidFill>
              </a:rPr>
              <a:t>,</a:t>
            </a:r>
            <a:r>
              <a:rPr lang="zh-CN" altLang="en-US">
                <a:solidFill>
                  <a:srgbClr val="000000"/>
                </a:solidFill>
              </a:rPr>
              <a:t>见表</a:t>
            </a:r>
            <a:r>
              <a:rPr lang="en-US" altLang="zh-CN">
                <a:solidFill>
                  <a:srgbClr val="000000"/>
                </a:solidFill>
              </a:rPr>
              <a:t>9.6</a:t>
            </a:r>
            <a:r>
              <a:rPr lang="zh-CN" altLang="en-US">
                <a:solidFill>
                  <a:srgbClr val="000000"/>
                </a:solidFill>
              </a:rPr>
              <a:t>所示。</a:t>
            </a:r>
          </a:p>
        </p:txBody>
      </p:sp>
      <p:sp>
        <p:nvSpPr>
          <p:cNvPr id="106520" name="Text Box 24"/>
          <p:cNvSpPr txBox="1">
            <a:spLocks noChangeArrowheads="1"/>
          </p:cNvSpPr>
          <p:nvPr/>
        </p:nvSpPr>
        <p:spPr bwMode="auto">
          <a:xfrm>
            <a:off x="376238" y="492125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06509"/>
                                        </p:tgtEl>
                                        <p:attrNameLst>
                                          <p:attrName>style.visibility</p:attrName>
                                        </p:attrNameLst>
                                      </p:cBhvr>
                                      <p:to>
                                        <p:strVal val="visible"/>
                                      </p:to>
                                    </p:set>
                                    <p:anim calcmode="lin" valueType="num">
                                      <p:cBhvr additive="base">
                                        <p:cTn id="7" dur="500" fill="hold"/>
                                        <p:tgtEl>
                                          <p:spTgt spid="106509"/>
                                        </p:tgtEl>
                                        <p:attrNameLst>
                                          <p:attrName>ppt_x</p:attrName>
                                        </p:attrNameLst>
                                      </p:cBhvr>
                                      <p:tavLst>
                                        <p:tav tm="0">
                                          <p:val>
                                            <p:strVal val="0-#ppt_w/2"/>
                                          </p:val>
                                        </p:tav>
                                        <p:tav tm="100000">
                                          <p:val>
                                            <p:strVal val="#ppt_x"/>
                                          </p:val>
                                        </p:tav>
                                      </p:tavLst>
                                    </p:anim>
                                    <p:anim calcmode="lin" valueType="num">
                                      <p:cBhvr additive="base">
                                        <p:cTn id="8" dur="500" fill="hold"/>
                                        <p:tgtEl>
                                          <p:spTgt spid="1065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6517"/>
                                        </p:tgtEl>
                                        <p:attrNameLst>
                                          <p:attrName>style.visibility</p:attrName>
                                        </p:attrNameLst>
                                      </p:cBhvr>
                                      <p:to>
                                        <p:strVal val="visible"/>
                                      </p:to>
                                    </p:set>
                                    <p:anim calcmode="lin" valueType="num">
                                      <p:cBhvr additive="base">
                                        <p:cTn id="13" dur="500" fill="hold"/>
                                        <p:tgtEl>
                                          <p:spTgt spid="106517"/>
                                        </p:tgtEl>
                                        <p:attrNameLst>
                                          <p:attrName>ppt_x</p:attrName>
                                        </p:attrNameLst>
                                      </p:cBhvr>
                                      <p:tavLst>
                                        <p:tav tm="0">
                                          <p:val>
                                            <p:strVal val="0-#ppt_w/2"/>
                                          </p:val>
                                        </p:tav>
                                        <p:tav tm="100000">
                                          <p:val>
                                            <p:strVal val="#ppt_x"/>
                                          </p:val>
                                        </p:tav>
                                      </p:tavLst>
                                    </p:anim>
                                    <p:anim calcmode="lin" valueType="num">
                                      <p:cBhvr additive="base">
                                        <p:cTn id="14" dur="500" fill="hold"/>
                                        <p:tgtEl>
                                          <p:spTgt spid="10651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518"/>
                                        </p:tgtEl>
                                        <p:attrNameLst>
                                          <p:attrName>style.visibility</p:attrName>
                                        </p:attrNameLst>
                                      </p:cBhvr>
                                      <p:to>
                                        <p:strVal val="visible"/>
                                      </p:to>
                                    </p:set>
                                    <p:anim calcmode="lin" valueType="num">
                                      <p:cBhvr additive="base">
                                        <p:cTn id="19" dur="500" fill="hold"/>
                                        <p:tgtEl>
                                          <p:spTgt spid="106518"/>
                                        </p:tgtEl>
                                        <p:attrNameLst>
                                          <p:attrName>ppt_x</p:attrName>
                                        </p:attrNameLst>
                                      </p:cBhvr>
                                      <p:tavLst>
                                        <p:tav tm="0">
                                          <p:val>
                                            <p:strVal val="0-#ppt_w/2"/>
                                          </p:val>
                                        </p:tav>
                                        <p:tav tm="100000">
                                          <p:val>
                                            <p:strVal val="#ppt_x"/>
                                          </p:val>
                                        </p:tav>
                                      </p:tavLst>
                                    </p:anim>
                                    <p:anim calcmode="lin" valueType="num">
                                      <p:cBhvr additive="base">
                                        <p:cTn id="20" dur="500" fill="hold"/>
                                        <p:tgtEl>
                                          <p:spTgt spid="1065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6519"/>
                                        </p:tgtEl>
                                        <p:attrNameLst>
                                          <p:attrName>style.visibility</p:attrName>
                                        </p:attrNameLst>
                                      </p:cBhvr>
                                      <p:to>
                                        <p:strVal val="visible"/>
                                      </p:to>
                                    </p:set>
                                    <p:anim calcmode="lin" valueType="num">
                                      <p:cBhvr additive="base">
                                        <p:cTn id="25" dur="500" fill="hold"/>
                                        <p:tgtEl>
                                          <p:spTgt spid="106519"/>
                                        </p:tgtEl>
                                        <p:attrNameLst>
                                          <p:attrName>ppt_x</p:attrName>
                                        </p:attrNameLst>
                                      </p:cBhvr>
                                      <p:tavLst>
                                        <p:tav tm="0">
                                          <p:val>
                                            <p:strVal val="0-#ppt_w/2"/>
                                          </p:val>
                                        </p:tav>
                                        <p:tav tm="100000">
                                          <p:val>
                                            <p:strVal val="#ppt_x"/>
                                          </p:val>
                                        </p:tav>
                                      </p:tavLst>
                                    </p:anim>
                                    <p:anim calcmode="lin" valueType="num">
                                      <p:cBhvr additive="base">
                                        <p:cTn id="26" dur="500" fill="hold"/>
                                        <p:tgtEl>
                                          <p:spTgt spid="1065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8" grpId="0"/>
      <p:bldP spid="10651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ChangeArrowheads="1"/>
          </p:cNvSpPr>
          <p:nvPr/>
        </p:nvSpPr>
        <p:spPr bwMode="auto">
          <a:xfrm>
            <a:off x="250825" y="364490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不难看出，例</a:t>
            </a:r>
            <a:r>
              <a:rPr lang="en-US" altLang="zh-CN"/>
              <a:t>9.22</a:t>
            </a:r>
            <a:r>
              <a:rPr lang="zh-CN" altLang="en-US"/>
              <a:t>可以化为一个</a:t>
            </a:r>
            <a:r>
              <a:rPr lang="en-US" altLang="zh-CN"/>
              <a:t>0-1</a:t>
            </a:r>
            <a:r>
              <a:rPr lang="zh-CN" altLang="en-US"/>
              <a:t>规划问题的实例。例如，对餐厅点菜问题，引入</a:t>
            </a:r>
            <a:r>
              <a:rPr lang="en-US" altLang="zh-CN"/>
              <a:t>0-1</a:t>
            </a:r>
            <a:r>
              <a:rPr lang="zh-CN" altLang="en-US"/>
              <a:t>变量</a:t>
            </a:r>
            <a:r>
              <a:rPr lang="en-US" altLang="zh-CN" i="1"/>
              <a:t>x</a:t>
            </a:r>
            <a:r>
              <a:rPr lang="en-US" altLang="zh-CN" i="1" baseline="-30000"/>
              <a:t>1</a:t>
            </a:r>
            <a:r>
              <a:rPr lang="zh-CN" altLang="en-US"/>
              <a:t>，</a:t>
            </a:r>
            <a:r>
              <a:rPr lang="en-US" altLang="zh-CN"/>
              <a:t>…</a:t>
            </a:r>
            <a:r>
              <a:rPr lang="zh-CN" altLang="en-US"/>
              <a:t>，</a:t>
            </a:r>
            <a:r>
              <a:rPr lang="en-US" altLang="zh-CN" i="1"/>
              <a:t>x</a:t>
            </a:r>
            <a:r>
              <a:rPr lang="en-US" altLang="zh-CN" i="1" baseline="-30000"/>
              <a:t>6</a:t>
            </a:r>
            <a:r>
              <a:rPr lang="zh-CN" altLang="en-US"/>
              <a:t>，作</a:t>
            </a:r>
            <a:r>
              <a:rPr lang="en-US" altLang="zh-CN"/>
              <a:t>0-1</a:t>
            </a:r>
            <a:r>
              <a:rPr lang="zh-CN" altLang="en-US"/>
              <a:t>规划如下：</a:t>
            </a:r>
          </a:p>
        </p:txBody>
      </p:sp>
      <p:sp>
        <p:nvSpPr>
          <p:cNvPr id="268293" name="Rectangle 5"/>
          <p:cNvSpPr>
            <a:spLocks noChangeArrowheads="1"/>
          </p:cNvSpPr>
          <p:nvPr/>
        </p:nvSpPr>
        <p:spPr bwMode="auto">
          <a:xfrm>
            <a:off x="468313" y="4437063"/>
            <a:ext cx="4529137"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228600"/>
            <a:r>
              <a:rPr lang="en-US" altLang="zh-CN"/>
              <a:t>min 1.8</a:t>
            </a:r>
            <a:r>
              <a:rPr lang="en-US" altLang="zh-CN" i="1"/>
              <a:t>x</a:t>
            </a:r>
            <a:r>
              <a:rPr lang="en-US" altLang="zh-CN" baseline="-30000"/>
              <a:t>1</a:t>
            </a:r>
            <a:r>
              <a:rPr lang="en-US" altLang="zh-CN"/>
              <a:t>+2.5</a:t>
            </a:r>
            <a:r>
              <a:rPr lang="en-US" altLang="zh-CN" i="1"/>
              <a:t> x</a:t>
            </a:r>
            <a:r>
              <a:rPr lang="en-US" altLang="zh-CN" baseline="-30000"/>
              <a:t>2</a:t>
            </a:r>
            <a:r>
              <a:rPr lang="en-US" altLang="zh-CN"/>
              <a:t>+1.2</a:t>
            </a:r>
            <a:r>
              <a:rPr lang="en-US" altLang="zh-CN" i="1"/>
              <a:t> x</a:t>
            </a:r>
            <a:r>
              <a:rPr lang="en-US" altLang="zh-CN" baseline="-30000"/>
              <a:t>3</a:t>
            </a:r>
            <a:r>
              <a:rPr lang="en-US" altLang="zh-CN"/>
              <a:t>+2.3</a:t>
            </a:r>
            <a:r>
              <a:rPr lang="en-US" altLang="zh-CN" i="1"/>
              <a:t> x</a:t>
            </a:r>
            <a:r>
              <a:rPr lang="en-US" altLang="zh-CN" baseline="-30000"/>
              <a:t>4</a:t>
            </a:r>
            <a:r>
              <a:rPr lang="en-US" altLang="zh-CN"/>
              <a:t>+</a:t>
            </a:r>
            <a:r>
              <a:rPr lang="en-US" altLang="zh-CN" i="1"/>
              <a:t> x</a:t>
            </a:r>
            <a:r>
              <a:rPr lang="en-US" altLang="zh-CN" baseline="-30000"/>
              <a:t>5</a:t>
            </a:r>
            <a:r>
              <a:rPr lang="en-US" altLang="zh-CN"/>
              <a:t>+</a:t>
            </a:r>
            <a:r>
              <a:rPr lang="en-US" altLang="zh-CN" i="1"/>
              <a:t>5x</a:t>
            </a:r>
            <a:r>
              <a:rPr lang="en-US" altLang="zh-CN" baseline="-30000"/>
              <a:t>6</a:t>
            </a:r>
            <a:endParaRPr lang="en-US" altLang="zh-CN" sz="2400"/>
          </a:p>
          <a:p>
            <a:pPr indent="228600" eaLnBrk="0" hangingPunct="0"/>
            <a:r>
              <a:rPr lang="en-US" altLang="zh-CN"/>
              <a:t>S.t  </a:t>
            </a:r>
            <a:r>
              <a:rPr lang="en-US" altLang="zh-CN" i="1"/>
              <a:t>x</a:t>
            </a:r>
            <a:r>
              <a:rPr lang="en-US" altLang="zh-CN" baseline="-30000"/>
              <a:t>1</a:t>
            </a:r>
            <a:r>
              <a:rPr lang="en-US" altLang="zh-CN"/>
              <a:t>+</a:t>
            </a:r>
            <a:r>
              <a:rPr lang="en-US" altLang="zh-CN" i="1"/>
              <a:t> x</a:t>
            </a:r>
            <a:r>
              <a:rPr lang="en-US" altLang="zh-CN" baseline="-30000"/>
              <a:t>4</a:t>
            </a:r>
            <a:r>
              <a:rPr lang="en-US" altLang="zh-CN"/>
              <a:t>+</a:t>
            </a:r>
            <a:r>
              <a:rPr lang="en-US" altLang="zh-CN" i="1"/>
              <a:t> x</a:t>
            </a:r>
            <a:r>
              <a:rPr lang="en-US" altLang="zh-CN" baseline="-30000"/>
              <a:t>6</a:t>
            </a:r>
            <a:r>
              <a:rPr lang="en-US" altLang="zh-CN"/>
              <a:t>≥1</a:t>
            </a:r>
            <a:endParaRPr lang="en-US" altLang="zh-CN" sz="2400"/>
          </a:p>
          <a:p>
            <a:pPr indent="228600" eaLnBrk="0" hangingPunct="0"/>
            <a:r>
              <a:rPr lang="en-US" altLang="zh-CN"/>
              <a:t>    </a:t>
            </a:r>
            <a:r>
              <a:rPr lang="en-US" altLang="zh-CN" i="1"/>
              <a:t>x</a:t>
            </a:r>
            <a:r>
              <a:rPr lang="en-US" altLang="zh-CN" baseline="-30000"/>
              <a:t>2</a:t>
            </a:r>
            <a:r>
              <a:rPr lang="en-US" altLang="zh-CN"/>
              <a:t>+</a:t>
            </a:r>
            <a:r>
              <a:rPr lang="en-US" altLang="zh-CN" i="1"/>
              <a:t> x</a:t>
            </a:r>
            <a:r>
              <a:rPr lang="en-US" altLang="zh-CN" baseline="-30000"/>
              <a:t>5     </a:t>
            </a:r>
            <a:r>
              <a:rPr lang="en-US" altLang="zh-CN"/>
              <a:t>≥1</a:t>
            </a:r>
            <a:endParaRPr lang="en-US" altLang="zh-CN" sz="2400"/>
          </a:p>
          <a:p>
            <a:pPr indent="228600" eaLnBrk="0" hangingPunct="0"/>
            <a:r>
              <a:rPr lang="en-US" altLang="zh-CN"/>
              <a:t>    </a:t>
            </a:r>
            <a:r>
              <a:rPr lang="en-US" altLang="zh-CN" i="1"/>
              <a:t>x</a:t>
            </a:r>
            <a:r>
              <a:rPr lang="en-US" altLang="zh-CN" baseline="-30000"/>
              <a:t>1</a:t>
            </a:r>
            <a:r>
              <a:rPr lang="en-US" altLang="zh-CN"/>
              <a:t>+</a:t>
            </a:r>
            <a:r>
              <a:rPr lang="en-US" altLang="zh-CN" i="1"/>
              <a:t> x</a:t>
            </a:r>
            <a:r>
              <a:rPr lang="en-US" altLang="zh-CN" baseline="-30000"/>
              <a:t>3     </a:t>
            </a:r>
            <a:r>
              <a:rPr lang="en-US" altLang="zh-CN"/>
              <a:t>≥1</a:t>
            </a:r>
            <a:endParaRPr lang="en-US" altLang="zh-CN" sz="2400"/>
          </a:p>
          <a:p>
            <a:pPr indent="228600" eaLnBrk="0" hangingPunct="0"/>
            <a:r>
              <a:rPr lang="en-US" altLang="zh-CN"/>
              <a:t>    </a:t>
            </a:r>
            <a:r>
              <a:rPr lang="en-US" altLang="zh-CN" i="1"/>
              <a:t>x</a:t>
            </a:r>
            <a:r>
              <a:rPr lang="en-US" altLang="zh-CN" baseline="-30000"/>
              <a:t>1</a:t>
            </a:r>
            <a:r>
              <a:rPr lang="en-US" altLang="zh-CN"/>
              <a:t>+</a:t>
            </a:r>
            <a:r>
              <a:rPr lang="en-US" altLang="zh-CN" i="1"/>
              <a:t> x</a:t>
            </a:r>
            <a:r>
              <a:rPr lang="en-US" altLang="zh-CN" baseline="-30000"/>
              <a:t>2</a:t>
            </a:r>
            <a:r>
              <a:rPr lang="en-US" altLang="zh-CN"/>
              <a:t>+</a:t>
            </a:r>
            <a:r>
              <a:rPr lang="en-US" altLang="zh-CN" i="1"/>
              <a:t> x</a:t>
            </a:r>
            <a:r>
              <a:rPr lang="en-US" altLang="zh-CN" baseline="-30000"/>
              <a:t>6 </a:t>
            </a:r>
            <a:r>
              <a:rPr lang="en-US" altLang="zh-CN"/>
              <a:t>≥1</a:t>
            </a:r>
            <a:endParaRPr lang="en-US" altLang="zh-CN" sz="2400"/>
          </a:p>
          <a:p>
            <a:pPr indent="228600" eaLnBrk="0" hangingPunct="0"/>
            <a:r>
              <a:rPr lang="en-US" altLang="zh-CN"/>
              <a:t>    </a:t>
            </a:r>
            <a:r>
              <a:rPr lang="en-US" altLang="zh-CN" i="1"/>
              <a:t>x</a:t>
            </a:r>
            <a:r>
              <a:rPr lang="en-US" altLang="zh-CN" baseline="-30000"/>
              <a:t>1</a:t>
            </a:r>
            <a:r>
              <a:rPr lang="zh-CN" altLang="en-US"/>
              <a:t>，</a:t>
            </a:r>
            <a:r>
              <a:rPr lang="en-US" altLang="zh-CN"/>
              <a:t>…</a:t>
            </a:r>
            <a:r>
              <a:rPr lang="zh-CN" altLang="en-US"/>
              <a:t>，</a:t>
            </a:r>
            <a:r>
              <a:rPr lang="en-US" altLang="zh-CN" i="1"/>
              <a:t>x</a:t>
            </a:r>
            <a:r>
              <a:rPr lang="en-US" altLang="zh-CN" baseline="-30000"/>
              <a:t>6</a:t>
            </a:r>
            <a:r>
              <a:rPr lang="en-US" altLang="zh-CN"/>
              <a:t>=0</a:t>
            </a:r>
            <a:r>
              <a:rPr lang="zh-CN" altLang="en-US"/>
              <a:t>或</a:t>
            </a:r>
            <a:r>
              <a:rPr lang="en-US" altLang="zh-CN"/>
              <a:t>1</a:t>
            </a:r>
          </a:p>
        </p:txBody>
      </p:sp>
      <p:sp>
        <p:nvSpPr>
          <p:cNvPr id="268294" name="Text Box 6"/>
          <p:cNvSpPr txBox="1">
            <a:spLocks noChangeArrowheads="1"/>
          </p:cNvSpPr>
          <p:nvPr/>
        </p:nvSpPr>
        <p:spPr bwMode="auto">
          <a:xfrm>
            <a:off x="323850" y="620713"/>
            <a:ext cx="757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表</a:t>
            </a:r>
            <a:r>
              <a:rPr lang="en-US" altLang="zh-CN"/>
              <a:t>9.6</a:t>
            </a:r>
          </a:p>
        </p:txBody>
      </p:sp>
      <p:graphicFrame>
        <p:nvGraphicFramePr>
          <p:cNvPr id="268553" name="Group 265"/>
          <p:cNvGraphicFramePr>
            <a:graphicFrameLocks noGrp="1"/>
          </p:cNvGraphicFramePr>
          <p:nvPr/>
        </p:nvGraphicFramePr>
        <p:xfrm>
          <a:off x="1187450" y="590550"/>
          <a:ext cx="5905500" cy="2767013"/>
        </p:xfrm>
        <a:graphic>
          <a:graphicData uri="http://schemas.openxmlformats.org/drawingml/2006/table">
            <a:tbl>
              <a:tblPr/>
              <a:tblGrid>
                <a:gridCol w="984250"/>
                <a:gridCol w="984250"/>
                <a:gridCol w="984250"/>
                <a:gridCol w="984250"/>
                <a:gridCol w="984250"/>
                <a:gridCol w="984250"/>
              </a:tblGrid>
              <a:tr h="2905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菜单</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单价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蛋白质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淀粉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维生素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000" b="0" i="0" u="none" strike="noStrike" cap="none" normalizeH="0" baseline="0" smtClean="0">
                          <a:ln>
                            <a:noFill/>
                          </a:ln>
                          <a:solidFill>
                            <a:schemeClr val="tx1"/>
                          </a:solidFill>
                          <a:effectLst/>
                          <a:latin typeface="宋体" pitchFamily="2" charset="-122"/>
                          <a:ea typeface="宋体" pitchFamily="2" charset="-122"/>
                        </a:rPr>
                        <a:t>矿物质</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a</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b</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2.15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c</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d</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889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e</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f</a:t>
                      </a:r>
                    </a:p>
                  </a:txBody>
                  <a:tcP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68294"/>
                                        </p:tgtEl>
                                        <p:attrNameLst>
                                          <p:attrName>style.visibility</p:attrName>
                                        </p:attrNameLst>
                                      </p:cBhvr>
                                      <p:to>
                                        <p:strVal val="visible"/>
                                      </p:to>
                                    </p:set>
                                    <p:anim calcmode="lin" valueType="num">
                                      <p:cBhvr additive="base">
                                        <p:cTn id="7" dur="500" fill="hold"/>
                                        <p:tgtEl>
                                          <p:spTgt spid="268294"/>
                                        </p:tgtEl>
                                        <p:attrNameLst>
                                          <p:attrName>ppt_x</p:attrName>
                                        </p:attrNameLst>
                                      </p:cBhvr>
                                      <p:tavLst>
                                        <p:tav tm="0">
                                          <p:val>
                                            <p:strVal val="0-#ppt_w/2"/>
                                          </p:val>
                                        </p:tav>
                                        <p:tav tm="100000">
                                          <p:val>
                                            <p:strVal val="#ppt_x"/>
                                          </p:val>
                                        </p:tav>
                                      </p:tavLst>
                                    </p:anim>
                                    <p:anim calcmode="lin" valueType="num">
                                      <p:cBhvr additive="base">
                                        <p:cTn id="8" dur="500" fill="hold"/>
                                        <p:tgtEl>
                                          <p:spTgt spid="2682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8553"/>
                                        </p:tgtEl>
                                        <p:attrNameLst>
                                          <p:attrName>style.visibility</p:attrName>
                                        </p:attrNameLst>
                                      </p:cBhvr>
                                      <p:to>
                                        <p:strVal val="visible"/>
                                      </p:to>
                                    </p:set>
                                    <p:anim calcmode="lin" valueType="num">
                                      <p:cBhvr additive="base">
                                        <p:cTn id="13" dur="500" fill="hold"/>
                                        <p:tgtEl>
                                          <p:spTgt spid="268553"/>
                                        </p:tgtEl>
                                        <p:attrNameLst>
                                          <p:attrName>ppt_x</p:attrName>
                                        </p:attrNameLst>
                                      </p:cBhvr>
                                      <p:tavLst>
                                        <p:tav tm="0">
                                          <p:val>
                                            <p:strVal val="0-#ppt_w/2"/>
                                          </p:val>
                                        </p:tav>
                                        <p:tav tm="100000">
                                          <p:val>
                                            <p:strVal val="#ppt_x"/>
                                          </p:val>
                                        </p:tav>
                                      </p:tavLst>
                                    </p:anim>
                                    <p:anim calcmode="lin" valueType="num">
                                      <p:cBhvr additive="base">
                                        <p:cTn id="14" dur="500" fill="hold"/>
                                        <p:tgtEl>
                                          <p:spTgt spid="26855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8292"/>
                                        </p:tgtEl>
                                        <p:attrNameLst>
                                          <p:attrName>style.visibility</p:attrName>
                                        </p:attrNameLst>
                                      </p:cBhvr>
                                      <p:to>
                                        <p:strVal val="visible"/>
                                      </p:to>
                                    </p:set>
                                    <p:anim calcmode="lin" valueType="num">
                                      <p:cBhvr additive="base">
                                        <p:cTn id="19" dur="500" fill="hold"/>
                                        <p:tgtEl>
                                          <p:spTgt spid="268292"/>
                                        </p:tgtEl>
                                        <p:attrNameLst>
                                          <p:attrName>ppt_x</p:attrName>
                                        </p:attrNameLst>
                                      </p:cBhvr>
                                      <p:tavLst>
                                        <p:tav tm="0">
                                          <p:val>
                                            <p:strVal val="0-#ppt_w/2"/>
                                          </p:val>
                                        </p:tav>
                                        <p:tav tm="100000">
                                          <p:val>
                                            <p:strVal val="#ppt_x"/>
                                          </p:val>
                                        </p:tav>
                                      </p:tavLst>
                                    </p:anim>
                                    <p:anim calcmode="lin" valueType="num">
                                      <p:cBhvr additive="base">
                                        <p:cTn id="20" dur="500" fill="hold"/>
                                        <p:tgtEl>
                                          <p:spTgt spid="268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8293"/>
                                        </p:tgtEl>
                                        <p:attrNameLst>
                                          <p:attrName>style.visibility</p:attrName>
                                        </p:attrNameLst>
                                      </p:cBhvr>
                                      <p:to>
                                        <p:strVal val="visible"/>
                                      </p:to>
                                    </p:set>
                                    <p:anim calcmode="lin" valueType="num">
                                      <p:cBhvr additive="base">
                                        <p:cTn id="25" dur="500" fill="hold"/>
                                        <p:tgtEl>
                                          <p:spTgt spid="268293"/>
                                        </p:tgtEl>
                                        <p:attrNameLst>
                                          <p:attrName>ppt_x</p:attrName>
                                        </p:attrNameLst>
                                      </p:cBhvr>
                                      <p:tavLst>
                                        <p:tav tm="0">
                                          <p:val>
                                            <p:strVal val="0-#ppt_w/2"/>
                                          </p:val>
                                        </p:tav>
                                        <p:tav tm="100000">
                                          <p:val>
                                            <p:strVal val="#ppt_x"/>
                                          </p:val>
                                        </p:tav>
                                      </p:tavLst>
                                    </p:anim>
                                    <p:anim calcmode="lin" valueType="num">
                                      <p:cBhvr additive="base">
                                        <p:cTn id="26" dur="500" fill="hold"/>
                                        <p:tgtEl>
                                          <p:spTgt spid="268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P spid="268293" grpId="0"/>
      <p:bldP spid="26829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7" name="Rectangle 7"/>
          <p:cNvSpPr>
            <a:spLocks noChangeArrowheads="1"/>
          </p:cNvSpPr>
          <p:nvPr/>
        </p:nvSpPr>
        <p:spPr bwMode="auto">
          <a:xfrm>
            <a:off x="323850" y="549275"/>
            <a:ext cx="4611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若可惜的是</a:t>
            </a:r>
            <a:r>
              <a:rPr lang="en-US" altLang="zh-CN"/>
              <a:t>0-1</a:t>
            </a:r>
            <a:r>
              <a:rPr lang="zh-CN" altLang="en-US"/>
              <a:t>规划没有求解的好算法。</a:t>
            </a:r>
          </a:p>
        </p:txBody>
      </p:sp>
      <p:sp>
        <p:nvSpPr>
          <p:cNvPr id="107529" name="Rectangle 9"/>
          <p:cNvSpPr>
            <a:spLocks noChangeArrowheads="1"/>
          </p:cNvSpPr>
          <p:nvPr/>
        </p:nvSpPr>
        <p:spPr bwMode="auto">
          <a:xfrm>
            <a:off x="323850" y="981075"/>
            <a:ext cx="8682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现介绍根据关联信息，利用代数方法在计算机上求解复盖问题的直接解法。</a:t>
            </a:r>
            <a:r>
              <a:rPr lang="zh-CN" altLang="en-US"/>
              <a:t> </a:t>
            </a:r>
          </a:p>
        </p:txBody>
      </p:sp>
      <p:sp>
        <p:nvSpPr>
          <p:cNvPr id="107531" name="Rectangle 11"/>
          <p:cNvSpPr>
            <a:spLocks noChangeArrowheads="1"/>
          </p:cNvSpPr>
          <p:nvPr/>
        </p:nvSpPr>
        <p:spPr bwMode="auto">
          <a:xfrm>
            <a:off x="274638" y="1341438"/>
            <a:ext cx="8618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定义</a:t>
            </a:r>
            <a:r>
              <a:rPr lang="en-US" altLang="zh-CN">
                <a:solidFill>
                  <a:srgbClr val="009900"/>
                </a:solidFill>
              </a:rPr>
              <a:t>9.9</a:t>
            </a:r>
            <a:r>
              <a:rPr lang="en-US" altLang="zh-CN"/>
              <a:t>   </a:t>
            </a:r>
            <a:r>
              <a:rPr lang="zh-CN" altLang="en-US"/>
              <a:t>称格</a:t>
            </a:r>
            <a:r>
              <a:rPr lang="en-US" altLang="zh-CN" i="1"/>
              <a:t>a</a:t>
            </a:r>
            <a:r>
              <a:rPr lang="zh-CN" altLang="en-US"/>
              <a:t>在复盖问题（</a:t>
            </a:r>
            <a:r>
              <a:rPr lang="en-US" altLang="zh-CN" i="1"/>
              <a:t>A</a:t>
            </a:r>
            <a:r>
              <a:rPr lang="zh-CN" altLang="en-US" i="1"/>
              <a:t>，</a:t>
            </a:r>
            <a:r>
              <a:rPr lang="en-US" altLang="zh-CN" i="1"/>
              <a:t>R</a:t>
            </a:r>
            <a:r>
              <a:rPr lang="zh-CN" altLang="en-US" i="1"/>
              <a:t>，</a:t>
            </a:r>
            <a:r>
              <a:rPr lang="en-US" altLang="zh-CN" i="1"/>
              <a:t>B</a:t>
            </a:r>
            <a:r>
              <a:rPr lang="zh-CN" altLang="en-US"/>
              <a:t>）中对于点</a:t>
            </a:r>
            <a:r>
              <a:rPr lang="en-US" altLang="zh-CN" i="1"/>
              <a:t>b</a:t>
            </a:r>
            <a:r>
              <a:rPr lang="zh-CN" altLang="en-US"/>
              <a:t>的复盖是本质的，若</a:t>
            </a:r>
            <a:r>
              <a:rPr lang="en-US" altLang="zh-CN" i="1"/>
              <a:t>a</a:t>
            </a:r>
            <a:r>
              <a:rPr lang="zh-CN" altLang="en-US"/>
              <a:t>是复盖</a:t>
            </a:r>
            <a:r>
              <a:rPr lang="en-US" altLang="zh-CN" i="1"/>
              <a:t>b</a:t>
            </a:r>
            <a:r>
              <a:rPr lang="zh-CN" altLang="en-US"/>
              <a:t>的唯一格。</a:t>
            </a:r>
          </a:p>
        </p:txBody>
      </p:sp>
      <p:sp>
        <p:nvSpPr>
          <p:cNvPr id="107533" name="Rectangle 13"/>
          <p:cNvSpPr>
            <a:spLocks noChangeArrowheads="1"/>
          </p:cNvSpPr>
          <p:nvPr/>
        </p:nvSpPr>
        <p:spPr bwMode="auto">
          <a:xfrm>
            <a:off x="250825" y="1989138"/>
            <a:ext cx="85328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定义</a:t>
            </a:r>
            <a:r>
              <a:rPr lang="en-US" altLang="zh-CN">
                <a:solidFill>
                  <a:srgbClr val="009900"/>
                </a:solidFill>
              </a:rPr>
              <a:t>9.10</a:t>
            </a:r>
            <a:r>
              <a:rPr lang="en-US" altLang="zh-CN"/>
              <a:t>  </a:t>
            </a:r>
            <a:r>
              <a:rPr lang="zh-CN" altLang="en-US"/>
              <a:t>（控制关系）（</a:t>
            </a:r>
            <a:r>
              <a:rPr lang="en-US" altLang="zh-CN"/>
              <a:t>i</a:t>
            </a:r>
            <a:r>
              <a:rPr lang="zh-CN" altLang="en-US"/>
              <a:t>）若对所有的</a:t>
            </a:r>
            <a:r>
              <a:rPr lang="en-US" altLang="zh-CN" i="1"/>
              <a:t>j</a:t>
            </a:r>
            <a:r>
              <a:rPr lang="zh-CN" altLang="en-US"/>
              <a:t>，由</a:t>
            </a:r>
            <a:r>
              <a:rPr lang="en-US" altLang="zh-CN" i="1"/>
              <a:t>r</a:t>
            </a:r>
            <a:r>
              <a:rPr lang="en-US" altLang="zh-CN" i="1" baseline="-30000"/>
              <a:t>kj</a:t>
            </a:r>
            <a:r>
              <a:rPr lang="en-US" altLang="zh-CN"/>
              <a:t>=1</a:t>
            </a:r>
            <a:r>
              <a:rPr lang="zh-CN" altLang="en-US"/>
              <a:t>且</a:t>
            </a:r>
            <a:r>
              <a:rPr lang="en-US" altLang="zh-CN" i="1"/>
              <a:t>P</a:t>
            </a:r>
            <a:r>
              <a:rPr lang="zh-CN" altLang="en-US"/>
              <a:t>（</a:t>
            </a:r>
            <a:r>
              <a:rPr lang="en-US" altLang="zh-CN" i="1"/>
              <a:t>a</a:t>
            </a:r>
            <a:r>
              <a:rPr lang="en-US" altLang="zh-CN" i="1" baseline="-30000"/>
              <a:t>i</a:t>
            </a:r>
            <a:r>
              <a:rPr lang="zh-CN" altLang="en-US"/>
              <a:t>）</a:t>
            </a:r>
            <a:r>
              <a:rPr lang="en-US" altLang="zh-CN"/>
              <a:t>≤</a:t>
            </a:r>
            <a:r>
              <a:rPr lang="en-US" altLang="zh-CN" i="1"/>
              <a:t>P</a:t>
            </a:r>
            <a:r>
              <a:rPr lang="zh-CN" altLang="en-US"/>
              <a:t>（</a:t>
            </a:r>
            <a:r>
              <a:rPr lang="en-US" altLang="zh-CN" i="1"/>
              <a:t>a</a:t>
            </a:r>
            <a:r>
              <a:rPr lang="en-US" altLang="zh-CN" i="1" baseline="-30000"/>
              <a:t>k</a:t>
            </a:r>
            <a:r>
              <a:rPr lang="zh-CN" altLang="en-US"/>
              <a:t>），</a:t>
            </a:r>
          </a:p>
          <a:p>
            <a:r>
              <a:rPr lang="zh-CN" altLang="en-US"/>
              <a:t>则称格</a:t>
            </a:r>
            <a:r>
              <a:rPr lang="en-US" altLang="zh-CN" i="1"/>
              <a:t>a</a:t>
            </a:r>
            <a:r>
              <a:rPr lang="en-US" altLang="zh-CN" i="1" baseline="-30000"/>
              <a:t>i</a:t>
            </a:r>
            <a:r>
              <a:rPr lang="zh-CN" altLang="en-US"/>
              <a:t>控制格</a:t>
            </a:r>
            <a:r>
              <a:rPr lang="en-US" altLang="zh-CN" i="1"/>
              <a:t>a</a:t>
            </a:r>
            <a:r>
              <a:rPr lang="en-US" altLang="zh-CN" i="1" baseline="-30000"/>
              <a:t>k</a:t>
            </a:r>
            <a:r>
              <a:rPr lang="zh-CN" altLang="en-US"/>
              <a:t>简记</a:t>
            </a:r>
            <a:r>
              <a:rPr lang="en-US" altLang="zh-CN" i="1"/>
              <a:t>a</a:t>
            </a:r>
            <a:r>
              <a:rPr lang="en-US" altLang="zh-CN" i="1" baseline="-30000"/>
              <a:t>i</a:t>
            </a:r>
            <a:r>
              <a:rPr lang="en-US" altLang="zh-CN"/>
              <a:t>&gt;</a:t>
            </a:r>
            <a:r>
              <a:rPr lang="en-US" altLang="zh-CN" i="1"/>
              <a:t>a</a:t>
            </a:r>
            <a:r>
              <a:rPr lang="en-US" altLang="zh-CN" i="1" baseline="-30000"/>
              <a:t>k</a:t>
            </a:r>
            <a:r>
              <a:rPr lang="en-US" altLang="zh-CN"/>
              <a:t>.</a:t>
            </a:r>
            <a:r>
              <a:rPr lang="zh-CN" altLang="en-US"/>
              <a:t>。</a:t>
            </a:r>
            <a:r>
              <a:rPr lang="en-US" altLang="zh-CN"/>
              <a:t>(ii)</a:t>
            </a:r>
            <a:r>
              <a:rPr lang="zh-CN" altLang="en-US"/>
              <a:t>若对所有</a:t>
            </a:r>
            <a:r>
              <a:rPr lang="en-US" altLang="zh-CN" i="1"/>
              <a:t>i</a:t>
            </a:r>
            <a:r>
              <a:rPr lang="zh-CN" altLang="en-US"/>
              <a:t>，由</a:t>
            </a:r>
            <a:r>
              <a:rPr lang="en-US" altLang="zh-CN" i="1"/>
              <a:t>r</a:t>
            </a:r>
            <a:r>
              <a:rPr lang="en-US" altLang="zh-CN" i="1" baseline="-30000"/>
              <a:t>ik</a:t>
            </a:r>
            <a:r>
              <a:rPr lang="en-US" altLang="zh-CN"/>
              <a:t>=1</a:t>
            </a:r>
            <a:r>
              <a:rPr lang="zh-CN" altLang="en-US"/>
              <a:t>必可得出</a:t>
            </a:r>
            <a:r>
              <a:rPr lang="en-US" altLang="zh-CN" i="1"/>
              <a:t>r</a:t>
            </a:r>
            <a:r>
              <a:rPr lang="en-US" altLang="zh-CN" i="1" baseline="-30000"/>
              <a:t>ij</a:t>
            </a:r>
            <a:r>
              <a:rPr lang="en-US" altLang="zh-CN"/>
              <a:t>=1,</a:t>
            </a:r>
            <a:r>
              <a:rPr lang="zh-CN" altLang="en-US"/>
              <a:t>则称</a:t>
            </a:r>
          </a:p>
          <a:p>
            <a:r>
              <a:rPr lang="zh-CN" altLang="en-US"/>
              <a:t>点</a:t>
            </a:r>
            <a:r>
              <a:rPr lang="en-US" altLang="zh-CN" i="1"/>
              <a:t>b</a:t>
            </a:r>
            <a:r>
              <a:rPr lang="en-US" altLang="zh-CN" i="1" baseline="-30000"/>
              <a:t>j</a:t>
            </a:r>
            <a:r>
              <a:rPr lang="zh-CN" altLang="en-US"/>
              <a:t>控制点</a:t>
            </a:r>
            <a:r>
              <a:rPr lang="en-US" altLang="zh-CN" i="1"/>
              <a:t>b</a:t>
            </a:r>
            <a:r>
              <a:rPr lang="en-US" altLang="zh-CN" i="1" baseline="-30000"/>
              <a:t>k</a:t>
            </a:r>
            <a:r>
              <a:rPr lang="zh-CN" altLang="en-US"/>
              <a:t>，简记</a:t>
            </a:r>
            <a:r>
              <a:rPr lang="en-US" altLang="zh-CN" i="1"/>
              <a:t>b</a:t>
            </a:r>
            <a:r>
              <a:rPr lang="en-US" altLang="zh-CN" i="1" baseline="-30000"/>
              <a:t>j</a:t>
            </a:r>
            <a:r>
              <a:rPr lang="en-US" altLang="zh-CN"/>
              <a:t>&gt;</a:t>
            </a:r>
            <a:r>
              <a:rPr lang="en-US" altLang="zh-CN" i="1"/>
              <a:t>b</a:t>
            </a:r>
            <a:r>
              <a:rPr lang="en-US" altLang="zh-CN" i="1" baseline="-30000"/>
              <a:t>k</a:t>
            </a:r>
            <a:r>
              <a:rPr lang="zh-CN" altLang="en-US"/>
              <a:t>。</a:t>
            </a:r>
          </a:p>
        </p:txBody>
      </p:sp>
      <p:sp>
        <p:nvSpPr>
          <p:cNvPr id="107535" name="Rectangle 15"/>
          <p:cNvSpPr>
            <a:spLocks noChangeArrowheads="1"/>
          </p:cNvSpPr>
          <p:nvPr/>
        </p:nvSpPr>
        <p:spPr bwMode="auto">
          <a:xfrm>
            <a:off x="250825" y="2997200"/>
            <a:ext cx="82089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易见，若存在两个格</a:t>
            </a:r>
            <a:r>
              <a:rPr lang="en-US" altLang="zh-CN" i="1"/>
              <a:t>a</a:t>
            </a:r>
            <a:r>
              <a:rPr lang="en-US" altLang="zh-CN" baseline="-30000"/>
              <a:t>i</a:t>
            </a:r>
            <a:r>
              <a:rPr lang="zh-CN" altLang="en-US"/>
              <a:t>、</a:t>
            </a:r>
            <a:r>
              <a:rPr lang="en-US" altLang="zh-CN" i="1"/>
              <a:t>a</a:t>
            </a:r>
            <a:r>
              <a:rPr lang="en-US" altLang="zh-CN" baseline="-30000"/>
              <a:t>k</a:t>
            </a:r>
            <a:r>
              <a:rPr lang="zh-CN" altLang="en-US"/>
              <a:t>、</a:t>
            </a:r>
            <a:r>
              <a:rPr lang="en-US" altLang="zh-CN" i="1"/>
              <a:t>a</a:t>
            </a:r>
            <a:r>
              <a:rPr lang="en-US" altLang="zh-CN" baseline="-30000"/>
              <a:t>i</a:t>
            </a:r>
            <a:r>
              <a:rPr lang="en-US" altLang="zh-CN"/>
              <a:t>&gt;</a:t>
            </a:r>
            <a:r>
              <a:rPr lang="en-US" altLang="zh-CN" i="1"/>
              <a:t> a</a:t>
            </a:r>
            <a:r>
              <a:rPr lang="en-US" altLang="zh-CN" baseline="-30000"/>
              <a:t>k</a:t>
            </a:r>
            <a:r>
              <a:rPr lang="zh-CN" altLang="en-US"/>
              <a:t>，则</a:t>
            </a:r>
            <a:r>
              <a:rPr lang="en-US" altLang="zh-CN" i="1"/>
              <a:t>a</a:t>
            </a:r>
            <a:r>
              <a:rPr lang="en-US" altLang="zh-CN" baseline="-30000"/>
              <a:t>k</a:t>
            </a:r>
            <a:r>
              <a:rPr lang="zh-CN" altLang="en-US"/>
              <a:t>在寻找最小复盖时可以不必考虑，因为</a:t>
            </a:r>
            <a:r>
              <a:rPr lang="en-US" altLang="zh-CN" i="1"/>
              <a:t>a</a:t>
            </a:r>
            <a:r>
              <a:rPr lang="en-US" altLang="zh-CN" baseline="-30000"/>
              <a:t>k</a:t>
            </a:r>
            <a:r>
              <a:rPr lang="zh-CN" altLang="en-US"/>
              <a:t>必可用</a:t>
            </a:r>
            <a:r>
              <a:rPr lang="en-US" altLang="zh-CN" i="1"/>
              <a:t>a</a:t>
            </a:r>
            <a:r>
              <a:rPr lang="en-US" altLang="zh-CN" baseline="-30000"/>
              <a:t>i</a:t>
            </a:r>
            <a:r>
              <a:rPr lang="zh-CN" altLang="en-US"/>
              <a:t>代替，且</a:t>
            </a:r>
            <a:r>
              <a:rPr lang="en-US" altLang="zh-CN" i="1"/>
              <a:t>a</a:t>
            </a:r>
            <a:r>
              <a:rPr lang="en-US" altLang="zh-CN" baseline="-30000"/>
              <a:t>i</a:t>
            </a:r>
            <a:r>
              <a:rPr lang="zh-CN" altLang="en-US"/>
              <a:t>的价格不会高于</a:t>
            </a:r>
            <a:r>
              <a:rPr lang="en-US" altLang="zh-CN" i="1"/>
              <a:t>a</a:t>
            </a:r>
            <a:r>
              <a:rPr lang="en-US" altLang="zh-CN" i="1" baseline="-30000"/>
              <a:t>k</a:t>
            </a:r>
            <a:r>
              <a:rPr lang="zh-CN" altLang="en-US"/>
              <a:t>的价格。类似地，若存在两点</a:t>
            </a:r>
            <a:r>
              <a:rPr lang="en-US" altLang="zh-CN" i="1"/>
              <a:t>b</a:t>
            </a:r>
            <a:r>
              <a:rPr lang="en-US" altLang="zh-CN" i="1" baseline="-30000"/>
              <a:t>j</a:t>
            </a:r>
            <a:r>
              <a:rPr lang="zh-CN" altLang="en-US"/>
              <a:t>、</a:t>
            </a:r>
            <a:r>
              <a:rPr lang="en-US" altLang="zh-CN" i="1"/>
              <a:t>b</a:t>
            </a:r>
            <a:r>
              <a:rPr lang="en-US" altLang="zh-CN" i="1" baseline="-30000"/>
              <a:t>k</a:t>
            </a:r>
            <a:r>
              <a:rPr lang="zh-CN" altLang="en-US"/>
              <a:t>，且</a:t>
            </a:r>
            <a:r>
              <a:rPr lang="en-US" altLang="zh-CN"/>
              <a:t>b</a:t>
            </a:r>
            <a:r>
              <a:rPr lang="en-US" altLang="zh-CN" baseline="-30000"/>
              <a:t>j</a:t>
            </a:r>
            <a:r>
              <a:rPr lang="en-US" altLang="zh-CN"/>
              <a:t>&gt;b</a:t>
            </a:r>
            <a:r>
              <a:rPr lang="en-US" altLang="zh-CN" baseline="-30000"/>
              <a:t>k</a:t>
            </a:r>
            <a:r>
              <a:rPr lang="zh-CN" altLang="en-US"/>
              <a:t>则</a:t>
            </a:r>
            <a:r>
              <a:rPr lang="en-US" altLang="zh-CN" i="1"/>
              <a:t>b</a:t>
            </a:r>
            <a:r>
              <a:rPr lang="en-US" altLang="zh-CN" i="1" baseline="-30000"/>
              <a:t>j</a:t>
            </a:r>
            <a:r>
              <a:rPr lang="zh-CN" altLang="en-US"/>
              <a:t>的复盖可以不必考虑，因为只要复盖住</a:t>
            </a:r>
            <a:r>
              <a:rPr lang="en-US" altLang="zh-CN" i="1"/>
              <a:t>b</a:t>
            </a:r>
            <a:r>
              <a:rPr lang="en-US" altLang="zh-CN" i="1" baseline="-30000"/>
              <a:t>k</a:t>
            </a:r>
            <a:r>
              <a:rPr lang="zh-CN" altLang="en-US"/>
              <a:t>必可复盖住</a:t>
            </a:r>
            <a:r>
              <a:rPr lang="en-US" altLang="zh-CN" i="1"/>
              <a:t>b</a:t>
            </a:r>
            <a:r>
              <a:rPr lang="en-US" altLang="zh-CN" i="1" baseline="-30000"/>
              <a:t>j</a:t>
            </a:r>
            <a:r>
              <a:rPr lang="zh-CN" altLang="en-US"/>
              <a:t>。此外，若</a:t>
            </a:r>
            <a:r>
              <a:rPr lang="en-US" altLang="zh-CN" i="1"/>
              <a:t>A</a:t>
            </a:r>
            <a:r>
              <a:rPr lang="zh-CN" altLang="en-US"/>
              <a:t>中存在着复盖某点的本质格，则此格必出现在任一复盖中，否则，该点将无法被复盖。据此，求最小复盖集可依次使用下列法则在关联矩阵上实现。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7527"/>
                                        </p:tgtEl>
                                        <p:attrNameLst>
                                          <p:attrName>style.visibility</p:attrName>
                                        </p:attrNameLst>
                                      </p:cBhvr>
                                      <p:to>
                                        <p:strVal val="visible"/>
                                      </p:to>
                                    </p:set>
                                    <p:anim calcmode="lin" valueType="num">
                                      <p:cBhvr additive="base">
                                        <p:cTn id="7" dur="500" fill="hold"/>
                                        <p:tgtEl>
                                          <p:spTgt spid="107527"/>
                                        </p:tgtEl>
                                        <p:attrNameLst>
                                          <p:attrName>ppt_x</p:attrName>
                                        </p:attrNameLst>
                                      </p:cBhvr>
                                      <p:tavLst>
                                        <p:tav tm="0">
                                          <p:val>
                                            <p:strVal val="0-#ppt_w/2"/>
                                          </p:val>
                                        </p:tav>
                                        <p:tav tm="100000">
                                          <p:val>
                                            <p:strVal val="#ppt_x"/>
                                          </p:val>
                                        </p:tav>
                                      </p:tavLst>
                                    </p:anim>
                                    <p:anim calcmode="lin" valueType="num">
                                      <p:cBhvr additive="base">
                                        <p:cTn id="8" dur="500" fill="hold"/>
                                        <p:tgtEl>
                                          <p:spTgt spid="1075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9"/>
                                        </p:tgtEl>
                                        <p:attrNameLst>
                                          <p:attrName>style.visibility</p:attrName>
                                        </p:attrNameLst>
                                      </p:cBhvr>
                                      <p:to>
                                        <p:strVal val="visible"/>
                                      </p:to>
                                    </p:set>
                                    <p:anim calcmode="lin" valueType="num">
                                      <p:cBhvr additive="base">
                                        <p:cTn id="13" dur="500" fill="hold"/>
                                        <p:tgtEl>
                                          <p:spTgt spid="107529"/>
                                        </p:tgtEl>
                                        <p:attrNameLst>
                                          <p:attrName>ppt_x</p:attrName>
                                        </p:attrNameLst>
                                      </p:cBhvr>
                                      <p:tavLst>
                                        <p:tav tm="0">
                                          <p:val>
                                            <p:strVal val="0-#ppt_w/2"/>
                                          </p:val>
                                        </p:tav>
                                        <p:tav tm="100000">
                                          <p:val>
                                            <p:strVal val="#ppt_x"/>
                                          </p:val>
                                        </p:tav>
                                      </p:tavLst>
                                    </p:anim>
                                    <p:anim calcmode="lin" valueType="num">
                                      <p:cBhvr additive="base">
                                        <p:cTn id="14" dur="500" fill="hold"/>
                                        <p:tgtEl>
                                          <p:spTgt spid="10752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7531"/>
                                        </p:tgtEl>
                                        <p:attrNameLst>
                                          <p:attrName>style.visibility</p:attrName>
                                        </p:attrNameLst>
                                      </p:cBhvr>
                                      <p:to>
                                        <p:strVal val="visible"/>
                                      </p:to>
                                    </p:set>
                                    <p:anim calcmode="lin" valueType="num">
                                      <p:cBhvr additive="base">
                                        <p:cTn id="19" dur="500" fill="hold"/>
                                        <p:tgtEl>
                                          <p:spTgt spid="107531"/>
                                        </p:tgtEl>
                                        <p:attrNameLst>
                                          <p:attrName>ppt_x</p:attrName>
                                        </p:attrNameLst>
                                      </p:cBhvr>
                                      <p:tavLst>
                                        <p:tav tm="0">
                                          <p:val>
                                            <p:strVal val="0-#ppt_w/2"/>
                                          </p:val>
                                        </p:tav>
                                        <p:tav tm="100000">
                                          <p:val>
                                            <p:strVal val="#ppt_x"/>
                                          </p:val>
                                        </p:tav>
                                      </p:tavLst>
                                    </p:anim>
                                    <p:anim calcmode="lin" valueType="num">
                                      <p:cBhvr additive="base">
                                        <p:cTn id="20" dur="500" fill="hold"/>
                                        <p:tgtEl>
                                          <p:spTgt spid="1075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7533"/>
                                        </p:tgtEl>
                                        <p:attrNameLst>
                                          <p:attrName>style.visibility</p:attrName>
                                        </p:attrNameLst>
                                      </p:cBhvr>
                                      <p:to>
                                        <p:strVal val="visible"/>
                                      </p:to>
                                    </p:set>
                                    <p:anim calcmode="lin" valueType="num">
                                      <p:cBhvr additive="base">
                                        <p:cTn id="25" dur="500" fill="hold"/>
                                        <p:tgtEl>
                                          <p:spTgt spid="107533"/>
                                        </p:tgtEl>
                                        <p:attrNameLst>
                                          <p:attrName>ppt_x</p:attrName>
                                        </p:attrNameLst>
                                      </p:cBhvr>
                                      <p:tavLst>
                                        <p:tav tm="0">
                                          <p:val>
                                            <p:strVal val="0-#ppt_w/2"/>
                                          </p:val>
                                        </p:tav>
                                        <p:tav tm="100000">
                                          <p:val>
                                            <p:strVal val="#ppt_x"/>
                                          </p:val>
                                        </p:tav>
                                      </p:tavLst>
                                    </p:anim>
                                    <p:anim calcmode="lin" valueType="num">
                                      <p:cBhvr additive="base">
                                        <p:cTn id="26" dur="500" fill="hold"/>
                                        <p:tgtEl>
                                          <p:spTgt spid="10753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7535"/>
                                        </p:tgtEl>
                                        <p:attrNameLst>
                                          <p:attrName>style.visibility</p:attrName>
                                        </p:attrNameLst>
                                      </p:cBhvr>
                                      <p:to>
                                        <p:strVal val="visible"/>
                                      </p:to>
                                    </p:set>
                                    <p:anim calcmode="lin" valueType="num">
                                      <p:cBhvr additive="base">
                                        <p:cTn id="31" dur="500" fill="hold"/>
                                        <p:tgtEl>
                                          <p:spTgt spid="107535"/>
                                        </p:tgtEl>
                                        <p:attrNameLst>
                                          <p:attrName>ppt_x</p:attrName>
                                        </p:attrNameLst>
                                      </p:cBhvr>
                                      <p:tavLst>
                                        <p:tav tm="0">
                                          <p:val>
                                            <p:strVal val="0-#ppt_w/2"/>
                                          </p:val>
                                        </p:tav>
                                        <p:tav tm="100000">
                                          <p:val>
                                            <p:strVal val="#ppt_x"/>
                                          </p:val>
                                        </p:tav>
                                      </p:tavLst>
                                    </p:anim>
                                    <p:anim calcmode="lin" valueType="num">
                                      <p:cBhvr additive="base">
                                        <p:cTn id="32" dur="500" fill="hold"/>
                                        <p:tgtEl>
                                          <p:spTgt spid="107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p:bldP spid="107529" grpId="0"/>
      <p:bldP spid="107531" grpId="0"/>
      <p:bldP spid="107533" grpId="0"/>
      <p:bldP spid="10753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Rectangle 5"/>
          <p:cNvSpPr>
            <a:spLocks noChangeArrowheads="1"/>
          </p:cNvSpPr>
          <p:nvPr/>
        </p:nvSpPr>
        <p:spPr bwMode="auto">
          <a:xfrm>
            <a:off x="323850" y="334963"/>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法则一   删去所有本质行（格）及一切在相应行中已有</a:t>
            </a:r>
            <a:r>
              <a:rPr lang="en-US" altLang="zh-CN"/>
              <a:t>1</a:t>
            </a:r>
            <a:r>
              <a:rPr lang="zh-CN" altLang="en-US"/>
              <a:t>的列（这些点已被复盖）。在解删去后剩余的复盖问题后，将这些本质格添入，即得到原问题的一个最小复盖。</a:t>
            </a:r>
          </a:p>
        </p:txBody>
      </p:sp>
      <p:sp>
        <p:nvSpPr>
          <p:cNvPr id="108551" name="Rectangle 7"/>
          <p:cNvSpPr>
            <a:spLocks noChangeArrowheads="1"/>
          </p:cNvSpPr>
          <p:nvPr/>
        </p:nvSpPr>
        <p:spPr bwMode="auto">
          <a:xfrm>
            <a:off x="295275" y="1287463"/>
            <a:ext cx="83804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法则二   若只要求求出一个最小复盖，则可删去一切控制列（点），因为它们必会被复盖。</a:t>
            </a:r>
          </a:p>
        </p:txBody>
      </p:sp>
      <p:sp>
        <p:nvSpPr>
          <p:cNvPr id="108553" name="Rectangle 9"/>
          <p:cNvSpPr>
            <a:spLocks noChangeArrowheads="1"/>
          </p:cNvSpPr>
          <p:nvPr/>
        </p:nvSpPr>
        <p:spPr bwMode="auto">
          <a:xfrm>
            <a:off x="279400" y="1989138"/>
            <a:ext cx="4437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法则三   删去所有被控制行（格）。</a:t>
            </a:r>
          </a:p>
        </p:txBody>
      </p:sp>
      <p:sp>
        <p:nvSpPr>
          <p:cNvPr id="108555" name="Rectangle 11"/>
          <p:cNvSpPr>
            <a:spLocks noChangeArrowheads="1"/>
          </p:cNvSpPr>
          <p:nvPr/>
        </p:nvSpPr>
        <p:spPr bwMode="auto">
          <a:xfrm>
            <a:off x="323850" y="2420938"/>
            <a:ext cx="541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例</a:t>
            </a:r>
            <a:r>
              <a:rPr lang="en-US" altLang="zh-CN">
                <a:solidFill>
                  <a:srgbClr val="009900"/>
                </a:solidFill>
              </a:rPr>
              <a:t>9.23</a:t>
            </a:r>
            <a:r>
              <a:rPr lang="en-US" altLang="zh-CN"/>
              <a:t>   </a:t>
            </a:r>
            <a:r>
              <a:rPr lang="zh-CN" altLang="en-US"/>
              <a:t>求解复盖问题，其关联矩阵及价格表为</a:t>
            </a:r>
          </a:p>
        </p:txBody>
      </p:sp>
      <p:sp>
        <p:nvSpPr>
          <p:cNvPr id="10855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8561" name="Rectangle 17"/>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08562" name="Group 18"/>
          <p:cNvGrpSpPr>
            <a:grpSpLocks/>
          </p:cNvGrpSpPr>
          <p:nvPr/>
        </p:nvGrpSpPr>
        <p:grpSpPr bwMode="auto">
          <a:xfrm>
            <a:off x="1255713" y="2809875"/>
            <a:ext cx="3316287" cy="2851150"/>
            <a:chOff x="703" y="2024"/>
            <a:chExt cx="2089" cy="1796"/>
          </a:xfrm>
        </p:grpSpPr>
        <p:graphicFrame>
          <p:nvGraphicFramePr>
            <p:cNvPr id="108556" name="Object 12"/>
            <p:cNvGraphicFramePr>
              <a:graphicFrameLocks noChangeAspect="1"/>
            </p:cNvGraphicFramePr>
            <p:nvPr/>
          </p:nvGraphicFramePr>
          <p:xfrm>
            <a:off x="703" y="2024"/>
            <a:ext cx="453" cy="279"/>
          </p:xfrm>
          <a:graphic>
            <a:graphicData uri="http://schemas.openxmlformats.org/presentationml/2006/ole">
              <mc:AlternateContent xmlns:mc="http://schemas.openxmlformats.org/markup-compatibility/2006">
                <mc:Choice xmlns:v="urn:schemas-microsoft-com:vml" Requires="v">
                  <p:oleObj spid="_x0000_s108563" name="公式" r:id="rId3" imgW="368300" imgH="228600" progId="Equation.3">
                    <p:embed/>
                  </p:oleObj>
                </mc:Choice>
                <mc:Fallback>
                  <p:oleObj name="公式" r:id="rId3" imgW="3683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 y="2024"/>
                          <a:ext cx="453" cy="2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59" name="Rectangle 15"/>
            <p:cNvSpPr>
              <a:spLocks noChangeArrowheads="1"/>
            </p:cNvSpPr>
            <p:nvPr/>
          </p:nvSpPr>
          <p:spPr bwMode="auto">
            <a:xfrm>
              <a:off x="1137" y="2024"/>
              <a:ext cx="16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i="1"/>
                <a:t>a</a:t>
              </a:r>
              <a:r>
                <a:rPr lang="en-US" altLang="zh-CN" b="0" i="1" baseline="-30000"/>
                <a:t>i   </a:t>
              </a:r>
              <a:r>
                <a:rPr lang="en-US" altLang="zh-CN" b="0" i="1"/>
                <a:t>b</a:t>
              </a:r>
              <a:r>
                <a:rPr lang="en-US" altLang="zh-CN" b="0" i="1" baseline="-30000"/>
                <a:t>1     </a:t>
              </a:r>
              <a:r>
                <a:rPr lang="en-US" altLang="zh-CN" b="0" i="1"/>
                <a:t>b</a:t>
              </a:r>
              <a:r>
                <a:rPr lang="en-US" altLang="zh-CN" b="0" i="1" baseline="-30000"/>
                <a:t>2   </a:t>
              </a:r>
              <a:r>
                <a:rPr lang="en-US" altLang="zh-CN" b="0" i="1"/>
                <a:t>b</a:t>
              </a:r>
              <a:r>
                <a:rPr lang="en-US" altLang="zh-CN" b="0" i="1" baseline="-30000"/>
                <a:t>3     </a:t>
              </a:r>
              <a:r>
                <a:rPr lang="en-US" altLang="zh-CN" b="0" i="1"/>
                <a:t>b</a:t>
              </a:r>
              <a:r>
                <a:rPr lang="en-US" altLang="zh-CN" b="0" i="1" baseline="-30000"/>
                <a:t>4    </a:t>
              </a:r>
              <a:r>
                <a:rPr lang="en-US" altLang="zh-CN" b="0" i="1"/>
                <a:t>b</a:t>
              </a:r>
              <a:r>
                <a:rPr lang="en-US" altLang="zh-CN" b="0" i="1" baseline="-30000"/>
                <a:t>5   </a:t>
              </a:r>
              <a:r>
                <a:rPr lang="en-US" altLang="zh-CN" b="0" i="1"/>
                <a:t>b</a:t>
              </a:r>
              <a:r>
                <a:rPr lang="en-US" altLang="zh-CN" b="0" i="1" baseline="-30000"/>
                <a:t>6</a:t>
              </a:r>
              <a:r>
                <a:rPr lang="en-US" altLang="zh-CN"/>
                <a:t> </a:t>
              </a:r>
            </a:p>
          </p:txBody>
        </p:sp>
        <p:graphicFrame>
          <p:nvGraphicFramePr>
            <p:cNvPr id="108560" name="Object 16"/>
            <p:cNvGraphicFramePr>
              <a:graphicFrameLocks noChangeAspect="1"/>
            </p:cNvGraphicFramePr>
            <p:nvPr/>
          </p:nvGraphicFramePr>
          <p:xfrm>
            <a:off x="930" y="2341"/>
            <a:ext cx="1859" cy="1479"/>
          </p:xfrm>
          <a:graphic>
            <a:graphicData uri="http://schemas.openxmlformats.org/presentationml/2006/ole">
              <mc:AlternateContent xmlns:mc="http://schemas.openxmlformats.org/markup-compatibility/2006">
                <mc:Choice xmlns:v="urn:schemas-microsoft-com:vml" Requires="v">
                  <p:oleObj spid="_x0000_s108564" name="公式" r:id="rId5" imgW="1727200" imgH="1371600" progId="Equation.3">
                    <p:embed/>
                  </p:oleObj>
                </mc:Choice>
                <mc:Fallback>
                  <p:oleObj name="公式" r:id="rId5" imgW="1727200" imgH="1371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 y="2341"/>
                          <a:ext cx="1859" cy="14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51"/>
                                        </p:tgtEl>
                                        <p:attrNameLst>
                                          <p:attrName>style.visibility</p:attrName>
                                        </p:attrNameLst>
                                      </p:cBhvr>
                                      <p:to>
                                        <p:strVal val="visible"/>
                                      </p:to>
                                    </p:set>
                                    <p:anim calcmode="lin" valueType="num">
                                      <p:cBhvr additive="base">
                                        <p:cTn id="13" dur="500" fill="hold"/>
                                        <p:tgtEl>
                                          <p:spTgt spid="108551"/>
                                        </p:tgtEl>
                                        <p:attrNameLst>
                                          <p:attrName>ppt_x</p:attrName>
                                        </p:attrNameLst>
                                      </p:cBhvr>
                                      <p:tavLst>
                                        <p:tav tm="0">
                                          <p:val>
                                            <p:strVal val="0-#ppt_w/2"/>
                                          </p:val>
                                        </p:tav>
                                        <p:tav tm="100000">
                                          <p:val>
                                            <p:strVal val="#ppt_x"/>
                                          </p:val>
                                        </p:tav>
                                      </p:tavLst>
                                    </p:anim>
                                    <p:anim calcmode="lin" valueType="num">
                                      <p:cBhvr additive="base">
                                        <p:cTn id="14" dur="500" fill="hold"/>
                                        <p:tgtEl>
                                          <p:spTgt spid="1085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53"/>
                                        </p:tgtEl>
                                        <p:attrNameLst>
                                          <p:attrName>style.visibility</p:attrName>
                                        </p:attrNameLst>
                                      </p:cBhvr>
                                      <p:to>
                                        <p:strVal val="visible"/>
                                      </p:to>
                                    </p:set>
                                    <p:anim calcmode="lin" valueType="num">
                                      <p:cBhvr additive="base">
                                        <p:cTn id="19" dur="500" fill="hold"/>
                                        <p:tgtEl>
                                          <p:spTgt spid="108553"/>
                                        </p:tgtEl>
                                        <p:attrNameLst>
                                          <p:attrName>ppt_x</p:attrName>
                                        </p:attrNameLst>
                                      </p:cBhvr>
                                      <p:tavLst>
                                        <p:tav tm="0">
                                          <p:val>
                                            <p:strVal val="0-#ppt_w/2"/>
                                          </p:val>
                                        </p:tav>
                                        <p:tav tm="100000">
                                          <p:val>
                                            <p:strVal val="#ppt_x"/>
                                          </p:val>
                                        </p:tav>
                                      </p:tavLst>
                                    </p:anim>
                                    <p:anim calcmode="lin" valueType="num">
                                      <p:cBhvr additive="base">
                                        <p:cTn id="20" dur="500" fill="hold"/>
                                        <p:tgtEl>
                                          <p:spTgt spid="1085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55"/>
                                        </p:tgtEl>
                                        <p:attrNameLst>
                                          <p:attrName>style.visibility</p:attrName>
                                        </p:attrNameLst>
                                      </p:cBhvr>
                                      <p:to>
                                        <p:strVal val="visible"/>
                                      </p:to>
                                    </p:set>
                                    <p:anim calcmode="lin" valueType="num">
                                      <p:cBhvr additive="base">
                                        <p:cTn id="25" dur="500" fill="hold"/>
                                        <p:tgtEl>
                                          <p:spTgt spid="108555"/>
                                        </p:tgtEl>
                                        <p:attrNameLst>
                                          <p:attrName>ppt_x</p:attrName>
                                        </p:attrNameLst>
                                      </p:cBhvr>
                                      <p:tavLst>
                                        <p:tav tm="0">
                                          <p:val>
                                            <p:strVal val="0-#ppt_w/2"/>
                                          </p:val>
                                        </p:tav>
                                        <p:tav tm="100000">
                                          <p:val>
                                            <p:strVal val="#ppt_x"/>
                                          </p:val>
                                        </p:tav>
                                      </p:tavLst>
                                    </p:anim>
                                    <p:anim calcmode="lin" valueType="num">
                                      <p:cBhvr additive="base">
                                        <p:cTn id="26" dur="500" fill="hold"/>
                                        <p:tgtEl>
                                          <p:spTgt spid="10855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8562"/>
                                        </p:tgtEl>
                                        <p:attrNameLst>
                                          <p:attrName>style.visibility</p:attrName>
                                        </p:attrNameLst>
                                      </p:cBhvr>
                                      <p:to>
                                        <p:strVal val="visible"/>
                                      </p:to>
                                    </p:set>
                                    <p:anim calcmode="lin" valueType="num">
                                      <p:cBhvr additive="base">
                                        <p:cTn id="31" dur="500" fill="hold"/>
                                        <p:tgtEl>
                                          <p:spTgt spid="108562"/>
                                        </p:tgtEl>
                                        <p:attrNameLst>
                                          <p:attrName>ppt_x</p:attrName>
                                        </p:attrNameLst>
                                      </p:cBhvr>
                                      <p:tavLst>
                                        <p:tav tm="0">
                                          <p:val>
                                            <p:strVal val="0-#ppt_w/2"/>
                                          </p:val>
                                        </p:tav>
                                        <p:tav tm="100000">
                                          <p:val>
                                            <p:strVal val="#ppt_x"/>
                                          </p:val>
                                        </p:tav>
                                      </p:tavLst>
                                    </p:anim>
                                    <p:anim calcmode="lin" valueType="num">
                                      <p:cBhvr additive="base">
                                        <p:cTn id="32" dur="500" fill="hold"/>
                                        <p:tgtEl>
                                          <p:spTgt spid="1085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1" grpId="0"/>
      <p:bldP spid="108553" grpId="0"/>
      <p:bldP spid="10855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3" name="Rectangle 5"/>
          <p:cNvSpPr>
            <a:spLocks noChangeArrowheads="1"/>
          </p:cNvSpPr>
          <p:nvPr/>
        </p:nvSpPr>
        <p:spPr bwMode="auto">
          <a:xfrm>
            <a:off x="323850" y="260350"/>
            <a:ext cx="923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解：</a:t>
            </a:r>
          </a:p>
        </p:txBody>
      </p:sp>
      <p:sp>
        <p:nvSpPr>
          <p:cNvPr id="109575" name="Rectangle 7"/>
          <p:cNvSpPr>
            <a:spLocks noChangeArrowheads="1"/>
          </p:cNvSpPr>
          <p:nvPr/>
        </p:nvSpPr>
        <p:spPr bwMode="auto">
          <a:xfrm>
            <a:off x="323850" y="639763"/>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步</a:t>
            </a:r>
            <a:r>
              <a:rPr lang="en-US" altLang="zh-CN">
                <a:solidFill>
                  <a:srgbClr val="009900"/>
                </a:solidFill>
              </a:rPr>
              <a:t>1</a:t>
            </a:r>
            <a:r>
              <a:rPr lang="en-US" altLang="zh-CN"/>
              <a:t>  </a:t>
            </a:r>
            <a:r>
              <a:rPr lang="en-US" altLang="zh-CN" i="1"/>
              <a:t>a</a:t>
            </a:r>
            <a:r>
              <a:rPr lang="en-US" altLang="zh-CN" baseline="-30000"/>
              <a:t>3</a:t>
            </a:r>
            <a:r>
              <a:rPr lang="zh-CN" altLang="en-US"/>
              <a:t>是复盖</a:t>
            </a:r>
            <a:r>
              <a:rPr lang="en-US" altLang="zh-CN" i="1"/>
              <a:t>b</a:t>
            </a:r>
            <a:r>
              <a:rPr lang="en-US" altLang="zh-CN" baseline="-30000"/>
              <a:t>2</a:t>
            </a:r>
            <a:r>
              <a:rPr lang="zh-CN" altLang="en-US"/>
              <a:t>的本质格。删去</a:t>
            </a:r>
            <a:r>
              <a:rPr lang="en-US" altLang="zh-CN" i="1"/>
              <a:t>a</a:t>
            </a:r>
            <a:r>
              <a:rPr lang="en-US" altLang="zh-CN" baseline="-30000"/>
              <a:t>3</a:t>
            </a:r>
            <a:r>
              <a:rPr lang="zh-CN" altLang="en-US"/>
              <a:t>行及已复盖的列</a:t>
            </a:r>
            <a:r>
              <a:rPr lang="en-US" altLang="zh-CN" i="1"/>
              <a:t>b</a:t>
            </a:r>
            <a:r>
              <a:rPr lang="en-US" altLang="zh-CN" baseline="-30000"/>
              <a:t>1</a:t>
            </a:r>
            <a:r>
              <a:rPr lang="zh-CN" altLang="en-US"/>
              <a:t>、</a:t>
            </a:r>
            <a:r>
              <a:rPr lang="en-US" altLang="zh-CN" i="1"/>
              <a:t>b</a:t>
            </a:r>
            <a:r>
              <a:rPr lang="en-US" altLang="zh-CN" baseline="-30000"/>
              <a:t>2</a:t>
            </a:r>
            <a:r>
              <a:rPr lang="zh-CN" altLang="en-US"/>
              <a:t>、</a:t>
            </a:r>
            <a:r>
              <a:rPr lang="en-US" altLang="zh-CN" i="1"/>
              <a:t>b</a:t>
            </a:r>
            <a:r>
              <a:rPr lang="en-US" altLang="zh-CN" baseline="-30000"/>
              <a:t>5</a:t>
            </a:r>
            <a:r>
              <a:rPr lang="zh-CN" altLang="en-US"/>
              <a:t>，记录下本质格</a:t>
            </a:r>
            <a:r>
              <a:rPr lang="en-US" altLang="zh-CN"/>
              <a:t>{</a:t>
            </a:r>
            <a:r>
              <a:rPr lang="en-US" altLang="zh-CN" i="1"/>
              <a:t> a</a:t>
            </a:r>
            <a:r>
              <a:rPr lang="en-US" altLang="zh-CN" baseline="-30000"/>
              <a:t>3</a:t>
            </a:r>
            <a:r>
              <a:rPr lang="en-US" altLang="zh-CN"/>
              <a:t>}</a:t>
            </a:r>
            <a:r>
              <a:rPr lang="zh-CN" altLang="en-US"/>
              <a:t>，得到新的矩阵</a:t>
            </a:r>
          </a:p>
        </p:txBody>
      </p:sp>
      <p:sp>
        <p:nvSpPr>
          <p:cNvPr id="109577" name="Rectangle 9"/>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6" name="Object 8"/>
          <p:cNvGraphicFramePr>
            <a:graphicFrameLocks noChangeAspect="1"/>
          </p:cNvGraphicFramePr>
          <p:nvPr/>
        </p:nvGraphicFramePr>
        <p:xfrm>
          <a:off x="1116013" y="1484313"/>
          <a:ext cx="2376487" cy="2179637"/>
        </p:xfrm>
        <a:graphic>
          <a:graphicData uri="http://schemas.openxmlformats.org/presentationml/2006/ole">
            <mc:AlternateContent xmlns:mc="http://schemas.openxmlformats.org/markup-compatibility/2006">
              <mc:Choice xmlns:v="urn:schemas-microsoft-com:vml" Requires="v">
                <p:oleObj spid="_x0000_s109582" r:id="rId3" imgW="1498600" imgH="1371600" progId="Equation.DSMT4">
                  <p:embed/>
                </p:oleObj>
              </mc:Choice>
              <mc:Fallback>
                <p:oleObj r:id="rId3" imgW="1498600" imgH="1371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84313"/>
                        <a:ext cx="2376487" cy="217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9579" name="Rectangle 11"/>
          <p:cNvSpPr>
            <a:spLocks noChangeArrowheads="1"/>
          </p:cNvSpPr>
          <p:nvPr/>
        </p:nvSpPr>
        <p:spPr bwMode="auto">
          <a:xfrm>
            <a:off x="311150" y="3716338"/>
            <a:ext cx="433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2</a:t>
            </a:r>
            <a:r>
              <a:rPr lang="en-US" altLang="zh-CN"/>
              <a:t>  </a:t>
            </a:r>
            <a:r>
              <a:rPr lang="en-US" altLang="zh-CN" i="1"/>
              <a:t>b</a:t>
            </a:r>
            <a:r>
              <a:rPr lang="en-US" altLang="zh-CN" baseline="-30000"/>
              <a:t>6</a:t>
            </a:r>
            <a:r>
              <a:rPr lang="en-US" altLang="zh-CN"/>
              <a:t>&gt;</a:t>
            </a:r>
            <a:r>
              <a:rPr lang="en-US" altLang="zh-CN" i="1"/>
              <a:t> b</a:t>
            </a:r>
            <a:r>
              <a:rPr lang="en-US" altLang="zh-CN" baseline="-30000"/>
              <a:t>4</a:t>
            </a:r>
            <a:r>
              <a:rPr lang="en-US" altLang="zh-CN"/>
              <a:t>,</a:t>
            </a:r>
            <a:r>
              <a:rPr lang="zh-CN" altLang="en-US"/>
              <a:t>删去</a:t>
            </a:r>
            <a:r>
              <a:rPr lang="en-US" altLang="zh-CN" i="1"/>
              <a:t>b</a:t>
            </a:r>
            <a:r>
              <a:rPr lang="en-US" altLang="zh-CN" baseline="-30000"/>
              <a:t>6</a:t>
            </a:r>
            <a:r>
              <a:rPr lang="zh-CN" altLang="en-US"/>
              <a:t>及被控制格</a:t>
            </a:r>
            <a:r>
              <a:rPr lang="en-US" altLang="zh-CN" i="1"/>
              <a:t>a</a:t>
            </a:r>
            <a:r>
              <a:rPr lang="en-US" altLang="zh-CN" baseline="-30000"/>
              <a:t>4</a:t>
            </a:r>
            <a:r>
              <a:rPr lang="zh-CN" altLang="en-US"/>
              <a:t>，得</a:t>
            </a:r>
          </a:p>
        </p:txBody>
      </p:sp>
      <p:sp>
        <p:nvSpPr>
          <p:cNvPr id="109581" name="Rectangle 13"/>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80" name="Object 12"/>
          <p:cNvGraphicFramePr>
            <a:graphicFrameLocks noChangeAspect="1"/>
          </p:cNvGraphicFramePr>
          <p:nvPr/>
        </p:nvGraphicFramePr>
        <p:xfrm>
          <a:off x="1189038" y="4149725"/>
          <a:ext cx="1943100" cy="1806575"/>
        </p:xfrm>
        <a:graphic>
          <a:graphicData uri="http://schemas.openxmlformats.org/presentationml/2006/ole">
            <mc:AlternateContent xmlns:mc="http://schemas.openxmlformats.org/markup-compatibility/2006">
              <mc:Choice xmlns:v="urn:schemas-microsoft-com:vml" Requires="v">
                <p:oleObj spid="_x0000_s109583" r:id="rId5" imgW="1231900" imgH="1143000" progId="Equation.DSMT4">
                  <p:embed/>
                </p:oleObj>
              </mc:Choice>
              <mc:Fallback>
                <p:oleObj r:id="rId5" imgW="1231900" imgH="11430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4149725"/>
                        <a:ext cx="1943100" cy="180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5"/>
                                        </p:tgtEl>
                                        <p:attrNameLst>
                                          <p:attrName>style.visibility</p:attrName>
                                        </p:attrNameLst>
                                      </p:cBhvr>
                                      <p:to>
                                        <p:strVal val="visible"/>
                                      </p:to>
                                    </p:set>
                                    <p:anim calcmode="lin" valueType="num">
                                      <p:cBhvr additive="base">
                                        <p:cTn id="13" dur="500" fill="hold"/>
                                        <p:tgtEl>
                                          <p:spTgt spid="109575"/>
                                        </p:tgtEl>
                                        <p:attrNameLst>
                                          <p:attrName>ppt_x</p:attrName>
                                        </p:attrNameLst>
                                      </p:cBhvr>
                                      <p:tavLst>
                                        <p:tav tm="0">
                                          <p:val>
                                            <p:strVal val="0-#ppt_w/2"/>
                                          </p:val>
                                        </p:tav>
                                        <p:tav tm="100000">
                                          <p:val>
                                            <p:strVal val="#ppt_x"/>
                                          </p:val>
                                        </p:tav>
                                      </p:tavLst>
                                    </p:anim>
                                    <p:anim calcmode="lin" valueType="num">
                                      <p:cBhvr additive="base">
                                        <p:cTn id="14" dur="500" fill="hold"/>
                                        <p:tgtEl>
                                          <p:spTgt spid="1095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09576"/>
                                        </p:tgtEl>
                                        <p:attrNameLst>
                                          <p:attrName>style.visibility</p:attrName>
                                        </p:attrNameLst>
                                      </p:cBhvr>
                                      <p:to>
                                        <p:strVal val="visible"/>
                                      </p:to>
                                    </p:set>
                                    <p:anim calcmode="lin" valueType="num">
                                      <p:cBhvr additive="base">
                                        <p:cTn id="19" dur="500" fill="hold"/>
                                        <p:tgtEl>
                                          <p:spTgt spid="109576"/>
                                        </p:tgtEl>
                                        <p:attrNameLst>
                                          <p:attrName>ppt_x</p:attrName>
                                        </p:attrNameLst>
                                      </p:cBhvr>
                                      <p:tavLst>
                                        <p:tav tm="0">
                                          <p:val>
                                            <p:strVal val="0-#ppt_w/2"/>
                                          </p:val>
                                        </p:tav>
                                        <p:tav tm="100000">
                                          <p:val>
                                            <p:strVal val="#ppt_x"/>
                                          </p:val>
                                        </p:tav>
                                      </p:tavLst>
                                    </p:anim>
                                    <p:anim calcmode="lin" valueType="num">
                                      <p:cBhvr additive="base">
                                        <p:cTn id="20" dur="500" fill="hold"/>
                                        <p:tgtEl>
                                          <p:spTgt spid="1095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79"/>
                                        </p:tgtEl>
                                        <p:attrNameLst>
                                          <p:attrName>style.visibility</p:attrName>
                                        </p:attrNameLst>
                                      </p:cBhvr>
                                      <p:to>
                                        <p:strVal val="visible"/>
                                      </p:to>
                                    </p:set>
                                    <p:anim calcmode="lin" valueType="num">
                                      <p:cBhvr additive="base">
                                        <p:cTn id="25" dur="500" fill="hold"/>
                                        <p:tgtEl>
                                          <p:spTgt spid="109579"/>
                                        </p:tgtEl>
                                        <p:attrNameLst>
                                          <p:attrName>ppt_x</p:attrName>
                                        </p:attrNameLst>
                                      </p:cBhvr>
                                      <p:tavLst>
                                        <p:tav tm="0">
                                          <p:val>
                                            <p:strVal val="0-#ppt_w/2"/>
                                          </p:val>
                                        </p:tav>
                                        <p:tav tm="100000">
                                          <p:val>
                                            <p:strVal val="#ppt_x"/>
                                          </p:val>
                                        </p:tav>
                                      </p:tavLst>
                                    </p:anim>
                                    <p:anim calcmode="lin" valueType="num">
                                      <p:cBhvr additive="base">
                                        <p:cTn id="26" dur="500" fill="hold"/>
                                        <p:tgtEl>
                                          <p:spTgt spid="10957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09580"/>
                                        </p:tgtEl>
                                        <p:attrNameLst>
                                          <p:attrName>style.visibility</p:attrName>
                                        </p:attrNameLst>
                                      </p:cBhvr>
                                      <p:to>
                                        <p:strVal val="visible"/>
                                      </p:to>
                                    </p:set>
                                    <p:anim calcmode="lin" valueType="num">
                                      <p:cBhvr additive="base">
                                        <p:cTn id="31" dur="500" fill="hold"/>
                                        <p:tgtEl>
                                          <p:spTgt spid="109580"/>
                                        </p:tgtEl>
                                        <p:attrNameLst>
                                          <p:attrName>ppt_x</p:attrName>
                                        </p:attrNameLst>
                                      </p:cBhvr>
                                      <p:tavLst>
                                        <p:tav tm="0">
                                          <p:val>
                                            <p:strVal val="0-#ppt_w/2"/>
                                          </p:val>
                                        </p:tav>
                                        <p:tav tm="100000">
                                          <p:val>
                                            <p:strVal val="#ppt_x"/>
                                          </p:val>
                                        </p:tav>
                                      </p:tavLst>
                                    </p:anim>
                                    <p:anim calcmode="lin" valueType="num">
                                      <p:cBhvr additive="base">
                                        <p:cTn id="32" dur="500" fill="hold"/>
                                        <p:tgtEl>
                                          <p:spTgt spid="1095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p:bldP spid="109575" grpId="0"/>
      <p:bldP spid="10957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ChangeArrowheads="1"/>
          </p:cNvSpPr>
          <p:nvPr/>
        </p:nvSpPr>
        <p:spPr bwMode="auto">
          <a:xfrm>
            <a:off x="250825" y="476250"/>
            <a:ext cx="4256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3</a:t>
            </a:r>
            <a:r>
              <a:rPr lang="en-US" altLang="zh-CN"/>
              <a:t>  </a:t>
            </a:r>
            <a:r>
              <a:rPr lang="en-US" altLang="zh-CN" i="1"/>
              <a:t>a</a:t>
            </a:r>
            <a:r>
              <a:rPr lang="en-US" altLang="zh-CN" baseline="-30000"/>
              <a:t>1</a:t>
            </a:r>
            <a:r>
              <a:rPr lang="en-US" altLang="zh-CN"/>
              <a:t>&gt;</a:t>
            </a:r>
            <a:r>
              <a:rPr lang="en-US" altLang="zh-CN" i="1"/>
              <a:t> a</a:t>
            </a:r>
            <a:r>
              <a:rPr lang="en-US" altLang="zh-CN" baseline="-30000"/>
              <a:t>2</a:t>
            </a:r>
            <a:r>
              <a:rPr lang="en-US" altLang="zh-CN"/>
              <a:t>,</a:t>
            </a:r>
            <a:r>
              <a:rPr lang="en-US" altLang="zh-CN" i="1"/>
              <a:t> a</a:t>
            </a:r>
            <a:r>
              <a:rPr lang="en-US" altLang="zh-CN" baseline="-30000"/>
              <a:t>6</a:t>
            </a:r>
            <a:r>
              <a:rPr lang="en-US" altLang="zh-CN"/>
              <a:t>&gt;</a:t>
            </a:r>
            <a:r>
              <a:rPr lang="en-US" altLang="zh-CN" i="1"/>
              <a:t> a</a:t>
            </a:r>
            <a:r>
              <a:rPr lang="en-US" altLang="zh-CN" baseline="-30000"/>
              <a:t>5</a:t>
            </a:r>
            <a:r>
              <a:rPr lang="zh-CN" altLang="en-US"/>
              <a:t>删去</a:t>
            </a:r>
            <a:r>
              <a:rPr lang="en-US" altLang="zh-CN" i="1"/>
              <a:t>a</a:t>
            </a:r>
            <a:r>
              <a:rPr lang="en-US" altLang="zh-CN" baseline="-30000"/>
              <a:t>2</a:t>
            </a:r>
            <a:r>
              <a:rPr lang="zh-CN" altLang="en-US"/>
              <a:t>、</a:t>
            </a:r>
            <a:r>
              <a:rPr lang="en-US" altLang="zh-CN" i="1"/>
              <a:t>a</a:t>
            </a:r>
            <a:r>
              <a:rPr lang="en-US" altLang="zh-CN" baseline="-30000"/>
              <a:t>5</a:t>
            </a:r>
            <a:r>
              <a:rPr lang="zh-CN" altLang="en-US"/>
              <a:t>，得到</a:t>
            </a:r>
          </a:p>
        </p:txBody>
      </p:sp>
      <p:sp>
        <p:nvSpPr>
          <p:cNvPr id="110599" name="Rectangle 7"/>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0601"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0602" name="Group 10"/>
          <p:cNvGrpSpPr>
            <a:grpSpLocks/>
          </p:cNvGrpSpPr>
          <p:nvPr/>
        </p:nvGrpSpPr>
        <p:grpSpPr bwMode="auto">
          <a:xfrm>
            <a:off x="1042988" y="908050"/>
            <a:ext cx="2305050" cy="1176338"/>
            <a:chOff x="657" y="572"/>
            <a:chExt cx="1452" cy="741"/>
          </a:xfrm>
        </p:grpSpPr>
        <p:graphicFrame>
          <p:nvGraphicFramePr>
            <p:cNvPr id="110598" name="Object 6"/>
            <p:cNvGraphicFramePr>
              <a:graphicFrameLocks noChangeAspect="1"/>
            </p:cNvGraphicFramePr>
            <p:nvPr/>
          </p:nvGraphicFramePr>
          <p:xfrm>
            <a:off x="657" y="572"/>
            <a:ext cx="1270" cy="274"/>
          </p:xfrm>
          <a:graphic>
            <a:graphicData uri="http://schemas.openxmlformats.org/presentationml/2006/ole">
              <mc:AlternateContent xmlns:mc="http://schemas.openxmlformats.org/markup-compatibility/2006">
                <mc:Choice xmlns:v="urn:schemas-microsoft-com:vml" Requires="v">
                  <p:oleObj spid="_x0000_s110615" r:id="rId3" imgW="1193800" imgH="254000" progId="Equation.DSMT4">
                    <p:embed/>
                  </p:oleObj>
                </mc:Choice>
                <mc:Fallback>
                  <p:oleObj r:id="rId3" imgW="1193800" imgH="254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572"/>
                          <a:ext cx="1270"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00" name="Object 8"/>
            <p:cNvGraphicFramePr>
              <a:graphicFrameLocks noChangeAspect="1"/>
            </p:cNvGraphicFramePr>
            <p:nvPr/>
          </p:nvGraphicFramePr>
          <p:xfrm>
            <a:off x="838" y="799"/>
            <a:ext cx="1271" cy="514"/>
          </p:xfrm>
          <a:graphic>
            <a:graphicData uri="http://schemas.openxmlformats.org/presentationml/2006/ole">
              <mc:AlternateContent xmlns:mc="http://schemas.openxmlformats.org/markup-compatibility/2006">
                <mc:Choice xmlns:v="urn:schemas-microsoft-com:vml" Requires="v">
                  <p:oleObj spid="_x0000_s110616" r:id="rId5" imgW="850900" imgH="457200" progId="Equation.DSMT4">
                    <p:embed/>
                  </p:oleObj>
                </mc:Choice>
                <mc:Fallback>
                  <p:oleObj r:id="rId5" imgW="850900" imgH="457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 y="799"/>
                          <a:ext cx="1271" cy="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604" name="Rectangle 12"/>
          <p:cNvSpPr>
            <a:spLocks noChangeArrowheads="1"/>
          </p:cNvSpPr>
          <p:nvPr/>
        </p:nvSpPr>
        <p:spPr bwMode="auto">
          <a:xfrm>
            <a:off x="219075" y="2060575"/>
            <a:ext cx="7089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4</a:t>
            </a:r>
            <a:r>
              <a:rPr lang="en-US" altLang="zh-CN"/>
              <a:t>  </a:t>
            </a:r>
            <a:r>
              <a:rPr lang="en-US" altLang="zh-CN" i="1"/>
              <a:t>a</a:t>
            </a:r>
            <a:r>
              <a:rPr lang="en-US" altLang="zh-CN" baseline="-30000"/>
              <a:t>1</a:t>
            </a:r>
            <a:r>
              <a:rPr lang="zh-CN" altLang="en-US"/>
              <a:t>、</a:t>
            </a:r>
            <a:r>
              <a:rPr lang="en-US" altLang="zh-CN" i="1"/>
              <a:t>a</a:t>
            </a:r>
            <a:r>
              <a:rPr lang="en-US" altLang="zh-CN" baseline="-30000"/>
              <a:t>6</a:t>
            </a:r>
            <a:r>
              <a:rPr lang="zh-CN" altLang="en-US"/>
              <a:t>均为本资格，从而得到最小复盖集</a:t>
            </a:r>
            <a:r>
              <a:rPr lang="en-US" altLang="zh-CN"/>
              <a:t>{</a:t>
            </a:r>
            <a:r>
              <a:rPr lang="en-US" altLang="zh-CN" i="1"/>
              <a:t> a</a:t>
            </a:r>
            <a:r>
              <a:rPr lang="en-US" altLang="zh-CN" baseline="-30000"/>
              <a:t>1</a:t>
            </a:r>
            <a:r>
              <a:rPr lang="zh-CN" altLang="en-US"/>
              <a:t>、</a:t>
            </a:r>
            <a:r>
              <a:rPr lang="en-US" altLang="zh-CN" i="1"/>
              <a:t>a</a:t>
            </a:r>
            <a:r>
              <a:rPr lang="en-US" altLang="zh-CN" baseline="-30000"/>
              <a:t>3</a:t>
            </a:r>
            <a:r>
              <a:rPr lang="zh-CN" altLang="en-US"/>
              <a:t>、</a:t>
            </a:r>
            <a:r>
              <a:rPr lang="en-US" altLang="zh-CN" i="1"/>
              <a:t>a</a:t>
            </a:r>
            <a:r>
              <a:rPr lang="en-US" altLang="zh-CN" baseline="-30000"/>
              <a:t>6</a:t>
            </a:r>
            <a:r>
              <a:rPr lang="en-US" altLang="zh-CN"/>
              <a:t>}</a:t>
            </a:r>
            <a:r>
              <a:rPr lang="zh-CN" altLang="en-US"/>
              <a:t>。</a:t>
            </a:r>
          </a:p>
        </p:txBody>
      </p:sp>
      <p:sp>
        <p:nvSpPr>
          <p:cNvPr id="110606" name="Rectangle 14"/>
          <p:cNvSpPr>
            <a:spLocks noChangeArrowheads="1"/>
          </p:cNvSpPr>
          <p:nvPr/>
        </p:nvSpPr>
        <p:spPr bwMode="auto">
          <a:xfrm>
            <a:off x="144463" y="2492375"/>
            <a:ext cx="86756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上述方法有时也会失效（从而引出复盖问题的</a:t>
            </a:r>
            <a:r>
              <a:rPr lang="en-US" altLang="zh-CN" i="1"/>
              <a:t>NP</a:t>
            </a:r>
            <a:r>
              <a:rPr lang="zh-CN" altLang="en-US"/>
              <a:t>完全性），例如复盖问题</a:t>
            </a:r>
          </a:p>
        </p:txBody>
      </p:sp>
      <p:sp>
        <p:nvSpPr>
          <p:cNvPr id="110609"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0611" name="Rectangle 1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0614" name="Group 22"/>
          <p:cNvGrpSpPr>
            <a:grpSpLocks/>
          </p:cNvGrpSpPr>
          <p:nvPr/>
        </p:nvGrpSpPr>
        <p:grpSpPr bwMode="auto">
          <a:xfrm>
            <a:off x="755650" y="2997200"/>
            <a:ext cx="3311525" cy="2087563"/>
            <a:chOff x="476" y="1888"/>
            <a:chExt cx="2086" cy="1315"/>
          </a:xfrm>
        </p:grpSpPr>
        <p:graphicFrame>
          <p:nvGraphicFramePr>
            <p:cNvPr id="110608" name="Object 16"/>
            <p:cNvGraphicFramePr>
              <a:graphicFrameLocks noChangeAspect="1"/>
            </p:cNvGraphicFramePr>
            <p:nvPr/>
          </p:nvGraphicFramePr>
          <p:xfrm>
            <a:off x="476" y="1888"/>
            <a:ext cx="1996" cy="271"/>
          </p:xfrm>
          <a:graphic>
            <a:graphicData uri="http://schemas.openxmlformats.org/presentationml/2006/ole">
              <mc:AlternateContent xmlns:mc="http://schemas.openxmlformats.org/markup-compatibility/2006">
                <mc:Choice xmlns:v="urn:schemas-microsoft-com:vml" Requires="v">
                  <p:oleObj spid="_x0000_s110617" r:id="rId7" imgW="1689100" imgH="228600" progId="Equation.DSMT4">
                    <p:embed/>
                  </p:oleObj>
                </mc:Choice>
                <mc:Fallback>
                  <p:oleObj r:id="rId7" imgW="1689100" imgH="228600"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 y="1888"/>
                          <a:ext cx="1996" cy="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0610" name="Object 18"/>
            <p:cNvGraphicFramePr>
              <a:graphicFrameLocks noChangeAspect="1"/>
            </p:cNvGraphicFramePr>
            <p:nvPr/>
          </p:nvGraphicFramePr>
          <p:xfrm>
            <a:off x="748" y="2115"/>
            <a:ext cx="1814" cy="1088"/>
          </p:xfrm>
          <a:graphic>
            <a:graphicData uri="http://schemas.openxmlformats.org/presentationml/2006/ole">
              <mc:AlternateContent xmlns:mc="http://schemas.openxmlformats.org/markup-compatibility/2006">
                <mc:Choice xmlns:v="urn:schemas-microsoft-com:vml" Requires="v">
                  <p:oleObj spid="_x0000_s110618" r:id="rId9" imgW="1257300" imgH="914400" progId="Equation.DSMT4">
                    <p:embed/>
                  </p:oleObj>
                </mc:Choice>
                <mc:Fallback>
                  <p:oleObj r:id="rId9" imgW="1257300" imgH="9144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2115"/>
                          <a:ext cx="1814" cy="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0613" name="Rectangle 21"/>
          <p:cNvSpPr>
            <a:spLocks noChangeArrowheads="1"/>
          </p:cNvSpPr>
          <p:nvPr/>
        </p:nvSpPr>
        <p:spPr bwMode="auto">
          <a:xfrm>
            <a:off x="179388" y="5175250"/>
            <a:ext cx="84978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其中既无控制列或控制行，又无本质行，这样的关系矩阵常被称为循环矩阵，此时要求解复盖问题只好采用分枝办法。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0597"/>
                                        </p:tgtEl>
                                        <p:attrNameLst>
                                          <p:attrName>style.visibility</p:attrName>
                                        </p:attrNameLst>
                                      </p:cBhvr>
                                      <p:to>
                                        <p:strVal val="visible"/>
                                      </p:to>
                                    </p:set>
                                    <p:anim calcmode="lin" valueType="num">
                                      <p:cBhvr additive="base">
                                        <p:cTn id="7" dur="500" fill="hold"/>
                                        <p:tgtEl>
                                          <p:spTgt spid="110597"/>
                                        </p:tgtEl>
                                        <p:attrNameLst>
                                          <p:attrName>ppt_x</p:attrName>
                                        </p:attrNameLst>
                                      </p:cBhvr>
                                      <p:tavLst>
                                        <p:tav tm="0">
                                          <p:val>
                                            <p:strVal val="0-#ppt_w/2"/>
                                          </p:val>
                                        </p:tav>
                                        <p:tav tm="100000">
                                          <p:val>
                                            <p:strVal val="#ppt_x"/>
                                          </p:val>
                                        </p:tav>
                                      </p:tavLst>
                                    </p:anim>
                                    <p:anim calcmode="lin" valueType="num">
                                      <p:cBhvr additive="base">
                                        <p:cTn id="8" dur="500" fill="hold"/>
                                        <p:tgtEl>
                                          <p:spTgt spid="1105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0602"/>
                                        </p:tgtEl>
                                        <p:attrNameLst>
                                          <p:attrName>style.visibility</p:attrName>
                                        </p:attrNameLst>
                                      </p:cBhvr>
                                      <p:to>
                                        <p:strVal val="visible"/>
                                      </p:to>
                                    </p:set>
                                    <p:anim calcmode="lin" valueType="num">
                                      <p:cBhvr additive="base">
                                        <p:cTn id="13" dur="500" fill="hold"/>
                                        <p:tgtEl>
                                          <p:spTgt spid="110602"/>
                                        </p:tgtEl>
                                        <p:attrNameLst>
                                          <p:attrName>ppt_x</p:attrName>
                                        </p:attrNameLst>
                                      </p:cBhvr>
                                      <p:tavLst>
                                        <p:tav tm="0">
                                          <p:val>
                                            <p:strVal val="0-#ppt_w/2"/>
                                          </p:val>
                                        </p:tav>
                                        <p:tav tm="100000">
                                          <p:val>
                                            <p:strVal val="#ppt_x"/>
                                          </p:val>
                                        </p:tav>
                                      </p:tavLst>
                                    </p:anim>
                                    <p:anim calcmode="lin" valueType="num">
                                      <p:cBhvr additive="base">
                                        <p:cTn id="14" dur="500" fill="hold"/>
                                        <p:tgtEl>
                                          <p:spTgt spid="1106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0604"/>
                                        </p:tgtEl>
                                        <p:attrNameLst>
                                          <p:attrName>style.visibility</p:attrName>
                                        </p:attrNameLst>
                                      </p:cBhvr>
                                      <p:to>
                                        <p:strVal val="visible"/>
                                      </p:to>
                                    </p:set>
                                    <p:anim calcmode="lin" valueType="num">
                                      <p:cBhvr additive="base">
                                        <p:cTn id="19" dur="500" fill="hold"/>
                                        <p:tgtEl>
                                          <p:spTgt spid="110604"/>
                                        </p:tgtEl>
                                        <p:attrNameLst>
                                          <p:attrName>ppt_x</p:attrName>
                                        </p:attrNameLst>
                                      </p:cBhvr>
                                      <p:tavLst>
                                        <p:tav tm="0">
                                          <p:val>
                                            <p:strVal val="0-#ppt_w/2"/>
                                          </p:val>
                                        </p:tav>
                                        <p:tav tm="100000">
                                          <p:val>
                                            <p:strVal val="#ppt_x"/>
                                          </p:val>
                                        </p:tav>
                                      </p:tavLst>
                                    </p:anim>
                                    <p:anim calcmode="lin" valueType="num">
                                      <p:cBhvr additive="base">
                                        <p:cTn id="20" dur="500" fill="hold"/>
                                        <p:tgtEl>
                                          <p:spTgt spid="1106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0606"/>
                                        </p:tgtEl>
                                        <p:attrNameLst>
                                          <p:attrName>style.visibility</p:attrName>
                                        </p:attrNameLst>
                                      </p:cBhvr>
                                      <p:to>
                                        <p:strVal val="visible"/>
                                      </p:to>
                                    </p:set>
                                    <p:anim calcmode="lin" valueType="num">
                                      <p:cBhvr additive="base">
                                        <p:cTn id="25" dur="500" fill="hold"/>
                                        <p:tgtEl>
                                          <p:spTgt spid="110606"/>
                                        </p:tgtEl>
                                        <p:attrNameLst>
                                          <p:attrName>ppt_x</p:attrName>
                                        </p:attrNameLst>
                                      </p:cBhvr>
                                      <p:tavLst>
                                        <p:tav tm="0">
                                          <p:val>
                                            <p:strVal val="0-#ppt_w/2"/>
                                          </p:val>
                                        </p:tav>
                                        <p:tav tm="100000">
                                          <p:val>
                                            <p:strVal val="#ppt_x"/>
                                          </p:val>
                                        </p:tav>
                                      </p:tavLst>
                                    </p:anim>
                                    <p:anim calcmode="lin" valueType="num">
                                      <p:cBhvr additive="base">
                                        <p:cTn id="26" dur="500" fill="hold"/>
                                        <p:tgtEl>
                                          <p:spTgt spid="11060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0614"/>
                                        </p:tgtEl>
                                        <p:attrNameLst>
                                          <p:attrName>style.visibility</p:attrName>
                                        </p:attrNameLst>
                                      </p:cBhvr>
                                      <p:to>
                                        <p:strVal val="visible"/>
                                      </p:to>
                                    </p:set>
                                    <p:anim calcmode="lin" valueType="num">
                                      <p:cBhvr additive="base">
                                        <p:cTn id="31" dur="500" fill="hold"/>
                                        <p:tgtEl>
                                          <p:spTgt spid="110614"/>
                                        </p:tgtEl>
                                        <p:attrNameLst>
                                          <p:attrName>ppt_x</p:attrName>
                                        </p:attrNameLst>
                                      </p:cBhvr>
                                      <p:tavLst>
                                        <p:tav tm="0">
                                          <p:val>
                                            <p:strVal val="0-#ppt_w/2"/>
                                          </p:val>
                                        </p:tav>
                                        <p:tav tm="100000">
                                          <p:val>
                                            <p:strVal val="#ppt_x"/>
                                          </p:val>
                                        </p:tav>
                                      </p:tavLst>
                                    </p:anim>
                                    <p:anim calcmode="lin" valueType="num">
                                      <p:cBhvr additive="base">
                                        <p:cTn id="32" dur="500" fill="hold"/>
                                        <p:tgtEl>
                                          <p:spTgt spid="1106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0613"/>
                                        </p:tgtEl>
                                        <p:attrNameLst>
                                          <p:attrName>style.visibility</p:attrName>
                                        </p:attrNameLst>
                                      </p:cBhvr>
                                      <p:to>
                                        <p:strVal val="visible"/>
                                      </p:to>
                                    </p:set>
                                    <p:anim calcmode="lin" valueType="num">
                                      <p:cBhvr additive="base">
                                        <p:cTn id="37" dur="500" fill="hold"/>
                                        <p:tgtEl>
                                          <p:spTgt spid="110613"/>
                                        </p:tgtEl>
                                        <p:attrNameLst>
                                          <p:attrName>ppt_x</p:attrName>
                                        </p:attrNameLst>
                                      </p:cBhvr>
                                      <p:tavLst>
                                        <p:tav tm="0">
                                          <p:val>
                                            <p:strVal val="0-#ppt_w/2"/>
                                          </p:val>
                                        </p:tav>
                                        <p:tav tm="100000">
                                          <p:val>
                                            <p:strVal val="#ppt_x"/>
                                          </p:val>
                                        </p:tav>
                                      </p:tavLst>
                                    </p:anim>
                                    <p:anim calcmode="lin" valueType="num">
                                      <p:cBhvr additive="base">
                                        <p:cTn id="38" dur="500" fill="hold"/>
                                        <p:tgtEl>
                                          <p:spTgt spid="110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p:bldP spid="110604" grpId="0"/>
      <p:bldP spid="110606" grpId="0"/>
      <p:bldP spid="1106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1" name="Rectangle 5"/>
          <p:cNvSpPr>
            <a:spLocks noChangeArrowheads="1"/>
          </p:cNvSpPr>
          <p:nvPr/>
        </p:nvSpPr>
        <p:spPr bwMode="auto">
          <a:xfrm>
            <a:off x="179388" y="295275"/>
            <a:ext cx="5922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（分枝</a:t>
            </a:r>
            <a:r>
              <a:rPr lang="en-US" altLang="zh-CN">
                <a:solidFill>
                  <a:srgbClr val="009900"/>
                </a:solidFill>
              </a:rPr>
              <a:t>1</a:t>
            </a:r>
            <a:r>
              <a:rPr lang="zh-CN" altLang="en-US">
                <a:solidFill>
                  <a:srgbClr val="009900"/>
                </a:solidFill>
              </a:rPr>
              <a:t>）</a:t>
            </a:r>
            <a:r>
              <a:rPr lang="zh-CN" altLang="en-US"/>
              <a:t>  如选取</a:t>
            </a:r>
            <a:r>
              <a:rPr lang="en-US" altLang="zh-CN" i="1"/>
              <a:t>a</a:t>
            </a:r>
            <a:r>
              <a:rPr lang="en-US" altLang="zh-CN" baseline="-30000"/>
              <a:t>1</a:t>
            </a:r>
            <a:r>
              <a:rPr lang="zh-CN" altLang="en-US"/>
              <a:t>，则</a:t>
            </a:r>
            <a:r>
              <a:rPr lang="en-US" altLang="zh-CN" i="1"/>
              <a:t>b</a:t>
            </a:r>
            <a:r>
              <a:rPr lang="en-US" altLang="zh-CN" baseline="-30000"/>
              <a:t>1</a:t>
            </a:r>
            <a:r>
              <a:rPr lang="zh-CN" altLang="en-US"/>
              <a:t>、</a:t>
            </a:r>
            <a:r>
              <a:rPr lang="en-US" altLang="zh-CN" i="1"/>
              <a:t>b</a:t>
            </a:r>
            <a:r>
              <a:rPr lang="en-US" altLang="zh-CN" baseline="-30000"/>
              <a:t>4</a:t>
            </a:r>
            <a:r>
              <a:rPr lang="zh-CN" altLang="en-US"/>
              <a:t>已被复盖，问题化为</a:t>
            </a:r>
          </a:p>
        </p:txBody>
      </p:sp>
      <p:sp>
        <p:nvSpPr>
          <p:cNvPr id="111623"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1625" name="Rectangle 9"/>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1626" name="Group 10"/>
          <p:cNvGrpSpPr>
            <a:grpSpLocks/>
          </p:cNvGrpSpPr>
          <p:nvPr/>
        </p:nvGrpSpPr>
        <p:grpSpPr bwMode="auto">
          <a:xfrm>
            <a:off x="1474788" y="836613"/>
            <a:ext cx="1728787" cy="1206500"/>
            <a:chOff x="476" y="493"/>
            <a:chExt cx="1089" cy="760"/>
          </a:xfrm>
        </p:grpSpPr>
        <p:graphicFrame>
          <p:nvGraphicFramePr>
            <p:cNvPr id="111622" name="Object 6"/>
            <p:cNvGraphicFramePr>
              <a:graphicFrameLocks noChangeAspect="1"/>
            </p:cNvGraphicFramePr>
            <p:nvPr/>
          </p:nvGraphicFramePr>
          <p:xfrm>
            <a:off x="476" y="493"/>
            <a:ext cx="998" cy="216"/>
          </p:xfrm>
          <a:graphic>
            <a:graphicData uri="http://schemas.openxmlformats.org/presentationml/2006/ole">
              <mc:AlternateContent xmlns:mc="http://schemas.openxmlformats.org/markup-compatibility/2006">
                <mc:Choice xmlns:v="urn:schemas-microsoft-com:vml" Requires="v">
                  <p:oleObj spid="_x0000_s111642" r:id="rId3" imgW="1054100" imgH="228600" progId="Equation.DSMT4">
                    <p:embed/>
                  </p:oleObj>
                </mc:Choice>
                <mc:Fallback>
                  <p:oleObj r:id="rId3" imgW="10541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493"/>
                          <a:ext cx="9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4" name="Object 8"/>
            <p:cNvGraphicFramePr>
              <a:graphicFrameLocks noChangeAspect="1"/>
            </p:cNvGraphicFramePr>
            <p:nvPr/>
          </p:nvGraphicFramePr>
          <p:xfrm>
            <a:off x="567" y="663"/>
            <a:ext cx="998" cy="590"/>
          </p:xfrm>
          <a:graphic>
            <a:graphicData uri="http://schemas.openxmlformats.org/presentationml/2006/ole">
              <mc:AlternateContent xmlns:mc="http://schemas.openxmlformats.org/markup-compatibility/2006">
                <mc:Choice xmlns:v="urn:schemas-microsoft-com:vml" Requires="v">
                  <p:oleObj spid="_x0000_s111643" r:id="rId5" imgW="825500" imgH="711200" progId="Equation.DSMT4">
                    <p:embed/>
                  </p:oleObj>
                </mc:Choice>
                <mc:Fallback>
                  <p:oleObj r:id="rId5" imgW="825500" imgH="711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 y="663"/>
                          <a:ext cx="998" cy="5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28" name="Rectangle 12"/>
          <p:cNvSpPr>
            <a:spLocks noChangeArrowheads="1"/>
          </p:cNvSpPr>
          <p:nvPr/>
        </p:nvSpPr>
        <p:spPr bwMode="auto">
          <a:xfrm>
            <a:off x="468313" y="2060575"/>
            <a:ext cx="4840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现在，</a:t>
            </a:r>
            <a:r>
              <a:rPr lang="en-US" altLang="zh-CN" i="1"/>
              <a:t>a</a:t>
            </a:r>
            <a:r>
              <a:rPr lang="en-US" altLang="zh-CN" baseline="-30000"/>
              <a:t>3</a:t>
            </a:r>
            <a:r>
              <a:rPr lang="en-US" altLang="zh-CN"/>
              <a:t>&gt;</a:t>
            </a:r>
            <a:r>
              <a:rPr lang="en-US" altLang="zh-CN" i="1"/>
              <a:t> a</a:t>
            </a:r>
            <a:r>
              <a:rPr lang="en-US" altLang="zh-CN" baseline="-30000"/>
              <a:t>2</a:t>
            </a:r>
            <a:r>
              <a:rPr lang="en-US" altLang="zh-CN"/>
              <a:t>,</a:t>
            </a:r>
            <a:r>
              <a:rPr lang="en-US" altLang="zh-CN" i="1"/>
              <a:t> a</a:t>
            </a:r>
            <a:r>
              <a:rPr lang="en-US" altLang="zh-CN" baseline="-30000"/>
              <a:t>3</a:t>
            </a:r>
            <a:r>
              <a:rPr lang="en-US" altLang="zh-CN"/>
              <a:t>&gt;</a:t>
            </a:r>
            <a:r>
              <a:rPr lang="en-US" altLang="zh-CN" i="1"/>
              <a:t> a</a:t>
            </a:r>
            <a:r>
              <a:rPr lang="en-US" altLang="zh-CN" baseline="-30000"/>
              <a:t>4</a:t>
            </a:r>
            <a:r>
              <a:rPr lang="en-US" altLang="zh-CN"/>
              <a:t>,</a:t>
            </a:r>
            <a:r>
              <a:rPr lang="zh-CN" altLang="en-US"/>
              <a:t>求得复盖</a:t>
            </a:r>
            <a:r>
              <a:rPr lang="en-US" altLang="zh-CN"/>
              <a:t>{</a:t>
            </a:r>
            <a:r>
              <a:rPr lang="en-US" altLang="zh-CN" i="1"/>
              <a:t> a</a:t>
            </a:r>
            <a:r>
              <a:rPr lang="en-US" altLang="zh-CN" baseline="-30000"/>
              <a:t>1</a:t>
            </a:r>
            <a:r>
              <a:rPr lang="zh-CN" altLang="en-US"/>
              <a:t>、</a:t>
            </a:r>
            <a:r>
              <a:rPr lang="en-US" altLang="zh-CN" i="1"/>
              <a:t>a</a:t>
            </a:r>
            <a:r>
              <a:rPr lang="en-US" altLang="zh-CN" baseline="-30000"/>
              <a:t>3</a:t>
            </a:r>
            <a:r>
              <a:rPr lang="en-US" altLang="zh-CN"/>
              <a:t>}</a:t>
            </a:r>
            <a:r>
              <a:rPr lang="zh-CN" altLang="en-US"/>
              <a:t>。</a:t>
            </a:r>
            <a:endParaRPr lang="en-US" altLang="zh-CN"/>
          </a:p>
        </p:txBody>
      </p:sp>
      <p:sp>
        <p:nvSpPr>
          <p:cNvPr id="111630" name="Rectangle 14"/>
          <p:cNvSpPr>
            <a:spLocks noChangeArrowheads="1"/>
          </p:cNvSpPr>
          <p:nvPr/>
        </p:nvSpPr>
        <p:spPr bwMode="auto">
          <a:xfrm>
            <a:off x="179388" y="2492375"/>
            <a:ext cx="3714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（分枝</a:t>
            </a:r>
            <a:r>
              <a:rPr lang="en-US" altLang="zh-CN">
                <a:solidFill>
                  <a:srgbClr val="009900"/>
                </a:solidFill>
              </a:rPr>
              <a:t>2</a:t>
            </a:r>
            <a:r>
              <a:rPr lang="zh-CN" altLang="en-US">
                <a:solidFill>
                  <a:srgbClr val="009900"/>
                </a:solidFill>
              </a:rPr>
              <a:t>）</a:t>
            </a:r>
            <a:r>
              <a:rPr lang="zh-CN" altLang="en-US"/>
              <a:t>  如不取</a:t>
            </a:r>
            <a:r>
              <a:rPr lang="en-US" altLang="zh-CN"/>
              <a:t>a</a:t>
            </a:r>
            <a:r>
              <a:rPr lang="en-US" altLang="zh-CN" baseline="-30000"/>
              <a:t>1</a:t>
            </a:r>
            <a:r>
              <a:rPr lang="zh-CN" altLang="en-US"/>
              <a:t>，问题化为</a:t>
            </a:r>
          </a:p>
        </p:txBody>
      </p:sp>
      <p:sp>
        <p:nvSpPr>
          <p:cNvPr id="111632"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1634" name="Rectangle 18"/>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1635" name="Group 19"/>
          <p:cNvGrpSpPr>
            <a:grpSpLocks/>
          </p:cNvGrpSpPr>
          <p:nvPr/>
        </p:nvGrpSpPr>
        <p:grpSpPr bwMode="auto">
          <a:xfrm>
            <a:off x="1403350" y="2852738"/>
            <a:ext cx="2447925" cy="1393825"/>
            <a:chOff x="884" y="1797"/>
            <a:chExt cx="1542" cy="878"/>
          </a:xfrm>
        </p:grpSpPr>
        <p:graphicFrame>
          <p:nvGraphicFramePr>
            <p:cNvPr id="111631" name="Object 15"/>
            <p:cNvGraphicFramePr>
              <a:graphicFrameLocks noChangeAspect="1"/>
            </p:cNvGraphicFramePr>
            <p:nvPr/>
          </p:nvGraphicFramePr>
          <p:xfrm>
            <a:off x="884" y="1797"/>
            <a:ext cx="1497" cy="227"/>
          </p:xfrm>
          <a:graphic>
            <a:graphicData uri="http://schemas.openxmlformats.org/presentationml/2006/ole">
              <mc:AlternateContent xmlns:mc="http://schemas.openxmlformats.org/markup-compatibility/2006">
                <mc:Choice xmlns:v="urn:schemas-microsoft-com:vml" Requires="v">
                  <p:oleObj spid="_x0000_s111644" r:id="rId7" imgW="1689100" imgH="228600" progId="Equation.DSMT4">
                    <p:embed/>
                  </p:oleObj>
                </mc:Choice>
                <mc:Fallback>
                  <p:oleObj r:id="rId7" imgW="168910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1797"/>
                          <a:ext cx="149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33" name="Object 17"/>
            <p:cNvGraphicFramePr>
              <a:graphicFrameLocks noChangeAspect="1"/>
            </p:cNvGraphicFramePr>
            <p:nvPr/>
          </p:nvGraphicFramePr>
          <p:xfrm>
            <a:off x="1111" y="1979"/>
            <a:ext cx="1315" cy="696"/>
          </p:xfrm>
          <a:graphic>
            <a:graphicData uri="http://schemas.openxmlformats.org/presentationml/2006/ole">
              <mc:AlternateContent xmlns:mc="http://schemas.openxmlformats.org/markup-compatibility/2006">
                <mc:Choice xmlns:v="urn:schemas-microsoft-com:vml" Requires="v">
                  <p:oleObj spid="_x0000_s111645" r:id="rId9" imgW="1257300" imgH="711200" progId="Equation.DSMT4">
                    <p:embed/>
                  </p:oleObj>
                </mc:Choice>
                <mc:Fallback>
                  <p:oleObj r:id="rId9" imgW="1257300" imgH="7112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1" y="1979"/>
                          <a:ext cx="1315" cy="6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1637" name="Rectangle 21"/>
          <p:cNvSpPr>
            <a:spLocks noChangeArrowheads="1"/>
          </p:cNvSpPr>
          <p:nvPr/>
        </p:nvSpPr>
        <p:spPr bwMode="auto">
          <a:xfrm>
            <a:off x="395288" y="4221163"/>
            <a:ext cx="755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a</a:t>
            </a:r>
            <a:r>
              <a:rPr lang="en-US" altLang="zh-CN" baseline="-30000"/>
              <a:t>2</a:t>
            </a:r>
            <a:r>
              <a:rPr lang="zh-CN" altLang="en-US"/>
              <a:t>是复盖</a:t>
            </a:r>
            <a:r>
              <a:rPr lang="en-US" altLang="zh-CN" i="1"/>
              <a:t>b</a:t>
            </a:r>
            <a:r>
              <a:rPr lang="en-US" altLang="zh-CN" baseline="-30000"/>
              <a:t>4</a:t>
            </a:r>
            <a:r>
              <a:rPr lang="zh-CN" altLang="en-US"/>
              <a:t>的本质行，</a:t>
            </a:r>
            <a:r>
              <a:rPr lang="en-US" altLang="zh-CN" i="1"/>
              <a:t>a</a:t>
            </a:r>
            <a:r>
              <a:rPr lang="en-US" altLang="zh-CN" baseline="-30000"/>
              <a:t>4</a:t>
            </a:r>
            <a:r>
              <a:rPr lang="zh-CN" altLang="en-US"/>
              <a:t>是复盖</a:t>
            </a:r>
            <a:r>
              <a:rPr lang="en-US" altLang="zh-CN" i="1"/>
              <a:t>b</a:t>
            </a:r>
            <a:r>
              <a:rPr lang="en-US" altLang="zh-CN" baseline="-30000"/>
              <a:t>1</a:t>
            </a:r>
            <a:r>
              <a:rPr lang="zh-CN" altLang="en-US"/>
              <a:t>的本质行，求得复盖</a:t>
            </a:r>
            <a:r>
              <a:rPr lang="en-US" altLang="zh-CN"/>
              <a:t>{</a:t>
            </a:r>
            <a:r>
              <a:rPr lang="en-US" altLang="zh-CN" i="1"/>
              <a:t> a</a:t>
            </a:r>
            <a:r>
              <a:rPr lang="en-US" altLang="zh-CN" baseline="-30000"/>
              <a:t>2</a:t>
            </a:r>
            <a:r>
              <a:rPr lang="zh-CN" altLang="en-US"/>
              <a:t>、</a:t>
            </a:r>
            <a:r>
              <a:rPr lang="en-US" altLang="zh-CN" i="1"/>
              <a:t>a</a:t>
            </a:r>
            <a:r>
              <a:rPr lang="en-US" altLang="zh-CN" baseline="-30000"/>
              <a:t>4</a:t>
            </a:r>
            <a:r>
              <a:rPr lang="en-US" altLang="zh-CN"/>
              <a:t>}</a:t>
            </a:r>
            <a:r>
              <a:rPr lang="zh-CN" altLang="en-US"/>
              <a:t>。</a:t>
            </a:r>
          </a:p>
        </p:txBody>
      </p:sp>
      <p:sp>
        <p:nvSpPr>
          <p:cNvPr id="111639" name="Rectangle 23"/>
          <p:cNvSpPr>
            <a:spLocks noChangeArrowheads="1"/>
          </p:cNvSpPr>
          <p:nvPr/>
        </p:nvSpPr>
        <p:spPr bwMode="auto">
          <a:xfrm>
            <a:off x="346075" y="4581525"/>
            <a:ext cx="6889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比较两个分枝，可得出</a:t>
            </a:r>
            <a:r>
              <a:rPr lang="en-US" altLang="zh-CN"/>
              <a:t>{</a:t>
            </a:r>
            <a:r>
              <a:rPr lang="en-US" altLang="zh-CN" i="1"/>
              <a:t> a</a:t>
            </a:r>
            <a:r>
              <a:rPr lang="en-US" altLang="zh-CN" baseline="-30000"/>
              <a:t>1</a:t>
            </a:r>
            <a:r>
              <a:rPr lang="zh-CN" altLang="en-US"/>
              <a:t>、</a:t>
            </a:r>
            <a:r>
              <a:rPr lang="en-US" altLang="zh-CN" i="1"/>
              <a:t>a</a:t>
            </a:r>
            <a:r>
              <a:rPr lang="en-US" altLang="zh-CN" baseline="-30000"/>
              <a:t>3</a:t>
            </a:r>
            <a:r>
              <a:rPr lang="en-US" altLang="zh-CN"/>
              <a:t>}</a:t>
            </a:r>
            <a:r>
              <a:rPr lang="zh-CN" altLang="en-US"/>
              <a:t>，</a:t>
            </a:r>
            <a:r>
              <a:rPr lang="en-US" altLang="zh-CN"/>
              <a:t>{</a:t>
            </a:r>
            <a:r>
              <a:rPr lang="en-US" altLang="zh-CN" i="1"/>
              <a:t> a</a:t>
            </a:r>
            <a:r>
              <a:rPr lang="en-US" altLang="zh-CN" baseline="-30000"/>
              <a:t>2</a:t>
            </a:r>
            <a:r>
              <a:rPr lang="zh-CN" altLang="en-US"/>
              <a:t>、</a:t>
            </a:r>
            <a:r>
              <a:rPr lang="en-US" altLang="zh-CN" i="1"/>
              <a:t>a</a:t>
            </a:r>
            <a:r>
              <a:rPr lang="en-US" altLang="zh-CN" baseline="-30000"/>
              <a:t>4</a:t>
            </a:r>
            <a:r>
              <a:rPr lang="en-US" altLang="zh-CN"/>
              <a:t>}</a:t>
            </a:r>
            <a:r>
              <a:rPr lang="zh-CN" altLang="en-US"/>
              <a:t>均为最小复盖。</a:t>
            </a:r>
          </a:p>
        </p:txBody>
      </p:sp>
      <p:sp>
        <p:nvSpPr>
          <p:cNvPr id="111641" name="Rectangle 25"/>
          <p:cNvSpPr>
            <a:spLocks noChangeArrowheads="1"/>
          </p:cNvSpPr>
          <p:nvPr/>
        </p:nvSpPr>
        <p:spPr bwMode="auto">
          <a:xfrm>
            <a:off x="385763" y="4868863"/>
            <a:ext cx="7642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当</a:t>
            </a:r>
            <a:r>
              <a:rPr lang="en-US" altLang="zh-CN"/>
              <a:t>P</a:t>
            </a:r>
            <a:r>
              <a:rPr lang="zh-CN" altLang="en-US"/>
              <a:t>（</a:t>
            </a:r>
            <a:r>
              <a:rPr lang="en-US" altLang="zh-CN" i="1"/>
              <a:t>a</a:t>
            </a:r>
            <a:r>
              <a:rPr lang="en-US" altLang="zh-CN" baseline="-30000"/>
              <a:t>i</a:t>
            </a:r>
            <a:r>
              <a:rPr lang="zh-CN" altLang="en-US"/>
              <a:t>）具有不同值时，最小复盖不一定是具有最少格的复盖。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1621"/>
                                        </p:tgtEl>
                                        <p:attrNameLst>
                                          <p:attrName>style.visibility</p:attrName>
                                        </p:attrNameLst>
                                      </p:cBhvr>
                                      <p:to>
                                        <p:strVal val="visible"/>
                                      </p:to>
                                    </p:set>
                                    <p:anim calcmode="lin" valueType="num">
                                      <p:cBhvr additive="base">
                                        <p:cTn id="7" dur="500" fill="hold"/>
                                        <p:tgtEl>
                                          <p:spTgt spid="111621"/>
                                        </p:tgtEl>
                                        <p:attrNameLst>
                                          <p:attrName>ppt_x</p:attrName>
                                        </p:attrNameLst>
                                      </p:cBhvr>
                                      <p:tavLst>
                                        <p:tav tm="0">
                                          <p:val>
                                            <p:strVal val="0-#ppt_w/2"/>
                                          </p:val>
                                        </p:tav>
                                        <p:tav tm="100000">
                                          <p:val>
                                            <p:strVal val="#ppt_x"/>
                                          </p:val>
                                        </p:tav>
                                      </p:tavLst>
                                    </p:anim>
                                    <p:anim calcmode="lin" valueType="num">
                                      <p:cBhvr additive="base">
                                        <p:cTn id="8" dur="500" fill="hold"/>
                                        <p:tgtEl>
                                          <p:spTgt spid="1116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1626"/>
                                        </p:tgtEl>
                                        <p:attrNameLst>
                                          <p:attrName>style.visibility</p:attrName>
                                        </p:attrNameLst>
                                      </p:cBhvr>
                                      <p:to>
                                        <p:strVal val="visible"/>
                                      </p:to>
                                    </p:set>
                                    <p:anim calcmode="lin" valueType="num">
                                      <p:cBhvr additive="base">
                                        <p:cTn id="13" dur="500" fill="hold"/>
                                        <p:tgtEl>
                                          <p:spTgt spid="111626"/>
                                        </p:tgtEl>
                                        <p:attrNameLst>
                                          <p:attrName>ppt_x</p:attrName>
                                        </p:attrNameLst>
                                      </p:cBhvr>
                                      <p:tavLst>
                                        <p:tav tm="0">
                                          <p:val>
                                            <p:strVal val="0-#ppt_w/2"/>
                                          </p:val>
                                        </p:tav>
                                        <p:tav tm="100000">
                                          <p:val>
                                            <p:strVal val="#ppt_x"/>
                                          </p:val>
                                        </p:tav>
                                      </p:tavLst>
                                    </p:anim>
                                    <p:anim calcmode="lin" valueType="num">
                                      <p:cBhvr additive="base">
                                        <p:cTn id="14" dur="500" fill="hold"/>
                                        <p:tgtEl>
                                          <p:spTgt spid="1116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8"/>
                                        </p:tgtEl>
                                        <p:attrNameLst>
                                          <p:attrName>style.visibility</p:attrName>
                                        </p:attrNameLst>
                                      </p:cBhvr>
                                      <p:to>
                                        <p:strVal val="visible"/>
                                      </p:to>
                                    </p:set>
                                    <p:anim calcmode="lin" valueType="num">
                                      <p:cBhvr additive="base">
                                        <p:cTn id="19" dur="500" fill="hold"/>
                                        <p:tgtEl>
                                          <p:spTgt spid="111628"/>
                                        </p:tgtEl>
                                        <p:attrNameLst>
                                          <p:attrName>ppt_x</p:attrName>
                                        </p:attrNameLst>
                                      </p:cBhvr>
                                      <p:tavLst>
                                        <p:tav tm="0">
                                          <p:val>
                                            <p:strVal val="0-#ppt_w/2"/>
                                          </p:val>
                                        </p:tav>
                                        <p:tav tm="100000">
                                          <p:val>
                                            <p:strVal val="#ppt_x"/>
                                          </p:val>
                                        </p:tav>
                                      </p:tavLst>
                                    </p:anim>
                                    <p:anim calcmode="lin" valueType="num">
                                      <p:cBhvr additive="base">
                                        <p:cTn id="20" dur="500" fill="hold"/>
                                        <p:tgtEl>
                                          <p:spTgt spid="11162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1630"/>
                                        </p:tgtEl>
                                        <p:attrNameLst>
                                          <p:attrName>style.visibility</p:attrName>
                                        </p:attrNameLst>
                                      </p:cBhvr>
                                      <p:to>
                                        <p:strVal val="visible"/>
                                      </p:to>
                                    </p:set>
                                    <p:anim calcmode="lin" valueType="num">
                                      <p:cBhvr additive="base">
                                        <p:cTn id="25" dur="500" fill="hold"/>
                                        <p:tgtEl>
                                          <p:spTgt spid="111630"/>
                                        </p:tgtEl>
                                        <p:attrNameLst>
                                          <p:attrName>ppt_x</p:attrName>
                                        </p:attrNameLst>
                                      </p:cBhvr>
                                      <p:tavLst>
                                        <p:tav tm="0">
                                          <p:val>
                                            <p:strVal val="0-#ppt_w/2"/>
                                          </p:val>
                                        </p:tav>
                                        <p:tav tm="100000">
                                          <p:val>
                                            <p:strVal val="#ppt_x"/>
                                          </p:val>
                                        </p:tav>
                                      </p:tavLst>
                                    </p:anim>
                                    <p:anim calcmode="lin" valueType="num">
                                      <p:cBhvr additive="base">
                                        <p:cTn id="26" dur="500" fill="hold"/>
                                        <p:tgtEl>
                                          <p:spTgt spid="11163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11635"/>
                                        </p:tgtEl>
                                        <p:attrNameLst>
                                          <p:attrName>style.visibility</p:attrName>
                                        </p:attrNameLst>
                                      </p:cBhvr>
                                      <p:to>
                                        <p:strVal val="visible"/>
                                      </p:to>
                                    </p:set>
                                    <p:anim calcmode="lin" valueType="num">
                                      <p:cBhvr additive="base">
                                        <p:cTn id="31" dur="500" fill="hold"/>
                                        <p:tgtEl>
                                          <p:spTgt spid="111635"/>
                                        </p:tgtEl>
                                        <p:attrNameLst>
                                          <p:attrName>ppt_x</p:attrName>
                                        </p:attrNameLst>
                                      </p:cBhvr>
                                      <p:tavLst>
                                        <p:tav tm="0">
                                          <p:val>
                                            <p:strVal val="0-#ppt_w/2"/>
                                          </p:val>
                                        </p:tav>
                                        <p:tav tm="100000">
                                          <p:val>
                                            <p:strVal val="#ppt_x"/>
                                          </p:val>
                                        </p:tav>
                                      </p:tavLst>
                                    </p:anim>
                                    <p:anim calcmode="lin" valueType="num">
                                      <p:cBhvr additive="base">
                                        <p:cTn id="32" dur="500" fill="hold"/>
                                        <p:tgtEl>
                                          <p:spTgt spid="11163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1637"/>
                                        </p:tgtEl>
                                        <p:attrNameLst>
                                          <p:attrName>style.visibility</p:attrName>
                                        </p:attrNameLst>
                                      </p:cBhvr>
                                      <p:to>
                                        <p:strVal val="visible"/>
                                      </p:to>
                                    </p:set>
                                    <p:anim calcmode="lin" valueType="num">
                                      <p:cBhvr additive="base">
                                        <p:cTn id="37" dur="500" fill="hold"/>
                                        <p:tgtEl>
                                          <p:spTgt spid="111637"/>
                                        </p:tgtEl>
                                        <p:attrNameLst>
                                          <p:attrName>ppt_x</p:attrName>
                                        </p:attrNameLst>
                                      </p:cBhvr>
                                      <p:tavLst>
                                        <p:tav tm="0">
                                          <p:val>
                                            <p:strVal val="0-#ppt_w/2"/>
                                          </p:val>
                                        </p:tav>
                                        <p:tav tm="100000">
                                          <p:val>
                                            <p:strVal val="#ppt_x"/>
                                          </p:val>
                                        </p:tav>
                                      </p:tavLst>
                                    </p:anim>
                                    <p:anim calcmode="lin" valueType="num">
                                      <p:cBhvr additive="base">
                                        <p:cTn id="38" dur="500" fill="hold"/>
                                        <p:tgtEl>
                                          <p:spTgt spid="11163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1639"/>
                                        </p:tgtEl>
                                        <p:attrNameLst>
                                          <p:attrName>style.visibility</p:attrName>
                                        </p:attrNameLst>
                                      </p:cBhvr>
                                      <p:to>
                                        <p:strVal val="visible"/>
                                      </p:to>
                                    </p:set>
                                    <p:anim calcmode="lin" valueType="num">
                                      <p:cBhvr additive="base">
                                        <p:cTn id="43" dur="500" fill="hold"/>
                                        <p:tgtEl>
                                          <p:spTgt spid="111639"/>
                                        </p:tgtEl>
                                        <p:attrNameLst>
                                          <p:attrName>ppt_x</p:attrName>
                                        </p:attrNameLst>
                                      </p:cBhvr>
                                      <p:tavLst>
                                        <p:tav tm="0">
                                          <p:val>
                                            <p:strVal val="0-#ppt_w/2"/>
                                          </p:val>
                                        </p:tav>
                                        <p:tav tm="100000">
                                          <p:val>
                                            <p:strVal val="#ppt_x"/>
                                          </p:val>
                                        </p:tav>
                                      </p:tavLst>
                                    </p:anim>
                                    <p:anim calcmode="lin" valueType="num">
                                      <p:cBhvr additive="base">
                                        <p:cTn id="44" dur="500" fill="hold"/>
                                        <p:tgtEl>
                                          <p:spTgt spid="11163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1641"/>
                                        </p:tgtEl>
                                        <p:attrNameLst>
                                          <p:attrName>style.visibility</p:attrName>
                                        </p:attrNameLst>
                                      </p:cBhvr>
                                      <p:to>
                                        <p:strVal val="visible"/>
                                      </p:to>
                                    </p:set>
                                    <p:anim calcmode="lin" valueType="num">
                                      <p:cBhvr additive="base">
                                        <p:cTn id="49" dur="500" fill="hold"/>
                                        <p:tgtEl>
                                          <p:spTgt spid="111641"/>
                                        </p:tgtEl>
                                        <p:attrNameLst>
                                          <p:attrName>ppt_x</p:attrName>
                                        </p:attrNameLst>
                                      </p:cBhvr>
                                      <p:tavLst>
                                        <p:tav tm="0">
                                          <p:val>
                                            <p:strVal val="0-#ppt_w/2"/>
                                          </p:val>
                                        </p:tav>
                                        <p:tav tm="100000">
                                          <p:val>
                                            <p:strVal val="#ppt_x"/>
                                          </p:val>
                                        </p:tav>
                                      </p:tavLst>
                                    </p:anim>
                                    <p:anim calcmode="lin" valueType="num">
                                      <p:cBhvr additive="base">
                                        <p:cTn id="50" dur="500" fill="hold"/>
                                        <p:tgtEl>
                                          <p:spTgt spid="1116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8" grpId="0"/>
      <p:bldP spid="111630" grpId="0"/>
      <p:bldP spid="111637" grpId="0"/>
      <p:bldP spid="111639" grpId="0"/>
      <p:bldP spid="1116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6631" name="Group 7"/>
          <p:cNvGrpSpPr>
            <a:grpSpLocks/>
          </p:cNvGrpSpPr>
          <p:nvPr/>
        </p:nvGrpSpPr>
        <p:grpSpPr bwMode="auto">
          <a:xfrm>
            <a:off x="395288" y="474663"/>
            <a:ext cx="8229600" cy="1006475"/>
            <a:chOff x="327" y="299"/>
            <a:chExt cx="5184" cy="634"/>
          </a:xfrm>
        </p:grpSpPr>
        <p:sp>
          <p:nvSpPr>
            <p:cNvPr id="26628" name="Text Box 4"/>
            <p:cNvSpPr txBox="1">
              <a:spLocks noChangeArrowheads="1"/>
            </p:cNvSpPr>
            <p:nvPr/>
          </p:nvSpPr>
          <p:spPr bwMode="auto">
            <a:xfrm>
              <a:off x="327" y="299"/>
              <a:ext cx="51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例</a:t>
              </a:r>
              <a:r>
                <a:rPr lang="en-US" altLang="zh-CN">
                  <a:solidFill>
                    <a:srgbClr val="009900"/>
                  </a:solidFill>
                </a:rPr>
                <a:t>6.5</a:t>
              </a:r>
              <a:r>
                <a:rPr lang="en-US" altLang="zh-CN">
                  <a:solidFill>
                    <a:srgbClr val="000000"/>
                  </a:solidFill>
                </a:rPr>
                <a:t>   (</a:t>
              </a:r>
              <a:r>
                <a:rPr lang="zh-CN" altLang="en-US">
                  <a:solidFill>
                    <a:srgbClr val="000000"/>
                  </a:solidFill>
                </a:rPr>
                <a:t>矩阵拟阵问题</a:t>
              </a:r>
              <a:r>
                <a:rPr lang="en-US" altLang="zh-CN">
                  <a:solidFill>
                    <a:srgbClr val="000000"/>
                  </a:solidFill>
                </a:rPr>
                <a:t>)</a:t>
              </a:r>
              <a:r>
                <a:rPr lang="zh-CN" altLang="en-US">
                  <a:solidFill>
                    <a:srgbClr val="000000"/>
                  </a:solidFill>
                </a:rPr>
                <a:t>给出一个矩阵</a:t>
              </a:r>
              <a:r>
                <a:rPr lang="en-US" altLang="zh-CN" i="1">
                  <a:solidFill>
                    <a:srgbClr val="000000"/>
                  </a:solidFill>
                </a:rPr>
                <a:t>A</a:t>
              </a:r>
              <a:r>
                <a:rPr lang="en-US" altLang="zh-CN" i="1" baseline="-30000">
                  <a:solidFill>
                    <a:srgbClr val="000000"/>
                  </a:solidFill>
                </a:rPr>
                <a:t>mxn</a:t>
              </a:r>
              <a:r>
                <a:rPr lang="zh-CN" altLang="en-US">
                  <a:solidFill>
                    <a:srgbClr val="000000"/>
                  </a:solidFill>
                </a:rPr>
                <a:t>，记其</a:t>
              </a:r>
              <a:r>
                <a:rPr lang="en-US" altLang="zh-CN" i="1">
                  <a:solidFill>
                    <a:srgbClr val="000000"/>
                  </a:solidFill>
                </a:rPr>
                <a:t>n</a:t>
              </a:r>
              <a:r>
                <a:rPr lang="zh-CN" altLang="en-US">
                  <a:solidFill>
                    <a:srgbClr val="000000"/>
                  </a:solidFill>
                </a:rPr>
                <a:t>个列向量为</a:t>
              </a:r>
              <a:r>
                <a:rPr lang="en-US" altLang="zh-CN" i="1">
                  <a:solidFill>
                    <a:srgbClr val="000000"/>
                  </a:solidFill>
                </a:rPr>
                <a:t>e</a:t>
              </a:r>
              <a:r>
                <a:rPr lang="en-US" altLang="zh-CN" baseline="-30000">
                  <a:solidFill>
                    <a:srgbClr val="000000"/>
                  </a:solidFill>
                </a:rPr>
                <a:t>1</a:t>
              </a:r>
              <a:r>
                <a:rPr lang="en-US" altLang="zh-CN">
                  <a:solidFill>
                    <a:srgbClr val="000000"/>
                  </a:solidFill>
                </a:rPr>
                <a:t>,…</a:t>
              </a:r>
              <a:r>
                <a:rPr lang="zh-CN" altLang="en-US">
                  <a:solidFill>
                    <a:srgbClr val="000000"/>
                  </a:solidFill>
                </a:rPr>
                <a:t>，</a:t>
              </a:r>
              <a:r>
                <a:rPr lang="en-US" altLang="zh-CN" i="1">
                  <a:solidFill>
                    <a:srgbClr val="000000"/>
                  </a:solidFill>
                </a:rPr>
                <a:t>e</a:t>
              </a:r>
              <a:r>
                <a:rPr lang="en-US" altLang="zh-CN" baseline="-30000">
                  <a:solidFill>
                    <a:srgbClr val="000000"/>
                  </a:solidFill>
                </a:rPr>
                <a:t>n</a:t>
              </a:r>
              <a:r>
                <a:rPr lang="zh-CN" altLang="en-US">
                  <a:solidFill>
                    <a:srgbClr val="000000"/>
                  </a:solidFill>
                </a:rPr>
                <a:t>。设对每一列向量</a:t>
              </a:r>
              <a:r>
                <a:rPr lang="en-US" altLang="zh-CN" i="1">
                  <a:solidFill>
                    <a:srgbClr val="000000"/>
                  </a:solidFill>
                </a:rPr>
                <a:t>e</a:t>
              </a:r>
              <a:r>
                <a:rPr lang="en-US" altLang="zh-CN" baseline="-30000">
                  <a:solidFill>
                    <a:srgbClr val="000000"/>
                  </a:solidFill>
                </a:rPr>
                <a:t>n</a:t>
              </a:r>
              <a:r>
                <a:rPr lang="zh-CN" altLang="en-US">
                  <a:solidFill>
                    <a:srgbClr val="000000"/>
                  </a:solidFill>
                </a:rPr>
                <a:t>已指定一权</a:t>
              </a:r>
              <a:r>
                <a:rPr lang="en-US" altLang="zh-CN">
                  <a:solidFill>
                    <a:srgbClr val="000000"/>
                  </a:solidFill>
                </a:rPr>
                <a:t>C</a:t>
              </a:r>
              <a:r>
                <a:rPr lang="zh-CN" altLang="en-US">
                  <a:solidFill>
                    <a:srgbClr val="000000"/>
                  </a:solidFill>
                </a:rPr>
                <a:t>（</a:t>
              </a:r>
              <a:r>
                <a:rPr lang="en-US" altLang="zh-CN" i="1">
                  <a:solidFill>
                    <a:srgbClr val="000000"/>
                  </a:solidFill>
                </a:rPr>
                <a:t>e</a:t>
              </a:r>
              <a:r>
                <a:rPr lang="en-US" altLang="zh-CN" baseline="-30000">
                  <a:solidFill>
                    <a:srgbClr val="000000"/>
                  </a:solidFill>
                </a:rPr>
                <a:t>n</a:t>
              </a:r>
              <a:r>
                <a:rPr lang="zh-CN" altLang="en-US">
                  <a:solidFill>
                    <a:srgbClr val="000000"/>
                  </a:solidFill>
                </a:rPr>
                <a:t>）求                             的一个线性无关的子集，它具有最大的权和。</a:t>
              </a:r>
            </a:p>
          </p:txBody>
        </p:sp>
        <p:graphicFrame>
          <p:nvGraphicFramePr>
            <p:cNvPr id="26629" name="Object 5"/>
            <p:cNvGraphicFramePr>
              <a:graphicFrameLocks noChangeAspect="1"/>
            </p:cNvGraphicFramePr>
            <p:nvPr/>
          </p:nvGraphicFramePr>
          <p:xfrm>
            <a:off x="3288" y="498"/>
            <a:ext cx="998" cy="256"/>
          </p:xfrm>
          <a:graphic>
            <a:graphicData uri="http://schemas.openxmlformats.org/presentationml/2006/ole">
              <mc:AlternateContent xmlns:mc="http://schemas.openxmlformats.org/markup-compatibility/2006">
                <mc:Choice xmlns:v="urn:schemas-microsoft-com:vml" Requires="v">
                  <p:oleObj spid="_x0000_s26643" r:id="rId3" imgW="1002865" imgH="253890" progId="Equation.DSMT4">
                    <p:embed/>
                  </p:oleObj>
                </mc:Choice>
                <mc:Fallback>
                  <p:oleObj r:id="rId3" imgW="1002865" imgH="25389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498"/>
                          <a:ext cx="998"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4" name="Rectangle 10"/>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6635" name="Group 11"/>
          <p:cNvGrpSpPr>
            <a:grpSpLocks/>
          </p:cNvGrpSpPr>
          <p:nvPr/>
        </p:nvGrpSpPr>
        <p:grpSpPr bwMode="auto">
          <a:xfrm>
            <a:off x="376238" y="1485900"/>
            <a:ext cx="8372475" cy="1006475"/>
            <a:chOff x="237" y="936"/>
            <a:chExt cx="5274" cy="634"/>
          </a:xfrm>
        </p:grpSpPr>
        <p:sp>
          <p:nvSpPr>
            <p:cNvPr id="26632" name="Text Box 8"/>
            <p:cNvSpPr txBox="1">
              <a:spLocks noChangeArrowheads="1"/>
            </p:cNvSpPr>
            <p:nvPr/>
          </p:nvSpPr>
          <p:spPr bwMode="auto">
            <a:xfrm>
              <a:off x="237" y="936"/>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易见，这一问题也可以用贪婪法求解。集合                          的线性无关的子集被称为独立子集，利用贪婪法必可求得具有最大权的独立子集，可用线性代数知识加以证明</a:t>
              </a:r>
              <a:r>
                <a:rPr lang="zh-CN" altLang="en-US">
                  <a:solidFill>
                    <a:srgbClr val="FF6600"/>
                  </a:solidFill>
                </a:rPr>
                <a:t>（见习题</a:t>
              </a:r>
              <a:r>
                <a:rPr lang="en-US" altLang="zh-CN">
                  <a:solidFill>
                    <a:srgbClr val="FF6600"/>
                  </a:solidFill>
                </a:rPr>
                <a:t>1</a:t>
              </a:r>
              <a:r>
                <a:rPr lang="zh-CN" altLang="en-US">
                  <a:solidFill>
                    <a:srgbClr val="FF6600"/>
                  </a:solidFill>
                </a:rPr>
                <a:t>）</a:t>
              </a:r>
              <a:r>
                <a:rPr lang="zh-CN" altLang="en-US">
                  <a:solidFill>
                    <a:srgbClr val="000000"/>
                  </a:solidFill>
                </a:rPr>
                <a:t>。</a:t>
              </a:r>
            </a:p>
          </p:txBody>
        </p:sp>
        <p:graphicFrame>
          <p:nvGraphicFramePr>
            <p:cNvPr id="26633" name="Object 9"/>
            <p:cNvGraphicFramePr>
              <a:graphicFrameLocks noChangeAspect="1"/>
            </p:cNvGraphicFramePr>
            <p:nvPr/>
          </p:nvGraphicFramePr>
          <p:xfrm>
            <a:off x="3379" y="939"/>
            <a:ext cx="1043" cy="268"/>
          </p:xfrm>
          <a:graphic>
            <a:graphicData uri="http://schemas.openxmlformats.org/presentationml/2006/ole">
              <mc:AlternateContent xmlns:mc="http://schemas.openxmlformats.org/markup-compatibility/2006">
                <mc:Choice xmlns:v="urn:schemas-microsoft-com:vml" Requires="v">
                  <p:oleObj spid="_x0000_s26644" r:id="rId5" imgW="1002865" imgH="253890" progId="Equation.DSMT4">
                    <p:embed/>
                  </p:oleObj>
                </mc:Choice>
                <mc:Fallback>
                  <p:oleObj r:id="rId5" imgW="1002865" imgH="25389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939"/>
                          <a:ext cx="104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637" name="Rectangle 13"/>
          <p:cNvSpPr>
            <a:spLocks noChangeArrowheads="1"/>
          </p:cNvSpPr>
          <p:nvPr/>
        </p:nvSpPr>
        <p:spPr bwMode="auto">
          <a:xfrm>
            <a:off x="366713" y="2492375"/>
            <a:ext cx="5718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例</a:t>
            </a:r>
            <a:r>
              <a:rPr lang="en-US" altLang="zh-CN">
                <a:solidFill>
                  <a:srgbClr val="009900"/>
                </a:solidFill>
              </a:rPr>
              <a:t>9.6</a:t>
            </a:r>
            <a:r>
              <a:rPr lang="en-US" altLang="zh-CN"/>
              <a:t>   </a:t>
            </a:r>
            <a:r>
              <a:rPr lang="zh-CN" altLang="en-US"/>
              <a:t>求矩阵</a:t>
            </a:r>
            <a:r>
              <a:rPr lang="en-US" altLang="zh-CN" i="1"/>
              <a:t>A</a:t>
            </a:r>
            <a:r>
              <a:rPr lang="zh-CN" altLang="en-US"/>
              <a:t>的列向量具有最大权和的独立子集</a:t>
            </a:r>
          </a:p>
        </p:txBody>
      </p:sp>
      <p:grpSp>
        <p:nvGrpSpPr>
          <p:cNvPr id="26642" name="Group 18"/>
          <p:cNvGrpSpPr>
            <a:grpSpLocks/>
          </p:cNvGrpSpPr>
          <p:nvPr/>
        </p:nvGrpSpPr>
        <p:grpSpPr bwMode="auto">
          <a:xfrm>
            <a:off x="395288" y="2997200"/>
            <a:ext cx="5440362" cy="2544763"/>
            <a:chOff x="249" y="1888"/>
            <a:chExt cx="3427" cy="1603"/>
          </a:xfrm>
        </p:grpSpPr>
        <p:graphicFrame>
          <p:nvGraphicFramePr>
            <p:cNvPr id="26640" name="Object 16"/>
            <p:cNvGraphicFramePr>
              <a:graphicFrameLocks noChangeAspect="1"/>
            </p:cNvGraphicFramePr>
            <p:nvPr/>
          </p:nvGraphicFramePr>
          <p:xfrm>
            <a:off x="431" y="1888"/>
            <a:ext cx="3245" cy="1358"/>
          </p:xfrm>
          <a:graphic>
            <a:graphicData uri="http://schemas.openxmlformats.org/presentationml/2006/ole">
              <mc:AlternateContent xmlns:mc="http://schemas.openxmlformats.org/markup-compatibility/2006">
                <mc:Choice xmlns:v="urn:schemas-microsoft-com:vml" Requires="v">
                  <p:oleObj spid="_x0000_s26645" name="Equation" r:id="rId6" imgW="2184120" imgH="914400" progId="Equation.DSMT4">
                    <p:embed/>
                  </p:oleObj>
                </mc:Choice>
                <mc:Fallback>
                  <p:oleObj name="Equation" r:id="rId6" imgW="2184120" imgH="9144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 y="1888"/>
                          <a:ext cx="3245" cy="1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1" name="Text Box 17"/>
            <p:cNvSpPr txBox="1">
              <a:spLocks noChangeArrowheads="1"/>
            </p:cNvSpPr>
            <p:nvPr/>
          </p:nvSpPr>
          <p:spPr bwMode="auto">
            <a:xfrm>
              <a:off x="249" y="3203"/>
              <a:ext cx="27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宋体" pitchFamily="2" charset="-122"/>
                </a:rPr>
                <a:t>C(</a:t>
              </a:r>
              <a:r>
                <a:rPr lang="en-US" altLang="zh-CN" sz="2400">
                  <a:latin typeface="宋体" pitchFamily="2" charset="-122"/>
                </a:rPr>
                <a:t>e</a:t>
              </a:r>
              <a:r>
                <a:rPr lang="en-US" altLang="zh-CN" sz="1400">
                  <a:latin typeface="宋体" pitchFamily="2" charset="-122"/>
                </a:rPr>
                <a:t>i</a:t>
              </a:r>
              <a:r>
                <a:rPr lang="en-US" altLang="zh-CN">
                  <a:latin typeface="宋体" pitchFamily="2" charset="-122"/>
                </a:rPr>
                <a:t>)</a:t>
              </a:r>
              <a:r>
                <a:rPr lang="zh-CN" altLang="en-US">
                  <a:latin typeface="宋体" pitchFamily="2" charset="-122"/>
                </a:rPr>
                <a:t>＝ </a:t>
              </a:r>
              <a:r>
                <a:rPr lang="en-US" altLang="zh-CN" sz="2400">
                  <a:latin typeface="宋体" pitchFamily="2" charset="-122"/>
                </a:rPr>
                <a:t>8  4   7  5  2   6  4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6631"/>
                                        </p:tgtEl>
                                        <p:attrNameLst>
                                          <p:attrName>style.visibility</p:attrName>
                                        </p:attrNameLst>
                                      </p:cBhvr>
                                      <p:to>
                                        <p:strVal val="visible"/>
                                      </p:to>
                                    </p:set>
                                    <p:anim calcmode="lin" valueType="num">
                                      <p:cBhvr additive="base">
                                        <p:cTn id="7" dur="500" fill="hold"/>
                                        <p:tgtEl>
                                          <p:spTgt spid="26631"/>
                                        </p:tgtEl>
                                        <p:attrNameLst>
                                          <p:attrName>ppt_x</p:attrName>
                                        </p:attrNameLst>
                                      </p:cBhvr>
                                      <p:tavLst>
                                        <p:tav tm="0">
                                          <p:val>
                                            <p:strVal val="0-#ppt_w/2"/>
                                          </p:val>
                                        </p:tav>
                                        <p:tav tm="100000">
                                          <p:val>
                                            <p:strVal val="#ppt_x"/>
                                          </p:val>
                                        </p:tav>
                                      </p:tavLst>
                                    </p:anim>
                                    <p:anim calcmode="lin" valueType="num">
                                      <p:cBhvr additive="base">
                                        <p:cTn id="8" dur="500" fill="hold"/>
                                        <p:tgtEl>
                                          <p:spTgt spid="266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635"/>
                                        </p:tgtEl>
                                        <p:attrNameLst>
                                          <p:attrName>style.visibility</p:attrName>
                                        </p:attrNameLst>
                                      </p:cBhvr>
                                      <p:to>
                                        <p:strVal val="visible"/>
                                      </p:to>
                                    </p:set>
                                    <p:anim calcmode="lin" valueType="num">
                                      <p:cBhvr additive="base">
                                        <p:cTn id="13" dur="500" fill="hold"/>
                                        <p:tgtEl>
                                          <p:spTgt spid="26635"/>
                                        </p:tgtEl>
                                        <p:attrNameLst>
                                          <p:attrName>ppt_x</p:attrName>
                                        </p:attrNameLst>
                                      </p:cBhvr>
                                      <p:tavLst>
                                        <p:tav tm="0">
                                          <p:val>
                                            <p:strVal val="0-#ppt_w/2"/>
                                          </p:val>
                                        </p:tav>
                                        <p:tav tm="100000">
                                          <p:val>
                                            <p:strVal val="#ppt_x"/>
                                          </p:val>
                                        </p:tav>
                                      </p:tavLst>
                                    </p:anim>
                                    <p:anim calcmode="lin" valueType="num">
                                      <p:cBhvr additive="base">
                                        <p:cTn id="14" dur="500" fill="hold"/>
                                        <p:tgtEl>
                                          <p:spTgt spid="2663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37"/>
                                        </p:tgtEl>
                                        <p:attrNameLst>
                                          <p:attrName>style.visibility</p:attrName>
                                        </p:attrNameLst>
                                      </p:cBhvr>
                                      <p:to>
                                        <p:strVal val="visible"/>
                                      </p:to>
                                    </p:set>
                                    <p:anim calcmode="lin" valueType="num">
                                      <p:cBhvr additive="base">
                                        <p:cTn id="19" dur="500" fill="hold"/>
                                        <p:tgtEl>
                                          <p:spTgt spid="26637"/>
                                        </p:tgtEl>
                                        <p:attrNameLst>
                                          <p:attrName>ppt_x</p:attrName>
                                        </p:attrNameLst>
                                      </p:cBhvr>
                                      <p:tavLst>
                                        <p:tav tm="0">
                                          <p:val>
                                            <p:strVal val="0-#ppt_w/2"/>
                                          </p:val>
                                        </p:tav>
                                        <p:tav tm="100000">
                                          <p:val>
                                            <p:strVal val="#ppt_x"/>
                                          </p:val>
                                        </p:tav>
                                      </p:tavLst>
                                    </p:anim>
                                    <p:anim calcmode="lin" valueType="num">
                                      <p:cBhvr additive="base">
                                        <p:cTn id="20" dur="500" fill="hold"/>
                                        <p:tgtEl>
                                          <p:spTgt spid="2663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642"/>
                                        </p:tgtEl>
                                        <p:attrNameLst>
                                          <p:attrName>style.visibility</p:attrName>
                                        </p:attrNameLst>
                                      </p:cBhvr>
                                      <p:to>
                                        <p:strVal val="visible"/>
                                      </p:to>
                                    </p:set>
                                    <p:anim calcmode="lin" valueType="num">
                                      <p:cBhvr additive="base">
                                        <p:cTn id="25" dur="500" fill="hold"/>
                                        <p:tgtEl>
                                          <p:spTgt spid="26642"/>
                                        </p:tgtEl>
                                        <p:attrNameLst>
                                          <p:attrName>ppt_x</p:attrName>
                                        </p:attrNameLst>
                                      </p:cBhvr>
                                      <p:tavLst>
                                        <p:tav tm="0">
                                          <p:val>
                                            <p:strVal val="0-#ppt_w/2"/>
                                          </p:val>
                                        </p:tav>
                                        <p:tav tm="100000">
                                          <p:val>
                                            <p:strVal val="#ppt_x"/>
                                          </p:val>
                                        </p:tav>
                                      </p:tavLst>
                                    </p:anim>
                                    <p:anim calcmode="lin" valueType="num">
                                      <p:cBhvr additive="base">
                                        <p:cTn id="26" dur="500" fill="hold"/>
                                        <p:tgtEl>
                                          <p:spTgt spid="266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5" name="Rectangle 5"/>
          <p:cNvSpPr>
            <a:spLocks noChangeArrowheads="1"/>
          </p:cNvSpPr>
          <p:nvPr/>
        </p:nvSpPr>
        <p:spPr bwMode="auto">
          <a:xfrm>
            <a:off x="323850" y="333375"/>
            <a:ext cx="83518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现在，我们已有了求解最小复盖问题的分枝解法。该算法在可以利用法则</a:t>
            </a:r>
            <a:r>
              <a:rPr lang="en-US" altLang="zh-CN"/>
              <a:t>1~</a:t>
            </a:r>
            <a:r>
              <a:rPr lang="zh-CN" altLang="en-US"/>
              <a:t>法则</a:t>
            </a:r>
            <a:r>
              <a:rPr lang="en-US" altLang="zh-CN"/>
              <a:t>3</a:t>
            </a:r>
            <a:r>
              <a:rPr lang="zh-CN" altLang="en-US"/>
              <a:t>时应尽可能地利用，在无法利用法则化约时，则采用分枝办法求解。算法不仅能求解规模小的问题，对许多规模较大的实例常常也很有效，除非大量遇到分枝而应接不睱。当然，从理论上讲，每步均需分枝而使计算量随问题的规模指数增大的最坏实例是客观存在的，故从计算复杂性角度来看，上述算法仍然是一个指数算法。</a:t>
            </a:r>
          </a:p>
        </p:txBody>
      </p:sp>
      <p:sp>
        <p:nvSpPr>
          <p:cNvPr id="112647" name="Rectangle 7"/>
          <p:cNvSpPr>
            <a:spLocks noChangeArrowheads="1"/>
          </p:cNvSpPr>
          <p:nvPr/>
        </p:nvSpPr>
        <p:spPr bwMode="auto">
          <a:xfrm>
            <a:off x="323850" y="2205038"/>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许多实际问题可以转化为复盖问题，其中包括十分著名的地图染色问题，（即四色问题）。</a:t>
            </a:r>
            <a:r>
              <a:rPr lang="zh-CN" altLang="en-US"/>
              <a:t> </a:t>
            </a:r>
          </a:p>
        </p:txBody>
      </p:sp>
      <p:sp>
        <p:nvSpPr>
          <p:cNvPr id="112649" name="Rectangle 9"/>
          <p:cNvSpPr>
            <a:spLocks noChangeArrowheads="1"/>
          </p:cNvSpPr>
          <p:nvPr/>
        </p:nvSpPr>
        <p:spPr bwMode="auto">
          <a:xfrm>
            <a:off x="360363" y="2916238"/>
            <a:ext cx="853281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四色问题最早是由英国人格思里（</a:t>
            </a:r>
            <a:r>
              <a:rPr lang="en-US" altLang="zh-CN"/>
              <a:t>Francis Guthrie</a:t>
            </a:r>
            <a:r>
              <a:rPr lang="zh-CN" altLang="en-US"/>
              <a:t>）于</a:t>
            </a:r>
            <a:r>
              <a:rPr lang="en-US" altLang="zh-CN"/>
              <a:t>1853</a:t>
            </a:r>
            <a:r>
              <a:rPr lang="zh-CN" altLang="en-US"/>
              <a:t>年在绘制英格兰地图时发觉并提出的，但后来被人遗忘了。</a:t>
            </a:r>
            <a:r>
              <a:rPr lang="en-US" altLang="zh-CN"/>
              <a:t>1878</a:t>
            </a:r>
            <a:r>
              <a:rPr lang="zh-CN" altLang="en-US"/>
              <a:t>年</a:t>
            </a:r>
            <a:r>
              <a:rPr lang="en-US" altLang="zh-CN"/>
              <a:t>——1879</a:t>
            </a:r>
            <a:r>
              <a:rPr lang="zh-CN" altLang="en-US"/>
              <a:t>年，英国著名数学家凯莱在文章中谈到他未能证明四色定理，并指出了他试图证明时遇到的一些困难后，才引起了人们的广泛注意。四色问题是这样的：设有一张需加染色的平面地图，显然，两个相邻的国家必须染色成不同的颜色。在开始染色以前，我们一定很想知道为了给这张地图染色，最少需要用到几种颜色。</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2645"/>
                                        </p:tgtEl>
                                        <p:attrNameLst>
                                          <p:attrName>style.visibility</p:attrName>
                                        </p:attrNameLst>
                                      </p:cBhvr>
                                      <p:to>
                                        <p:strVal val="visible"/>
                                      </p:to>
                                    </p:set>
                                    <p:anim calcmode="lin" valueType="num">
                                      <p:cBhvr additive="base">
                                        <p:cTn id="7" dur="500" fill="hold"/>
                                        <p:tgtEl>
                                          <p:spTgt spid="112645"/>
                                        </p:tgtEl>
                                        <p:attrNameLst>
                                          <p:attrName>ppt_x</p:attrName>
                                        </p:attrNameLst>
                                      </p:cBhvr>
                                      <p:tavLst>
                                        <p:tav tm="0">
                                          <p:val>
                                            <p:strVal val="0-#ppt_w/2"/>
                                          </p:val>
                                        </p:tav>
                                        <p:tav tm="100000">
                                          <p:val>
                                            <p:strVal val="#ppt_x"/>
                                          </p:val>
                                        </p:tav>
                                      </p:tavLst>
                                    </p:anim>
                                    <p:anim calcmode="lin" valueType="num">
                                      <p:cBhvr additive="base">
                                        <p:cTn id="8" dur="500" fill="hold"/>
                                        <p:tgtEl>
                                          <p:spTgt spid="1126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7"/>
                                        </p:tgtEl>
                                        <p:attrNameLst>
                                          <p:attrName>style.visibility</p:attrName>
                                        </p:attrNameLst>
                                      </p:cBhvr>
                                      <p:to>
                                        <p:strVal val="visible"/>
                                      </p:to>
                                    </p:set>
                                    <p:anim calcmode="lin" valueType="num">
                                      <p:cBhvr additive="base">
                                        <p:cTn id="13" dur="500" fill="hold"/>
                                        <p:tgtEl>
                                          <p:spTgt spid="112647"/>
                                        </p:tgtEl>
                                        <p:attrNameLst>
                                          <p:attrName>ppt_x</p:attrName>
                                        </p:attrNameLst>
                                      </p:cBhvr>
                                      <p:tavLst>
                                        <p:tav tm="0">
                                          <p:val>
                                            <p:strVal val="0-#ppt_w/2"/>
                                          </p:val>
                                        </p:tav>
                                        <p:tav tm="100000">
                                          <p:val>
                                            <p:strVal val="#ppt_x"/>
                                          </p:val>
                                        </p:tav>
                                      </p:tavLst>
                                    </p:anim>
                                    <p:anim calcmode="lin" valueType="num">
                                      <p:cBhvr additive="base">
                                        <p:cTn id="14" dur="500" fill="hold"/>
                                        <p:tgtEl>
                                          <p:spTgt spid="1126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49"/>
                                        </p:tgtEl>
                                        <p:attrNameLst>
                                          <p:attrName>style.visibility</p:attrName>
                                        </p:attrNameLst>
                                      </p:cBhvr>
                                      <p:to>
                                        <p:strVal val="visible"/>
                                      </p:to>
                                    </p:set>
                                    <p:anim calcmode="lin" valueType="num">
                                      <p:cBhvr additive="base">
                                        <p:cTn id="19" dur="500" fill="hold"/>
                                        <p:tgtEl>
                                          <p:spTgt spid="112649"/>
                                        </p:tgtEl>
                                        <p:attrNameLst>
                                          <p:attrName>ppt_x</p:attrName>
                                        </p:attrNameLst>
                                      </p:cBhvr>
                                      <p:tavLst>
                                        <p:tav tm="0">
                                          <p:val>
                                            <p:strVal val="0-#ppt_w/2"/>
                                          </p:val>
                                        </p:tav>
                                        <p:tav tm="100000">
                                          <p:val>
                                            <p:strVal val="#ppt_x"/>
                                          </p:val>
                                        </p:tav>
                                      </p:tavLst>
                                    </p:anim>
                                    <p:anim calcmode="lin" valueType="num">
                                      <p:cBhvr additive="base">
                                        <p:cTn id="20" dur="500" fill="hold"/>
                                        <p:tgtEl>
                                          <p:spTgt spid="112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p:bldP spid="112647" grpId="0"/>
      <p:bldP spid="11264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5"/>
          <p:cNvSpPr>
            <a:spLocks noChangeArrowheads="1"/>
          </p:cNvSpPr>
          <p:nvPr/>
        </p:nvSpPr>
        <p:spPr bwMode="auto">
          <a:xfrm>
            <a:off x="395288" y="333375"/>
            <a:ext cx="82804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对于一些较简单地图，也许只要用致命伤种或三种不同颜料即可，（例如</a:t>
            </a:r>
            <a:r>
              <a:rPr lang="zh-CN" altLang="en-US"/>
              <a:t> </a:t>
            </a:r>
            <a:r>
              <a:rPr lang="zh-CN" altLang="en-US">
                <a:cs typeface="Times New Roman" pitchFamily="18" charset="0"/>
              </a:rPr>
              <a:t>方格棋盘咻两种颜料、由正六边形拼接而成地图只要用三种颜料即可着色），但很容易画出一幅至少要四种颜色料着色的地图。但无论你怎么去试，都有不可能作出一幅必须用五种或更多种颜料才能对其染色的平面地图。下面的分析也许会帮助你相信四种颜色应当是足够的：先画出两两相邻的三个国家，记为</a:t>
            </a:r>
            <a:r>
              <a:rPr lang="en-US" altLang="zh-CN"/>
              <a:t>1</a:t>
            </a:r>
            <a:r>
              <a:rPr lang="zh-CN" altLang="en-US">
                <a:cs typeface="Times New Roman" pitchFamily="18" charset="0"/>
              </a:rPr>
              <a:t>、</a:t>
            </a:r>
            <a:r>
              <a:rPr lang="en-US" altLang="zh-CN"/>
              <a:t>2</a:t>
            </a:r>
            <a:r>
              <a:rPr lang="zh-CN" altLang="en-US">
                <a:cs typeface="Times New Roman" pitchFamily="18" charset="0"/>
              </a:rPr>
              <a:t>、</a:t>
            </a:r>
            <a:r>
              <a:rPr lang="en-US" altLang="zh-CN"/>
              <a:t>3</a:t>
            </a:r>
            <a:r>
              <a:rPr lang="zh-CN" altLang="en-US">
                <a:cs typeface="Times New Roman" pitchFamily="18" charset="0"/>
              </a:rPr>
              <a:t>；现画第四个国家，由于是平面地图又与</a:t>
            </a:r>
            <a:r>
              <a:rPr lang="en-US" altLang="zh-CN"/>
              <a:t>1</a:t>
            </a:r>
            <a:r>
              <a:rPr lang="zh-CN" altLang="en-US">
                <a:cs typeface="Times New Roman" pitchFamily="18" charset="0"/>
              </a:rPr>
              <a:t>、</a:t>
            </a:r>
            <a:r>
              <a:rPr lang="en-US" altLang="zh-CN"/>
              <a:t>2</a:t>
            </a:r>
            <a:r>
              <a:rPr lang="zh-CN" altLang="en-US">
                <a:cs typeface="Times New Roman" pitchFamily="18" charset="0"/>
              </a:rPr>
              <a:t>、</a:t>
            </a:r>
            <a:r>
              <a:rPr lang="en-US" altLang="zh-CN"/>
              <a:t>3</a:t>
            </a:r>
            <a:r>
              <a:rPr lang="zh-CN" altLang="en-US">
                <a:cs typeface="Times New Roman" pitchFamily="18" charset="0"/>
              </a:rPr>
              <a:t>均相邻，它只能如图</a:t>
            </a:r>
            <a:r>
              <a:rPr lang="en-US" altLang="zh-CN"/>
              <a:t>9.21</a:t>
            </a:r>
            <a:r>
              <a:rPr lang="zh-CN" altLang="en-US">
                <a:cs typeface="Times New Roman" pitchFamily="18" charset="0"/>
              </a:rPr>
              <a:t>中的</a:t>
            </a:r>
            <a:r>
              <a:rPr lang="en-US" altLang="zh-CN"/>
              <a:t>4</a:t>
            </a:r>
            <a:r>
              <a:rPr lang="zh-CN" altLang="en-US">
                <a:cs typeface="Times New Roman" pitchFamily="18" charset="0"/>
              </a:rPr>
              <a:t>或</a:t>
            </a:r>
            <a:r>
              <a:rPr lang="en-US" altLang="zh-CN"/>
              <a:t>4`</a:t>
            </a:r>
            <a:r>
              <a:rPr lang="zh-CN" altLang="en-US">
                <a:cs typeface="Times New Roman" pitchFamily="18" charset="0"/>
              </a:rPr>
              <a:t>，两者必居其一。现在，你无论如也画不出与</a:t>
            </a:r>
            <a:r>
              <a:rPr lang="en-US" altLang="zh-CN"/>
              <a:t>1</a:t>
            </a:r>
            <a:r>
              <a:rPr lang="en-US" altLang="zh-CN">
                <a:cs typeface="Times New Roman" pitchFamily="18" charset="0"/>
              </a:rPr>
              <a:t>—</a:t>
            </a:r>
            <a:r>
              <a:rPr lang="en-US" altLang="zh-CN"/>
              <a:t>4</a:t>
            </a:r>
            <a:r>
              <a:rPr lang="zh-CN" altLang="en-US">
                <a:cs typeface="Times New Roman" pitchFamily="18" charset="0"/>
              </a:rPr>
              <a:t>或</a:t>
            </a:r>
            <a:r>
              <a:rPr lang="en-US" altLang="zh-CN"/>
              <a:t>1</a:t>
            </a:r>
            <a:r>
              <a:rPr lang="zh-CN" altLang="en-US">
                <a:cs typeface="Times New Roman" pitchFamily="18" charset="0"/>
              </a:rPr>
              <a:t>、</a:t>
            </a:r>
            <a:r>
              <a:rPr lang="en-US" altLang="zh-CN"/>
              <a:t>2</a:t>
            </a:r>
            <a:r>
              <a:rPr lang="zh-CN" altLang="en-US">
                <a:cs typeface="Times New Roman" pitchFamily="18" charset="0"/>
              </a:rPr>
              <a:t>、</a:t>
            </a:r>
            <a:r>
              <a:rPr lang="en-US" altLang="zh-CN"/>
              <a:t>3</a:t>
            </a:r>
            <a:r>
              <a:rPr lang="zh-CN" altLang="en-US">
                <a:cs typeface="Times New Roman" pitchFamily="18" charset="0"/>
              </a:rPr>
              <a:t>、</a:t>
            </a:r>
            <a:r>
              <a:rPr lang="en-US" altLang="zh-CN"/>
              <a:t>4</a:t>
            </a:r>
            <a:r>
              <a:rPr lang="zh-CN" altLang="en-US">
                <a:cs typeface="Times New Roman" pitchFamily="18" charset="0"/>
              </a:rPr>
              <a:t>均相邻的第</a:t>
            </a:r>
            <a:r>
              <a:rPr lang="en-US" altLang="zh-CN"/>
              <a:t>5</a:t>
            </a:r>
            <a:r>
              <a:rPr lang="zh-CN" altLang="en-US">
                <a:cs typeface="Times New Roman" pitchFamily="18" charset="0"/>
              </a:rPr>
              <a:t>个国家了，当然，这里隐含着一些假设，例如，相邻必须有一条相邻的边（只有一个顶点相邻不算）且任何国家都是相通的，（不能分成分离的两块或几块）。上述分析是较直观的，且容易使人产生误解，以为四色总是伯证明应当不会太难。可惜，至少到今天为止，它还无法导出严格的证明。</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3669"/>
                                        </p:tgtEl>
                                        <p:attrNameLst>
                                          <p:attrName>style.visibility</p:attrName>
                                        </p:attrNameLst>
                                      </p:cBhvr>
                                      <p:to>
                                        <p:strVal val="visible"/>
                                      </p:to>
                                    </p:set>
                                    <p:anim calcmode="lin" valueType="num">
                                      <p:cBhvr additive="base">
                                        <p:cTn id="7" dur="500" fill="hold"/>
                                        <p:tgtEl>
                                          <p:spTgt spid="113669"/>
                                        </p:tgtEl>
                                        <p:attrNameLst>
                                          <p:attrName>ppt_x</p:attrName>
                                        </p:attrNameLst>
                                      </p:cBhvr>
                                      <p:tavLst>
                                        <p:tav tm="0">
                                          <p:val>
                                            <p:strVal val="0-#ppt_w/2"/>
                                          </p:val>
                                        </p:tav>
                                        <p:tav tm="100000">
                                          <p:val>
                                            <p:strVal val="#ppt_x"/>
                                          </p:val>
                                        </p:tav>
                                      </p:tavLst>
                                    </p:anim>
                                    <p:anim calcmode="lin" valueType="num">
                                      <p:cBhvr additive="base">
                                        <p:cTn id="8" dur="500" fill="hold"/>
                                        <p:tgtEl>
                                          <p:spTgt spid="1136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323850" y="333375"/>
            <a:ext cx="842486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证明中遇到的一大困难是：对你给定的任一平面地图，用四种颜料染色总是足够的；在你染好色的地图上适当增添二、三个国家，总可做到非要用新的颜料不可；假如你从头做起，对新的地图重新染色，你又会发现四种颜色还是足夠的，（只要四色问题是对的，当然应当这样）。在长达一百多年的时间里，人们想了许多办法企图克服难关，虽取得了一批漂亮的研究成果，但四色问题本身却一直攻克不下。直到</a:t>
            </a:r>
            <a:r>
              <a:rPr lang="en-US" altLang="zh-CN"/>
              <a:t>1976</a:t>
            </a:r>
            <a:r>
              <a:rPr lang="zh-CN" altLang="en-US"/>
              <a:t>年，美国数学家</a:t>
            </a:r>
            <a:r>
              <a:rPr lang="en-US" altLang="zh-CN"/>
              <a:t>K</a:t>
            </a:r>
            <a:r>
              <a:rPr lang="en-US" altLang="zh-CN">
                <a:latin typeface="Arial"/>
              </a:rPr>
              <a:t>·</a:t>
            </a:r>
            <a:r>
              <a:rPr lang="en-US" altLang="zh-CN"/>
              <a:t>Appel</a:t>
            </a:r>
            <a:r>
              <a:rPr lang="zh-CN" altLang="en-US"/>
              <a:t>和</a:t>
            </a:r>
            <a:r>
              <a:rPr lang="en-US" altLang="zh-CN"/>
              <a:t>W</a:t>
            </a:r>
            <a:r>
              <a:rPr lang="en-US" altLang="zh-CN">
                <a:latin typeface="Arial"/>
              </a:rPr>
              <a:t>·</a:t>
            </a:r>
            <a:r>
              <a:rPr lang="en-US" altLang="zh-CN">
                <a:latin typeface="宋体" pitchFamily="2" charset="-122"/>
              </a:rPr>
              <a:t>Haken</a:t>
            </a:r>
            <a:r>
              <a:rPr lang="zh-CN" altLang="en-US">
                <a:latin typeface="宋体" pitchFamily="2" charset="-122"/>
              </a:rPr>
              <a:t>利用伊利诺斯大学的计算机（</a:t>
            </a:r>
            <a:r>
              <a:rPr lang="en-US" altLang="zh-CN">
                <a:latin typeface="宋体" pitchFamily="2" charset="-122"/>
              </a:rPr>
              <a:t>IBM360</a:t>
            </a:r>
            <a:r>
              <a:rPr lang="zh-CN" altLang="en-US">
                <a:latin typeface="宋体" pitchFamily="2" charset="-122"/>
              </a:rPr>
              <a:t>）作了</a:t>
            </a:r>
            <a:r>
              <a:rPr lang="en-US" altLang="zh-CN">
                <a:latin typeface="宋体" pitchFamily="2" charset="-122"/>
              </a:rPr>
              <a:t>1200</a:t>
            </a:r>
            <a:r>
              <a:rPr lang="zh-CN" altLang="en-US">
                <a:latin typeface="宋体" pitchFamily="2" charset="-122"/>
              </a:rPr>
              <a:t>小时运算，分析了</a:t>
            </a:r>
            <a:r>
              <a:rPr lang="en-US" altLang="zh-CN">
                <a:latin typeface="宋体" pitchFamily="2" charset="-122"/>
              </a:rPr>
              <a:t>1482</a:t>
            </a:r>
            <a:r>
              <a:rPr lang="zh-CN" altLang="en-US">
                <a:latin typeface="宋体" pitchFamily="2" charset="-122"/>
              </a:rPr>
              <a:t>种可能情况，才证实了四色定理是正确的。人们至今还在研究，希望能给出一个较为简洁的证明。</a:t>
            </a:r>
          </a:p>
        </p:txBody>
      </p:sp>
      <p:sp>
        <p:nvSpPr>
          <p:cNvPr id="114694" name="Rectangle 6"/>
          <p:cNvSpPr>
            <a:spLocks noChangeArrowheads="1"/>
          </p:cNvSpPr>
          <p:nvPr/>
        </p:nvSpPr>
        <p:spPr bwMode="auto">
          <a:xfrm>
            <a:off x="323850" y="3068638"/>
            <a:ext cx="8424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我们不可能在这里详细讨论一个困扰人们一个多世纪的数学难题，而只想了解一下其中的建模方法。</a:t>
            </a:r>
            <a:r>
              <a:rPr lang="zh-CN" altLang="en-US"/>
              <a:t> </a:t>
            </a:r>
          </a:p>
        </p:txBody>
      </p:sp>
      <p:sp>
        <p:nvSpPr>
          <p:cNvPr id="114698" name="Rectangle 10"/>
          <p:cNvSpPr>
            <a:spLocks noChangeArrowheads="1"/>
          </p:cNvSpPr>
          <p:nvPr/>
        </p:nvSpPr>
        <p:spPr bwMode="auto">
          <a:xfrm>
            <a:off x="323850" y="3789363"/>
            <a:ext cx="84963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宋体" pitchFamily="2" charset="-122"/>
              </a:rPr>
              <a:t>当我们着手处理四色问题时遇到的第一个困难是：国家之间的邻接方式是各种各样的，如何才能抓住问题的本质。一个有效的做法是将地图染色转化为与之相关的一个图</a:t>
            </a:r>
            <a:r>
              <a:rPr lang="en-US" altLang="zh-CN" i="1">
                <a:latin typeface="宋体" pitchFamily="2" charset="-122"/>
              </a:rPr>
              <a:t>G</a:t>
            </a:r>
            <a:r>
              <a:rPr lang="zh-CN" altLang="en-US">
                <a:latin typeface="宋体" pitchFamily="2" charset="-122"/>
              </a:rPr>
              <a:t>顶点的染色。转化的方法是把每一个国家画成一个顶点，在所有表示相邻国家的顶点之间添上一条边而不管它们是怎样邻接的。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0-#ppt_w/2"/>
                                          </p:val>
                                        </p:tav>
                                        <p:tav tm="100000">
                                          <p:val>
                                            <p:strVal val="#ppt_x"/>
                                          </p:val>
                                        </p:tav>
                                      </p:tavLst>
                                    </p:anim>
                                    <p:anim calcmode="lin" valueType="num">
                                      <p:cBhvr additive="base">
                                        <p:cTn id="8" dur="500" fill="hold"/>
                                        <p:tgtEl>
                                          <p:spTgt spid="1146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4"/>
                                        </p:tgtEl>
                                        <p:attrNameLst>
                                          <p:attrName>style.visibility</p:attrName>
                                        </p:attrNameLst>
                                      </p:cBhvr>
                                      <p:to>
                                        <p:strVal val="visible"/>
                                      </p:to>
                                    </p:set>
                                    <p:anim calcmode="lin" valueType="num">
                                      <p:cBhvr additive="base">
                                        <p:cTn id="13" dur="500" fill="hold"/>
                                        <p:tgtEl>
                                          <p:spTgt spid="114694"/>
                                        </p:tgtEl>
                                        <p:attrNameLst>
                                          <p:attrName>ppt_x</p:attrName>
                                        </p:attrNameLst>
                                      </p:cBhvr>
                                      <p:tavLst>
                                        <p:tav tm="0">
                                          <p:val>
                                            <p:strVal val="0-#ppt_w/2"/>
                                          </p:val>
                                        </p:tav>
                                        <p:tav tm="100000">
                                          <p:val>
                                            <p:strVal val="#ppt_x"/>
                                          </p:val>
                                        </p:tav>
                                      </p:tavLst>
                                    </p:anim>
                                    <p:anim calcmode="lin" valueType="num">
                                      <p:cBhvr additive="base">
                                        <p:cTn id="14" dur="500" fill="hold"/>
                                        <p:tgtEl>
                                          <p:spTgt spid="1146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4698"/>
                                        </p:tgtEl>
                                        <p:attrNameLst>
                                          <p:attrName>style.visibility</p:attrName>
                                        </p:attrNameLst>
                                      </p:cBhvr>
                                      <p:to>
                                        <p:strVal val="visible"/>
                                      </p:to>
                                    </p:set>
                                    <p:anim calcmode="lin" valueType="num">
                                      <p:cBhvr additive="base">
                                        <p:cTn id="19" dur="500" fill="hold"/>
                                        <p:tgtEl>
                                          <p:spTgt spid="114698"/>
                                        </p:tgtEl>
                                        <p:attrNameLst>
                                          <p:attrName>ppt_x</p:attrName>
                                        </p:attrNameLst>
                                      </p:cBhvr>
                                      <p:tavLst>
                                        <p:tav tm="0">
                                          <p:val>
                                            <p:strVal val="#ppt_x"/>
                                          </p:val>
                                        </p:tav>
                                        <p:tav tm="100000">
                                          <p:val>
                                            <p:strVal val="#ppt_x"/>
                                          </p:val>
                                        </p:tav>
                                      </p:tavLst>
                                    </p:anim>
                                    <p:anim calcmode="lin" valueType="num">
                                      <p:cBhvr additive="base">
                                        <p:cTn id="20" dur="500" fill="hold"/>
                                        <p:tgtEl>
                                          <p:spTgt spid="114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P spid="114694" grpId="0"/>
      <p:bldP spid="11469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323850" y="284163"/>
            <a:ext cx="8424863"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rPr>
              <a:t>例如，图</a:t>
            </a:r>
            <a:r>
              <a:rPr lang="en-US" altLang="zh-CN">
                <a:latin typeface="宋体" pitchFamily="2" charset="-122"/>
              </a:rPr>
              <a:t>9.22</a:t>
            </a:r>
            <a:r>
              <a:rPr lang="zh-CN" altLang="en-US">
                <a:latin typeface="宋体" pitchFamily="2" charset="-122"/>
              </a:rPr>
              <a:t>（</a:t>
            </a:r>
            <a:r>
              <a:rPr lang="en-US" altLang="zh-CN">
                <a:latin typeface="宋体" pitchFamily="2" charset="-122"/>
              </a:rPr>
              <a:t>a</a:t>
            </a:r>
            <a:r>
              <a:rPr lang="zh-CN" altLang="en-US">
                <a:latin typeface="宋体" pitchFamily="2" charset="-122"/>
              </a:rPr>
              <a:t>）中的地图被本质上唯一地转变成图</a:t>
            </a:r>
            <a:r>
              <a:rPr lang="en-US" altLang="zh-CN">
                <a:latin typeface="宋体" pitchFamily="2" charset="-122"/>
              </a:rPr>
              <a:t>9.22</a:t>
            </a:r>
            <a:r>
              <a:rPr lang="zh-CN" altLang="en-US">
                <a:latin typeface="宋体" pitchFamily="2" charset="-122"/>
              </a:rPr>
              <a:t>（</a:t>
            </a:r>
            <a:r>
              <a:rPr lang="en-US" altLang="zh-CN">
                <a:latin typeface="宋体" pitchFamily="2" charset="-122"/>
              </a:rPr>
              <a:t>b</a:t>
            </a:r>
            <a:r>
              <a:rPr lang="zh-CN" altLang="en-US">
                <a:latin typeface="宋体" pitchFamily="2" charset="-122"/>
              </a:rPr>
              <a:t>）。问题转化为给图</a:t>
            </a:r>
            <a:r>
              <a:rPr lang="en-US" altLang="zh-CN" i="1">
                <a:latin typeface="宋体" pitchFamily="2" charset="-122"/>
              </a:rPr>
              <a:t>G</a:t>
            </a:r>
            <a:r>
              <a:rPr lang="en-US" altLang="zh-CN">
                <a:latin typeface="宋体" pitchFamily="2" charset="-122"/>
              </a:rPr>
              <a:t>=</a:t>
            </a:r>
            <a:r>
              <a:rPr lang="zh-CN" altLang="en-US">
                <a:latin typeface="宋体" pitchFamily="2" charset="-122"/>
              </a:rPr>
              <a:t>（</a:t>
            </a:r>
            <a:r>
              <a:rPr lang="en-US" altLang="zh-CN" i="1">
                <a:latin typeface="宋体" pitchFamily="2" charset="-122"/>
              </a:rPr>
              <a:t>V</a:t>
            </a:r>
            <a:r>
              <a:rPr lang="zh-CN" altLang="en-US">
                <a:latin typeface="宋体" pitchFamily="2" charset="-122"/>
              </a:rPr>
              <a:t>，</a:t>
            </a:r>
            <a:r>
              <a:rPr lang="en-US" altLang="zh-CN" i="1">
                <a:latin typeface="宋体" pitchFamily="2" charset="-122"/>
              </a:rPr>
              <a:t>E</a:t>
            </a:r>
            <a:r>
              <a:rPr lang="zh-CN" altLang="en-US">
                <a:latin typeface="宋体" pitchFamily="2" charset="-122"/>
              </a:rPr>
              <a:t>）的每一顶点染色，附加的条件是有边相连的顶点必须有不同的颜色。这样一来，一个看起来有点无从下手的问题就被转化为一个有可能利用计算机进行分析、研究的问题了，（注：问题的等价性并非是一目了然的）。从这里可以看出，图从某种意义上讲，是实际问题中某种关系的本质抽象。</a:t>
            </a:r>
          </a:p>
        </p:txBody>
      </p:sp>
      <p:sp>
        <p:nvSpPr>
          <p:cNvPr id="115718" name="Rectangle 6"/>
          <p:cNvSpPr>
            <a:spLocks noChangeArrowheads="1"/>
          </p:cNvSpPr>
          <p:nvPr/>
        </p:nvSpPr>
        <p:spPr bwMode="auto">
          <a:xfrm>
            <a:off x="323850" y="4095750"/>
            <a:ext cx="83518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定义</a:t>
            </a:r>
            <a:r>
              <a:rPr lang="en-US" altLang="zh-CN">
                <a:solidFill>
                  <a:srgbClr val="009900"/>
                </a:solidFill>
                <a:latin typeface="宋体" pitchFamily="2" charset="-122"/>
              </a:rPr>
              <a:t>9.11</a:t>
            </a:r>
            <a:r>
              <a:rPr lang="en-US" altLang="zh-CN">
                <a:latin typeface="宋体" pitchFamily="2" charset="-122"/>
              </a:rPr>
              <a:t>   </a:t>
            </a:r>
            <a:r>
              <a:rPr lang="zh-CN" altLang="en-US">
                <a:latin typeface="宋体" pitchFamily="2" charset="-122"/>
              </a:rPr>
              <a:t>（图的色数）  对图</a:t>
            </a:r>
            <a:r>
              <a:rPr lang="en-US" altLang="zh-CN">
                <a:latin typeface="宋体" pitchFamily="2" charset="-122"/>
              </a:rPr>
              <a:t>G</a:t>
            </a:r>
            <a:r>
              <a:rPr lang="zh-CN" altLang="en-US">
                <a:latin typeface="宋体" pitchFamily="2" charset="-122"/>
              </a:rPr>
              <a:t>的顶点染色，要求所有有边相连的顶点都具有不同的染色，所需颜料的最少种数称为</a:t>
            </a:r>
            <a:r>
              <a:rPr lang="en-US" altLang="zh-CN" i="1">
                <a:latin typeface="宋体" pitchFamily="2" charset="-122"/>
              </a:rPr>
              <a:t>G</a:t>
            </a:r>
            <a:r>
              <a:rPr lang="zh-CN" altLang="en-US">
                <a:latin typeface="宋体" pitchFamily="2" charset="-122"/>
              </a:rPr>
              <a:t>的染色数，记为</a:t>
            </a:r>
            <a:r>
              <a:rPr lang="en-US" altLang="zh-CN" i="1">
                <a:latin typeface="宋体" pitchFamily="2" charset="-122"/>
              </a:rPr>
              <a:t>K</a:t>
            </a:r>
            <a:r>
              <a:rPr lang="zh-CN" altLang="en-US">
                <a:latin typeface="宋体" pitchFamily="2" charset="-122"/>
              </a:rPr>
              <a:t>（</a:t>
            </a:r>
            <a:r>
              <a:rPr lang="en-US" altLang="zh-CN" i="1">
                <a:latin typeface="宋体" pitchFamily="2" charset="-122"/>
              </a:rPr>
              <a:t>G</a:t>
            </a:r>
            <a:r>
              <a:rPr lang="zh-CN" altLang="en-US">
                <a:latin typeface="宋体" pitchFamily="2" charset="-122"/>
              </a:rPr>
              <a:t>）或简记为</a:t>
            </a:r>
            <a:r>
              <a:rPr lang="en-US" altLang="zh-CN" i="1">
                <a:latin typeface="宋体" pitchFamily="2" charset="-122"/>
              </a:rPr>
              <a:t>K</a:t>
            </a:r>
            <a:r>
              <a:rPr lang="zh-CN" altLang="en-US">
                <a:latin typeface="宋体" pitchFamily="2" charset="-122"/>
              </a:rPr>
              <a:t>。</a:t>
            </a:r>
          </a:p>
        </p:txBody>
      </p:sp>
      <p:sp>
        <p:nvSpPr>
          <p:cNvPr id="115720" name="Rectangle 8"/>
          <p:cNvSpPr>
            <a:spLocks noChangeArrowheads="1"/>
          </p:cNvSpPr>
          <p:nvPr/>
        </p:nvSpPr>
        <p:spPr bwMode="auto">
          <a:xfrm>
            <a:off x="325438" y="5030788"/>
            <a:ext cx="849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rPr>
              <a:t>根据这一定义，四色问题可改述为：对一切平面图</a:t>
            </a:r>
            <a:r>
              <a:rPr lang="en-US" altLang="zh-CN" i="1">
                <a:latin typeface="宋体" pitchFamily="2" charset="-122"/>
              </a:rPr>
              <a:t>G</a:t>
            </a:r>
            <a:r>
              <a:rPr lang="zh-CN" altLang="en-US">
                <a:latin typeface="宋体" pitchFamily="2" charset="-122"/>
              </a:rPr>
              <a:t>，是否总有</a:t>
            </a:r>
            <a:r>
              <a:rPr lang="en-US" altLang="zh-CN" i="1">
                <a:latin typeface="宋体" pitchFamily="2" charset="-122"/>
              </a:rPr>
              <a:t>K</a:t>
            </a:r>
            <a:r>
              <a:rPr lang="zh-CN" altLang="en-US">
                <a:latin typeface="宋体" pitchFamily="2" charset="-122"/>
              </a:rPr>
              <a:t>（</a:t>
            </a:r>
            <a:r>
              <a:rPr lang="en-US" altLang="zh-CN" i="1">
                <a:latin typeface="宋体" pitchFamily="2" charset="-122"/>
              </a:rPr>
              <a:t>G</a:t>
            </a:r>
            <a:r>
              <a:rPr lang="zh-CN" altLang="en-US">
                <a:latin typeface="宋体" pitchFamily="2" charset="-122"/>
              </a:rPr>
              <a:t>）</a:t>
            </a:r>
            <a:r>
              <a:rPr lang="en-US" altLang="zh-CN">
                <a:latin typeface="宋体" pitchFamily="2" charset="-122"/>
              </a:rPr>
              <a:t>≤4?</a:t>
            </a:r>
          </a:p>
        </p:txBody>
      </p:sp>
      <p:sp>
        <p:nvSpPr>
          <p:cNvPr id="115722" name="Rectangle 10"/>
          <p:cNvSpPr>
            <a:spLocks noChangeArrowheads="1"/>
          </p:cNvSpPr>
          <p:nvPr/>
        </p:nvSpPr>
        <p:spPr bwMode="auto">
          <a:xfrm>
            <a:off x="287338" y="5391150"/>
            <a:ext cx="85328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下面把图</a:t>
            </a:r>
            <a:r>
              <a:rPr lang="en-US" altLang="zh-CN" i="1">
                <a:solidFill>
                  <a:srgbClr val="009900"/>
                </a:solidFill>
                <a:latin typeface="宋体" pitchFamily="2" charset="-122"/>
              </a:rPr>
              <a:t>G</a:t>
            </a:r>
            <a:r>
              <a:rPr lang="zh-CN" altLang="en-US">
                <a:solidFill>
                  <a:srgbClr val="009900"/>
                </a:solidFill>
                <a:latin typeface="宋体" pitchFamily="2" charset="-122"/>
              </a:rPr>
              <a:t>的顶点染色问题转化为复盖问题。上一节中曾经指出，求图的团、独立集及复盖是等价的问题。</a:t>
            </a:r>
          </a:p>
        </p:txBody>
      </p:sp>
      <p:pic>
        <p:nvPicPr>
          <p:cNvPr id="115723" name="Picture 11" descr="20"/>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4649788" y="2028825"/>
            <a:ext cx="38100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5716"/>
                                        </p:tgtEl>
                                        <p:attrNameLst>
                                          <p:attrName>style.visibility</p:attrName>
                                        </p:attrNameLst>
                                      </p:cBhvr>
                                      <p:to>
                                        <p:strVal val="visible"/>
                                      </p:to>
                                    </p:set>
                                    <p:anim calcmode="lin" valueType="num">
                                      <p:cBhvr additive="base">
                                        <p:cTn id="7" dur="500" fill="hold"/>
                                        <p:tgtEl>
                                          <p:spTgt spid="115716"/>
                                        </p:tgtEl>
                                        <p:attrNameLst>
                                          <p:attrName>ppt_x</p:attrName>
                                        </p:attrNameLst>
                                      </p:cBhvr>
                                      <p:tavLst>
                                        <p:tav tm="0">
                                          <p:val>
                                            <p:strVal val="0-#ppt_w/2"/>
                                          </p:val>
                                        </p:tav>
                                        <p:tav tm="100000">
                                          <p:val>
                                            <p:strVal val="#ppt_x"/>
                                          </p:val>
                                        </p:tav>
                                      </p:tavLst>
                                    </p:anim>
                                    <p:anim calcmode="lin" valueType="num">
                                      <p:cBhvr additive="base">
                                        <p:cTn id="8" dur="500" fill="hold"/>
                                        <p:tgtEl>
                                          <p:spTgt spid="115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5723"/>
                                        </p:tgtEl>
                                        <p:attrNameLst>
                                          <p:attrName>style.visibility</p:attrName>
                                        </p:attrNameLst>
                                      </p:cBhvr>
                                      <p:to>
                                        <p:strVal val="visible"/>
                                      </p:to>
                                    </p:set>
                                    <p:anim calcmode="lin" valueType="num">
                                      <p:cBhvr additive="base">
                                        <p:cTn id="13" dur="500" fill="hold"/>
                                        <p:tgtEl>
                                          <p:spTgt spid="115723"/>
                                        </p:tgtEl>
                                        <p:attrNameLst>
                                          <p:attrName>ppt_x</p:attrName>
                                        </p:attrNameLst>
                                      </p:cBhvr>
                                      <p:tavLst>
                                        <p:tav tm="0">
                                          <p:val>
                                            <p:strVal val="0-#ppt_w/2"/>
                                          </p:val>
                                        </p:tav>
                                        <p:tav tm="100000">
                                          <p:val>
                                            <p:strVal val="#ppt_x"/>
                                          </p:val>
                                        </p:tav>
                                      </p:tavLst>
                                    </p:anim>
                                    <p:anim calcmode="lin" valueType="num">
                                      <p:cBhvr additive="base">
                                        <p:cTn id="14" dur="500" fill="hold"/>
                                        <p:tgtEl>
                                          <p:spTgt spid="1157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5718"/>
                                        </p:tgtEl>
                                        <p:attrNameLst>
                                          <p:attrName>style.visibility</p:attrName>
                                        </p:attrNameLst>
                                      </p:cBhvr>
                                      <p:to>
                                        <p:strVal val="visible"/>
                                      </p:to>
                                    </p:set>
                                    <p:anim calcmode="lin" valueType="num">
                                      <p:cBhvr additive="base">
                                        <p:cTn id="19" dur="500" fill="hold"/>
                                        <p:tgtEl>
                                          <p:spTgt spid="115718"/>
                                        </p:tgtEl>
                                        <p:attrNameLst>
                                          <p:attrName>ppt_x</p:attrName>
                                        </p:attrNameLst>
                                      </p:cBhvr>
                                      <p:tavLst>
                                        <p:tav tm="0">
                                          <p:val>
                                            <p:strVal val="0-#ppt_w/2"/>
                                          </p:val>
                                        </p:tav>
                                        <p:tav tm="100000">
                                          <p:val>
                                            <p:strVal val="#ppt_x"/>
                                          </p:val>
                                        </p:tav>
                                      </p:tavLst>
                                    </p:anim>
                                    <p:anim calcmode="lin" valueType="num">
                                      <p:cBhvr additive="base">
                                        <p:cTn id="20"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5720"/>
                                        </p:tgtEl>
                                        <p:attrNameLst>
                                          <p:attrName>style.visibility</p:attrName>
                                        </p:attrNameLst>
                                      </p:cBhvr>
                                      <p:to>
                                        <p:strVal val="visible"/>
                                      </p:to>
                                    </p:set>
                                    <p:anim calcmode="lin" valueType="num">
                                      <p:cBhvr additive="base">
                                        <p:cTn id="25" dur="500" fill="hold"/>
                                        <p:tgtEl>
                                          <p:spTgt spid="115720"/>
                                        </p:tgtEl>
                                        <p:attrNameLst>
                                          <p:attrName>ppt_x</p:attrName>
                                        </p:attrNameLst>
                                      </p:cBhvr>
                                      <p:tavLst>
                                        <p:tav tm="0">
                                          <p:val>
                                            <p:strVal val="0-#ppt_w/2"/>
                                          </p:val>
                                        </p:tav>
                                        <p:tav tm="100000">
                                          <p:val>
                                            <p:strVal val="#ppt_x"/>
                                          </p:val>
                                        </p:tav>
                                      </p:tavLst>
                                    </p:anim>
                                    <p:anim calcmode="lin" valueType="num">
                                      <p:cBhvr additive="base">
                                        <p:cTn id="26" dur="500" fill="hold"/>
                                        <p:tgtEl>
                                          <p:spTgt spid="11572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5722"/>
                                        </p:tgtEl>
                                        <p:attrNameLst>
                                          <p:attrName>style.visibility</p:attrName>
                                        </p:attrNameLst>
                                      </p:cBhvr>
                                      <p:to>
                                        <p:strVal val="visible"/>
                                      </p:to>
                                    </p:set>
                                    <p:anim calcmode="lin" valueType="num">
                                      <p:cBhvr additive="base">
                                        <p:cTn id="31" dur="500" fill="hold"/>
                                        <p:tgtEl>
                                          <p:spTgt spid="115722"/>
                                        </p:tgtEl>
                                        <p:attrNameLst>
                                          <p:attrName>ppt_x</p:attrName>
                                        </p:attrNameLst>
                                      </p:cBhvr>
                                      <p:tavLst>
                                        <p:tav tm="0">
                                          <p:val>
                                            <p:strVal val="0-#ppt_w/2"/>
                                          </p:val>
                                        </p:tav>
                                        <p:tav tm="100000">
                                          <p:val>
                                            <p:strVal val="#ppt_x"/>
                                          </p:val>
                                        </p:tav>
                                      </p:tavLst>
                                    </p:anim>
                                    <p:anim calcmode="lin" valueType="num">
                                      <p:cBhvr additive="base">
                                        <p:cTn id="32" dur="500" fill="hold"/>
                                        <p:tgtEl>
                                          <p:spTgt spid="115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P spid="115718" grpId="0"/>
      <p:bldP spid="115720" grpId="0"/>
      <p:bldP spid="1157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44" name="Rectangle 8"/>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46"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48"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50" name="Rectangle 14"/>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52"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54" name="Rectangle 18"/>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56" name="Rectangle 2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6758" name="Rectangle 22"/>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6759" name="Group 23"/>
          <p:cNvGrpSpPr>
            <a:grpSpLocks/>
          </p:cNvGrpSpPr>
          <p:nvPr/>
        </p:nvGrpSpPr>
        <p:grpSpPr bwMode="auto">
          <a:xfrm>
            <a:off x="447675" y="398463"/>
            <a:ext cx="8372475" cy="2916237"/>
            <a:chOff x="282" y="251"/>
            <a:chExt cx="5274" cy="1837"/>
          </a:xfrm>
        </p:grpSpPr>
        <p:sp>
          <p:nvSpPr>
            <p:cNvPr id="116740" name="Text Box 4"/>
            <p:cNvSpPr txBox="1">
              <a:spLocks noChangeArrowheads="1"/>
            </p:cNvSpPr>
            <p:nvPr/>
          </p:nvSpPr>
          <p:spPr bwMode="auto">
            <a:xfrm>
              <a:off x="282" y="251"/>
              <a:ext cx="5274"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latin typeface="宋体" pitchFamily="2" charset="-122"/>
                </a:rPr>
                <a:t>先求出</a:t>
              </a:r>
              <a:r>
                <a:rPr lang="en-US" altLang="zh-CN" i="1">
                  <a:solidFill>
                    <a:srgbClr val="000000"/>
                  </a:solidFill>
                  <a:latin typeface="宋体" pitchFamily="2" charset="-122"/>
                </a:rPr>
                <a:t>G</a:t>
              </a:r>
              <a:r>
                <a:rPr lang="zh-CN" altLang="en-US">
                  <a:solidFill>
                    <a:srgbClr val="000000"/>
                  </a:solidFill>
                  <a:latin typeface="宋体" pitchFamily="2" charset="-122"/>
                </a:rPr>
                <a:t>的所有极大独立集，记这些极大独立集为</a:t>
              </a:r>
              <a:r>
                <a:rPr lang="en-US" altLang="zh-CN" i="1">
                  <a:solidFill>
                    <a:srgbClr val="000000"/>
                  </a:solidFill>
                  <a:latin typeface="宋体" pitchFamily="2" charset="-122"/>
                </a:rPr>
                <a:t>V</a:t>
              </a:r>
              <a:r>
                <a:rPr lang="en-US" altLang="zh-CN" baseline="-30000">
                  <a:solidFill>
                    <a:srgbClr val="000000"/>
                  </a:solidFill>
                  <a:latin typeface="宋体" pitchFamily="2" charset="-122"/>
                </a:rPr>
                <a:t>1</a:t>
              </a:r>
              <a:r>
                <a:rPr lang="en-US" altLang="zh-CN">
                  <a:solidFill>
                    <a:srgbClr val="000000"/>
                  </a:solidFill>
                  <a:latin typeface="Arial"/>
                </a:rPr>
                <a:t>…</a:t>
              </a:r>
              <a:r>
                <a:rPr lang="en-US" altLang="zh-CN" i="1">
                  <a:solidFill>
                    <a:srgbClr val="000000"/>
                  </a:solidFill>
                  <a:latin typeface="宋体" pitchFamily="2" charset="-122"/>
                </a:rPr>
                <a:t>V</a:t>
              </a:r>
              <a:r>
                <a:rPr lang="en-US" altLang="zh-CN" baseline="-30000">
                  <a:solidFill>
                    <a:srgbClr val="000000"/>
                  </a:solidFill>
                  <a:latin typeface="宋体" pitchFamily="2" charset="-122"/>
                </a:rPr>
                <a:t>r</a:t>
              </a:r>
              <a:r>
                <a:rPr lang="zh-CN" altLang="en-US">
                  <a:solidFill>
                    <a:srgbClr val="000000"/>
                  </a:solidFill>
                  <a:latin typeface="宋体" pitchFamily="2" charset="-122"/>
                </a:rPr>
                <a:t>。对于</a:t>
              </a:r>
              <a:r>
                <a:rPr lang="en-US" altLang="zh-CN" i="1">
                  <a:solidFill>
                    <a:srgbClr val="000000"/>
                  </a:solidFill>
                  <a:latin typeface="宋体" pitchFamily="2" charset="-122"/>
                </a:rPr>
                <a:t>V</a:t>
              </a:r>
              <a:r>
                <a:rPr lang="en-US" altLang="zh-CN" baseline="-30000">
                  <a:solidFill>
                    <a:srgbClr val="000000"/>
                  </a:solidFill>
                  <a:latin typeface="宋体" pitchFamily="2" charset="-122"/>
                </a:rPr>
                <a:t>i</a:t>
              </a:r>
              <a:r>
                <a:rPr lang="zh-CN" altLang="en-US">
                  <a:solidFill>
                    <a:srgbClr val="000000"/>
                  </a:solidFill>
                  <a:latin typeface="宋体" pitchFamily="2" charset="-122"/>
                </a:rPr>
                <a:t>中的顶点，显然以用相同的颜色染色，故</a:t>
              </a:r>
              <a:r>
                <a:rPr lang="en-US" altLang="zh-CN" i="1">
                  <a:solidFill>
                    <a:srgbClr val="000000"/>
                  </a:solidFill>
                  <a:latin typeface="宋体" pitchFamily="2" charset="-122"/>
                </a:rPr>
                <a:t>r</a:t>
              </a:r>
              <a:r>
                <a:rPr lang="zh-CN" altLang="en-US">
                  <a:solidFill>
                    <a:srgbClr val="000000"/>
                  </a:solidFill>
                  <a:latin typeface="宋体" pitchFamily="2" charset="-122"/>
                </a:rPr>
                <a:t>种颜料总是足够的。但我们关心的是使用颜料的最少种类，故问题尚未解出，为此，再构造一个最小复盖问题（</a:t>
              </a:r>
              <a:r>
                <a:rPr lang="en-US" altLang="zh-CN" i="1">
                  <a:solidFill>
                    <a:srgbClr val="000000"/>
                  </a:solidFill>
                  <a:latin typeface="宋体" pitchFamily="2" charset="-122"/>
                </a:rPr>
                <a:t>A</a:t>
              </a:r>
              <a:r>
                <a:rPr lang="zh-CN" altLang="en-US">
                  <a:solidFill>
                    <a:srgbClr val="000000"/>
                  </a:solidFill>
                  <a:latin typeface="宋体" pitchFamily="2" charset="-122"/>
                </a:rPr>
                <a:t>，</a:t>
              </a:r>
              <a:r>
                <a:rPr lang="en-US" altLang="zh-CN" i="1">
                  <a:solidFill>
                    <a:srgbClr val="000000"/>
                  </a:solidFill>
                  <a:latin typeface="宋体" pitchFamily="2" charset="-122"/>
                </a:rPr>
                <a:t>R</a:t>
              </a:r>
              <a:r>
                <a:rPr lang="zh-CN" altLang="en-US">
                  <a:solidFill>
                    <a:srgbClr val="000000"/>
                  </a:solidFill>
                  <a:latin typeface="宋体" pitchFamily="2" charset="-122"/>
                </a:rPr>
                <a:t>，</a:t>
              </a:r>
              <a:r>
                <a:rPr lang="en-US" altLang="zh-CN" i="1">
                  <a:solidFill>
                    <a:srgbClr val="000000"/>
                  </a:solidFill>
                  <a:latin typeface="宋体" pitchFamily="2" charset="-122"/>
                </a:rPr>
                <a:t>B</a:t>
              </a:r>
              <a:r>
                <a:rPr lang="zh-CN" altLang="en-US">
                  <a:solidFill>
                    <a:srgbClr val="000000"/>
                  </a:solidFill>
                  <a:latin typeface="宋体" pitchFamily="2" charset="-122"/>
                </a:rPr>
                <a:t>），其中               </a:t>
              </a:r>
              <a:r>
                <a:rPr lang="en-US" altLang="zh-CN">
                  <a:solidFill>
                    <a:srgbClr val="000000"/>
                  </a:solidFill>
                  <a:latin typeface="宋体" pitchFamily="2" charset="-122"/>
                </a:rPr>
                <a:t>,      </a:t>
              </a:r>
              <a:r>
                <a:rPr lang="zh-CN" altLang="en-US">
                  <a:solidFill>
                    <a:srgbClr val="000000"/>
                  </a:solidFill>
                  <a:latin typeface="宋体" pitchFamily="2" charset="-122"/>
                </a:rPr>
                <a:t>。       ，当       时，称      。此外，对每一      </a:t>
              </a:r>
              <a:r>
                <a:rPr lang="en-US" altLang="zh-CN">
                  <a:solidFill>
                    <a:srgbClr val="000000"/>
                  </a:solidFill>
                  <a:latin typeface="宋体" pitchFamily="2" charset="-122"/>
                </a:rPr>
                <a:t>,</a:t>
              </a:r>
              <a:r>
                <a:rPr lang="zh-CN" altLang="en-US">
                  <a:solidFill>
                    <a:srgbClr val="000000"/>
                  </a:solidFill>
                  <a:latin typeface="宋体" pitchFamily="2" charset="-122"/>
                </a:rPr>
                <a:t>取</a:t>
              </a:r>
              <a:r>
                <a:rPr lang="en-US" altLang="zh-CN" i="1">
                  <a:solidFill>
                    <a:srgbClr val="000000"/>
                  </a:solidFill>
                  <a:latin typeface="宋体" pitchFamily="2" charset="-122"/>
                </a:rPr>
                <a:t>P</a:t>
              </a:r>
              <a:r>
                <a:rPr lang="zh-CN" altLang="en-US">
                  <a:solidFill>
                    <a:srgbClr val="000000"/>
                  </a:solidFill>
                  <a:latin typeface="宋体" pitchFamily="2" charset="-122"/>
                </a:rPr>
                <a:t>（</a:t>
              </a:r>
              <a:r>
                <a:rPr lang="en-US" altLang="zh-CN" i="1">
                  <a:solidFill>
                    <a:srgbClr val="000000"/>
                  </a:solidFill>
                  <a:latin typeface="宋体" pitchFamily="2" charset="-122"/>
                </a:rPr>
                <a:t>V</a:t>
              </a:r>
              <a:r>
                <a:rPr lang="en-US" altLang="zh-CN" i="1" baseline="-30000">
                  <a:solidFill>
                    <a:srgbClr val="000000"/>
                  </a:solidFill>
                  <a:latin typeface="宋体" pitchFamily="2" charset="-122"/>
                </a:rPr>
                <a:t>i</a:t>
              </a:r>
              <a:r>
                <a:rPr lang="zh-CN" altLang="en-US">
                  <a:solidFill>
                    <a:srgbClr val="000000"/>
                  </a:solidFill>
                  <a:latin typeface="宋体" pitchFamily="2" charset="-122"/>
                </a:rPr>
                <a:t>）</a:t>
              </a:r>
              <a:r>
                <a:rPr lang="en-US" altLang="zh-CN">
                  <a:solidFill>
                    <a:srgbClr val="000000"/>
                  </a:solidFill>
                  <a:latin typeface="宋体" pitchFamily="2" charset="-122"/>
                </a:rPr>
                <a:t>=1</a:t>
              </a:r>
              <a:r>
                <a:rPr lang="zh-CN" altLang="en-US">
                  <a:solidFill>
                    <a:srgbClr val="000000"/>
                  </a:solidFill>
                  <a:latin typeface="宋体" pitchFamily="2" charset="-122"/>
                </a:rPr>
                <a:t>。于是，求</a:t>
              </a:r>
              <a:r>
                <a:rPr lang="en-US" altLang="zh-CN" i="1">
                  <a:solidFill>
                    <a:srgbClr val="000000"/>
                  </a:solidFill>
                  <a:latin typeface="宋体" pitchFamily="2" charset="-122"/>
                </a:rPr>
                <a:t>K</a:t>
              </a:r>
              <a:r>
                <a:rPr lang="zh-CN" altLang="en-US">
                  <a:solidFill>
                    <a:srgbClr val="000000"/>
                  </a:solidFill>
                  <a:latin typeface="宋体" pitchFamily="2" charset="-122"/>
                </a:rPr>
                <a:t>（</a:t>
              </a:r>
              <a:r>
                <a:rPr lang="en-US" altLang="zh-CN" i="1">
                  <a:solidFill>
                    <a:srgbClr val="000000"/>
                  </a:solidFill>
                  <a:latin typeface="宋体" pitchFamily="2" charset="-122"/>
                </a:rPr>
                <a:t>G</a:t>
              </a:r>
              <a:r>
                <a:rPr lang="zh-CN" altLang="en-US">
                  <a:solidFill>
                    <a:srgbClr val="000000"/>
                  </a:solidFill>
                  <a:latin typeface="宋体" pitchFamily="2" charset="-122"/>
                </a:rPr>
                <a:t>）等价于求复盖问题（</a:t>
              </a:r>
              <a:r>
                <a:rPr lang="en-US" altLang="zh-CN" i="1">
                  <a:solidFill>
                    <a:srgbClr val="000000"/>
                  </a:solidFill>
                  <a:latin typeface="宋体" pitchFamily="2" charset="-122"/>
                </a:rPr>
                <a:t>A</a:t>
              </a:r>
              <a:r>
                <a:rPr lang="zh-CN" altLang="en-US">
                  <a:solidFill>
                    <a:srgbClr val="000000"/>
                  </a:solidFill>
                  <a:latin typeface="宋体" pitchFamily="2" charset="-122"/>
                </a:rPr>
                <a:t>，</a:t>
              </a:r>
              <a:r>
                <a:rPr lang="en-US" altLang="zh-CN" i="1">
                  <a:solidFill>
                    <a:srgbClr val="000000"/>
                  </a:solidFill>
                  <a:latin typeface="宋体" pitchFamily="2" charset="-122"/>
                </a:rPr>
                <a:t>R</a:t>
              </a:r>
              <a:r>
                <a:rPr lang="zh-CN" altLang="en-US">
                  <a:solidFill>
                    <a:srgbClr val="000000"/>
                  </a:solidFill>
                  <a:latin typeface="宋体" pitchFamily="2" charset="-122"/>
                </a:rPr>
                <a:t>，</a:t>
              </a:r>
              <a:r>
                <a:rPr lang="en-US" altLang="zh-CN" i="1">
                  <a:solidFill>
                    <a:srgbClr val="000000"/>
                  </a:solidFill>
                  <a:latin typeface="宋体" pitchFamily="2" charset="-122"/>
                </a:rPr>
                <a:t>B</a:t>
              </a:r>
              <a:r>
                <a:rPr lang="zh-CN" altLang="en-US">
                  <a:solidFill>
                    <a:srgbClr val="000000"/>
                  </a:solidFill>
                  <a:latin typeface="宋体" pitchFamily="2" charset="-122"/>
                </a:rPr>
                <a:t>）的一个最小复盖。例如，设         为（</a:t>
              </a:r>
              <a:r>
                <a:rPr lang="en-US" altLang="zh-CN" i="1">
                  <a:solidFill>
                    <a:srgbClr val="000000"/>
                  </a:solidFill>
                  <a:latin typeface="宋体" pitchFamily="2" charset="-122"/>
                </a:rPr>
                <a:t>A</a:t>
              </a:r>
              <a:r>
                <a:rPr lang="zh-CN" altLang="en-US">
                  <a:solidFill>
                    <a:srgbClr val="000000"/>
                  </a:solidFill>
                  <a:latin typeface="宋体" pitchFamily="2" charset="-122"/>
                </a:rPr>
                <a:t>，</a:t>
              </a:r>
              <a:r>
                <a:rPr lang="en-US" altLang="zh-CN" i="1">
                  <a:solidFill>
                    <a:srgbClr val="000000"/>
                  </a:solidFill>
                  <a:latin typeface="宋体" pitchFamily="2" charset="-122"/>
                </a:rPr>
                <a:t>R</a:t>
              </a:r>
              <a:r>
                <a:rPr lang="zh-CN" altLang="en-US">
                  <a:solidFill>
                    <a:srgbClr val="000000"/>
                  </a:solidFill>
                  <a:latin typeface="宋体" pitchFamily="2" charset="-122"/>
                </a:rPr>
                <a:t>，</a:t>
              </a:r>
              <a:r>
                <a:rPr lang="en-US" altLang="zh-CN" i="1">
                  <a:solidFill>
                    <a:srgbClr val="000000"/>
                  </a:solidFill>
                  <a:latin typeface="宋体" pitchFamily="2" charset="-122"/>
                </a:rPr>
                <a:t>B</a:t>
              </a:r>
              <a:r>
                <a:rPr lang="zh-CN" altLang="en-US">
                  <a:solidFill>
                    <a:srgbClr val="000000"/>
                  </a:solidFill>
                  <a:latin typeface="宋体" pitchFamily="2" charset="-122"/>
                </a:rPr>
                <a:t>）最小复盖，则</a:t>
              </a:r>
              <a:r>
                <a:rPr lang="en-US" altLang="zh-CN" i="1">
                  <a:solidFill>
                    <a:srgbClr val="000000"/>
                  </a:solidFill>
                  <a:latin typeface="宋体" pitchFamily="2" charset="-122"/>
                </a:rPr>
                <a:t>G</a:t>
              </a:r>
              <a:r>
                <a:rPr lang="zh-CN" altLang="en-US">
                  <a:solidFill>
                    <a:srgbClr val="000000"/>
                  </a:solidFill>
                  <a:latin typeface="宋体" pitchFamily="2" charset="-122"/>
                </a:rPr>
                <a:t>的顶点用</a:t>
              </a:r>
              <a:r>
                <a:rPr lang="en-US" altLang="zh-CN" i="1">
                  <a:solidFill>
                    <a:srgbClr val="000000"/>
                  </a:solidFill>
                  <a:latin typeface="宋体" pitchFamily="2" charset="-122"/>
                </a:rPr>
                <a:t>K</a:t>
              </a:r>
              <a:r>
                <a:rPr lang="zh-CN" altLang="en-US">
                  <a:solidFill>
                    <a:srgbClr val="000000"/>
                  </a:solidFill>
                  <a:latin typeface="宋体" pitchFamily="2" charset="-122"/>
                </a:rPr>
                <a:t>种颜料如下着色：先用第一种颜料对</a:t>
              </a:r>
              <a:br>
                <a:rPr lang="zh-CN" altLang="en-US">
                  <a:solidFill>
                    <a:srgbClr val="000000"/>
                  </a:solidFill>
                  <a:latin typeface="宋体" pitchFamily="2" charset="-122"/>
                </a:rPr>
              </a:br>
              <a:r>
                <a:rPr lang="zh-CN" altLang="en-US">
                  <a:solidFill>
                    <a:srgbClr val="000000"/>
                  </a:solidFill>
                  <a:latin typeface="宋体" pitchFamily="2" charset="-122"/>
                </a:rPr>
                <a:t>中的顶染色，再用第二种颜料对中顶点染色，</a:t>
              </a:r>
              <a:r>
                <a:rPr lang="en-US" altLang="zh-CN">
                  <a:solidFill>
                    <a:srgbClr val="000000"/>
                  </a:solidFill>
                  <a:latin typeface="Arial"/>
                </a:rPr>
                <a:t>…</a:t>
              </a:r>
              <a:r>
                <a:rPr lang="zh-CN" altLang="en-US">
                  <a:solidFill>
                    <a:srgbClr val="000000"/>
                  </a:solidFill>
                  <a:latin typeface="宋体" pitchFamily="2" charset="-122"/>
                </a:rPr>
                <a:t>，最后用第</a:t>
              </a:r>
              <a:r>
                <a:rPr lang="en-US" altLang="zh-CN" i="1">
                  <a:solidFill>
                    <a:srgbClr val="000000"/>
                  </a:solidFill>
                  <a:latin typeface="宋体" pitchFamily="2" charset="-122"/>
                </a:rPr>
                <a:t>K</a:t>
              </a:r>
              <a:r>
                <a:rPr lang="zh-CN" altLang="en-US">
                  <a:solidFill>
                    <a:srgbClr val="000000"/>
                  </a:solidFill>
                  <a:latin typeface="宋体" pitchFamily="2" charset="-122"/>
                </a:rPr>
                <a:t>种颜料对</a:t>
              </a:r>
            </a:p>
            <a:p>
              <a:r>
                <a:rPr lang="zh-CN" altLang="en-US">
                  <a:solidFill>
                    <a:srgbClr val="000000"/>
                  </a:solidFill>
                  <a:latin typeface="宋体" pitchFamily="2" charset="-122"/>
                </a:rPr>
                <a:t>                中的顶点染色。</a:t>
              </a:r>
            </a:p>
          </p:txBody>
        </p:sp>
        <p:graphicFrame>
          <p:nvGraphicFramePr>
            <p:cNvPr id="116741" name="Object 5"/>
            <p:cNvGraphicFramePr>
              <a:graphicFrameLocks noChangeAspect="1"/>
            </p:cNvGraphicFramePr>
            <p:nvPr/>
          </p:nvGraphicFramePr>
          <p:xfrm>
            <a:off x="1701" y="844"/>
            <a:ext cx="1225" cy="273"/>
          </p:xfrm>
          <a:graphic>
            <a:graphicData uri="http://schemas.openxmlformats.org/presentationml/2006/ole">
              <mc:AlternateContent xmlns:mc="http://schemas.openxmlformats.org/markup-compatibility/2006">
                <mc:Choice xmlns:v="urn:schemas-microsoft-com:vml" Requires="v">
                  <p:oleObj spid="_x0000_s116766" r:id="rId3" imgW="1155700" imgH="254000" progId="Equation.DSMT4">
                    <p:embed/>
                  </p:oleObj>
                </mc:Choice>
                <mc:Fallback>
                  <p:oleObj r:id="rId3" imgW="1155700" imgH="2540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844"/>
                          <a:ext cx="1225"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3" name="Object 7"/>
            <p:cNvGraphicFramePr>
              <a:graphicFrameLocks noChangeAspect="1"/>
            </p:cNvGraphicFramePr>
            <p:nvPr/>
          </p:nvGraphicFramePr>
          <p:xfrm>
            <a:off x="3016" y="872"/>
            <a:ext cx="409" cy="199"/>
          </p:xfrm>
          <a:graphic>
            <a:graphicData uri="http://schemas.openxmlformats.org/presentationml/2006/ole">
              <mc:AlternateContent xmlns:mc="http://schemas.openxmlformats.org/markup-compatibility/2006">
                <mc:Choice xmlns:v="urn:schemas-microsoft-com:vml" Requires="v">
                  <p:oleObj spid="_x0000_s116767" r:id="rId5" imgW="368140" imgH="177723" progId="Equation.DSMT4">
                    <p:embed/>
                  </p:oleObj>
                </mc:Choice>
                <mc:Fallback>
                  <p:oleObj r:id="rId5" imgW="368140" imgH="17772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872"/>
                          <a:ext cx="409"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5" name="Object 9"/>
            <p:cNvGraphicFramePr>
              <a:graphicFrameLocks noChangeAspect="1"/>
            </p:cNvGraphicFramePr>
            <p:nvPr/>
          </p:nvGraphicFramePr>
          <p:xfrm>
            <a:off x="3606" y="858"/>
            <a:ext cx="590" cy="259"/>
          </p:xfrm>
          <a:graphic>
            <a:graphicData uri="http://schemas.openxmlformats.org/presentationml/2006/ole">
              <mc:AlternateContent xmlns:mc="http://schemas.openxmlformats.org/markup-compatibility/2006">
                <mc:Choice xmlns:v="urn:schemas-microsoft-com:vml" Requires="v">
                  <p:oleObj spid="_x0000_s116768" r:id="rId7" imgW="545863" imgH="241195" progId="Equation.DSMT4">
                    <p:embed/>
                  </p:oleObj>
                </mc:Choice>
                <mc:Fallback>
                  <p:oleObj r:id="rId7" imgW="545863" imgH="24119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858"/>
                          <a:ext cx="590"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7" name="Object 11"/>
            <p:cNvGraphicFramePr>
              <a:graphicFrameLocks noChangeAspect="1"/>
            </p:cNvGraphicFramePr>
            <p:nvPr/>
          </p:nvGraphicFramePr>
          <p:xfrm>
            <a:off x="4603" y="845"/>
            <a:ext cx="454" cy="252"/>
          </p:xfrm>
          <a:graphic>
            <a:graphicData uri="http://schemas.openxmlformats.org/presentationml/2006/ole">
              <mc:AlternateContent xmlns:mc="http://schemas.openxmlformats.org/markup-compatibility/2006">
                <mc:Choice xmlns:v="urn:schemas-microsoft-com:vml" Requires="v">
                  <p:oleObj spid="_x0000_s116769" r:id="rId9" imgW="431613" imgH="241195" progId="Equation.DSMT4">
                    <p:embed/>
                  </p:oleObj>
                </mc:Choice>
                <mc:Fallback>
                  <p:oleObj r:id="rId9" imgW="431613" imgH="24119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3" y="845"/>
                          <a:ext cx="454"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49" name="Object 13"/>
            <p:cNvGraphicFramePr>
              <a:graphicFrameLocks noChangeAspect="1"/>
            </p:cNvGraphicFramePr>
            <p:nvPr/>
          </p:nvGraphicFramePr>
          <p:xfrm>
            <a:off x="521" y="1043"/>
            <a:ext cx="408" cy="255"/>
          </p:xfrm>
          <a:graphic>
            <a:graphicData uri="http://schemas.openxmlformats.org/presentationml/2006/ole">
              <mc:AlternateContent xmlns:mc="http://schemas.openxmlformats.org/markup-compatibility/2006">
                <mc:Choice xmlns:v="urn:schemas-microsoft-com:vml" Requires="v">
                  <p:oleObj spid="_x0000_s116770" r:id="rId11" imgW="380835" imgH="241195" progId="Equation.DSMT4">
                    <p:embed/>
                  </p:oleObj>
                </mc:Choice>
                <mc:Fallback>
                  <p:oleObj r:id="rId11" imgW="380835" imgH="241195"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 y="1043"/>
                          <a:ext cx="408" cy="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1" name="Object 15"/>
            <p:cNvGraphicFramePr>
              <a:graphicFrameLocks noChangeAspect="1"/>
            </p:cNvGraphicFramePr>
            <p:nvPr/>
          </p:nvGraphicFramePr>
          <p:xfrm>
            <a:off x="2154" y="1070"/>
            <a:ext cx="409" cy="228"/>
          </p:xfrm>
          <a:graphic>
            <a:graphicData uri="http://schemas.openxmlformats.org/presentationml/2006/ole">
              <mc:AlternateContent xmlns:mc="http://schemas.openxmlformats.org/markup-compatibility/2006">
                <mc:Choice xmlns:v="urn:schemas-microsoft-com:vml" Requires="v">
                  <p:oleObj spid="_x0000_s116771" r:id="rId13" imgW="406224" imgH="228501" progId="Equation.DSMT4">
                    <p:embed/>
                  </p:oleObj>
                </mc:Choice>
                <mc:Fallback>
                  <p:oleObj r:id="rId13" imgW="406224" imgH="228501"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4" y="1070"/>
                          <a:ext cx="409" cy="2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3" name="Object 17"/>
            <p:cNvGraphicFramePr>
              <a:graphicFrameLocks noChangeAspect="1"/>
            </p:cNvGraphicFramePr>
            <p:nvPr/>
          </p:nvGraphicFramePr>
          <p:xfrm>
            <a:off x="3878" y="1207"/>
            <a:ext cx="681" cy="298"/>
          </p:xfrm>
          <a:graphic>
            <a:graphicData uri="http://schemas.openxmlformats.org/presentationml/2006/ole">
              <mc:AlternateContent xmlns:mc="http://schemas.openxmlformats.org/markup-compatibility/2006">
                <mc:Choice xmlns:v="urn:schemas-microsoft-com:vml" Requires="v">
                  <p:oleObj spid="_x0000_s116772" r:id="rId15" imgW="698197" imgH="304668" progId="Equation.DSMT4">
                    <p:embed/>
                  </p:oleObj>
                </mc:Choice>
                <mc:Fallback>
                  <p:oleObj r:id="rId15" imgW="698197" imgH="304668"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78" y="1207"/>
                          <a:ext cx="681" cy="2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5" name="Object 19"/>
            <p:cNvGraphicFramePr>
              <a:graphicFrameLocks noChangeAspect="1"/>
            </p:cNvGraphicFramePr>
            <p:nvPr/>
          </p:nvGraphicFramePr>
          <p:xfrm>
            <a:off x="4967" y="1434"/>
            <a:ext cx="454" cy="258"/>
          </p:xfrm>
          <a:graphic>
            <a:graphicData uri="http://schemas.openxmlformats.org/presentationml/2006/ole">
              <mc:AlternateContent xmlns:mc="http://schemas.openxmlformats.org/markup-compatibility/2006">
                <mc:Choice xmlns:v="urn:schemas-microsoft-com:vml" Requires="v">
                  <p:oleObj spid="_x0000_s116773" r:id="rId17" imgW="418918" imgH="241195" progId="Equation.DSMT4">
                    <p:embed/>
                  </p:oleObj>
                </mc:Choice>
                <mc:Fallback>
                  <p:oleObj r:id="rId17" imgW="418918" imgH="241195"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67" y="1434"/>
                          <a:ext cx="454"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6757" name="Object 21"/>
            <p:cNvGraphicFramePr>
              <a:graphicFrameLocks noChangeAspect="1"/>
            </p:cNvGraphicFramePr>
            <p:nvPr/>
          </p:nvGraphicFramePr>
          <p:xfrm>
            <a:off x="340" y="1752"/>
            <a:ext cx="1316" cy="336"/>
          </p:xfrm>
          <a:graphic>
            <a:graphicData uri="http://schemas.openxmlformats.org/presentationml/2006/ole">
              <mc:AlternateContent xmlns:mc="http://schemas.openxmlformats.org/markup-compatibility/2006">
                <mc:Choice xmlns:v="urn:schemas-microsoft-com:vml" Requires="v">
                  <p:oleObj spid="_x0000_s116774" r:id="rId19" imgW="1193800" imgH="304800" progId="Equation.DSMT4">
                    <p:embed/>
                  </p:oleObj>
                </mc:Choice>
                <mc:Fallback>
                  <p:oleObj r:id="rId19" imgW="1193800" imgH="3048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0" y="1752"/>
                          <a:ext cx="1316"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6761" name="Rectangle 25"/>
          <p:cNvSpPr>
            <a:spLocks noChangeArrowheads="1"/>
          </p:cNvSpPr>
          <p:nvPr/>
        </p:nvSpPr>
        <p:spPr bwMode="auto">
          <a:xfrm>
            <a:off x="468313" y="3214688"/>
            <a:ext cx="82073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rPr>
              <a:t>要证明四色问题还有许多工作要做，要分析平面图可能具有的各种结构。这里，我们不可能详述他们的证明，而只是联系复盖问题对其中的部分工作作了一个大体的介绍。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16759"/>
                                        </p:tgtEl>
                                        <p:attrNameLst>
                                          <p:attrName>style.visibility</p:attrName>
                                        </p:attrNameLst>
                                      </p:cBhvr>
                                      <p:to>
                                        <p:strVal val="visible"/>
                                      </p:to>
                                    </p:set>
                                    <p:anim calcmode="lin" valueType="num">
                                      <p:cBhvr additive="base">
                                        <p:cTn id="7" dur="500" fill="hold"/>
                                        <p:tgtEl>
                                          <p:spTgt spid="116759"/>
                                        </p:tgtEl>
                                        <p:attrNameLst>
                                          <p:attrName>ppt_x</p:attrName>
                                        </p:attrNameLst>
                                      </p:cBhvr>
                                      <p:tavLst>
                                        <p:tav tm="0">
                                          <p:val>
                                            <p:strVal val="0-#ppt_w/2"/>
                                          </p:val>
                                        </p:tav>
                                        <p:tav tm="100000">
                                          <p:val>
                                            <p:strVal val="#ppt_x"/>
                                          </p:val>
                                        </p:tav>
                                      </p:tavLst>
                                    </p:anim>
                                    <p:anim calcmode="lin" valueType="num">
                                      <p:cBhvr additive="base">
                                        <p:cTn id="8" dur="500" fill="hold"/>
                                        <p:tgtEl>
                                          <p:spTgt spid="1167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761"/>
                                        </p:tgtEl>
                                        <p:attrNameLst>
                                          <p:attrName>style.visibility</p:attrName>
                                        </p:attrNameLst>
                                      </p:cBhvr>
                                      <p:to>
                                        <p:strVal val="visible"/>
                                      </p:to>
                                    </p:set>
                                    <p:anim calcmode="lin" valueType="num">
                                      <p:cBhvr additive="base">
                                        <p:cTn id="13" dur="500" fill="hold"/>
                                        <p:tgtEl>
                                          <p:spTgt spid="116761"/>
                                        </p:tgtEl>
                                        <p:attrNameLst>
                                          <p:attrName>ppt_x</p:attrName>
                                        </p:attrNameLst>
                                      </p:cBhvr>
                                      <p:tavLst>
                                        <p:tav tm="0">
                                          <p:val>
                                            <p:strVal val="0-#ppt_w/2"/>
                                          </p:val>
                                        </p:tav>
                                        <p:tav tm="100000">
                                          <p:val>
                                            <p:strVal val="#ppt_x"/>
                                          </p:val>
                                        </p:tav>
                                      </p:tavLst>
                                    </p:anim>
                                    <p:anim calcmode="lin" valueType="num">
                                      <p:cBhvr additive="base">
                                        <p:cTn id="14" dur="500" fill="hold"/>
                                        <p:tgtEl>
                                          <p:spTgt spid="1167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4"/>
          <p:cNvSpPr>
            <a:spLocks noChangeArrowheads="1"/>
          </p:cNvSpPr>
          <p:nvPr/>
        </p:nvSpPr>
        <p:spPr bwMode="auto">
          <a:xfrm>
            <a:off x="250825" y="333375"/>
            <a:ext cx="732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9.24</a:t>
            </a:r>
            <a:r>
              <a:rPr lang="en-US" altLang="zh-CN">
                <a:latin typeface="宋体" pitchFamily="2" charset="-122"/>
              </a:rPr>
              <a:t>   </a:t>
            </a:r>
            <a:r>
              <a:rPr lang="zh-CN" altLang="en-US">
                <a:latin typeface="宋体" pitchFamily="2" charset="-122"/>
              </a:rPr>
              <a:t>试用最少种数的颜料将图</a:t>
            </a:r>
            <a:r>
              <a:rPr lang="en-US" altLang="zh-CN">
                <a:latin typeface="宋体" pitchFamily="2" charset="-122"/>
              </a:rPr>
              <a:t>9.21</a:t>
            </a:r>
            <a:r>
              <a:rPr lang="zh-CN" altLang="en-US">
                <a:latin typeface="宋体" pitchFamily="2" charset="-122"/>
              </a:rPr>
              <a:t>（</a:t>
            </a:r>
            <a:r>
              <a:rPr lang="en-US" altLang="zh-CN" i="1">
                <a:latin typeface="宋体" pitchFamily="2" charset="-122"/>
              </a:rPr>
              <a:t>a</a:t>
            </a:r>
            <a:r>
              <a:rPr lang="zh-CN" altLang="en-US">
                <a:latin typeface="宋体" pitchFamily="2" charset="-122"/>
              </a:rPr>
              <a:t>）中的地图染色。</a:t>
            </a:r>
          </a:p>
        </p:txBody>
      </p:sp>
      <p:sp>
        <p:nvSpPr>
          <p:cNvPr id="117765" name="Rectangle 5"/>
          <p:cNvSpPr>
            <a:spLocks noChangeArrowheads="1"/>
          </p:cNvSpPr>
          <p:nvPr/>
        </p:nvSpPr>
        <p:spPr bwMode="auto">
          <a:xfrm>
            <a:off x="250825" y="836613"/>
            <a:ext cx="7392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cs typeface="Times New Roman" pitchFamily="18" charset="0"/>
              </a:rPr>
              <a:t>解：</a:t>
            </a:r>
            <a:r>
              <a:rPr lang="zh-CN" altLang="en-US">
                <a:cs typeface="Times New Roman" pitchFamily="18" charset="0"/>
              </a:rPr>
              <a:t>将图中国家编号，并作出相应的图</a:t>
            </a:r>
            <a:r>
              <a:rPr lang="en-US" altLang="zh-CN" i="1">
                <a:cs typeface="Times New Roman" pitchFamily="18" charset="0"/>
              </a:rPr>
              <a:t>G</a:t>
            </a:r>
            <a:r>
              <a:rPr lang="zh-CN" altLang="en-US">
                <a:cs typeface="Times New Roman" pitchFamily="18" charset="0"/>
              </a:rPr>
              <a:t>，如图</a:t>
            </a:r>
            <a:r>
              <a:rPr lang="en-US" altLang="zh-CN">
                <a:cs typeface="Times New Roman" pitchFamily="18" charset="0"/>
              </a:rPr>
              <a:t>9.23</a:t>
            </a:r>
            <a:r>
              <a:rPr lang="zh-CN" altLang="en-US">
                <a:cs typeface="Times New Roman" pitchFamily="18" charset="0"/>
              </a:rPr>
              <a:t>（</a:t>
            </a:r>
            <a:r>
              <a:rPr lang="en-US" altLang="zh-CN" i="1">
                <a:cs typeface="Times New Roman" pitchFamily="18" charset="0"/>
              </a:rPr>
              <a:t>b</a:t>
            </a:r>
            <a:r>
              <a:rPr lang="zh-CN" altLang="en-US">
                <a:cs typeface="Times New Roman" pitchFamily="18" charset="0"/>
              </a:rPr>
              <a:t>）所示。</a:t>
            </a:r>
            <a:r>
              <a:rPr lang="zh-CN" altLang="en-US"/>
              <a:t> </a:t>
            </a:r>
          </a:p>
        </p:txBody>
      </p:sp>
      <p:sp>
        <p:nvSpPr>
          <p:cNvPr id="117767" name="Rectangle 7"/>
          <p:cNvSpPr>
            <a:spLocks noChangeArrowheads="1"/>
          </p:cNvSpPr>
          <p:nvPr/>
        </p:nvSpPr>
        <p:spPr bwMode="auto">
          <a:xfrm>
            <a:off x="250825" y="1358900"/>
            <a:ext cx="871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宋体" pitchFamily="2" charset="-122"/>
              </a:rPr>
              <a:t>步</a:t>
            </a:r>
            <a:r>
              <a:rPr lang="en-US" altLang="zh-CN">
                <a:latin typeface="宋体" pitchFamily="2" charset="-122"/>
              </a:rPr>
              <a:t>1  </a:t>
            </a:r>
            <a:r>
              <a:rPr lang="zh-CN" altLang="en-US">
                <a:latin typeface="宋体" pitchFamily="2" charset="-122"/>
              </a:rPr>
              <a:t>求</a:t>
            </a:r>
            <a:r>
              <a:rPr lang="en-US" altLang="zh-CN" i="1">
                <a:latin typeface="宋体" pitchFamily="2" charset="-122"/>
              </a:rPr>
              <a:t>G</a:t>
            </a:r>
            <a:r>
              <a:rPr lang="zh-CN" altLang="en-US">
                <a:latin typeface="宋体" pitchFamily="2" charset="-122"/>
              </a:rPr>
              <a:t>的所有极大独立集，解得：</a:t>
            </a:r>
            <a:r>
              <a:rPr lang="en-US" altLang="zh-CN">
                <a:latin typeface="宋体" pitchFamily="2" charset="-122"/>
              </a:rPr>
              <a:t>{1</a:t>
            </a:r>
            <a:r>
              <a:rPr lang="zh-CN" altLang="en-US">
                <a:latin typeface="宋体" pitchFamily="2" charset="-122"/>
              </a:rPr>
              <a:t>，</a:t>
            </a:r>
            <a:r>
              <a:rPr lang="en-US" altLang="zh-CN">
                <a:latin typeface="宋体" pitchFamily="2" charset="-122"/>
              </a:rPr>
              <a:t>4}</a:t>
            </a:r>
            <a:r>
              <a:rPr lang="zh-CN" altLang="en-US">
                <a:latin typeface="宋体" pitchFamily="2" charset="-122"/>
              </a:rPr>
              <a:t>，</a:t>
            </a:r>
            <a:r>
              <a:rPr lang="en-US" altLang="zh-CN">
                <a:latin typeface="宋体" pitchFamily="2" charset="-122"/>
              </a:rPr>
              <a:t>{1</a:t>
            </a:r>
            <a:r>
              <a:rPr lang="zh-CN" altLang="en-US">
                <a:latin typeface="宋体" pitchFamily="2" charset="-122"/>
              </a:rPr>
              <a:t>，</a:t>
            </a:r>
            <a:r>
              <a:rPr lang="en-US" altLang="zh-CN">
                <a:latin typeface="宋体" pitchFamily="2" charset="-122"/>
              </a:rPr>
              <a:t>5}</a:t>
            </a:r>
            <a:r>
              <a:rPr lang="zh-CN" altLang="en-US">
                <a:latin typeface="宋体" pitchFamily="2" charset="-122"/>
              </a:rPr>
              <a:t>，</a:t>
            </a:r>
            <a:r>
              <a:rPr lang="en-US" altLang="zh-CN">
                <a:latin typeface="宋体" pitchFamily="2" charset="-122"/>
              </a:rPr>
              <a:t>{2</a:t>
            </a:r>
            <a:r>
              <a:rPr lang="zh-CN" altLang="en-US">
                <a:latin typeface="宋体" pitchFamily="2" charset="-122"/>
              </a:rPr>
              <a:t>，</a:t>
            </a:r>
            <a:r>
              <a:rPr lang="en-US" altLang="zh-CN">
                <a:latin typeface="宋体" pitchFamily="2" charset="-122"/>
              </a:rPr>
              <a:t>5}</a:t>
            </a:r>
            <a:r>
              <a:rPr lang="zh-CN" altLang="en-US">
                <a:latin typeface="宋体" pitchFamily="2" charset="-122"/>
              </a:rPr>
              <a:t>，</a:t>
            </a:r>
            <a:r>
              <a:rPr lang="en-US" altLang="zh-CN">
                <a:latin typeface="宋体" pitchFamily="2" charset="-122"/>
              </a:rPr>
              <a:t>{2</a:t>
            </a:r>
            <a:r>
              <a:rPr lang="zh-CN" altLang="en-US">
                <a:latin typeface="宋体" pitchFamily="2" charset="-122"/>
              </a:rPr>
              <a:t>，</a:t>
            </a:r>
            <a:r>
              <a:rPr lang="en-US" altLang="zh-CN">
                <a:latin typeface="宋体" pitchFamily="2" charset="-122"/>
              </a:rPr>
              <a:t>6}</a:t>
            </a:r>
            <a:r>
              <a:rPr lang="zh-CN" altLang="en-US">
                <a:latin typeface="宋体" pitchFamily="2" charset="-122"/>
              </a:rPr>
              <a:t>，</a:t>
            </a:r>
          </a:p>
          <a:p>
            <a:r>
              <a:rPr lang="en-US" altLang="zh-CN">
                <a:latin typeface="宋体" pitchFamily="2" charset="-122"/>
              </a:rPr>
              <a:t>     {3}</a:t>
            </a:r>
            <a:r>
              <a:rPr lang="zh-CN" altLang="en-US">
                <a:latin typeface="宋体" pitchFamily="2" charset="-122"/>
              </a:rPr>
              <a:t>，</a:t>
            </a:r>
            <a:r>
              <a:rPr lang="en-US" altLang="zh-CN">
                <a:latin typeface="宋体" pitchFamily="2" charset="-122"/>
              </a:rPr>
              <a:t>{4</a:t>
            </a:r>
            <a:r>
              <a:rPr lang="zh-CN" altLang="en-US">
                <a:latin typeface="宋体" pitchFamily="2" charset="-122"/>
              </a:rPr>
              <a:t>，</a:t>
            </a:r>
            <a:r>
              <a:rPr lang="en-US" altLang="zh-CN">
                <a:latin typeface="宋体" pitchFamily="2" charset="-122"/>
              </a:rPr>
              <a:t>6}</a:t>
            </a:r>
            <a:r>
              <a:rPr lang="zh-CN" altLang="en-US">
                <a:latin typeface="宋体" pitchFamily="2" charset="-122"/>
              </a:rPr>
              <a:t>。</a:t>
            </a:r>
          </a:p>
        </p:txBody>
      </p:sp>
      <p:sp>
        <p:nvSpPr>
          <p:cNvPr id="117771" name="Rectangle 11"/>
          <p:cNvSpPr>
            <a:spLocks noChangeArrowheads="1"/>
          </p:cNvSpPr>
          <p:nvPr/>
        </p:nvSpPr>
        <p:spPr bwMode="auto">
          <a:xfrm>
            <a:off x="250825" y="1981200"/>
            <a:ext cx="87137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2  </a:t>
            </a:r>
            <a:r>
              <a:rPr lang="zh-CN" altLang="en-US"/>
              <a:t>构造复盖问题，求出一个最小复盖。解得最小复盖：</a:t>
            </a:r>
            <a:r>
              <a:rPr lang="en-US" altLang="zh-CN"/>
              <a:t>{</a:t>
            </a:r>
            <a:r>
              <a:rPr lang="en-US" altLang="zh-CN">
                <a:latin typeface="宋体" pitchFamily="2" charset="-122"/>
              </a:rPr>
              <a:t>{1</a:t>
            </a:r>
            <a:r>
              <a:rPr lang="zh-CN" altLang="en-US">
                <a:latin typeface="宋体" pitchFamily="2" charset="-122"/>
              </a:rPr>
              <a:t>，</a:t>
            </a:r>
            <a:r>
              <a:rPr lang="en-US" altLang="zh-CN">
                <a:latin typeface="宋体" pitchFamily="2" charset="-122"/>
              </a:rPr>
              <a:t>4}</a:t>
            </a:r>
            <a:r>
              <a:rPr lang="zh-CN" altLang="en-US">
                <a:latin typeface="宋体" pitchFamily="2" charset="-122"/>
              </a:rPr>
              <a:t>，</a:t>
            </a:r>
          </a:p>
          <a:p>
            <a:r>
              <a:rPr lang="en-US" altLang="zh-CN">
                <a:latin typeface="宋体" pitchFamily="2" charset="-122"/>
              </a:rPr>
              <a:t>     {2</a:t>
            </a:r>
            <a:r>
              <a:rPr lang="zh-CN" altLang="en-US">
                <a:latin typeface="宋体" pitchFamily="2" charset="-122"/>
              </a:rPr>
              <a:t>，</a:t>
            </a:r>
            <a:r>
              <a:rPr lang="en-US" altLang="zh-CN">
                <a:latin typeface="宋体" pitchFamily="2" charset="-122"/>
              </a:rPr>
              <a:t>5}</a:t>
            </a:r>
            <a:r>
              <a:rPr lang="zh-CN" altLang="en-US">
                <a:latin typeface="宋体" pitchFamily="2" charset="-122"/>
              </a:rPr>
              <a:t>，</a:t>
            </a:r>
            <a:r>
              <a:rPr lang="en-US" altLang="zh-CN">
                <a:latin typeface="宋体" pitchFamily="2" charset="-122"/>
              </a:rPr>
              <a:t>{3}</a:t>
            </a:r>
            <a:r>
              <a:rPr lang="zh-CN" altLang="en-US">
                <a:latin typeface="宋体" pitchFamily="2" charset="-122"/>
              </a:rPr>
              <a:t>，</a:t>
            </a:r>
            <a:r>
              <a:rPr lang="en-US" altLang="zh-CN">
                <a:latin typeface="宋体" pitchFamily="2" charset="-122"/>
              </a:rPr>
              <a:t>{4</a:t>
            </a:r>
            <a:r>
              <a:rPr lang="zh-CN" altLang="en-US">
                <a:latin typeface="宋体" pitchFamily="2" charset="-122"/>
              </a:rPr>
              <a:t>，</a:t>
            </a:r>
            <a:r>
              <a:rPr lang="en-US" altLang="zh-CN">
                <a:latin typeface="宋体" pitchFamily="2" charset="-122"/>
              </a:rPr>
              <a:t>6}</a:t>
            </a:r>
            <a:r>
              <a:rPr lang="en-US" altLang="zh-CN"/>
              <a:t>}</a:t>
            </a:r>
            <a:r>
              <a:rPr lang="zh-CN" altLang="en-US"/>
              <a:t>。</a:t>
            </a:r>
          </a:p>
        </p:txBody>
      </p:sp>
      <p:sp>
        <p:nvSpPr>
          <p:cNvPr id="117773" name="Rectangle 13"/>
          <p:cNvSpPr>
            <a:spLocks noChangeArrowheads="1"/>
          </p:cNvSpPr>
          <p:nvPr/>
        </p:nvSpPr>
        <p:spPr bwMode="auto">
          <a:xfrm>
            <a:off x="179388" y="2628900"/>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于是，图</a:t>
            </a:r>
            <a:r>
              <a:rPr lang="en-US" altLang="zh-CN"/>
              <a:t>9.21</a:t>
            </a:r>
            <a:r>
              <a:rPr lang="zh-CN" altLang="en-US">
                <a:cs typeface="Times New Roman" pitchFamily="18" charset="0"/>
              </a:rPr>
              <a:t>（</a:t>
            </a:r>
            <a:r>
              <a:rPr lang="en-US" altLang="zh-CN"/>
              <a:t>a</a:t>
            </a:r>
            <a:r>
              <a:rPr lang="zh-CN" altLang="en-US">
                <a:cs typeface="Times New Roman" pitchFamily="18" charset="0"/>
              </a:rPr>
              <a:t>）可用四种颜料染色：用第一种颜料染</a:t>
            </a:r>
            <a:r>
              <a:rPr lang="en-US" altLang="zh-CN"/>
              <a:t>1</a:t>
            </a:r>
            <a:r>
              <a:rPr lang="zh-CN" altLang="en-US">
                <a:cs typeface="Times New Roman" pitchFamily="18" charset="0"/>
              </a:rPr>
              <a:t>、</a:t>
            </a:r>
            <a:r>
              <a:rPr lang="en-US" altLang="zh-CN"/>
              <a:t>4</a:t>
            </a:r>
            <a:r>
              <a:rPr lang="zh-CN" altLang="en-US">
                <a:cs typeface="Times New Roman" pitchFamily="18" charset="0"/>
              </a:rPr>
              <a:t>，用第二种颜料染</a:t>
            </a:r>
            <a:r>
              <a:rPr lang="en-US" altLang="zh-CN"/>
              <a:t>2</a:t>
            </a:r>
            <a:r>
              <a:rPr lang="zh-CN" altLang="en-US">
                <a:cs typeface="Times New Roman" pitchFamily="18" charset="0"/>
              </a:rPr>
              <a:t>、</a:t>
            </a:r>
            <a:r>
              <a:rPr lang="en-US" altLang="zh-CN"/>
              <a:t>5</a:t>
            </a:r>
            <a:r>
              <a:rPr lang="zh-CN" altLang="en-US">
                <a:cs typeface="Times New Roman" pitchFamily="18" charset="0"/>
              </a:rPr>
              <a:t>，用第三种颜料染</a:t>
            </a:r>
            <a:r>
              <a:rPr lang="en-US" altLang="zh-CN"/>
              <a:t>3</a:t>
            </a:r>
            <a:r>
              <a:rPr lang="zh-CN" altLang="en-US">
                <a:cs typeface="Times New Roman" pitchFamily="18" charset="0"/>
              </a:rPr>
              <a:t>最后，用第四种颜料染</a:t>
            </a:r>
            <a:r>
              <a:rPr lang="en-US" altLang="zh-CN"/>
              <a:t>6</a:t>
            </a:r>
            <a:r>
              <a:rPr lang="zh-CN" altLang="en-US">
                <a:cs typeface="Times New Roman" pitchFamily="18" charset="0"/>
              </a:rPr>
              <a:t>。</a:t>
            </a:r>
            <a:r>
              <a:rPr lang="zh-CN" altLang="en-US"/>
              <a:t> </a:t>
            </a:r>
          </a:p>
        </p:txBody>
      </p:sp>
      <p:pic>
        <p:nvPicPr>
          <p:cNvPr id="117774" name="Picture 14" descr="21"/>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4284663" y="3860800"/>
            <a:ext cx="38100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7764"/>
                                        </p:tgtEl>
                                        <p:attrNameLst>
                                          <p:attrName>style.visibility</p:attrName>
                                        </p:attrNameLst>
                                      </p:cBhvr>
                                      <p:to>
                                        <p:strVal val="visible"/>
                                      </p:to>
                                    </p:set>
                                    <p:anim calcmode="lin" valueType="num">
                                      <p:cBhvr additive="base">
                                        <p:cTn id="7" dur="500" fill="hold"/>
                                        <p:tgtEl>
                                          <p:spTgt spid="117764"/>
                                        </p:tgtEl>
                                        <p:attrNameLst>
                                          <p:attrName>ppt_x</p:attrName>
                                        </p:attrNameLst>
                                      </p:cBhvr>
                                      <p:tavLst>
                                        <p:tav tm="0">
                                          <p:val>
                                            <p:strVal val="0-#ppt_w/2"/>
                                          </p:val>
                                        </p:tav>
                                        <p:tav tm="100000">
                                          <p:val>
                                            <p:strVal val="#ppt_x"/>
                                          </p:val>
                                        </p:tav>
                                      </p:tavLst>
                                    </p:anim>
                                    <p:anim calcmode="lin" valueType="num">
                                      <p:cBhvr additive="base">
                                        <p:cTn id="8" dur="500" fill="hold"/>
                                        <p:tgtEl>
                                          <p:spTgt spid="1177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765"/>
                                        </p:tgtEl>
                                        <p:attrNameLst>
                                          <p:attrName>style.visibility</p:attrName>
                                        </p:attrNameLst>
                                      </p:cBhvr>
                                      <p:to>
                                        <p:strVal val="visible"/>
                                      </p:to>
                                    </p:set>
                                    <p:anim calcmode="lin" valueType="num">
                                      <p:cBhvr additive="base">
                                        <p:cTn id="13" dur="500" fill="hold"/>
                                        <p:tgtEl>
                                          <p:spTgt spid="117765"/>
                                        </p:tgtEl>
                                        <p:attrNameLst>
                                          <p:attrName>ppt_x</p:attrName>
                                        </p:attrNameLst>
                                      </p:cBhvr>
                                      <p:tavLst>
                                        <p:tav tm="0">
                                          <p:val>
                                            <p:strVal val="0-#ppt_w/2"/>
                                          </p:val>
                                        </p:tav>
                                        <p:tav tm="100000">
                                          <p:val>
                                            <p:strVal val="#ppt_x"/>
                                          </p:val>
                                        </p:tav>
                                      </p:tavLst>
                                    </p:anim>
                                    <p:anim calcmode="lin" valueType="num">
                                      <p:cBhvr additive="base">
                                        <p:cTn id="14" dur="500" fill="hold"/>
                                        <p:tgtEl>
                                          <p:spTgt spid="1177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767"/>
                                        </p:tgtEl>
                                        <p:attrNameLst>
                                          <p:attrName>style.visibility</p:attrName>
                                        </p:attrNameLst>
                                      </p:cBhvr>
                                      <p:to>
                                        <p:strVal val="visible"/>
                                      </p:to>
                                    </p:set>
                                    <p:anim calcmode="lin" valueType="num">
                                      <p:cBhvr additive="base">
                                        <p:cTn id="19" dur="500" fill="hold"/>
                                        <p:tgtEl>
                                          <p:spTgt spid="117767"/>
                                        </p:tgtEl>
                                        <p:attrNameLst>
                                          <p:attrName>ppt_x</p:attrName>
                                        </p:attrNameLst>
                                      </p:cBhvr>
                                      <p:tavLst>
                                        <p:tav tm="0">
                                          <p:val>
                                            <p:strVal val="0-#ppt_w/2"/>
                                          </p:val>
                                        </p:tav>
                                        <p:tav tm="100000">
                                          <p:val>
                                            <p:strVal val="#ppt_x"/>
                                          </p:val>
                                        </p:tav>
                                      </p:tavLst>
                                    </p:anim>
                                    <p:anim calcmode="lin" valueType="num">
                                      <p:cBhvr additive="base">
                                        <p:cTn id="20" dur="500" fill="hold"/>
                                        <p:tgtEl>
                                          <p:spTgt spid="1177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7771"/>
                                        </p:tgtEl>
                                        <p:attrNameLst>
                                          <p:attrName>style.visibility</p:attrName>
                                        </p:attrNameLst>
                                      </p:cBhvr>
                                      <p:to>
                                        <p:strVal val="visible"/>
                                      </p:to>
                                    </p:set>
                                    <p:anim calcmode="lin" valueType="num">
                                      <p:cBhvr additive="base">
                                        <p:cTn id="25" dur="500" fill="hold"/>
                                        <p:tgtEl>
                                          <p:spTgt spid="117771"/>
                                        </p:tgtEl>
                                        <p:attrNameLst>
                                          <p:attrName>ppt_x</p:attrName>
                                        </p:attrNameLst>
                                      </p:cBhvr>
                                      <p:tavLst>
                                        <p:tav tm="0">
                                          <p:val>
                                            <p:strVal val="0-#ppt_w/2"/>
                                          </p:val>
                                        </p:tav>
                                        <p:tav tm="100000">
                                          <p:val>
                                            <p:strVal val="#ppt_x"/>
                                          </p:val>
                                        </p:tav>
                                      </p:tavLst>
                                    </p:anim>
                                    <p:anim calcmode="lin" valueType="num">
                                      <p:cBhvr additive="base">
                                        <p:cTn id="26" dur="500" fill="hold"/>
                                        <p:tgtEl>
                                          <p:spTgt spid="1177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7773"/>
                                        </p:tgtEl>
                                        <p:attrNameLst>
                                          <p:attrName>style.visibility</p:attrName>
                                        </p:attrNameLst>
                                      </p:cBhvr>
                                      <p:to>
                                        <p:strVal val="visible"/>
                                      </p:to>
                                    </p:set>
                                    <p:anim calcmode="lin" valueType="num">
                                      <p:cBhvr additive="base">
                                        <p:cTn id="31" dur="500" fill="hold"/>
                                        <p:tgtEl>
                                          <p:spTgt spid="117773"/>
                                        </p:tgtEl>
                                        <p:attrNameLst>
                                          <p:attrName>ppt_x</p:attrName>
                                        </p:attrNameLst>
                                      </p:cBhvr>
                                      <p:tavLst>
                                        <p:tav tm="0">
                                          <p:val>
                                            <p:strVal val="0-#ppt_w/2"/>
                                          </p:val>
                                        </p:tav>
                                        <p:tav tm="100000">
                                          <p:val>
                                            <p:strVal val="#ppt_x"/>
                                          </p:val>
                                        </p:tav>
                                      </p:tavLst>
                                    </p:anim>
                                    <p:anim calcmode="lin" valueType="num">
                                      <p:cBhvr additive="base">
                                        <p:cTn id="32" dur="500" fill="hold"/>
                                        <p:tgtEl>
                                          <p:spTgt spid="117773"/>
                                        </p:tgtEl>
                                        <p:attrNameLst>
                                          <p:attrName>ppt_y</p:attrName>
                                        </p:attrNameLst>
                                      </p:cBhvr>
                                      <p:tavLst>
                                        <p:tav tm="0">
                                          <p:val>
                                            <p:strVal val="#ppt_y"/>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7774"/>
                                        </p:tgtEl>
                                        <p:attrNameLst>
                                          <p:attrName>style.visibility</p:attrName>
                                        </p:attrNameLst>
                                      </p:cBhvr>
                                      <p:to>
                                        <p:strVal val="visible"/>
                                      </p:to>
                                    </p:set>
                                    <p:anim calcmode="lin" valueType="num">
                                      <p:cBhvr additive="base">
                                        <p:cTn id="35" dur="500" fill="hold"/>
                                        <p:tgtEl>
                                          <p:spTgt spid="117774"/>
                                        </p:tgtEl>
                                        <p:attrNameLst>
                                          <p:attrName>ppt_x</p:attrName>
                                        </p:attrNameLst>
                                      </p:cBhvr>
                                      <p:tavLst>
                                        <p:tav tm="0">
                                          <p:val>
                                            <p:strVal val="#ppt_x"/>
                                          </p:val>
                                        </p:tav>
                                        <p:tav tm="100000">
                                          <p:val>
                                            <p:strVal val="#ppt_x"/>
                                          </p:val>
                                        </p:tav>
                                      </p:tavLst>
                                    </p:anim>
                                    <p:anim calcmode="lin" valueType="num">
                                      <p:cBhvr additive="base">
                                        <p:cTn id="36" dur="500" fill="hold"/>
                                        <p:tgtEl>
                                          <p:spTgt spid="117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p:bldP spid="117765" grpId="0"/>
      <p:bldP spid="117767" grpId="0"/>
      <p:bldP spid="117771" grpId="0"/>
      <p:bldP spid="11777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5"/>
          <p:cNvSpPr>
            <a:spLocks noChangeArrowheads="1"/>
          </p:cNvSpPr>
          <p:nvPr/>
        </p:nvSpPr>
        <p:spPr bwMode="auto">
          <a:xfrm>
            <a:off x="358775" y="549275"/>
            <a:ext cx="4357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三、部分</a:t>
            </a:r>
            <a:r>
              <a:rPr lang="en-US" altLang="zh-CN" i="1">
                <a:solidFill>
                  <a:srgbClr val="009900"/>
                </a:solidFill>
              </a:rPr>
              <a:t>NP</a:t>
            </a:r>
            <a:r>
              <a:rPr lang="zh-CN" altLang="en-US">
                <a:solidFill>
                  <a:srgbClr val="009900"/>
                </a:solidFill>
              </a:rPr>
              <a:t>完全问题的动态规划算法</a:t>
            </a:r>
          </a:p>
        </p:txBody>
      </p:sp>
      <p:sp>
        <p:nvSpPr>
          <p:cNvPr id="118791" name="Rectangle 7"/>
          <p:cNvSpPr>
            <a:spLocks noChangeArrowheads="1"/>
          </p:cNvSpPr>
          <p:nvPr/>
        </p:nvSpPr>
        <p:spPr bwMode="auto">
          <a:xfrm>
            <a:off x="323850" y="1052513"/>
            <a:ext cx="856932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除了本节前面介绍的分枝定界法和隐枚举法外，部分（决非全部）</a:t>
            </a:r>
            <a:r>
              <a:rPr lang="en-US" altLang="zh-CN" i="1"/>
              <a:t>NP</a:t>
            </a:r>
            <a:r>
              <a:rPr lang="zh-CN" altLang="en-US"/>
              <a:t>完全问题有可能存在动态规划算法。在</a:t>
            </a:r>
            <a:r>
              <a:rPr lang="en-US" altLang="zh-CN"/>
              <a:t>§9.1</a:t>
            </a:r>
            <a:r>
              <a:rPr lang="zh-CN" altLang="en-US"/>
              <a:t>最短路径问题中，我们已经遇到过动态规划算法。动态规划算法常将求解过程划分成若干个阶段，每一阶段的子问题中，存在着一个或一组决策变量，同时又存在着一个或一组状态变量。各阶段编号，或由前向后或由后向前编，依编号连成相互关联的整体，状态是各阶段间信息的传递和结合，若用</a:t>
            </a:r>
            <a:r>
              <a:rPr lang="en-US" altLang="zh-CN" i="1"/>
              <a:t>x</a:t>
            </a:r>
            <a:r>
              <a:rPr lang="en-US" altLang="zh-CN" baseline="-30000"/>
              <a:t>j</a:t>
            </a:r>
            <a:r>
              <a:rPr lang="zh-CN" altLang="en-US"/>
              <a:t>表示第</a:t>
            </a:r>
            <a:r>
              <a:rPr lang="en-US" altLang="zh-CN"/>
              <a:t>j</a:t>
            </a:r>
            <a:r>
              <a:rPr lang="zh-CN" altLang="en-US"/>
              <a:t>阶段的状态变量，其值由前一段的输出决定。对于</a:t>
            </a:r>
            <a:r>
              <a:rPr lang="en-US" altLang="zh-CN" i="1"/>
              <a:t>x</a:t>
            </a:r>
            <a:r>
              <a:rPr lang="en-US" altLang="zh-CN" baseline="-30000"/>
              <a:t>j</a:t>
            </a:r>
            <a:r>
              <a:rPr lang="zh-CN" altLang="en-US"/>
              <a:t>的每一取值，第</a:t>
            </a:r>
            <a:r>
              <a:rPr lang="en-US" altLang="zh-CN"/>
              <a:t>j</a:t>
            </a:r>
            <a:r>
              <a:rPr lang="zh-CN" altLang="en-US"/>
              <a:t>阶段的决策变量可取若干种决策方案之一，该阶段的任务是根据某一评判标准，选出在此输入状态下的最佳决策，并向下一阶段输出输入状态。动态规划算法能够成功的保证是下面贝尔曼（</a:t>
            </a:r>
            <a:r>
              <a:rPr lang="en-US" altLang="zh-CN"/>
              <a:t>R</a:t>
            </a:r>
            <a:r>
              <a:rPr lang="en-US" altLang="zh-CN">
                <a:latin typeface="Arial"/>
              </a:rPr>
              <a:t>·</a:t>
            </a:r>
            <a:r>
              <a:rPr lang="en-US" altLang="zh-CN"/>
              <a:t>Bellman</a:t>
            </a:r>
            <a:r>
              <a:rPr lang="zh-CN" altLang="en-US"/>
              <a:t>）最优化原理：整个过程的最优策略肯有这样的性质，无论过去的状态和决策如何，对面形成的状态而言，余下的各决策构成最优策略。例如，如</a:t>
            </a:r>
            <a:r>
              <a:rPr lang="en-US" altLang="zh-CN" i="1"/>
              <a:t>A→B→C→D→E</a:t>
            </a:r>
            <a:r>
              <a:rPr lang="zh-CN" altLang="en-US"/>
              <a:t>是</a:t>
            </a:r>
            <a:r>
              <a:rPr lang="en-US" altLang="zh-CN" i="1"/>
              <a:t>A</a:t>
            </a:r>
            <a:r>
              <a:rPr lang="zh-CN" altLang="en-US"/>
              <a:t>到</a:t>
            </a:r>
            <a:r>
              <a:rPr lang="en-US" altLang="zh-CN"/>
              <a:t>E</a:t>
            </a:r>
            <a:r>
              <a:rPr lang="zh-CN" altLang="en-US"/>
              <a:t>的最短路径，则</a:t>
            </a:r>
            <a:r>
              <a:rPr lang="en-US" altLang="zh-CN" i="1"/>
              <a:t>B→C→D→E</a:t>
            </a:r>
            <a:r>
              <a:rPr lang="zh-CN" altLang="en-US"/>
              <a:t>必是</a:t>
            </a:r>
            <a:r>
              <a:rPr lang="en-US" altLang="zh-CN" i="1"/>
              <a:t>B</a:t>
            </a:r>
            <a:r>
              <a:rPr lang="zh-CN" altLang="en-US"/>
              <a:t>到</a:t>
            </a:r>
            <a:r>
              <a:rPr lang="en-US" altLang="zh-CN" i="1"/>
              <a:t>E</a:t>
            </a:r>
            <a:r>
              <a:rPr lang="zh-CN" altLang="en-US"/>
              <a:t>的最短路径，</a:t>
            </a:r>
            <a:r>
              <a:rPr lang="en-US" altLang="zh-CN" i="1"/>
              <a:t>C→D→E</a:t>
            </a:r>
            <a:r>
              <a:rPr lang="zh-CN" altLang="en-US"/>
              <a:t>是</a:t>
            </a:r>
            <a:r>
              <a:rPr lang="en-US" altLang="zh-CN" i="1"/>
              <a:t>C</a:t>
            </a:r>
            <a:r>
              <a:rPr lang="zh-CN" altLang="en-US"/>
              <a:t>到</a:t>
            </a:r>
            <a:r>
              <a:rPr lang="en-US" altLang="zh-CN" i="1"/>
              <a:t>E</a:t>
            </a:r>
            <a:r>
              <a:rPr lang="zh-CN" altLang="en-US"/>
              <a:t>的最短路径，且</a:t>
            </a:r>
            <a:r>
              <a:rPr lang="en-US" altLang="zh-CN" i="1"/>
              <a:t>D→E</a:t>
            </a:r>
            <a:r>
              <a:rPr lang="zh-CN" altLang="en-US"/>
              <a:t>也是</a:t>
            </a:r>
            <a:r>
              <a:rPr lang="en-US" altLang="zh-CN" i="1"/>
              <a:t>D</a:t>
            </a:r>
            <a:r>
              <a:rPr lang="zh-CN" altLang="en-US"/>
              <a:t>到</a:t>
            </a:r>
            <a:r>
              <a:rPr lang="en-US" altLang="zh-CN" i="1"/>
              <a:t>E</a:t>
            </a:r>
            <a:r>
              <a:rPr lang="zh-CN" altLang="en-US"/>
              <a:t>的最短路。动态规划一个较为复杂的问题分解为若干相互关联的相对较简单的阶段性子问题，通过递推关系，找出问题的解来。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8789"/>
                                        </p:tgtEl>
                                        <p:attrNameLst>
                                          <p:attrName>style.visibility</p:attrName>
                                        </p:attrNameLst>
                                      </p:cBhvr>
                                      <p:to>
                                        <p:strVal val="visible"/>
                                      </p:to>
                                    </p:set>
                                    <p:anim calcmode="lin" valueType="num">
                                      <p:cBhvr additive="base">
                                        <p:cTn id="7" dur="500" fill="hold"/>
                                        <p:tgtEl>
                                          <p:spTgt spid="118789"/>
                                        </p:tgtEl>
                                        <p:attrNameLst>
                                          <p:attrName>ppt_x</p:attrName>
                                        </p:attrNameLst>
                                      </p:cBhvr>
                                      <p:tavLst>
                                        <p:tav tm="0">
                                          <p:val>
                                            <p:strVal val="0-#ppt_w/2"/>
                                          </p:val>
                                        </p:tav>
                                        <p:tav tm="100000">
                                          <p:val>
                                            <p:strVal val="#ppt_x"/>
                                          </p:val>
                                        </p:tav>
                                      </p:tavLst>
                                    </p:anim>
                                    <p:anim calcmode="lin" valueType="num">
                                      <p:cBhvr additive="base">
                                        <p:cTn id="8" dur="500" fill="hold"/>
                                        <p:tgtEl>
                                          <p:spTgt spid="1187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8791"/>
                                        </p:tgtEl>
                                        <p:attrNameLst>
                                          <p:attrName>style.visibility</p:attrName>
                                        </p:attrNameLst>
                                      </p:cBhvr>
                                      <p:to>
                                        <p:strVal val="visible"/>
                                      </p:to>
                                    </p:set>
                                    <p:anim calcmode="lin" valueType="num">
                                      <p:cBhvr additive="base">
                                        <p:cTn id="13" dur="500" fill="hold"/>
                                        <p:tgtEl>
                                          <p:spTgt spid="118791"/>
                                        </p:tgtEl>
                                        <p:attrNameLst>
                                          <p:attrName>ppt_x</p:attrName>
                                        </p:attrNameLst>
                                      </p:cBhvr>
                                      <p:tavLst>
                                        <p:tav tm="0">
                                          <p:val>
                                            <p:strVal val="1+#ppt_w/2"/>
                                          </p:val>
                                        </p:tav>
                                        <p:tav tm="100000">
                                          <p:val>
                                            <p:strVal val="#ppt_x"/>
                                          </p:val>
                                        </p:tav>
                                      </p:tavLst>
                                    </p:anim>
                                    <p:anim calcmode="lin" valueType="num">
                                      <p:cBhvr additive="base">
                                        <p:cTn id="14"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Rectangle 5"/>
          <p:cNvSpPr>
            <a:spLocks noChangeArrowheads="1"/>
          </p:cNvSpPr>
          <p:nvPr/>
        </p:nvSpPr>
        <p:spPr bwMode="auto">
          <a:xfrm>
            <a:off x="250825" y="404813"/>
            <a:ext cx="8207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9.25</a:t>
            </a:r>
            <a:r>
              <a:rPr lang="en-US" altLang="zh-CN"/>
              <a:t>    </a:t>
            </a:r>
            <a:r>
              <a:rPr lang="zh-CN" altLang="en-US"/>
              <a:t>划分问题是</a:t>
            </a:r>
            <a:r>
              <a:rPr lang="en-US" altLang="zh-CN" i="1"/>
              <a:t>NP</a:t>
            </a:r>
            <a:r>
              <a:rPr lang="zh-CN" altLang="en-US"/>
              <a:t>完全的，不存在求解它的多项式时间算法，但存在求解它的动态规划算法。</a:t>
            </a:r>
          </a:p>
        </p:txBody>
      </p:sp>
      <p:sp>
        <p:nvSpPr>
          <p:cNvPr id="119816"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18" name="Rectangle 10"/>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a:p>
        </p:txBody>
      </p:sp>
      <p:sp>
        <p:nvSpPr>
          <p:cNvPr id="1198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22" name="Rectangle 1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24" name="Rectangle 16"/>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9826" name="Rectangle 18"/>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19827" name="Group 19"/>
          <p:cNvGrpSpPr>
            <a:grpSpLocks/>
          </p:cNvGrpSpPr>
          <p:nvPr/>
        </p:nvGrpSpPr>
        <p:grpSpPr bwMode="auto">
          <a:xfrm>
            <a:off x="231775" y="1125538"/>
            <a:ext cx="8228013" cy="2225675"/>
            <a:chOff x="328" y="754"/>
            <a:chExt cx="5183" cy="1402"/>
          </a:xfrm>
        </p:grpSpPr>
        <p:sp>
          <p:nvSpPr>
            <p:cNvPr id="119814" name="Text Box 6"/>
            <p:cNvSpPr txBox="1">
              <a:spLocks noChangeArrowheads="1"/>
            </p:cNvSpPr>
            <p:nvPr/>
          </p:nvSpPr>
          <p:spPr bwMode="auto">
            <a:xfrm>
              <a:off x="328" y="754"/>
              <a:ext cx="5183" cy="1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设为                           整数，现设法寻找</a:t>
              </a:r>
              <a:r>
                <a:rPr lang="en-US" altLang="zh-CN" i="1">
                  <a:solidFill>
                    <a:srgbClr val="000000"/>
                  </a:solidFill>
                </a:rPr>
                <a:t>A</a:t>
              </a:r>
              <a:r>
                <a:rPr lang="zh-CN" altLang="en-US">
                  <a:solidFill>
                    <a:srgbClr val="000000"/>
                  </a:solidFill>
                </a:rPr>
                <a:t>的子集</a:t>
              </a:r>
              <a:r>
                <a:rPr lang="en-US" altLang="zh-CN" i="1">
                  <a:solidFill>
                    <a:srgbClr val="000000"/>
                  </a:solidFill>
                </a:rPr>
                <a:t>A</a:t>
              </a:r>
              <a:r>
                <a:rPr lang="en-US" altLang="zh-CN" i="1">
                  <a:solidFill>
                    <a:srgbClr val="000000"/>
                  </a:solidFill>
                  <a:latin typeface="Arial"/>
                </a:rPr>
                <a:t>’</a:t>
              </a:r>
              <a:r>
                <a:rPr lang="zh-CN" altLang="en-US">
                  <a:solidFill>
                    <a:srgbClr val="000000"/>
                  </a:solidFill>
                </a:rPr>
                <a:t>，使                         。</a:t>
              </a:r>
            </a:p>
            <a:p>
              <a:endParaRPr lang="zh-CN" altLang="en-US">
                <a:solidFill>
                  <a:srgbClr val="000000"/>
                </a:solidFill>
              </a:endParaRPr>
            </a:p>
            <a:p>
              <a:r>
                <a:rPr lang="zh-CN" altLang="en-US">
                  <a:solidFill>
                    <a:srgbClr val="000000"/>
                  </a:solidFill>
                </a:rPr>
                <a:t>先求出          若          为奇数，则满足要求的子集</a:t>
              </a:r>
              <a:r>
                <a:rPr lang="en-US" altLang="zh-CN" i="1">
                  <a:solidFill>
                    <a:srgbClr val="000000"/>
                  </a:solidFill>
                </a:rPr>
                <a:t>A</a:t>
              </a:r>
              <a:r>
                <a:rPr lang="en-US" altLang="zh-CN" i="1">
                  <a:solidFill>
                    <a:srgbClr val="000000"/>
                  </a:solidFill>
                  <a:latin typeface="Arial"/>
                </a:rPr>
                <a:t>’</a:t>
              </a:r>
              <a:r>
                <a:rPr lang="zh-CN" altLang="en-US">
                  <a:solidFill>
                    <a:srgbClr val="000000"/>
                  </a:solidFill>
                </a:rPr>
                <a:t>不存在，</a:t>
              </a:r>
            </a:p>
            <a:p>
              <a:endParaRPr lang="zh-CN" altLang="en-US">
                <a:solidFill>
                  <a:srgbClr val="000000"/>
                </a:solidFill>
              </a:endParaRPr>
            </a:p>
            <a:p>
              <a:r>
                <a:rPr lang="zh-CN" altLang="en-US">
                  <a:solidFill>
                    <a:srgbClr val="000000"/>
                  </a:solidFill>
                </a:rPr>
                <a:t>否则令                     </a:t>
              </a:r>
              <a:r>
                <a:rPr lang="en-US" altLang="zh-CN">
                  <a:solidFill>
                    <a:srgbClr val="000000"/>
                  </a:solidFill>
                </a:rPr>
                <a:t>,</a:t>
              </a:r>
              <a:r>
                <a:rPr lang="zh-CN" altLang="en-US">
                  <a:solidFill>
                    <a:srgbClr val="000000"/>
                  </a:solidFill>
                </a:rPr>
                <a:t>寻找子集</a:t>
              </a:r>
              <a:r>
                <a:rPr lang="en-US" altLang="zh-CN" i="1">
                  <a:solidFill>
                    <a:srgbClr val="000000"/>
                  </a:solidFill>
                </a:rPr>
                <a:t>A</a:t>
              </a:r>
              <a:r>
                <a:rPr lang="en-US" altLang="zh-CN" i="1">
                  <a:solidFill>
                    <a:srgbClr val="000000"/>
                  </a:solidFill>
                  <a:latin typeface="Arial"/>
                </a:rPr>
                <a:t>’</a:t>
              </a:r>
              <a:r>
                <a:rPr lang="zh-CN" altLang="en-US">
                  <a:solidFill>
                    <a:srgbClr val="000000"/>
                  </a:solidFill>
                </a:rPr>
                <a:t>，使                  。</a:t>
              </a:r>
            </a:p>
            <a:p>
              <a:endParaRPr lang="zh-CN" altLang="en-US">
                <a:solidFill>
                  <a:srgbClr val="000000"/>
                </a:solidFill>
              </a:endParaRPr>
            </a:p>
            <a:p>
              <a:r>
                <a:rPr lang="zh-CN" altLang="en-US">
                  <a:solidFill>
                    <a:srgbClr val="000000"/>
                  </a:solidFill>
                </a:rPr>
                <a:t>寻找过程分</a:t>
              </a:r>
              <a:r>
                <a:rPr lang="en-US" altLang="zh-CN" i="1">
                  <a:solidFill>
                    <a:srgbClr val="000000"/>
                  </a:solidFill>
                </a:rPr>
                <a:t>n</a:t>
              </a:r>
              <a:r>
                <a:rPr lang="zh-CN" altLang="en-US">
                  <a:solidFill>
                    <a:srgbClr val="000000"/>
                  </a:solidFill>
                </a:rPr>
                <a:t>步完成，对</a:t>
              </a:r>
              <a:r>
                <a:rPr lang="en-US" altLang="zh-CN" i="1">
                  <a:solidFill>
                    <a:srgbClr val="000000"/>
                  </a:solidFill>
                </a:rPr>
                <a:t>i</a:t>
              </a:r>
              <a:r>
                <a:rPr lang="en-US" altLang="zh-CN">
                  <a:solidFill>
                    <a:srgbClr val="000000"/>
                  </a:solidFill>
                </a:rPr>
                <a:t>=1</a:t>
              </a:r>
              <a:r>
                <a:rPr lang="zh-CN" altLang="en-US">
                  <a:solidFill>
                    <a:srgbClr val="000000"/>
                  </a:solidFill>
                </a:rPr>
                <a:t>，</a:t>
              </a:r>
              <a:r>
                <a:rPr lang="en-US" altLang="zh-CN">
                  <a:solidFill>
                    <a:srgbClr val="000000"/>
                  </a:solidFill>
                </a:rPr>
                <a:t>…</a:t>
              </a:r>
              <a:r>
                <a:rPr lang="zh-CN" altLang="en-US">
                  <a:solidFill>
                    <a:srgbClr val="000000"/>
                  </a:solidFill>
                </a:rPr>
                <a:t>，</a:t>
              </a:r>
              <a:r>
                <a:rPr lang="en-US" altLang="zh-CN">
                  <a:solidFill>
                    <a:srgbClr val="000000"/>
                  </a:solidFill>
                </a:rPr>
                <a:t>n</a:t>
              </a:r>
              <a:endParaRPr lang="zh-CN" altLang="en-US">
                <a:solidFill>
                  <a:srgbClr val="000000"/>
                </a:solidFill>
              </a:endParaRPr>
            </a:p>
          </p:txBody>
        </p:sp>
        <p:graphicFrame>
          <p:nvGraphicFramePr>
            <p:cNvPr id="119815" name="Object 7"/>
            <p:cNvGraphicFramePr>
              <a:graphicFrameLocks noChangeAspect="1"/>
            </p:cNvGraphicFramePr>
            <p:nvPr/>
          </p:nvGraphicFramePr>
          <p:xfrm>
            <a:off x="839" y="754"/>
            <a:ext cx="1088" cy="251"/>
          </p:xfrm>
          <a:graphic>
            <a:graphicData uri="http://schemas.openxmlformats.org/presentationml/2006/ole">
              <mc:AlternateContent xmlns:mc="http://schemas.openxmlformats.org/markup-compatibility/2006">
                <mc:Choice xmlns:v="urn:schemas-microsoft-com:vml" Requires="v">
                  <p:oleObj spid="_x0000_s119832" r:id="rId3" imgW="1117115" imgH="253890" progId="Equation.DSMT4">
                    <p:embed/>
                  </p:oleObj>
                </mc:Choice>
                <mc:Fallback>
                  <p:oleObj r:id="rId3" imgW="1117115" imgH="25389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754"/>
                          <a:ext cx="1088"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7" name="Object 9"/>
            <p:cNvGraphicFramePr>
              <a:graphicFrameLocks noChangeAspect="1"/>
            </p:cNvGraphicFramePr>
            <p:nvPr/>
          </p:nvGraphicFramePr>
          <p:xfrm>
            <a:off x="4332" y="764"/>
            <a:ext cx="907" cy="353"/>
          </p:xfrm>
          <a:graphic>
            <a:graphicData uri="http://schemas.openxmlformats.org/presentationml/2006/ole">
              <mc:AlternateContent xmlns:mc="http://schemas.openxmlformats.org/markup-compatibility/2006">
                <mc:Choice xmlns:v="urn:schemas-microsoft-com:vml" Requires="v">
                  <p:oleObj spid="_x0000_s119833" r:id="rId5" imgW="952087" imgH="368140" progId="Equation.DSMT4">
                    <p:embed/>
                  </p:oleObj>
                </mc:Choice>
                <mc:Fallback>
                  <p:oleObj r:id="rId5" imgW="952087" imgH="3681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764"/>
                          <a:ext cx="907" cy="3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9" name="Object 11"/>
            <p:cNvGraphicFramePr>
              <a:graphicFrameLocks noChangeAspect="1"/>
            </p:cNvGraphicFramePr>
            <p:nvPr/>
          </p:nvGraphicFramePr>
          <p:xfrm>
            <a:off x="1020" y="1072"/>
            <a:ext cx="326" cy="408"/>
          </p:xfrm>
          <a:graphic>
            <a:graphicData uri="http://schemas.openxmlformats.org/presentationml/2006/ole">
              <mc:AlternateContent xmlns:mc="http://schemas.openxmlformats.org/markup-compatibility/2006">
                <mc:Choice xmlns:v="urn:schemas-microsoft-com:vml" Requires="v">
                  <p:oleObj spid="_x0000_s119834" r:id="rId7" imgW="342751" imgH="431613" progId="Equation.DSMT4">
                    <p:embed/>
                  </p:oleObj>
                </mc:Choice>
                <mc:Fallback>
                  <p:oleObj r:id="rId7" imgW="342751" imgH="431613"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 y="1072"/>
                          <a:ext cx="326"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1" name="Object 13"/>
            <p:cNvGraphicFramePr>
              <a:graphicFrameLocks noChangeAspect="1"/>
            </p:cNvGraphicFramePr>
            <p:nvPr/>
          </p:nvGraphicFramePr>
          <p:xfrm>
            <a:off x="1610" y="1071"/>
            <a:ext cx="326" cy="408"/>
          </p:xfrm>
          <a:graphic>
            <a:graphicData uri="http://schemas.openxmlformats.org/presentationml/2006/ole">
              <mc:AlternateContent xmlns:mc="http://schemas.openxmlformats.org/markup-compatibility/2006">
                <mc:Choice xmlns:v="urn:schemas-microsoft-com:vml" Requires="v">
                  <p:oleObj spid="_x0000_s119835" r:id="rId9" imgW="342751" imgH="431613" progId="Equation.DSMT4">
                    <p:embed/>
                  </p:oleObj>
                </mc:Choice>
                <mc:Fallback>
                  <p:oleObj r:id="rId9" imgW="342751" imgH="431613"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0" y="1071"/>
                          <a:ext cx="326"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3" name="Object 15"/>
            <p:cNvGraphicFramePr>
              <a:graphicFrameLocks noChangeAspect="1"/>
            </p:cNvGraphicFramePr>
            <p:nvPr/>
          </p:nvGraphicFramePr>
          <p:xfrm>
            <a:off x="1065" y="1458"/>
            <a:ext cx="726" cy="430"/>
          </p:xfrm>
          <a:graphic>
            <a:graphicData uri="http://schemas.openxmlformats.org/presentationml/2006/ole">
              <mc:AlternateContent xmlns:mc="http://schemas.openxmlformats.org/markup-compatibility/2006">
                <mc:Choice xmlns:v="urn:schemas-microsoft-com:vml" Requires="v">
                  <p:oleObj spid="_x0000_s119836" r:id="rId10" imgW="723586" imgH="431613" progId="Equation.DSMT4">
                    <p:embed/>
                  </p:oleObj>
                </mc:Choice>
                <mc:Fallback>
                  <p:oleObj r:id="rId10" imgW="723586" imgH="431613"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5" y="1458"/>
                          <a:ext cx="726" cy="4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25" name="Object 17"/>
            <p:cNvGraphicFramePr>
              <a:graphicFrameLocks noChangeAspect="1"/>
            </p:cNvGraphicFramePr>
            <p:nvPr/>
          </p:nvGraphicFramePr>
          <p:xfrm>
            <a:off x="3061" y="1524"/>
            <a:ext cx="635" cy="364"/>
          </p:xfrm>
          <a:graphic>
            <a:graphicData uri="http://schemas.openxmlformats.org/presentationml/2006/ole">
              <mc:AlternateContent xmlns:mc="http://schemas.openxmlformats.org/markup-compatibility/2006">
                <mc:Choice xmlns:v="urn:schemas-microsoft-com:vml" Requires="v">
                  <p:oleObj spid="_x0000_s119837" r:id="rId12" imgW="647700" imgH="368300" progId="Equation.DSMT4">
                    <p:embed/>
                  </p:oleObj>
                </mc:Choice>
                <mc:Fallback>
                  <p:oleObj r:id="rId12" imgW="647700" imgH="368300" progId="Equation.DSMT4">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61" y="1524"/>
                          <a:ext cx="635"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19829" name="Rectangle 21"/>
          <p:cNvSpPr>
            <a:spLocks noChangeArrowheads="1"/>
          </p:cNvSpPr>
          <p:nvPr/>
        </p:nvSpPr>
        <p:spPr bwMode="auto">
          <a:xfrm>
            <a:off x="250825" y="3357563"/>
            <a:ext cx="9037638"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检查</a:t>
            </a:r>
            <a:r>
              <a:rPr lang="en-US" altLang="zh-CN" i="1"/>
              <a:t>A</a:t>
            </a:r>
            <a:r>
              <a:rPr lang="en-US" altLang="zh-CN" i="1" baseline="-30000"/>
              <a:t>i</a:t>
            </a:r>
            <a:r>
              <a:rPr lang="en-US" altLang="zh-CN"/>
              <a:t>={</a:t>
            </a:r>
            <a:r>
              <a:rPr lang="en-US" altLang="zh-CN" i="1"/>
              <a:t>a</a:t>
            </a:r>
            <a:r>
              <a:rPr lang="en-US" altLang="zh-CN" baseline="-30000"/>
              <a:t>1</a:t>
            </a:r>
            <a:r>
              <a:rPr lang="en-US" altLang="zh-CN"/>
              <a:t>,…,</a:t>
            </a:r>
            <a:r>
              <a:rPr lang="en-US" altLang="zh-CN" i="1"/>
              <a:t>a</a:t>
            </a:r>
            <a:r>
              <a:rPr lang="en-US" altLang="zh-CN" i="1" baseline="-30000"/>
              <a:t>i</a:t>
            </a:r>
            <a:r>
              <a:rPr lang="en-US" altLang="zh-CN"/>
              <a:t>}</a:t>
            </a:r>
            <a:r>
              <a:rPr lang="zh-CN" altLang="en-US"/>
              <a:t>中是否存在一子集，其元素之和等于</a:t>
            </a:r>
            <a:r>
              <a:rPr lang="en-US" altLang="zh-CN" i="1"/>
              <a:t>j</a:t>
            </a:r>
            <a:r>
              <a:rPr lang="en-US" altLang="zh-CN"/>
              <a:t>,</a:t>
            </a:r>
            <a:r>
              <a:rPr lang="en-US" altLang="zh-CN" i="1"/>
              <a:t>j</a:t>
            </a:r>
            <a:r>
              <a:rPr lang="en-US" altLang="zh-CN"/>
              <a:t>=1,…,</a:t>
            </a:r>
            <a:r>
              <a:rPr lang="en-US" altLang="zh-CN" i="1"/>
              <a:t>B</a:t>
            </a:r>
            <a:r>
              <a:rPr lang="zh-CN" altLang="en-US"/>
              <a:t>。引入</a:t>
            </a:r>
          </a:p>
          <a:p>
            <a:r>
              <a:rPr lang="en-US" altLang="zh-CN" i="1"/>
              <a:t>t</a:t>
            </a:r>
            <a:r>
              <a:rPr lang="en-US" altLang="zh-CN"/>
              <a:t> (</a:t>
            </a:r>
            <a:r>
              <a:rPr lang="en-US" altLang="zh-CN" i="1"/>
              <a:t>i</a:t>
            </a:r>
            <a:r>
              <a:rPr lang="en-US" altLang="zh-CN"/>
              <a:t>, </a:t>
            </a:r>
            <a:r>
              <a:rPr lang="en-US" altLang="zh-CN" i="1"/>
              <a:t>j</a:t>
            </a:r>
            <a:r>
              <a:rPr lang="en-US" altLang="zh-CN"/>
              <a:t>)</a:t>
            </a:r>
            <a:r>
              <a:rPr lang="zh-CN" altLang="en-US"/>
              <a:t>，若</a:t>
            </a:r>
            <a:r>
              <a:rPr lang="en-US" altLang="zh-CN" i="1"/>
              <a:t>A</a:t>
            </a:r>
            <a:r>
              <a:rPr lang="en-US" altLang="zh-CN" i="1" baseline="-30000"/>
              <a:t>i</a:t>
            </a:r>
            <a:r>
              <a:rPr lang="zh-CN" altLang="en-US"/>
              <a:t>中有子集其元素之和为</a:t>
            </a:r>
            <a:r>
              <a:rPr lang="en-US" altLang="zh-CN" i="1"/>
              <a:t>j</a:t>
            </a:r>
            <a:r>
              <a:rPr lang="zh-CN" altLang="en-US"/>
              <a:t>，则令</a:t>
            </a:r>
            <a:r>
              <a:rPr lang="en-US" altLang="zh-CN" i="1"/>
              <a:t>t</a:t>
            </a:r>
            <a:r>
              <a:rPr lang="en-US" altLang="zh-CN"/>
              <a:t> (</a:t>
            </a:r>
            <a:r>
              <a:rPr lang="en-US" altLang="zh-CN" i="1"/>
              <a:t>i</a:t>
            </a:r>
            <a:r>
              <a:rPr lang="en-US" altLang="zh-CN"/>
              <a:t>, </a:t>
            </a:r>
            <a:r>
              <a:rPr lang="en-US" altLang="zh-CN" i="1"/>
              <a:t>j</a:t>
            </a:r>
            <a:r>
              <a:rPr lang="en-US" altLang="zh-CN"/>
              <a:t>)=</a:t>
            </a:r>
            <a:r>
              <a:rPr lang="en-US" altLang="zh-CN" i="1"/>
              <a:t>T</a:t>
            </a:r>
            <a:r>
              <a:rPr lang="zh-CN" altLang="en-US"/>
              <a:t>，否则令</a:t>
            </a:r>
            <a:r>
              <a:rPr lang="en-US" altLang="zh-CN" i="1"/>
              <a:t>t</a:t>
            </a:r>
            <a:r>
              <a:rPr lang="en-US" altLang="zh-CN"/>
              <a:t> (</a:t>
            </a:r>
            <a:r>
              <a:rPr lang="en-US" altLang="zh-CN" i="1"/>
              <a:t>i</a:t>
            </a:r>
            <a:r>
              <a:rPr lang="en-US" altLang="zh-CN"/>
              <a:t>, </a:t>
            </a:r>
            <a:r>
              <a:rPr lang="en-US" altLang="zh-CN" i="1"/>
              <a:t>j</a:t>
            </a:r>
            <a:r>
              <a:rPr lang="en-US" altLang="zh-CN"/>
              <a:t>)=</a:t>
            </a:r>
            <a:r>
              <a:rPr lang="en-US" altLang="zh-CN" i="1"/>
              <a:t>F</a:t>
            </a:r>
            <a:r>
              <a:rPr lang="zh-CN" altLang="en-US"/>
              <a:t>。</a:t>
            </a:r>
          </a:p>
          <a:p>
            <a:r>
              <a:rPr lang="en-US" altLang="zh-CN" i="1"/>
              <a:t>n</a:t>
            </a:r>
            <a:r>
              <a:rPr lang="zh-CN" altLang="en-US"/>
              <a:t>个阶段的递推关系为：</a:t>
            </a:r>
            <a:r>
              <a:rPr lang="en-US" altLang="zh-CN" i="1"/>
              <a:t>t</a:t>
            </a:r>
            <a:r>
              <a:rPr lang="en-US" altLang="zh-CN"/>
              <a:t> (</a:t>
            </a:r>
            <a:r>
              <a:rPr lang="en-US" altLang="zh-CN" i="1"/>
              <a:t>i</a:t>
            </a:r>
            <a:r>
              <a:rPr lang="en-US" altLang="zh-CN"/>
              <a:t>, </a:t>
            </a:r>
            <a:r>
              <a:rPr lang="en-US" altLang="zh-CN" i="1"/>
              <a:t>j</a:t>
            </a:r>
            <a:r>
              <a:rPr lang="en-US" altLang="zh-CN"/>
              <a:t>)=</a:t>
            </a:r>
            <a:r>
              <a:rPr lang="en-US" altLang="zh-CN" i="1"/>
              <a:t>T</a:t>
            </a:r>
            <a:r>
              <a:rPr lang="zh-CN" altLang="en-US"/>
              <a:t>当且仅当</a:t>
            </a:r>
            <a:r>
              <a:rPr lang="en-US" altLang="zh-CN" i="1"/>
              <a:t>t</a:t>
            </a:r>
            <a:r>
              <a:rPr lang="en-US" altLang="zh-CN"/>
              <a:t> (</a:t>
            </a:r>
            <a:r>
              <a:rPr lang="en-US" altLang="zh-CN" i="1"/>
              <a:t>i</a:t>
            </a:r>
            <a:r>
              <a:rPr lang="zh-CN" altLang="en-US" i="1"/>
              <a:t>－</a:t>
            </a:r>
            <a:r>
              <a:rPr lang="zh-CN" altLang="en-US"/>
              <a:t>１</a:t>
            </a:r>
            <a:r>
              <a:rPr lang="en-US" altLang="zh-CN"/>
              <a:t>, </a:t>
            </a:r>
            <a:r>
              <a:rPr lang="en-US" altLang="zh-CN" i="1"/>
              <a:t>j</a:t>
            </a:r>
            <a:r>
              <a:rPr lang="en-US" altLang="zh-CN"/>
              <a:t>)=</a:t>
            </a:r>
            <a:r>
              <a:rPr lang="en-US" altLang="zh-CN" i="1"/>
              <a:t>T</a:t>
            </a:r>
            <a:r>
              <a:rPr lang="zh-CN" altLang="en-US"/>
              <a:t>或</a:t>
            </a:r>
            <a:r>
              <a:rPr lang="en-US" altLang="zh-CN" i="1"/>
              <a:t>t</a:t>
            </a:r>
            <a:r>
              <a:rPr lang="en-US" altLang="zh-CN"/>
              <a:t> (</a:t>
            </a:r>
            <a:r>
              <a:rPr lang="en-US" altLang="zh-CN" i="1"/>
              <a:t>i</a:t>
            </a:r>
            <a:r>
              <a:rPr lang="zh-CN" altLang="en-US" i="1"/>
              <a:t>－</a:t>
            </a:r>
            <a:r>
              <a:rPr lang="zh-CN" altLang="en-US"/>
              <a:t>１</a:t>
            </a:r>
            <a:r>
              <a:rPr lang="en-US" altLang="zh-CN"/>
              <a:t>, </a:t>
            </a:r>
            <a:r>
              <a:rPr lang="en-US" altLang="zh-CN" i="1"/>
              <a:t>j</a:t>
            </a:r>
            <a:r>
              <a:rPr lang="zh-CN" altLang="en-US"/>
              <a:t>－</a:t>
            </a:r>
            <a:r>
              <a:rPr lang="en-US" altLang="zh-CN" i="1"/>
              <a:t>a</a:t>
            </a:r>
            <a:r>
              <a:rPr lang="en-US" altLang="zh-CN" i="1" baseline="-30000"/>
              <a:t>i</a:t>
            </a:r>
            <a:r>
              <a:rPr lang="en-US" altLang="zh-CN"/>
              <a:t>)=</a:t>
            </a:r>
            <a:r>
              <a:rPr lang="en-US" altLang="zh-CN" i="1"/>
              <a:t>T</a:t>
            </a:r>
            <a:r>
              <a:rPr lang="zh-CN" altLang="en-US"/>
              <a:t>。</a:t>
            </a:r>
          </a:p>
          <a:p>
            <a:r>
              <a:rPr lang="zh-CN" altLang="en-US"/>
              <a:t>此外，</a:t>
            </a:r>
            <a:r>
              <a:rPr lang="en-US" altLang="zh-CN" i="1"/>
              <a:t>t</a:t>
            </a:r>
            <a:r>
              <a:rPr lang="en-US" altLang="zh-CN"/>
              <a:t> (</a:t>
            </a:r>
            <a:r>
              <a:rPr lang="en-US" altLang="zh-CN" i="1"/>
              <a:t>i</a:t>
            </a:r>
            <a:r>
              <a:rPr lang="en-US" altLang="zh-CN"/>
              <a:t>, 0)=</a:t>
            </a:r>
            <a:r>
              <a:rPr lang="en-US" altLang="zh-CN" i="1"/>
              <a:t>T</a:t>
            </a:r>
            <a:r>
              <a:rPr lang="zh-CN" altLang="en-US"/>
              <a:t>（空集是任一</a:t>
            </a:r>
            <a:r>
              <a:rPr lang="en-US" altLang="zh-CN" i="1"/>
              <a:t>A</a:t>
            </a:r>
            <a:r>
              <a:rPr lang="en-US" altLang="zh-CN" i="1" baseline="-30000"/>
              <a:t>i</a:t>
            </a:r>
            <a:r>
              <a:rPr lang="zh-CN" altLang="en-US"/>
              <a:t>的子集）及</a:t>
            </a:r>
            <a:r>
              <a:rPr lang="en-US" altLang="zh-CN" i="1"/>
              <a:t>t</a:t>
            </a:r>
            <a:r>
              <a:rPr lang="en-US" altLang="zh-CN"/>
              <a:t> (</a:t>
            </a:r>
            <a:r>
              <a:rPr lang="zh-CN" altLang="en-US"/>
              <a:t>１</a:t>
            </a:r>
            <a:r>
              <a:rPr lang="en-US" altLang="zh-CN"/>
              <a:t>, </a:t>
            </a:r>
            <a:r>
              <a:rPr lang="en-US" altLang="zh-CN" i="1"/>
              <a:t>a</a:t>
            </a:r>
            <a:r>
              <a:rPr lang="en-US" altLang="zh-CN" i="1" baseline="-30000"/>
              <a:t>l</a:t>
            </a:r>
            <a:r>
              <a:rPr lang="en-US" altLang="zh-CN"/>
              <a:t>)=</a:t>
            </a:r>
            <a:r>
              <a:rPr lang="en-US" altLang="zh-CN" i="1"/>
              <a:t>T</a:t>
            </a:r>
            <a:r>
              <a:rPr lang="zh-CN" altLang="en-US"/>
              <a:t>。这样，问题化为</a:t>
            </a:r>
          </a:p>
          <a:p>
            <a:r>
              <a:rPr lang="en-US" altLang="zh-CN" i="1"/>
              <a:t>t</a:t>
            </a:r>
            <a:r>
              <a:rPr lang="en-US" altLang="zh-CN"/>
              <a:t> (</a:t>
            </a:r>
            <a:r>
              <a:rPr lang="en-US" altLang="zh-CN" i="1"/>
              <a:t>n</a:t>
            </a:r>
            <a:r>
              <a:rPr lang="en-US" altLang="zh-CN"/>
              <a:t>, </a:t>
            </a:r>
            <a:r>
              <a:rPr lang="en-US" altLang="zh-CN" i="1"/>
              <a:t>B</a:t>
            </a:r>
            <a:r>
              <a:rPr lang="en-US" altLang="zh-CN"/>
              <a:t>)=</a:t>
            </a:r>
            <a:r>
              <a:rPr lang="en-US" altLang="zh-CN" i="1"/>
              <a:t>T</a:t>
            </a:r>
            <a:r>
              <a:rPr lang="zh-CN" altLang="en-US"/>
              <a:t>是否成立。</a:t>
            </a:r>
          </a:p>
        </p:txBody>
      </p:sp>
      <p:sp>
        <p:nvSpPr>
          <p:cNvPr id="119831" name="Rectangle 23"/>
          <p:cNvSpPr>
            <a:spLocks noChangeArrowheads="1"/>
          </p:cNvSpPr>
          <p:nvPr/>
        </p:nvSpPr>
        <p:spPr bwMode="auto">
          <a:xfrm>
            <a:off x="215900" y="4941888"/>
            <a:ext cx="87487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现用一实例来演示算法。令</a:t>
            </a:r>
            <a:r>
              <a:rPr lang="en-US" altLang="zh-CN" i="1"/>
              <a:t>a</a:t>
            </a:r>
            <a:r>
              <a:rPr lang="en-US" altLang="zh-CN" baseline="-30000"/>
              <a:t>1</a:t>
            </a:r>
            <a:r>
              <a:rPr lang="en-US" altLang="zh-CN"/>
              <a:t>=2, </a:t>
            </a:r>
            <a:r>
              <a:rPr lang="en-US" altLang="zh-CN" i="1"/>
              <a:t>a</a:t>
            </a:r>
            <a:r>
              <a:rPr lang="en-US" altLang="zh-CN" baseline="-30000"/>
              <a:t>2</a:t>
            </a:r>
            <a:r>
              <a:rPr lang="en-US" altLang="zh-CN"/>
              <a:t>=8,</a:t>
            </a:r>
            <a:r>
              <a:rPr lang="en-US" altLang="zh-CN" i="1"/>
              <a:t> a</a:t>
            </a:r>
            <a:r>
              <a:rPr lang="en-US" altLang="zh-CN" baseline="-30000"/>
              <a:t>3</a:t>
            </a:r>
            <a:r>
              <a:rPr lang="en-US" altLang="zh-CN"/>
              <a:t>=5,</a:t>
            </a:r>
            <a:r>
              <a:rPr lang="en-US" altLang="zh-CN" i="1"/>
              <a:t> a</a:t>
            </a:r>
            <a:r>
              <a:rPr lang="en-US" altLang="zh-CN" baseline="-30000"/>
              <a:t>4</a:t>
            </a:r>
            <a:r>
              <a:rPr lang="en-US" altLang="zh-CN"/>
              <a:t>=3,</a:t>
            </a:r>
            <a:r>
              <a:rPr lang="en-US" altLang="zh-CN" i="1"/>
              <a:t> a</a:t>
            </a:r>
            <a:r>
              <a:rPr lang="en-US" altLang="zh-CN" baseline="-30000"/>
              <a:t>5</a:t>
            </a:r>
            <a:r>
              <a:rPr lang="en-US" altLang="zh-CN"/>
              <a:t>=6,</a:t>
            </a:r>
            <a:r>
              <a:rPr lang="en-US" altLang="zh-CN" i="1"/>
              <a:t> a</a:t>
            </a:r>
            <a:r>
              <a:rPr lang="en-US" altLang="zh-CN" baseline="-30000"/>
              <a:t>6</a:t>
            </a:r>
            <a:r>
              <a:rPr lang="en-US" altLang="zh-CN"/>
              <a:t>=4, </a:t>
            </a:r>
            <a:r>
              <a:rPr lang="en-US" altLang="zh-CN" i="1"/>
              <a:t>A</a:t>
            </a:r>
            <a:r>
              <a:rPr lang="en-US" altLang="zh-CN" i="1" baseline="-30000"/>
              <a:t>i</a:t>
            </a:r>
            <a:r>
              <a:rPr lang="en-US" altLang="zh-CN"/>
              <a:t>={</a:t>
            </a:r>
            <a:r>
              <a:rPr lang="en-US" altLang="zh-CN" i="1"/>
              <a:t> a</a:t>
            </a:r>
            <a:r>
              <a:rPr lang="en-US" altLang="zh-CN" baseline="-30000"/>
              <a:t>1</a:t>
            </a:r>
            <a:r>
              <a:rPr lang="en-US" altLang="zh-CN"/>
              <a:t>, </a:t>
            </a:r>
            <a:r>
              <a:rPr lang="en-US" altLang="zh-CN">
                <a:cs typeface="Times New Roman" pitchFamily="18" charset="0"/>
              </a:rPr>
              <a:t>…</a:t>
            </a:r>
            <a:r>
              <a:rPr lang="en-US" altLang="zh-CN"/>
              <a:t>,</a:t>
            </a:r>
            <a:r>
              <a:rPr lang="en-US" altLang="zh-CN" i="1"/>
              <a:t> a</a:t>
            </a:r>
            <a:r>
              <a:rPr lang="en-US" altLang="zh-CN" i="1" baseline="-30000"/>
              <a:t>i</a:t>
            </a:r>
            <a:r>
              <a:rPr lang="en-US" altLang="zh-CN"/>
              <a:t>}</a:t>
            </a:r>
            <a:r>
              <a:rPr lang="zh-CN" altLang="en-US">
                <a:cs typeface="Times New Roman" pitchFamily="18" charset="0"/>
              </a:rPr>
              <a:t>，</a:t>
            </a:r>
            <a:r>
              <a:rPr lang="en-US" altLang="zh-CN" i="1"/>
              <a:t>i</a:t>
            </a:r>
            <a:r>
              <a:rPr lang="en-US" altLang="zh-CN"/>
              <a:t>=1,</a:t>
            </a:r>
            <a:r>
              <a:rPr lang="en-US" altLang="zh-CN">
                <a:cs typeface="Times New Roman" pitchFamily="18" charset="0"/>
              </a:rPr>
              <a:t>…</a:t>
            </a:r>
            <a:r>
              <a:rPr lang="en-US" altLang="zh-CN"/>
              <a:t>,6</a:t>
            </a:r>
            <a:r>
              <a:rPr lang="zh-CN" altLang="en-US">
                <a:cs typeface="Times New Roman" pitchFamily="18" charset="0"/>
              </a:rPr>
              <a:t>。在本例中</a:t>
            </a:r>
            <a:r>
              <a:rPr lang="en-US" altLang="zh-CN" i="1"/>
              <a:t>n</a:t>
            </a:r>
            <a:r>
              <a:rPr lang="en-US" altLang="zh-CN"/>
              <a:t>=6</a:t>
            </a:r>
            <a:r>
              <a:rPr lang="zh-CN" altLang="en-US">
                <a:cs typeface="Times New Roman" pitchFamily="18" charset="0"/>
              </a:rPr>
              <a:t>，</a:t>
            </a:r>
            <a:r>
              <a:rPr lang="en-US" altLang="zh-CN" i="1"/>
              <a:t>B</a:t>
            </a:r>
            <a:r>
              <a:rPr lang="en-US" altLang="zh-CN"/>
              <a:t>=14</a:t>
            </a:r>
            <a:r>
              <a:rPr lang="zh-CN" altLang="en-US">
                <a:cs typeface="Times New Roman" pitchFamily="18" charset="0"/>
              </a:rPr>
              <a:t>。分六阶段求出所有</a:t>
            </a:r>
            <a:r>
              <a:rPr lang="en-US" altLang="zh-CN" i="1"/>
              <a:t>t</a:t>
            </a:r>
            <a:r>
              <a:rPr lang="en-US" altLang="zh-CN"/>
              <a:t> (</a:t>
            </a:r>
            <a:r>
              <a:rPr lang="en-US" altLang="zh-CN" i="1"/>
              <a:t>i</a:t>
            </a:r>
            <a:r>
              <a:rPr lang="en-US" altLang="zh-CN"/>
              <a:t>, </a:t>
            </a:r>
            <a:r>
              <a:rPr lang="en-US" altLang="zh-CN" i="1"/>
              <a:t>j</a:t>
            </a:r>
            <a:r>
              <a:rPr lang="en-US" altLang="zh-CN"/>
              <a:t>)</a:t>
            </a:r>
            <a:r>
              <a:rPr lang="zh-CN" altLang="en-US">
                <a:cs typeface="Times New Roman" pitchFamily="18" charset="0"/>
              </a:rPr>
              <a:t>，</a:t>
            </a:r>
            <a:r>
              <a:rPr lang="en-US" altLang="zh-CN" i="1"/>
              <a:t>i</a:t>
            </a:r>
            <a:r>
              <a:rPr lang="en-US" altLang="zh-CN"/>
              <a:t>=1,</a:t>
            </a:r>
            <a:r>
              <a:rPr lang="en-US" altLang="zh-CN">
                <a:cs typeface="Times New Roman" pitchFamily="18" charset="0"/>
              </a:rPr>
              <a:t>…</a:t>
            </a:r>
            <a:r>
              <a:rPr lang="en-US" altLang="zh-CN"/>
              <a:t>,6</a:t>
            </a:r>
            <a:r>
              <a:rPr lang="zh-CN" altLang="en-US">
                <a:cs typeface="Times New Roman" pitchFamily="18" charset="0"/>
              </a:rPr>
              <a:t>，</a:t>
            </a:r>
            <a:r>
              <a:rPr lang="en-US" altLang="zh-CN" i="1"/>
              <a:t>j</a:t>
            </a:r>
            <a:r>
              <a:rPr lang="en-US" altLang="zh-CN"/>
              <a:t>=0,1,</a:t>
            </a:r>
            <a:r>
              <a:rPr lang="en-US" altLang="zh-CN">
                <a:cs typeface="Times New Roman" pitchFamily="18" charset="0"/>
              </a:rPr>
              <a:t>…</a:t>
            </a:r>
            <a:r>
              <a:rPr lang="en-US" altLang="zh-CN"/>
              <a:t>,14</a:t>
            </a:r>
            <a:r>
              <a:rPr lang="zh-CN" altLang="en-US">
                <a:cs typeface="Times New Roman" pitchFamily="18" charset="0"/>
              </a:rPr>
              <a:t>，并将求得的</a:t>
            </a:r>
            <a:r>
              <a:rPr lang="en-US" altLang="zh-CN" i="1"/>
              <a:t>t</a:t>
            </a:r>
            <a:r>
              <a:rPr lang="en-US" altLang="zh-CN"/>
              <a:t> (</a:t>
            </a:r>
            <a:r>
              <a:rPr lang="en-US" altLang="zh-CN" i="1"/>
              <a:t>i</a:t>
            </a:r>
            <a:r>
              <a:rPr lang="en-US" altLang="zh-CN"/>
              <a:t>, </a:t>
            </a:r>
            <a:r>
              <a:rPr lang="en-US" altLang="zh-CN" i="1"/>
              <a:t>j</a:t>
            </a:r>
            <a:r>
              <a:rPr lang="en-US" altLang="zh-CN"/>
              <a:t>)</a:t>
            </a:r>
            <a:r>
              <a:rPr lang="zh-CN" altLang="en-US">
                <a:cs typeface="Times New Roman" pitchFamily="18" charset="0"/>
              </a:rPr>
              <a:t>列成下表：</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9813"/>
                                        </p:tgtEl>
                                        <p:attrNameLst>
                                          <p:attrName>style.visibility</p:attrName>
                                        </p:attrNameLst>
                                      </p:cBhvr>
                                      <p:to>
                                        <p:strVal val="visible"/>
                                      </p:to>
                                    </p:set>
                                    <p:anim calcmode="lin" valueType="num">
                                      <p:cBhvr additive="base">
                                        <p:cTn id="7" dur="500" fill="hold"/>
                                        <p:tgtEl>
                                          <p:spTgt spid="119813"/>
                                        </p:tgtEl>
                                        <p:attrNameLst>
                                          <p:attrName>ppt_x</p:attrName>
                                        </p:attrNameLst>
                                      </p:cBhvr>
                                      <p:tavLst>
                                        <p:tav tm="0">
                                          <p:val>
                                            <p:strVal val="0-#ppt_w/2"/>
                                          </p:val>
                                        </p:tav>
                                        <p:tav tm="100000">
                                          <p:val>
                                            <p:strVal val="#ppt_x"/>
                                          </p:val>
                                        </p:tav>
                                      </p:tavLst>
                                    </p:anim>
                                    <p:anim calcmode="lin" valueType="num">
                                      <p:cBhvr additive="base">
                                        <p:cTn id="8" dur="500" fill="hold"/>
                                        <p:tgtEl>
                                          <p:spTgt spid="1198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9827"/>
                                        </p:tgtEl>
                                        <p:attrNameLst>
                                          <p:attrName>style.visibility</p:attrName>
                                        </p:attrNameLst>
                                      </p:cBhvr>
                                      <p:to>
                                        <p:strVal val="visible"/>
                                      </p:to>
                                    </p:set>
                                    <p:anim calcmode="lin" valueType="num">
                                      <p:cBhvr additive="base">
                                        <p:cTn id="13" dur="500" fill="hold"/>
                                        <p:tgtEl>
                                          <p:spTgt spid="119827"/>
                                        </p:tgtEl>
                                        <p:attrNameLst>
                                          <p:attrName>ppt_x</p:attrName>
                                        </p:attrNameLst>
                                      </p:cBhvr>
                                      <p:tavLst>
                                        <p:tav tm="0">
                                          <p:val>
                                            <p:strVal val="0-#ppt_w/2"/>
                                          </p:val>
                                        </p:tav>
                                        <p:tav tm="100000">
                                          <p:val>
                                            <p:strVal val="#ppt_x"/>
                                          </p:val>
                                        </p:tav>
                                      </p:tavLst>
                                    </p:anim>
                                    <p:anim calcmode="lin" valueType="num">
                                      <p:cBhvr additive="base">
                                        <p:cTn id="14" dur="500" fill="hold"/>
                                        <p:tgtEl>
                                          <p:spTgt spid="1198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9829"/>
                                        </p:tgtEl>
                                        <p:attrNameLst>
                                          <p:attrName>style.visibility</p:attrName>
                                        </p:attrNameLst>
                                      </p:cBhvr>
                                      <p:to>
                                        <p:strVal val="visible"/>
                                      </p:to>
                                    </p:set>
                                    <p:anim calcmode="lin" valueType="num">
                                      <p:cBhvr additive="base">
                                        <p:cTn id="19" dur="500" fill="hold"/>
                                        <p:tgtEl>
                                          <p:spTgt spid="119829"/>
                                        </p:tgtEl>
                                        <p:attrNameLst>
                                          <p:attrName>ppt_x</p:attrName>
                                        </p:attrNameLst>
                                      </p:cBhvr>
                                      <p:tavLst>
                                        <p:tav tm="0">
                                          <p:val>
                                            <p:strVal val="0-#ppt_w/2"/>
                                          </p:val>
                                        </p:tav>
                                        <p:tav tm="100000">
                                          <p:val>
                                            <p:strVal val="#ppt_x"/>
                                          </p:val>
                                        </p:tav>
                                      </p:tavLst>
                                    </p:anim>
                                    <p:anim calcmode="lin" valueType="num">
                                      <p:cBhvr additive="base">
                                        <p:cTn id="20" dur="500" fill="hold"/>
                                        <p:tgtEl>
                                          <p:spTgt spid="1198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9831"/>
                                        </p:tgtEl>
                                        <p:attrNameLst>
                                          <p:attrName>style.visibility</p:attrName>
                                        </p:attrNameLst>
                                      </p:cBhvr>
                                      <p:to>
                                        <p:strVal val="visible"/>
                                      </p:to>
                                    </p:set>
                                    <p:anim calcmode="lin" valueType="num">
                                      <p:cBhvr additive="base">
                                        <p:cTn id="25" dur="500" fill="hold"/>
                                        <p:tgtEl>
                                          <p:spTgt spid="119831"/>
                                        </p:tgtEl>
                                        <p:attrNameLst>
                                          <p:attrName>ppt_x</p:attrName>
                                        </p:attrNameLst>
                                      </p:cBhvr>
                                      <p:tavLst>
                                        <p:tav tm="0">
                                          <p:val>
                                            <p:strVal val="0-#ppt_w/2"/>
                                          </p:val>
                                        </p:tav>
                                        <p:tav tm="100000">
                                          <p:val>
                                            <p:strVal val="#ppt_x"/>
                                          </p:val>
                                        </p:tav>
                                      </p:tavLst>
                                    </p:anim>
                                    <p:anim calcmode="lin" valueType="num">
                                      <p:cBhvr additive="base">
                                        <p:cTn id="26" dur="500" fill="hold"/>
                                        <p:tgtEl>
                                          <p:spTgt spid="1198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p:bldP spid="119829" grpId="0"/>
      <p:bldP spid="11983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669" name="Group 1789"/>
          <p:cNvGraphicFramePr>
            <a:graphicFrameLocks noGrp="1"/>
          </p:cNvGraphicFramePr>
          <p:nvPr>
            <p:ph/>
          </p:nvPr>
        </p:nvGraphicFramePr>
        <p:xfrm>
          <a:off x="539750" y="765175"/>
          <a:ext cx="7632700" cy="2768600"/>
        </p:xfrm>
        <a:graphic>
          <a:graphicData uri="http://schemas.openxmlformats.org/drawingml/2006/table">
            <a:tbl>
              <a:tblPr/>
              <a:tblGrid>
                <a:gridCol w="447675"/>
                <a:gridCol w="471488"/>
                <a:gridCol w="457200"/>
                <a:gridCol w="495300"/>
                <a:gridCol w="447675"/>
                <a:gridCol w="469900"/>
                <a:gridCol w="471487"/>
                <a:gridCol w="469900"/>
                <a:gridCol w="469900"/>
                <a:gridCol w="471488"/>
                <a:gridCol w="469900"/>
                <a:gridCol w="503237"/>
                <a:gridCol w="501650"/>
                <a:gridCol w="504825"/>
                <a:gridCol w="477838"/>
                <a:gridCol w="503237"/>
              </a:tblGrid>
              <a:tr h="5762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1" u="none" strike="noStrike" cap="none" normalizeH="0" baseline="0" smtClean="0">
                          <a:ln>
                            <a:noFill/>
                          </a:ln>
                          <a:solidFill>
                            <a:schemeClr val="tx1"/>
                          </a:solidFill>
                          <a:effectLst/>
                          <a:latin typeface="Times New Roman" pitchFamily="18" charset="0"/>
                          <a:ea typeface="宋体" pitchFamily="2" charset="-122"/>
                        </a:rPr>
                        <a:t>  </a:t>
                      </a: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j</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I</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86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7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60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84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F</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T</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4661" name="Rectangle 1781"/>
          <p:cNvSpPr>
            <a:spLocks noChangeArrowheads="1"/>
          </p:cNvSpPr>
          <p:nvPr/>
        </p:nvSpPr>
        <p:spPr bwMode="auto">
          <a:xfrm>
            <a:off x="395288" y="3951288"/>
            <a:ext cx="8280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由于</a:t>
            </a:r>
            <a:r>
              <a:rPr lang="en-US" altLang="zh-CN" i="1"/>
              <a:t>t</a:t>
            </a:r>
            <a:r>
              <a:rPr lang="en-US" altLang="zh-CN"/>
              <a:t>(6, 14)=</a:t>
            </a:r>
            <a:r>
              <a:rPr lang="en-US" altLang="zh-CN" i="1"/>
              <a:t>T</a:t>
            </a:r>
            <a:r>
              <a:rPr lang="en-US" altLang="zh-CN"/>
              <a:t>, </a:t>
            </a:r>
            <a:r>
              <a:rPr lang="en-US" altLang="zh-CN" i="1"/>
              <a:t>A</a:t>
            </a:r>
            <a:r>
              <a:rPr lang="zh-CN" altLang="en-US"/>
              <a:t>可以划分成相等的两部分。从表中可以看出，既可以分成</a:t>
            </a:r>
            <a:r>
              <a:rPr lang="en-US" altLang="zh-CN"/>
              <a:t>{</a:t>
            </a:r>
            <a:r>
              <a:rPr lang="en-US" altLang="zh-CN" i="1"/>
              <a:t>a</a:t>
            </a:r>
            <a:r>
              <a:rPr lang="en-US" altLang="zh-CN" baseline="-30000"/>
              <a:t>1</a:t>
            </a:r>
            <a:r>
              <a:rPr lang="en-US" altLang="zh-CN"/>
              <a:t>, </a:t>
            </a:r>
            <a:r>
              <a:rPr lang="en-US" altLang="zh-CN" i="1"/>
              <a:t>a</a:t>
            </a:r>
            <a:r>
              <a:rPr lang="en-US" altLang="zh-CN" baseline="-30000"/>
              <a:t>2</a:t>
            </a:r>
            <a:r>
              <a:rPr lang="en-US" altLang="zh-CN"/>
              <a:t>, </a:t>
            </a:r>
            <a:r>
              <a:rPr lang="en-US" altLang="zh-CN" i="1"/>
              <a:t>a</a:t>
            </a:r>
            <a:r>
              <a:rPr lang="en-US" altLang="zh-CN" baseline="-30000"/>
              <a:t>6</a:t>
            </a:r>
            <a:r>
              <a:rPr lang="en-US" altLang="zh-CN"/>
              <a:t>} </a:t>
            </a:r>
            <a:r>
              <a:rPr lang="zh-CN" altLang="en-US"/>
              <a:t>与</a:t>
            </a:r>
            <a:r>
              <a:rPr lang="en-US" altLang="zh-CN"/>
              <a:t>{</a:t>
            </a:r>
            <a:r>
              <a:rPr lang="en-US" altLang="zh-CN" i="1"/>
              <a:t>a</a:t>
            </a:r>
            <a:r>
              <a:rPr lang="en-US" altLang="zh-CN" baseline="-30000"/>
              <a:t>3</a:t>
            </a:r>
            <a:r>
              <a:rPr lang="en-US" altLang="zh-CN"/>
              <a:t>, </a:t>
            </a:r>
            <a:r>
              <a:rPr lang="en-US" altLang="zh-CN" i="1"/>
              <a:t>a</a:t>
            </a:r>
            <a:r>
              <a:rPr lang="en-US" altLang="zh-CN" baseline="-30000"/>
              <a:t>4</a:t>
            </a:r>
            <a:r>
              <a:rPr lang="en-US" altLang="zh-CN"/>
              <a:t>, </a:t>
            </a:r>
            <a:r>
              <a:rPr lang="en-US" altLang="zh-CN" i="1"/>
              <a:t>a</a:t>
            </a:r>
            <a:r>
              <a:rPr lang="en-US" altLang="zh-CN" baseline="-30000"/>
              <a:t>5</a:t>
            </a:r>
            <a:r>
              <a:rPr lang="en-US" altLang="zh-CN"/>
              <a:t>}</a:t>
            </a:r>
            <a:r>
              <a:rPr lang="zh-CN" altLang="en-US"/>
              <a:t>也可以分成</a:t>
            </a:r>
            <a:r>
              <a:rPr lang="en-US" altLang="zh-CN"/>
              <a:t>{</a:t>
            </a:r>
            <a:r>
              <a:rPr lang="en-US" altLang="zh-CN" i="1"/>
              <a:t>a</a:t>
            </a:r>
            <a:r>
              <a:rPr lang="en-US" altLang="zh-CN" baseline="-30000"/>
              <a:t>2</a:t>
            </a:r>
            <a:r>
              <a:rPr lang="en-US" altLang="zh-CN"/>
              <a:t>, </a:t>
            </a:r>
            <a:r>
              <a:rPr lang="en-US" altLang="zh-CN" i="1"/>
              <a:t>a</a:t>
            </a:r>
            <a:r>
              <a:rPr lang="en-US" altLang="zh-CN" baseline="-30000"/>
              <a:t>5</a:t>
            </a:r>
            <a:r>
              <a:rPr lang="en-US" altLang="zh-CN"/>
              <a:t>}</a:t>
            </a:r>
            <a:r>
              <a:rPr lang="zh-CN" altLang="en-US"/>
              <a:t>与</a:t>
            </a:r>
            <a:r>
              <a:rPr lang="en-US" altLang="zh-CN"/>
              <a:t>{</a:t>
            </a:r>
            <a:r>
              <a:rPr lang="en-US" altLang="zh-CN" i="1"/>
              <a:t>a</a:t>
            </a:r>
            <a:r>
              <a:rPr lang="en-US" altLang="zh-CN" baseline="-30000"/>
              <a:t>1</a:t>
            </a:r>
            <a:r>
              <a:rPr lang="en-US" altLang="zh-CN"/>
              <a:t>, </a:t>
            </a:r>
            <a:r>
              <a:rPr lang="en-US" altLang="zh-CN" i="1"/>
              <a:t>a</a:t>
            </a:r>
            <a:r>
              <a:rPr lang="en-US" altLang="zh-CN" baseline="-30000"/>
              <a:t>3</a:t>
            </a:r>
            <a:r>
              <a:rPr lang="en-US" altLang="zh-CN"/>
              <a:t>, </a:t>
            </a:r>
            <a:r>
              <a:rPr lang="en-US" altLang="zh-CN" i="1"/>
              <a:t>a</a:t>
            </a:r>
            <a:r>
              <a:rPr lang="en-US" altLang="zh-CN" baseline="-30000"/>
              <a:t>4</a:t>
            </a:r>
            <a:r>
              <a:rPr lang="en-US" altLang="zh-CN"/>
              <a:t>, </a:t>
            </a:r>
            <a:r>
              <a:rPr lang="en-US" altLang="zh-CN" i="1"/>
              <a:t>a</a:t>
            </a:r>
            <a:r>
              <a:rPr lang="en-US" altLang="zh-CN" baseline="-30000"/>
              <a:t>6</a:t>
            </a:r>
            <a:r>
              <a:rPr lang="en-US" altLang="zh-CN"/>
              <a:t>}</a:t>
            </a:r>
            <a:r>
              <a:rPr lang="zh-CN" altLang="en-US"/>
              <a:t>。</a:t>
            </a:r>
          </a:p>
        </p:txBody>
      </p:sp>
      <p:sp>
        <p:nvSpPr>
          <p:cNvPr id="124670" name="Rectangle 1790"/>
          <p:cNvSpPr>
            <a:spLocks noChangeArrowheads="1"/>
          </p:cNvSpPr>
          <p:nvPr/>
        </p:nvSpPr>
        <p:spPr bwMode="auto">
          <a:xfrm>
            <a:off x="1979613" y="260350"/>
            <a:ext cx="819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9.7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4670"/>
                                        </p:tgtEl>
                                        <p:attrNameLst>
                                          <p:attrName>style.visibility</p:attrName>
                                        </p:attrNameLst>
                                      </p:cBhvr>
                                      <p:to>
                                        <p:strVal val="visible"/>
                                      </p:to>
                                    </p:set>
                                    <p:anim calcmode="lin" valueType="num">
                                      <p:cBhvr additive="base">
                                        <p:cTn id="7" dur="500" fill="hold"/>
                                        <p:tgtEl>
                                          <p:spTgt spid="124670"/>
                                        </p:tgtEl>
                                        <p:attrNameLst>
                                          <p:attrName>ppt_x</p:attrName>
                                        </p:attrNameLst>
                                      </p:cBhvr>
                                      <p:tavLst>
                                        <p:tav tm="0">
                                          <p:val>
                                            <p:strVal val="0-#ppt_w/2"/>
                                          </p:val>
                                        </p:tav>
                                        <p:tav tm="100000">
                                          <p:val>
                                            <p:strVal val="#ppt_x"/>
                                          </p:val>
                                        </p:tav>
                                      </p:tavLst>
                                    </p:anim>
                                    <p:anim calcmode="lin" valueType="num">
                                      <p:cBhvr additive="base">
                                        <p:cTn id="8" dur="500" fill="hold"/>
                                        <p:tgtEl>
                                          <p:spTgt spid="1246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4669"/>
                                        </p:tgtEl>
                                        <p:attrNameLst>
                                          <p:attrName>style.visibility</p:attrName>
                                        </p:attrNameLst>
                                      </p:cBhvr>
                                      <p:to>
                                        <p:strVal val="visible"/>
                                      </p:to>
                                    </p:set>
                                    <p:anim calcmode="lin" valueType="num">
                                      <p:cBhvr additive="base">
                                        <p:cTn id="13" dur="500" fill="hold"/>
                                        <p:tgtEl>
                                          <p:spTgt spid="124669"/>
                                        </p:tgtEl>
                                        <p:attrNameLst>
                                          <p:attrName>ppt_x</p:attrName>
                                        </p:attrNameLst>
                                      </p:cBhvr>
                                      <p:tavLst>
                                        <p:tav tm="0">
                                          <p:val>
                                            <p:strVal val="0-#ppt_w/2"/>
                                          </p:val>
                                        </p:tav>
                                        <p:tav tm="100000">
                                          <p:val>
                                            <p:strVal val="#ppt_x"/>
                                          </p:val>
                                        </p:tav>
                                      </p:tavLst>
                                    </p:anim>
                                    <p:anim calcmode="lin" valueType="num">
                                      <p:cBhvr additive="base">
                                        <p:cTn id="14" dur="500" fill="hold"/>
                                        <p:tgtEl>
                                          <p:spTgt spid="12466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661"/>
                                        </p:tgtEl>
                                        <p:attrNameLst>
                                          <p:attrName>style.visibility</p:attrName>
                                        </p:attrNameLst>
                                      </p:cBhvr>
                                      <p:to>
                                        <p:strVal val="visible"/>
                                      </p:to>
                                    </p:set>
                                    <p:anim calcmode="lin" valueType="num">
                                      <p:cBhvr additive="base">
                                        <p:cTn id="19" dur="500" fill="hold"/>
                                        <p:tgtEl>
                                          <p:spTgt spid="124661"/>
                                        </p:tgtEl>
                                        <p:attrNameLst>
                                          <p:attrName>ppt_x</p:attrName>
                                        </p:attrNameLst>
                                      </p:cBhvr>
                                      <p:tavLst>
                                        <p:tav tm="0">
                                          <p:val>
                                            <p:strVal val="0-#ppt_w/2"/>
                                          </p:val>
                                        </p:tav>
                                        <p:tav tm="100000">
                                          <p:val>
                                            <p:strVal val="#ppt_x"/>
                                          </p:val>
                                        </p:tav>
                                      </p:tavLst>
                                    </p:anim>
                                    <p:anim calcmode="lin" valueType="num">
                                      <p:cBhvr additive="base">
                                        <p:cTn id="20" dur="500" fill="hold"/>
                                        <p:tgtEl>
                                          <p:spTgt spid="124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661" grpId="0"/>
      <p:bldP spid="12467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Rectangle 5"/>
          <p:cNvSpPr>
            <a:spLocks noChangeArrowheads="1"/>
          </p:cNvSpPr>
          <p:nvPr/>
        </p:nvSpPr>
        <p:spPr bwMode="auto">
          <a:xfrm>
            <a:off x="322263" y="333375"/>
            <a:ext cx="8570912"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算法的计算量似乎并不大，它用了</a:t>
            </a:r>
            <a:r>
              <a:rPr lang="en-US" altLang="zh-CN" i="1"/>
              <a:t>n</a:t>
            </a:r>
            <a:r>
              <a:rPr lang="zh-CN" altLang="en-US">
                <a:cs typeface="Times New Roman" pitchFamily="18" charset="0"/>
              </a:rPr>
              <a:t>个阶段，每一阶段只计算了</a:t>
            </a:r>
            <a:r>
              <a:rPr lang="en-US" altLang="zh-CN" i="1"/>
              <a:t>t</a:t>
            </a:r>
            <a:r>
              <a:rPr lang="en-US" altLang="zh-CN"/>
              <a:t> (</a:t>
            </a:r>
            <a:r>
              <a:rPr lang="en-US" altLang="zh-CN" i="1"/>
              <a:t>i</a:t>
            </a:r>
            <a:r>
              <a:rPr lang="en-US" altLang="zh-CN"/>
              <a:t>, </a:t>
            </a:r>
            <a:r>
              <a:rPr lang="en-US" altLang="zh-CN" i="1"/>
              <a:t>j</a:t>
            </a:r>
            <a:r>
              <a:rPr lang="en-US" altLang="zh-CN"/>
              <a:t>)</a:t>
            </a:r>
            <a:r>
              <a:rPr lang="zh-CN" altLang="en-US">
                <a:cs typeface="Times New Roman" pitchFamily="18" charset="0"/>
              </a:rPr>
              <a:t>（共</a:t>
            </a:r>
            <a:r>
              <a:rPr lang="en-US" altLang="zh-CN"/>
              <a:t>B</a:t>
            </a:r>
            <a:r>
              <a:rPr lang="zh-CN" altLang="en-US">
                <a:cs typeface="Times New Roman" pitchFamily="18" charset="0"/>
              </a:rPr>
              <a:t>个），总计算量为</a:t>
            </a:r>
            <a:r>
              <a:rPr lang="en-US" altLang="zh-CN" i="1"/>
              <a:t>nB</a:t>
            </a:r>
            <a:r>
              <a:rPr lang="zh-CN" altLang="en-US">
                <a:cs typeface="Times New Roman" pitchFamily="18" charset="0"/>
              </a:rPr>
              <a:t>的低次多项式。但计算机内数字是二进制表示的，输入长度为</a:t>
            </a:r>
            <a:r>
              <a:rPr lang="en-US" altLang="zh-CN" i="1"/>
              <a:t>O</a:t>
            </a:r>
            <a:r>
              <a:rPr lang="en-US" altLang="zh-CN"/>
              <a:t>(</a:t>
            </a:r>
            <a:r>
              <a:rPr lang="en-US" altLang="zh-CN" i="1"/>
              <a:t>n</a:t>
            </a:r>
            <a:r>
              <a:rPr lang="en-US" altLang="zh-CN"/>
              <a:t>log</a:t>
            </a:r>
            <a:r>
              <a:rPr lang="en-US" altLang="zh-CN" baseline="-30000"/>
              <a:t>2</a:t>
            </a:r>
            <a:r>
              <a:rPr lang="en-US" altLang="zh-CN" i="1"/>
              <a:t>B</a:t>
            </a:r>
            <a:r>
              <a:rPr lang="en-US" altLang="zh-CN"/>
              <a:t>)</a:t>
            </a:r>
            <a:r>
              <a:rPr lang="zh-CN" altLang="en-US">
                <a:cs typeface="Times New Roman" pitchFamily="18" charset="0"/>
              </a:rPr>
              <a:t>。故计算量不以输入长度的任何多项式为上界，算法不是多项式时间的。容易看出，这一算法的计算量主要是由</a:t>
            </a:r>
            <a:r>
              <a:rPr lang="en-US" altLang="zh-CN" i="1"/>
              <a:t>B</a:t>
            </a:r>
            <a:r>
              <a:rPr lang="zh-CN" altLang="en-US">
                <a:cs typeface="Times New Roman" pitchFamily="18" charset="0"/>
              </a:rPr>
              <a:t>决定的，因为计算量的界关于</a:t>
            </a:r>
            <a:r>
              <a:rPr lang="en-US" altLang="zh-CN" i="1"/>
              <a:t>n</a:t>
            </a:r>
            <a:r>
              <a:rPr lang="zh-CN" altLang="en-US">
                <a:cs typeface="Times New Roman" pitchFamily="18" charset="0"/>
              </a:rPr>
              <a:t>是低次，人们把这种算法称为伪多项式算法。动态规划算法可以是多项式时间的（如最短路径问题的动态规划算法），也可以是伪多项式时间的。存在伪多项式时间算法并不与问题的</a:t>
            </a:r>
            <a:r>
              <a:rPr lang="en-US" altLang="zh-CN"/>
              <a:t>NP</a:t>
            </a:r>
            <a:r>
              <a:rPr lang="zh-CN" altLang="en-US">
                <a:cs typeface="Times New Roman" pitchFamily="18" charset="0"/>
              </a:rPr>
              <a:t>完全性矛盾。</a:t>
            </a:r>
            <a:r>
              <a:rPr lang="zh-CN" altLang="en-US"/>
              <a:t> </a:t>
            </a:r>
          </a:p>
        </p:txBody>
      </p:sp>
      <p:sp>
        <p:nvSpPr>
          <p:cNvPr id="125960"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967" name="Group 15"/>
          <p:cNvGrpSpPr>
            <a:grpSpLocks/>
          </p:cNvGrpSpPr>
          <p:nvPr/>
        </p:nvGrpSpPr>
        <p:grpSpPr bwMode="auto">
          <a:xfrm>
            <a:off x="323850" y="2492375"/>
            <a:ext cx="8569325" cy="1616075"/>
            <a:chOff x="204" y="1570"/>
            <a:chExt cx="5398" cy="1018"/>
          </a:xfrm>
        </p:grpSpPr>
        <p:sp>
          <p:nvSpPr>
            <p:cNvPr id="125958" name="Text Box 6"/>
            <p:cNvSpPr txBox="1">
              <a:spLocks noChangeArrowheads="1"/>
            </p:cNvSpPr>
            <p:nvPr/>
          </p:nvSpPr>
          <p:spPr bwMode="auto">
            <a:xfrm>
              <a:off x="204" y="1570"/>
              <a:ext cx="5352"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000000"/>
                  </a:solidFill>
                </a:rPr>
                <a:t>1987</a:t>
              </a:r>
              <a:r>
                <a:rPr lang="zh-CN" altLang="en-US">
                  <a:solidFill>
                    <a:srgbClr val="000000"/>
                  </a:solidFill>
                </a:rPr>
                <a:t>年，</a:t>
              </a:r>
              <a:r>
                <a:rPr lang="en-US" altLang="zh-CN">
                  <a:solidFill>
                    <a:srgbClr val="000000"/>
                  </a:solidFill>
                </a:rPr>
                <a:t>J—Y.T.Leung</a:t>
              </a:r>
              <a:r>
                <a:rPr lang="zh-CN" altLang="en-US">
                  <a:solidFill>
                    <a:srgbClr val="000000"/>
                  </a:solidFill>
                </a:rPr>
                <a:t>等人证明了排序问题</a:t>
              </a:r>
              <a:r>
                <a:rPr lang="en-US" altLang="zh-CN">
                  <a:solidFill>
                    <a:srgbClr val="000000"/>
                  </a:solidFill>
                </a:rPr>
                <a:t>1//        </a:t>
              </a:r>
              <a:r>
                <a:rPr lang="zh-CN" altLang="en-US">
                  <a:solidFill>
                    <a:srgbClr val="000000"/>
                  </a:solidFill>
                </a:rPr>
                <a:t>是</a:t>
              </a:r>
              <a:r>
                <a:rPr lang="en-US" altLang="zh-CN">
                  <a:solidFill>
                    <a:srgbClr val="000000"/>
                  </a:solidFill>
                </a:rPr>
                <a:t>NP</a:t>
              </a:r>
              <a:r>
                <a:rPr lang="zh-CN" altLang="en-US">
                  <a:solidFill>
                    <a:srgbClr val="000000"/>
                  </a:solidFill>
                </a:rPr>
                <a:t>完全的。问题</a:t>
              </a:r>
              <a:r>
                <a:rPr lang="en-US" altLang="zh-CN">
                  <a:solidFill>
                    <a:srgbClr val="000000"/>
                  </a:solidFill>
                </a:rPr>
                <a:t>1//</a:t>
              </a:r>
            </a:p>
            <a:p>
              <a:r>
                <a:rPr lang="zh-CN" altLang="en-US">
                  <a:solidFill>
                    <a:srgbClr val="000000"/>
                  </a:solidFill>
                </a:rPr>
                <a:t>可如下描述：有</a:t>
              </a:r>
              <a:r>
                <a:rPr lang="en-US" altLang="zh-CN" i="1">
                  <a:solidFill>
                    <a:srgbClr val="000000"/>
                  </a:solidFill>
                </a:rPr>
                <a:t>n</a:t>
              </a:r>
              <a:r>
                <a:rPr lang="zh-CN" altLang="en-US">
                  <a:solidFill>
                    <a:srgbClr val="000000"/>
                  </a:solidFill>
                </a:rPr>
                <a:t>个工件的集合</a:t>
              </a:r>
              <a:r>
                <a:rPr lang="en-US" altLang="zh-CN" i="1">
                  <a:solidFill>
                    <a:srgbClr val="000000"/>
                  </a:solidFill>
                </a:rPr>
                <a:t>J</a:t>
              </a:r>
              <a:r>
                <a:rPr lang="en-US" altLang="zh-CN">
                  <a:solidFill>
                    <a:srgbClr val="000000"/>
                  </a:solidFill>
                </a:rPr>
                <a:t>={</a:t>
              </a:r>
              <a:r>
                <a:rPr lang="en-US" altLang="zh-CN" i="1">
                  <a:solidFill>
                    <a:srgbClr val="000000"/>
                  </a:solidFill>
                </a:rPr>
                <a:t>J</a:t>
              </a:r>
              <a:r>
                <a:rPr lang="en-US" altLang="zh-CN" baseline="-30000">
                  <a:solidFill>
                    <a:srgbClr val="000000"/>
                  </a:solidFill>
                </a:rPr>
                <a:t>1</a:t>
              </a:r>
              <a:r>
                <a:rPr lang="en-US" altLang="zh-CN">
                  <a:solidFill>
                    <a:srgbClr val="000000"/>
                  </a:solidFill>
                </a:rPr>
                <a:t>,…,</a:t>
              </a:r>
              <a:r>
                <a:rPr lang="en-US" altLang="zh-CN" i="1">
                  <a:solidFill>
                    <a:srgbClr val="000000"/>
                  </a:solidFill>
                </a:rPr>
                <a:t>J</a:t>
              </a:r>
              <a:r>
                <a:rPr lang="en-US" altLang="zh-CN" i="1" baseline="-30000">
                  <a:solidFill>
                    <a:srgbClr val="000000"/>
                  </a:solidFill>
                </a:rPr>
                <a:t>n</a:t>
              </a:r>
              <a:r>
                <a:rPr lang="en-US" altLang="zh-CN">
                  <a:solidFill>
                    <a:srgbClr val="000000"/>
                  </a:solidFill>
                </a:rPr>
                <a:t>}</a:t>
              </a:r>
              <a:r>
                <a:rPr lang="zh-CN" altLang="en-US">
                  <a:solidFill>
                    <a:srgbClr val="000000"/>
                  </a:solidFill>
                </a:rPr>
                <a:t>，拟将</a:t>
              </a:r>
              <a:r>
                <a:rPr lang="en-US" altLang="zh-CN" i="1">
                  <a:solidFill>
                    <a:srgbClr val="000000"/>
                  </a:solidFill>
                </a:rPr>
                <a:t>J</a:t>
              </a:r>
              <a:r>
                <a:rPr lang="zh-CN" altLang="en-US">
                  <a:solidFill>
                    <a:srgbClr val="000000"/>
                  </a:solidFill>
                </a:rPr>
                <a:t>中的工件按排在一台机器上加工，</a:t>
              </a:r>
              <a:r>
                <a:rPr lang="en-US" altLang="zh-CN" i="1">
                  <a:solidFill>
                    <a:srgbClr val="000000"/>
                  </a:solidFill>
                </a:rPr>
                <a:t>J</a:t>
              </a:r>
              <a:r>
                <a:rPr lang="en-US" altLang="zh-CN" i="1" baseline="-30000">
                  <a:solidFill>
                    <a:srgbClr val="000000"/>
                  </a:solidFill>
                </a:rPr>
                <a:t>i</a:t>
              </a:r>
              <a:r>
                <a:rPr lang="zh-CN" altLang="en-US">
                  <a:solidFill>
                    <a:srgbClr val="000000"/>
                  </a:solidFill>
                </a:rPr>
                <a:t>的加工时间为</a:t>
              </a:r>
              <a:r>
                <a:rPr lang="en-US" altLang="zh-CN" i="1">
                  <a:solidFill>
                    <a:srgbClr val="000000"/>
                  </a:solidFill>
                </a:rPr>
                <a:t>P</a:t>
              </a:r>
              <a:r>
                <a:rPr lang="en-US" altLang="zh-CN" i="1" baseline="-30000">
                  <a:solidFill>
                    <a:srgbClr val="000000"/>
                  </a:solidFill>
                </a:rPr>
                <a:t>j</a:t>
              </a:r>
              <a:r>
                <a:rPr lang="zh-CN" altLang="en-US">
                  <a:solidFill>
                    <a:srgbClr val="000000"/>
                  </a:solidFill>
                </a:rPr>
                <a:t>，交工期为</a:t>
              </a:r>
              <a:r>
                <a:rPr lang="en-US" altLang="zh-CN" i="1">
                  <a:solidFill>
                    <a:srgbClr val="000000"/>
                  </a:solidFill>
                </a:rPr>
                <a:t>d</a:t>
              </a:r>
              <a:r>
                <a:rPr lang="en-US" altLang="zh-CN" i="1" baseline="-30000">
                  <a:solidFill>
                    <a:srgbClr val="000000"/>
                  </a:solidFill>
                </a:rPr>
                <a:t>j</a:t>
              </a:r>
              <a:r>
                <a:rPr lang="zh-CN" altLang="en-US">
                  <a:solidFill>
                    <a:srgbClr val="000000"/>
                  </a:solidFill>
                </a:rPr>
                <a:t>，对这组工件的一个加工顺序</a:t>
              </a:r>
              <a:r>
                <a:rPr lang="en-US" altLang="zh-CN" i="1">
                  <a:solidFill>
                    <a:srgbClr val="000000"/>
                  </a:solidFill>
                </a:rPr>
                <a:t>S</a:t>
              </a:r>
              <a:r>
                <a:rPr lang="zh-CN" altLang="en-US">
                  <a:solidFill>
                    <a:srgbClr val="000000"/>
                  </a:solidFill>
                </a:rPr>
                <a:t>，记</a:t>
              </a:r>
              <a:r>
                <a:rPr lang="en-US" altLang="zh-CN" i="1">
                  <a:solidFill>
                    <a:srgbClr val="000000"/>
                  </a:solidFill>
                </a:rPr>
                <a:t>J</a:t>
              </a:r>
              <a:r>
                <a:rPr lang="en-US" altLang="zh-CN" i="1" baseline="-30000">
                  <a:solidFill>
                    <a:srgbClr val="000000"/>
                  </a:solidFill>
                </a:rPr>
                <a:t>i</a:t>
              </a:r>
              <a:r>
                <a:rPr lang="zh-CN" altLang="en-US">
                  <a:solidFill>
                    <a:srgbClr val="000000"/>
                  </a:solidFill>
                </a:rPr>
                <a:t>在</a:t>
              </a:r>
              <a:r>
                <a:rPr lang="en-US" altLang="zh-CN" i="1">
                  <a:solidFill>
                    <a:srgbClr val="000000"/>
                  </a:solidFill>
                </a:rPr>
                <a:t>S</a:t>
              </a:r>
              <a:r>
                <a:rPr lang="zh-CN" altLang="en-US">
                  <a:solidFill>
                    <a:srgbClr val="000000"/>
                  </a:solidFill>
                </a:rPr>
                <a:t>下的完工时间为</a:t>
              </a:r>
              <a:r>
                <a:rPr lang="en-US" altLang="zh-CN" i="1">
                  <a:solidFill>
                    <a:srgbClr val="000000"/>
                  </a:solidFill>
                </a:rPr>
                <a:t>C</a:t>
              </a:r>
              <a:r>
                <a:rPr lang="en-US" altLang="zh-CN" i="1" baseline="-30000">
                  <a:solidFill>
                    <a:srgbClr val="000000"/>
                  </a:solidFill>
                </a:rPr>
                <a:t>i</a:t>
              </a:r>
              <a:r>
                <a:rPr lang="zh-CN" altLang="en-US">
                  <a:solidFill>
                    <a:srgbClr val="000000"/>
                  </a:solidFill>
                </a:rPr>
                <a:t>，</a:t>
              </a:r>
              <a:r>
                <a:rPr lang="en-US" altLang="zh-CN" i="1">
                  <a:solidFill>
                    <a:srgbClr val="000000"/>
                  </a:solidFill>
                </a:rPr>
                <a:t>T</a:t>
              </a:r>
              <a:r>
                <a:rPr lang="en-US" altLang="zh-CN" i="1" baseline="-30000">
                  <a:solidFill>
                    <a:srgbClr val="000000"/>
                  </a:solidFill>
                </a:rPr>
                <a:t>i</a:t>
              </a:r>
              <a:r>
                <a:rPr lang="en-US" altLang="zh-CN">
                  <a:solidFill>
                    <a:srgbClr val="000000"/>
                  </a:solidFill>
                </a:rPr>
                <a:t>= max { 0, </a:t>
              </a:r>
              <a:r>
                <a:rPr lang="en-US" altLang="zh-CN" i="1">
                  <a:solidFill>
                    <a:srgbClr val="000000"/>
                  </a:solidFill>
                </a:rPr>
                <a:t>C</a:t>
              </a:r>
              <a:r>
                <a:rPr lang="en-US" altLang="zh-CN" i="1" baseline="-30000">
                  <a:solidFill>
                    <a:srgbClr val="000000"/>
                  </a:solidFill>
                </a:rPr>
                <a:t>i</a:t>
              </a:r>
              <a:r>
                <a:rPr lang="zh-CN" altLang="en-US">
                  <a:solidFill>
                    <a:srgbClr val="000000"/>
                  </a:solidFill>
                </a:rPr>
                <a:t>－</a:t>
              </a:r>
              <a:r>
                <a:rPr lang="en-US" altLang="zh-CN" i="1">
                  <a:solidFill>
                    <a:srgbClr val="000000"/>
                  </a:solidFill>
                </a:rPr>
                <a:t>d</a:t>
              </a:r>
              <a:r>
                <a:rPr lang="en-US" altLang="zh-CN" i="1" baseline="-30000">
                  <a:solidFill>
                    <a:srgbClr val="000000"/>
                  </a:solidFill>
                </a:rPr>
                <a:t>i</a:t>
              </a:r>
              <a:r>
                <a:rPr lang="en-US" altLang="zh-CN">
                  <a:solidFill>
                    <a:srgbClr val="000000"/>
                  </a:solidFill>
                </a:rPr>
                <a:t>}</a:t>
              </a:r>
              <a:r>
                <a:rPr lang="zh-CN" altLang="en-US">
                  <a:solidFill>
                    <a:srgbClr val="000000"/>
                  </a:solidFill>
                </a:rPr>
                <a:t>为</a:t>
              </a:r>
              <a:r>
                <a:rPr lang="en-US" altLang="zh-CN" i="1">
                  <a:solidFill>
                    <a:srgbClr val="000000"/>
                  </a:solidFill>
                </a:rPr>
                <a:t>J</a:t>
              </a:r>
              <a:r>
                <a:rPr lang="en-US" altLang="zh-CN" i="1" baseline="-30000">
                  <a:solidFill>
                    <a:srgbClr val="000000"/>
                  </a:solidFill>
                </a:rPr>
                <a:t>i</a:t>
              </a:r>
              <a:r>
                <a:rPr lang="zh-CN" altLang="en-US">
                  <a:solidFill>
                    <a:srgbClr val="000000"/>
                  </a:solidFill>
                </a:rPr>
                <a:t>在</a:t>
              </a:r>
              <a:r>
                <a:rPr lang="en-US" altLang="zh-CN" i="1">
                  <a:solidFill>
                    <a:srgbClr val="000000"/>
                  </a:solidFill>
                </a:rPr>
                <a:t>S</a:t>
              </a:r>
              <a:r>
                <a:rPr lang="zh-CN" altLang="en-US">
                  <a:solidFill>
                    <a:srgbClr val="000000"/>
                  </a:solidFill>
                </a:rPr>
                <a:t>下的延误时间。问题要求找出最佳排序，使总延误时间          最小。</a:t>
              </a:r>
            </a:p>
          </p:txBody>
        </p:sp>
        <p:graphicFrame>
          <p:nvGraphicFramePr>
            <p:cNvPr id="125959" name="Object 7"/>
            <p:cNvGraphicFramePr>
              <a:graphicFrameLocks noChangeAspect="1"/>
            </p:cNvGraphicFramePr>
            <p:nvPr/>
          </p:nvGraphicFramePr>
          <p:xfrm>
            <a:off x="3515" y="1597"/>
            <a:ext cx="273" cy="200"/>
          </p:xfrm>
          <a:graphic>
            <a:graphicData uri="http://schemas.openxmlformats.org/presentationml/2006/ole">
              <mc:AlternateContent xmlns:mc="http://schemas.openxmlformats.org/markup-compatibility/2006">
                <mc:Choice xmlns:v="urn:schemas-microsoft-com:vml" Requires="v">
                  <p:oleObj spid="_x0000_s125975" r:id="rId3" imgW="355292" imgH="253780" progId="Equation.DSMT4">
                    <p:embed/>
                  </p:oleObj>
                </mc:Choice>
                <mc:Fallback>
                  <p:oleObj r:id="rId3" imgW="355292" imgH="2537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 y="1597"/>
                          <a:ext cx="27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3" name="Object 11"/>
            <p:cNvGraphicFramePr>
              <a:graphicFrameLocks noChangeAspect="1"/>
            </p:cNvGraphicFramePr>
            <p:nvPr/>
          </p:nvGraphicFramePr>
          <p:xfrm>
            <a:off x="5329" y="1597"/>
            <a:ext cx="273" cy="200"/>
          </p:xfrm>
          <a:graphic>
            <a:graphicData uri="http://schemas.openxmlformats.org/presentationml/2006/ole">
              <mc:AlternateContent xmlns:mc="http://schemas.openxmlformats.org/markup-compatibility/2006">
                <mc:Choice xmlns:v="urn:schemas-microsoft-com:vml" Requires="v">
                  <p:oleObj spid="_x0000_s125976" r:id="rId5" imgW="355292" imgH="253780" progId="Equation.DSMT4">
                    <p:embed/>
                  </p:oleObj>
                </mc:Choice>
                <mc:Fallback>
                  <p:oleObj r:id="rId5" imgW="355292" imgH="25378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 y="1597"/>
                          <a:ext cx="27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5966" name="Object 14"/>
            <p:cNvGraphicFramePr>
              <a:graphicFrameLocks noChangeAspect="1"/>
            </p:cNvGraphicFramePr>
            <p:nvPr/>
          </p:nvGraphicFramePr>
          <p:xfrm>
            <a:off x="3061" y="2368"/>
            <a:ext cx="273" cy="200"/>
          </p:xfrm>
          <a:graphic>
            <a:graphicData uri="http://schemas.openxmlformats.org/presentationml/2006/ole">
              <mc:AlternateContent xmlns:mc="http://schemas.openxmlformats.org/markup-compatibility/2006">
                <mc:Choice xmlns:v="urn:schemas-microsoft-com:vml" Requires="v">
                  <p:oleObj spid="_x0000_s125977" r:id="rId6" imgW="355292" imgH="253780" progId="Equation.DSMT4">
                    <p:embed/>
                  </p:oleObj>
                </mc:Choice>
                <mc:Fallback>
                  <p:oleObj r:id="rId6" imgW="355292" imgH="25378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 y="2368"/>
                          <a:ext cx="273" cy="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5971" name="Rectangle 1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5973" name="Rectangle 2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5974" name="Group 22"/>
          <p:cNvGrpSpPr>
            <a:grpSpLocks/>
          </p:cNvGrpSpPr>
          <p:nvPr/>
        </p:nvGrpSpPr>
        <p:grpSpPr bwMode="auto">
          <a:xfrm>
            <a:off x="322263" y="4149725"/>
            <a:ext cx="8570912" cy="1616075"/>
            <a:chOff x="203" y="2508"/>
            <a:chExt cx="5399" cy="1018"/>
          </a:xfrm>
        </p:grpSpPr>
        <p:sp>
          <p:nvSpPr>
            <p:cNvPr id="125969" name="Rectangle 17"/>
            <p:cNvSpPr>
              <a:spLocks noChangeArrowheads="1"/>
            </p:cNvSpPr>
            <p:nvPr/>
          </p:nvSpPr>
          <p:spPr bwMode="auto">
            <a:xfrm>
              <a:off x="203" y="2508"/>
              <a:ext cx="5399"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由于具有动态规划算法的问题总是必须满足贝尔曼的最优化原理，大多数动态规划算法都具有较为复杂（但在计算机上却不难实现）的递归嵌套结构，只有在搞清这些内在结构特征的基础上，才有可能构造出求解问题的动态规划算法（当然，这种结构特征必须存在）。</a:t>
              </a:r>
            </a:p>
            <a:p>
              <a:r>
                <a:rPr lang="en-US" altLang="zh-CN">
                  <a:solidFill>
                    <a:srgbClr val="000000"/>
                  </a:solidFill>
                </a:rPr>
                <a:t>1//        </a:t>
              </a:r>
              <a:r>
                <a:rPr lang="zh-CN" altLang="en-US">
                  <a:solidFill>
                    <a:srgbClr val="000000"/>
                  </a:solidFill>
                  <a:cs typeface="Times New Roman" pitchFamily="18" charset="0"/>
                </a:rPr>
                <a:t>问题的动态规划算法基于下面的几个引理：</a:t>
              </a:r>
              <a:r>
                <a:rPr lang="zh-CN" altLang="en-US"/>
                <a:t>  </a:t>
              </a:r>
            </a:p>
          </p:txBody>
        </p:sp>
        <p:graphicFrame>
          <p:nvGraphicFramePr>
            <p:cNvPr id="125972" name="Object 20"/>
            <p:cNvGraphicFramePr>
              <a:graphicFrameLocks noChangeAspect="1"/>
            </p:cNvGraphicFramePr>
            <p:nvPr/>
          </p:nvGraphicFramePr>
          <p:xfrm>
            <a:off x="476" y="3294"/>
            <a:ext cx="272" cy="198"/>
          </p:xfrm>
          <a:graphic>
            <a:graphicData uri="http://schemas.openxmlformats.org/presentationml/2006/ole">
              <mc:AlternateContent xmlns:mc="http://schemas.openxmlformats.org/markup-compatibility/2006">
                <mc:Choice xmlns:v="urn:schemas-microsoft-com:vml" Requires="v">
                  <p:oleObj spid="_x0000_s125978" r:id="rId7" imgW="355292" imgH="253780" progId="Equation.DSMT4">
                    <p:embed/>
                  </p:oleObj>
                </mc:Choice>
                <mc:Fallback>
                  <p:oleObj r:id="rId7" imgW="355292" imgH="253780" progId="Equation.DSMT4">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3294"/>
                          <a:ext cx="272"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additive="base">
                                        <p:cTn id="7" dur="500" fill="hold"/>
                                        <p:tgtEl>
                                          <p:spTgt spid="125957"/>
                                        </p:tgtEl>
                                        <p:attrNameLst>
                                          <p:attrName>ppt_x</p:attrName>
                                        </p:attrNameLst>
                                      </p:cBhvr>
                                      <p:tavLst>
                                        <p:tav tm="0">
                                          <p:val>
                                            <p:strVal val="0-#ppt_w/2"/>
                                          </p:val>
                                        </p:tav>
                                        <p:tav tm="100000">
                                          <p:val>
                                            <p:strVal val="#ppt_x"/>
                                          </p:val>
                                        </p:tav>
                                      </p:tavLst>
                                    </p:anim>
                                    <p:anim calcmode="lin" valueType="num">
                                      <p:cBhvr additive="base">
                                        <p:cTn id="8"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5967"/>
                                        </p:tgtEl>
                                        <p:attrNameLst>
                                          <p:attrName>style.visibility</p:attrName>
                                        </p:attrNameLst>
                                      </p:cBhvr>
                                      <p:to>
                                        <p:strVal val="visible"/>
                                      </p:to>
                                    </p:set>
                                    <p:anim calcmode="lin" valueType="num">
                                      <p:cBhvr additive="base">
                                        <p:cTn id="13" dur="500" fill="hold"/>
                                        <p:tgtEl>
                                          <p:spTgt spid="125967"/>
                                        </p:tgtEl>
                                        <p:attrNameLst>
                                          <p:attrName>ppt_x</p:attrName>
                                        </p:attrNameLst>
                                      </p:cBhvr>
                                      <p:tavLst>
                                        <p:tav tm="0">
                                          <p:val>
                                            <p:strVal val="0-#ppt_w/2"/>
                                          </p:val>
                                        </p:tav>
                                        <p:tav tm="100000">
                                          <p:val>
                                            <p:strVal val="#ppt_x"/>
                                          </p:val>
                                        </p:tav>
                                      </p:tavLst>
                                    </p:anim>
                                    <p:anim calcmode="lin" valueType="num">
                                      <p:cBhvr additive="base">
                                        <p:cTn id="14" dur="500" fill="hold"/>
                                        <p:tgtEl>
                                          <p:spTgt spid="1259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5974"/>
                                        </p:tgtEl>
                                        <p:attrNameLst>
                                          <p:attrName>style.visibility</p:attrName>
                                        </p:attrNameLst>
                                      </p:cBhvr>
                                      <p:to>
                                        <p:strVal val="visible"/>
                                      </p:to>
                                    </p:set>
                                    <p:anim calcmode="lin" valueType="num">
                                      <p:cBhvr additive="base">
                                        <p:cTn id="19" dur="500" fill="hold"/>
                                        <p:tgtEl>
                                          <p:spTgt spid="125974"/>
                                        </p:tgtEl>
                                        <p:attrNameLst>
                                          <p:attrName>ppt_x</p:attrName>
                                        </p:attrNameLst>
                                      </p:cBhvr>
                                      <p:tavLst>
                                        <p:tav tm="0">
                                          <p:val>
                                            <p:strVal val="0-#ppt_w/2"/>
                                          </p:val>
                                        </p:tav>
                                        <p:tav tm="100000">
                                          <p:val>
                                            <p:strVal val="#ppt_x"/>
                                          </p:val>
                                        </p:tav>
                                      </p:tavLst>
                                    </p:anim>
                                    <p:anim calcmode="lin" valueType="num">
                                      <p:cBhvr additive="base">
                                        <p:cTn id="20" dur="500" fill="hold"/>
                                        <p:tgtEl>
                                          <p:spTgt spid="1259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ChangeArrowheads="1"/>
          </p:cNvSpPr>
          <p:nvPr/>
        </p:nvSpPr>
        <p:spPr bwMode="auto">
          <a:xfrm>
            <a:off x="179388" y="350838"/>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0">
                <a:solidFill>
                  <a:srgbClr val="009900"/>
                </a:solidFill>
                <a:ea typeface="黑体" pitchFamily="2" charset="-122"/>
              </a:rPr>
              <a:t>解：</a:t>
            </a:r>
            <a:r>
              <a:rPr lang="zh-CN" altLang="en-US"/>
              <a:t>采用贪婪法，先取权最大的列</a:t>
            </a:r>
            <a:r>
              <a:rPr lang="en-US" altLang="zh-CN" i="1"/>
              <a:t>e</a:t>
            </a:r>
            <a:r>
              <a:rPr lang="en-US" altLang="zh-CN" baseline="-30000"/>
              <a:t>1</a:t>
            </a:r>
            <a:r>
              <a:rPr lang="zh-CN" altLang="en-US"/>
              <a:t>，同时对</a:t>
            </a:r>
            <a:r>
              <a:rPr lang="en-US" altLang="zh-CN" i="1"/>
              <a:t>A</a:t>
            </a:r>
            <a:r>
              <a:rPr lang="zh-CN" altLang="en-US"/>
              <a:t>作高斯消去，逐次加入</a:t>
            </a:r>
          </a:p>
          <a:p>
            <a:r>
              <a:rPr lang="zh-CN" altLang="en-US"/>
              <a:t>线性无关的向量：</a:t>
            </a:r>
          </a:p>
        </p:txBody>
      </p:sp>
      <p:sp>
        <p:nvSpPr>
          <p:cNvPr id="27659"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7660" name="Group 12"/>
          <p:cNvGrpSpPr>
            <a:grpSpLocks/>
          </p:cNvGrpSpPr>
          <p:nvPr/>
        </p:nvGrpSpPr>
        <p:grpSpPr bwMode="auto">
          <a:xfrm>
            <a:off x="323850" y="6026150"/>
            <a:ext cx="6223000" cy="427038"/>
            <a:chOff x="191" y="3565"/>
            <a:chExt cx="3920" cy="269"/>
          </a:xfrm>
        </p:grpSpPr>
        <p:sp>
          <p:nvSpPr>
            <p:cNvPr id="27657" name="Text Box 9"/>
            <p:cNvSpPr txBox="1">
              <a:spLocks noChangeArrowheads="1"/>
            </p:cNvSpPr>
            <p:nvPr/>
          </p:nvSpPr>
          <p:spPr bwMode="auto">
            <a:xfrm>
              <a:off x="191" y="3565"/>
              <a:ext cx="3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cs typeface="Times New Roman" pitchFamily="18" charset="0"/>
                </a:rPr>
                <a:t>A</a:t>
              </a:r>
              <a:r>
                <a:rPr lang="zh-CN" altLang="en-US">
                  <a:solidFill>
                    <a:srgbClr val="000000"/>
                  </a:solidFill>
                  <a:cs typeface="Times New Roman" pitchFamily="18" charset="0"/>
                </a:rPr>
                <a:t>的列向量中具有最大权的独立子集为                        。</a:t>
              </a:r>
              <a:endParaRPr lang="zh-CN" altLang="en-US"/>
            </a:p>
          </p:txBody>
        </p:sp>
        <p:graphicFrame>
          <p:nvGraphicFramePr>
            <p:cNvPr id="27658" name="Object 10"/>
            <p:cNvGraphicFramePr>
              <a:graphicFrameLocks noChangeAspect="1"/>
            </p:cNvGraphicFramePr>
            <p:nvPr/>
          </p:nvGraphicFramePr>
          <p:xfrm>
            <a:off x="2971" y="3566"/>
            <a:ext cx="953" cy="268"/>
          </p:xfrm>
          <a:graphic>
            <a:graphicData uri="http://schemas.openxmlformats.org/presentationml/2006/ole">
              <mc:AlternateContent xmlns:mc="http://schemas.openxmlformats.org/markup-compatibility/2006">
                <mc:Choice xmlns:v="urn:schemas-microsoft-com:vml" Requires="v">
                  <p:oleObj spid="_x0000_s27850" r:id="rId3" imgW="914400" imgH="254000" progId="Equation.DSMT4">
                    <p:embed/>
                  </p:oleObj>
                </mc:Choice>
                <mc:Fallback>
                  <p:oleObj r:id="rId3" imgW="914400" imgH="2540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3566"/>
                          <a:ext cx="953"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849" name="Group 201"/>
          <p:cNvGrpSpPr>
            <a:grpSpLocks/>
          </p:cNvGrpSpPr>
          <p:nvPr/>
        </p:nvGrpSpPr>
        <p:grpSpPr bwMode="auto">
          <a:xfrm>
            <a:off x="2411413" y="908050"/>
            <a:ext cx="3673475" cy="5138738"/>
            <a:chOff x="1519" y="572"/>
            <a:chExt cx="2314" cy="3237"/>
          </a:xfrm>
        </p:grpSpPr>
        <p:sp>
          <p:nvSpPr>
            <p:cNvPr id="27684" name="Text Box 36"/>
            <p:cNvSpPr txBox="1">
              <a:spLocks noChangeArrowheads="1"/>
            </p:cNvSpPr>
            <p:nvPr/>
          </p:nvSpPr>
          <p:spPr bwMode="auto">
            <a:xfrm>
              <a:off x="2109" y="2415"/>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取</a:t>
              </a:r>
              <a:r>
                <a:rPr lang="en-US" altLang="zh-CN" sz="2400" b="0"/>
                <a:t>e</a:t>
              </a:r>
              <a:r>
                <a:rPr lang="en-US" altLang="zh-CN" sz="1600" b="0"/>
                <a:t>6</a:t>
              </a:r>
              <a:endParaRPr lang="zh-CN" altLang="en-US" sz="1600" b="0"/>
            </a:p>
          </p:txBody>
        </p:sp>
        <p:sp>
          <p:nvSpPr>
            <p:cNvPr id="27685" name="Text Box 37"/>
            <p:cNvSpPr txBox="1">
              <a:spLocks noChangeArrowheads="1"/>
            </p:cNvSpPr>
            <p:nvPr/>
          </p:nvSpPr>
          <p:spPr bwMode="auto">
            <a:xfrm>
              <a:off x="2109" y="3521"/>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取</a:t>
              </a:r>
              <a:r>
                <a:rPr lang="en-US" altLang="zh-CN" sz="2400" b="0"/>
                <a:t>e</a:t>
              </a:r>
              <a:r>
                <a:rPr lang="en-US" altLang="zh-CN" sz="1600" b="0"/>
                <a:t>4</a:t>
              </a:r>
              <a:endParaRPr lang="zh-CN" altLang="en-US" sz="1600" b="0"/>
            </a:p>
          </p:txBody>
        </p:sp>
        <p:sp>
          <p:nvSpPr>
            <p:cNvPr id="27682" name="Text Box 34"/>
            <p:cNvSpPr txBox="1">
              <a:spLocks noChangeArrowheads="1"/>
            </p:cNvSpPr>
            <p:nvPr/>
          </p:nvSpPr>
          <p:spPr bwMode="auto">
            <a:xfrm>
              <a:off x="2046" y="1343"/>
              <a:ext cx="4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0"/>
                <a:t>取</a:t>
              </a:r>
              <a:r>
                <a:rPr lang="en-US" altLang="zh-CN" sz="2400" b="0"/>
                <a:t>e</a:t>
              </a:r>
              <a:r>
                <a:rPr lang="en-US" altLang="zh-CN" sz="1600" b="0"/>
                <a:t>3</a:t>
              </a:r>
            </a:p>
          </p:txBody>
        </p:sp>
        <p:sp>
          <p:nvSpPr>
            <p:cNvPr id="27686" name="Text Box 38"/>
            <p:cNvSpPr txBox="1">
              <a:spLocks noChangeArrowheads="1"/>
            </p:cNvSpPr>
            <p:nvPr/>
          </p:nvSpPr>
          <p:spPr bwMode="auto">
            <a:xfrm>
              <a:off x="1755" y="1205"/>
              <a:ext cx="6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ar-SA" altLang="zh-CN">
                  <a:cs typeface="Times New Roman" pitchFamily="18" charset="0"/>
                </a:rPr>
                <a:t>۷</a:t>
              </a:r>
              <a:r>
                <a:rPr lang="en-US" altLang="zh-CN">
                  <a:cs typeface="Times New Roman" pitchFamily="18" charset="0"/>
                </a:rPr>
                <a:t>        </a:t>
              </a:r>
              <a:r>
                <a:rPr lang="ar-SA" altLang="zh-CN">
                  <a:cs typeface="Times New Roman" pitchFamily="18" charset="0"/>
                </a:rPr>
                <a:t>۷</a:t>
              </a:r>
              <a:r>
                <a:rPr lang="en-US" altLang="zh-CN">
                  <a:cs typeface="Times New Roman" pitchFamily="18" charset="0"/>
                </a:rPr>
                <a:t> </a:t>
              </a:r>
              <a:endParaRPr lang="ar-SA" altLang="zh-CN">
                <a:cs typeface="Times New Roman" pitchFamily="18" charset="0"/>
              </a:endParaRPr>
            </a:p>
          </p:txBody>
        </p:sp>
        <p:sp>
          <p:nvSpPr>
            <p:cNvPr id="27688" name="Text Box 40"/>
            <p:cNvSpPr txBox="1">
              <a:spLocks noChangeArrowheads="1"/>
            </p:cNvSpPr>
            <p:nvPr/>
          </p:nvSpPr>
          <p:spPr bwMode="auto">
            <a:xfrm>
              <a:off x="1746" y="2251"/>
              <a:ext cx="106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ar-SA" altLang="zh-CN">
                  <a:cs typeface="Times New Roman" pitchFamily="18" charset="0"/>
                </a:rPr>
                <a:t>۷</a:t>
              </a:r>
              <a:r>
                <a:rPr lang="en-US" altLang="zh-CN">
                  <a:cs typeface="Times New Roman" pitchFamily="18" charset="0"/>
                </a:rPr>
                <a:t>        </a:t>
              </a:r>
              <a:r>
                <a:rPr lang="ar-SA" altLang="zh-CN">
                  <a:cs typeface="Times New Roman" pitchFamily="18" charset="0"/>
                </a:rPr>
                <a:t>۷</a:t>
              </a:r>
              <a:r>
                <a:rPr lang="en-US" altLang="zh-CN">
                  <a:cs typeface="Times New Roman" pitchFamily="18" charset="0"/>
                </a:rPr>
                <a:t>        </a:t>
              </a:r>
              <a:r>
                <a:rPr lang="ar-SA" altLang="zh-CN">
                  <a:cs typeface="Times New Roman" pitchFamily="18" charset="0"/>
                </a:rPr>
                <a:t> ۷</a:t>
              </a:r>
              <a:endParaRPr lang="zh-CN" altLang="en-US">
                <a:cs typeface="Times New Roman" pitchFamily="18" charset="0"/>
              </a:endParaRPr>
            </a:p>
          </p:txBody>
        </p:sp>
        <p:sp>
          <p:nvSpPr>
            <p:cNvPr id="27689" name="Text Box 41"/>
            <p:cNvSpPr txBox="1">
              <a:spLocks noChangeArrowheads="1"/>
            </p:cNvSpPr>
            <p:nvPr/>
          </p:nvSpPr>
          <p:spPr bwMode="auto">
            <a:xfrm>
              <a:off x="1740" y="3339"/>
              <a:ext cx="1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ar-SA" altLang="zh-CN">
                  <a:cs typeface="Times New Roman" pitchFamily="18" charset="0"/>
                </a:rPr>
                <a:t>۷ </a:t>
              </a:r>
              <a:r>
                <a:rPr lang="en-US" altLang="zh-CN">
                  <a:cs typeface="Times New Roman" pitchFamily="18" charset="0"/>
                </a:rPr>
                <a:t>       </a:t>
              </a:r>
              <a:r>
                <a:rPr lang="ar-SA" altLang="zh-CN">
                  <a:cs typeface="Times New Roman" pitchFamily="18" charset="0"/>
                </a:rPr>
                <a:t>۷</a:t>
              </a:r>
              <a:r>
                <a:rPr lang="en-US" altLang="zh-CN">
                  <a:cs typeface="Times New Roman" pitchFamily="18" charset="0"/>
                </a:rPr>
                <a:t>    </a:t>
              </a:r>
              <a:r>
                <a:rPr lang="ar-SA" altLang="zh-CN"/>
                <a:t> </a:t>
              </a:r>
              <a:r>
                <a:rPr lang="ar-SA" altLang="zh-CN">
                  <a:cs typeface="Times New Roman" pitchFamily="18" charset="0"/>
                </a:rPr>
                <a:t>۷ </a:t>
              </a:r>
              <a:r>
                <a:rPr lang="en-US" altLang="zh-CN">
                  <a:cs typeface="Times New Roman" pitchFamily="18" charset="0"/>
                </a:rPr>
                <a:t>       </a:t>
              </a:r>
              <a:r>
                <a:rPr lang="ar-SA" altLang="zh-CN">
                  <a:cs typeface="Times New Roman" pitchFamily="18" charset="0"/>
                </a:rPr>
                <a:t>۷</a:t>
              </a:r>
              <a:endParaRPr lang="zh-CN" altLang="en-US">
                <a:cs typeface="Times New Roman" pitchFamily="18" charset="0"/>
              </a:endParaRPr>
            </a:p>
          </p:txBody>
        </p:sp>
        <p:grpSp>
          <p:nvGrpSpPr>
            <p:cNvPr id="27691" name="Group 43"/>
            <p:cNvGrpSpPr>
              <a:grpSpLocks noChangeAspect="1"/>
            </p:cNvGrpSpPr>
            <p:nvPr/>
          </p:nvGrpSpPr>
          <p:grpSpPr bwMode="auto">
            <a:xfrm>
              <a:off x="1564" y="1615"/>
              <a:ext cx="1724" cy="682"/>
              <a:chOff x="1564" y="1615"/>
              <a:chExt cx="1724" cy="682"/>
            </a:xfrm>
          </p:grpSpPr>
          <p:sp>
            <p:nvSpPr>
              <p:cNvPr id="27690" name="AutoShape 42"/>
              <p:cNvSpPr>
                <a:spLocks noChangeAspect="1" noChangeArrowheads="1" noTextEdit="1"/>
              </p:cNvSpPr>
              <p:nvPr/>
            </p:nvSpPr>
            <p:spPr bwMode="auto">
              <a:xfrm>
                <a:off x="1564" y="1615"/>
                <a:ext cx="1724"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92" name="Rectangle 44"/>
              <p:cNvSpPr>
                <a:spLocks noChangeArrowheads="1"/>
              </p:cNvSpPr>
              <p:nvPr/>
            </p:nvSpPr>
            <p:spPr bwMode="auto">
              <a:xfrm>
                <a:off x="3219" y="206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ú</a:t>
                </a:r>
                <a:endParaRPr lang="en-US" altLang="zh-CN"/>
              </a:p>
            </p:txBody>
          </p:sp>
          <p:sp>
            <p:nvSpPr>
              <p:cNvPr id="27693" name="Rectangle 45"/>
              <p:cNvSpPr>
                <a:spLocks noChangeArrowheads="1"/>
              </p:cNvSpPr>
              <p:nvPr/>
            </p:nvSpPr>
            <p:spPr bwMode="auto">
              <a:xfrm>
                <a:off x="3219" y="195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ú</a:t>
                </a:r>
                <a:endParaRPr lang="en-US" altLang="zh-CN"/>
              </a:p>
            </p:txBody>
          </p:sp>
          <p:sp>
            <p:nvSpPr>
              <p:cNvPr id="27694" name="Rectangle 46"/>
              <p:cNvSpPr>
                <a:spLocks noChangeArrowheads="1"/>
              </p:cNvSpPr>
              <p:nvPr/>
            </p:nvSpPr>
            <p:spPr bwMode="auto">
              <a:xfrm>
                <a:off x="3219" y="1843"/>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ú</a:t>
                </a:r>
                <a:endParaRPr lang="en-US" altLang="zh-CN"/>
              </a:p>
            </p:txBody>
          </p:sp>
          <p:sp>
            <p:nvSpPr>
              <p:cNvPr id="27695" name="Rectangle 47"/>
              <p:cNvSpPr>
                <a:spLocks noChangeArrowheads="1"/>
              </p:cNvSpPr>
              <p:nvPr/>
            </p:nvSpPr>
            <p:spPr bwMode="auto">
              <a:xfrm>
                <a:off x="3219" y="173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ú</a:t>
                </a:r>
                <a:endParaRPr lang="en-US" altLang="zh-CN"/>
              </a:p>
            </p:txBody>
          </p:sp>
          <p:sp>
            <p:nvSpPr>
              <p:cNvPr id="27696" name="Rectangle 48"/>
              <p:cNvSpPr>
                <a:spLocks noChangeArrowheads="1"/>
              </p:cNvSpPr>
              <p:nvPr/>
            </p:nvSpPr>
            <p:spPr bwMode="auto">
              <a:xfrm>
                <a:off x="3219" y="215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û</a:t>
                </a:r>
                <a:endParaRPr lang="en-US" altLang="zh-CN"/>
              </a:p>
            </p:txBody>
          </p:sp>
          <p:sp>
            <p:nvSpPr>
              <p:cNvPr id="27697" name="Rectangle 49"/>
              <p:cNvSpPr>
                <a:spLocks noChangeArrowheads="1"/>
              </p:cNvSpPr>
              <p:nvPr/>
            </p:nvSpPr>
            <p:spPr bwMode="auto">
              <a:xfrm>
                <a:off x="3219" y="162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ù</a:t>
                </a:r>
                <a:endParaRPr lang="en-US" altLang="zh-CN"/>
              </a:p>
            </p:txBody>
          </p:sp>
          <p:sp>
            <p:nvSpPr>
              <p:cNvPr id="27698" name="Rectangle 50"/>
              <p:cNvSpPr>
                <a:spLocks noChangeArrowheads="1"/>
              </p:cNvSpPr>
              <p:nvPr/>
            </p:nvSpPr>
            <p:spPr bwMode="auto">
              <a:xfrm>
                <a:off x="1768" y="206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ê</a:t>
                </a:r>
                <a:endParaRPr lang="en-US" altLang="zh-CN"/>
              </a:p>
            </p:txBody>
          </p:sp>
          <p:sp>
            <p:nvSpPr>
              <p:cNvPr id="27699" name="Rectangle 51"/>
              <p:cNvSpPr>
                <a:spLocks noChangeArrowheads="1"/>
              </p:cNvSpPr>
              <p:nvPr/>
            </p:nvSpPr>
            <p:spPr bwMode="auto">
              <a:xfrm>
                <a:off x="1768" y="195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ê</a:t>
                </a:r>
                <a:endParaRPr lang="en-US" altLang="zh-CN"/>
              </a:p>
            </p:txBody>
          </p:sp>
          <p:sp>
            <p:nvSpPr>
              <p:cNvPr id="27700" name="Rectangle 52"/>
              <p:cNvSpPr>
                <a:spLocks noChangeArrowheads="1"/>
              </p:cNvSpPr>
              <p:nvPr/>
            </p:nvSpPr>
            <p:spPr bwMode="auto">
              <a:xfrm>
                <a:off x="1768" y="1843"/>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ê</a:t>
                </a:r>
                <a:endParaRPr lang="en-US" altLang="zh-CN"/>
              </a:p>
            </p:txBody>
          </p:sp>
          <p:sp>
            <p:nvSpPr>
              <p:cNvPr id="27701" name="Rectangle 53"/>
              <p:cNvSpPr>
                <a:spLocks noChangeArrowheads="1"/>
              </p:cNvSpPr>
              <p:nvPr/>
            </p:nvSpPr>
            <p:spPr bwMode="auto">
              <a:xfrm>
                <a:off x="1768" y="173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ê</a:t>
                </a:r>
                <a:endParaRPr lang="en-US" altLang="zh-CN"/>
              </a:p>
            </p:txBody>
          </p:sp>
          <p:sp>
            <p:nvSpPr>
              <p:cNvPr id="27702" name="Rectangle 54"/>
              <p:cNvSpPr>
                <a:spLocks noChangeArrowheads="1"/>
              </p:cNvSpPr>
              <p:nvPr/>
            </p:nvSpPr>
            <p:spPr bwMode="auto">
              <a:xfrm>
                <a:off x="1768" y="215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ë</a:t>
                </a:r>
                <a:endParaRPr lang="en-US" altLang="zh-CN"/>
              </a:p>
            </p:txBody>
          </p:sp>
          <p:sp>
            <p:nvSpPr>
              <p:cNvPr id="27703" name="Rectangle 55"/>
              <p:cNvSpPr>
                <a:spLocks noChangeArrowheads="1"/>
              </p:cNvSpPr>
              <p:nvPr/>
            </p:nvSpPr>
            <p:spPr bwMode="auto">
              <a:xfrm>
                <a:off x="1768" y="162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é</a:t>
                </a:r>
                <a:endParaRPr lang="en-US" altLang="zh-CN"/>
              </a:p>
            </p:txBody>
          </p:sp>
          <p:sp>
            <p:nvSpPr>
              <p:cNvPr id="27704" name="Rectangle 56"/>
              <p:cNvSpPr>
                <a:spLocks noChangeArrowheads="1"/>
              </p:cNvSpPr>
              <p:nvPr/>
            </p:nvSpPr>
            <p:spPr bwMode="auto">
              <a:xfrm>
                <a:off x="2613" y="2128"/>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05" name="Rectangle 57"/>
              <p:cNvSpPr>
                <a:spLocks noChangeArrowheads="1"/>
              </p:cNvSpPr>
              <p:nvPr/>
            </p:nvSpPr>
            <p:spPr bwMode="auto">
              <a:xfrm>
                <a:off x="2386" y="2128"/>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06" name="Rectangle 58"/>
              <p:cNvSpPr>
                <a:spLocks noChangeArrowheads="1"/>
              </p:cNvSpPr>
              <p:nvPr/>
            </p:nvSpPr>
            <p:spPr bwMode="auto">
              <a:xfrm>
                <a:off x="1975" y="2128"/>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07" name="Rectangle 59"/>
              <p:cNvSpPr>
                <a:spLocks noChangeArrowheads="1"/>
              </p:cNvSpPr>
              <p:nvPr/>
            </p:nvSpPr>
            <p:spPr bwMode="auto">
              <a:xfrm>
                <a:off x="3082" y="178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08" name="Rectangle 60"/>
              <p:cNvSpPr>
                <a:spLocks noChangeArrowheads="1"/>
              </p:cNvSpPr>
              <p:nvPr/>
            </p:nvSpPr>
            <p:spPr bwMode="auto">
              <a:xfrm>
                <a:off x="2840" y="178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09" name="Rectangle 61"/>
              <p:cNvSpPr>
                <a:spLocks noChangeArrowheads="1"/>
              </p:cNvSpPr>
              <p:nvPr/>
            </p:nvSpPr>
            <p:spPr bwMode="auto">
              <a:xfrm>
                <a:off x="1674" y="1870"/>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&gt;</a:t>
                </a:r>
                <a:endParaRPr lang="en-US" altLang="zh-CN"/>
              </a:p>
            </p:txBody>
          </p:sp>
          <p:sp>
            <p:nvSpPr>
              <p:cNvPr id="27710" name="Rectangle 62"/>
              <p:cNvSpPr>
                <a:spLocks noChangeArrowheads="1"/>
              </p:cNvSpPr>
              <p:nvPr/>
            </p:nvSpPr>
            <p:spPr bwMode="auto">
              <a:xfrm>
                <a:off x="1581" y="1870"/>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latin typeface="Symbol" pitchFamily="18" charset="2"/>
                  </a:rPr>
                  <a:t>-</a:t>
                </a:r>
                <a:endParaRPr lang="en-US" altLang="zh-CN"/>
              </a:p>
            </p:txBody>
          </p:sp>
          <p:sp>
            <p:nvSpPr>
              <p:cNvPr id="27711" name="Rectangle 63"/>
              <p:cNvSpPr>
                <a:spLocks noChangeArrowheads="1"/>
              </p:cNvSpPr>
              <p:nvPr/>
            </p:nvSpPr>
            <p:spPr bwMode="auto">
              <a:xfrm>
                <a:off x="3121"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4</a:t>
                </a:r>
                <a:endParaRPr lang="en-US" altLang="zh-CN"/>
              </a:p>
            </p:txBody>
          </p:sp>
          <p:sp>
            <p:nvSpPr>
              <p:cNvPr id="27712" name="Rectangle 64"/>
              <p:cNvSpPr>
                <a:spLocks noChangeArrowheads="1"/>
              </p:cNvSpPr>
              <p:nvPr/>
            </p:nvSpPr>
            <p:spPr bwMode="auto">
              <a:xfrm>
                <a:off x="2879"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5</a:t>
                </a:r>
                <a:endParaRPr lang="en-US" altLang="zh-CN"/>
              </a:p>
            </p:txBody>
          </p:sp>
          <p:sp>
            <p:nvSpPr>
              <p:cNvPr id="27713" name="Rectangle 65"/>
              <p:cNvSpPr>
                <a:spLocks noChangeArrowheads="1"/>
              </p:cNvSpPr>
              <p:nvPr/>
            </p:nvSpPr>
            <p:spPr bwMode="auto">
              <a:xfrm>
                <a:off x="2686"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14" name="Rectangle 66"/>
              <p:cNvSpPr>
                <a:spLocks noChangeArrowheads="1"/>
              </p:cNvSpPr>
              <p:nvPr/>
            </p:nvSpPr>
            <p:spPr bwMode="auto">
              <a:xfrm>
                <a:off x="2459"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15" name="Rectangle 67"/>
              <p:cNvSpPr>
                <a:spLocks noChangeArrowheads="1"/>
              </p:cNvSpPr>
              <p:nvPr/>
            </p:nvSpPr>
            <p:spPr bwMode="auto">
              <a:xfrm>
                <a:off x="2222"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16" name="Rectangle 68"/>
              <p:cNvSpPr>
                <a:spLocks noChangeArrowheads="1"/>
              </p:cNvSpPr>
              <p:nvPr/>
            </p:nvSpPr>
            <p:spPr bwMode="auto">
              <a:xfrm>
                <a:off x="2061"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2</a:t>
                </a:r>
                <a:endParaRPr lang="en-US" altLang="zh-CN"/>
              </a:p>
            </p:txBody>
          </p:sp>
          <p:sp>
            <p:nvSpPr>
              <p:cNvPr id="27717" name="Rectangle 69"/>
              <p:cNvSpPr>
                <a:spLocks noChangeArrowheads="1"/>
              </p:cNvSpPr>
              <p:nvPr/>
            </p:nvSpPr>
            <p:spPr bwMode="auto">
              <a:xfrm>
                <a:off x="1812" y="214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18" name="Rectangle 70"/>
              <p:cNvSpPr>
                <a:spLocks noChangeArrowheads="1"/>
              </p:cNvSpPr>
              <p:nvPr/>
            </p:nvSpPr>
            <p:spPr bwMode="auto">
              <a:xfrm>
                <a:off x="3120"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5</a:t>
                </a:r>
                <a:endParaRPr lang="en-US" altLang="zh-CN"/>
              </a:p>
            </p:txBody>
          </p:sp>
          <p:sp>
            <p:nvSpPr>
              <p:cNvPr id="27719" name="Rectangle 71"/>
              <p:cNvSpPr>
                <a:spLocks noChangeArrowheads="1"/>
              </p:cNvSpPr>
              <p:nvPr/>
            </p:nvSpPr>
            <p:spPr bwMode="auto">
              <a:xfrm>
                <a:off x="2879"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4</a:t>
                </a:r>
                <a:endParaRPr lang="en-US" altLang="zh-CN"/>
              </a:p>
            </p:txBody>
          </p:sp>
          <p:sp>
            <p:nvSpPr>
              <p:cNvPr id="27720" name="Rectangle 72"/>
              <p:cNvSpPr>
                <a:spLocks noChangeArrowheads="1"/>
              </p:cNvSpPr>
              <p:nvPr/>
            </p:nvSpPr>
            <p:spPr bwMode="auto">
              <a:xfrm>
                <a:off x="2645"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3</a:t>
                </a:r>
                <a:endParaRPr lang="en-US" altLang="zh-CN"/>
              </a:p>
            </p:txBody>
          </p:sp>
          <p:sp>
            <p:nvSpPr>
              <p:cNvPr id="27721" name="Rectangle 73"/>
              <p:cNvSpPr>
                <a:spLocks noChangeArrowheads="1"/>
              </p:cNvSpPr>
              <p:nvPr/>
            </p:nvSpPr>
            <p:spPr bwMode="auto">
              <a:xfrm>
                <a:off x="2416"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22" name="Rectangle 74"/>
              <p:cNvSpPr>
                <a:spLocks noChangeArrowheads="1"/>
              </p:cNvSpPr>
              <p:nvPr/>
            </p:nvSpPr>
            <p:spPr bwMode="auto">
              <a:xfrm>
                <a:off x="2222"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23" name="Rectangle 75"/>
              <p:cNvSpPr>
                <a:spLocks noChangeArrowheads="1"/>
              </p:cNvSpPr>
              <p:nvPr/>
            </p:nvSpPr>
            <p:spPr bwMode="auto">
              <a:xfrm>
                <a:off x="2017"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24" name="Rectangle 76"/>
              <p:cNvSpPr>
                <a:spLocks noChangeArrowheads="1"/>
              </p:cNvSpPr>
              <p:nvPr/>
            </p:nvSpPr>
            <p:spPr bwMode="auto">
              <a:xfrm>
                <a:off x="1812" y="197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25" name="Rectangle 77"/>
              <p:cNvSpPr>
                <a:spLocks noChangeArrowheads="1"/>
              </p:cNvSpPr>
              <p:nvPr/>
            </p:nvSpPr>
            <p:spPr bwMode="auto">
              <a:xfrm>
                <a:off x="3164"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3</a:t>
                </a:r>
                <a:endParaRPr lang="en-US" altLang="zh-CN"/>
              </a:p>
            </p:txBody>
          </p:sp>
          <p:sp>
            <p:nvSpPr>
              <p:cNvPr id="27726" name="Rectangle 78"/>
              <p:cNvSpPr>
                <a:spLocks noChangeArrowheads="1"/>
              </p:cNvSpPr>
              <p:nvPr/>
            </p:nvSpPr>
            <p:spPr bwMode="auto">
              <a:xfrm>
                <a:off x="2922"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3</a:t>
                </a:r>
                <a:endParaRPr lang="en-US" altLang="zh-CN"/>
              </a:p>
            </p:txBody>
          </p:sp>
          <p:sp>
            <p:nvSpPr>
              <p:cNvPr id="27727" name="Rectangle 79"/>
              <p:cNvSpPr>
                <a:spLocks noChangeArrowheads="1"/>
              </p:cNvSpPr>
              <p:nvPr/>
            </p:nvSpPr>
            <p:spPr bwMode="auto">
              <a:xfrm>
                <a:off x="2645"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4</a:t>
                </a:r>
                <a:endParaRPr lang="en-US" altLang="zh-CN"/>
              </a:p>
            </p:txBody>
          </p:sp>
          <p:sp>
            <p:nvSpPr>
              <p:cNvPr id="27728" name="Rectangle 80"/>
              <p:cNvSpPr>
                <a:spLocks noChangeArrowheads="1"/>
              </p:cNvSpPr>
              <p:nvPr/>
            </p:nvSpPr>
            <p:spPr bwMode="auto">
              <a:xfrm>
                <a:off x="2418"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2</a:t>
                </a:r>
                <a:endParaRPr lang="en-US" altLang="zh-CN"/>
              </a:p>
            </p:txBody>
          </p:sp>
          <p:sp>
            <p:nvSpPr>
              <p:cNvPr id="27729" name="Rectangle 81"/>
              <p:cNvSpPr>
                <a:spLocks noChangeArrowheads="1"/>
              </p:cNvSpPr>
              <p:nvPr/>
            </p:nvSpPr>
            <p:spPr bwMode="auto">
              <a:xfrm>
                <a:off x="2221"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30" name="Rectangle 82"/>
              <p:cNvSpPr>
                <a:spLocks noChangeArrowheads="1"/>
              </p:cNvSpPr>
              <p:nvPr/>
            </p:nvSpPr>
            <p:spPr bwMode="auto">
              <a:xfrm>
                <a:off x="2016"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31" name="Rectangle 83"/>
              <p:cNvSpPr>
                <a:spLocks noChangeArrowheads="1"/>
              </p:cNvSpPr>
              <p:nvPr/>
            </p:nvSpPr>
            <p:spPr bwMode="auto">
              <a:xfrm>
                <a:off x="1812" y="180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32" name="Rectangle 84"/>
              <p:cNvSpPr>
                <a:spLocks noChangeArrowheads="1"/>
              </p:cNvSpPr>
              <p:nvPr/>
            </p:nvSpPr>
            <p:spPr bwMode="auto">
              <a:xfrm>
                <a:off x="3121"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4</a:t>
                </a:r>
                <a:endParaRPr lang="en-US" altLang="zh-CN"/>
              </a:p>
            </p:txBody>
          </p:sp>
          <p:sp>
            <p:nvSpPr>
              <p:cNvPr id="27733" name="Rectangle 85"/>
              <p:cNvSpPr>
                <a:spLocks noChangeArrowheads="1"/>
              </p:cNvSpPr>
              <p:nvPr/>
            </p:nvSpPr>
            <p:spPr bwMode="auto">
              <a:xfrm>
                <a:off x="2879"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5</a:t>
                </a:r>
                <a:endParaRPr lang="en-US" altLang="zh-CN"/>
              </a:p>
            </p:txBody>
          </p:sp>
          <p:sp>
            <p:nvSpPr>
              <p:cNvPr id="27734" name="Rectangle 86"/>
              <p:cNvSpPr>
                <a:spLocks noChangeArrowheads="1"/>
              </p:cNvSpPr>
              <p:nvPr/>
            </p:nvSpPr>
            <p:spPr bwMode="auto">
              <a:xfrm>
                <a:off x="2645"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3</a:t>
                </a:r>
                <a:endParaRPr lang="en-US" altLang="zh-CN"/>
              </a:p>
            </p:txBody>
          </p:sp>
          <p:sp>
            <p:nvSpPr>
              <p:cNvPr id="27735" name="Rectangle 87"/>
              <p:cNvSpPr>
                <a:spLocks noChangeArrowheads="1"/>
              </p:cNvSpPr>
              <p:nvPr/>
            </p:nvSpPr>
            <p:spPr bwMode="auto">
              <a:xfrm>
                <a:off x="2416"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36" name="Rectangle 88"/>
              <p:cNvSpPr>
                <a:spLocks noChangeArrowheads="1"/>
              </p:cNvSpPr>
              <p:nvPr/>
            </p:nvSpPr>
            <p:spPr bwMode="auto">
              <a:xfrm>
                <a:off x="2222"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0</a:t>
                </a:r>
                <a:endParaRPr lang="en-US" altLang="zh-CN"/>
              </a:p>
            </p:txBody>
          </p:sp>
          <p:sp>
            <p:nvSpPr>
              <p:cNvPr id="27737" name="Rectangle 89"/>
              <p:cNvSpPr>
                <a:spLocks noChangeArrowheads="1"/>
              </p:cNvSpPr>
              <p:nvPr/>
            </p:nvSpPr>
            <p:spPr bwMode="auto">
              <a:xfrm>
                <a:off x="2016"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sp>
            <p:nvSpPr>
              <p:cNvPr id="27738" name="Rectangle 90"/>
              <p:cNvSpPr>
                <a:spLocks noChangeArrowheads="1"/>
              </p:cNvSpPr>
              <p:nvPr/>
            </p:nvSpPr>
            <p:spPr bwMode="auto">
              <a:xfrm>
                <a:off x="1811" y="1629"/>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400" b="0">
                    <a:solidFill>
                      <a:srgbClr val="000000"/>
                    </a:solidFill>
                  </a:rPr>
                  <a:t>1</a:t>
                </a:r>
                <a:endParaRPr lang="en-US" altLang="zh-CN"/>
              </a:p>
            </p:txBody>
          </p:sp>
        </p:grpSp>
        <p:grpSp>
          <p:nvGrpSpPr>
            <p:cNvPr id="27740" name="Group 92"/>
            <p:cNvGrpSpPr>
              <a:grpSpLocks noChangeAspect="1"/>
            </p:cNvGrpSpPr>
            <p:nvPr/>
          </p:nvGrpSpPr>
          <p:grpSpPr bwMode="auto">
            <a:xfrm>
              <a:off x="1519" y="572"/>
              <a:ext cx="1678" cy="694"/>
              <a:chOff x="1519" y="572"/>
              <a:chExt cx="1678" cy="694"/>
            </a:xfrm>
          </p:grpSpPr>
          <p:sp>
            <p:nvSpPr>
              <p:cNvPr id="27739" name="AutoShape 91"/>
              <p:cNvSpPr>
                <a:spLocks noChangeAspect="1" noChangeArrowheads="1" noTextEdit="1"/>
              </p:cNvSpPr>
              <p:nvPr/>
            </p:nvSpPr>
            <p:spPr bwMode="auto">
              <a:xfrm>
                <a:off x="1519" y="572"/>
                <a:ext cx="1678" cy="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41" name="Rectangle 93"/>
              <p:cNvSpPr>
                <a:spLocks noChangeArrowheads="1"/>
              </p:cNvSpPr>
              <p:nvPr/>
            </p:nvSpPr>
            <p:spPr bwMode="auto">
              <a:xfrm>
                <a:off x="3131" y="102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42" name="Rectangle 94"/>
              <p:cNvSpPr>
                <a:spLocks noChangeArrowheads="1"/>
              </p:cNvSpPr>
              <p:nvPr/>
            </p:nvSpPr>
            <p:spPr bwMode="auto">
              <a:xfrm>
                <a:off x="3131" y="91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43" name="Rectangle 95"/>
              <p:cNvSpPr>
                <a:spLocks noChangeArrowheads="1"/>
              </p:cNvSpPr>
              <p:nvPr/>
            </p:nvSpPr>
            <p:spPr bwMode="auto">
              <a:xfrm>
                <a:off x="3131" y="80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44" name="Rectangle 96"/>
              <p:cNvSpPr>
                <a:spLocks noChangeArrowheads="1"/>
              </p:cNvSpPr>
              <p:nvPr/>
            </p:nvSpPr>
            <p:spPr bwMode="auto">
              <a:xfrm>
                <a:off x="3131" y="693"/>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45" name="Rectangle 97"/>
              <p:cNvSpPr>
                <a:spLocks noChangeArrowheads="1"/>
              </p:cNvSpPr>
              <p:nvPr/>
            </p:nvSpPr>
            <p:spPr bwMode="auto">
              <a:xfrm>
                <a:off x="3131" y="112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û</a:t>
                </a:r>
                <a:endParaRPr lang="en-US" altLang="zh-CN"/>
              </a:p>
            </p:txBody>
          </p:sp>
          <p:sp>
            <p:nvSpPr>
              <p:cNvPr id="27746" name="Rectangle 98"/>
              <p:cNvSpPr>
                <a:spLocks noChangeArrowheads="1"/>
              </p:cNvSpPr>
              <p:nvPr/>
            </p:nvSpPr>
            <p:spPr bwMode="auto">
              <a:xfrm>
                <a:off x="3131" y="58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ù</a:t>
                </a:r>
                <a:endParaRPr lang="en-US" altLang="zh-CN"/>
              </a:p>
            </p:txBody>
          </p:sp>
          <p:sp>
            <p:nvSpPr>
              <p:cNvPr id="27747" name="Rectangle 99"/>
              <p:cNvSpPr>
                <a:spLocks noChangeArrowheads="1"/>
              </p:cNvSpPr>
              <p:nvPr/>
            </p:nvSpPr>
            <p:spPr bwMode="auto">
              <a:xfrm>
                <a:off x="1806" y="102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48" name="Rectangle 100"/>
              <p:cNvSpPr>
                <a:spLocks noChangeArrowheads="1"/>
              </p:cNvSpPr>
              <p:nvPr/>
            </p:nvSpPr>
            <p:spPr bwMode="auto">
              <a:xfrm>
                <a:off x="1806" y="91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49" name="Rectangle 101"/>
              <p:cNvSpPr>
                <a:spLocks noChangeArrowheads="1"/>
              </p:cNvSpPr>
              <p:nvPr/>
            </p:nvSpPr>
            <p:spPr bwMode="auto">
              <a:xfrm>
                <a:off x="1806" y="804"/>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50" name="Rectangle 102"/>
              <p:cNvSpPr>
                <a:spLocks noChangeArrowheads="1"/>
              </p:cNvSpPr>
              <p:nvPr/>
            </p:nvSpPr>
            <p:spPr bwMode="auto">
              <a:xfrm>
                <a:off x="1806" y="693"/>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51" name="Rectangle 103"/>
              <p:cNvSpPr>
                <a:spLocks noChangeArrowheads="1"/>
              </p:cNvSpPr>
              <p:nvPr/>
            </p:nvSpPr>
            <p:spPr bwMode="auto">
              <a:xfrm>
                <a:off x="1806" y="112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ë</a:t>
                </a:r>
                <a:endParaRPr lang="en-US" altLang="zh-CN"/>
              </a:p>
            </p:txBody>
          </p:sp>
          <p:sp>
            <p:nvSpPr>
              <p:cNvPr id="27752" name="Rectangle 104"/>
              <p:cNvSpPr>
                <a:spLocks noChangeArrowheads="1"/>
              </p:cNvSpPr>
              <p:nvPr/>
            </p:nvSpPr>
            <p:spPr bwMode="auto">
              <a:xfrm>
                <a:off x="1806" y="582"/>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é</a:t>
                </a:r>
                <a:endParaRPr lang="en-US" altLang="zh-CN"/>
              </a:p>
            </p:txBody>
          </p:sp>
          <p:sp>
            <p:nvSpPr>
              <p:cNvPr id="27753" name="Rectangle 105"/>
              <p:cNvSpPr>
                <a:spLocks noChangeArrowheads="1"/>
              </p:cNvSpPr>
              <p:nvPr/>
            </p:nvSpPr>
            <p:spPr bwMode="auto">
              <a:xfrm>
                <a:off x="2017" y="1094"/>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754" name="Rectangle 106"/>
              <p:cNvSpPr>
                <a:spLocks noChangeArrowheads="1"/>
              </p:cNvSpPr>
              <p:nvPr/>
            </p:nvSpPr>
            <p:spPr bwMode="auto">
              <a:xfrm>
                <a:off x="2992" y="74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755" name="Rectangle 107"/>
              <p:cNvSpPr>
                <a:spLocks noChangeArrowheads="1"/>
              </p:cNvSpPr>
              <p:nvPr/>
            </p:nvSpPr>
            <p:spPr bwMode="auto">
              <a:xfrm>
                <a:off x="2746" y="74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756" name="Rectangle 108"/>
              <p:cNvSpPr>
                <a:spLocks noChangeArrowheads="1"/>
              </p:cNvSpPr>
              <p:nvPr/>
            </p:nvSpPr>
            <p:spPr bwMode="auto">
              <a:xfrm>
                <a:off x="1710" y="83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&gt;</a:t>
                </a:r>
                <a:endParaRPr lang="en-US" altLang="zh-CN"/>
              </a:p>
            </p:txBody>
          </p:sp>
          <p:sp>
            <p:nvSpPr>
              <p:cNvPr id="27757" name="Rectangle 109"/>
              <p:cNvSpPr>
                <a:spLocks noChangeArrowheads="1"/>
              </p:cNvSpPr>
              <p:nvPr/>
            </p:nvSpPr>
            <p:spPr bwMode="auto">
              <a:xfrm>
                <a:off x="1616" y="83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758" name="Rectangle 110"/>
              <p:cNvSpPr>
                <a:spLocks noChangeArrowheads="1"/>
              </p:cNvSpPr>
              <p:nvPr/>
            </p:nvSpPr>
            <p:spPr bwMode="auto">
              <a:xfrm>
                <a:off x="3030"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59" name="Rectangle 111"/>
              <p:cNvSpPr>
                <a:spLocks noChangeArrowheads="1"/>
              </p:cNvSpPr>
              <p:nvPr/>
            </p:nvSpPr>
            <p:spPr bwMode="auto">
              <a:xfrm>
                <a:off x="2786"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2</a:t>
                </a:r>
                <a:endParaRPr lang="en-US" altLang="zh-CN"/>
              </a:p>
            </p:txBody>
          </p:sp>
          <p:sp>
            <p:nvSpPr>
              <p:cNvPr id="27760" name="Rectangle 112"/>
              <p:cNvSpPr>
                <a:spLocks noChangeArrowheads="1"/>
              </p:cNvSpPr>
              <p:nvPr/>
            </p:nvSpPr>
            <p:spPr bwMode="auto">
              <a:xfrm>
                <a:off x="2580"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761" name="Rectangle 113"/>
              <p:cNvSpPr>
                <a:spLocks noChangeArrowheads="1"/>
              </p:cNvSpPr>
              <p:nvPr/>
            </p:nvSpPr>
            <p:spPr bwMode="auto">
              <a:xfrm>
                <a:off x="2412"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62" name="Rectangle 114"/>
              <p:cNvSpPr>
                <a:spLocks noChangeArrowheads="1"/>
              </p:cNvSpPr>
              <p:nvPr/>
            </p:nvSpPr>
            <p:spPr bwMode="auto">
              <a:xfrm>
                <a:off x="2246"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63" name="Rectangle 115"/>
              <p:cNvSpPr>
                <a:spLocks noChangeArrowheads="1"/>
              </p:cNvSpPr>
              <p:nvPr/>
            </p:nvSpPr>
            <p:spPr bwMode="auto">
              <a:xfrm>
                <a:off x="2092"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64" name="Rectangle 116"/>
              <p:cNvSpPr>
                <a:spLocks noChangeArrowheads="1"/>
              </p:cNvSpPr>
              <p:nvPr/>
            </p:nvSpPr>
            <p:spPr bwMode="auto">
              <a:xfrm>
                <a:off x="1851" y="1107"/>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65" name="Rectangle 117"/>
              <p:cNvSpPr>
                <a:spLocks noChangeArrowheads="1"/>
              </p:cNvSpPr>
              <p:nvPr/>
            </p:nvSpPr>
            <p:spPr bwMode="auto">
              <a:xfrm>
                <a:off x="3031"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5</a:t>
                </a:r>
                <a:endParaRPr lang="en-US" altLang="zh-CN"/>
              </a:p>
            </p:txBody>
          </p:sp>
          <p:sp>
            <p:nvSpPr>
              <p:cNvPr id="27766" name="Rectangle 118"/>
              <p:cNvSpPr>
                <a:spLocks noChangeArrowheads="1"/>
              </p:cNvSpPr>
              <p:nvPr/>
            </p:nvSpPr>
            <p:spPr bwMode="auto">
              <a:xfrm>
                <a:off x="2786"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767" name="Rectangle 119"/>
              <p:cNvSpPr>
                <a:spLocks noChangeArrowheads="1"/>
              </p:cNvSpPr>
              <p:nvPr/>
            </p:nvSpPr>
            <p:spPr bwMode="auto">
              <a:xfrm>
                <a:off x="2580"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768" name="Rectangle 120"/>
              <p:cNvSpPr>
                <a:spLocks noChangeArrowheads="1"/>
              </p:cNvSpPr>
              <p:nvPr/>
            </p:nvSpPr>
            <p:spPr bwMode="auto">
              <a:xfrm>
                <a:off x="2412"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69" name="Rectangle 121"/>
              <p:cNvSpPr>
                <a:spLocks noChangeArrowheads="1"/>
              </p:cNvSpPr>
              <p:nvPr/>
            </p:nvSpPr>
            <p:spPr bwMode="auto">
              <a:xfrm>
                <a:off x="2247"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70" name="Rectangle 122"/>
              <p:cNvSpPr>
                <a:spLocks noChangeArrowheads="1"/>
              </p:cNvSpPr>
              <p:nvPr/>
            </p:nvSpPr>
            <p:spPr bwMode="auto">
              <a:xfrm>
                <a:off x="2049"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71" name="Rectangle 123"/>
              <p:cNvSpPr>
                <a:spLocks noChangeArrowheads="1"/>
              </p:cNvSpPr>
              <p:nvPr/>
            </p:nvSpPr>
            <p:spPr bwMode="auto">
              <a:xfrm>
                <a:off x="1851" y="93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72" name="Rectangle 124"/>
              <p:cNvSpPr>
                <a:spLocks noChangeArrowheads="1"/>
              </p:cNvSpPr>
              <p:nvPr/>
            </p:nvSpPr>
            <p:spPr bwMode="auto">
              <a:xfrm>
                <a:off x="3075"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773" name="Rectangle 125"/>
              <p:cNvSpPr>
                <a:spLocks noChangeArrowheads="1"/>
              </p:cNvSpPr>
              <p:nvPr/>
            </p:nvSpPr>
            <p:spPr bwMode="auto">
              <a:xfrm>
                <a:off x="2829"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774" name="Rectangle 126"/>
              <p:cNvSpPr>
                <a:spLocks noChangeArrowheads="1"/>
              </p:cNvSpPr>
              <p:nvPr/>
            </p:nvSpPr>
            <p:spPr bwMode="auto">
              <a:xfrm>
                <a:off x="2580"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775" name="Rectangle 127"/>
              <p:cNvSpPr>
                <a:spLocks noChangeArrowheads="1"/>
              </p:cNvSpPr>
              <p:nvPr/>
            </p:nvSpPr>
            <p:spPr bwMode="auto">
              <a:xfrm>
                <a:off x="2413"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2</a:t>
                </a:r>
                <a:endParaRPr lang="en-US" altLang="zh-CN"/>
              </a:p>
            </p:txBody>
          </p:sp>
          <p:sp>
            <p:nvSpPr>
              <p:cNvPr id="27776" name="Rectangle 128"/>
              <p:cNvSpPr>
                <a:spLocks noChangeArrowheads="1"/>
              </p:cNvSpPr>
              <p:nvPr/>
            </p:nvSpPr>
            <p:spPr bwMode="auto">
              <a:xfrm>
                <a:off x="2246"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77" name="Rectangle 129"/>
              <p:cNvSpPr>
                <a:spLocks noChangeArrowheads="1"/>
              </p:cNvSpPr>
              <p:nvPr/>
            </p:nvSpPr>
            <p:spPr bwMode="auto">
              <a:xfrm>
                <a:off x="2048"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78" name="Rectangle 130"/>
              <p:cNvSpPr>
                <a:spLocks noChangeArrowheads="1"/>
              </p:cNvSpPr>
              <p:nvPr/>
            </p:nvSpPr>
            <p:spPr bwMode="auto">
              <a:xfrm>
                <a:off x="1851" y="760"/>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79" name="Rectangle 131"/>
              <p:cNvSpPr>
                <a:spLocks noChangeArrowheads="1"/>
              </p:cNvSpPr>
              <p:nvPr/>
            </p:nvSpPr>
            <p:spPr bwMode="auto">
              <a:xfrm>
                <a:off x="3032"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780" name="Rectangle 132"/>
              <p:cNvSpPr>
                <a:spLocks noChangeArrowheads="1"/>
              </p:cNvSpPr>
              <p:nvPr/>
            </p:nvSpPr>
            <p:spPr bwMode="auto">
              <a:xfrm>
                <a:off x="2785"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5</a:t>
                </a:r>
                <a:endParaRPr lang="en-US" altLang="zh-CN"/>
              </a:p>
            </p:txBody>
          </p:sp>
          <p:sp>
            <p:nvSpPr>
              <p:cNvPr id="27781" name="Rectangle 133"/>
              <p:cNvSpPr>
                <a:spLocks noChangeArrowheads="1"/>
              </p:cNvSpPr>
              <p:nvPr/>
            </p:nvSpPr>
            <p:spPr bwMode="auto">
              <a:xfrm>
                <a:off x="2580"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782" name="Rectangle 134"/>
              <p:cNvSpPr>
                <a:spLocks noChangeArrowheads="1"/>
              </p:cNvSpPr>
              <p:nvPr/>
            </p:nvSpPr>
            <p:spPr bwMode="auto">
              <a:xfrm>
                <a:off x="2412"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83" name="Rectangle 135"/>
              <p:cNvSpPr>
                <a:spLocks noChangeArrowheads="1"/>
              </p:cNvSpPr>
              <p:nvPr/>
            </p:nvSpPr>
            <p:spPr bwMode="auto">
              <a:xfrm>
                <a:off x="2247"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784" name="Rectangle 136"/>
              <p:cNvSpPr>
                <a:spLocks noChangeArrowheads="1"/>
              </p:cNvSpPr>
              <p:nvPr/>
            </p:nvSpPr>
            <p:spPr bwMode="auto">
              <a:xfrm>
                <a:off x="2048"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85" name="Rectangle 137"/>
              <p:cNvSpPr>
                <a:spLocks noChangeArrowheads="1"/>
              </p:cNvSpPr>
              <p:nvPr/>
            </p:nvSpPr>
            <p:spPr bwMode="auto">
              <a:xfrm>
                <a:off x="1850" y="58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786" name="Rectangle 138"/>
              <p:cNvSpPr>
                <a:spLocks noChangeArrowheads="1"/>
              </p:cNvSpPr>
              <p:nvPr/>
            </p:nvSpPr>
            <p:spPr bwMode="auto">
              <a:xfrm>
                <a:off x="1546" y="845"/>
                <a:ext cx="12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i="1">
                    <a:solidFill>
                      <a:srgbClr val="000000"/>
                    </a:solidFill>
                  </a:rPr>
                  <a:t>A</a:t>
                </a:r>
                <a:endParaRPr lang="en-US" altLang="zh-CN"/>
              </a:p>
            </p:txBody>
          </p:sp>
        </p:grpSp>
        <p:grpSp>
          <p:nvGrpSpPr>
            <p:cNvPr id="27788" name="Group 140"/>
            <p:cNvGrpSpPr>
              <a:grpSpLocks noChangeAspect="1"/>
            </p:cNvGrpSpPr>
            <p:nvPr/>
          </p:nvGrpSpPr>
          <p:grpSpPr bwMode="auto">
            <a:xfrm>
              <a:off x="1561" y="2658"/>
              <a:ext cx="2272" cy="710"/>
              <a:chOff x="1561" y="2658"/>
              <a:chExt cx="2272" cy="710"/>
            </a:xfrm>
          </p:grpSpPr>
          <p:sp>
            <p:nvSpPr>
              <p:cNvPr id="27787" name="AutoShape 139"/>
              <p:cNvSpPr>
                <a:spLocks noChangeAspect="1" noChangeArrowheads="1" noTextEdit="1"/>
              </p:cNvSpPr>
              <p:nvPr/>
            </p:nvSpPr>
            <p:spPr bwMode="auto">
              <a:xfrm>
                <a:off x="1561" y="2658"/>
                <a:ext cx="2272"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789" name="Rectangle 141"/>
              <p:cNvSpPr>
                <a:spLocks noChangeArrowheads="1"/>
              </p:cNvSpPr>
              <p:nvPr/>
            </p:nvSpPr>
            <p:spPr bwMode="auto">
              <a:xfrm>
                <a:off x="3766" y="312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90" name="Rectangle 142"/>
              <p:cNvSpPr>
                <a:spLocks noChangeArrowheads="1"/>
              </p:cNvSpPr>
              <p:nvPr/>
            </p:nvSpPr>
            <p:spPr bwMode="auto">
              <a:xfrm>
                <a:off x="3766" y="300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91" name="Rectangle 143"/>
              <p:cNvSpPr>
                <a:spLocks noChangeArrowheads="1"/>
              </p:cNvSpPr>
              <p:nvPr/>
            </p:nvSpPr>
            <p:spPr bwMode="auto">
              <a:xfrm>
                <a:off x="3766" y="289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92" name="Rectangle 144"/>
              <p:cNvSpPr>
                <a:spLocks noChangeArrowheads="1"/>
              </p:cNvSpPr>
              <p:nvPr/>
            </p:nvSpPr>
            <p:spPr bwMode="auto">
              <a:xfrm>
                <a:off x="3766" y="278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ú</a:t>
                </a:r>
                <a:endParaRPr lang="en-US" altLang="zh-CN"/>
              </a:p>
            </p:txBody>
          </p:sp>
          <p:sp>
            <p:nvSpPr>
              <p:cNvPr id="27793" name="Rectangle 145"/>
              <p:cNvSpPr>
                <a:spLocks noChangeArrowheads="1"/>
              </p:cNvSpPr>
              <p:nvPr/>
            </p:nvSpPr>
            <p:spPr bwMode="auto">
              <a:xfrm>
                <a:off x="3766" y="322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û</a:t>
                </a:r>
                <a:endParaRPr lang="en-US" altLang="zh-CN"/>
              </a:p>
            </p:txBody>
          </p:sp>
          <p:sp>
            <p:nvSpPr>
              <p:cNvPr id="27794" name="Rectangle 146"/>
              <p:cNvSpPr>
                <a:spLocks noChangeArrowheads="1"/>
              </p:cNvSpPr>
              <p:nvPr/>
            </p:nvSpPr>
            <p:spPr bwMode="auto">
              <a:xfrm>
                <a:off x="3766" y="266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ù</a:t>
                </a:r>
                <a:endParaRPr lang="en-US" altLang="zh-CN"/>
              </a:p>
            </p:txBody>
          </p:sp>
          <p:sp>
            <p:nvSpPr>
              <p:cNvPr id="27795" name="Rectangle 147"/>
              <p:cNvSpPr>
                <a:spLocks noChangeArrowheads="1"/>
              </p:cNvSpPr>
              <p:nvPr/>
            </p:nvSpPr>
            <p:spPr bwMode="auto">
              <a:xfrm>
                <a:off x="1773" y="312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96" name="Rectangle 148"/>
              <p:cNvSpPr>
                <a:spLocks noChangeArrowheads="1"/>
              </p:cNvSpPr>
              <p:nvPr/>
            </p:nvSpPr>
            <p:spPr bwMode="auto">
              <a:xfrm>
                <a:off x="1773" y="300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97" name="Rectangle 149"/>
              <p:cNvSpPr>
                <a:spLocks noChangeArrowheads="1"/>
              </p:cNvSpPr>
              <p:nvPr/>
            </p:nvSpPr>
            <p:spPr bwMode="auto">
              <a:xfrm>
                <a:off x="1773" y="2895"/>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98" name="Rectangle 150"/>
              <p:cNvSpPr>
                <a:spLocks noChangeArrowheads="1"/>
              </p:cNvSpPr>
              <p:nvPr/>
            </p:nvSpPr>
            <p:spPr bwMode="auto">
              <a:xfrm>
                <a:off x="1773" y="2781"/>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ê</a:t>
                </a:r>
                <a:endParaRPr lang="en-US" altLang="zh-CN"/>
              </a:p>
            </p:txBody>
          </p:sp>
          <p:sp>
            <p:nvSpPr>
              <p:cNvPr id="27799" name="Rectangle 151"/>
              <p:cNvSpPr>
                <a:spLocks noChangeArrowheads="1"/>
              </p:cNvSpPr>
              <p:nvPr/>
            </p:nvSpPr>
            <p:spPr bwMode="auto">
              <a:xfrm>
                <a:off x="1773" y="3220"/>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ë</a:t>
                </a:r>
                <a:endParaRPr lang="en-US" altLang="zh-CN"/>
              </a:p>
            </p:txBody>
          </p:sp>
          <p:sp>
            <p:nvSpPr>
              <p:cNvPr id="27800" name="Rectangle 152"/>
              <p:cNvSpPr>
                <a:spLocks noChangeArrowheads="1"/>
              </p:cNvSpPr>
              <p:nvPr/>
            </p:nvSpPr>
            <p:spPr bwMode="auto">
              <a:xfrm>
                <a:off x="1773" y="2668"/>
                <a:ext cx="11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é</a:t>
                </a:r>
                <a:endParaRPr lang="en-US" altLang="zh-CN"/>
              </a:p>
            </p:txBody>
          </p:sp>
          <p:sp>
            <p:nvSpPr>
              <p:cNvPr id="27801" name="Rectangle 153"/>
              <p:cNvSpPr>
                <a:spLocks noChangeArrowheads="1"/>
              </p:cNvSpPr>
              <p:nvPr/>
            </p:nvSpPr>
            <p:spPr bwMode="auto">
              <a:xfrm>
                <a:off x="3490" y="319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2" name="Rectangle 154"/>
              <p:cNvSpPr>
                <a:spLocks noChangeArrowheads="1"/>
              </p:cNvSpPr>
              <p:nvPr/>
            </p:nvSpPr>
            <p:spPr bwMode="auto">
              <a:xfrm>
                <a:off x="2803" y="319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3" name="Rectangle 155"/>
              <p:cNvSpPr>
                <a:spLocks noChangeArrowheads="1"/>
              </p:cNvSpPr>
              <p:nvPr/>
            </p:nvSpPr>
            <p:spPr bwMode="auto">
              <a:xfrm>
                <a:off x="2418" y="319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4" name="Rectangle 156"/>
              <p:cNvSpPr>
                <a:spLocks noChangeArrowheads="1"/>
              </p:cNvSpPr>
              <p:nvPr/>
            </p:nvSpPr>
            <p:spPr bwMode="auto">
              <a:xfrm>
                <a:off x="1990" y="3192"/>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5" name="Rectangle 157"/>
              <p:cNvSpPr>
                <a:spLocks noChangeArrowheads="1"/>
              </p:cNvSpPr>
              <p:nvPr/>
            </p:nvSpPr>
            <p:spPr bwMode="auto">
              <a:xfrm>
                <a:off x="3557" y="283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6" name="Rectangle 158"/>
              <p:cNvSpPr>
                <a:spLocks noChangeArrowheads="1"/>
              </p:cNvSpPr>
              <p:nvPr/>
            </p:nvSpPr>
            <p:spPr bwMode="auto">
              <a:xfrm>
                <a:off x="3238" y="2837"/>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7" name="Rectangle 159"/>
              <p:cNvSpPr>
                <a:spLocks noChangeArrowheads="1"/>
              </p:cNvSpPr>
              <p:nvPr/>
            </p:nvSpPr>
            <p:spPr bwMode="auto">
              <a:xfrm>
                <a:off x="1675" y="2924"/>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&gt;</a:t>
                </a:r>
                <a:endParaRPr lang="en-US" altLang="zh-CN"/>
              </a:p>
            </p:txBody>
          </p:sp>
          <p:sp>
            <p:nvSpPr>
              <p:cNvPr id="27808" name="Rectangle 160"/>
              <p:cNvSpPr>
                <a:spLocks noChangeArrowheads="1"/>
              </p:cNvSpPr>
              <p:nvPr/>
            </p:nvSpPr>
            <p:spPr bwMode="auto">
              <a:xfrm>
                <a:off x="1579" y="2924"/>
                <a:ext cx="1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latin typeface="Symbol" pitchFamily="18" charset="2"/>
                  </a:rPr>
                  <a:t>-</a:t>
                </a:r>
                <a:endParaRPr lang="en-US" altLang="zh-CN"/>
              </a:p>
            </p:txBody>
          </p:sp>
          <p:sp>
            <p:nvSpPr>
              <p:cNvPr id="27809" name="Rectangle 161"/>
              <p:cNvSpPr>
                <a:spLocks noChangeArrowheads="1"/>
              </p:cNvSpPr>
              <p:nvPr/>
            </p:nvSpPr>
            <p:spPr bwMode="auto">
              <a:xfrm>
                <a:off x="3705"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10" name="Rectangle 162"/>
              <p:cNvSpPr>
                <a:spLocks noChangeArrowheads="1"/>
              </p:cNvSpPr>
              <p:nvPr/>
            </p:nvSpPr>
            <p:spPr bwMode="auto">
              <a:xfrm>
                <a:off x="3651" y="3206"/>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11" name="Rectangle 163"/>
              <p:cNvSpPr>
                <a:spLocks noChangeArrowheads="1"/>
              </p:cNvSpPr>
              <p:nvPr/>
            </p:nvSpPr>
            <p:spPr bwMode="auto">
              <a:xfrm>
                <a:off x="3576"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9</a:t>
                </a:r>
                <a:endParaRPr lang="en-US" altLang="zh-CN"/>
              </a:p>
            </p:txBody>
          </p:sp>
          <p:sp>
            <p:nvSpPr>
              <p:cNvPr id="27812" name="Rectangle 164"/>
              <p:cNvSpPr>
                <a:spLocks noChangeArrowheads="1"/>
              </p:cNvSpPr>
              <p:nvPr/>
            </p:nvSpPr>
            <p:spPr bwMode="auto">
              <a:xfrm>
                <a:off x="3278"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13" name="Rectangle 165"/>
              <p:cNvSpPr>
                <a:spLocks noChangeArrowheads="1"/>
              </p:cNvSpPr>
              <p:nvPr/>
            </p:nvSpPr>
            <p:spPr bwMode="auto">
              <a:xfrm>
                <a:off x="3068"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14" name="Rectangle 166"/>
              <p:cNvSpPr>
                <a:spLocks noChangeArrowheads="1"/>
              </p:cNvSpPr>
              <p:nvPr/>
            </p:nvSpPr>
            <p:spPr bwMode="auto">
              <a:xfrm>
                <a:off x="3014" y="3206"/>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15" name="Rectangle 167"/>
              <p:cNvSpPr>
                <a:spLocks noChangeArrowheads="1"/>
              </p:cNvSpPr>
              <p:nvPr/>
            </p:nvSpPr>
            <p:spPr bwMode="auto">
              <a:xfrm>
                <a:off x="2879" y="3206"/>
                <a:ext cx="16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19</a:t>
                </a:r>
                <a:endParaRPr lang="en-US" altLang="zh-CN"/>
              </a:p>
            </p:txBody>
          </p:sp>
          <p:sp>
            <p:nvSpPr>
              <p:cNvPr id="27816" name="Rectangle 168"/>
              <p:cNvSpPr>
                <a:spLocks noChangeArrowheads="1"/>
              </p:cNvSpPr>
              <p:nvPr/>
            </p:nvSpPr>
            <p:spPr bwMode="auto">
              <a:xfrm>
                <a:off x="2633"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17" name="Rectangle 169"/>
              <p:cNvSpPr>
                <a:spLocks noChangeArrowheads="1"/>
              </p:cNvSpPr>
              <p:nvPr/>
            </p:nvSpPr>
            <p:spPr bwMode="auto">
              <a:xfrm>
                <a:off x="2579" y="3206"/>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18" name="Rectangle 170"/>
              <p:cNvSpPr>
                <a:spLocks noChangeArrowheads="1"/>
              </p:cNvSpPr>
              <p:nvPr/>
            </p:nvSpPr>
            <p:spPr bwMode="auto">
              <a:xfrm>
                <a:off x="2503"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9</a:t>
                </a:r>
                <a:endParaRPr lang="en-US" altLang="zh-CN"/>
              </a:p>
            </p:txBody>
          </p:sp>
          <p:sp>
            <p:nvSpPr>
              <p:cNvPr id="27819" name="Rectangle 171"/>
              <p:cNvSpPr>
                <a:spLocks noChangeArrowheads="1"/>
              </p:cNvSpPr>
              <p:nvPr/>
            </p:nvSpPr>
            <p:spPr bwMode="auto">
              <a:xfrm>
                <a:off x="2248"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20" name="Rectangle 172"/>
              <p:cNvSpPr>
                <a:spLocks noChangeArrowheads="1"/>
              </p:cNvSpPr>
              <p:nvPr/>
            </p:nvSpPr>
            <p:spPr bwMode="auto">
              <a:xfrm>
                <a:off x="2079"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2</a:t>
                </a:r>
                <a:endParaRPr lang="en-US" altLang="zh-CN"/>
              </a:p>
            </p:txBody>
          </p:sp>
          <p:sp>
            <p:nvSpPr>
              <p:cNvPr id="27821" name="Rectangle 173"/>
              <p:cNvSpPr>
                <a:spLocks noChangeArrowheads="1"/>
              </p:cNvSpPr>
              <p:nvPr/>
            </p:nvSpPr>
            <p:spPr bwMode="auto">
              <a:xfrm>
                <a:off x="1820" y="3206"/>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22" name="Rectangle 174"/>
              <p:cNvSpPr>
                <a:spLocks noChangeArrowheads="1"/>
              </p:cNvSpPr>
              <p:nvPr/>
            </p:nvSpPr>
            <p:spPr bwMode="auto">
              <a:xfrm>
                <a:off x="3660"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23" name="Rectangle 175"/>
              <p:cNvSpPr>
                <a:spLocks noChangeArrowheads="1"/>
              </p:cNvSpPr>
              <p:nvPr/>
            </p:nvSpPr>
            <p:spPr bwMode="auto">
              <a:xfrm>
                <a:off x="3606" y="3028"/>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24" name="Rectangle 176"/>
              <p:cNvSpPr>
                <a:spLocks noChangeArrowheads="1"/>
              </p:cNvSpPr>
              <p:nvPr/>
            </p:nvSpPr>
            <p:spPr bwMode="auto">
              <a:xfrm>
                <a:off x="3532"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5</a:t>
                </a:r>
                <a:endParaRPr lang="en-US" altLang="zh-CN"/>
              </a:p>
            </p:txBody>
          </p:sp>
          <p:sp>
            <p:nvSpPr>
              <p:cNvPr id="27825" name="Rectangle 177"/>
              <p:cNvSpPr>
                <a:spLocks noChangeArrowheads="1"/>
              </p:cNvSpPr>
              <p:nvPr/>
            </p:nvSpPr>
            <p:spPr bwMode="auto">
              <a:xfrm>
                <a:off x="3277"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26" name="Rectangle 178"/>
              <p:cNvSpPr>
                <a:spLocks noChangeArrowheads="1"/>
              </p:cNvSpPr>
              <p:nvPr/>
            </p:nvSpPr>
            <p:spPr bwMode="auto">
              <a:xfrm>
                <a:off x="2997"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27" name="Rectangle 179"/>
              <p:cNvSpPr>
                <a:spLocks noChangeArrowheads="1"/>
              </p:cNvSpPr>
              <p:nvPr/>
            </p:nvSpPr>
            <p:spPr bwMode="auto">
              <a:xfrm>
                <a:off x="2943" y="3028"/>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28" name="Rectangle 180"/>
              <p:cNvSpPr>
                <a:spLocks noChangeArrowheads="1"/>
              </p:cNvSpPr>
              <p:nvPr/>
            </p:nvSpPr>
            <p:spPr bwMode="auto">
              <a:xfrm>
                <a:off x="2871"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829" name="Rectangle 181"/>
              <p:cNvSpPr>
                <a:spLocks noChangeArrowheads="1"/>
              </p:cNvSpPr>
              <p:nvPr/>
            </p:nvSpPr>
            <p:spPr bwMode="auto">
              <a:xfrm>
                <a:off x="2579"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30" name="Rectangle 182"/>
              <p:cNvSpPr>
                <a:spLocks noChangeArrowheads="1"/>
              </p:cNvSpPr>
              <p:nvPr/>
            </p:nvSpPr>
            <p:spPr bwMode="auto">
              <a:xfrm>
                <a:off x="2525" y="3028"/>
                <a:ext cx="81"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a:t>
                </a:r>
                <a:endParaRPr lang="en-US" altLang="zh-CN"/>
              </a:p>
            </p:txBody>
          </p:sp>
          <p:sp>
            <p:nvSpPr>
              <p:cNvPr id="27831" name="Rectangle 183"/>
              <p:cNvSpPr>
                <a:spLocks noChangeArrowheads="1"/>
              </p:cNvSpPr>
              <p:nvPr/>
            </p:nvSpPr>
            <p:spPr bwMode="auto">
              <a:xfrm>
                <a:off x="2459"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32" name="Rectangle 184"/>
              <p:cNvSpPr>
                <a:spLocks noChangeArrowheads="1"/>
              </p:cNvSpPr>
              <p:nvPr/>
            </p:nvSpPr>
            <p:spPr bwMode="auto">
              <a:xfrm>
                <a:off x="2248"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33" name="Rectangle 185"/>
              <p:cNvSpPr>
                <a:spLocks noChangeArrowheads="1"/>
              </p:cNvSpPr>
              <p:nvPr/>
            </p:nvSpPr>
            <p:spPr bwMode="auto">
              <a:xfrm>
                <a:off x="2034"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34" name="Rectangle 186"/>
              <p:cNvSpPr>
                <a:spLocks noChangeArrowheads="1"/>
              </p:cNvSpPr>
              <p:nvPr/>
            </p:nvSpPr>
            <p:spPr bwMode="auto">
              <a:xfrm>
                <a:off x="1820" y="3028"/>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35" name="Rectangle 187"/>
              <p:cNvSpPr>
                <a:spLocks noChangeArrowheads="1"/>
              </p:cNvSpPr>
              <p:nvPr/>
            </p:nvSpPr>
            <p:spPr bwMode="auto">
              <a:xfrm>
                <a:off x="3642"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836" name="Rectangle 188"/>
              <p:cNvSpPr>
                <a:spLocks noChangeArrowheads="1"/>
              </p:cNvSpPr>
              <p:nvPr/>
            </p:nvSpPr>
            <p:spPr bwMode="auto">
              <a:xfrm>
                <a:off x="3324"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837" name="Rectangle 189"/>
              <p:cNvSpPr>
                <a:spLocks noChangeArrowheads="1"/>
              </p:cNvSpPr>
              <p:nvPr/>
            </p:nvSpPr>
            <p:spPr bwMode="auto">
              <a:xfrm>
                <a:off x="2936"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38" name="Rectangle 190"/>
              <p:cNvSpPr>
                <a:spLocks noChangeArrowheads="1"/>
              </p:cNvSpPr>
              <p:nvPr/>
            </p:nvSpPr>
            <p:spPr bwMode="auto">
              <a:xfrm>
                <a:off x="2525"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2</a:t>
                </a:r>
                <a:endParaRPr lang="en-US" altLang="zh-CN"/>
              </a:p>
            </p:txBody>
          </p:sp>
          <p:sp>
            <p:nvSpPr>
              <p:cNvPr id="27839" name="Rectangle 191"/>
              <p:cNvSpPr>
                <a:spLocks noChangeArrowheads="1"/>
              </p:cNvSpPr>
              <p:nvPr/>
            </p:nvSpPr>
            <p:spPr bwMode="auto">
              <a:xfrm>
                <a:off x="2247"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40" name="Rectangle 192"/>
              <p:cNvSpPr>
                <a:spLocks noChangeArrowheads="1"/>
              </p:cNvSpPr>
              <p:nvPr/>
            </p:nvSpPr>
            <p:spPr bwMode="auto">
              <a:xfrm>
                <a:off x="2033"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41" name="Rectangle 193"/>
              <p:cNvSpPr>
                <a:spLocks noChangeArrowheads="1"/>
              </p:cNvSpPr>
              <p:nvPr/>
            </p:nvSpPr>
            <p:spPr bwMode="auto">
              <a:xfrm>
                <a:off x="1820" y="2851"/>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42" name="Rectangle 194"/>
              <p:cNvSpPr>
                <a:spLocks noChangeArrowheads="1"/>
              </p:cNvSpPr>
              <p:nvPr/>
            </p:nvSpPr>
            <p:spPr bwMode="auto">
              <a:xfrm>
                <a:off x="3598"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4</a:t>
                </a:r>
                <a:endParaRPr lang="en-US" altLang="zh-CN"/>
              </a:p>
            </p:txBody>
          </p:sp>
          <p:sp>
            <p:nvSpPr>
              <p:cNvPr id="27843" name="Rectangle 195"/>
              <p:cNvSpPr>
                <a:spLocks noChangeArrowheads="1"/>
              </p:cNvSpPr>
              <p:nvPr/>
            </p:nvSpPr>
            <p:spPr bwMode="auto">
              <a:xfrm>
                <a:off x="3278"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5</a:t>
                </a:r>
                <a:endParaRPr lang="en-US" altLang="zh-CN"/>
              </a:p>
            </p:txBody>
          </p:sp>
          <p:sp>
            <p:nvSpPr>
              <p:cNvPr id="27844" name="Rectangle 196"/>
              <p:cNvSpPr>
                <a:spLocks noChangeArrowheads="1"/>
              </p:cNvSpPr>
              <p:nvPr/>
            </p:nvSpPr>
            <p:spPr bwMode="auto">
              <a:xfrm>
                <a:off x="2936"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3</a:t>
                </a:r>
                <a:endParaRPr lang="en-US" altLang="zh-CN"/>
              </a:p>
            </p:txBody>
          </p:sp>
          <p:sp>
            <p:nvSpPr>
              <p:cNvPr id="27845" name="Rectangle 197"/>
              <p:cNvSpPr>
                <a:spLocks noChangeArrowheads="1"/>
              </p:cNvSpPr>
              <p:nvPr/>
            </p:nvSpPr>
            <p:spPr bwMode="auto">
              <a:xfrm>
                <a:off x="2524"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46" name="Rectangle 198"/>
              <p:cNvSpPr>
                <a:spLocks noChangeArrowheads="1"/>
              </p:cNvSpPr>
              <p:nvPr/>
            </p:nvSpPr>
            <p:spPr bwMode="auto">
              <a:xfrm>
                <a:off x="2248"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0</a:t>
                </a:r>
                <a:endParaRPr lang="en-US" altLang="zh-CN"/>
              </a:p>
            </p:txBody>
          </p:sp>
          <p:sp>
            <p:nvSpPr>
              <p:cNvPr id="27847" name="Rectangle 199"/>
              <p:cNvSpPr>
                <a:spLocks noChangeArrowheads="1"/>
              </p:cNvSpPr>
              <p:nvPr/>
            </p:nvSpPr>
            <p:spPr bwMode="auto">
              <a:xfrm>
                <a:off x="2033"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sp>
            <p:nvSpPr>
              <p:cNvPr id="27848" name="Rectangle 200"/>
              <p:cNvSpPr>
                <a:spLocks noChangeArrowheads="1"/>
              </p:cNvSpPr>
              <p:nvPr/>
            </p:nvSpPr>
            <p:spPr bwMode="auto">
              <a:xfrm>
                <a:off x="1819" y="2673"/>
                <a:ext cx="108"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0">
                    <a:solidFill>
                      <a:srgbClr val="000000"/>
                    </a:solidFill>
                  </a:rPr>
                  <a:t>1</a:t>
                </a:r>
                <a:endParaRPr lang="en-US" altLang="zh-CN"/>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7653"/>
                                        </p:tgtEl>
                                        <p:attrNameLst>
                                          <p:attrName>style.visibility</p:attrName>
                                        </p:attrNameLst>
                                      </p:cBhvr>
                                      <p:to>
                                        <p:strVal val="visible"/>
                                      </p:to>
                                    </p:set>
                                    <p:anim calcmode="lin" valueType="num">
                                      <p:cBhvr additive="base">
                                        <p:cTn id="7" dur="500" fill="hold"/>
                                        <p:tgtEl>
                                          <p:spTgt spid="27653"/>
                                        </p:tgtEl>
                                        <p:attrNameLst>
                                          <p:attrName>ppt_x</p:attrName>
                                        </p:attrNameLst>
                                      </p:cBhvr>
                                      <p:tavLst>
                                        <p:tav tm="0">
                                          <p:val>
                                            <p:strVal val="0-#ppt_w/2"/>
                                          </p:val>
                                        </p:tav>
                                        <p:tav tm="100000">
                                          <p:val>
                                            <p:strVal val="#ppt_x"/>
                                          </p:val>
                                        </p:tav>
                                      </p:tavLst>
                                    </p:anim>
                                    <p:anim calcmode="lin" valueType="num">
                                      <p:cBhvr additive="base">
                                        <p:cTn id="8" dur="500" fill="hold"/>
                                        <p:tgtEl>
                                          <p:spTgt spid="276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660"/>
                                        </p:tgtEl>
                                        <p:attrNameLst>
                                          <p:attrName>style.visibility</p:attrName>
                                        </p:attrNameLst>
                                      </p:cBhvr>
                                      <p:to>
                                        <p:strVal val="visible"/>
                                      </p:to>
                                    </p:set>
                                    <p:anim calcmode="lin" valueType="num">
                                      <p:cBhvr additive="base">
                                        <p:cTn id="13" dur="500" fill="hold"/>
                                        <p:tgtEl>
                                          <p:spTgt spid="27660"/>
                                        </p:tgtEl>
                                        <p:attrNameLst>
                                          <p:attrName>ppt_x</p:attrName>
                                        </p:attrNameLst>
                                      </p:cBhvr>
                                      <p:tavLst>
                                        <p:tav tm="0">
                                          <p:val>
                                            <p:strVal val="0-#ppt_w/2"/>
                                          </p:val>
                                        </p:tav>
                                        <p:tav tm="100000">
                                          <p:val>
                                            <p:strVal val="#ppt_x"/>
                                          </p:val>
                                        </p:tav>
                                      </p:tavLst>
                                    </p:anim>
                                    <p:anim calcmode="lin" valueType="num">
                                      <p:cBhvr additive="base">
                                        <p:cTn id="14" dur="500" fill="hold"/>
                                        <p:tgtEl>
                                          <p:spTgt spid="276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ChangeArrowheads="1"/>
          </p:cNvSpPr>
          <p:nvPr/>
        </p:nvSpPr>
        <p:spPr bwMode="auto">
          <a:xfrm>
            <a:off x="250825" y="333375"/>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9.12</a:t>
            </a:r>
            <a:r>
              <a:rPr lang="en-US" altLang="zh-CN">
                <a:latin typeface="宋体" pitchFamily="2" charset="-122"/>
              </a:rPr>
              <a:t>  </a:t>
            </a:r>
            <a:r>
              <a:rPr lang="zh-CN" altLang="en-US">
                <a:latin typeface="宋体" pitchFamily="2" charset="-122"/>
              </a:rPr>
              <a:t>若工件</a:t>
            </a:r>
            <a:r>
              <a:rPr lang="en-US" altLang="zh-CN" i="1">
                <a:latin typeface="宋体" pitchFamily="2" charset="-122"/>
              </a:rPr>
              <a:t>J</a:t>
            </a:r>
            <a:r>
              <a:rPr lang="en-US" altLang="zh-CN" i="1" baseline="-30000">
                <a:latin typeface="宋体" pitchFamily="2" charset="-122"/>
              </a:rPr>
              <a:t>j</a:t>
            </a:r>
            <a:r>
              <a:rPr lang="zh-CN" altLang="en-US">
                <a:latin typeface="宋体" pitchFamily="2" charset="-122"/>
              </a:rPr>
              <a:t>和</a:t>
            </a:r>
            <a:r>
              <a:rPr lang="en-US" altLang="zh-CN" i="1">
                <a:latin typeface="宋体" pitchFamily="2" charset="-122"/>
              </a:rPr>
              <a:t>J</a:t>
            </a:r>
            <a:r>
              <a:rPr lang="en-US" altLang="zh-CN" i="1" baseline="-30000">
                <a:latin typeface="宋体" pitchFamily="2" charset="-122"/>
              </a:rPr>
              <a:t>k</a:t>
            </a:r>
            <a:r>
              <a:rPr lang="zh-CN" altLang="en-US">
                <a:latin typeface="宋体" pitchFamily="2" charset="-122"/>
              </a:rPr>
              <a:t>满足</a:t>
            </a:r>
            <a:r>
              <a:rPr lang="en-US" altLang="zh-CN" i="1">
                <a:latin typeface="宋体" pitchFamily="2" charset="-122"/>
              </a:rPr>
              <a:t>P</a:t>
            </a:r>
            <a:r>
              <a:rPr lang="en-US" altLang="zh-CN" i="1" baseline="-30000">
                <a:latin typeface="宋体" pitchFamily="2" charset="-122"/>
              </a:rPr>
              <a:t>j</a:t>
            </a:r>
            <a:r>
              <a:rPr lang="en-US" altLang="zh-CN">
                <a:latin typeface="宋体" pitchFamily="2" charset="-122"/>
              </a:rPr>
              <a:t>≤</a:t>
            </a:r>
            <a:r>
              <a:rPr lang="en-US" altLang="zh-CN" i="1">
                <a:latin typeface="宋体" pitchFamily="2" charset="-122"/>
              </a:rPr>
              <a:t>P</a:t>
            </a:r>
            <a:r>
              <a:rPr lang="en-US" altLang="zh-CN" i="1" baseline="-30000">
                <a:latin typeface="宋体" pitchFamily="2" charset="-122"/>
              </a:rPr>
              <a:t>k</a:t>
            </a:r>
            <a:r>
              <a:rPr lang="zh-CN" altLang="en-US">
                <a:latin typeface="宋体" pitchFamily="2" charset="-122"/>
              </a:rPr>
              <a:t>且</a:t>
            </a:r>
            <a:r>
              <a:rPr lang="en-US" altLang="zh-CN" i="1">
                <a:latin typeface="宋体" pitchFamily="2" charset="-122"/>
              </a:rPr>
              <a:t>d</a:t>
            </a:r>
            <a:r>
              <a:rPr lang="en-US" altLang="zh-CN" i="1" baseline="-30000">
                <a:latin typeface="宋体" pitchFamily="2" charset="-122"/>
              </a:rPr>
              <a:t>j</a:t>
            </a:r>
            <a:r>
              <a:rPr lang="en-US" altLang="zh-CN">
                <a:latin typeface="宋体" pitchFamily="2" charset="-122"/>
              </a:rPr>
              <a:t>≤</a:t>
            </a:r>
            <a:r>
              <a:rPr lang="en-US" altLang="zh-CN" i="1">
                <a:latin typeface="宋体" pitchFamily="2" charset="-122"/>
              </a:rPr>
              <a:t>d</a:t>
            </a:r>
            <a:r>
              <a:rPr lang="en-US" altLang="zh-CN" i="1" baseline="-30000">
                <a:latin typeface="宋体" pitchFamily="2" charset="-122"/>
              </a:rPr>
              <a:t>k</a:t>
            </a:r>
            <a:r>
              <a:rPr lang="zh-CN" altLang="en-US">
                <a:latin typeface="宋体" pitchFamily="2" charset="-122"/>
              </a:rPr>
              <a:t>，则存在一个最优排序</a:t>
            </a:r>
            <a:r>
              <a:rPr lang="en-US" altLang="zh-CN" i="1">
                <a:latin typeface="宋体" pitchFamily="2" charset="-122"/>
              </a:rPr>
              <a:t>S</a:t>
            </a:r>
            <a:r>
              <a:rPr lang="zh-CN" altLang="en-US">
                <a:latin typeface="宋体" pitchFamily="2" charset="-122"/>
              </a:rPr>
              <a:t>，在</a:t>
            </a:r>
          </a:p>
          <a:p>
            <a:r>
              <a:rPr lang="en-US" altLang="zh-CN" i="1">
                <a:latin typeface="宋体" pitchFamily="2" charset="-122"/>
              </a:rPr>
              <a:t>          S</a:t>
            </a:r>
            <a:r>
              <a:rPr lang="zh-CN" altLang="en-US">
                <a:latin typeface="宋体" pitchFamily="2" charset="-122"/>
              </a:rPr>
              <a:t>中</a:t>
            </a:r>
            <a:r>
              <a:rPr lang="en-US" altLang="zh-CN" i="1">
                <a:latin typeface="宋体" pitchFamily="2" charset="-122"/>
              </a:rPr>
              <a:t>J</a:t>
            </a:r>
            <a:r>
              <a:rPr lang="en-US" altLang="zh-CN" i="1" baseline="-30000">
                <a:latin typeface="宋体" pitchFamily="2" charset="-122"/>
              </a:rPr>
              <a:t>j</a:t>
            </a:r>
            <a:r>
              <a:rPr lang="zh-CN" altLang="en-US">
                <a:latin typeface="宋体" pitchFamily="2" charset="-122"/>
              </a:rPr>
              <a:t>排在</a:t>
            </a:r>
            <a:r>
              <a:rPr lang="en-US" altLang="zh-CN" i="1">
                <a:latin typeface="宋体" pitchFamily="2" charset="-122"/>
              </a:rPr>
              <a:t>J</a:t>
            </a:r>
            <a:r>
              <a:rPr lang="en-US" altLang="zh-CN" i="1" baseline="-30000">
                <a:latin typeface="宋体" pitchFamily="2" charset="-122"/>
              </a:rPr>
              <a:t>k</a:t>
            </a:r>
            <a:r>
              <a:rPr lang="zh-CN" altLang="en-US">
                <a:latin typeface="宋体" pitchFamily="2" charset="-122"/>
              </a:rPr>
              <a:t>前加工。</a:t>
            </a:r>
          </a:p>
        </p:txBody>
      </p:sp>
      <p:sp>
        <p:nvSpPr>
          <p:cNvPr id="129038" name="Rectangle 1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9049" name="Group 25"/>
          <p:cNvGrpSpPr>
            <a:grpSpLocks/>
          </p:cNvGrpSpPr>
          <p:nvPr/>
        </p:nvGrpSpPr>
        <p:grpSpPr bwMode="auto">
          <a:xfrm>
            <a:off x="304800" y="1052513"/>
            <a:ext cx="8515350" cy="1081087"/>
            <a:chOff x="192" y="663"/>
            <a:chExt cx="5364" cy="681"/>
          </a:xfrm>
        </p:grpSpPr>
        <p:sp>
          <p:nvSpPr>
            <p:cNvPr id="129036" name="Text Box 12"/>
            <p:cNvSpPr txBox="1">
              <a:spLocks noChangeArrowheads="1"/>
            </p:cNvSpPr>
            <p:nvPr/>
          </p:nvSpPr>
          <p:spPr bwMode="auto">
            <a:xfrm>
              <a:off x="192" y="663"/>
              <a:ext cx="536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rPr>
                <a:t>证明</a:t>
              </a:r>
              <a:r>
                <a:rPr lang="zh-CN" altLang="en-US">
                  <a:solidFill>
                    <a:srgbClr val="000000"/>
                  </a:solidFill>
                </a:rPr>
                <a:t>  设</a:t>
              </a:r>
              <a:r>
                <a:rPr lang="en-US" altLang="zh-CN" i="1">
                  <a:solidFill>
                    <a:srgbClr val="000000"/>
                  </a:solidFill>
                </a:rPr>
                <a:t>S</a:t>
              </a:r>
              <a:r>
                <a:rPr lang="zh-CN" altLang="en-US">
                  <a:solidFill>
                    <a:srgbClr val="000000"/>
                  </a:solidFill>
                </a:rPr>
                <a:t>为</a:t>
              </a:r>
              <a:r>
                <a:rPr lang="en-US" altLang="zh-CN" i="1">
                  <a:solidFill>
                    <a:srgbClr val="000000"/>
                  </a:solidFill>
                </a:rPr>
                <a:t>J</a:t>
              </a:r>
              <a:r>
                <a:rPr lang="zh-CN" altLang="en-US">
                  <a:solidFill>
                    <a:srgbClr val="000000"/>
                  </a:solidFill>
                </a:rPr>
                <a:t>的一个最优排序，在</a:t>
              </a:r>
              <a:r>
                <a:rPr lang="en-US" altLang="zh-CN" i="1">
                  <a:solidFill>
                    <a:srgbClr val="000000"/>
                  </a:solidFill>
                </a:rPr>
                <a:t>S</a:t>
              </a:r>
              <a:r>
                <a:rPr lang="zh-CN" altLang="en-US">
                  <a:solidFill>
                    <a:srgbClr val="000000"/>
                  </a:solidFill>
                </a:rPr>
                <a:t>中</a:t>
              </a:r>
              <a:r>
                <a:rPr lang="en-US" altLang="zh-CN" i="1">
                  <a:solidFill>
                    <a:srgbClr val="000000"/>
                  </a:solidFill>
                </a:rPr>
                <a:t>J</a:t>
              </a:r>
              <a:r>
                <a:rPr lang="en-US" altLang="zh-CN" i="1" baseline="-30000">
                  <a:solidFill>
                    <a:srgbClr val="000000"/>
                  </a:solidFill>
                </a:rPr>
                <a:t>k</a:t>
              </a:r>
              <a:r>
                <a:rPr lang="zh-CN" altLang="en-US">
                  <a:solidFill>
                    <a:srgbClr val="000000"/>
                  </a:solidFill>
                </a:rPr>
                <a:t>排在</a:t>
              </a:r>
              <a:r>
                <a:rPr lang="en-US" altLang="zh-CN" i="1">
                  <a:solidFill>
                    <a:srgbClr val="000000"/>
                  </a:solidFill>
                </a:rPr>
                <a:t>J</a:t>
              </a:r>
              <a:r>
                <a:rPr lang="en-US" altLang="zh-CN" i="1" baseline="-30000">
                  <a:solidFill>
                    <a:srgbClr val="000000"/>
                  </a:solidFill>
                </a:rPr>
                <a:t>j</a:t>
              </a:r>
              <a:r>
                <a:rPr lang="zh-CN" altLang="en-US">
                  <a:solidFill>
                    <a:srgbClr val="000000"/>
                  </a:solidFill>
                </a:rPr>
                <a:t>之前加工。将</a:t>
              </a:r>
              <a:r>
                <a:rPr lang="en-US" altLang="zh-CN" i="1">
                  <a:solidFill>
                    <a:srgbClr val="000000"/>
                  </a:solidFill>
                </a:rPr>
                <a:t>J</a:t>
              </a:r>
              <a:r>
                <a:rPr lang="en-US" altLang="zh-CN" i="1" baseline="-30000">
                  <a:solidFill>
                    <a:srgbClr val="000000"/>
                  </a:solidFill>
                </a:rPr>
                <a:t>k</a:t>
              </a:r>
              <a:r>
                <a:rPr lang="zh-CN" altLang="en-US">
                  <a:solidFill>
                    <a:srgbClr val="000000"/>
                  </a:solidFill>
                </a:rPr>
                <a:t>、</a:t>
              </a:r>
              <a:r>
                <a:rPr lang="en-US" altLang="zh-CN" i="1">
                  <a:solidFill>
                    <a:srgbClr val="000000"/>
                  </a:solidFill>
                </a:rPr>
                <a:t>J</a:t>
              </a:r>
              <a:r>
                <a:rPr lang="en-US" altLang="zh-CN" i="1" baseline="-30000">
                  <a:solidFill>
                    <a:srgbClr val="000000"/>
                  </a:solidFill>
                </a:rPr>
                <a:t>j</a:t>
              </a:r>
              <a:r>
                <a:rPr lang="zh-CN" altLang="en-US">
                  <a:solidFill>
                    <a:srgbClr val="000000"/>
                  </a:solidFill>
                </a:rPr>
                <a:t>作对换，其余工件的加工顺序不变，记对换后的排列顺序为</a:t>
              </a:r>
              <a:r>
                <a:rPr lang="en-US" altLang="zh-CN" i="1">
                  <a:solidFill>
                    <a:srgbClr val="000000"/>
                  </a:solidFill>
                </a:rPr>
                <a:t>S</a:t>
              </a:r>
              <a:r>
                <a:rPr lang="en-US" altLang="zh-CN" i="1">
                  <a:solidFill>
                    <a:srgbClr val="000000"/>
                  </a:solidFill>
                  <a:latin typeface="宋体"/>
                </a:rPr>
                <a:t>’</a:t>
              </a:r>
              <a:r>
                <a:rPr lang="zh-CN" altLang="en-US">
                  <a:solidFill>
                    <a:srgbClr val="000000"/>
                  </a:solidFill>
                </a:rPr>
                <a:t>，在排序</a:t>
              </a:r>
              <a:r>
                <a:rPr lang="en-US" altLang="zh-CN" i="1">
                  <a:solidFill>
                    <a:srgbClr val="000000"/>
                  </a:solidFill>
                </a:rPr>
                <a:t>S</a:t>
              </a:r>
              <a:r>
                <a:rPr lang="en-US" altLang="zh-CN" i="1">
                  <a:solidFill>
                    <a:srgbClr val="000000"/>
                  </a:solidFill>
                  <a:latin typeface="宋体"/>
                </a:rPr>
                <a:t>’</a:t>
              </a:r>
              <a:r>
                <a:rPr lang="zh-CN" altLang="en-US">
                  <a:solidFill>
                    <a:srgbClr val="000000"/>
                  </a:solidFill>
                </a:rPr>
                <a:t>下各工件</a:t>
              </a:r>
              <a:r>
                <a:rPr lang="en-US" altLang="zh-CN" i="1">
                  <a:solidFill>
                    <a:srgbClr val="000000"/>
                  </a:solidFill>
                </a:rPr>
                <a:t>J</a:t>
              </a:r>
              <a:r>
                <a:rPr lang="en-US" altLang="zh-CN" i="1" baseline="-30000">
                  <a:solidFill>
                    <a:srgbClr val="000000"/>
                  </a:solidFill>
                </a:rPr>
                <a:t>i</a:t>
              </a:r>
              <a:r>
                <a:rPr lang="zh-CN" altLang="en-US">
                  <a:solidFill>
                    <a:srgbClr val="000000"/>
                  </a:solidFill>
                </a:rPr>
                <a:t>的误工时间记为       。</a:t>
              </a:r>
            </a:p>
          </p:txBody>
        </p:sp>
        <p:graphicFrame>
          <p:nvGraphicFramePr>
            <p:cNvPr id="129037" name="Object 13"/>
            <p:cNvGraphicFramePr>
              <a:graphicFrameLocks noChangeAspect="1"/>
            </p:cNvGraphicFramePr>
            <p:nvPr/>
          </p:nvGraphicFramePr>
          <p:xfrm>
            <a:off x="1696" y="1071"/>
            <a:ext cx="186" cy="273"/>
          </p:xfrm>
          <a:graphic>
            <a:graphicData uri="http://schemas.openxmlformats.org/presentationml/2006/ole">
              <mc:AlternateContent xmlns:mc="http://schemas.openxmlformats.org/markup-compatibility/2006">
                <mc:Choice xmlns:v="urn:schemas-microsoft-com:vml" Requires="v">
                  <p:oleObj spid="_x0000_s129065" r:id="rId3" imgW="177646" imgH="228402" progId="Equation.DSMT4">
                    <p:embed/>
                  </p:oleObj>
                </mc:Choice>
                <mc:Fallback>
                  <p:oleObj r:id="rId3" imgW="177646" imgH="228402"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6" y="1071"/>
                          <a:ext cx="186"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9041"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43" name="Rectangle 1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45" name="Rectangle 2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9050" name="Group 26"/>
          <p:cNvGrpSpPr>
            <a:grpSpLocks/>
          </p:cNvGrpSpPr>
          <p:nvPr/>
        </p:nvGrpSpPr>
        <p:grpSpPr bwMode="auto">
          <a:xfrm>
            <a:off x="296863" y="1989138"/>
            <a:ext cx="8812212" cy="433387"/>
            <a:chOff x="237" y="1297"/>
            <a:chExt cx="5551" cy="273"/>
          </a:xfrm>
        </p:grpSpPr>
        <p:sp>
          <p:nvSpPr>
            <p:cNvPr id="129039" name="Text Box 15"/>
            <p:cNvSpPr txBox="1">
              <a:spLocks noChangeArrowheads="1"/>
            </p:cNvSpPr>
            <p:nvPr/>
          </p:nvSpPr>
          <p:spPr bwMode="auto">
            <a:xfrm>
              <a:off x="237" y="1297"/>
              <a:ext cx="5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易见，                                               ，有    </a:t>
              </a:r>
              <a:r>
                <a:rPr lang="en-US" altLang="zh-CN">
                  <a:solidFill>
                    <a:srgbClr val="000000"/>
                  </a:solidFill>
                </a:rPr>
                <a:t>=</a:t>
              </a:r>
              <a:r>
                <a:rPr lang="en-US" altLang="zh-CN" i="1">
                  <a:solidFill>
                    <a:srgbClr val="000000"/>
                  </a:solidFill>
                </a:rPr>
                <a:t>T</a:t>
              </a:r>
              <a:r>
                <a:rPr lang="en-US" altLang="zh-CN" i="1" baseline="-30000">
                  <a:solidFill>
                    <a:srgbClr val="000000"/>
                  </a:solidFill>
                </a:rPr>
                <a:t>i</a:t>
              </a:r>
              <a:r>
                <a:rPr lang="zh-CN" altLang="en-US">
                  <a:solidFill>
                    <a:srgbClr val="000000"/>
                  </a:solidFill>
                </a:rPr>
                <a:t>；                              ，有      </a:t>
              </a:r>
              <a:r>
                <a:rPr lang="en-US" altLang="zh-CN">
                  <a:solidFill>
                    <a:srgbClr val="000000"/>
                  </a:solidFill>
                </a:rPr>
                <a:t>≤</a:t>
              </a:r>
              <a:r>
                <a:rPr lang="en-US" altLang="zh-CN" i="1">
                  <a:solidFill>
                    <a:srgbClr val="000000"/>
                  </a:solidFill>
                </a:rPr>
                <a:t>T</a:t>
              </a:r>
              <a:r>
                <a:rPr lang="en-US" altLang="zh-CN" i="1" baseline="-30000">
                  <a:solidFill>
                    <a:srgbClr val="000000"/>
                  </a:solidFill>
                </a:rPr>
                <a:t>i</a:t>
              </a:r>
              <a:r>
                <a:rPr lang="zh-CN" altLang="en-US">
                  <a:solidFill>
                    <a:srgbClr val="000000"/>
                  </a:solidFill>
                </a:rPr>
                <a:t>。</a:t>
              </a:r>
            </a:p>
          </p:txBody>
        </p:sp>
        <p:graphicFrame>
          <p:nvGraphicFramePr>
            <p:cNvPr id="129040" name="Object 16"/>
            <p:cNvGraphicFramePr>
              <a:graphicFrameLocks noChangeAspect="1"/>
            </p:cNvGraphicFramePr>
            <p:nvPr/>
          </p:nvGraphicFramePr>
          <p:xfrm>
            <a:off x="748" y="1344"/>
            <a:ext cx="1860" cy="199"/>
          </p:xfrm>
          <a:graphic>
            <a:graphicData uri="http://schemas.openxmlformats.org/presentationml/2006/ole">
              <mc:AlternateContent xmlns:mc="http://schemas.openxmlformats.org/markup-compatibility/2006">
                <mc:Choice xmlns:v="urn:schemas-microsoft-com:vml" Requires="v">
                  <p:oleObj spid="_x0000_s129066" r:id="rId5" imgW="1879600" imgH="203200" progId="Equation.DSMT4">
                    <p:embed/>
                  </p:oleObj>
                </mc:Choice>
                <mc:Fallback>
                  <p:oleObj r:id="rId5" imgW="1879600" imgH="203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 y="1344"/>
                          <a:ext cx="1860"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2" name="Object 18"/>
            <p:cNvGraphicFramePr>
              <a:graphicFrameLocks noChangeAspect="1"/>
            </p:cNvGraphicFramePr>
            <p:nvPr/>
          </p:nvGraphicFramePr>
          <p:xfrm>
            <a:off x="2971" y="1298"/>
            <a:ext cx="180" cy="272"/>
          </p:xfrm>
          <a:graphic>
            <a:graphicData uri="http://schemas.openxmlformats.org/presentationml/2006/ole">
              <mc:AlternateContent xmlns:mc="http://schemas.openxmlformats.org/markup-compatibility/2006">
                <mc:Choice xmlns:v="urn:schemas-microsoft-com:vml" Requires="v">
                  <p:oleObj spid="_x0000_s129067" r:id="rId7" imgW="177646" imgH="228402" progId="Equation.DSMT4">
                    <p:embed/>
                  </p:oleObj>
                </mc:Choice>
                <mc:Fallback>
                  <p:oleObj r:id="rId7" imgW="177646" imgH="228402"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298"/>
                          <a:ext cx="18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4" name="Object 20"/>
            <p:cNvGraphicFramePr>
              <a:graphicFrameLocks noChangeAspect="1"/>
            </p:cNvGraphicFramePr>
            <p:nvPr/>
          </p:nvGraphicFramePr>
          <p:xfrm>
            <a:off x="3424" y="1344"/>
            <a:ext cx="1315" cy="214"/>
          </p:xfrm>
          <a:graphic>
            <a:graphicData uri="http://schemas.openxmlformats.org/presentationml/2006/ole">
              <mc:AlternateContent xmlns:mc="http://schemas.openxmlformats.org/markup-compatibility/2006">
                <mc:Choice xmlns:v="urn:schemas-microsoft-com:vml" Requires="v">
                  <p:oleObj spid="_x0000_s129068" r:id="rId8" imgW="1231366" imgH="203112" progId="Equation.DSMT4">
                    <p:embed/>
                  </p:oleObj>
                </mc:Choice>
                <mc:Fallback>
                  <p:oleObj r:id="rId8" imgW="1231366" imgH="203112"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 y="1344"/>
                          <a:ext cx="1315" cy="2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048" name="Object 24"/>
            <p:cNvGraphicFramePr>
              <a:graphicFrameLocks noChangeAspect="1"/>
            </p:cNvGraphicFramePr>
            <p:nvPr/>
          </p:nvGraphicFramePr>
          <p:xfrm>
            <a:off x="5059" y="1298"/>
            <a:ext cx="180" cy="272"/>
          </p:xfrm>
          <a:graphic>
            <a:graphicData uri="http://schemas.openxmlformats.org/presentationml/2006/ole">
              <mc:AlternateContent xmlns:mc="http://schemas.openxmlformats.org/markup-compatibility/2006">
                <mc:Choice xmlns:v="urn:schemas-microsoft-com:vml" Requires="v">
                  <p:oleObj spid="_x0000_s129069" r:id="rId10" imgW="177646" imgH="228402" progId="Equation.DSMT4">
                    <p:embed/>
                  </p:oleObj>
                </mc:Choice>
                <mc:Fallback>
                  <p:oleObj r:id="rId10" imgW="177646" imgH="228402"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 y="1298"/>
                          <a:ext cx="18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9052" name="Rectangle 28"/>
          <p:cNvSpPr>
            <a:spLocks noChangeArrowheads="1"/>
          </p:cNvSpPr>
          <p:nvPr/>
        </p:nvSpPr>
        <p:spPr bwMode="auto">
          <a:xfrm>
            <a:off x="344488" y="2349500"/>
            <a:ext cx="2355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现考察工件</a:t>
            </a:r>
            <a:r>
              <a:rPr lang="en-US" altLang="zh-CN" i="1"/>
              <a:t>J</a:t>
            </a:r>
            <a:r>
              <a:rPr lang="en-US" altLang="zh-CN" i="1" baseline="-30000"/>
              <a:t>k</a:t>
            </a:r>
            <a:r>
              <a:rPr lang="zh-CN" altLang="en-US"/>
              <a:t>和</a:t>
            </a:r>
            <a:r>
              <a:rPr lang="en-US" altLang="zh-CN" i="1"/>
              <a:t>J</a:t>
            </a:r>
            <a:r>
              <a:rPr lang="en-US" altLang="zh-CN" i="1" baseline="-30000"/>
              <a:t>i</a:t>
            </a:r>
            <a:r>
              <a:rPr lang="zh-CN" altLang="en-US"/>
              <a:t>：</a:t>
            </a:r>
          </a:p>
        </p:txBody>
      </p:sp>
      <p:sp>
        <p:nvSpPr>
          <p:cNvPr id="129055" name="Rectangle 31"/>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59" name="Rectangle 3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29063" name="Rectangle 3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29064" name="Group 40"/>
          <p:cNvGrpSpPr>
            <a:grpSpLocks/>
          </p:cNvGrpSpPr>
          <p:nvPr/>
        </p:nvGrpSpPr>
        <p:grpSpPr bwMode="auto">
          <a:xfrm>
            <a:off x="376238" y="2706688"/>
            <a:ext cx="8516937" cy="2882900"/>
            <a:chOff x="237" y="1705"/>
            <a:chExt cx="5365" cy="1816"/>
          </a:xfrm>
        </p:grpSpPr>
        <p:sp>
          <p:nvSpPr>
            <p:cNvPr id="129053" name="Text Box 29"/>
            <p:cNvSpPr txBox="1">
              <a:spLocks noChangeArrowheads="1"/>
            </p:cNvSpPr>
            <p:nvPr/>
          </p:nvSpPr>
          <p:spPr bwMode="auto">
            <a:xfrm>
              <a:off x="237" y="1705"/>
              <a:ext cx="536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（情况</a:t>
              </a:r>
              <a:r>
                <a:rPr lang="en-US" altLang="zh-CN">
                  <a:solidFill>
                    <a:srgbClr val="000000"/>
                  </a:solidFill>
                </a:rPr>
                <a:t>1</a:t>
              </a:r>
              <a:r>
                <a:rPr lang="zh-CN" altLang="en-US">
                  <a:solidFill>
                    <a:srgbClr val="000000"/>
                  </a:solidFill>
                </a:rPr>
                <a:t>）  </a:t>
              </a:r>
              <a:r>
                <a:rPr lang="en-US" altLang="zh-CN" i="1">
                  <a:solidFill>
                    <a:srgbClr val="000000"/>
                  </a:solidFill>
                </a:rPr>
                <a:t>J</a:t>
              </a:r>
              <a:r>
                <a:rPr lang="en-US" altLang="zh-CN" i="1" baseline="-30000">
                  <a:solidFill>
                    <a:srgbClr val="000000"/>
                  </a:solidFill>
                </a:rPr>
                <a:t>K</a:t>
              </a:r>
              <a:r>
                <a:rPr lang="zh-CN" altLang="en-US">
                  <a:solidFill>
                    <a:srgbClr val="000000"/>
                  </a:solidFill>
                </a:rPr>
                <a:t>在排序</a:t>
              </a:r>
              <a:r>
                <a:rPr lang="en-US" altLang="zh-CN" i="1">
                  <a:solidFill>
                    <a:srgbClr val="000000"/>
                  </a:solidFill>
                </a:rPr>
                <a:t>S</a:t>
              </a:r>
              <a:r>
                <a:rPr lang="zh-CN" altLang="en-US">
                  <a:solidFill>
                    <a:srgbClr val="000000"/>
                  </a:solidFill>
                </a:rPr>
                <a:t>下误工。此时工件</a:t>
              </a:r>
              <a:r>
                <a:rPr lang="en-US" altLang="zh-CN" i="1">
                  <a:solidFill>
                    <a:srgbClr val="000000"/>
                  </a:solidFill>
                </a:rPr>
                <a:t>J</a:t>
              </a:r>
              <a:r>
                <a:rPr lang="en-US" altLang="zh-CN" i="1" baseline="-30000">
                  <a:solidFill>
                    <a:srgbClr val="000000"/>
                  </a:solidFill>
                </a:rPr>
                <a:t>j</a:t>
              </a:r>
              <a:r>
                <a:rPr lang="zh-CN" altLang="en-US">
                  <a:solidFill>
                    <a:srgbClr val="000000"/>
                  </a:solidFill>
                </a:rPr>
                <a:t>在</a:t>
              </a:r>
              <a:r>
                <a:rPr lang="en-US" altLang="zh-CN" i="1">
                  <a:solidFill>
                    <a:srgbClr val="000000"/>
                  </a:solidFill>
                </a:rPr>
                <a:t>S</a:t>
              </a:r>
              <a:r>
                <a:rPr lang="zh-CN" altLang="en-US">
                  <a:solidFill>
                    <a:srgbClr val="000000"/>
                  </a:solidFill>
                </a:rPr>
                <a:t>下必误工，</a:t>
              </a:r>
            </a:p>
            <a:p>
              <a:r>
                <a:rPr lang="zh-CN" altLang="en-US">
                  <a:solidFill>
                    <a:srgbClr val="000000"/>
                  </a:solidFill>
                </a:rPr>
                <a:t>                     且</a:t>
              </a:r>
              <a:r>
                <a:rPr lang="en-US" altLang="zh-CN" i="1">
                  <a:solidFill>
                    <a:srgbClr val="000000"/>
                  </a:solidFill>
                </a:rPr>
                <a:t>T</a:t>
              </a:r>
              <a:r>
                <a:rPr lang="en-US" altLang="zh-CN" i="1" baseline="-30000">
                  <a:solidFill>
                    <a:srgbClr val="000000"/>
                  </a:solidFill>
                </a:rPr>
                <a:t>k</a:t>
              </a:r>
              <a:r>
                <a:rPr lang="zh-CN" altLang="en-US">
                  <a:solidFill>
                    <a:srgbClr val="000000"/>
                  </a:solidFill>
                </a:rPr>
                <a:t>、</a:t>
              </a:r>
              <a:r>
                <a:rPr lang="en-US" altLang="zh-CN" i="1">
                  <a:solidFill>
                    <a:srgbClr val="000000"/>
                  </a:solidFill>
                </a:rPr>
                <a:t>T</a:t>
              </a:r>
              <a:r>
                <a:rPr lang="en-US" altLang="zh-CN" i="1" baseline="-30000">
                  <a:solidFill>
                    <a:srgbClr val="000000"/>
                  </a:solidFill>
                </a:rPr>
                <a:t>i</a:t>
              </a:r>
              <a:r>
                <a:rPr lang="en-US" altLang="zh-CN">
                  <a:solidFill>
                    <a:srgbClr val="000000"/>
                  </a:solidFill>
                </a:rPr>
                <a:t>= (</a:t>
              </a:r>
              <a:r>
                <a:rPr lang="en-US" altLang="zh-CN" i="1">
                  <a:solidFill>
                    <a:srgbClr val="000000"/>
                  </a:solidFill>
                </a:rPr>
                <a:t>P</a:t>
              </a:r>
              <a:r>
                <a:rPr lang="en-US" altLang="zh-CN" baseline="-30000">
                  <a:solidFill>
                    <a:srgbClr val="000000"/>
                  </a:solidFill>
                </a:rPr>
                <a:t>1</a:t>
              </a:r>
              <a:r>
                <a:rPr lang="en-US" altLang="zh-CN">
                  <a:solidFill>
                    <a:srgbClr val="000000"/>
                  </a:solidFill>
                </a:rPr>
                <a:t>+…+</a:t>
              </a:r>
              <a:r>
                <a:rPr lang="en-US" altLang="zh-CN" i="1">
                  <a:solidFill>
                    <a:srgbClr val="000000"/>
                  </a:solidFill>
                </a:rPr>
                <a:t>P</a:t>
              </a:r>
              <a:r>
                <a:rPr lang="en-US" altLang="zh-CN" i="1" baseline="-30000">
                  <a:solidFill>
                    <a:srgbClr val="000000"/>
                  </a:solidFill>
                </a:rPr>
                <a:t>k</a:t>
              </a:r>
              <a:r>
                <a:rPr lang="en-US" altLang="zh-CN">
                  <a:solidFill>
                    <a:srgbClr val="000000"/>
                  </a:solidFill>
                </a:rPr>
                <a:t>)</a:t>
              </a:r>
              <a:r>
                <a:rPr lang="zh-CN" altLang="en-US">
                  <a:solidFill>
                    <a:srgbClr val="000000"/>
                  </a:solidFill>
                </a:rPr>
                <a:t>－</a:t>
              </a:r>
              <a:r>
                <a:rPr lang="en-US" altLang="zh-CN" i="1">
                  <a:solidFill>
                    <a:srgbClr val="000000"/>
                  </a:solidFill>
                </a:rPr>
                <a:t>d</a:t>
              </a:r>
              <a:r>
                <a:rPr lang="en-US" altLang="zh-CN" i="1" baseline="-30000">
                  <a:solidFill>
                    <a:srgbClr val="000000"/>
                  </a:solidFill>
                </a:rPr>
                <a:t>k</a:t>
              </a:r>
              <a:r>
                <a:rPr lang="en-US" altLang="zh-CN">
                  <a:solidFill>
                    <a:srgbClr val="000000"/>
                  </a:solidFill>
                </a:rPr>
                <a:t>+(</a:t>
              </a:r>
              <a:r>
                <a:rPr lang="en-US" altLang="zh-CN" i="1">
                  <a:solidFill>
                    <a:srgbClr val="000000"/>
                  </a:solidFill>
                </a:rPr>
                <a:t>P</a:t>
              </a:r>
              <a:r>
                <a:rPr lang="en-US" altLang="zh-CN" baseline="-30000">
                  <a:solidFill>
                    <a:srgbClr val="000000"/>
                  </a:solidFill>
                </a:rPr>
                <a:t>1</a:t>
              </a:r>
              <a:r>
                <a:rPr lang="en-US" altLang="zh-CN">
                  <a:solidFill>
                    <a:srgbClr val="000000"/>
                  </a:solidFill>
                </a:rPr>
                <a:t>+…+</a:t>
              </a:r>
              <a:r>
                <a:rPr lang="en-US" altLang="zh-CN" i="1">
                  <a:solidFill>
                    <a:srgbClr val="000000"/>
                  </a:solidFill>
                </a:rPr>
                <a:t>P</a:t>
              </a:r>
              <a:r>
                <a:rPr lang="en-US" altLang="zh-CN" i="1" baseline="-30000">
                  <a:solidFill>
                    <a:srgbClr val="000000"/>
                  </a:solidFill>
                </a:rPr>
                <a:t>j</a:t>
              </a:r>
              <a:r>
                <a:rPr lang="en-US" altLang="zh-CN">
                  <a:solidFill>
                    <a:srgbClr val="000000"/>
                  </a:solidFill>
                </a:rPr>
                <a:t>)</a:t>
              </a:r>
              <a:r>
                <a:rPr lang="zh-CN" altLang="en-US">
                  <a:solidFill>
                    <a:srgbClr val="000000"/>
                  </a:solidFill>
                </a:rPr>
                <a:t>－</a:t>
              </a:r>
              <a:r>
                <a:rPr lang="en-US" altLang="zh-CN" i="1">
                  <a:solidFill>
                    <a:srgbClr val="000000"/>
                  </a:solidFill>
                </a:rPr>
                <a:t>d</a:t>
              </a:r>
              <a:r>
                <a:rPr lang="en-US" altLang="zh-CN" i="1" baseline="-30000">
                  <a:solidFill>
                    <a:srgbClr val="000000"/>
                  </a:solidFill>
                </a:rPr>
                <a:t>j</a:t>
              </a:r>
              <a:r>
                <a:rPr lang="zh-CN" altLang="en-US">
                  <a:solidFill>
                    <a:srgbClr val="000000"/>
                  </a:solidFill>
                </a:rPr>
                <a:t>。又</a:t>
              </a:r>
            </a:p>
          </p:txBody>
        </p:sp>
        <p:graphicFrame>
          <p:nvGraphicFramePr>
            <p:cNvPr id="129054" name="Object 30"/>
            <p:cNvGraphicFramePr>
              <a:graphicFrameLocks noChangeAspect="1"/>
            </p:cNvGraphicFramePr>
            <p:nvPr/>
          </p:nvGraphicFramePr>
          <p:xfrm>
            <a:off x="1111" y="2159"/>
            <a:ext cx="3220" cy="500"/>
          </p:xfrm>
          <a:graphic>
            <a:graphicData uri="http://schemas.openxmlformats.org/presentationml/2006/ole">
              <mc:AlternateContent xmlns:mc="http://schemas.openxmlformats.org/markup-compatibility/2006">
                <mc:Choice xmlns:v="urn:schemas-microsoft-com:vml" Requires="v">
                  <p:oleObj spid="_x0000_s129070" r:id="rId11" imgW="3251200" imgH="508000" progId="Equation.DSMT4">
                    <p:embed/>
                  </p:oleObj>
                </mc:Choice>
                <mc:Fallback>
                  <p:oleObj r:id="rId11" imgW="3251200" imgH="50800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1" y="2159"/>
                          <a:ext cx="3220"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57" name="Rectangle 33"/>
            <p:cNvSpPr>
              <a:spLocks noChangeArrowheads="1"/>
            </p:cNvSpPr>
            <p:nvPr/>
          </p:nvSpPr>
          <p:spPr bwMode="auto">
            <a:xfrm>
              <a:off x="884" y="2659"/>
              <a:ext cx="40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，若</a:t>
              </a:r>
              <a:r>
                <a:rPr lang="en-US" altLang="zh-CN" i="1"/>
                <a:t>J</a:t>
              </a:r>
              <a:r>
                <a:rPr lang="en-US" altLang="zh-CN" i="1" baseline="-30000"/>
                <a:t>i</a:t>
              </a:r>
              <a:r>
                <a:rPr lang="zh-CN" altLang="en-US"/>
                <a:t>在</a:t>
              </a:r>
              <a:r>
                <a:rPr lang="en-US" altLang="zh-CN" i="1"/>
                <a:t>S</a:t>
              </a:r>
              <a:r>
                <a:rPr lang="en-US" altLang="zh-CN" i="1">
                  <a:latin typeface="宋体"/>
                </a:rPr>
                <a:t>’</a:t>
              </a:r>
              <a:r>
                <a:rPr lang="zh-CN" altLang="en-US"/>
                <a:t>下不误工，不论</a:t>
              </a:r>
              <a:r>
                <a:rPr lang="en-US" altLang="zh-CN" i="1"/>
                <a:t>J</a:t>
              </a:r>
              <a:r>
                <a:rPr lang="en-US" altLang="zh-CN" i="1" baseline="-30000"/>
                <a:t>j</a:t>
              </a:r>
              <a:r>
                <a:rPr lang="zh-CN" altLang="en-US"/>
                <a:t>在</a:t>
              </a:r>
              <a:r>
                <a:rPr lang="en-US" altLang="zh-CN" i="1"/>
                <a:t>S</a:t>
              </a:r>
              <a:r>
                <a:rPr lang="en-US" altLang="zh-CN" i="1">
                  <a:latin typeface="宋体"/>
                </a:rPr>
                <a:t>’</a:t>
              </a:r>
              <a:r>
                <a:rPr lang="zh-CN" altLang="en-US"/>
                <a:t>下是否误工，总有</a:t>
              </a:r>
            </a:p>
          </p:txBody>
        </p:sp>
        <p:graphicFrame>
          <p:nvGraphicFramePr>
            <p:cNvPr id="129058" name="Object 34"/>
            <p:cNvGraphicFramePr>
              <a:graphicFrameLocks noChangeAspect="1"/>
            </p:cNvGraphicFramePr>
            <p:nvPr/>
          </p:nvGraphicFramePr>
          <p:xfrm>
            <a:off x="1111" y="2931"/>
            <a:ext cx="1905" cy="244"/>
          </p:xfrm>
          <a:graphic>
            <a:graphicData uri="http://schemas.openxmlformats.org/presentationml/2006/ole">
              <mc:AlternateContent xmlns:mc="http://schemas.openxmlformats.org/markup-compatibility/2006">
                <mc:Choice xmlns:v="urn:schemas-microsoft-com:vml" Requires="v">
                  <p:oleObj spid="_x0000_s129071" r:id="rId13" imgW="1854200" imgH="241300" progId="Equation.DSMT4">
                    <p:embed/>
                  </p:oleObj>
                </mc:Choice>
                <mc:Fallback>
                  <p:oleObj r:id="rId13" imgW="1854200" imgH="241300" progId="Equation.DSMT4">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1" y="2931"/>
                          <a:ext cx="1905" cy="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061" name="Rectangle 37"/>
            <p:cNvSpPr>
              <a:spLocks noChangeArrowheads="1"/>
            </p:cNvSpPr>
            <p:nvPr/>
          </p:nvSpPr>
          <p:spPr bwMode="auto">
            <a:xfrm>
              <a:off x="884" y="3249"/>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即</a:t>
              </a:r>
              <a:r>
                <a:rPr lang="zh-CN" altLang="en-US"/>
                <a:t> </a:t>
              </a:r>
            </a:p>
          </p:txBody>
        </p:sp>
        <p:graphicFrame>
          <p:nvGraphicFramePr>
            <p:cNvPr id="129062" name="Object 38"/>
            <p:cNvGraphicFramePr>
              <a:graphicFrameLocks noChangeAspect="1"/>
            </p:cNvGraphicFramePr>
            <p:nvPr/>
          </p:nvGraphicFramePr>
          <p:xfrm>
            <a:off x="1247" y="3268"/>
            <a:ext cx="1044" cy="253"/>
          </p:xfrm>
          <a:graphic>
            <a:graphicData uri="http://schemas.openxmlformats.org/presentationml/2006/ole">
              <mc:AlternateContent xmlns:mc="http://schemas.openxmlformats.org/markup-compatibility/2006">
                <mc:Choice xmlns:v="urn:schemas-microsoft-com:vml" Requires="v">
                  <p:oleObj spid="_x0000_s129072" r:id="rId15" imgW="977900" imgH="241300" progId="Equation.DSMT4">
                    <p:embed/>
                  </p:oleObj>
                </mc:Choice>
                <mc:Fallback>
                  <p:oleObj r:id="rId15" imgW="977900" imgH="241300" progId="Equation.DSMT4">
                    <p:embed/>
                    <p:pic>
                      <p:nvPicPr>
                        <p:cNvPr id="0" name="Object 3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47" y="3268"/>
                          <a:ext cx="1044" cy="2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additive="base">
                                        <p:cTn id="7" dur="500" fill="hold"/>
                                        <p:tgtEl>
                                          <p:spTgt spid="129029"/>
                                        </p:tgtEl>
                                        <p:attrNameLst>
                                          <p:attrName>ppt_x</p:attrName>
                                        </p:attrNameLst>
                                      </p:cBhvr>
                                      <p:tavLst>
                                        <p:tav tm="0">
                                          <p:val>
                                            <p:strVal val="#ppt_x"/>
                                          </p:val>
                                        </p:tav>
                                        <p:tav tm="100000">
                                          <p:val>
                                            <p:strVal val="#ppt_x"/>
                                          </p:val>
                                        </p:tav>
                                      </p:tavLst>
                                    </p:anim>
                                    <p:anim calcmode="lin" valueType="num">
                                      <p:cBhvr additive="base">
                                        <p:cTn id="8" dur="500" fill="hold"/>
                                        <p:tgtEl>
                                          <p:spTgt spid="1290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9049"/>
                                        </p:tgtEl>
                                        <p:attrNameLst>
                                          <p:attrName>style.visibility</p:attrName>
                                        </p:attrNameLst>
                                      </p:cBhvr>
                                      <p:to>
                                        <p:strVal val="visible"/>
                                      </p:to>
                                    </p:set>
                                    <p:anim calcmode="lin" valueType="num">
                                      <p:cBhvr additive="base">
                                        <p:cTn id="13" dur="500" fill="hold"/>
                                        <p:tgtEl>
                                          <p:spTgt spid="129049"/>
                                        </p:tgtEl>
                                        <p:attrNameLst>
                                          <p:attrName>ppt_x</p:attrName>
                                        </p:attrNameLst>
                                      </p:cBhvr>
                                      <p:tavLst>
                                        <p:tav tm="0">
                                          <p:val>
                                            <p:strVal val="0-#ppt_w/2"/>
                                          </p:val>
                                        </p:tav>
                                        <p:tav tm="100000">
                                          <p:val>
                                            <p:strVal val="#ppt_x"/>
                                          </p:val>
                                        </p:tav>
                                      </p:tavLst>
                                    </p:anim>
                                    <p:anim calcmode="lin" valueType="num">
                                      <p:cBhvr additive="base">
                                        <p:cTn id="14" dur="500" fill="hold"/>
                                        <p:tgtEl>
                                          <p:spTgt spid="1290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29050"/>
                                        </p:tgtEl>
                                        <p:attrNameLst>
                                          <p:attrName>style.visibility</p:attrName>
                                        </p:attrNameLst>
                                      </p:cBhvr>
                                      <p:to>
                                        <p:strVal val="visible"/>
                                      </p:to>
                                    </p:set>
                                    <p:anim calcmode="lin" valueType="num">
                                      <p:cBhvr additive="base">
                                        <p:cTn id="19" dur="500" fill="hold"/>
                                        <p:tgtEl>
                                          <p:spTgt spid="129050"/>
                                        </p:tgtEl>
                                        <p:attrNameLst>
                                          <p:attrName>ppt_x</p:attrName>
                                        </p:attrNameLst>
                                      </p:cBhvr>
                                      <p:tavLst>
                                        <p:tav tm="0">
                                          <p:val>
                                            <p:strVal val="0-#ppt_w/2"/>
                                          </p:val>
                                        </p:tav>
                                        <p:tav tm="100000">
                                          <p:val>
                                            <p:strVal val="#ppt_x"/>
                                          </p:val>
                                        </p:tav>
                                      </p:tavLst>
                                    </p:anim>
                                    <p:anim calcmode="lin" valueType="num">
                                      <p:cBhvr additive="base">
                                        <p:cTn id="20" dur="500" fill="hold"/>
                                        <p:tgtEl>
                                          <p:spTgt spid="12905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9052"/>
                                        </p:tgtEl>
                                        <p:attrNameLst>
                                          <p:attrName>style.visibility</p:attrName>
                                        </p:attrNameLst>
                                      </p:cBhvr>
                                      <p:to>
                                        <p:strVal val="visible"/>
                                      </p:to>
                                    </p:set>
                                    <p:anim calcmode="lin" valueType="num">
                                      <p:cBhvr additive="base">
                                        <p:cTn id="25" dur="500" fill="hold"/>
                                        <p:tgtEl>
                                          <p:spTgt spid="129052"/>
                                        </p:tgtEl>
                                        <p:attrNameLst>
                                          <p:attrName>ppt_x</p:attrName>
                                        </p:attrNameLst>
                                      </p:cBhvr>
                                      <p:tavLst>
                                        <p:tav tm="0">
                                          <p:val>
                                            <p:strVal val="0-#ppt_w/2"/>
                                          </p:val>
                                        </p:tav>
                                        <p:tav tm="100000">
                                          <p:val>
                                            <p:strVal val="#ppt_x"/>
                                          </p:val>
                                        </p:tav>
                                      </p:tavLst>
                                    </p:anim>
                                    <p:anim calcmode="lin" valueType="num">
                                      <p:cBhvr additive="base">
                                        <p:cTn id="26" dur="500" fill="hold"/>
                                        <p:tgtEl>
                                          <p:spTgt spid="1290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29064"/>
                                        </p:tgtEl>
                                        <p:attrNameLst>
                                          <p:attrName>style.visibility</p:attrName>
                                        </p:attrNameLst>
                                      </p:cBhvr>
                                      <p:to>
                                        <p:strVal val="visible"/>
                                      </p:to>
                                    </p:set>
                                    <p:anim calcmode="lin" valueType="num">
                                      <p:cBhvr additive="base">
                                        <p:cTn id="31" dur="500" fill="hold"/>
                                        <p:tgtEl>
                                          <p:spTgt spid="129064"/>
                                        </p:tgtEl>
                                        <p:attrNameLst>
                                          <p:attrName>ppt_x</p:attrName>
                                        </p:attrNameLst>
                                      </p:cBhvr>
                                      <p:tavLst>
                                        <p:tav tm="0">
                                          <p:val>
                                            <p:strVal val="0-#ppt_w/2"/>
                                          </p:val>
                                        </p:tav>
                                        <p:tav tm="100000">
                                          <p:val>
                                            <p:strVal val="#ppt_x"/>
                                          </p:val>
                                        </p:tav>
                                      </p:tavLst>
                                    </p:anim>
                                    <p:anim calcmode="lin" valueType="num">
                                      <p:cBhvr additive="base">
                                        <p:cTn id="32" dur="500" fill="hold"/>
                                        <p:tgtEl>
                                          <p:spTgt spid="129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P spid="12905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7" name="Rectangle 5"/>
          <p:cNvSpPr>
            <a:spLocks noChangeArrowheads="1"/>
          </p:cNvSpPr>
          <p:nvPr/>
        </p:nvSpPr>
        <p:spPr bwMode="auto">
          <a:xfrm>
            <a:off x="250825" y="368300"/>
            <a:ext cx="856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a:t>
            </a:r>
            <a:r>
              <a:rPr lang="zh-CN" altLang="en-US">
                <a:cs typeface="Times New Roman" pitchFamily="18" charset="0"/>
              </a:rPr>
              <a:t>情况</a:t>
            </a:r>
            <a:r>
              <a:rPr lang="en-US" altLang="zh-CN"/>
              <a:t>2)  </a:t>
            </a:r>
            <a:r>
              <a:rPr lang="en-US" altLang="zh-CN" i="1"/>
              <a:t>J</a:t>
            </a:r>
            <a:r>
              <a:rPr lang="en-US" altLang="zh-CN" i="1" baseline="-30000"/>
              <a:t>k</a:t>
            </a:r>
            <a:r>
              <a:rPr lang="zh-CN" altLang="en-US">
                <a:cs typeface="Times New Roman" pitchFamily="18" charset="0"/>
              </a:rPr>
              <a:t>在</a:t>
            </a:r>
            <a:r>
              <a:rPr lang="en-US" altLang="zh-CN" i="1"/>
              <a:t>S</a:t>
            </a:r>
            <a:r>
              <a:rPr lang="zh-CN" altLang="en-US">
                <a:cs typeface="Times New Roman" pitchFamily="18" charset="0"/>
              </a:rPr>
              <a:t>下不误工，但</a:t>
            </a:r>
            <a:r>
              <a:rPr lang="en-US" altLang="zh-CN" i="1"/>
              <a:t>J</a:t>
            </a:r>
            <a:r>
              <a:rPr lang="en-US" altLang="zh-CN" i="1" baseline="-30000"/>
              <a:t>j</a:t>
            </a:r>
            <a:r>
              <a:rPr lang="zh-CN" altLang="en-US">
                <a:cs typeface="Times New Roman" pitchFamily="18" charset="0"/>
              </a:rPr>
              <a:t>在</a:t>
            </a:r>
            <a:r>
              <a:rPr lang="en-US" altLang="zh-CN" i="1"/>
              <a:t>S</a:t>
            </a:r>
            <a:r>
              <a:rPr lang="zh-CN" altLang="en-US">
                <a:cs typeface="Times New Roman" pitchFamily="18" charset="0"/>
              </a:rPr>
              <a:t>下误工。此时</a:t>
            </a:r>
            <a:r>
              <a:rPr lang="en-US" altLang="zh-CN" i="1"/>
              <a:t>T</a:t>
            </a:r>
            <a:r>
              <a:rPr lang="en-US" altLang="zh-CN" i="1" baseline="-30000"/>
              <a:t>k</a:t>
            </a:r>
            <a:r>
              <a:rPr lang="en-US" altLang="zh-CN" i="1"/>
              <a:t> </a:t>
            </a:r>
            <a:r>
              <a:rPr lang="en-US" altLang="zh-CN"/>
              <a:t>+ </a:t>
            </a:r>
            <a:r>
              <a:rPr lang="en-US" altLang="zh-CN" i="1"/>
              <a:t>T</a:t>
            </a:r>
            <a:r>
              <a:rPr lang="en-US" altLang="zh-CN" i="1" baseline="-30000"/>
              <a:t>j </a:t>
            </a:r>
            <a:r>
              <a:rPr lang="en-US" altLang="zh-CN"/>
              <a:t>= </a:t>
            </a:r>
            <a:r>
              <a:rPr lang="en-US" altLang="zh-CN" i="1"/>
              <a:t>T</a:t>
            </a:r>
            <a:r>
              <a:rPr lang="en-US" altLang="zh-CN" i="1" baseline="-30000"/>
              <a:t>j </a:t>
            </a:r>
            <a:r>
              <a:rPr lang="en-US" altLang="zh-CN"/>
              <a:t>= </a:t>
            </a:r>
            <a:r>
              <a:rPr lang="en-US" altLang="zh-CN" i="1"/>
              <a:t>P</a:t>
            </a:r>
            <a:r>
              <a:rPr lang="en-US" altLang="zh-CN" baseline="-30000"/>
              <a:t>1</a:t>
            </a:r>
            <a:r>
              <a:rPr lang="en-US" altLang="zh-CN"/>
              <a:t>+</a:t>
            </a:r>
            <a:r>
              <a:rPr lang="en-US" altLang="zh-CN">
                <a:cs typeface="Times New Roman" pitchFamily="18" charset="0"/>
              </a:rPr>
              <a:t>…</a:t>
            </a:r>
            <a:r>
              <a:rPr lang="en-US" altLang="zh-CN"/>
              <a:t>+</a:t>
            </a:r>
            <a:r>
              <a:rPr lang="en-US" altLang="zh-CN" i="1"/>
              <a:t> P</a:t>
            </a:r>
            <a:r>
              <a:rPr lang="en-US" altLang="zh-CN" i="1" baseline="-30000"/>
              <a:t>j</a:t>
            </a:r>
            <a:r>
              <a:rPr lang="zh-CN" altLang="en-US">
                <a:cs typeface="Times New Roman" pitchFamily="18" charset="0"/>
              </a:rPr>
              <a:t>－</a:t>
            </a:r>
            <a:r>
              <a:rPr lang="en-US" altLang="zh-CN" i="1"/>
              <a:t>d</a:t>
            </a:r>
            <a:r>
              <a:rPr lang="en-US" altLang="zh-CN" i="1" baseline="-30000"/>
              <a:t>j</a:t>
            </a:r>
            <a:r>
              <a:rPr lang="zh-CN" altLang="en-US">
                <a:cs typeface="Times New Roman" pitchFamily="18" charset="0"/>
              </a:rPr>
              <a:t>，</a:t>
            </a:r>
            <a:r>
              <a:rPr lang="zh-CN" altLang="en-US"/>
              <a:t> </a:t>
            </a:r>
          </a:p>
        </p:txBody>
      </p:sp>
      <p:sp>
        <p:nvSpPr>
          <p:cNvPr id="131081"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3"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85"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1099" name="Group 27"/>
          <p:cNvGrpSpPr>
            <a:grpSpLocks/>
          </p:cNvGrpSpPr>
          <p:nvPr/>
        </p:nvGrpSpPr>
        <p:grpSpPr bwMode="auto">
          <a:xfrm>
            <a:off x="323850" y="908050"/>
            <a:ext cx="6696075" cy="1277938"/>
            <a:chOff x="204" y="572"/>
            <a:chExt cx="4218" cy="805"/>
          </a:xfrm>
        </p:grpSpPr>
        <p:sp>
          <p:nvSpPr>
            <p:cNvPr id="131079" name="Rectangle 7"/>
            <p:cNvSpPr>
              <a:spLocks noChangeArrowheads="1"/>
            </p:cNvSpPr>
            <p:nvPr/>
          </p:nvSpPr>
          <p:spPr bwMode="auto">
            <a:xfrm>
              <a:off x="204" y="572"/>
              <a:ext cx="4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而</a:t>
              </a:r>
            </a:p>
          </p:txBody>
        </p:sp>
        <p:graphicFrame>
          <p:nvGraphicFramePr>
            <p:cNvPr id="131080" name="Object 8"/>
            <p:cNvGraphicFramePr>
              <a:graphicFrameLocks noChangeAspect="1"/>
            </p:cNvGraphicFramePr>
            <p:nvPr/>
          </p:nvGraphicFramePr>
          <p:xfrm>
            <a:off x="748" y="572"/>
            <a:ext cx="3674" cy="278"/>
          </p:xfrm>
          <a:graphic>
            <a:graphicData uri="http://schemas.openxmlformats.org/presentationml/2006/ole">
              <mc:AlternateContent xmlns:mc="http://schemas.openxmlformats.org/markup-compatibility/2006">
                <mc:Choice xmlns:v="urn:schemas-microsoft-com:vml" Requires="v">
                  <p:oleObj spid="_x0000_s131101" r:id="rId3" imgW="3149600" imgH="241300" progId="Equation.DSMT4">
                    <p:embed/>
                  </p:oleObj>
                </mc:Choice>
                <mc:Fallback>
                  <p:oleObj r:id="rId3" imgW="3149600" imgH="2413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572"/>
                          <a:ext cx="3674"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2" name="Object 10"/>
            <p:cNvGraphicFramePr>
              <a:graphicFrameLocks noChangeAspect="1"/>
            </p:cNvGraphicFramePr>
            <p:nvPr/>
          </p:nvGraphicFramePr>
          <p:xfrm>
            <a:off x="1338" y="858"/>
            <a:ext cx="2948" cy="259"/>
          </p:xfrm>
          <a:graphic>
            <a:graphicData uri="http://schemas.openxmlformats.org/presentationml/2006/ole">
              <mc:AlternateContent xmlns:mc="http://schemas.openxmlformats.org/markup-compatibility/2006">
                <mc:Choice xmlns:v="urn:schemas-microsoft-com:vml" Requires="v">
                  <p:oleObj spid="_x0000_s131102" r:id="rId5" imgW="2717800" imgH="241300" progId="Equation.DSMT4">
                    <p:embed/>
                  </p:oleObj>
                </mc:Choice>
                <mc:Fallback>
                  <p:oleObj r:id="rId5" imgW="2717800" imgH="2413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 y="858"/>
                          <a:ext cx="2948"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084" name="Object 12"/>
            <p:cNvGraphicFramePr>
              <a:graphicFrameLocks noChangeAspect="1"/>
            </p:cNvGraphicFramePr>
            <p:nvPr/>
          </p:nvGraphicFramePr>
          <p:xfrm>
            <a:off x="1338" y="1117"/>
            <a:ext cx="1905" cy="260"/>
          </p:xfrm>
          <a:graphic>
            <a:graphicData uri="http://schemas.openxmlformats.org/presentationml/2006/ole">
              <mc:AlternateContent xmlns:mc="http://schemas.openxmlformats.org/markup-compatibility/2006">
                <mc:Choice xmlns:v="urn:schemas-microsoft-com:vml" Requires="v">
                  <p:oleObj spid="_x0000_s131103" r:id="rId7" imgW="1739900" imgH="241300" progId="Equation.DSMT4">
                    <p:embed/>
                  </p:oleObj>
                </mc:Choice>
                <mc:Fallback>
                  <p:oleObj r:id="rId7" imgW="1739900" imgH="241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8" y="1117"/>
                          <a:ext cx="1905" cy="2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1088" name="Rectangle 16"/>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1091" name="Rectangle 1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1100" name="Group 28"/>
          <p:cNvGrpSpPr>
            <a:grpSpLocks/>
          </p:cNvGrpSpPr>
          <p:nvPr/>
        </p:nvGrpSpPr>
        <p:grpSpPr bwMode="auto">
          <a:xfrm>
            <a:off x="179388" y="2239963"/>
            <a:ext cx="7816850" cy="1162050"/>
            <a:chOff x="113" y="1411"/>
            <a:chExt cx="4924" cy="732"/>
          </a:xfrm>
        </p:grpSpPr>
        <p:sp>
          <p:nvSpPr>
            <p:cNvPr id="131086" name="Text Box 14"/>
            <p:cNvSpPr txBox="1">
              <a:spLocks noChangeArrowheads="1"/>
            </p:cNvSpPr>
            <p:nvPr/>
          </p:nvSpPr>
          <p:spPr bwMode="auto">
            <a:xfrm>
              <a:off x="113" y="1411"/>
              <a:ext cx="492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a:t>
              </a:r>
              <a:r>
                <a:rPr lang="zh-CN" altLang="en-US">
                  <a:solidFill>
                    <a:srgbClr val="000000"/>
                  </a:solidFill>
                  <a:cs typeface="Times New Roman" pitchFamily="18" charset="0"/>
                </a:rPr>
                <a:t>情况</a:t>
              </a:r>
              <a:r>
                <a:rPr lang="en-US" altLang="zh-CN">
                  <a:solidFill>
                    <a:srgbClr val="000000"/>
                  </a:solidFill>
                </a:rPr>
                <a:t>3)  </a:t>
              </a:r>
              <a:r>
                <a:rPr lang="zh-CN" altLang="en-US">
                  <a:solidFill>
                    <a:srgbClr val="000000"/>
                  </a:solidFill>
                  <a:cs typeface="Times New Roman" pitchFamily="18" charset="0"/>
                </a:rPr>
                <a:t>若</a:t>
              </a:r>
              <a:r>
                <a:rPr lang="en-US" altLang="zh-CN" i="1">
                  <a:solidFill>
                    <a:srgbClr val="000000"/>
                  </a:solidFill>
                </a:rPr>
                <a:t>J</a:t>
              </a:r>
              <a:r>
                <a:rPr lang="en-US" altLang="zh-CN" i="1" baseline="-30000">
                  <a:solidFill>
                    <a:srgbClr val="000000"/>
                  </a:solidFill>
                </a:rPr>
                <a:t>k</a:t>
              </a:r>
              <a:r>
                <a:rPr lang="zh-CN" altLang="en-US">
                  <a:solidFill>
                    <a:srgbClr val="000000"/>
                  </a:solidFill>
                  <a:cs typeface="Times New Roman" pitchFamily="18" charset="0"/>
                </a:rPr>
                <a:t>、</a:t>
              </a:r>
              <a:r>
                <a:rPr lang="en-US" altLang="zh-CN" i="1">
                  <a:solidFill>
                    <a:srgbClr val="000000"/>
                  </a:solidFill>
                </a:rPr>
                <a:t>J</a:t>
              </a:r>
              <a:r>
                <a:rPr lang="en-US" altLang="zh-CN" i="1" baseline="-30000">
                  <a:solidFill>
                    <a:srgbClr val="000000"/>
                  </a:solidFill>
                </a:rPr>
                <a:t>j</a:t>
              </a:r>
              <a:r>
                <a:rPr lang="zh-CN" altLang="en-US">
                  <a:solidFill>
                    <a:srgbClr val="000000"/>
                  </a:solidFill>
                  <a:cs typeface="Times New Roman" pitchFamily="18" charset="0"/>
                </a:rPr>
                <a:t>在</a:t>
              </a:r>
              <a:r>
                <a:rPr lang="en-US" altLang="zh-CN" i="1">
                  <a:solidFill>
                    <a:srgbClr val="000000"/>
                  </a:solidFill>
                </a:rPr>
                <a:t>S</a:t>
              </a:r>
              <a:r>
                <a:rPr lang="zh-CN" altLang="en-US">
                  <a:solidFill>
                    <a:srgbClr val="000000"/>
                  </a:solidFill>
                  <a:cs typeface="Times New Roman" pitchFamily="18" charset="0"/>
                </a:rPr>
                <a:t>下均不误工。此时，</a:t>
              </a:r>
              <a:r>
                <a:rPr lang="en-US" altLang="zh-CN" i="1">
                  <a:solidFill>
                    <a:srgbClr val="000000"/>
                  </a:solidFill>
                </a:rPr>
                <a:t>T</a:t>
              </a:r>
              <a:r>
                <a:rPr lang="en-US" altLang="zh-CN" i="1" baseline="-30000">
                  <a:solidFill>
                    <a:srgbClr val="000000"/>
                  </a:solidFill>
                </a:rPr>
                <a:t>k</a:t>
              </a:r>
              <a:r>
                <a:rPr lang="zh-CN" altLang="en-US">
                  <a:solidFill>
                    <a:srgbClr val="000000"/>
                  </a:solidFill>
                  <a:cs typeface="Times New Roman" pitchFamily="18" charset="0"/>
                </a:rPr>
                <a:t>、</a:t>
              </a:r>
              <a:r>
                <a:rPr lang="en-US" altLang="zh-CN" i="1">
                  <a:solidFill>
                    <a:srgbClr val="000000"/>
                  </a:solidFill>
                </a:rPr>
                <a:t>J</a:t>
              </a:r>
              <a:r>
                <a:rPr lang="en-US" altLang="zh-CN" i="1" baseline="-30000">
                  <a:solidFill>
                    <a:srgbClr val="000000"/>
                  </a:solidFill>
                </a:rPr>
                <a:t>j</a:t>
              </a:r>
              <a:r>
                <a:rPr lang="zh-CN" altLang="en-US">
                  <a:solidFill>
                    <a:srgbClr val="000000"/>
                  </a:solidFill>
                  <a:cs typeface="Times New Roman" pitchFamily="18" charset="0"/>
                </a:rPr>
                <a:t>在</a:t>
              </a:r>
              <a:r>
                <a:rPr lang="en-US" altLang="zh-CN" i="1">
                  <a:solidFill>
                    <a:srgbClr val="000000"/>
                  </a:solidFill>
                </a:rPr>
                <a:t>S</a:t>
              </a:r>
              <a:r>
                <a:rPr lang="en-US" altLang="zh-CN" i="1">
                  <a:solidFill>
                    <a:srgbClr val="000000"/>
                  </a:solidFill>
                  <a:latin typeface="宋体"/>
                </a:rPr>
                <a:t>’</a:t>
              </a:r>
              <a:r>
                <a:rPr lang="zh-CN" altLang="en-US">
                  <a:solidFill>
                    <a:srgbClr val="000000"/>
                  </a:solidFill>
                  <a:cs typeface="Times New Roman" pitchFamily="18" charset="0"/>
                </a:rPr>
                <a:t>下也不会误工，</a:t>
              </a:r>
            </a:p>
            <a:p>
              <a:r>
                <a:rPr lang="zh-CN" altLang="en-US">
                  <a:solidFill>
                    <a:srgbClr val="000000"/>
                  </a:solidFill>
                  <a:cs typeface="Times New Roman" pitchFamily="18" charset="0"/>
                </a:rPr>
                <a:t>                                             仍成立。</a:t>
              </a:r>
              <a:r>
                <a:rPr lang="zh-CN" altLang="en-US"/>
                <a:t> </a:t>
              </a:r>
            </a:p>
          </p:txBody>
        </p:sp>
        <p:graphicFrame>
          <p:nvGraphicFramePr>
            <p:cNvPr id="131087" name="Object 15"/>
            <p:cNvGraphicFramePr>
              <a:graphicFrameLocks noChangeAspect="1"/>
            </p:cNvGraphicFramePr>
            <p:nvPr/>
          </p:nvGraphicFramePr>
          <p:xfrm>
            <a:off x="793" y="1616"/>
            <a:ext cx="1180" cy="286"/>
          </p:xfrm>
          <a:graphic>
            <a:graphicData uri="http://schemas.openxmlformats.org/presentationml/2006/ole">
              <mc:AlternateContent xmlns:mc="http://schemas.openxmlformats.org/markup-compatibility/2006">
                <mc:Choice xmlns:v="urn:schemas-microsoft-com:vml" Requires="v">
                  <p:oleObj spid="_x0000_s131104" r:id="rId9" imgW="977900" imgH="241300" progId="Equation.DSMT4">
                    <p:embed/>
                  </p:oleObj>
                </mc:Choice>
                <mc:Fallback>
                  <p:oleObj r:id="rId9" imgW="977900" imgH="2413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3" y="1616"/>
                          <a:ext cx="1180"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1092" name="Group 20"/>
            <p:cNvGrpSpPr>
              <a:grpSpLocks/>
            </p:cNvGrpSpPr>
            <p:nvPr/>
          </p:nvGrpSpPr>
          <p:grpSpPr bwMode="auto">
            <a:xfrm>
              <a:off x="158" y="1888"/>
              <a:ext cx="2365" cy="255"/>
              <a:chOff x="237" y="2068"/>
              <a:chExt cx="2365" cy="255"/>
            </a:xfrm>
          </p:grpSpPr>
          <p:sp>
            <p:nvSpPr>
              <p:cNvPr id="131089" name="Text Box 17"/>
              <p:cNvSpPr txBox="1">
                <a:spLocks noChangeArrowheads="1"/>
              </p:cNvSpPr>
              <p:nvPr/>
            </p:nvSpPr>
            <p:spPr bwMode="auto">
              <a:xfrm>
                <a:off x="237" y="2068"/>
                <a:ext cx="23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综上所述，                    总成立。</a:t>
                </a:r>
              </a:p>
            </p:txBody>
          </p:sp>
          <p:graphicFrame>
            <p:nvGraphicFramePr>
              <p:cNvPr id="131090" name="Object 18"/>
              <p:cNvGraphicFramePr>
                <a:graphicFrameLocks noChangeAspect="1"/>
              </p:cNvGraphicFramePr>
              <p:nvPr/>
            </p:nvGraphicFramePr>
            <p:xfrm>
              <a:off x="1066" y="2069"/>
              <a:ext cx="816" cy="254"/>
            </p:xfrm>
            <a:graphic>
              <a:graphicData uri="http://schemas.openxmlformats.org/presentationml/2006/ole">
                <mc:AlternateContent xmlns:mc="http://schemas.openxmlformats.org/markup-compatibility/2006">
                  <mc:Choice xmlns:v="urn:schemas-microsoft-com:vml" Requires="v">
                    <p:oleObj spid="_x0000_s131105" r:id="rId11" imgW="825500" imgH="254000" progId="Equation.DSMT4">
                      <p:embed/>
                    </p:oleObj>
                  </mc:Choice>
                  <mc:Fallback>
                    <p:oleObj r:id="rId11" imgW="825500" imgH="2540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6" y="2069"/>
                            <a:ext cx="816"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31094" name="Rectangle 22"/>
          <p:cNvSpPr>
            <a:spLocks noChangeArrowheads="1"/>
          </p:cNvSpPr>
          <p:nvPr/>
        </p:nvSpPr>
        <p:spPr bwMode="auto">
          <a:xfrm>
            <a:off x="250825" y="3357563"/>
            <a:ext cx="842486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由定理</a:t>
            </a:r>
            <a:r>
              <a:rPr lang="en-US" altLang="zh-CN"/>
              <a:t>9.12</a:t>
            </a:r>
            <a:r>
              <a:rPr lang="zh-CN" altLang="en-US"/>
              <a:t>得知，如果先将</a:t>
            </a:r>
            <a:r>
              <a:rPr lang="en-US" altLang="zh-CN" i="1"/>
              <a:t>J</a:t>
            </a:r>
            <a:r>
              <a:rPr lang="zh-CN" altLang="en-US"/>
              <a:t>中的工件整理成</a:t>
            </a:r>
            <a:r>
              <a:rPr lang="en-US" altLang="zh-CN" i="1"/>
              <a:t>d</a:t>
            </a:r>
            <a:r>
              <a:rPr lang="en-US" altLang="zh-CN" i="1" baseline="-30000"/>
              <a:t>j</a:t>
            </a:r>
            <a:r>
              <a:rPr lang="zh-CN" altLang="en-US"/>
              <a:t>不减的顺序</a:t>
            </a:r>
          </a:p>
          <a:p>
            <a:r>
              <a:rPr lang="zh-CN" altLang="en-US"/>
              <a:t>（即</a:t>
            </a:r>
            <a:r>
              <a:rPr lang="en-US" altLang="zh-CN" i="1"/>
              <a:t>d</a:t>
            </a:r>
            <a:r>
              <a:rPr lang="en-US" altLang="zh-CN" baseline="-30000"/>
              <a:t>1</a:t>
            </a:r>
            <a:r>
              <a:rPr lang="en-US" altLang="zh-CN"/>
              <a:t>≤</a:t>
            </a:r>
            <a:r>
              <a:rPr lang="en-US" altLang="zh-CN" i="1"/>
              <a:t>d</a:t>
            </a:r>
            <a:r>
              <a:rPr lang="en-US" altLang="zh-CN" baseline="-30000"/>
              <a:t>2</a:t>
            </a:r>
            <a:r>
              <a:rPr lang="en-US" altLang="zh-CN"/>
              <a:t>≤…≤</a:t>
            </a:r>
            <a:r>
              <a:rPr lang="en-US" altLang="zh-CN" i="1"/>
              <a:t>d</a:t>
            </a:r>
            <a:r>
              <a:rPr lang="en-US" altLang="zh-CN" i="1" baseline="-30000"/>
              <a:t>n</a:t>
            </a:r>
            <a:r>
              <a:rPr lang="zh-CN" altLang="en-US"/>
              <a:t>），则可得出以下结果：</a:t>
            </a:r>
          </a:p>
          <a:p>
            <a:r>
              <a:rPr lang="zh-CN" altLang="en-US"/>
              <a:t>找出加工时间最长的工件</a:t>
            </a:r>
            <a:r>
              <a:rPr lang="en-US" altLang="zh-CN" i="1"/>
              <a:t>J</a:t>
            </a:r>
            <a:r>
              <a:rPr lang="en-US" altLang="zh-CN" i="1" baseline="-30000"/>
              <a:t>k</a:t>
            </a:r>
            <a:r>
              <a:rPr lang="zh-CN" altLang="en-US"/>
              <a:t>，即</a:t>
            </a:r>
            <a:r>
              <a:rPr lang="en-US" altLang="zh-CN" i="1"/>
              <a:t>P</a:t>
            </a:r>
            <a:r>
              <a:rPr lang="en-US" altLang="zh-CN" i="1" baseline="-30000"/>
              <a:t>k</a:t>
            </a:r>
            <a:r>
              <a:rPr lang="en-US" altLang="zh-CN" i="1"/>
              <a:t> </a:t>
            </a:r>
            <a:r>
              <a:rPr lang="en-US" altLang="zh-CN"/>
              <a:t>= max {</a:t>
            </a:r>
            <a:r>
              <a:rPr lang="en-US" altLang="zh-CN" i="1"/>
              <a:t>P</a:t>
            </a:r>
            <a:r>
              <a:rPr lang="en-US" altLang="zh-CN" i="1" baseline="-30000"/>
              <a:t>i</a:t>
            </a:r>
            <a:r>
              <a:rPr lang="en-US" altLang="zh-CN"/>
              <a:t>}</a:t>
            </a:r>
            <a:r>
              <a:rPr lang="zh-CN" altLang="en-US"/>
              <a:t>，则存在一个最优顺序，</a:t>
            </a:r>
          </a:p>
          <a:p>
            <a:r>
              <a:rPr lang="zh-CN" altLang="en-US"/>
              <a:t>在此顺序下，</a:t>
            </a:r>
            <a:r>
              <a:rPr lang="en-US" altLang="zh-CN" i="1"/>
              <a:t>J</a:t>
            </a:r>
            <a:r>
              <a:rPr lang="en-US" altLang="zh-CN" baseline="-30000"/>
              <a:t>1</a:t>
            </a:r>
            <a:r>
              <a:rPr lang="en-US" altLang="zh-CN"/>
              <a:t>,…,</a:t>
            </a:r>
            <a:r>
              <a:rPr lang="en-US" altLang="zh-CN" i="1"/>
              <a:t>J</a:t>
            </a:r>
            <a:r>
              <a:rPr lang="en-US" altLang="zh-CN" i="1" baseline="-30000"/>
              <a:t>k</a:t>
            </a:r>
            <a:r>
              <a:rPr lang="zh-CN" altLang="en-US" baseline="-30000"/>
              <a:t>－</a:t>
            </a:r>
            <a:r>
              <a:rPr lang="en-US" altLang="zh-CN" baseline="-30000"/>
              <a:t>1</a:t>
            </a:r>
            <a:r>
              <a:rPr lang="zh-CN" altLang="en-US"/>
              <a:t>均在</a:t>
            </a:r>
            <a:r>
              <a:rPr lang="en-US" altLang="zh-CN" i="1"/>
              <a:t>J</a:t>
            </a:r>
            <a:r>
              <a:rPr lang="en-US" altLang="zh-CN" i="1" baseline="-30000"/>
              <a:t>k</a:t>
            </a:r>
            <a:r>
              <a:rPr lang="zh-CN" altLang="en-US"/>
              <a:t>前加工，即下面的定理成立：</a:t>
            </a:r>
          </a:p>
        </p:txBody>
      </p:sp>
      <p:sp>
        <p:nvSpPr>
          <p:cNvPr id="131097" name="Rectangle 25"/>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1098" name="Group 26"/>
          <p:cNvGrpSpPr>
            <a:grpSpLocks/>
          </p:cNvGrpSpPr>
          <p:nvPr/>
        </p:nvGrpSpPr>
        <p:grpSpPr bwMode="auto">
          <a:xfrm>
            <a:off x="250825" y="4797425"/>
            <a:ext cx="8372475" cy="1006475"/>
            <a:chOff x="158" y="2931"/>
            <a:chExt cx="5274" cy="634"/>
          </a:xfrm>
        </p:grpSpPr>
        <p:sp>
          <p:nvSpPr>
            <p:cNvPr id="131095" name="Text Box 23"/>
            <p:cNvSpPr txBox="1">
              <a:spLocks noChangeArrowheads="1"/>
            </p:cNvSpPr>
            <p:nvPr/>
          </p:nvSpPr>
          <p:spPr bwMode="auto">
            <a:xfrm>
              <a:off x="158" y="2931"/>
              <a:ext cx="527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9.13</a:t>
              </a:r>
              <a:r>
                <a:rPr lang="en-US" altLang="zh-CN">
                  <a:solidFill>
                    <a:srgbClr val="000000"/>
                  </a:solidFill>
                  <a:latin typeface="宋体" pitchFamily="2" charset="-122"/>
                </a:rPr>
                <a:t>  </a:t>
              </a:r>
              <a:r>
                <a:rPr lang="zh-CN" altLang="en-US">
                  <a:solidFill>
                    <a:srgbClr val="000000"/>
                  </a:solidFill>
                  <a:latin typeface="宋体" pitchFamily="2" charset="-122"/>
                </a:rPr>
                <a:t>若</a:t>
              </a:r>
              <a:r>
                <a:rPr lang="en-US" altLang="zh-CN" i="1">
                  <a:solidFill>
                    <a:srgbClr val="000000"/>
                  </a:solidFill>
                  <a:latin typeface="宋体" pitchFamily="2" charset="-122"/>
                </a:rPr>
                <a:t>d</a:t>
              </a:r>
              <a:r>
                <a:rPr lang="en-US" altLang="zh-CN" baseline="-30000">
                  <a:solidFill>
                    <a:srgbClr val="000000"/>
                  </a:solidFill>
                  <a:latin typeface="宋体" pitchFamily="2" charset="-122"/>
                </a:rPr>
                <a:t>1</a:t>
              </a:r>
              <a:r>
                <a:rPr lang="en-US" altLang="zh-CN">
                  <a:solidFill>
                    <a:srgbClr val="000000"/>
                  </a:solidFill>
                  <a:latin typeface="宋体" pitchFamily="2" charset="-122"/>
                </a:rPr>
                <a:t>≤</a:t>
              </a:r>
              <a:r>
                <a:rPr lang="en-US" altLang="zh-CN" i="1">
                  <a:solidFill>
                    <a:srgbClr val="000000"/>
                  </a:solidFill>
                  <a:latin typeface="宋体" pitchFamily="2" charset="-122"/>
                </a:rPr>
                <a:t>d</a:t>
              </a:r>
              <a:r>
                <a:rPr lang="en-US" altLang="zh-CN" baseline="-30000">
                  <a:solidFill>
                    <a:srgbClr val="000000"/>
                  </a:solidFill>
                  <a:latin typeface="宋体" pitchFamily="2" charset="-122"/>
                </a:rPr>
                <a:t>2</a:t>
              </a:r>
              <a:r>
                <a:rPr lang="en-US" altLang="zh-CN">
                  <a:solidFill>
                    <a:srgbClr val="000000"/>
                  </a:solidFill>
                  <a:latin typeface="宋体" pitchFamily="2" charset="-122"/>
                </a:rPr>
                <a:t>≤…≤</a:t>
              </a:r>
              <a:r>
                <a:rPr lang="en-US" altLang="zh-CN" i="1">
                  <a:solidFill>
                    <a:srgbClr val="000000"/>
                  </a:solidFill>
                  <a:latin typeface="宋体" pitchFamily="2" charset="-122"/>
                </a:rPr>
                <a:t>d</a:t>
              </a:r>
              <a:r>
                <a:rPr lang="en-US" altLang="zh-CN" i="1" baseline="-30000">
                  <a:solidFill>
                    <a:srgbClr val="000000"/>
                  </a:solidFill>
                  <a:latin typeface="宋体" pitchFamily="2" charset="-122"/>
                </a:rPr>
                <a:t>n</a:t>
              </a:r>
              <a:r>
                <a:rPr lang="zh-CN" altLang="en-US">
                  <a:solidFill>
                    <a:srgbClr val="000000"/>
                  </a:solidFill>
                  <a:latin typeface="宋体" pitchFamily="2" charset="-122"/>
                </a:rPr>
                <a:t>，           ，则存在整数</a:t>
              </a:r>
              <a:r>
                <a:rPr lang="en-US" altLang="zh-CN">
                  <a:solidFill>
                    <a:srgbClr val="000000"/>
                  </a:solidFill>
                  <a:latin typeface="宋体" pitchFamily="2" charset="-122"/>
                </a:rPr>
                <a:t>δ</a:t>
              </a:r>
              <a:r>
                <a:rPr lang="zh-CN" altLang="en-US">
                  <a:solidFill>
                    <a:srgbClr val="000000"/>
                  </a:solidFill>
                  <a:latin typeface="宋体" pitchFamily="2" charset="-122"/>
                </a:rPr>
                <a:t>，</a:t>
              </a:r>
              <a:r>
                <a:rPr lang="en-US" altLang="zh-CN">
                  <a:solidFill>
                    <a:srgbClr val="000000"/>
                  </a:solidFill>
                  <a:latin typeface="宋体" pitchFamily="2" charset="-122"/>
                </a:rPr>
                <a:t>0≤δ≤</a:t>
              </a:r>
              <a:r>
                <a:rPr lang="en-US" altLang="zh-CN" i="1">
                  <a:solidFill>
                    <a:srgbClr val="000000"/>
                  </a:solidFill>
                  <a:latin typeface="宋体" pitchFamily="2" charset="-122"/>
                </a:rPr>
                <a:t>n</a:t>
              </a:r>
              <a:r>
                <a:rPr lang="zh-CN" altLang="en-US">
                  <a:solidFill>
                    <a:srgbClr val="000000"/>
                  </a:solidFill>
                  <a:latin typeface="宋体" pitchFamily="2" charset="-122"/>
                </a:rPr>
                <a:t>－</a:t>
              </a:r>
              <a:r>
                <a:rPr lang="en-US" altLang="zh-CN" i="1">
                  <a:solidFill>
                    <a:srgbClr val="000000"/>
                  </a:solidFill>
                  <a:latin typeface="宋体" pitchFamily="2" charset="-122"/>
                </a:rPr>
                <a:t>k</a:t>
              </a:r>
              <a:r>
                <a:rPr lang="zh-CN" altLang="en-US">
                  <a:solidFill>
                    <a:srgbClr val="000000"/>
                  </a:solidFill>
                  <a:latin typeface="宋体" pitchFamily="2" charset="-122"/>
                </a:rPr>
                <a:t>，且存在一个最优排序</a:t>
              </a:r>
              <a:r>
                <a:rPr lang="en-US" altLang="zh-CN" i="1">
                  <a:solidFill>
                    <a:srgbClr val="000000"/>
                  </a:solidFill>
                  <a:latin typeface="宋体" pitchFamily="2" charset="-122"/>
                </a:rPr>
                <a:t>S</a:t>
              </a:r>
              <a:r>
                <a:rPr lang="zh-CN" altLang="en-US">
                  <a:solidFill>
                    <a:srgbClr val="000000"/>
                  </a:solidFill>
                  <a:latin typeface="宋体" pitchFamily="2" charset="-122"/>
                </a:rPr>
                <a:t>，其中工序</a:t>
              </a:r>
              <a:r>
                <a:rPr lang="en-US" altLang="zh-CN" i="1">
                  <a:solidFill>
                    <a:srgbClr val="000000"/>
                  </a:solidFill>
                  <a:latin typeface="宋体" pitchFamily="2" charset="-122"/>
                </a:rPr>
                <a:t>J</a:t>
              </a:r>
              <a:r>
                <a:rPr lang="en-US" altLang="zh-CN" i="1" baseline="-30000">
                  <a:solidFill>
                    <a:srgbClr val="000000"/>
                  </a:solidFill>
                  <a:latin typeface="宋体" pitchFamily="2" charset="-122"/>
                </a:rPr>
                <a:t>k</a:t>
              </a:r>
              <a:r>
                <a:rPr lang="zh-CN" altLang="en-US">
                  <a:solidFill>
                    <a:srgbClr val="000000"/>
                  </a:solidFill>
                  <a:latin typeface="宋体" pitchFamily="2" charset="-122"/>
                </a:rPr>
                <a:t>在所有满足</a:t>
              </a:r>
              <a:r>
                <a:rPr lang="en-US" altLang="zh-CN" i="1">
                  <a:solidFill>
                    <a:srgbClr val="000000"/>
                  </a:solidFill>
                  <a:latin typeface="宋体" pitchFamily="2" charset="-122"/>
                </a:rPr>
                <a:t>j</a:t>
              </a:r>
              <a:r>
                <a:rPr lang="en-US" altLang="zh-CN">
                  <a:solidFill>
                    <a:srgbClr val="000000"/>
                  </a:solidFill>
                  <a:latin typeface="宋体" pitchFamily="2" charset="-122"/>
                </a:rPr>
                <a:t>≤</a:t>
              </a:r>
              <a:r>
                <a:rPr lang="en-US" altLang="zh-CN" i="1">
                  <a:solidFill>
                    <a:srgbClr val="000000"/>
                  </a:solidFill>
                  <a:latin typeface="宋体" pitchFamily="2" charset="-122"/>
                </a:rPr>
                <a:t>k</a:t>
              </a:r>
              <a:r>
                <a:rPr lang="en-US" altLang="zh-CN">
                  <a:solidFill>
                    <a:srgbClr val="000000"/>
                  </a:solidFill>
                  <a:latin typeface="宋体" pitchFamily="2" charset="-122"/>
                </a:rPr>
                <a:t> +δ</a:t>
              </a:r>
              <a:r>
                <a:rPr lang="zh-CN" altLang="en-US">
                  <a:solidFill>
                    <a:srgbClr val="000000"/>
                  </a:solidFill>
                  <a:latin typeface="宋体" pitchFamily="2" charset="-122"/>
                </a:rPr>
                <a:t>－</a:t>
              </a:r>
              <a:r>
                <a:rPr lang="en-US" altLang="zh-CN">
                  <a:solidFill>
                    <a:srgbClr val="000000"/>
                  </a:solidFill>
                  <a:latin typeface="宋体" pitchFamily="2" charset="-122"/>
                </a:rPr>
                <a:t>1</a:t>
              </a:r>
              <a:r>
                <a:rPr lang="zh-CN" altLang="en-US">
                  <a:solidFill>
                    <a:srgbClr val="000000"/>
                  </a:solidFill>
                  <a:latin typeface="宋体" pitchFamily="2" charset="-122"/>
                </a:rPr>
                <a:t>的工件</a:t>
              </a:r>
              <a:r>
                <a:rPr lang="en-US" altLang="zh-CN" i="1">
                  <a:solidFill>
                    <a:srgbClr val="000000"/>
                  </a:solidFill>
                  <a:latin typeface="宋体" pitchFamily="2" charset="-122"/>
                </a:rPr>
                <a:t>J</a:t>
              </a:r>
              <a:r>
                <a:rPr lang="en-US" altLang="zh-CN" i="1" baseline="-30000">
                  <a:solidFill>
                    <a:srgbClr val="000000"/>
                  </a:solidFill>
                  <a:latin typeface="宋体" pitchFamily="2" charset="-122"/>
                </a:rPr>
                <a:t>j</a:t>
              </a:r>
              <a:r>
                <a:rPr lang="zh-CN" altLang="en-US">
                  <a:solidFill>
                    <a:srgbClr val="000000"/>
                  </a:solidFill>
                  <a:latin typeface="宋体" pitchFamily="2" charset="-122"/>
                </a:rPr>
                <a:t>之后，但在所有满足</a:t>
              </a:r>
              <a:r>
                <a:rPr lang="en-US" altLang="zh-CN" i="1">
                  <a:solidFill>
                    <a:srgbClr val="000000"/>
                  </a:solidFill>
                  <a:latin typeface="宋体" pitchFamily="2" charset="-122"/>
                </a:rPr>
                <a:t>j </a:t>
              </a:r>
              <a:r>
                <a:rPr lang="en-US" altLang="zh-CN">
                  <a:solidFill>
                    <a:srgbClr val="000000"/>
                  </a:solidFill>
                  <a:latin typeface="宋体" pitchFamily="2" charset="-122"/>
                </a:rPr>
                <a:t>&gt; </a:t>
              </a:r>
              <a:r>
                <a:rPr lang="en-US" altLang="zh-CN" i="1">
                  <a:solidFill>
                    <a:srgbClr val="000000"/>
                  </a:solidFill>
                  <a:latin typeface="宋体" pitchFamily="2" charset="-122"/>
                </a:rPr>
                <a:t>k</a:t>
              </a:r>
              <a:r>
                <a:rPr lang="en-US" altLang="zh-CN">
                  <a:solidFill>
                    <a:srgbClr val="000000"/>
                  </a:solidFill>
                  <a:latin typeface="宋体" pitchFamily="2" charset="-122"/>
                </a:rPr>
                <a:t>+δ</a:t>
              </a:r>
              <a:r>
                <a:rPr lang="zh-CN" altLang="en-US">
                  <a:solidFill>
                    <a:srgbClr val="000000"/>
                  </a:solidFill>
                  <a:latin typeface="宋体" pitchFamily="2" charset="-122"/>
                </a:rPr>
                <a:t>的工件</a:t>
              </a:r>
              <a:r>
                <a:rPr lang="en-US" altLang="zh-CN" i="1">
                  <a:solidFill>
                    <a:srgbClr val="000000"/>
                  </a:solidFill>
                  <a:latin typeface="宋体" pitchFamily="2" charset="-122"/>
                </a:rPr>
                <a:t>J</a:t>
              </a:r>
              <a:r>
                <a:rPr lang="en-US" altLang="zh-CN" i="1" baseline="-30000">
                  <a:solidFill>
                    <a:srgbClr val="000000"/>
                  </a:solidFill>
                  <a:latin typeface="宋体" pitchFamily="2" charset="-122"/>
                </a:rPr>
                <a:t>j</a:t>
              </a:r>
              <a:r>
                <a:rPr lang="zh-CN" altLang="en-US">
                  <a:solidFill>
                    <a:srgbClr val="000000"/>
                  </a:solidFill>
                  <a:latin typeface="宋体" pitchFamily="2" charset="-122"/>
                </a:rPr>
                <a:t>之前加工。</a:t>
              </a:r>
            </a:p>
          </p:txBody>
        </p:sp>
        <p:graphicFrame>
          <p:nvGraphicFramePr>
            <p:cNvPr id="131096" name="Object 24"/>
            <p:cNvGraphicFramePr>
              <a:graphicFrameLocks noChangeAspect="1"/>
            </p:cNvGraphicFramePr>
            <p:nvPr/>
          </p:nvGraphicFramePr>
          <p:xfrm>
            <a:off x="2381" y="2931"/>
            <a:ext cx="817" cy="285"/>
          </p:xfrm>
          <a:graphic>
            <a:graphicData uri="http://schemas.openxmlformats.org/presentationml/2006/ole">
              <mc:AlternateContent xmlns:mc="http://schemas.openxmlformats.org/markup-compatibility/2006">
                <mc:Choice xmlns:v="urn:schemas-microsoft-com:vml" Requires="v">
                  <p:oleObj spid="_x0000_s131106" r:id="rId13" imgW="850531" imgH="291973" progId="Equation.DSMT4">
                    <p:embed/>
                  </p:oleObj>
                </mc:Choice>
                <mc:Fallback>
                  <p:oleObj r:id="rId13" imgW="850531" imgH="291973" progId="Equation.DSMT4">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81" y="2931"/>
                          <a:ext cx="817" cy="2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1077"/>
                                        </p:tgtEl>
                                        <p:attrNameLst>
                                          <p:attrName>style.visibility</p:attrName>
                                        </p:attrNameLst>
                                      </p:cBhvr>
                                      <p:to>
                                        <p:strVal val="visible"/>
                                      </p:to>
                                    </p:set>
                                    <p:anim calcmode="lin" valueType="num">
                                      <p:cBhvr additive="base">
                                        <p:cTn id="7" dur="500" fill="hold"/>
                                        <p:tgtEl>
                                          <p:spTgt spid="131077"/>
                                        </p:tgtEl>
                                        <p:attrNameLst>
                                          <p:attrName>ppt_x</p:attrName>
                                        </p:attrNameLst>
                                      </p:cBhvr>
                                      <p:tavLst>
                                        <p:tav tm="0">
                                          <p:val>
                                            <p:strVal val="0-#ppt_w/2"/>
                                          </p:val>
                                        </p:tav>
                                        <p:tav tm="100000">
                                          <p:val>
                                            <p:strVal val="#ppt_x"/>
                                          </p:val>
                                        </p:tav>
                                      </p:tavLst>
                                    </p:anim>
                                    <p:anim calcmode="lin" valueType="num">
                                      <p:cBhvr additive="base">
                                        <p:cTn id="8" dur="500" fill="hold"/>
                                        <p:tgtEl>
                                          <p:spTgt spid="1310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1099"/>
                                        </p:tgtEl>
                                        <p:attrNameLst>
                                          <p:attrName>style.visibility</p:attrName>
                                        </p:attrNameLst>
                                      </p:cBhvr>
                                      <p:to>
                                        <p:strVal val="visible"/>
                                      </p:to>
                                    </p:set>
                                    <p:anim calcmode="lin" valueType="num">
                                      <p:cBhvr additive="base">
                                        <p:cTn id="13" dur="500" fill="hold"/>
                                        <p:tgtEl>
                                          <p:spTgt spid="131099"/>
                                        </p:tgtEl>
                                        <p:attrNameLst>
                                          <p:attrName>ppt_x</p:attrName>
                                        </p:attrNameLst>
                                      </p:cBhvr>
                                      <p:tavLst>
                                        <p:tav tm="0">
                                          <p:val>
                                            <p:strVal val="0-#ppt_w/2"/>
                                          </p:val>
                                        </p:tav>
                                        <p:tav tm="100000">
                                          <p:val>
                                            <p:strVal val="#ppt_x"/>
                                          </p:val>
                                        </p:tav>
                                      </p:tavLst>
                                    </p:anim>
                                    <p:anim calcmode="lin" valueType="num">
                                      <p:cBhvr additive="base">
                                        <p:cTn id="14" dur="500" fill="hold"/>
                                        <p:tgtEl>
                                          <p:spTgt spid="1310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31100"/>
                                        </p:tgtEl>
                                        <p:attrNameLst>
                                          <p:attrName>style.visibility</p:attrName>
                                        </p:attrNameLst>
                                      </p:cBhvr>
                                      <p:to>
                                        <p:strVal val="visible"/>
                                      </p:to>
                                    </p:set>
                                    <p:anim calcmode="lin" valueType="num">
                                      <p:cBhvr additive="base">
                                        <p:cTn id="19" dur="500" fill="hold"/>
                                        <p:tgtEl>
                                          <p:spTgt spid="131100"/>
                                        </p:tgtEl>
                                        <p:attrNameLst>
                                          <p:attrName>ppt_x</p:attrName>
                                        </p:attrNameLst>
                                      </p:cBhvr>
                                      <p:tavLst>
                                        <p:tav tm="0">
                                          <p:val>
                                            <p:strVal val="0-#ppt_w/2"/>
                                          </p:val>
                                        </p:tav>
                                        <p:tav tm="100000">
                                          <p:val>
                                            <p:strVal val="#ppt_x"/>
                                          </p:val>
                                        </p:tav>
                                      </p:tavLst>
                                    </p:anim>
                                    <p:anim calcmode="lin" valueType="num">
                                      <p:cBhvr additive="base">
                                        <p:cTn id="20" dur="500" fill="hold"/>
                                        <p:tgtEl>
                                          <p:spTgt spid="13110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1094"/>
                                        </p:tgtEl>
                                        <p:attrNameLst>
                                          <p:attrName>style.visibility</p:attrName>
                                        </p:attrNameLst>
                                      </p:cBhvr>
                                      <p:to>
                                        <p:strVal val="visible"/>
                                      </p:to>
                                    </p:set>
                                    <p:anim calcmode="lin" valueType="num">
                                      <p:cBhvr additive="base">
                                        <p:cTn id="25" dur="500" fill="hold"/>
                                        <p:tgtEl>
                                          <p:spTgt spid="131094"/>
                                        </p:tgtEl>
                                        <p:attrNameLst>
                                          <p:attrName>ppt_x</p:attrName>
                                        </p:attrNameLst>
                                      </p:cBhvr>
                                      <p:tavLst>
                                        <p:tav tm="0">
                                          <p:val>
                                            <p:strVal val="0-#ppt_w/2"/>
                                          </p:val>
                                        </p:tav>
                                        <p:tav tm="100000">
                                          <p:val>
                                            <p:strVal val="#ppt_x"/>
                                          </p:val>
                                        </p:tav>
                                      </p:tavLst>
                                    </p:anim>
                                    <p:anim calcmode="lin" valueType="num">
                                      <p:cBhvr additive="base">
                                        <p:cTn id="26" dur="500" fill="hold"/>
                                        <p:tgtEl>
                                          <p:spTgt spid="13109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1098"/>
                                        </p:tgtEl>
                                        <p:attrNameLst>
                                          <p:attrName>style.visibility</p:attrName>
                                        </p:attrNameLst>
                                      </p:cBhvr>
                                      <p:to>
                                        <p:strVal val="visible"/>
                                      </p:to>
                                    </p:set>
                                    <p:anim calcmode="lin" valueType="num">
                                      <p:cBhvr additive="base">
                                        <p:cTn id="31" dur="500" fill="hold"/>
                                        <p:tgtEl>
                                          <p:spTgt spid="131098"/>
                                        </p:tgtEl>
                                        <p:attrNameLst>
                                          <p:attrName>ppt_x</p:attrName>
                                        </p:attrNameLst>
                                      </p:cBhvr>
                                      <p:tavLst>
                                        <p:tav tm="0">
                                          <p:val>
                                            <p:strVal val="0-#ppt_w/2"/>
                                          </p:val>
                                        </p:tav>
                                        <p:tav tm="100000">
                                          <p:val>
                                            <p:strVal val="#ppt_x"/>
                                          </p:val>
                                        </p:tav>
                                      </p:tavLst>
                                    </p:anim>
                                    <p:anim calcmode="lin" valueType="num">
                                      <p:cBhvr additive="base">
                                        <p:cTn id="32" dur="500" fill="hold"/>
                                        <p:tgtEl>
                                          <p:spTgt spid="131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p:bldP spid="13109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5"/>
          <p:cNvSpPr>
            <a:spLocks noChangeArrowheads="1"/>
          </p:cNvSpPr>
          <p:nvPr/>
        </p:nvSpPr>
        <p:spPr bwMode="auto">
          <a:xfrm>
            <a:off x="323850" y="333375"/>
            <a:ext cx="8424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定理</a:t>
            </a:r>
            <a:r>
              <a:rPr lang="en-US" altLang="zh-CN"/>
              <a:t>9.13</a:t>
            </a:r>
            <a:r>
              <a:rPr lang="zh-CN" altLang="en-US"/>
              <a:t>又说明，对</a:t>
            </a:r>
            <a:r>
              <a:rPr lang="en-US" altLang="zh-CN" i="1"/>
              <a:t>J</a:t>
            </a:r>
            <a:r>
              <a:rPr lang="zh-CN" altLang="en-US"/>
              <a:t>中加工时间最长的工件</a:t>
            </a:r>
            <a:r>
              <a:rPr lang="en-US" altLang="zh-CN" i="1"/>
              <a:t>P</a:t>
            </a:r>
            <a:r>
              <a:rPr lang="en-US" altLang="zh-CN" i="1" baseline="-30000"/>
              <a:t>k</a:t>
            </a:r>
            <a:r>
              <a:rPr lang="zh-CN" altLang="en-US"/>
              <a:t>作</a:t>
            </a:r>
            <a:r>
              <a:rPr lang="en-US" altLang="zh-CN" i="1"/>
              <a:t>n</a:t>
            </a:r>
            <a:r>
              <a:rPr lang="zh-CN" altLang="en-US"/>
              <a:t>－</a:t>
            </a:r>
            <a:r>
              <a:rPr lang="en-US" altLang="zh-CN" i="1"/>
              <a:t>k</a:t>
            </a:r>
            <a:r>
              <a:rPr lang="zh-CN" altLang="en-US"/>
              <a:t>＋１种选择，即按排在第</a:t>
            </a:r>
            <a:r>
              <a:rPr lang="en-US" altLang="zh-CN" i="1"/>
              <a:t>k</a:t>
            </a:r>
            <a:r>
              <a:rPr lang="en-US" altLang="zh-CN"/>
              <a:t>,</a:t>
            </a:r>
            <a:r>
              <a:rPr lang="en-US" altLang="zh-CN" i="1"/>
              <a:t>k </a:t>
            </a:r>
            <a:r>
              <a:rPr lang="en-US" altLang="zh-CN"/>
              <a:t>+1,…, </a:t>
            </a:r>
            <a:r>
              <a:rPr lang="en-US" altLang="zh-CN" i="1"/>
              <a:t>n</a:t>
            </a:r>
            <a:r>
              <a:rPr lang="zh-CN" altLang="en-US"/>
              <a:t>个位置上加工，则至少对其中之一，可以找到一个最优排序。</a:t>
            </a:r>
          </a:p>
        </p:txBody>
      </p:sp>
      <p:sp>
        <p:nvSpPr>
          <p:cNvPr id="132107" name="Rectangle 1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2108" name="Group 12"/>
          <p:cNvGrpSpPr>
            <a:grpSpLocks/>
          </p:cNvGrpSpPr>
          <p:nvPr/>
        </p:nvGrpSpPr>
        <p:grpSpPr bwMode="auto">
          <a:xfrm>
            <a:off x="323850" y="1338263"/>
            <a:ext cx="8372475" cy="1311275"/>
            <a:chOff x="204" y="843"/>
            <a:chExt cx="5274" cy="826"/>
          </a:xfrm>
        </p:grpSpPr>
        <p:sp>
          <p:nvSpPr>
            <p:cNvPr id="132105" name="Text Box 9"/>
            <p:cNvSpPr txBox="1">
              <a:spLocks noChangeArrowheads="1"/>
            </p:cNvSpPr>
            <p:nvPr/>
          </p:nvSpPr>
          <p:spPr bwMode="auto">
            <a:xfrm>
              <a:off x="204" y="843"/>
              <a:ext cx="527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又设</a:t>
              </a:r>
              <a:r>
                <a:rPr lang="en-US" altLang="zh-CN" i="1">
                  <a:solidFill>
                    <a:srgbClr val="000000"/>
                  </a:solidFill>
                </a:rPr>
                <a:t>S</a:t>
              </a:r>
              <a:r>
                <a:rPr lang="zh-CN" altLang="en-US">
                  <a:solidFill>
                    <a:srgbClr val="000000"/>
                  </a:solidFill>
                </a:rPr>
                <a:t>是</a:t>
              </a:r>
              <a:r>
                <a:rPr lang="en-US" altLang="zh-CN" i="1">
                  <a:solidFill>
                    <a:srgbClr val="000000"/>
                  </a:solidFill>
                </a:rPr>
                <a:t>J</a:t>
              </a:r>
              <a:r>
                <a:rPr lang="zh-CN" altLang="en-US">
                  <a:solidFill>
                    <a:srgbClr val="000000"/>
                  </a:solidFill>
                </a:rPr>
                <a:t>的一个最优排序，记</a:t>
              </a:r>
              <a:r>
                <a:rPr lang="en-US" altLang="zh-CN" i="1">
                  <a:solidFill>
                    <a:srgbClr val="000000"/>
                  </a:solidFill>
                </a:rPr>
                <a:t>S</a:t>
              </a:r>
              <a:r>
                <a:rPr lang="en-US" altLang="zh-CN">
                  <a:solidFill>
                    <a:srgbClr val="000000"/>
                  </a:solidFill>
                </a:rPr>
                <a:t>=</a:t>
              </a:r>
              <a:r>
                <a:rPr lang="zh-CN" altLang="en-US">
                  <a:solidFill>
                    <a:srgbClr val="000000"/>
                  </a:solidFill>
                </a:rPr>
                <a:t>（</a:t>
              </a:r>
              <a:r>
                <a:rPr lang="en-US" altLang="zh-CN" i="1">
                  <a:solidFill>
                    <a:srgbClr val="000000"/>
                  </a:solidFill>
                </a:rPr>
                <a:t>S’</a:t>
              </a:r>
              <a:r>
                <a:rPr lang="en-US" altLang="zh-CN">
                  <a:solidFill>
                    <a:srgbClr val="000000"/>
                  </a:solidFill>
                </a:rPr>
                <a:t>, </a:t>
              </a:r>
              <a:r>
                <a:rPr lang="en-US" altLang="zh-CN" i="1">
                  <a:solidFill>
                    <a:srgbClr val="000000"/>
                  </a:solidFill>
                </a:rPr>
                <a:t>J</a:t>
              </a:r>
              <a:r>
                <a:rPr lang="en-US" altLang="zh-CN" i="1" baseline="-30000">
                  <a:solidFill>
                    <a:srgbClr val="000000"/>
                  </a:solidFill>
                </a:rPr>
                <a:t>k</a:t>
              </a:r>
              <a:r>
                <a:rPr lang="en-US" altLang="zh-CN">
                  <a:solidFill>
                    <a:srgbClr val="000000"/>
                  </a:solidFill>
                </a:rPr>
                <a:t>, </a:t>
              </a:r>
              <a:r>
                <a:rPr lang="en-US" altLang="zh-CN" i="1">
                  <a:solidFill>
                    <a:srgbClr val="000000"/>
                  </a:solidFill>
                </a:rPr>
                <a:t>S’’</a:t>
              </a:r>
              <a:r>
                <a:rPr lang="zh-CN" altLang="en-US">
                  <a:solidFill>
                    <a:srgbClr val="000000"/>
                  </a:solidFill>
                </a:rPr>
                <a:t>），其中</a:t>
              </a:r>
              <a:r>
                <a:rPr lang="en-US" altLang="zh-CN" i="1">
                  <a:solidFill>
                    <a:srgbClr val="000000"/>
                  </a:solidFill>
                </a:rPr>
                <a:t>S’</a:t>
              </a:r>
              <a:r>
                <a:rPr lang="zh-CN" altLang="en-US">
                  <a:solidFill>
                    <a:srgbClr val="000000"/>
                  </a:solidFill>
                </a:rPr>
                <a:t>是</a:t>
              </a:r>
              <a:r>
                <a:rPr lang="en-US" altLang="zh-CN" i="1">
                  <a:solidFill>
                    <a:srgbClr val="000000"/>
                  </a:solidFill>
                </a:rPr>
                <a:t>J</a:t>
              </a:r>
              <a:r>
                <a:rPr lang="en-US" altLang="zh-CN" i="1" baseline="-30000">
                  <a:solidFill>
                    <a:srgbClr val="000000"/>
                  </a:solidFill>
                </a:rPr>
                <a:t>k</a:t>
              </a:r>
              <a:r>
                <a:rPr lang="zh-CN" altLang="en-US">
                  <a:solidFill>
                    <a:srgbClr val="000000"/>
                  </a:solidFill>
                </a:rPr>
                <a:t>之前加工的工件的一个排序，</a:t>
              </a:r>
              <a:r>
                <a:rPr lang="en-US" altLang="zh-CN" i="1">
                  <a:solidFill>
                    <a:srgbClr val="000000"/>
                  </a:solidFill>
                </a:rPr>
                <a:t>S’’</a:t>
              </a:r>
              <a:r>
                <a:rPr lang="zh-CN" altLang="en-US">
                  <a:solidFill>
                    <a:srgbClr val="000000"/>
                  </a:solidFill>
                </a:rPr>
                <a:t>为</a:t>
              </a:r>
              <a:r>
                <a:rPr lang="en-US" altLang="zh-CN" i="1">
                  <a:solidFill>
                    <a:srgbClr val="000000"/>
                  </a:solidFill>
                </a:rPr>
                <a:t>J</a:t>
              </a:r>
              <a:r>
                <a:rPr lang="en-US" altLang="zh-CN" i="1" baseline="-30000">
                  <a:solidFill>
                    <a:srgbClr val="000000"/>
                  </a:solidFill>
                </a:rPr>
                <a:t>k</a:t>
              </a:r>
              <a:r>
                <a:rPr lang="zh-CN" altLang="en-US">
                  <a:solidFill>
                    <a:srgbClr val="000000"/>
                  </a:solidFill>
                </a:rPr>
                <a:t>之后加工的工件的一个排序，则容易证明</a:t>
              </a:r>
              <a:r>
                <a:rPr lang="en-US" altLang="zh-CN" i="1">
                  <a:solidFill>
                    <a:srgbClr val="000000"/>
                  </a:solidFill>
                </a:rPr>
                <a:t>S</a:t>
              </a:r>
              <a:r>
                <a:rPr lang="en-US" altLang="zh-CN" i="1">
                  <a:solidFill>
                    <a:srgbClr val="000000"/>
                  </a:solidFill>
                  <a:latin typeface="宋体"/>
                </a:rPr>
                <a:t>’</a:t>
              </a:r>
              <a:r>
                <a:rPr lang="zh-CN" altLang="en-US">
                  <a:solidFill>
                    <a:srgbClr val="000000"/>
                  </a:solidFill>
                </a:rPr>
                <a:t>和</a:t>
              </a:r>
              <a:r>
                <a:rPr lang="en-US" altLang="zh-CN" i="1">
                  <a:solidFill>
                    <a:srgbClr val="000000"/>
                  </a:solidFill>
                </a:rPr>
                <a:t>S’’</a:t>
              </a:r>
              <a:r>
                <a:rPr lang="zh-CN" altLang="en-US">
                  <a:solidFill>
                    <a:srgbClr val="000000"/>
                  </a:solidFill>
                </a:rPr>
                <a:t>均应是相应子集的最优排序。这一性质说明，对问题</a:t>
              </a:r>
              <a:r>
                <a:rPr lang="en-US" altLang="zh-CN">
                  <a:solidFill>
                    <a:srgbClr val="000000"/>
                  </a:solidFill>
                </a:rPr>
                <a:t>1//         </a:t>
              </a:r>
              <a:r>
                <a:rPr lang="zh-CN" altLang="en-US">
                  <a:solidFill>
                    <a:srgbClr val="000000"/>
                  </a:solidFill>
                </a:rPr>
                <a:t>，贝尔曼的最优化原理成立，从而可如下构造动态规划算法。</a:t>
              </a:r>
            </a:p>
          </p:txBody>
        </p:sp>
        <p:graphicFrame>
          <p:nvGraphicFramePr>
            <p:cNvPr id="132106" name="Object 10"/>
            <p:cNvGraphicFramePr>
              <a:graphicFrameLocks noChangeAspect="1"/>
            </p:cNvGraphicFramePr>
            <p:nvPr/>
          </p:nvGraphicFramePr>
          <p:xfrm>
            <a:off x="4195" y="1253"/>
            <a:ext cx="273" cy="199"/>
          </p:xfrm>
          <a:graphic>
            <a:graphicData uri="http://schemas.openxmlformats.org/presentationml/2006/ole">
              <mc:AlternateContent xmlns:mc="http://schemas.openxmlformats.org/markup-compatibility/2006">
                <mc:Choice xmlns:v="urn:schemas-microsoft-com:vml" Requires="v">
                  <p:oleObj spid="_x0000_s132127" r:id="rId3" imgW="355292" imgH="253780" progId="Equation.DSMT4">
                    <p:embed/>
                  </p:oleObj>
                </mc:Choice>
                <mc:Fallback>
                  <p:oleObj r:id="rId3" imgW="355292" imgH="25378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1253"/>
                          <a:ext cx="273"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2110" name="Rectangle 14"/>
          <p:cNvSpPr>
            <a:spLocks noChangeArrowheads="1"/>
          </p:cNvSpPr>
          <p:nvPr/>
        </p:nvSpPr>
        <p:spPr bwMode="auto">
          <a:xfrm>
            <a:off x="319088" y="2565400"/>
            <a:ext cx="274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先引入一些符号，记：</a:t>
            </a:r>
          </a:p>
        </p:txBody>
      </p:sp>
      <p:sp>
        <p:nvSpPr>
          <p:cNvPr id="132112" name="Rectangle 16"/>
          <p:cNvSpPr>
            <a:spLocks noChangeArrowheads="1"/>
          </p:cNvSpPr>
          <p:nvPr/>
        </p:nvSpPr>
        <p:spPr bwMode="auto">
          <a:xfrm>
            <a:off x="323850" y="2924175"/>
            <a:ext cx="7581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V</a:t>
            </a:r>
            <a:r>
              <a:rPr lang="en-US" altLang="zh-CN"/>
              <a:t>(</a:t>
            </a:r>
            <a:r>
              <a:rPr lang="en-US" altLang="zh-CN" i="1"/>
              <a:t>A</a:t>
            </a:r>
            <a:r>
              <a:rPr lang="en-US" altLang="zh-CN"/>
              <a:t>, </a:t>
            </a:r>
            <a:r>
              <a:rPr lang="en-US" altLang="zh-CN" i="1"/>
              <a:t>t</a:t>
            </a:r>
            <a:r>
              <a:rPr lang="en-US" altLang="zh-CN"/>
              <a:t>)</a:t>
            </a:r>
            <a:r>
              <a:rPr lang="zh-CN" altLang="en-US">
                <a:cs typeface="Times New Roman" pitchFamily="18" charset="0"/>
              </a:rPr>
              <a:t>为从时刻</a:t>
            </a:r>
            <a:r>
              <a:rPr lang="en-US" altLang="zh-CN" i="1"/>
              <a:t>t</a:t>
            </a:r>
            <a:r>
              <a:rPr lang="zh-CN" altLang="en-US">
                <a:cs typeface="Times New Roman" pitchFamily="18" charset="0"/>
              </a:rPr>
              <a:t>开始按最优顺序加工</a:t>
            </a:r>
            <a:r>
              <a:rPr lang="en-US" altLang="zh-CN" i="1"/>
              <a:t>A</a:t>
            </a:r>
            <a:r>
              <a:rPr lang="zh-CN" altLang="en-US">
                <a:cs typeface="Times New Roman" pitchFamily="18" charset="0"/>
              </a:rPr>
              <a:t>中所有工件的总误工时间。</a:t>
            </a:r>
            <a:r>
              <a:rPr lang="zh-CN" altLang="en-US"/>
              <a:t> </a:t>
            </a:r>
          </a:p>
        </p:txBody>
      </p:sp>
      <p:sp>
        <p:nvSpPr>
          <p:cNvPr id="132114" name="Rectangle 18"/>
          <p:cNvSpPr>
            <a:spLocks noChangeArrowheads="1"/>
          </p:cNvSpPr>
          <p:nvPr/>
        </p:nvSpPr>
        <p:spPr bwMode="auto">
          <a:xfrm>
            <a:off x="323850" y="3284538"/>
            <a:ext cx="8594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t>J</a:t>
            </a:r>
            <a:r>
              <a:rPr lang="zh-CN" altLang="en-US">
                <a:cs typeface="Times New Roman" pitchFamily="18" charset="0"/>
              </a:rPr>
              <a:t>（</a:t>
            </a:r>
            <a:r>
              <a:rPr lang="en-US" altLang="zh-CN" i="1"/>
              <a:t>j</a:t>
            </a:r>
            <a:r>
              <a:rPr lang="en-US" altLang="zh-CN"/>
              <a:t>, </a:t>
            </a:r>
            <a:r>
              <a:rPr lang="en-US" altLang="zh-CN" i="1"/>
              <a:t>l</a:t>
            </a:r>
            <a:r>
              <a:rPr lang="en-US" altLang="zh-CN"/>
              <a:t>; </a:t>
            </a:r>
            <a:r>
              <a:rPr lang="en-US" altLang="zh-CN" i="1"/>
              <a:t>k</a:t>
            </a:r>
            <a:r>
              <a:rPr lang="zh-CN" altLang="en-US">
                <a:cs typeface="Times New Roman" pitchFamily="18" charset="0"/>
              </a:rPr>
              <a:t>）为工件集合</a:t>
            </a:r>
            <a:r>
              <a:rPr lang="en-US" altLang="zh-CN"/>
              <a:t>{</a:t>
            </a:r>
            <a:r>
              <a:rPr lang="en-US" altLang="zh-CN" i="1"/>
              <a:t>J</a:t>
            </a:r>
            <a:r>
              <a:rPr lang="en-US" altLang="zh-CN" i="1" baseline="-30000"/>
              <a:t>j</a:t>
            </a:r>
            <a:r>
              <a:rPr lang="en-US" altLang="zh-CN"/>
              <a:t>, </a:t>
            </a:r>
            <a:r>
              <a:rPr lang="en-US" altLang="zh-CN" i="1"/>
              <a:t>J</a:t>
            </a:r>
            <a:r>
              <a:rPr lang="en-US" altLang="zh-CN" i="1" baseline="-30000"/>
              <a:t>j</a:t>
            </a:r>
            <a:r>
              <a:rPr lang="en-US" altLang="zh-CN" baseline="-30000"/>
              <a:t>+1</a:t>
            </a:r>
            <a:r>
              <a:rPr lang="en-US" altLang="zh-CN"/>
              <a:t>, </a:t>
            </a:r>
            <a:r>
              <a:rPr lang="en-US" altLang="zh-CN">
                <a:cs typeface="Times New Roman" pitchFamily="18" charset="0"/>
              </a:rPr>
              <a:t>…</a:t>
            </a:r>
            <a:r>
              <a:rPr lang="en-US" altLang="zh-CN"/>
              <a:t>, </a:t>
            </a:r>
            <a:r>
              <a:rPr lang="en-US" altLang="zh-CN" i="1"/>
              <a:t>J</a:t>
            </a:r>
            <a:r>
              <a:rPr lang="en-US" altLang="zh-CN" i="1" baseline="-30000"/>
              <a:t>l</a:t>
            </a:r>
            <a:r>
              <a:rPr lang="en-US" altLang="zh-CN" baseline="-30000"/>
              <a:t>-1</a:t>
            </a:r>
            <a:r>
              <a:rPr lang="en-US" altLang="zh-CN"/>
              <a:t>, </a:t>
            </a:r>
            <a:r>
              <a:rPr lang="en-US" altLang="zh-CN" i="1"/>
              <a:t>J</a:t>
            </a:r>
            <a:r>
              <a:rPr lang="en-US" altLang="zh-CN" baseline="-30000"/>
              <a:t>l</a:t>
            </a:r>
            <a:r>
              <a:rPr lang="en-US" altLang="zh-CN"/>
              <a:t>}\ {</a:t>
            </a:r>
            <a:r>
              <a:rPr lang="en-US" altLang="zh-CN" i="1"/>
              <a:t>J</a:t>
            </a:r>
            <a:r>
              <a:rPr lang="en-US" altLang="zh-CN" i="1" baseline="-30000"/>
              <a:t>k</a:t>
            </a:r>
            <a:r>
              <a:rPr lang="en-US" altLang="zh-CN"/>
              <a:t>}</a:t>
            </a:r>
            <a:r>
              <a:rPr lang="zh-CN" altLang="en-US">
                <a:cs typeface="Times New Roman" pitchFamily="18" charset="0"/>
              </a:rPr>
              <a:t>，即由</a:t>
            </a:r>
            <a:r>
              <a:rPr lang="en-US" altLang="zh-CN" i="1"/>
              <a:t>J</a:t>
            </a:r>
            <a:r>
              <a:rPr lang="en-US" altLang="zh-CN" i="1" baseline="-30000"/>
              <a:t>j</a:t>
            </a:r>
            <a:r>
              <a:rPr lang="zh-CN" altLang="en-US">
                <a:cs typeface="Times New Roman" pitchFamily="18" charset="0"/>
              </a:rPr>
              <a:t>到</a:t>
            </a:r>
            <a:r>
              <a:rPr lang="en-US" altLang="zh-CN" i="1"/>
              <a:t>J</a:t>
            </a:r>
            <a:r>
              <a:rPr lang="en-US" altLang="zh-CN" i="1" baseline="-30000"/>
              <a:t>l</a:t>
            </a:r>
            <a:r>
              <a:rPr lang="zh-CN" altLang="en-US">
                <a:cs typeface="Times New Roman" pitchFamily="18" charset="0"/>
              </a:rPr>
              <a:t>但不含</a:t>
            </a:r>
            <a:r>
              <a:rPr lang="en-US" altLang="zh-CN" i="1"/>
              <a:t>J</a:t>
            </a:r>
            <a:r>
              <a:rPr lang="en-US" altLang="zh-CN" i="1" baseline="-30000"/>
              <a:t>k</a:t>
            </a:r>
            <a:r>
              <a:rPr lang="zh-CN" altLang="en-US">
                <a:cs typeface="Times New Roman" pitchFamily="18" charset="0"/>
              </a:rPr>
              <a:t>的集合，即使</a:t>
            </a:r>
            <a:r>
              <a:rPr lang="en-US" altLang="zh-CN" i="1"/>
              <a:t>j</a:t>
            </a:r>
            <a:r>
              <a:rPr lang="en-US" altLang="zh-CN">
                <a:cs typeface="Times New Roman" pitchFamily="18" charset="0"/>
              </a:rPr>
              <a:t>≤</a:t>
            </a:r>
            <a:r>
              <a:rPr lang="en-US" altLang="zh-CN" i="1"/>
              <a:t>k</a:t>
            </a:r>
            <a:r>
              <a:rPr lang="en-US" altLang="zh-CN">
                <a:cs typeface="Times New Roman" pitchFamily="18" charset="0"/>
              </a:rPr>
              <a:t>≤</a:t>
            </a:r>
            <a:r>
              <a:rPr lang="en-US" altLang="zh-CN" i="1"/>
              <a:t>l</a:t>
            </a:r>
            <a:r>
              <a:rPr lang="zh-CN" altLang="en-US">
                <a:cs typeface="Times New Roman" pitchFamily="18" charset="0"/>
              </a:rPr>
              <a:t>。</a:t>
            </a:r>
            <a:r>
              <a:rPr lang="zh-CN" altLang="en-US"/>
              <a:t> </a:t>
            </a:r>
          </a:p>
        </p:txBody>
      </p:sp>
      <p:sp>
        <p:nvSpPr>
          <p:cNvPr id="132116" name="Rectangle 20"/>
          <p:cNvSpPr>
            <a:spLocks noChangeArrowheads="1"/>
          </p:cNvSpPr>
          <p:nvPr/>
        </p:nvSpPr>
        <p:spPr bwMode="auto">
          <a:xfrm>
            <a:off x="250825" y="3997325"/>
            <a:ext cx="89296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t>V</a:t>
            </a:r>
            <a:r>
              <a:rPr lang="en-US" altLang="zh-CN"/>
              <a:t>(</a:t>
            </a:r>
            <a:r>
              <a:rPr lang="en-US" altLang="zh-CN" i="1"/>
              <a:t>J</a:t>
            </a:r>
            <a:r>
              <a:rPr lang="zh-CN" altLang="en-US"/>
              <a:t>（</a:t>
            </a:r>
            <a:r>
              <a:rPr lang="en-US" altLang="zh-CN" i="1"/>
              <a:t>j</a:t>
            </a:r>
            <a:r>
              <a:rPr lang="en-US" altLang="zh-CN"/>
              <a:t>, </a:t>
            </a:r>
            <a:r>
              <a:rPr lang="en-US" altLang="zh-CN" i="1"/>
              <a:t>l</a:t>
            </a:r>
            <a:r>
              <a:rPr lang="en-US" altLang="zh-CN"/>
              <a:t>; </a:t>
            </a:r>
            <a:r>
              <a:rPr lang="en-US" altLang="zh-CN" i="1"/>
              <a:t>k</a:t>
            </a:r>
            <a:r>
              <a:rPr lang="zh-CN" altLang="en-US"/>
              <a:t>）</a:t>
            </a:r>
            <a:r>
              <a:rPr lang="en-US" altLang="zh-CN"/>
              <a:t>, </a:t>
            </a:r>
            <a:r>
              <a:rPr lang="en-US" altLang="zh-CN" i="1"/>
              <a:t>t</a:t>
            </a:r>
            <a:r>
              <a:rPr lang="en-US" altLang="zh-CN"/>
              <a:t>)</a:t>
            </a:r>
            <a:r>
              <a:rPr lang="zh-CN" altLang="en-US"/>
              <a:t>为从时刻</a:t>
            </a:r>
            <a:r>
              <a:rPr lang="en-US" altLang="zh-CN" i="1"/>
              <a:t>t</a:t>
            </a:r>
            <a:r>
              <a:rPr lang="zh-CN" altLang="en-US"/>
              <a:t>开始接最优顺序加工集合</a:t>
            </a:r>
            <a:r>
              <a:rPr lang="en-US" altLang="zh-CN" i="1"/>
              <a:t>J</a:t>
            </a:r>
            <a:r>
              <a:rPr lang="zh-CN" altLang="en-US"/>
              <a:t>（</a:t>
            </a:r>
            <a:r>
              <a:rPr lang="en-US" altLang="zh-CN" i="1"/>
              <a:t>j</a:t>
            </a:r>
            <a:r>
              <a:rPr lang="en-US" altLang="zh-CN"/>
              <a:t>, </a:t>
            </a:r>
            <a:r>
              <a:rPr lang="en-US" altLang="zh-CN" i="1"/>
              <a:t>l</a:t>
            </a:r>
            <a:r>
              <a:rPr lang="en-US" altLang="zh-CN"/>
              <a:t>; </a:t>
            </a:r>
            <a:r>
              <a:rPr lang="en-US" altLang="zh-CN" i="1"/>
              <a:t>k</a:t>
            </a:r>
            <a:r>
              <a:rPr lang="zh-CN" altLang="en-US"/>
              <a:t>）中工件的总误</a:t>
            </a:r>
          </a:p>
          <a:p>
            <a:r>
              <a:rPr lang="zh-CN" altLang="en-US"/>
              <a:t>工时间。算法如下：</a:t>
            </a:r>
          </a:p>
        </p:txBody>
      </p:sp>
      <p:sp>
        <p:nvSpPr>
          <p:cNvPr id="132118" name="Rectangle 22"/>
          <p:cNvSpPr>
            <a:spLocks noChangeArrowheads="1"/>
          </p:cNvSpPr>
          <p:nvPr/>
        </p:nvSpPr>
        <p:spPr bwMode="auto">
          <a:xfrm>
            <a:off x="395288" y="4652963"/>
            <a:ext cx="1993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算法初始条件</a:t>
            </a:r>
          </a:p>
        </p:txBody>
      </p:sp>
      <p:sp>
        <p:nvSpPr>
          <p:cNvPr id="132124" name="Rectangle 28"/>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2126" name="Group 30"/>
          <p:cNvGrpSpPr>
            <a:grpSpLocks/>
          </p:cNvGrpSpPr>
          <p:nvPr/>
        </p:nvGrpSpPr>
        <p:grpSpPr bwMode="auto">
          <a:xfrm>
            <a:off x="376238" y="5013325"/>
            <a:ext cx="5424487" cy="1006475"/>
            <a:chOff x="237" y="3158"/>
            <a:chExt cx="3417" cy="634"/>
          </a:xfrm>
        </p:grpSpPr>
        <p:sp>
          <p:nvSpPr>
            <p:cNvPr id="132122" name="Text Box 26"/>
            <p:cNvSpPr txBox="1">
              <a:spLocks noChangeArrowheads="1"/>
            </p:cNvSpPr>
            <p:nvPr/>
          </p:nvSpPr>
          <p:spPr bwMode="auto">
            <a:xfrm>
              <a:off x="237" y="3158"/>
              <a:ext cx="3417"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rPr>
                <a:t>V</a:t>
              </a:r>
              <a:r>
                <a:rPr lang="en-US" altLang="zh-CN">
                  <a:solidFill>
                    <a:srgbClr val="000000"/>
                  </a:solidFill>
                </a:rPr>
                <a:t>(     , </a:t>
              </a:r>
              <a:r>
                <a:rPr lang="en-US" altLang="zh-CN" i="1">
                  <a:solidFill>
                    <a:srgbClr val="000000"/>
                  </a:solidFill>
                </a:rPr>
                <a:t>t</a:t>
              </a:r>
              <a:r>
                <a:rPr lang="en-US" altLang="zh-CN">
                  <a:solidFill>
                    <a:srgbClr val="000000"/>
                  </a:solidFill>
                </a:rPr>
                <a:t>) = 0</a:t>
              </a:r>
              <a:endParaRPr lang="en-US" altLang="zh-CN" i="1">
                <a:solidFill>
                  <a:srgbClr val="000000"/>
                </a:solidFill>
              </a:endParaRPr>
            </a:p>
            <a:p>
              <a:r>
                <a:rPr lang="en-US" altLang="zh-CN" i="1">
                  <a:solidFill>
                    <a:srgbClr val="000000"/>
                  </a:solidFill>
                </a:rPr>
                <a:t>V</a:t>
              </a:r>
              <a:r>
                <a:rPr lang="en-US" altLang="zh-CN">
                  <a:solidFill>
                    <a:srgbClr val="000000"/>
                  </a:solidFill>
                </a:rPr>
                <a:t>({</a:t>
              </a:r>
              <a:r>
                <a:rPr lang="en-US" altLang="zh-CN" i="1">
                  <a:solidFill>
                    <a:srgbClr val="000000"/>
                  </a:solidFill>
                </a:rPr>
                <a:t>J</a:t>
              </a:r>
              <a:r>
                <a:rPr lang="en-US" altLang="zh-CN" i="1" baseline="-30000">
                  <a:solidFill>
                    <a:srgbClr val="000000"/>
                  </a:solidFill>
                </a:rPr>
                <a:t>j</a:t>
              </a:r>
              <a:r>
                <a:rPr lang="en-US" altLang="zh-CN">
                  <a:solidFill>
                    <a:srgbClr val="000000"/>
                  </a:solidFill>
                </a:rPr>
                <a:t>}, </a:t>
              </a:r>
              <a:r>
                <a:rPr lang="en-US" altLang="zh-CN" i="1">
                  <a:solidFill>
                    <a:srgbClr val="000000"/>
                  </a:solidFill>
                </a:rPr>
                <a:t>t</a:t>
              </a:r>
              <a:r>
                <a:rPr lang="en-US" altLang="zh-CN">
                  <a:solidFill>
                    <a:srgbClr val="000000"/>
                  </a:solidFill>
                </a:rPr>
                <a:t>) = max (0, </a:t>
              </a:r>
              <a:r>
                <a:rPr lang="en-US" altLang="zh-CN" i="1">
                  <a:solidFill>
                    <a:srgbClr val="000000"/>
                  </a:solidFill>
                </a:rPr>
                <a:t>t</a:t>
              </a:r>
              <a:r>
                <a:rPr lang="en-US" altLang="zh-CN">
                  <a:solidFill>
                    <a:srgbClr val="000000"/>
                  </a:solidFill>
                </a:rPr>
                <a:t> + </a:t>
              </a:r>
              <a:r>
                <a:rPr lang="en-US" altLang="zh-CN" i="1">
                  <a:solidFill>
                    <a:srgbClr val="000000"/>
                  </a:solidFill>
                </a:rPr>
                <a:t>P</a:t>
              </a:r>
              <a:r>
                <a:rPr lang="en-US" altLang="zh-CN" i="1" baseline="-30000">
                  <a:solidFill>
                    <a:srgbClr val="000000"/>
                  </a:solidFill>
                </a:rPr>
                <a:t>j</a:t>
              </a:r>
              <a:r>
                <a:rPr lang="zh-CN" altLang="en-US">
                  <a:solidFill>
                    <a:srgbClr val="000000"/>
                  </a:solidFill>
                </a:rPr>
                <a:t>－</a:t>
              </a:r>
              <a:r>
                <a:rPr lang="en-US" altLang="zh-CN" i="1">
                  <a:solidFill>
                    <a:srgbClr val="000000"/>
                  </a:solidFill>
                </a:rPr>
                <a:t>d</a:t>
              </a:r>
              <a:r>
                <a:rPr lang="en-US" altLang="zh-CN" i="1" baseline="-30000">
                  <a:solidFill>
                    <a:srgbClr val="000000"/>
                  </a:solidFill>
                </a:rPr>
                <a:t>j</a:t>
              </a:r>
              <a:r>
                <a:rPr lang="en-US" altLang="zh-CN">
                  <a:solidFill>
                    <a:srgbClr val="000000"/>
                  </a:solidFill>
                </a:rPr>
                <a:t>)</a:t>
              </a:r>
              <a:endParaRPr lang="en-US" altLang="zh-CN" i="1">
                <a:solidFill>
                  <a:srgbClr val="000000"/>
                </a:solidFill>
              </a:endParaRPr>
            </a:p>
            <a:p>
              <a:r>
                <a:rPr lang="en-US" altLang="zh-CN" i="1">
                  <a:solidFill>
                    <a:srgbClr val="000000"/>
                  </a:solidFill>
                </a:rPr>
                <a:t>V</a:t>
              </a:r>
              <a:r>
                <a:rPr lang="en-US" altLang="zh-CN">
                  <a:solidFill>
                    <a:srgbClr val="000000"/>
                  </a:solidFill>
                </a:rPr>
                <a:t>({</a:t>
              </a:r>
              <a:r>
                <a:rPr lang="en-US" altLang="zh-CN" i="1">
                  <a:solidFill>
                    <a:srgbClr val="000000"/>
                  </a:solidFill>
                </a:rPr>
                <a:t>J</a:t>
              </a:r>
              <a:r>
                <a:rPr lang="en-US" altLang="zh-CN" i="1" baseline="-30000">
                  <a:solidFill>
                    <a:srgbClr val="000000"/>
                  </a:solidFill>
                </a:rPr>
                <a:t>j</a:t>
              </a:r>
              <a:r>
                <a:rPr lang="en-US" altLang="zh-CN">
                  <a:solidFill>
                    <a:srgbClr val="000000"/>
                  </a:solidFill>
                </a:rPr>
                <a:t>}, </a:t>
              </a:r>
              <a:r>
                <a:rPr lang="en-US" altLang="zh-CN" i="1">
                  <a:solidFill>
                    <a:srgbClr val="000000"/>
                  </a:solidFill>
                </a:rPr>
                <a:t>t</a:t>
              </a:r>
              <a:r>
                <a:rPr lang="en-US" altLang="zh-CN">
                  <a:solidFill>
                    <a:srgbClr val="000000"/>
                  </a:solidFill>
                </a:rPr>
                <a:t>)</a:t>
              </a:r>
              <a:r>
                <a:rPr lang="zh-CN" altLang="en-US">
                  <a:solidFill>
                    <a:srgbClr val="000000"/>
                  </a:solidFill>
                </a:rPr>
                <a:t>为从</a:t>
              </a:r>
              <a:r>
                <a:rPr lang="en-US" altLang="zh-CN" i="1">
                  <a:solidFill>
                    <a:srgbClr val="000000"/>
                  </a:solidFill>
                </a:rPr>
                <a:t>t</a:t>
              </a:r>
              <a:r>
                <a:rPr lang="zh-CN" altLang="en-US">
                  <a:solidFill>
                    <a:srgbClr val="000000"/>
                  </a:solidFill>
                </a:rPr>
                <a:t>时刻开始加工工件</a:t>
              </a:r>
              <a:r>
                <a:rPr lang="en-US" altLang="zh-CN" i="1">
                  <a:solidFill>
                    <a:srgbClr val="000000"/>
                  </a:solidFill>
                </a:rPr>
                <a:t>J</a:t>
              </a:r>
              <a:r>
                <a:rPr lang="en-US" altLang="zh-CN" i="1" baseline="-30000">
                  <a:solidFill>
                    <a:srgbClr val="000000"/>
                  </a:solidFill>
                </a:rPr>
                <a:t>j</a:t>
              </a:r>
              <a:r>
                <a:rPr lang="zh-CN" altLang="en-US">
                  <a:solidFill>
                    <a:srgbClr val="000000"/>
                  </a:solidFill>
                </a:rPr>
                <a:t>的误工时间。</a:t>
              </a:r>
            </a:p>
          </p:txBody>
        </p:sp>
        <p:graphicFrame>
          <p:nvGraphicFramePr>
            <p:cNvPr id="132123" name="Object 27"/>
            <p:cNvGraphicFramePr>
              <a:graphicFrameLocks noChangeAspect="1"/>
            </p:cNvGraphicFramePr>
            <p:nvPr/>
          </p:nvGraphicFramePr>
          <p:xfrm>
            <a:off x="476" y="3203"/>
            <a:ext cx="201" cy="227"/>
          </p:xfrm>
          <a:graphic>
            <a:graphicData uri="http://schemas.openxmlformats.org/presentationml/2006/ole">
              <mc:AlternateContent xmlns:mc="http://schemas.openxmlformats.org/markup-compatibility/2006">
                <mc:Choice xmlns:v="urn:schemas-microsoft-com:vml" Requires="v">
                  <p:oleObj spid="_x0000_s132128" r:id="rId5" imgW="139579" imgH="164957" progId="Equation.DSMT4">
                    <p:embed/>
                  </p:oleObj>
                </mc:Choice>
                <mc:Fallback>
                  <p:oleObj r:id="rId5" imgW="139579" imgH="164957" progId="Equation.DSMT4">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3203"/>
                          <a:ext cx="201"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2101"/>
                                        </p:tgtEl>
                                        <p:attrNameLst>
                                          <p:attrName>style.visibility</p:attrName>
                                        </p:attrNameLst>
                                      </p:cBhvr>
                                      <p:to>
                                        <p:strVal val="visible"/>
                                      </p:to>
                                    </p:set>
                                    <p:anim calcmode="lin" valueType="num">
                                      <p:cBhvr additive="base">
                                        <p:cTn id="7" dur="500" fill="hold"/>
                                        <p:tgtEl>
                                          <p:spTgt spid="132101"/>
                                        </p:tgtEl>
                                        <p:attrNameLst>
                                          <p:attrName>ppt_x</p:attrName>
                                        </p:attrNameLst>
                                      </p:cBhvr>
                                      <p:tavLst>
                                        <p:tav tm="0">
                                          <p:val>
                                            <p:strVal val="0-#ppt_w/2"/>
                                          </p:val>
                                        </p:tav>
                                        <p:tav tm="100000">
                                          <p:val>
                                            <p:strVal val="#ppt_x"/>
                                          </p:val>
                                        </p:tav>
                                      </p:tavLst>
                                    </p:anim>
                                    <p:anim calcmode="lin" valueType="num">
                                      <p:cBhvr additive="base">
                                        <p:cTn id="8" dur="500" fill="hold"/>
                                        <p:tgtEl>
                                          <p:spTgt spid="1321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2108"/>
                                        </p:tgtEl>
                                        <p:attrNameLst>
                                          <p:attrName>style.visibility</p:attrName>
                                        </p:attrNameLst>
                                      </p:cBhvr>
                                      <p:to>
                                        <p:strVal val="visible"/>
                                      </p:to>
                                    </p:set>
                                    <p:anim calcmode="lin" valueType="num">
                                      <p:cBhvr additive="base">
                                        <p:cTn id="13" dur="500" fill="hold"/>
                                        <p:tgtEl>
                                          <p:spTgt spid="132108"/>
                                        </p:tgtEl>
                                        <p:attrNameLst>
                                          <p:attrName>ppt_x</p:attrName>
                                        </p:attrNameLst>
                                      </p:cBhvr>
                                      <p:tavLst>
                                        <p:tav tm="0">
                                          <p:val>
                                            <p:strVal val="0-#ppt_w/2"/>
                                          </p:val>
                                        </p:tav>
                                        <p:tav tm="100000">
                                          <p:val>
                                            <p:strVal val="#ppt_x"/>
                                          </p:val>
                                        </p:tav>
                                      </p:tavLst>
                                    </p:anim>
                                    <p:anim calcmode="lin" valueType="num">
                                      <p:cBhvr additive="base">
                                        <p:cTn id="14" dur="500" fill="hold"/>
                                        <p:tgtEl>
                                          <p:spTgt spid="1321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2110"/>
                                        </p:tgtEl>
                                        <p:attrNameLst>
                                          <p:attrName>style.visibility</p:attrName>
                                        </p:attrNameLst>
                                      </p:cBhvr>
                                      <p:to>
                                        <p:strVal val="visible"/>
                                      </p:to>
                                    </p:set>
                                    <p:anim calcmode="lin" valueType="num">
                                      <p:cBhvr additive="base">
                                        <p:cTn id="19" dur="500" fill="hold"/>
                                        <p:tgtEl>
                                          <p:spTgt spid="132110"/>
                                        </p:tgtEl>
                                        <p:attrNameLst>
                                          <p:attrName>ppt_x</p:attrName>
                                        </p:attrNameLst>
                                      </p:cBhvr>
                                      <p:tavLst>
                                        <p:tav tm="0">
                                          <p:val>
                                            <p:strVal val="0-#ppt_w/2"/>
                                          </p:val>
                                        </p:tav>
                                        <p:tav tm="100000">
                                          <p:val>
                                            <p:strVal val="#ppt_x"/>
                                          </p:val>
                                        </p:tav>
                                      </p:tavLst>
                                    </p:anim>
                                    <p:anim calcmode="lin" valueType="num">
                                      <p:cBhvr additive="base">
                                        <p:cTn id="20" dur="500" fill="hold"/>
                                        <p:tgtEl>
                                          <p:spTgt spid="13211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2112"/>
                                        </p:tgtEl>
                                        <p:attrNameLst>
                                          <p:attrName>style.visibility</p:attrName>
                                        </p:attrNameLst>
                                      </p:cBhvr>
                                      <p:to>
                                        <p:strVal val="visible"/>
                                      </p:to>
                                    </p:set>
                                    <p:anim calcmode="lin" valueType="num">
                                      <p:cBhvr additive="base">
                                        <p:cTn id="25" dur="500" fill="hold"/>
                                        <p:tgtEl>
                                          <p:spTgt spid="132112"/>
                                        </p:tgtEl>
                                        <p:attrNameLst>
                                          <p:attrName>ppt_x</p:attrName>
                                        </p:attrNameLst>
                                      </p:cBhvr>
                                      <p:tavLst>
                                        <p:tav tm="0">
                                          <p:val>
                                            <p:strVal val="0-#ppt_w/2"/>
                                          </p:val>
                                        </p:tav>
                                        <p:tav tm="100000">
                                          <p:val>
                                            <p:strVal val="#ppt_x"/>
                                          </p:val>
                                        </p:tav>
                                      </p:tavLst>
                                    </p:anim>
                                    <p:anim calcmode="lin" valueType="num">
                                      <p:cBhvr additive="base">
                                        <p:cTn id="26" dur="500" fill="hold"/>
                                        <p:tgtEl>
                                          <p:spTgt spid="13211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2114"/>
                                        </p:tgtEl>
                                        <p:attrNameLst>
                                          <p:attrName>style.visibility</p:attrName>
                                        </p:attrNameLst>
                                      </p:cBhvr>
                                      <p:to>
                                        <p:strVal val="visible"/>
                                      </p:to>
                                    </p:set>
                                    <p:anim calcmode="lin" valueType="num">
                                      <p:cBhvr additive="base">
                                        <p:cTn id="31" dur="500" fill="hold"/>
                                        <p:tgtEl>
                                          <p:spTgt spid="132114"/>
                                        </p:tgtEl>
                                        <p:attrNameLst>
                                          <p:attrName>ppt_x</p:attrName>
                                        </p:attrNameLst>
                                      </p:cBhvr>
                                      <p:tavLst>
                                        <p:tav tm="0">
                                          <p:val>
                                            <p:strVal val="0-#ppt_w/2"/>
                                          </p:val>
                                        </p:tav>
                                        <p:tav tm="100000">
                                          <p:val>
                                            <p:strVal val="#ppt_x"/>
                                          </p:val>
                                        </p:tav>
                                      </p:tavLst>
                                    </p:anim>
                                    <p:anim calcmode="lin" valueType="num">
                                      <p:cBhvr additive="base">
                                        <p:cTn id="32" dur="500" fill="hold"/>
                                        <p:tgtEl>
                                          <p:spTgt spid="1321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2116"/>
                                        </p:tgtEl>
                                        <p:attrNameLst>
                                          <p:attrName>style.visibility</p:attrName>
                                        </p:attrNameLst>
                                      </p:cBhvr>
                                      <p:to>
                                        <p:strVal val="visible"/>
                                      </p:to>
                                    </p:set>
                                    <p:anim calcmode="lin" valueType="num">
                                      <p:cBhvr additive="base">
                                        <p:cTn id="37" dur="500" fill="hold"/>
                                        <p:tgtEl>
                                          <p:spTgt spid="132116"/>
                                        </p:tgtEl>
                                        <p:attrNameLst>
                                          <p:attrName>ppt_x</p:attrName>
                                        </p:attrNameLst>
                                      </p:cBhvr>
                                      <p:tavLst>
                                        <p:tav tm="0">
                                          <p:val>
                                            <p:strVal val="0-#ppt_w/2"/>
                                          </p:val>
                                        </p:tav>
                                        <p:tav tm="100000">
                                          <p:val>
                                            <p:strVal val="#ppt_x"/>
                                          </p:val>
                                        </p:tav>
                                      </p:tavLst>
                                    </p:anim>
                                    <p:anim calcmode="lin" valueType="num">
                                      <p:cBhvr additive="base">
                                        <p:cTn id="38" dur="500" fill="hold"/>
                                        <p:tgtEl>
                                          <p:spTgt spid="13211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2118"/>
                                        </p:tgtEl>
                                        <p:attrNameLst>
                                          <p:attrName>style.visibility</p:attrName>
                                        </p:attrNameLst>
                                      </p:cBhvr>
                                      <p:to>
                                        <p:strVal val="visible"/>
                                      </p:to>
                                    </p:set>
                                    <p:anim calcmode="lin" valueType="num">
                                      <p:cBhvr additive="base">
                                        <p:cTn id="43" dur="500" fill="hold"/>
                                        <p:tgtEl>
                                          <p:spTgt spid="132118"/>
                                        </p:tgtEl>
                                        <p:attrNameLst>
                                          <p:attrName>ppt_x</p:attrName>
                                        </p:attrNameLst>
                                      </p:cBhvr>
                                      <p:tavLst>
                                        <p:tav tm="0">
                                          <p:val>
                                            <p:strVal val="0-#ppt_w/2"/>
                                          </p:val>
                                        </p:tav>
                                        <p:tav tm="100000">
                                          <p:val>
                                            <p:strVal val="#ppt_x"/>
                                          </p:val>
                                        </p:tav>
                                      </p:tavLst>
                                    </p:anim>
                                    <p:anim calcmode="lin" valueType="num">
                                      <p:cBhvr additive="base">
                                        <p:cTn id="44" dur="500" fill="hold"/>
                                        <p:tgtEl>
                                          <p:spTgt spid="13211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32126"/>
                                        </p:tgtEl>
                                        <p:attrNameLst>
                                          <p:attrName>style.visibility</p:attrName>
                                        </p:attrNameLst>
                                      </p:cBhvr>
                                      <p:to>
                                        <p:strVal val="visible"/>
                                      </p:to>
                                    </p:set>
                                    <p:anim calcmode="lin" valueType="num">
                                      <p:cBhvr additive="base">
                                        <p:cTn id="49" dur="500" fill="hold"/>
                                        <p:tgtEl>
                                          <p:spTgt spid="132126"/>
                                        </p:tgtEl>
                                        <p:attrNameLst>
                                          <p:attrName>ppt_x</p:attrName>
                                        </p:attrNameLst>
                                      </p:cBhvr>
                                      <p:tavLst>
                                        <p:tav tm="0">
                                          <p:val>
                                            <p:strVal val="#ppt_x"/>
                                          </p:val>
                                        </p:tav>
                                        <p:tav tm="100000">
                                          <p:val>
                                            <p:strVal val="#ppt_x"/>
                                          </p:val>
                                        </p:tav>
                                      </p:tavLst>
                                    </p:anim>
                                    <p:anim calcmode="lin" valueType="num">
                                      <p:cBhvr additive="base">
                                        <p:cTn id="50" dur="500" fill="hold"/>
                                        <p:tgtEl>
                                          <p:spTgt spid="1321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p:bldP spid="132110" grpId="0"/>
      <p:bldP spid="132112" grpId="0"/>
      <p:bldP spid="132114" grpId="0"/>
      <p:bldP spid="132116" grpId="0"/>
      <p:bldP spid="13211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ChangeArrowheads="1"/>
          </p:cNvSpPr>
          <p:nvPr/>
        </p:nvSpPr>
        <p:spPr bwMode="auto">
          <a:xfrm>
            <a:off x="250825" y="368300"/>
            <a:ext cx="1462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迭代方程：</a:t>
            </a:r>
          </a:p>
        </p:txBody>
      </p:sp>
      <p:sp>
        <p:nvSpPr>
          <p:cNvPr id="133131" name="Rectangle 11"/>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3132" name="Group 12"/>
          <p:cNvGrpSpPr>
            <a:grpSpLocks/>
          </p:cNvGrpSpPr>
          <p:nvPr/>
        </p:nvGrpSpPr>
        <p:grpSpPr bwMode="auto">
          <a:xfrm>
            <a:off x="250825" y="765175"/>
            <a:ext cx="8599488" cy="771525"/>
            <a:chOff x="237" y="482"/>
            <a:chExt cx="5417" cy="486"/>
          </a:xfrm>
        </p:grpSpPr>
        <p:sp>
          <p:nvSpPr>
            <p:cNvPr id="133129" name="Text Box 9"/>
            <p:cNvSpPr txBox="1">
              <a:spLocks noChangeArrowheads="1"/>
            </p:cNvSpPr>
            <p:nvPr/>
          </p:nvSpPr>
          <p:spPr bwMode="auto">
            <a:xfrm>
              <a:off x="237" y="526"/>
              <a:ext cx="5417"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rPr>
                <a:t>V</a:t>
              </a:r>
              <a:r>
                <a:rPr lang="en-US" altLang="zh-CN">
                  <a:solidFill>
                    <a:srgbClr val="000000"/>
                  </a:solidFill>
                </a:rPr>
                <a:t>(</a:t>
              </a:r>
              <a:r>
                <a:rPr lang="en-US" altLang="zh-CN" i="1">
                  <a:solidFill>
                    <a:srgbClr val="000000"/>
                  </a:solidFill>
                </a:rPr>
                <a:t>J</a:t>
              </a:r>
              <a:r>
                <a:rPr lang="zh-CN" altLang="en-US">
                  <a:solidFill>
                    <a:srgbClr val="000000"/>
                  </a:solidFill>
                  <a:cs typeface="Times New Roman" pitchFamily="18" charset="0"/>
                </a:rPr>
                <a:t>（</a:t>
              </a:r>
              <a:r>
                <a:rPr lang="en-US" altLang="zh-CN" i="1">
                  <a:solidFill>
                    <a:srgbClr val="000000"/>
                  </a:solidFill>
                </a:rPr>
                <a:t>j</a:t>
              </a:r>
              <a:r>
                <a:rPr lang="en-US" altLang="zh-CN">
                  <a:solidFill>
                    <a:srgbClr val="000000"/>
                  </a:solidFill>
                </a:rPr>
                <a:t>, </a:t>
              </a:r>
              <a:r>
                <a:rPr lang="en-US" altLang="zh-CN" i="1">
                  <a:solidFill>
                    <a:srgbClr val="000000"/>
                  </a:solidFill>
                </a:rPr>
                <a:t>l</a:t>
              </a:r>
              <a:r>
                <a:rPr lang="en-US" altLang="zh-CN">
                  <a:solidFill>
                    <a:srgbClr val="000000"/>
                  </a:solidFill>
                </a:rPr>
                <a:t>; </a:t>
              </a:r>
              <a:r>
                <a:rPr lang="en-US" altLang="zh-CN" i="1">
                  <a:solidFill>
                    <a:srgbClr val="000000"/>
                  </a:solidFill>
                </a:rPr>
                <a:t>k</a:t>
              </a:r>
              <a:r>
                <a:rPr lang="zh-CN" altLang="en-US">
                  <a:solidFill>
                    <a:srgbClr val="000000"/>
                  </a:solidFill>
                  <a:cs typeface="Times New Roman" pitchFamily="18" charset="0"/>
                </a:rPr>
                <a:t>）</a:t>
              </a:r>
              <a:r>
                <a:rPr lang="en-US" altLang="zh-CN">
                  <a:solidFill>
                    <a:srgbClr val="000000"/>
                  </a:solidFill>
                </a:rPr>
                <a:t>, </a:t>
              </a:r>
              <a:r>
                <a:rPr lang="en-US" altLang="zh-CN" i="1">
                  <a:solidFill>
                    <a:srgbClr val="000000"/>
                  </a:solidFill>
                </a:rPr>
                <a:t>t</a:t>
              </a:r>
              <a:r>
                <a:rPr lang="en-US" altLang="zh-CN">
                  <a:solidFill>
                    <a:srgbClr val="000000"/>
                  </a:solidFill>
                </a:rPr>
                <a:t>) =             {</a:t>
              </a:r>
              <a:r>
                <a:rPr lang="en-US" altLang="zh-CN" i="1">
                  <a:solidFill>
                    <a:srgbClr val="000000"/>
                  </a:solidFill>
                </a:rPr>
                <a:t> V</a:t>
              </a:r>
              <a:r>
                <a:rPr lang="en-US" altLang="zh-CN">
                  <a:solidFill>
                    <a:srgbClr val="000000"/>
                  </a:solidFill>
                </a:rPr>
                <a:t>(</a:t>
              </a:r>
              <a:r>
                <a:rPr lang="en-US" altLang="zh-CN" i="1">
                  <a:solidFill>
                    <a:srgbClr val="000000"/>
                  </a:solidFill>
                </a:rPr>
                <a:t>J</a:t>
              </a:r>
              <a:r>
                <a:rPr lang="zh-CN" altLang="en-US">
                  <a:solidFill>
                    <a:srgbClr val="000000"/>
                  </a:solidFill>
                  <a:cs typeface="Times New Roman" pitchFamily="18" charset="0"/>
                </a:rPr>
                <a:t>（</a:t>
              </a:r>
              <a:r>
                <a:rPr lang="en-US" altLang="zh-CN" i="1">
                  <a:solidFill>
                    <a:srgbClr val="000000"/>
                  </a:solidFill>
                </a:rPr>
                <a:t>j</a:t>
              </a:r>
              <a:r>
                <a:rPr lang="en-US" altLang="zh-CN">
                  <a:solidFill>
                    <a:srgbClr val="000000"/>
                  </a:solidFill>
                </a:rPr>
                <a:t>, </a:t>
              </a:r>
              <a:r>
                <a:rPr lang="en-US" altLang="zh-CN" i="1">
                  <a:solidFill>
                    <a:srgbClr val="000000"/>
                  </a:solidFill>
                </a:rPr>
                <a:t>k</a:t>
              </a:r>
              <a:r>
                <a:rPr lang="en-US" altLang="zh-CN" i="1">
                  <a:solidFill>
                    <a:srgbClr val="000000"/>
                  </a:solidFill>
                  <a:latin typeface="宋体"/>
                </a:rPr>
                <a:t>’</a:t>
              </a:r>
              <a:r>
                <a:rPr lang="en-US" altLang="zh-CN">
                  <a:solidFill>
                    <a:srgbClr val="000000"/>
                  </a:solidFill>
                </a:rPr>
                <a:t>+</a:t>
              </a:r>
              <a:r>
                <a:rPr lang="en-US" altLang="zh-CN">
                  <a:solidFill>
                    <a:srgbClr val="000000"/>
                  </a:solidFill>
                  <a:cs typeface="Times New Roman" pitchFamily="18" charset="0"/>
                </a:rPr>
                <a:t>δ</a:t>
              </a:r>
              <a:r>
                <a:rPr lang="en-US" altLang="zh-CN">
                  <a:solidFill>
                    <a:srgbClr val="000000"/>
                  </a:solidFill>
                </a:rPr>
                <a:t>; </a:t>
              </a:r>
              <a:r>
                <a:rPr lang="en-US" altLang="zh-CN" i="1">
                  <a:solidFill>
                    <a:srgbClr val="000000"/>
                  </a:solidFill>
                </a:rPr>
                <a:t>k</a:t>
              </a:r>
              <a:r>
                <a:rPr lang="en-US" altLang="zh-CN" i="1">
                  <a:solidFill>
                    <a:srgbClr val="000000"/>
                  </a:solidFill>
                  <a:latin typeface="宋体"/>
                </a:rPr>
                <a:t>’</a:t>
              </a:r>
              <a:r>
                <a:rPr lang="zh-CN" altLang="en-US">
                  <a:solidFill>
                    <a:srgbClr val="000000"/>
                  </a:solidFill>
                  <a:cs typeface="Times New Roman" pitchFamily="18" charset="0"/>
                </a:rPr>
                <a:t>）</a:t>
              </a:r>
              <a:r>
                <a:rPr lang="en-US" altLang="zh-CN">
                  <a:solidFill>
                    <a:srgbClr val="000000"/>
                  </a:solidFill>
                </a:rPr>
                <a:t>, </a:t>
              </a:r>
              <a:r>
                <a:rPr lang="en-US" altLang="zh-CN" i="1">
                  <a:solidFill>
                    <a:srgbClr val="000000"/>
                  </a:solidFill>
                </a:rPr>
                <a:t>t</a:t>
              </a:r>
              <a:r>
                <a:rPr lang="en-US" altLang="zh-CN">
                  <a:solidFill>
                    <a:srgbClr val="000000"/>
                  </a:solidFill>
                </a:rPr>
                <a:t>) + max (0, </a:t>
              </a:r>
              <a:r>
                <a:rPr lang="en-US" altLang="zh-CN" i="1">
                  <a:solidFill>
                    <a:srgbClr val="000000"/>
                  </a:solidFill>
                </a:rPr>
                <a:t>C</a:t>
              </a:r>
              <a:r>
                <a:rPr lang="en-US" altLang="zh-CN" i="1" baseline="-30000">
                  <a:solidFill>
                    <a:srgbClr val="000000"/>
                  </a:solidFill>
                </a:rPr>
                <a:t>k</a:t>
              </a:r>
              <a:r>
                <a:rPr lang="en-US" altLang="zh-CN" i="1" baseline="-30000">
                  <a:solidFill>
                    <a:srgbClr val="000000"/>
                  </a:solidFill>
                  <a:latin typeface="宋体"/>
                </a:rPr>
                <a:t>’</a:t>
              </a:r>
              <a:r>
                <a:rPr lang="en-US" altLang="zh-CN">
                  <a:solidFill>
                    <a:srgbClr val="000000"/>
                  </a:solidFill>
                </a:rPr>
                <a:t> (</a:t>
              </a:r>
              <a:r>
                <a:rPr lang="en-US" altLang="zh-CN">
                  <a:solidFill>
                    <a:srgbClr val="000000"/>
                  </a:solidFill>
                  <a:cs typeface="Times New Roman" pitchFamily="18" charset="0"/>
                </a:rPr>
                <a:t>δ</a:t>
              </a:r>
              <a:r>
                <a:rPr lang="en-US" altLang="zh-CN">
                  <a:solidFill>
                    <a:srgbClr val="000000"/>
                  </a:solidFill>
                </a:rPr>
                <a:t>)</a:t>
              </a:r>
              <a:r>
                <a:rPr lang="zh-CN" altLang="en-US">
                  <a:solidFill>
                    <a:srgbClr val="000000"/>
                  </a:solidFill>
                  <a:cs typeface="Times New Roman" pitchFamily="18" charset="0"/>
                </a:rPr>
                <a:t>－</a:t>
              </a:r>
              <a:r>
                <a:rPr lang="en-US" altLang="zh-CN" i="1">
                  <a:solidFill>
                    <a:srgbClr val="000000"/>
                  </a:solidFill>
                </a:rPr>
                <a:t>d</a:t>
              </a:r>
              <a:r>
                <a:rPr lang="en-US" altLang="zh-CN" i="1" baseline="-30000">
                  <a:solidFill>
                    <a:srgbClr val="000000"/>
                  </a:solidFill>
                </a:rPr>
                <a:t>k</a:t>
              </a:r>
              <a:r>
                <a:rPr lang="en-US" altLang="zh-CN" i="1" baseline="-30000">
                  <a:solidFill>
                    <a:srgbClr val="000000"/>
                  </a:solidFill>
                  <a:latin typeface="宋体"/>
                </a:rPr>
                <a:t>’</a:t>
              </a:r>
              <a:r>
                <a:rPr lang="en-US" altLang="zh-CN">
                  <a:solidFill>
                    <a:srgbClr val="000000"/>
                  </a:solidFill>
                </a:rPr>
                <a:t>) </a:t>
              </a:r>
            </a:p>
            <a:p>
              <a:r>
                <a:rPr lang="en-US" altLang="zh-CN">
                  <a:solidFill>
                    <a:srgbClr val="000000"/>
                  </a:solidFill>
                </a:rPr>
                <a:t>                                             + </a:t>
              </a:r>
              <a:r>
                <a:rPr lang="en-US" altLang="zh-CN" i="1">
                  <a:solidFill>
                    <a:srgbClr val="000000"/>
                  </a:solidFill>
                </a:rPr>
                <a:t>V</a:t>
              </a:r>
              <a:r>
                <a:rPr lang="en-US" altLang="zh-CN">
                  <a:solidFill>
                    <a:srgbClr val="000000"/>
                  </a:solidFill>
                </a:rPr>
                <a:t>(</a:t>
              </a:r>
              <a:r>
                <a:rPr lang="en-US" altLang="zh-CN" i="1">
                  <a:solidFill>
                    <a:srgbClr val="000000"/>
                  </a:solidFill>
                </a:rPr>
                <a:t>J</a:t>
              </a:r>
              <a:r>
                <a:rPr lang="en-US" altLang="zh-CN">
                  <a:solidFill>
                    <a:srgbClr val="000000"/>
                  </a:solidFill>
                </a:rPr>
                <a:t> (</a:t>
              </a:r>
              <a:r>
                <a:rPr lang="en-US" altLang="zh-CN" i="1">
                  <a:solidFill>
                    <a:srgbClr val="000000"/>
                  </a:solidFill>
                </a:rPr>
                <a:t>k</a:t>
              </a:r>
              <a:r>
                <a:rPr lang="en-US" altLang="zh-CN" i="1">
                  <a:solidFill>
                    <a:srgbClr val="000000"/>
                  </a:solidFill>
                  <a:latin typeface="宋体"/>
                </a:rPr>
                <a:t>’</a:t>
              </a:r>
              <a:r>
                <a:rPr lang="en-US" altLang="zh-CN">
                  <a:solidFill>
                    <a:srgbClr val="000000"/>
                  </a:solidFill>
                </a:rPr>
                <a:t>+</a:t>
              </a:r>
              <a:r>
                <a:rPr lang="en-US" altLang="zh-CN">
                  <a:solidFill>
                    <a:srgbClr val="000000"/>
                  </a:solidFill>
                  <a:cs typeface="Times New Roman" pitchFamily="18" charset="0"/>
                </a:rPr>
                <a:t>δ</a:t>
              </a:r>
              <a:r>
                <a:rPr lang="en-US" altLang="zh-CN">
                  <a:solidFill>
                    <a:srgbClr val="000000"/>
                  </a:solidFill>
                </a:rPr>
                <a:t>+1, </a:t>
              </a:r>
              <a:r>
                <a:rPr lang="en-US" altLang="zh-CN" i="1">
                  <a:solidFill>
                    <a:srgbClr val="000000"/>
                  </a:solidFill>
                </a:rPr>
                <a:t>l</a:t>
              </a:r>
              <a:r>
                <a:rPr lang="en-US" altLang="zh-CN">
                  <a:solidFill>
                    <a:srgbClr val="000000"/>
                  </a:solidFill>
                </a:rPr>
                <a:t>; </a:t>
              </a:r>
              <a:r>
                <a:rPr lang="en-US" altLang="zh-CN" i="1">
                  <a:solidFill>
                    <a:srgbClr val="000000"/>
                  </a:solidFill>
                </a:rPr>
                <a:t>k</a:t>
              </a:r>
              <a:r>
                <a:rPr lang="en-US" altLang="zh-CN" i="1">
                  <a:solidFill>
                    <a:srgbClr val="000000"/>
                  </a:solidFill>
                  <a:latin typeface="宋体"/>
                </a:rPr>
                <a:t>’</a:t>
              </a:r>
              <a:r>
                <a:rPr lang="en-US" altLang="zh-CN">
                  <a:solidFill>
                    <a:srgbClr val="000000"/>
                  </a:solidFill>
                </a:rPr>
                <a:t>)</a:t>
              </a:r>
              <a:r>
                <a:rPr lang="en-US" altLang="zh-CN" i="1">
                  <a:solidFill>
                    <a:srgbClr val="000000"/>
                  </a:solidFill>
                </a:rPr>
                <a:t>C</a:t>
              </a:r>
              <a:r>
                <a:rPr lang="en-US" altLang="zh-CN" i="1" baseline="-30000">
                  <a:solidFill>
                    <a:srgbClr val="000000"/>
                  </a:solidFill>
                </a:rPr>
                <a:t>k</a:t>
              </a:r>
              <a:r>
                <a:rPr lang="en-US" altLang="zh-CN">
                  <a:solidFill>
                    <a:srgbClr val="000000"/>
                  </a:solidFill>
                </a:rPr>
                <a:t> (</a:t>
              </a:r>
              <a:r>
                <a:rPr lang="en-US" altLang="zh-CN">
                  <a:solidFill>
                    <a:srgbClr val="000000"/>
                  </a:solidFill>
                  <a:cs typeface="Times New Roman" pitchFamily="18" charset="0"/>
                </a:rPr>
                <a:t>δ</a:t>
              </a:r>
              <a:r>
                <a:rPr lang="en-US" altLang="zh-CN">
                  <a:solidFill>
                    <a:srgbClr val="000000"/>
                  </a:solidFill>
                </a:rPr>
                <a:t>)}</a:t>
              </a:r>
              <a:r>
                <a:rPr lang="en-US" altLang="zh-CN"/>
                <a:t> </a:t>
              </a:r>
              <a:endParaRPr lang="zh-CN" altLang="en-US"/>
            </a:p>
          </p:txBody>
        </p:sp>
        <p:graphicFrame>
          <p:nvGraphicFramePr>
            <p:cNvPr id="133130" name="Object 10"/>
            <p:cNvGraphicFramePr>
              <a:graphicFrameLocks noChangeAspect="1"/>
            </p:cNvGraphicFramePr>
            <p:nvPr/>
          </p:nvGraphicFramePr>
          <p:xfrm>
            <a:off x="1519" y="482"/>
            <a:ext cx="499" cy="337"/>
          </p:xfrm>
          <a:graphic>
            <a:graphicData uri="http://schemas.openxmlformats.org/presentationml/2006/ole">
              <mc:AlternateContent xmlns:mc="http://schemas.openxmlformats.org/markup-compatibility/2006">
                <mc:Choice xmlns:v="urn:schemas-microsoft-com:vml" Requires="v">
                  <p:oleObj spid="_x0000_s133263" r:id="rId3" imgW="406224" imgH="279279" progId="Equation.DSMT4">
                    <p:embed/>
                  </p:oleObj>
                </mc:Choice>
                <mc:Fallback>
                  <p:oleObj r:id="rId3" imgW="406224" imgH="279279"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482"/>
                          <a:ext cx="499" cy="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33134" name="Rectangle 14"/>
          <p:cNvSpPr>
            <a:spLocks noChangeArrowheads="1"/>
          </p:cNvSpPr>
          <p:nvPr/>
        </p:nvSpPr>
        <p:spPr bwMode="auto">
          <a:xfrm>
            <a:off x="395288" y="1773238"/>
            <a:ext cx="1844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其中，</a:t>
            </a:r>
            <a:r>
              <a:rPr lang="en-US" altLang="zh-CN" i="1"/>
              <a:t>k</a:t>
            </a:r>
            <a:r>
              <a:rPr lang="en-US" altLang="zh-CN" i="1">
                <a:latin typeface="宋体"/>
              </a:rPr>
              <a:t>’</a:t>
            </a:r>
            <a:r>
              <a:rPr lang="zh-CN" altLang="en-US"/>
              <a:t>满足</a:t>
            </a:r>
          </a:p>
        </p:txBody>
      </p:sp>
      <p:sp>
        <p:nvSpPr>
          <p:cNvPr id="133136" name="Rectangle 16"/>
          <p:cNvSpPr>
            <a:spLocks noChangeArrowheads="1"/>
          </p:cNvSpPr>
          <p:nvPr/>
        </p:nvSpPr>
        <p:spPr bwMode="auto">
          <a:xfrm>
            <a:off x="900113" y="2205038"/>
            <a:ext cx="3543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P</a:t>
            </a:r>
            <a:r>
              <a:rPr lang="en-US" altLang="zh-CN" i="1" baseline="-30000"/>
              <a:t>k</a:t>
            </a:r>
            <a:r>
              <a:rPr lang="en-US" altLang="zh-CN" i="1" baseline="-30000">
                <a:latin typeface="Arial"/>
              </a:rPr>
              <a:t>’</a:t>
            </a:r>
            <a:r>
              <a:rPr lang="en-US" altLang="zh-CN"/>
              <a:t> = max (</a:t>
            </a:r>
            <a:r>
              <a:rPr lang="en-US" altLang="zh-CN" i="1"/>
              <a:t>P</a:t>
            </a:r>
            <a:r>
              <a:rPr lang="en-US" altLang="zh-CN" i="1" baseline="-30000"/>
              <a:t>i</a:t>
            </a:r>
            <a:r>
              <a:rPr lang="en-US" altLang="zh-CN"/>
              <a:t> | </a:t>
            </a:r>
            <a:r>
              <a:rPr lang="en-US" altLang="zh-CN" i="1"/>
              <a:t>J</a:t>
            </a:r>
            <a:r>
              <a:rPr lang="en-US" altLang="zh-CN" i="1" baseline="-30000"/>
              <a:t>i</a:t>
            </a:r>
            <a:r>
              <a:rPr lang="en-US" altLang="zh-CN"/>
              <a:t> ∈</a:t>
            </a:r>
            <a:r>
              <a:rPr lang="en-US" altLang="zh-CN" i="1"/>
              <a:t>J</a:t>
            </a:r>
            <a:r>
              <a:rPr lang="en-US" altLang="zh-CN"/>
              <a:t> (</a:t>
            </a:r>
            <a:r>
              <a:rPr lang="en-US" altLang="zh-CN" i="1"/>
              <a:t>j</a:t>
            </a:r>
            <a:r>
              <a:rPr lang="en-US" altLang="zh-CN"/>
              <a:t>, </a:t>
            </a:r>
            <a:r>
              <a:rPr lang="en-US" altLang="zh-CN" i="1"/>
              <a:t>l</a:t>
            </a:r>
            <a:r>
              <a:rPr lang="en-US" altLang="zh-CN"/>
              <a:t>; </a:t>
            </a:r>
            <a:r>
              <a:rPr lang="en-US" altLang="zh-CN" i="1"/>
              <a:t>k</a:t>
            </a:r>
            <a:r>
              <a:rPr lang="en-US" altLang="zh-CN"/>
              <a:t>) )</a:t>
            </a:r>
          </a:p>
        </p:txBody>
      </p:sp>
      <p:sp>
        <p:nvSpPr>
          <p:cNvPr id="133138" name="Rectangle 18"/>
          <p:cNvSpPr>
            <a:spLocks noChangeArrowheads="1"/>
          </p:cNvSpPr>
          <p:nvPr/>
        </p:nvSpPr>
        <p:spPr bwMode="auto">
          <a:xfrm>
            <a:off x="268288" y="2582863"/>
            <a:ext cx="8480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t>C</a:t>
            </a:r>
            <a:r>
              <a:rPr lang="en-US" altLang="zh-CN" i="1" baseline="-30000"/>
              <a:t>k</a:t>
            </a:r>
            <a:r>
              <a:rPr lang="en-US" altLang="zh-CN" i="1" baseline="-30000">
                <a:latin typeface="Arial"/>
              </a:rPr>
              <a:t>’</a:t>
            </a:r>
            <a:r>
              <a:rPr lang="en-US" altLang="zh-CN" i="1" baseline="-30000"/>
              <a:t> </a:t>
            </a:r>
            <a:r>
              <a:rPr lang="en-US" altLang="zh-CN"/>
              <a:t>(δ)</a:t>
            </a:r>
            <a:r>
              <a:rPr lang="zh-CN" altLang="en-US"/>
              <a:t>为从</a:t>
            </a:r>
            <a:r>
              <a:rPr lang="en-US" altLang="zh-CN" i="1"/>
              <a:t>t</a:t>
            </a:r>
            <a:r>
              <a:rPr lang="zh-CN" altLang="en-US"/>
              <a:t>时刻开始加工</a:t>
            </a:r>
            <a:r>
              <a:rPr lang="en-US" altLang="zh-CN" i="1"/>
              <a:t>J</a:t>
            </a:r>
            <a:r>
              <a:rPr lang="zh-CN" altLang="en-US"/>
              <a:t>（</a:t>
            </a:r>
            <a:r>
              <a:rPr lang="en-US" altLang="zh-CN" i="1"/>
              <a:t>j</a:t>
            </a:r>
            <a:r>
              <a:rPr lang="en-US" altLang="zh-CN"/>
              <a:t>, </a:t>
            </a:r>
            <a:r>
              <a:rPr lang="en-US" altLang="zh-CN" i="1"/>
              <a:t>k</a:t>
            </a:r>
            <a:r>
              <a:rPr lang="en-US" altLang="zh-CN" i="1">
                <a:latin typeface="Arial"/>
              </a:rPr>
              <a:t>’</a:t>
            </a:r>
            <a:r>
              <a:rPr lang="en-US" altLang="zh-CN"/>
              <a:t>+δ; </a:t>
            </a:r>
            <a:r>
              <a:rPr lang="en-US" altLang="zh-CN" i="1"/>
              <a:t>k</a:t>
            </a:r>
            <a:r>
              <a:rPr lang="en-US" altLang="zh-CN" i="1">
                <a:latin typeface="Arial"/>
              </a:rPr>
              <a:t>’</a:t>
            </a:r>
            <a:r>
              <a:rPr lang="zh-CN" altLang="en-US"/>
              <a:t>）中的工件，再加工</a:t>
            </a:r>
            <a:r>
              <a:rPr lang="en-US" altLang="zh-CN" i="1"/>
              <a:t>J</a:t>
            </a:r>
            <a:r>
              <a:rPr lang="en-US" altLang="zh-CN" i="1" baseline="-30000"/>
              <a:t>k</a:t>
            </a:r>
            <a:r>
              <a:rPr lang="en-US" altLang="zh-CN" i="1" baseline="-30000">
                <a:latin typeface="Arial"/>
              </a:rPr>
              <a:t>’</a:t>
            </a:r>
            <a:r>
              <a:rPr lang="zh-CN" altLang="en-US"/>
              <a:t>，所需的</a:t>
            </a:r>
          </a:p>
          <a:p>
            <a:r>
              <a:rPr lang="zh-CN" altLang="en-US"/>
              <a:t>完工时间。</a:t>
            </a:r>
          </a:p>
        </p:txBody>
      </p:sp>
      <p:sp>
        <p:nvSpPr>
          <p:cNvPr id="133140" name="Rectangle 20"/>
          <p:cNvSpPr>
            <a:spLocks noChangeArrowheads="1"/>
          </p:cNvSpPr>
          <p:nvPr/>
        </p:nvSpPr>
        <p:spPr bwMode="auto">
          <a:xfrm>
            <a:off x="250825" y="3284538"/>
            <a:ext cx="7375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当迭代求得</a:t>
            </a:r>
            <a:r>
              <a:rPr lang="en-US" altLang="zh-CN" i="1"/>
              <a:t>V</a:t>
            </a:r>
            <a:r>
              <a:rPr lang="en-US" altLang="zh-CN"/>
              <a:t>( {1,…, </a:t>
            </a:r>
            <a:r>
              <a:rPr lang="en-US" altLang="zh-CN" i="1"/>
              <a:t>n</a:t>
            </a:r>
            <a:r>
              <a:rPr lang="en-US" altLang="zh-CN"/>
              <a:t>}, 0)</a:t>
            </a:r>
            <a:r>
              <a:rPr lang="zh-CN" altLang="en-US"/>
              <a:t>时，迭代终止，并得到一个最优排序。</a:t>
            </a:r>
          </a:p>
        </p:txBody>
      </p:sp>
      <p:sp>
        <p:nvSpPr>
          <p:cNvPr id="133142" name="Rectangle 22"/>
          <p:cNvSpPr>
            <a:spLocks noChangeArrowheads="1"/>
          </p:cNvSpPr>
          <p:nvPr/>
        </p:nvSpPr>
        <p:spPr bwMode="auto">
          <a:xfrm>
            <a:off x="250825" y="3644900"/>
            <a:ext cx="4710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9.26  </a:t>
            </a:r>
            <a:r>
              <a:rPr lang="en-US" altLang="zh-CN" i="1">
                <a:solidFill>
                  <a:srgbClr val="009900"/>
                </a:solidFill>
                <a:latin typeface="宋体" pitchFamily="2" charset="-122"/>
              </a:rPr>
              <a:t>J</a:t>
            </a:r>
            <a:r>
              <a:rPr lang="en-US" altLang="zh-CN">
                <a:solidFill>
                  <a:srgbClr val="009900"/>
                </a:solidFill>
                <a:latin typeface="宋体" pitchFamily="2" charset="-122"/>
              </a:rPr>
              <a:t> = {</a:t>
            </a:r>
            <a:r>
              <a:rPr lang="en-US" altLang="zh-CN" i="1">
                <a:solidFill>
                  <a:srgbClr val="009900"/>
                </a:solidFill>
                <a:latin typeface="宋体" pitchFamily="2" charset="-122"/>
              </a:rPr>
              <a:t>J</a:t>
            </a:r>
            <a:r>
              <a:rPr lang="en-US" altLang="zh-CN" baseline="-30000">
                <a:solidFill>
                  <a:srgbClr val="009900"/>
                </a:solidFill>
                <a:latin typeface="宋体" pitchFamily="2" charset="-122"/>
              </a:rPr>
              <a:t>1</a:t>
            </a:r>
            <a:r>
              <a:rPr lang="en-US" altLang="zh-CN">
                <a:solidFill>
                  <a:srgbClr val="009900"/>
                </a:solidFill>
                <a:latin typeface="宋体" pitchFamily="2" charset="-122"/>
              </a:rPr>
              <a:t>,…, </a:t>
            </a:r>
            <a:r>
              <a:rPr lang="en-US" altLang="zh-CN" i="1">
                <a:solidFill>
                  <a:srgbClr val="009900"/>
                </a:solidFill>
                <a:latin typeface="宋体" pitchFamily="2" charset="-122"/>
              </a:rPr>
              <a:t>J</a:t>
            </a:r>
            <a:r>
              <a:rPr lang="en-US" altLang="zh-CN" baseline="-30000">
                <a:solidFill>
                  <a:srgbClr val="009900"/>
                </a:solidFill>
                <a:latin typeface="宋体" pitchFamily="2" charset="-122"/>
              </a:rPr>
              <a:t>5</a:t>
            </a:r>
            <a:r>
              <a:rPr lang="en-US" altLang="zh-CN">
                <a:solidFill>
                  <a:srgbClr val="009900"/>
                </a:solidFill>
                <a:latin typeface="宋体" pitchFamily="2" charset="-122"/>
              </a:rPr>
              <a:t>}</a:t>
            </a:r>
            <a:r>
              <a:rPr lang="zh-CN" altLang="en-US">
                <a:solidFill>
                  <a:srgbClr val="009900"/>
                </a:solidFill>
                <a:latin typeface="宋体" pitchFamily="2" charset="-122"/>
              </a:rPr>
              <a:t>由表</a:t>
            </a:r>
            <a:r>
              <a:rPr lang="en-US" altLang="zh-CN">
                <a:solidFill>
                  <a:srgbClr val="009900"/>
                </a:solidFill>
                <a:latin typeface="宋体" pitchFamily="2" charset="-122"/>
              </a:rPr>
              <a:t>9.8</a:t>
            </a:r>
            <a:r>
              <a:rPr lang="zh-CN" altLang="en-US">
                <a:solidFill>
                  <a:srgbClr val="009900"/>
                </a:solidFill>
                <a:latin typeface="宋体" pitchFamily="2" charset="-122"/>
              </a:rPr>
              <a:t>给出。</a:t>
            </a:r>
          </a:p>
        </p:txBody>
      </p:sp>
      <p:sp>
        <p:nvSpPr>
          <p:cNvPr id="133144" name="Rectangle 24"/>
          <p:cNvSpPr>
            <a:spLocks noChangeArrowheads="1"/>
          </p:cNvSpPr>
          <p:nvPr/>
        </p:nvSpPr>
        <p:spPr bwMode="auto">
          <a:xfrm>
            <a:off x="323850" y="4076700"/>
            <a:ext cx="1022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表</a:t>
            </a:r>
            <a:r>
              <a:rPr lang="en-US" altLang="zh-CN"/>
              <a:t>9.8</a:t>
            </a:r>
          </a:p>
        </p:txBody>
      </p:sp>
      <p:graphicFrame>
        <p:nvGraphicFramePr>
          <p:cNvPr id="133262" name="Group 142"/>
          <p:cNvGraphicFramePr>
            <a:graphicFrameLocks noGrp="1"/>
          </p:cNvGraphicFramePr>
          <p:nvPr>
            <p:ph/>
          </p:nvPr>
        </p:nvGraphicFramePr>
        <p:xfrm>
          <a:off x="528638" y="4508500"/>
          <a:ext cx="7715250" cy="1379538"/>
        </p:xfrm>
        <a:graphic>
          <a:graphicData uri="http://schemas.openxmlformats.org/drawingml/2006/table">
            <a:tbl>
              <a:tblPr/>
              <a:tblGrid>
                <a:gridCol w="1285875"/>
                <a:gridCol w="1285875"/>
                <a:gridCol w="1285875"/>
                <a:gridCol w="1285875"/>
                <a:gridCol w="1285875"/>
                <a:gridCol w="1285875"/>
              </a:tblGrid>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工件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37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P</a:t>
                      </a:r>
                      <a:r>
                        <a:rPr kumimoji="0" lang="en-US" altLang="zh-CN" sz="1600" b="0" i="1" u="none" strike="noStrike" cap="none" normalizeH="0" baseline="-30000" smtClean="0">
                          <a:ln>
                            <a:noFill/>
                          </a:ln>
                          <a:solidFill>
                            <a:schemeClr val="tx1"/>
                          </a:solidFill>
                          <a:effectLst/>
                          <a:latin typeface="Times New Roman" pitchFamily="18" charset="0"/>
                          <a:ea typeface="宋体" pitchFamily="2" charset="-122"/>
                        </a:rPr>
                        <a:t>j</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147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1600" b="0" i="1" u="none" strike="noStrike" cap="none" normalizeH="0" baseline="-30000" smtClean="0">
                          <a:ln>
                            <a:noFill/>
                          </a:ln>
                          <a:solidFill>
                            <a:schemeClr val="tx1"/>
                          </a:solidFill>
                          <a:effectLst/>
                          <a:latin typeface="Times New Roman" pitchFamily="18" charset="0"/>
                          <a:ea typeface="宋体" pitchFamily="2" charset="-122"/>
                        </a:rPr>
                        <a:t>j</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266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266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336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337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3261" name="Rectangle 141"/>
          <p:cNvSpPr>
            <a:spLocks noChangeArrowheads="1"/>
          </p:cNvSpPr>
          <p:nvPr/>
        </p:nvSpPr>
        <p:spPr bwMode="auto">
          <a:xfrm>
            <a:off x="350838" y="6021388"/>
            <a:ext cx="2100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求</a:t>
            </a:r>
            <a:r>
              <a:rPr lang="en-US" altLang="zh-CN"/>
              <a:t>J</a:t>
            </a:r>
            <a:r>
              <a:rPr lang="zh-CN" altLang="en-US"/>
              <a:t>的最优排序。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125"/>
                                        </p:tgtEl>
                                        <p:attrNameLst>
                                          <p:attrName>style.visibility</p:attrName>
                                        </p:attrNameLst>
                                      </p:cBhvr>
                                      <p:to>
                                        <p:strVal val="visible"/>
                                      </p:to>
                                    </p:set>
                                    <p:anim calcmode="lin" valueType="num">
                                      <p:cBhvr additive="base">
                                        <p:cTn id="7" dur="500" fill="hold"/>
                                        <p:tgtEl>
                                          <p:spTgt spid="133125"/>
                                        </p:tgtEl>
                                        <p:attrNameLst>
                                          <p:attrName>ppt_x</p:attrName>
                                        </p:attrNameLst>
                                      </p:cBhvr>
                                      <p:tavLst>
                                        <p:tav tm="0">
                                          <p:val>
                                            <p:strVal val="0-#ppt_w/2"/>
                                          </p:val>
                                        </p:tav>
                                        <p:tav tm="100000">
                                          <p:val>
                                            <p:strVal val="#ppt_x"/>
                                          </p:val>
                                        </p:tav>
                                      </p:tavLst>
                                    </p:anim>
                                    <p:anim calcmode="lin" valueType="num">
                                      <p:cBhvr additive="base">
                                        <p:cTn id="8" dur="500" fill="hold"/>
                                        <p:tgtEl>
                                          <p:spTgt spid="13312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132"/>
                                        </p:tgtEl>
                                        <p:attrNameLst>
                                          <p:attrName>style.visibility</p:attrName>
                                        </p:attrNameLst>
                                      </p:cBhvr>
                                      <p:to>
                                        <p:strVal val="visible"/>
                                      </p:to>
                                    </p:set>
                                    <p:anim calcmode="lin" valueType="num">
                                      <p:cBhvr additive="base">
                                        <p:cTn id="13" dur="500" fill="hold"/>
                                        <p:tgtEl>
                                          <p:spTgt spid="133132"/>
                                        </p:tgtEl>
                                        <p:attrNameLst>
                                          <p:attrName>ppt_x</p:attrName>
                                        </p:attrNameLst>
                                      </p:cBhvr>
                                      <p:tavLst>
                                        <p:tav tm="0">
                                          <p:val>
                                            <p:strVal val="0-#ppt_w/2"/>
                                          </p:val>
                                        </p:tav>
                                        <p:tav tm="100000">
                                          <p:val>
                                            <p:strVal val="#ppt_x"/>
                                          </p:val>
                                        </p:tav>
                                      </p:tavLst>
                                    </p:anim>
                                    <p:anim calcmode="lin" valueType="num">
                                      <p:cBhvr additive="base">
                                        <p:cTn id="14" dur="500" fill="hold"/>
                                        <p:tgtEl>
                                          <p:spTgt spid="1331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34"/>
                                        </p:tgtEl>
                                        <p:attrNameLst>
                                          <p:attrName>style.visibility</p:attrName>
                                        </p:attrNameLst>
                                      </p:cBhvr>
                                      <p:to>
                                        <p:strVal val="visible"/>
                                      </p:to>
                                    </p:set>
                                    <p:anim calcmode="lin" valueType="num">
                                      <p:cBhvr additive="base">
                                        <p:cTn id="19" dur="500" fill="hold"/>
                                        <p:tgtEl>
                                          <p:spTgt spid="133134"/>
                                        </p:tgtEl>
                                        <p:attrNameLst>
                                          <p:attrName>ppt_x</p:attrName>
                                        </p:attrNameLst>
                                      </p:cBhvr>
                                      <p:tavLst>
                                        <p:tav tm="0">
                                          <p:val>
                                            <p:strVal val="0-#ppt_w/2"/>
                                          </p:val>
                                        </p:tav>
                                        <p:tav tm="100000">
                                          <p:val>
                                            <p:strVal val="#ppt_x"/>
                                          </p:val>
                                        </p:tav>
                                      </p:tavLst>
                                    </p:anim>
                                    <p:anim calcmode="lin" valueType="num">
                                      <p:cBhvr additive="base">
                                        <p:cTn id="20" dur="500" fill="hold"/>
                                        <p:tgtEl>
                                          <p:spTgt spid="1331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36"/>
                                        </p:tgtEl>
                                        <p:attrNameLst>
                                          <p:attrName>style.visibility</p:attrName>
                                        </p:attrNameLst>
                                      </p:cBhvr>
                                      <p:to>
                                        <p:strVal val="visible"/>
                                      </p:to>
                                    </p:set>
                                    <p:anim calcmode="lin" valueType="num">
                                      <p:cBhvr additive="base">
                                        <p:cTn id="25" dur="500" fill="hold"/>
                                        <p:tgtEl>
                                          <p:spTgt spid="133136"/>
                                        </p:tgtEl>
                                        <p:attrNameLst>
                                          <p:attrName>ppt_x</p:attrName>
                                        </p:attrNameLst>
                                      </p:cBhvr>
                                      <p:tavLst>
                                        <p:tav tm="0">
                                          <p:val>
                                            <p:strVal val="0-#ppt_w/2"/>
                                          </p:val>
                                        </p:tav>
                                        <p:tav tm="100000">
                                          <p:val>
                                            <p:strVal val="#ppt_x"/>
                                          </p:val>
                                        </p:tav>
                                      </p:tavLst>
                                    </p:anim>
                                    <p:anim calcmode="lin" valueType="num">
                                      <p:cBhvr additive="base">
                                        <p:cTn id="26" dur="500" fill="hold"/>
                                        <p:tgtEl>
                                          <p:spTgt spid="13313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38"/>
                                        </p:tgtEl>
                                        <p:attrNameLst>
                                          <p:attrName>style.visibility</p:attrName>
                                        </p:attrNameLst>
                                      </p:cBhvr>
                                      <p:to>
                                        <p:strVal val="visible"/>
                                      </p:to>
                                    </p:set>
                                    <p:anim calcmode="lin" valueType="num">
                                      <p:cBhvr additive="base">
                                        <p:cTn id="31" dur="500" fill="hold"/>
                                        <p:tgtEl>
                                          <p:spTgt spid="133138"/>
                                        </p:tgtEl>
                                        <p:attrNameLst>
                                          <p:attrName>ppt_x</p:attrName>
                                        </p:attrNameLst>
                                      </p:cBhvr>
                                      <p:tavLst>
                                        <p:tav tm="0">
                                          <p:val>
                                            <p:strVal val="0-#ppt_w/2"/>
                                          </p:val>
                                        </p:tav>
                                        <p:tav tm="100000">
                                          <p:val>
                                            <p:strVal val="#ppt_x"/>
                                          </p:val>
                                        </p:tav>
                                      </p:tavLst>
                                    </p:anim>
                                    <p:anim calcmode="lin" valueType="num">
                                      <p:cBhvr additive="base">
                                        <p:cTn id="32" dur="500" fill="hold"/>
                                        <p:tgtEl>
                                          <p:spTgt spid="13313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40"/>
                                        </p:tgtEl>
                                        <p:attrNameLst>
                                          <p:attrName>style.visibility</p:attrName>
                                        </p:attrNameLst>
                                      </p:cBhvr>
                                      <p:to>
                                        <p:strVal val="visible"/>
                                      </p:to>
                                    </p:set>
                                    <p:anim calcmode="lin" valueType="num">
                                      <p:cBhvr additive="base">
                                        <p:cTn id="37" dur="500" fill="hold"/>
                                        <p:tgtEl>
                                          <p:spTgt spid="133140"/>
                                        </p:tgtEl>
                                        <p:attrNameLst>
                                          <p:attrName>ppt_x</p:attrName>
                                        </p:attrNameLst>
                                      </p:cBhvr>
                                      <p:tavLst>
                                        <p:tav tm="0">
                                          <p:val>
                                            <p:strVal val="0-#ppt_w/2"/>
                                          </p:val>
                                        </p:tav>
                                        <p:tav tm="100000">
                                          <p:val>
                                            <p:strVal val="#ppt_x"/>
                                          </p:val>
                                        </p:tav>
                                      </p:tavLst>
                                    </p:anim>
                                    <p:anim calcmode="lin" valueType="num">
                                      <p:cBhvr additive="base">
                                        <p:cTn id="38" dur="500" fill="hold"/>
                                        <p:tgtEl>
                                          <p:spTgt spid="13314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42"/>
                                        </p:tgtEl>
                                        <p:attrNameLst>
                                          <p:attrName>style.visibility</p:attrName>
                                        </p:attrNameLst>
                                      </p:cBhvr>
                                      <p:to>
                                        <p:strVal val="visible"/>
                                      </p:to>
                                    </p:set>
                                    <p:anim calcmode="lin" valueType="num">
                                      <p:cBhvr additive="base">
                                        <p:cTn id="43" dur="500" fill="hold"/>
                                        <p:tgtEl>
                                          <p:spTgt spid="133142"/>
                                        </p:tgtEl>
                                        <p:attrNameLst>
                                          <p:attrName>ppt_x</p:attrName>
                                        </p:attrNameLst>
                                      </p:cBhvr>
                                      <p:tavLst>
                                        <p:tav tm="0">
                                          <p:val>
                                            <p:strVal val="0-#ppt_w/2"/>
                                          </p:val>
                                        </p:tav>
                                        <p:tav tm="100000">
                                          <p:val>
                                            <p:strVal val="#ppt_x"/>
                                          </p:val>
                                        </p:tav>
                                      </p:tavLst>
                                    </p:anim>
                                    <p:anim calcmode="lin" valueType="num">
                                      <p:cBhvr additive="base">
                                        <p:cTn id="44" dur="500" fill="hold"/>
                                        <p:tgtEl>
                                          <p:spTgt spid="13314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44"/>
                                        </p:tgtEl>
                                        <p:attrNameLst>
                                          <p:attrName>style.visibility</p:attrName>
                                        </p:attrNameLst>
                                      </p:cBhvr>
                                      <p:to>
                                        <p:strVal val="visible"/>
                                      </p:to>
                                    </p:set>
                                    <p:anim calcmode="lin" valueType="num">
                                      <p:cBhvr additive="base">
                                        <p:cTn id="49" dur="500" fill="hold"/>
                                        <p:tgtEl>
                                          <p:spTgt spid="133144"/>
                                        </p:tgtEl>
                                        <p:attrNameLst>
                                          <p:attrName>ppt_x</p:attrName>
                                        </p:attrNameLst>
                                      </p:cBhvr>
                                      <p:tavLst>
                                        <p:tav tm="0">
                                          <p:val>
                                            <p:strVal val="0-#ppt_w/2"/>
                                          </p:val>
                                        </p:tav>
                                        <p:tav tm="100000">
                                          <p:val>
                                            <p:strVal val="#ppt_x"/>
                                          </p:val>
                                        </p:tav>
                                      </p:tavLst>
                                    </p:anim>
                                    <p:anim calcmode="lin" valueType="num">
                                      <p:cBhvr additive="base">
                                        <p:cTn id="50" dur="500" fill="hold"/>
                                        <p:tgtEl>
                                          <p:spTgt spid="133144"/>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33262"/>
                                        </p:tgtEl>
                                        <p:attrNameLst>
                                          <p:attrName>style.visibility</p:attrName>
                                        </p:attrNameLst>
                                      </p:cBhvr>
                                      <p:to>
                                        <p:strVal val="visible"/>
                                      </p:to>
                                    </p:set>
                                    <p:anim calcmode="lin" valueType="num">
                                      <p:cBhvr additive="base">
                                        <p:cTn id="55" dur="500" fill="hold"/>
                                        <p:tgtEl>
                                          <p:spTgt spid="133262"/>
                                        </p:tgtEl>
                                        <p:attrNameLst>
                                          <p:attrName>ppt_x</p:attrName>
                                        </p:attrNameLst>
                                      </p:cBhvr>
                                      <p:tavLst>
                                        <p:tav tm="0">
                                          <p:val>
                                            <p:strVal val="0-#ppt_w/2"/>
                                          </p:val>
                                        </p:tav>
                                        <p:tav tm="100000">
                                          <p:val>
                                            <p:strVal val="#ppt_x"/>
                                          </p:val>
                                        </p:tav>
                                      </p:tavLst>
                                    </p:anim>
                                    <p:anim calcmode="lin" valueType="num">
                                      <p:cBhvr additive="base">
                                        <p:cTn id="56" dur="500" fill="hold"/>
                                        <p:tgtEl>
                                          <p:spTgt spid="133262"/>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261"/>
                                        </p:tgtEl>
                                        <p:attrNameLst>
                                          <p:attrName>style.visibility</p:attrName>
                                        </p:attrNameLst>
                                      </p:cBhvr>
                                      <p:to>
                                        <p:strVal val="visible"/>
                                      </p:to>
                                    </p:set>
                                    <p:anim calcmode="lin" valueType="num">
                                      <p:cBhvr additive="base">
                                        <p:cTn id="61" dur="500" fill="hold"/>
                                        <p:tgtEl>
                                          <p:spTgt spid="133261"/>
                                        </p:tgtEl>
                                        <p:attrNameLst>
                                          <p:attrName>ppt_x</p:attrName>
                                        </p:attrNameLst>
                                      </p:cBhvr>
                                      <p:tavLst>
                                        <p:tav tm="0">
                                          <p:val>
                                            <p:strVal val="0-#ppt_w/2"/>
                                          </p:val>
                                        </p:tav>
                                        <p:tav tm="100000">
                                          <p:val>
                                            <p:strVal val="#ppt_x"/>
                                          </p:val>
                                        </p:tav>
                                      </p:tavLst>
                                    </p:anim>
                                    <p:anim calcmode="lin" valueType="num">
                                      <p:cBhvr additive="base">
                                        <p:cTn id="62" dur="500" fill="hold"/>
                                        <p:tgtEl>
                                          <p:spTgt spid="133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34" grpId="0"/>
      <p:bldP spid="133136" grpId="0"/>
      <p:bldP spid="133138" grpId="0"/>
      <p:bldP spid="133140" grpId="0"/>
      <p:bldP spid="133142" grpId="0"/>
      <p:bldP spid="133144" grpId="0"/>
      <p:bldP spid="13326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ChangeArrowheads="1"/>
          </p:cNvSpPr>
          <p:nvPr/>
        </p:nvSpPr>
        <p:spPr bwMode="auto">
          <a:xfrm>
            <a:off x="220663" y="279400"/>
            <a:ext cx="9104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宋体" pitchFamily="2" charset="-122"/>
              </a:rPr>
              <a:t>解：</a:t>
            </a:r>
          </a:p>
          <a:p>
            <a:r>
              <a:rPr lang="zh-CN" altLang="en-US">
                <a:latin typeface="宋体" pitchFamily="2" charset="-122"/>
              </a:rPr>
              <a:t>最大加工时间的工件为</a:t>
            </a:r>
            <a:r>
              <a:rPr lang="en-US" altLang="zh-CN" i="1">
                <a:latin typeface="宋体" pitchFamily="2" charset="-122"/>
              </a:rPr>
              <a:t>J</a:t>
            </a:r>
            <a:r>
              <a:rPr lang="en-US" altLang="zh-CN" baseline="-30000">
                <a:latin typeface="宋体" pitchFamily="2" charset="-122"/>
              </a:rPr>
              <a:t>3</a:t>
            </a:r>
            <a:r>
              <a:rPr lang="zh-CN" altLang="en-US">
                <a:latin typeface="宋体" pitchFamily="2" charset="-122"/>
              </a:rPr>
              <a:t>，</a:t>
            </a:r>
            <a:r>
              <a:rPr lang="en-US" altLang="zh-CN" i="1">
                <a:latin typeface="宋体" pitchFamily="2" charset="-122"/>
              </a:rPr>
              <a:t>k</a:t>
            </a:r>
            <a:r>
              <a:rPr lang="en-US" altLang="zh-CN">
                <a:latin typeface="宋体" pitchFamily="2" charset="-122"/>
              </a:rPr>
              <a:t> = 3, </a:t>
            </a:r>
            <a:r>
              <a:rPr lang="en-US" altLang="zh-CN" i="1">
                <a:latin typeface="宋体" pitchFamily="2" charset="-122"/>
              </a:rPr>
              <a:t>n</a:t>
            </a:r>
            <a:r>
              <a:rPr lang="zh-CN" altLang="en-US">
                <a:latin typeface="宋体" pitchFamily="2" charset="-122"/>
              </a:rPr>
              <a:t>－</a:t>
            </a:r>
            <a:r>
              <a:rPr lang="en-US" altLang="zh-CN" i="1">
                <a:latin typeface="宋体" pitchFamily="2" charset="-122"/>
              </a:rPr>
              <a:t>k </a:t>
            </a:r>
            <a:r>
              <a:rPr lang="en-US" altLang="zh-CN">
                <a:latin typeface="宋体" pitchFamily="2" charset="-122"/>
              </a:rPr>
              <a:t>= 2</a:t>
            </a:r>
            <a:r>
              <a:rPr lang="zh-CN" altLang="en-US">
                <a:latin typeface="宋体" pitchFamily="2" charset="-122"/>
              </a:rPr>
              <a:t>，故取</a:t>
            </a:r>
            <a:r>
              <a:rPr lang="en-US" altLang="zh-CN">
                <a:latin typeface="宋体" pitchFamily="2" charset="-122"/>
              </a:rPr>
              <a:t>δ=0, 1, 2 </a:t>
            </a:r>
            <a:r>
              <a:rPr lang="zh-CN" altLang="en-US">
                <a:latin typeface="宋体" pitchFamily="2" charset="-122"/>
              </a:rPr>
              <a:t>（</a:t>
            </a:r>
            <a:r>
              <a:rPr lang="en-US" altLang="zh-CN">
                <a:latin typeface="宋体" pitchFamily="2" charset="-122"/>
              </a:rPr>
              <a:t>0≤δ≤2</a:t>
            </a:r>
            <a:r>
              <a:rPr lang="zh-CN" altLang="en-US">
                <a:latin typeface="宋体" pitchFamily="2" charset="-122"/>
              </a:rPr>
              <a:t>）。</a:t>
            </a:r>
          </a:p>
        </p:txBody>
      </p:sp>
      <p:sp>
        <p:nvSpPr>
          <p:cNvPr id="135175" name="Rectangle 7"/>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5174" name="Object 6"/>
          <p:cNvGraphicFramePr>
            <a:graphicFrameLocks noChangeAspect="1"/>
          </p:cNvGraphicFramePr>
          <p:nvPr/>
        </p:nvGraphicFramePr>
        <p:xfrm>
          <a:off x="323850" y="981075"/>
          <a:ext cx="6696075" cy="1162050"/>
        </p:xfrm>
        <a:graphic>
          <a:graphicData uri="http://schemas.openxmlformats.org/presentationml/2006/ole">
            <mc:AlternateContent xmlns:mc="http://schemas.openxmlformats.org/markup-compatibility/2006">
              <mc:Choice xmlns:v="urn:schemas-microsoft-com:vml" Requires="v">
                <p:oleObj spid="_x0000_s135278" r:id="rId3" imgW="4114800" imgH="711200" progId="Equation.DSMT4">
                  <p:embed/>
                </p:oleObj>
              </mc:Choice>
              <mc:Fallback>
                <p:oleObj r:id="rId3" imgW="4114800" imgH="711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981075"/>
                        <a:ext cx="6696075" cy="1162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176" name="Rectangle 8"/>
          <p:cNvSpPr>
            <a:spLocks noChangeArrowheads="1"/>
          </p:cNvSpPr>
          <p:nvPr/>
        </p:nvSpPr>
        <p:spPr bwMode="auto">
          <a:xfrm>
            <a:off x="7451725" y="1341438"/>
            <a:ext cx="733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a:t>(9.4)</a:t>
            </a:r>
            <a:r>
              <a:rPr lang="en-US" altLang="zh-CN"/>
              <a:t> </a:t>
            </a:r>
          </a:p>
        </p:txBody>
      </p:sp>
      <p:sp>
        <p:nvSpPr>
          <p:cNvPr id="135177" name="Text Box 9"/>
          <p:cNvSpPr txBox="1">
            <a:spLocks noChangeArrowheads="1"/>
          </p:cNvSpPr>
          <p:nvPr/>
        </p:nvSpPr>
        <p:spPr bwMode="auto">
          <a:xfrm>
            <a:off x="179388" y="2222500"/>
            <a:ext cx="90011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易见，</a:t>
            </a:r>
            <a:r>
              <a:rPr lang="en-US" altLang="zh-CN" i="1">
                <a:solidFill>
                  <a:srgbClr val="000000"/>
                </a:solidFill>
              </a:rPr>
              <a:t>V</a:t>
            </a:r>
            <a:r>
              <a:rPr lang="en-US" altLang="zh-CN">
                <a:solidFill>
                  <a:srgbClr val="000000"/>
                </a:solidFill>
              </a:rPr>
              <a:t>(</a:t>
            </a:r>
            <a:r>
              <a:rPr lang="en-US" altLang="zh-CN" i="1">
                <a:solidFill>
                  <a:srgbClr val="000000"/>
                </a:solidFill>
              </a:rPr>
              <a:t>J</a:t>
            </a:r>
            <a:r>
              <a:rPr lang="en-US" altLang="zh-CN">
                <a:solidFill>
                  <a:srgbClr val="000000"/>
                </a:solidFill>
              </a:rPr>
              <a:t> (1, 3; 3), 0) = 0, </a:t>
            </a:r>
            <a:r>
              <a:rPr lang="en-US" altLang="zh-CN" i="1">
                <a:solidFill>
                  <a:srgbClr val="000000"/>
                </a:solidFill>
              </a:rPr>
              <a:t>V</a:t>
            </a:r>
            <a:r>
              <a:rPr lang="en-US" altLang="zh-CN">
                <a:solidFill>
                  <a:srgbClr val="000000"/>
                </a:solidFill>
              </a:rPr>
              <a:t> (</a:t>
            </a:r>
            <a:r>
              <a:rPr lang="en-US" altLang="zh-CN" i="1">
                <a:solidFill>
                  <a:srgbClr val="000000"/>
                </a:solidFill>
              </a:rPr>
              <a:t>J</a:t>
            </a:r>
            <a:r>
              <a:rPr lang="en-US" altLang="zh-CN">
                <a:solidFill>
                  <a:srgbClr val="000000"/>
                </a:solidFill>
              </a:rPr>
              <a:t> (1, 4; 3), 0) = 0, </a:t>
            </a:r>
            <a:r>
              <a:rPr lang="en-US" altLang="zh-CN" i="1">
                <a:solidFill>
                  <a:srgbClr val="000000"/>
                </a:solidFill>
              </a:rPr>
              <a:t>V</a:t>
            </a:r>
            <a:r>
              <a:rPr lang="en-US" altLang="zh-CN">
                <a:solidFill>
                  <a:srgbClr val="000000"/>
                </a:solidFill>
              </a:rPr>
              <a:t>( {5}, 430) = 143, </a:t>
            </a:r>
            <a:r>
              <a:rPr lang="en-US" altLang="zh-CN" i="1">
                <a:solidFill>
                  <a:srgbClr val="000000"/>
                </a:solidFill>
              </a:rPr>
              <a:t>V</a:t>
            </a:r>
            <a:r>
              <a:rPr lang="en-US" altLang="zh-CN">
                <a:solidFill>
                  <a:srgbClr val="000000"/>
                </a:solidFill>
              </a:rPr>
              <a:t> (,480) = 0</a:t>
            </a:r>
            <a:r>
              <a:rPr lang="zh-CN" altLang="en-US">
                <a:solidFill>
                  <a:srgbClr val="000000"/>
                </a:solidFill>
              </a:rPr>
              <a:t>。现求</a:t>
            </a:r>
            <a:r>
              <a:rPr lang="en-US" altLang="zh-CN">
                <a:solidFill>
                  <a:srgbClr val="000000"/>
                </a:solidFill>
              </a:rPr>
              <a:t>( 1 ) </a:t>
            </a:r>
            <a:r>
              <a:rPr lang="en-US" altLang="zh-CN" i="1">
                <a:solidFill>
                  <a:srgbClr val="000000"/>
                </a:solidFill>
              </a:rPr>
              <a:t>V</a:t>
            </a:r>
            <a:r>
              <a:rPr lang="en-US" altLang="zh-CN">
                <a:solidFill>
                  <a:srgbClr val="000000"/>
                </a:solidFill>
              </a:rPr>
              <a:t> ( </a:t>
            </a:r>
            <a:r>
              <a:rPr lang="en-US" altLang="zh-CN" i="1">
                <a:solidFill>
                  <a:srgbClr val="000000"/>
                </a:solidFill>
              </a:rPr>
              <a:t>J</a:t>
            </a:r>
            <a:r>
              <a:rPr lang="en-US" altLang="zh-CN">
                <a:solidFill>
                  <a:srgbClr val="000000"/>
                </a:solidFill>
              </a:rPr>
              <a:t>(1, 5; 3), 0)</a:t>
            </a:r>
            <a:r>
              <a:rPr lang="zh-CN" altLang="en-US">
                <a:solidFill>
                  <a:srgbClr val="000000"/>
                </a:solidFill>
              </a:rPr>
              <a:t>及（</a:t>
            </a:r>
            <a:r>
              <a:rPr lang="en-US" altLang="zh-CN">
                <a:solidFill>
                  <a:srgbClr val="000000"/>
                </a:solidFill>
              </a:rPr>
              <a:t>2</a:t>
            </a:r>
            <a:r>
              <a:rPr lang="zh-CN" altLang="en-US">
                <a:solidFill>
                  <a:srgbClr val="000000"/>
                </a:solidFill>
              </a:rPr>
              <a:t>）</a:t>
            </a:r>
            <a:r>
              <a:rPr lang="en-US" altLang="zh-CN" i="1">
                <a:solidFill>
                  <a:srgbClr val="000000"/>
                </a:solidFill>
              </a:rPr>
              <a:t>V</a:t>
            </a:r>
            <a:r>
              <a:rPr lang="en-US" altLang="zh-CN">
                <a:solidFill>
                  <a:srgbClr val="000000"/>
                </a:solidFill>
              </a:rPr>
              <a:t>( (4, 5), 347)</a:t>
            </a:r>
            <a:endParaRPr lang="zh-CN" altLang="en-US">
              <a:solidFill>
                <a:srgbClr val="000000"/>
              </a:solidFill>
            </a:endParaRPr>
          </a:p>
        </p:txBody>
      </p:sp>
      <p:sp>
        <p:nvSpPr>
          <p:cNvPr id="135179" name="Rectangle 11"/>
          <p:cNvSpPr>
            <a:spLocks noChangeArrowheads="1"/>
          </p:cNvSpPr>
          <p:nvPr/>
        </p:nvSpPr>
        <p:spPr bwMode="auto">
          <a:xfrm>
            <a:off x="169863" y="2852738"/>
            <a:ext cx="4257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(1) </a:t>
            </a:r>
            <a:r>
              <a:rPr lang="zh-CN" altLang="en-US"/>
              <a:t>为求</a:t>
            </a:r>
            <a:r>
              <a:rPr lang="en-US" altLang="zh-CN" i="1"/>
              <a:t>V</a:t>
            </a:r>
            <a:r>
              <a:rPr lang="en-US" altLang="zh-CN"/>
              <a:t> ( </a:t>
            </a:r>
            <a:r>
              <a:rPr lang="en-US" altLang="zh-CN" i="1"/>
              <a:t>J</a:t>
            </a:r>
            <a:r>
              <a:rPr lang="en-US" altLang="zh-CN"/>
              <a:t>(1, 5; 3), 0)</a:t>
            </a:r>
            <a:r>
              <a:rPr lang="zh-CN" altLang="en-US"/>
              <a:t>求解子问题：</a:t>
            </a:r>
          </a:p>
        </p:txBody>
      </p:sp>
      <p:graphicFrame>
        <p:nvGraphicFramePr>
          <p:cNvPr id="135274" name="Group 106"/>
          <p:cNvGraphicFramePr>
            <a:graphicFrameLocks noGrp="1"/>
          </p:cNvGraphicFramePr>
          <p:nvPr>
            <p:ph/>
          </p:nvPr>
        </p:nvGraphicFramePr>
        <p:xfrm>
          <a:off x="323850" y="3324225"/>
          <a:ext cx="8218488" cy="1328738"/>
        </p:xfrm>
        <a:graphic>
          <a:graphicData uri="http://schemas.openxmlformats.org/drawingml/2006/table">
            <a:tbl>
              <a:tblPr/>
              <a:tblGrid>
                <a:gridCol w="1643063"/>
                <a:gridCol w="1644650"/>
                <a:gridCol w="1643062"/>
                <a:gridCol w="1644650"/>
                <a:gridCol w="1643063"/>
              </a:tblGrid>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chemeClr val="tx1"/>
                          </a:solidFill>
                          <a:effectLst/>
                          <a:latin typeface="Times New Roman" pitchFamily="18" charset="0"/>
                          <a:ea typeface="宋体" pitchFamily="2" charset="-122"/>
                        </a:rPr>
                        <a:t>工件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p</a:t>
                      </a:r>
                      <a:r>
                        <a:rPr kumimoji="0" lang="en-US" altLang="zh-CN" sz="1600" b="0" i="1" u="none" strike="noStrike" cap="none" normalizeH="0" baseline="-30000" smtClean="0">
                          <a:ln>
                            <a:noFill/>
                          </a:ln>
                          <a:solidFill>
                            <a:schemeClr val="tx1"/>
                          </a:solidFill>
                          <a:effectLst/>
                          <a:latin typeface="Times New Roman" pitchFamily="18" charset="0"/>
                          <a:ea typeface="宋体" pitchFamily="2" charset="-122"/>
                        </a:rPr>
                        <a:t>i</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121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79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83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chemeClr val="tx1"/>
                          </a:solidFill>
                          <a:effectLst/>
                          <a:latin typeface="Times New Roman" pitchFamily="18" charset="0"/>
                          <a:ea typeface="宋体" pitchFamily="2" charset="-122"/>
                        </a:rPr>
                        <a:t>d</a:t>
                      </a:r>
                      <a:r>
                        <a:rPr kumimoji="0" lang="en-US" altLang="zh-CN" sz="1600" b="0" i="1" u="none" strike="noStrike" cap="none" normalizeH="0" baseline="-30000" smtClean="0">
                          <a:ln>
                            <a:noFill/>
                          </a:ln>
                          <a:solidFill>
                            <a:schemeClr val="tx1"/>
                          </a:solidFill>
                          <a:effectLst/>
                          <a:latin typeface="Times New Roman" pitchFamily="18" charset="0"/>
                          <a:ea typeface="宋体" pitchFamily="2" charset="-122"/>
                        </a:rPr>
                        <a:t>i</a:t>
                      </a:r>
                      <a:endParaRPr kumimoji="0" lang="en-US" altLang="zh-CN" sz="1600" b="0" i="0" u="none" strike="noStrike" cap="none" normalizeH="0" baseline="0" smtClean="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266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336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Times New Roman" pitchFamily="18" charset="0"/>
                          <a:ea typeface="宋体" pitchFamily="2" charset="-122"/>
                        </a:rPr>
                        <a:t>337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35277" name="Rectangle 109"/>
          <p:cNvSpPr>
            <a:spLocks noChangeArrowheads="1"/>
          </p:cNvSpPr>
          <p:nvPr/>
        </p:nvSpPr>
        <p:spPr bwMode="auto">
          <a:xfrm>
            <a:off x="250825" y="4868863"/>
            <a:ext cx="5500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对此子问题有：</a:t>
            </a:r>
            <a:r>
              <a:rPr lang="en-US" altLang="zh-CN"/>
              <a:t>k = 1, δ= 0, 1, 2, 3 (0≤δ≤3)</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5173"/>
                                        </p:tgtEl>
                                        <p:attrNameLst>
                                          <p:attrName>style.visibility</p:attrName>
                                        </p:attrNameLst>
                                      </p:cBhvr>
                                      <p:to>
                                        <p:strVal val="visible"/>
                                      </p:to>
                                    </p:set>
                                    <p:anim calcmode="lin" valueType="num">
                                      <p:cBhvr additive="base">
                                        <p:cTn id="7" dur="500" fill="hold"/>
                                        <p:tgtEl>
                                          <p:spTgt spid="135173"/>
                                        </p:tgtEl>
                                        <p:attrNameLst>
                                          <p:attrName>ppt_x</p:attrName>
                                        </p:attrNameLst>
                                      </p:cBhvr>
                                      <p:tavLst>
                                        <p:tav tm="0">
                                          <p:val>
                                            <p:strVal val="0-#ppt_w/2"/>
                                          </p:val>
                                        </p:tav>
                                        <p:tav tm="100000">
                                          <p:val>
                                            <p:strVal val="#ppt_x"/>
                                          </p:val>
                                        </p:tav>
                                      </p:tavLst>
                                    </p:anim>
                                    <p:anim calcmode="lin" valueType="num">
                                      <p:cBhvr additive="base">
                                        <p:cTn id="8" dur="500" fill="hold"/>
                                        <p:tgtEl>
                                          <p:spTgt spid="1351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5174"/>
                                        </p:tgtEl>
                                        <p:attrNameLst>
                                          <p:attrName>style.visibility</p:attrName>
                                        </p:attrNameLst>
                                      </p:cBhvr>
                                      <p:to>
                                        <p:strVal val="visible"/>
                                      </p:to>
                                    </p:set>
                                    <p:anim calcmode="lin" valueType="num">
                                      <p:cBhvr additive="base">
                                        <p:cTn id="13" dur="500" fill="hold"/>
                                        <p:tgtEl>
                                          <p:spTgt spid="135174"/>
                                        </p:tgtEl>
                                        <p:attrNameLst>
                                          <p:attrName>ppt_x</p:attrName>
                                        </p:attrNameLst>
                                      </p:cBhvr>
                                      <p:tavLst>
                                        <p:tav tm="0">
                                          <p:val>
                                            <p:strVal val="0-#ppt_w/2"/>
                                          </p:val>
                                        </p:tav>
                                        <p:tav tm="100000">
                                          <p:val>
                                            <p:strVal val="#ppt_x"/>
                                          </p:val>
                                        </p:tav>
                                      </p:tavLst>
                                    </p:anim>
                                    <p:anim calcmode="lin" valueType="num">
                                      <p:cBhvr additive="base">
                                        <p:cTn id="14" dur="500" fill="hold"/>
                                        <p:tgtEl>
                                          <p:spTgt spid="1351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5176"/>
                                        </p:tgtEl>
                                        <p:attrNameLst>
                                          <p:attrName>style.visibility</p:attrName>
                                        </p:attrNameLst>
                                      </p:cBhvr>
                                      <p:to>
                                        <p:strVal val="visible"/>
                                      </p:to>
                                    </p:set>
                                    <p:anim calcmode="lin" valueType="num">
                                      <p:cBhvr additive="base">
                                        <p:cTn id="19" dur="500" fill="hold"/>
                                        <p:tgtEl>
                                          <p:spTgt spid="135176"/>
                                        </p:tgtEl>
                                        <p:attrNameLst>
                                          <p:attrName>ppt_x</p:attrName>
                                        </p:attrNameLst>
                                      </p:cBhvr>
                                      <p:tavLst>
                                        <p:tav tm="0">
                                          <p:val>
                                            <p:strVal val="1+#ppt_w/2"/>
                                          </p:val>
                                        </p:tav>
                                        <p:tav tm="100000">
                                          <p:val>
                                            <p:strVal val="#ppt_x"/>
                                          </p:val>
                                        </p:tav>
                                      </p:tavLst>
                                    </p:anim>
                                    <p:anim calcmode="lin" valueType="num">
                                      <p:cBhvr additive="base">
                                        <p:cTn id="20" dur="500" fill="hold"/>
                                        <p:tgtEl>
                                          <p:spTgt spid="1351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5177"/>
                                        </p:tgtEl>
                                        <p:attrNameLst>
                                          <p:attrName>style.visibility</p:attrName>
                                        </p:attrNameLst>
                                      </p:cBhvr>
                                      <p:to>
                                        <p:strVal val="visible"/>
                                      </p:to>
                                    </p:set>
                                    <p:anim calcmode="lin" valueType="num">
                                      <p:cBhvr additive="base">
                                        <p:cTn id="25" dur="500" fill="hold"/>
                                        <p:tgtEl>
                                          <p:spTgt spid="135177"/>
                                        </p:tgtEl>
                                        <p:attrNameLst>
                                          <p:attrName>ppt_x</p:attrName>
                                        </p:attrNameLst>
                                      </p:cBhvr>
                                      <p:tavLst>
                                        <p:tav tm="0">
                                          <p:val>
                                            <p:strVal val="0-#ppt_w/2"/>
                                          </p:val>
                                        </p:tav>
                                        <p:tav tm="100000">
                                          <p:val>
                                            <p:strVal val="#ppt_x"/>
                                          </p:val>
                                        </p:tav>
                                      </p:tavLst>
                                    </p:anim>
                                    <p:anim calcmode="lin" valueType="num">
                                      <p:cBhvr additive="base">
                                        <p:cTn id="26" dur="500" fill="hold"/>
                                        <p:tgtEl>
                                          <p:spTgt spid="1351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5179"/>
                                        </p:tgtEl>
                                        <p:attrNameLst>
                                          <p:attrName>style.visibility</p:attrName>
                                        </p:attrNameLst>
                                      </p:cBhvr>
                                      <p:to>
                                        <p:strVal val="visible"/>
                                      </p:to>
                                    </p:set>
                                    <p:anim calcmode="lin" valueType="num">
                                      <p:cBhvr additive="base">
                                        <p:cTn id="31" dur="500" fill="hold"/>
                                        <p:tgtEl>
                                          <p:spTgt spid="135179"/>
                                        </p:tgtEl>
                                        <p:attrNameLst>
                                          <p:attrName>ppt_x</p:attrName>
                                        </p:attrNameLst>
                                      </p:cBhvr>
                                      <p:tavLst>
                                        <p:tav tm="0">
                                          <p:val>
                                            <p:strVal val="0-#ppt_w/2"/>
                                          </p:val>
                                        </p:tav>
                                        <p:tav tm="100000">
                                          <p:val>
                                            <p:strVal val="#ppt_x"/>
                                          </p:val>
                                        </p:tav>
                                      </p:tavLst>
                                    </p:anim>
                                    <p:anim calcmode="lin" valueType="num">
                                      <p:cBhvr additive="base">
                                        <p:cTn id="32" dur="500" fill="hold"/>
                                        <p:tgtEl>
                                          <p:spTgt spid="13517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35274"/>
                                        </p:tgtEl>
                                        <p:attrNameLst>
                                          <p:attrName>style.visibility</p:attrName>
                                        </p:attrNameLst>
                                      </p:cBhvr>
                                      <p:to>
                                        <p:strVal val="visible"/>
                                      </p:to>
                                    </p:set>
                                    <p:anim calcmode="lin" valueType="num">
                                      <p:cBhvr additive="base">
                                        <p:cTn id="37" dur="500" fill="hold"/>
                                        <p:tgtEl>
                                          <p:spTgt spid="135274"/>
                                        </p:tgtEl>
                                        <p:attrNameLst>
                                          <p:attrName>ppt_x</p:attrName>
                                        </p:attrNameLst>
                                      </p:cBhvr>
                                      <p:tavLst>
                                        <p:tav tm="0">
                                          <p:val>
                                            <p:strVal val="0-#ppt_w/2"/>
                                          </p:val>
                                        </p:tav>
                                        <p:tav tm="100000">
                                          <p:val>
                                            <p:strVal val="#ppt_x"/>
                                          </p:val>
                                        </p:tav>
                                      </p:tavLst>
                                    </p:anim>
                                    <p:anim calcmode="lin" valueType="num">
                                      <p:cBhvr additive="base">
                                        <p:cTn id="38" dur="500" fill="hold"/>
                                        <p:tgtEl>
                                          <p:spTgt spid="13527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5277"/>
                                        </p:tgtEl>
                                        <p:attrNameLst>
                                          <p:attrName>style.visibility</p:attrName>
                                        </p:attrNameLst>
                                      </p:cBhvr>
                                      <p:to>
                                        <p:strVal val="visible"/>
                                      </p:to>
                                    </p:set>
                                    <p:anim calcmode="lin" valueType="num">
                                      <p:cBhvr additive="base">
                                        <p:cTn id="43" dur="500" fill="hold"/>
                                        <p:tgtEl>
                                          <p:spTgt spid="135277"/>
                                        </p:tgtEl>
                                        <p:attrNameLst>
                                          <p:attrName>ppt_x</p:attrName>
                                        </p:attrNameLst>
                                      </p:cBhvr>
                                      <p:tavLst>
                                        <p:tav tm="0">
                                          <p:val>
                                            <p:strVal val="0-#ppt_w/2"/>
                                          </p:val>
                                        </p:tav>
                                        <p:tav tm="100000">
                                          <p:val>
                                            <p:strVal val="#ppt_x"/>
                                          </p:val>
                                        </p:tav>
                                      </p:tavLst>
                                    </p:anim>
                                    <p:anim calcmode="lin" valueType="num">
                                      <p:cBhvr additive="base">
                                        <p:cTn id="44" dur="500" fill="hold"/>
                                        <p:tgtEl>
                                          <p:spTgt spid="135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p:bldP spid="135176" grpId="0"/>
      <p:bldP spid="135177" grpId="0"/>
      <p:bldP spid="135179" grpId="0"/>
      <p:bldP spid="13527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Rectangle 5"/>
          <p:cNvSpPr>
            <a:spLocks noChangeArrowheads="1"/>
          </p:cNvSpPr>
          <p:nvPr/>
        </p:nvSpPr>
        <p:spPr bwMode="auto">
          <a:xfrm>
            <a:off x="0" y="3116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7224" name="Rectangle 8"/>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a:p>
        </p:txBody>
      </p:sp>
      <p:grpSp>
        <p:nvGrpSpPr>
          <p:cNvPr id="137226" name="Group 10"/>
          <p:cNvGrpSpPr>
            <a:grpSpLocks/>
          </p:cNvGrpSpPr>
          <p:nvPr/>
        </p:nvGrpSpPr>
        <p:grpSpPr bwMode="auto">
          <a:xfrm>
            <a:off x="385763" y="368300"/>
            <a:ext cx="7065962" cy="2052638"/>
            <a:chOff x="243" y="232"/>
            <a:chExt cx="4451" cy="1293"/>
          </a:xfrm>
        </p:grpSpPr>
        <p:sp>
          <p:nvSpPr>
            <p:cNvPr id="137222" name="Rectangle 6"/>
            <p:cNvSpPr>
              <a:spLocks noChangeArrowheads="1"/>
            </p:cNvSpPr>
            <p:nvPr/>
          </p:nvSpPr>
          <p:spPr bwMode="auto">
            <a:xfrm>
              <a:off x="243" y="232"/>
              <a:ext cx="12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i="1"/>
                <a:t>V</a:t>
              </a:r>
              <a:r>
                <a:rPr lang="en-US" altLang="zh-CN" b="0"/>
                <a:t> ( </a:t>
              </a:r>
              <a:r>
                <a:rPr lang="en-US" altLang="zh-CN" b="0" i="1"/>
                <a:t>J</a:t>
              </a:r>
              <a:r>
                <a:rPr lang="en-US" altLang="zh-CN" b="0"/>
                <a:t>(1, 5; 3), 0)=</a:t>
              </a:r>
            </a:p>
          </p:txBody>
        </p:sp>
        <p:graphicFrame>
          <p:nvGraphicFramePr>
            <p:cNvPr id="137223" name="Object 7"/>
            <p:cNvGraphicFramePr>
              <a:graphicFrameLocks noChangeAspect="1"/>
            </p:cNvGraphicFramePr>
            <p:nvPr/>
          </p:nvGraphicFramePr>
          <p:xfrm>
            <a:off x="657" y="664"/>
            <a:ext cx="2267" cy="861"/>
          </p:xfrm>
          <a:graphic>
            <a:graphicData uri="http://schemas.openxmlformats.org/presentationml/2006/ole">
              <mc:AlternateContent xmlns:mc="http://schemas.openxmlformats.org/markup-compatibility/2006">
                <mc:Choice xmlns:v="urn:schemas-microsoft-com:vml" Requires="v">
                  <p:oleObj spid="_x0000_s137237" r:id="rId3" imgW="2413000" imgH="914400" progId="Equation.DSMT4">
                    <p:embed/>
                  </p:oleObj>
                </mc:Choice>
                <mc:Fallback>
                  <p:oleObj r:id="rId3" imgW="2413000" imgH="9144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664"/>
                          <a:ext cx="2267" cy="8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7225" name="Text Box 9"/>
            <p:cNvSpPr txBox="1">
              <a:spLocks noChangeArrowheads="1"/>
            </p:cNvSpPr>
            <p:nvPr/>
          </p:nvSpPr>
          <p:spPr bwMode="auto">
            <a:xfrm>
              <a:off x="2880" y="688"/>
              <a:ext cx="1814" cy="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a:t>工件</a:t>
              </a:r>
              <a:r>
                <a:rPr lang="en-US" altLang="zh-CN" i="1"/>
                <a:t>J</a:t>
              </a:r>
              <a:r>
                <a:rPr lang="en-US" altLang="zh-CN" baseline="-25000"/>
                <a:t>1</a:t>
              </a:r>
              <a:r>
                <a:rPr lang="zh-CN" altLang="en-US"/>
                <a:t>最先加工</a:t>
              </a:r>
            </a:p>
            <a:p>
              <a:pPr algn="just"/>
              <a:r>
                <a:rPr lang="zh-CN" altLang="en-US"/>
                <a:t>工件</a:t>
              </a:r>
              <a:r>
                <a:rPr lang="en-US" altLang="zh-CN" i="1"/>
                <a:t>J</a:t>
              </a:r>
              <a:r>
                <a:rPr lang="en-US" altLang="zh-CN" baseline="-25000"/>
                <a:t>1</a:t>
              </a:r>
              <a:r>
                <a:rPr lang="zh-CN" altLang="en-US"/>
                <a:t>在</a:t>
              </a:r>
              <a:r>
                <a:rPr lang="en-US" altLang="zh-CN" i="1"/>
                <a:t>J</a:t>
              </a:r>
              <a:r>
                <a:rPr lang="en-US" altLang="zh-CN" baseline="-25000"/>
                <a:t>2</a:t>
              </a:r>
              <a:r>
                <a:rPr lang="zh-CN" altLang="en-US"/>
                <a:t>后加工</a:t>
              </a:r>
            </a:p>
            <a:p>
              <a:pPr algn="just"/>
              <a:r>
                <a:rPr lang="zh-CN" altLang="en-US"/>
                <a:t>工件</a:t>
              </a:r>
              <a:r>
                <a:rPr lang="en-US" altLang="zh-CN" i="1"/>
                <a:t>J</a:t>
              </a:r>
              <a:r>
                <a:rPr lang="en-US" altLang="zh-CN" baseline="-25000"/>
                <a:t>1</a:t>
              </a:r>
              <a:r>
                <a:rPr lang="zh-CN" altLang="en-US"/>
                <a:t>在</a:t>
              </a:r>
              <a:r>
                <a:rPr lang="en-US" altLang="zh-CN"/>
                <a:t>{</a:t>
              </a:r>
              <a:r>
                <a:rPr lang="en-US" altLang="zh-CN" i="1"/>
                <a:t> J</a:t>
              </a:r>
              <a:r>
                <a:rPr lang="en-US" altLang="zh-CN" baseline="-25000"/>
                <a:t>2</a:t>
              </a:r>
              <a:r>
                <a:rPr lang="en-US" altLang="zh-CN"/>
                <a:t>,</a:t>
              </a:r>
              <a:r>
                <a:rPr lang="en-US" altLang="zh-CN" i="1"/>
                <a:t> J</a:t>
              </a:r>
              <a:r>
                <a:rPr lang="en-US" altLang="zh-CN" baseline="-25000"/>
                <a:t>4</a:t>
              </a:r>
              <a:r>
                <a:rPr lang="en-US" altLang="zh-CN"/>
                <a:t>}</a:t>
              </a:r>
              <a:r>
                <a:rPr lang="zh-CN" altLang="en-US"/>
                <a:t>后加工</a:t>
              </a:r>
            </a:p>
            <a:p>
              <a:pPr algn="just"/>
              <a:r>
                <a:rPr lang="zh-CN" altLang="en-US"/>
                <a:t>工件</a:t>
              </a:r>
              <a:r>
                <a:rPr lang="en-US" altLang="zh-CN" i="1"/>
                <a:t>J</a:t>
              </a:r>
              <a:r>
                <a:rPr lang="en-US" altLang="zh-CN" baseline="-25000"/>
                <a:t>1</a:t>
              </a:r>
              <a:r>
                <a:rPr lang="zh-CN" altLang="en-US"/>
                <a:t>最后加工</a:t>
              </a:r>
            </a:p>
          </p:txBody>
        </p:sp>
      </p:grpSp>
      <p:sp>
        <p:nvSpPr>
          <p:cNvPr id="137228" name="Text Box 12"/>
          <p:cNvSpPr txBox="1">
            <a:spLocks noChangeArrowheads="1"/>
          </p:cNvSpPr>
          <p:nvPr/>
        </p:nvSpPr>
        <p:spPr bwMode="auto">
          <a:xfrm>
            <a:off x="323850" y="2562225"/>
            <a:ext cx="8372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现在，又需求解子问题，以便求得</a:t>
            </a:r>
            <a:r>
              <a:rPr lang="en-US" altLang="zh-CN" i="1">
                <a:solidFill>
                  <a:srgbClr val="000000"/>
                </a:solidFill>
              </a:rPr>
              <a:t>V</a:t>
            </a:r>
            <a:r>
              <a:rPr lang="en-US" altLang="zh-CN">
                <a:solidFill>
                  <a:srgbClr val="000000"/>
                </a:solidFill>
              </a:rPr>
              <a:t>({2, 4, 5}, 121)</a:t>
            </a:r>
            <a:r>
              <a:rPr lang="zh-CN" altLang="en-US">
                <a:solidFill>
                  <a:srgbClr val="000000"/>
                </a:solidFill>
              </a:rPr>
              <a:t>和</a:t>
            </a:r>
            <a:r>
              <a:rPr lang="en-US" altLang="zh-CN" i="1">
                <a:solidFill>
                  <a:srgbClr val="000000"/>
                </a:solidFill>
              </a:rPr>
              <a:t>V</a:t>
            </a:r>
            <a:r>
              <a:rPr lang="en-US" altLang="zh-CN">
                <a:solidFill>
                  <a:srgbClr val="000000"/>
                </a:solidFill>
              </a:rPr>
              <a:t>({4,5}, 200)</a:t>
            </a:r>
            <a:r>
              <a:rPr lang="zh-CN" altLang="en-US">
                <a:solidFill>
                  <a:srgbClr val="000000"/>
                </a:solidFill>
              </a:rPr>
              <a:t>。容易求得</a:t>
            </a:r>
            <a:r>
              <a:rPr lang="en-US" altLang="zh-CN" i="1">
                <a:solidFill>
                  <a:srgbClr val="000000"/>
                </a:solidFill>
              </a:rPr>
              <a:t>V</a:t>
            </a:r>
            <a:r>
              <a:rPr lang="en-US" altLang="zh-CN">
                <a:solidFill>
                  <a:srgbClr val="000000"/>
                </a:solidFill>
              </a:rPr>
              <a:t>({2, 4, 5}, 121)=</a:t>
            </a:r>
            <a:r>
              <a:rPr lang="en-US" altLang="zh-CN" i="1">
                <a:solidFill>
                  <a:srgbClr val="000000"/>
                </a:solidFill>
              </a:rPr>
              <a:t>V</a:t>
            </a:r>
            <a:r>
              <a:rPr lang="en-US" altLang="zh-CN">
                <a:solidFill>
                  <a:srgbClr val="000000"/>
                </a:solidFill>
              </a:rPr>
              <a:t>({4,5}, 200)=0</a:t>
            </a:r>
            <a:r>
              <a:rPr lang="zh-CN" altLang="en-US">
                <a:solidFill>
                  <a:srgbClr val="000000"/>
                </a:solidFill>
              </a:rPr>
              <a:t>，从而又可求得</a:t>
            </a:r>
            <a:r>
              <a:rPr lang="en-US" altLang="zh-CN" i="1">
                <a:solidFill>
                  <a:srgbClr val="000000"/>
                </a:solidFill>
              </a:rPr>
              <a:t>V</a:t>
            </a:r>
            <a:r>
              <a:rPr lang="en-US" altLang="zh-CN">
                <a:solidFill>
                  <a:srgbClr val="000000"/>
                </a:solidFill>
              </a:rPr>
              <a:t>(</a:t>
            </a:r>
            <a:r>
              <a:rPr lang="en-US" altLang="zh-CN" i="1">
                <a:solidFill>
                  <a:srgbClr val="000000"/>
                </a:solidFill>
              </a:rPr>
              <a:t>J </a:t>
            </a:r>
            <a:r>
              <a:rPr lang="en-US" altLang="zh-CN">
                <a:solidFill>
                  <a:srgbClr val="000000"/>
                </a:solidFill>
              </a:rPr>
              <a:t>(1, 5; 3), 0)=0</a:t>
            </a:r>
            <a:r>
              <a:rPr lang="zh-CN" altLang="en-US">
                <a:solidFill>
                  <a:srgbClr val="000000"/>
                </a:solidFill>
              </a:rPr>
              <a:t>，相应的加工顺序为：</a:t>
            </a:r>
            <a:r>
              <a:rPr lang="en-US" altLang="zh-CN">
                <a:solidFill>
                  <a:srgbClr val="000000"/>
                </a:solidFill>
              </a:rPr>
              <a:t>1→2→4→5, 1→2→54; 2→1→4→5, 2→1→5→4</a:t>
            </a:r>
            <a:r>
              <a:rPr lang="zh-CN" altLang="en-US">
                <a:solidFill>
                  <a:srgbClr val="000000"/>
                </a:solidFill>
              </a:rPr>
              <a:t>之一。</a:t>
            </a:r>
          </a:p>
        </p:txBody>
      </p:sp>
      <p:sp>
        <p:nvSpPr>
          <p:cNvPr id="137230" name="Rectangle 14"/>
          <p:cNvSpPr>
            <a:spLocks noChangeArrowheads="1"/>
          </p:cNvSpPr>
          <p:nvPr/>
        </p:nvSpPr>
        <p:spPr bwMode="auto">
          <a:xfrm>
            <a:off x="-34925" y="3573463"/>
            <a:ext cx="3867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a:t>
            </a:r>
            <a:r>
              <a:rPr lang="en-US" altLang="zh-CN"/>
              <a:t>2</a:t>
            </a:r>
            <a:r>
              <a:rPr lang="zh-CN" altLang="en-US"/>
              <a:t>）求解子问题</a:t>
            </a:r>
            <a:r>
              <a:rPr lang="en-US" altLang="zh-CN" i="1"/>
              <a:t>V</a:t>
            </a:r>
            <a:r>
              <a:rPr lang="en-US" altLang="zh-CN"/>
              <a:t>({ 4, 5}, 347)</a:t>
            </a:r>
          </a:p>
        </p:txBody>
      </p:sp>
      <p:sp>
        <p:nvSpPr>
          <p:cNvPr id="137232" name="Rectangle 16"/>
          <p:cNvSpPr>
            <a:spLocks noChangeArrowheads="1"/>
          </p:cNvSpPr>
          <p:nvPr/>
        </p:nvSpPr>
        <p:spPr bwMode="auto">
          <a:xfrm>
            <a:off x="611188" y="3895725"/>
            <a:ext cx="5540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b="0" i="1"/>
              <a:t>V</a:t>
            </a:r>
            <a:r>
              <a:rPr lang="en-US" altLang="zh-CN" b="0"/>
              <a:t>({ 4, 5}, 347) = min {94 + 143, 60 + 144} = 204</a:t>
            </a:r>
          </a:p>
        </p:txBody>
      </p:sp>
      <p:sp>
        <p:nvSpPr>
          <p:cNvPr id="137234" name="Rectangle 18"/>
          <p:cNvSpPr>
            <a:spLocks noChangeArrowheads="1"/>
          </p:cNvSpPr>
          <p:nvPr/>
        </p:nvSpPr>
        <p:spPr bwMode="auto">
          <a:xfrm>
            <a:off x="873125" y="4292600"/>
            <a:ext cx="254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代入（</a:t>
            </a:r>
            <a:r>
              <a:rPr lang="en-US" altLang="zh-CN"/>
              <a:t>9.4</a:t>
            </a:r>
            <a:r>
              <a:rPr lang="zh-CN" altLang="en-US"/>
              <a:t>）式可求得</a:t>
            </a:r>
          </a:p>
        </p:txBody>
      </p:sp>
      <p:sp>
        <p:nvSpPr>
          <p:cNvPr id="137236" name="Rectangle 20"/>
          <p:cNvSpPr>
            <a:spLocks noChangeArrowheads="1"/>
          </p:cNvSpPr>
          <p:nvPr/>
        </p:nvSpPr>
        <p:spPr bwMode="auto">
          <a:xfrm>
            <a:off x="395288" y="4724400"/>
            <a:ext cx="84978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a:t>V( {1, 2, …, 5}, 0)= min {81 + 204, 164 + 143, 214} = 214</a:t>
            </a:r>
            <a:r>
              <a:rPr lang="zh-CN" altLang="en-US"/>
              <a:t>（</a:t>
            </a:r>
            <a:r>
              <a:rPr lang="en-US" altLang="zh-CN" i="1"/>
              <a:t>J</a:t>
            </a:r>
            <a:r>
              <a:rPr lang="en-US" altLang="zh-CN" baseline="-30000"/>
              <a:t>3</a:t>
            </a:r>
            <a:r>
              <a:rPr lang="zh-CN" altLang="en-US"/>
              <a:t>应最后加工），求得最优加工顺序为：</a:t>
            </a:r>
            <a:r>
              <a:rPr lang="en-US" altLang="zh-CN"/>
              <a:t>1→2→4→5→3</a:t>
            </a:r>
            <a:r>
              <a:rPr lang="zh-CN" altLang="en-US"/>
              <a:t>，</a:t>
            </a:r>
            <a:r>
              <a:rPr lang="en-US" altLang="zh-CN"/>
              <a:t>1→2→5→4→3</a:t>
            </a:r>
            <a:r>
              <a:rPr lang="zh-CN" altLang="en-US"/>
              <a:t>，</a:t>
            </a:r>
            <a:r>
              <a:rPr lang="en-US" altLang="zh-CN"/>
              <a:t>2→1→4→5→3</a:t>
            </a:r>
            <a:r>
              <a:rPr lang="zh-CN" altLang="en-US"/>
              <a:t>及</a:t>
            </a:r>
            <a:r>
              <a:rPr lang="en-US" altLang="zh-CN"/>
              <a:t>2→1→5→4→3</a:t>
            </a:r>
            <a:r>
              <a:rPr lang="zh-CN" altLang="en-US"/>
              <a:t>，总误工时间为</a:t>
            </a:r>
            <a:r>
              <a:rPr lang="en-US" altLang="zh-CN"/>
              <a:t>214</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37226"/>
                                        </p:tgtEl>
                                        <p:attrNameLst>
                                          <p:attrName>style.visibility</p:attrName>
                                        </p:attrNameLst>
                                      </p:cBhvr>
                                      <p:to>
                                        <p:strVal val="visible"/>
                                      </p:to>
                                    </p:set>
                                    <p:anim calcmode="lin" valueType="num">
                                      <p:cBhvr additive="base">
                                        <p:cTn id="7" dur="500" fill="hold"/>
                                        <p:tgtEl>
                                          <p:spTgt spid="137226"/>
                                        </p:tgtEl>
                                        <p:attrNameLst>
                                          <p:attrName>ppt_x</p:attrName>
                                        </p:attrNameLst>
                                      </p:cBhvr>
                                      <p:tavLst>
                                        <p:tav tm="0">
                                          <p:val>
                                            <p:strVal val="0-#ppt_w/2"/>
                                          </p:val>
                                        </p:tav>
                                        <p:tav tm="100000">
                                          <p:val>
                                            <p:strVal val="#ppt_x"/>
                                          </p:val>
                                        </p:tav>
                                      </p:tavLst>
                                    </p:anim>
                                    <p:anim calcmode="lin" valueType="num">
                                      <p:cBhvr additive="base">
                                        <p:cTn id="8" dur="500" fill="hold"/>
                                        <p:tgtEl>
                                          <p:spTgt spid="137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7228"/>
                                        </p:tgtEl>
                                        <p:attrNameLst>
                                          <p:attrName>style.visibility</p:attrName>
                                        </p:attrNameLst>
                                      </p:cBhvr>
                                      <p:to>
                                        <p:strVal val="visible"/>
                                      </p:to>
                                    </p:set>
                                    <p:anim calcmode="lin" valueType="num">
                                      <p:cBhvr additive="base">
                                        <p:cTn id="13" dur="500" fill="hold"/>
                                        <p:tgtEl>
                                          <p:spTgt spid="137228"/>
                                        </p:tgtEl>
                                        <p:attrNameLst>
                                          <p:attrName>ppt_x</p:attrName>
                                        </p:attrNameLst>
                                      </p:cBhvr>
                                      <p:tavLst>
                                        <p:tav tm="0">
                                          <p:val>
                                            <p:strVal val="0-#ppt_w/2"/>
                                          </p:val>
                                        </p:tav>
                                        <p:tav tm="100000">
                                          <p:val>
                                            <p:strVal val="#ppt_x"/>
                                          </p:val>
                                        </p:tav>
                                      </p:tavLst>
                                    </p:anim>
                                    <p:anim calcmode="lin" valueType="num">
                                      <p:cBhvr additive="base">
                                        <p:cTn id="14" dur="500" fill="hold"/>
                                        <p:tgtEl>
                                          <p:spTgt spid="13722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37230"/>
                                        </p:tgtEl>
                                        <p:attrNameLst>
                                          <p:attrName>style.visibility</p:attrName>
                                        </p:attrNameLst>
                                      </p:cBhvr>
                                      <p:to>
                                        <p:strVal val="visible"/>
                                      </p:to>
                                    </p:set>
                                    <p:animEffect transition="in" filter="blinds(horizontal)">
                                      <p:cBhvr>
                                        <p:cTn id="19" dur="500"/>
                                        <p:tgtEl>
                                          <p:spTgt spid="1372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1" nodeType="clickEffect">
                                  <p:stCondLst>
                                    <p:cond delay="0"/>
                                  </p:stCondLst>
                                  <p:childTnLst>
                                    <p:set>
                                      <p:cBhvr>
                                        <p:cTn id="23" dur="1" fill="hold">
                                          <p:stCondLst>
                                            <p:cond delay="0"/>
                                          </p:stCondLst>
                                        </p:cTn>
                                        <p:tgtEl>
                                          <p:spTgt spid="137230"/>
                                        </p:tgtEl>
                                        <p:attrNameLst>
                                          <p:attrName>style.visibility</p:attrName>
                                        </p:attrNameLst>
                                      </p:cBhvr>
                                      <p:to>
                                        <p:strVal val="visible"/>
                                      </p:to>
                                    </p:set>
                                    <p:anim calcmode="lin" valueType="num">
                                      <p:cBhvr additive="base">
                                        <p:cTn id="24" dur="500" fill="hold"/>
                                        <p:tgtEl>
                                          <p:spTgt spid="137230"/>
                                        </p:tgtEl>
                                        <p:attrNameLst>
                                          <p:attrName>ppt_x</p:attrName>
                                        </p:attrNameLst>
                                      </p:cBhvr>
                                      <p:tavLst>
                                        <p:tav tm="0">
                                          <p:val>
                                            <p:strVal val="0-#ppt_w/2"/>
                                          </p:val>
                                        </p:tav>
                                        <p:tav tm="100000">
                                          <p:val>
                                            <p:strVal val="#ppt_x"/>
                                          </p:val>
                                        </p:tav>
                                      </p:tavLst>
                                    </p:anim>
                                    <p:anim calcmode="lin" valueType="num">
                                      <p:cBhvr additive="base">
                                        <p:cTn id="25" dur="500" fill="hold"/>
                                        <p:tgtEl>
                                          <p:spTgt spid="137230"/>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37232"/>
                                        </p:tgtEl>
                                        <p:attrNameLst>
                                          <p:attrName>style.visibility</p:attrName>
                                        </p:attrNameLst>
                                      </p:cBhvr>
                                      <p:to>
                                        <p:strVal val="visible"/>
                                      </p:to>
                                    </p:set>
                                    <p:anim calcmode="lin" valueType="num">
                                      <p:cBhvr additive="base">
                                        <p:cTn id="30" dur="500" fill="hold"/>
                                        <p:tgtEl>
                                          <p:spTgt spid="137232"/>
                                        </p:tgtEl>
                                        <p:attrNameLst>
                                          <p:attrName>ppt_x</p:attrName>
                                        </p:attrNameLst>
                                      </p:cBhvr>
                                      <p:tavLst>
                                        <p:tav tm="0">
                                          <p:val>
                                            <p:strVal val="0-#ppt_w/2"/>
                                          </p:val>
                                        </p:tav>
                                        <p:tav tm="100000">
                                          <p:val>
                                            <p:strVal val="#ppt_x"/>
                                          </p:val>
                                        </p:tav>
                                      </p:tavLst>
                                    </p:anim>
                                    <p:anim calcmode="lin" valueType="num">
                                      <p:cBhvr additive="base">
                                        <p:cTn id="31" dur="500" fill="hold"/>
                                        <p:tgtEl>
                                          <p:spTgt spid="13723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7234"/>
                                        </p:tgtEl>
                                        <p:attrNameLst>
                                          <p:attrName>style.visibility</p:attrName>
                                        </p:attrNameLst>
                                      </p:cBhvr>
                                      <p:to>
                                        <p:strVal val="visible"/>
                                      </p:to>
                                    </p:set>
                                    <p:anim calcmode="lin" valueType="num">
                                      <p:cBhvr additive="base">
                                        <p:cTn id="36" dur="500" fill="hold"/>
                                        <p:tgtEl>
                                          <p:spTgt spid="137234"/>
                                        </p:tgtEl>
                                        <p:attrNameLst>
                                          <p:attrName>ppt_x</p:attrName>
                                        </p:attrNameLst>
                                      </p:cBhvr>
                                      <p:tavLst>
                                        <p:tav tm="0">
                                          <p:val>
                                            <p:strVal val="0-#ppt_w/2"/>
                                          </p:val>
                                        </p:tav>
                                        <p:tav tm="100000">
                                          <p:val>
                                            <p:strVal val="#ppt_x"/>
                                          </p:val>
                                        </p:tav>
                                      </p:tavLst>
                                    </p:anim>
                                    <p:anim calcmode="lin" valueType="num">
                                      <p:cBhvr additive="base">
                                        <p:cTn id="37" dur="500" fill="hold"/>
                                        <p:tgtEl>
                                          <p:spTgt spid="13723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7236"/>
                                        </p:tgtEl>
                                        <p:attrNameLst>
                                          <p:attrName>style.visibility</p:attrName>
                                        </p:attrNameLst>
                                      </p:cBhvr>
                                      <p:to>
                                        <p:strVal val="visible"/>
                                      </p:to>
                                    </p:set>
                                    <p:anim calcmode="lin" valueType="num">
                                      <p:cBhvr additive="base">
                                        <p:cTn id="42" dur="500" fill="hold"/>
                                        <p:tgtEl>
                                          <p:spTgt spid="137236"/>
                                        </p:tgtEl>
                                        <p:attrNameLst>
                                          <p:attrName>ppt_x</p:attrName>
                                        </p:attrNameLst>
                                      </p:cBhvr>
                                      <p:tavLst>
                                        <p:tav tm="0">
                                          <p:val>
                                            <p:strVal val="0-#ppt_w/2"/>
                                          </p:val>
                                        </p:tav>
                                        <p:tav tm="100000">
                                          <p:val>
                                            <p:strVal val="#ppt_x"/>
                                          </p:val>
                                        </p:tav>
                                      </p:tavLst>
                                    </p:anim>
                                    <p:anim calcmode="lin" valueType="num">
                                      <p:cBhvr additive="base">
                                        <p:cTn id="43" dur="500" fill="hold"/>
                                        <p:tgtEl>
                                          <p:spTgt spid="1372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8" grpId="0"/>
      <p:bldP spid="137230" grpId="0"/>
      <p:bldP spid="137230" grpId="1"/>
      <p:bldP spid="137232" grpId="0"/>
      <p:bldP spid="137234" grpId="0"/>
      <p:bldP spid="13723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5"/>
          <p:cNvSpPr>
            <a:spLocks noChangeArrowheads="1"/>
          </p:cNvSpPr>
          <p:nvPr/>
        </p:nvSpPr>
        <p:spPr bwMode="auto">
          <a:xfrm>
            <a:off x="250825" y="333375"/>
            <a:ext cx="152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计算量分析</a:t>
            </a:r>
            <a:r>
              <a:rPr lang="zh-CN" altLang="en-US"/>
              <a:t> </a:t>
            </a:r>
          </a:p>
        </p:txBody>
      </p:sp>
      <p:sp>
        <p:nvSpPr>
          <p:cNvPr id="138248" name="Rectangle 8"/>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56" name="Rectangle 1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8261" name="Rectangle 21"/>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38263" name="Group 23"/>
          <p:cNvGrpSpPr>
            <a:grpSpLocks/>
          </p:cNvGrpSpPr>
          <p:nvPr/>
        </p:nvGrpSpPr>
        <p:grpSpPr bwMode="auto">
          <a:xfrm>
            <a:off x="250825" y="660400"/>
            <a:ext cx="8497888" cy="1616075"/>
            <a:chOff x="158" y="416"/>
            <a:chExt cx="5353" cy="1018"/>
          </a:xfrm>
        </p:grpSpPr>
        <p:sp>
          <p:nvSpPr>
            <p:cNvPr id="138246" name="Text Box 6"/>
            <p:cNvSpPr txBox="1">
              <a:spLocks noChangeArrowheads="1"/>
            </p:cNvSpPr>
            <p:nvPr/>
          </p:nvSpPr>
          <p:spPr bwMode="auto">
            <a:xfrm>
              <a:off x="158" y="416"/>
              <a:ext cx="5353"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cs typeface="Times New Roman" pitchFamily="18" charset="0"/>
                </a:rPr>
                <a:t>由于子集</a:t>
              </a:r>
              <a:r>
                <a:rPr lang="en-US" altLang="zh-CN" i="1">
                  <a:solidFill>
                    <a:srgbClr val="000000"/>
                  </a:solidFill>
                </a:rPr>
                <a:t>J</a:t>
              </a:r>
              <a:r>
                <a:rPr lang="zh-CN" altLang="en-US">
                  <a:solidFill>
                    <a:srgbClr val="000000"/>
                  </a:solidFill>
                  <a:cs typeface="Times New Roman" pitchFamily="18" charset="0"/>
                </a:rPr>
                <a:t>（</a:t>
              </a:r>
              <a:r>
                <a:rPr lang="en-US" altLang="zh-CN" i="1">
                  <a:solidFill>
                    <a:srgbClr val="000000"/>
                  </a:solidFill>
                </a:rPr>
                <a:t>j</a:t>
              </a:r>
              <a:r>
                <a:rPr lang="en-US" altLang="zh-CN">
                  <a:solidFill>
                    <a:srgbClr val="000000"/>
                  </a:solidFill>
                </a:rPr>
                <a:t>, </a:t>
              </a:r>
              <a:r>
                <a:rPr lang="en-US" altLang="zh-CN" i="1">
                  <a:solidFill>
                    <a:srgbClr val="000000"/>
                  </a:solidFill>
                </a:rPr>
                <a:t>l</a:t>
              </a:r>
              <a:r>
                <a:rPr lang="en-US" altLang="zh-CN">
                  <a:solidFill>
                    <a:srgbClr val="000000"/>
                  </a:solidFill>
                </a:rPr>
                <a:t>; </a:t>
              </a:r>
              <a:r>
                <a:rPr lang="en-US" altLang="zh-CN" i="1">
                  <a:solidFill>
                    <a:srgbClr val="000000"/>
                  </a:solidFill>
                </a:rPr>
                <a:t>k</a:t>
              </a:r>
              <a:r>
                <a:rPr lang="zh-CN" altLang="en-US">
                  <a:solidFill>
                    <a:srgbClr val="000000"/>
                  </a:solidFill>
                  <a:cs typeface="Times New Roman" pitchFamily="18" charset="0"/>
                </a:rPr>
                <a:t>）的数目不多于</a:t>
              </a:r>
              <a:r>
                <a:rPr lang="en-US" altLang="zh-CN" i="1">
                  <a:solidFill>
                    <a:srgbClr val="000000"/>
                  </a:solidFill>
                </a:rPr>
                <a:t>O</a:t>
              </a:r>
              <a:r>
                <a:rPr lang="en-US" altLang="zh-CN">
                  <a:solidFill>
                    <a:srgbClr val="000000"/>
                  </a:solidFill>
                </a:rPr>
                <a:t>(</a:t>
              </a:r>
              <a:r>
                <a:rPr lang="en-US" altLang="zh-CN" i="1">
                  <a:solidFill>
                    <a:srgbClr val="000000"/>
                  </a:solidFill>
                </a:rPr>
                <a:t>n</a:t>
              </a:r>
              <a:r>
                <a:rPr lang="en-US" altLang="zh-CN" baseline="30000">
                  <a:solidFill>
                    <a:srgbClr val="000000"/>
                  </a:solidFill>
                </a:rPr>
                <a:t>3</a:t>
              </a:r>
              <a:r>
                <a:rPr lang="en-US" altLang="zh-CN">
                  <a:solidFill>
                    <a:srgbClr val="000000"/>
                  </a:solidFill>
                </a:rPr>
                <a:t>)</a:t>
              </a:r>
              <a:r>
                <a:rPr lang="zh-CN" altLang="en-US">
                  <a:solidFill>
                    <a:srgbClr val="000000"/>
                  </a:solidFill>
                  <a:cs typeface="Times New Roman" pitchFamily="18" charset="0"/>
                </a:rPr>
                <a:t>，又</a:t>
              </a:r>
              <a:r>
                <a:rPr lang="en-US" altLang="zh-CN" i="1">
                  <a:solidFill>
                    <a:srgbClr val="000000"/>
                  </a:solidFill>
                </a:rPr>
                <a:t>t</a:t>
              </a:r>
              <a:r>
                <a:rPr lang="zh-CN" altLang="en-US">
                  <a:solidFill>
                    <a:srgbClr val="000000"/>
                  </a:solidFill>
                  <a:cs typeface="Times New Roman" pitchFamily="18" charset="0"/>
                </a:rPr>
                <a:t>的取值数不多于         </a:t>
              </a:r>
              <a:r>
                <a:rPr lang="en-US" altLang="zh-CN">
                  <a:solidFill>
                    <a:srgbClr val="000000"/>
                  </a:solidFill>
                </a:rPr>
                <a:t>,</a:t>
              </a:r>
              <a:r>
                <a:rPr lang="zh-CN" altLang="en-US">
                  <a:solidFill>
                    <a:srgbClr val="000000"/>
                  </a:solidFill>
                  <a:cs typeface="Times New Roman" pitchFamily="18" charset="0"/>
                </a:rPr>
                <a:t>故此动态规划算法要解的迭代方程不多于</a:t>
              </a:r>
              <a:r>
                <a:rPr lang="en-US" altLang="zh-CN" i="1">
                  <a:solidFill>
                    <a:srgbClr val="000000"/>
                  </a:solidFill>
                </a:rPr>
                <a:t>O</a:t>
              </a:r>
              <a:r>
                <a:rPr lang="en-US" altLang="zh-CN">
                  <a:solidFill>
                    <a:srgbClr val="000000"/>
                  </a:solidFill>
                </a:rPr>
                <a:t>(</a:t>
              </a:r>
              <a:r>
                <a:rPr lang="en-US" altLang="zh-CN" i="1">
                  <a:solidFill>
                    <a:srgbClr val="000000"/>
                  </a:solidFill>
                </a:rPr>
                <a:t>n</a:t>
              </a:r>
              <a:r>
                <a:rPr lang="en-US" altLang="zh-CN" baseline="30000">
                  <a:solidFill>
                    <a:srgbClr val="000000"/>
                  </a:solidFill>
                </a:rPr>
                <a:t>3            </a:t>
              </a:r>
              <a:r>
                <a:rPr lang="en-US" altLang="zh-CN">
                  <a:solidFill>
                    <a:srgbClr val="000000"/>
                  </a:solidFill>
                </a:rPr>
                <a:t>)</a:t>
              </a:r>
              <a:r>
                <a:rPr lang="zh-CN" altLang="en-US">
                  <a:solidFill>
                    <a:srgbClr val="000000"/>
                  </a:solidFill>
                  <a:cs typeface="Times New Roman" pitchFamily="18" charset="0"/>
                </a:rPr>
                <a:t>个。由于求解每一迭代方程的计算量为</a:t>
              </a:r>
              <a:r>
                <a:rPr lang="en-US" altLang="zh-CN" i="1">
                  <a:solidFill>
                    <a:srgbClr val="000000"/>
                  </a:solidFill>
                </a:rPr>
                <a:t>O</a:t>
              </a:r>
              <a:r>
                <a:rPr lang="en-US" altLang="zh-CN">
                  <a:solidFill>
                    <a:srgbClr val="000000"/>
                  </a:solidFill>
                </a:rPr>
                <a:t>(</a:t>
              </a:r>
              <a:r>
                <a:rPr lang="en-US" altLang="zh-CN" i="1">
                  <a:solidFill>
                    <a:srgbClr val="000000"/>
                  </a:solidFill>
                </a:rPr>
                <a:t>n</a:t>
              </a:r>
              <a:r>
                <a:rPr lang="en-US" altLang="zh-CN">
                  <a:solidFill>
                    <a:srgbClr val="000000"/>
                  </a:solidFill>
                </a:rPr>
                <a:t>)</a:t>
              </a:r>
              <a:r>
                <a:rPr lang="zh-CN" altLang="en-US">
                  <a:solidFill>
                    <a:srgbClr val="000000"/>
                  </a:solidFill>
                  <a:cs typeface="Times New Roman" pitchFamily="18" charset="0"/>
                </a:rPr>
                <a:t>，故算法的总计算量不超过</a:t>
              </a:r>
              <a:r>
                <a:rPr lang="en-US" altLang="zh-CN" i="1">
                  <a:solidFill>
                    <a:srgbClr val="000000"/>
                  </a:solidFill>
                </a:rPr>
                <a:t>O</a:t>
              </a:r>
              <a:r>
                <a:rPr lang="en-US" altLang="zh-CN">
                  <a:solidFill>
                    <a:srgbClr val="000000"/>
                  </a:solidFill>
                </a:rPr>
                <a:t>(</a:t>
              </a:r>
              <a:r>
                <a:rPr lang="en-US" altLang="zh-CN" i="1">
                  <a:solidFill>
                    <a:srgbClr val="000000"/>
                  </a:solidFill>
                </a:rPr>
                <a:t>n</a:t>
              </a:r>
              <a:r>
                <a:rPr lang="en-US" altLang="zh-CN" baseline="30000">
                  <a:solidFill>
                    <a:srgbClr val="000000"/>
                  </a:solidFill>
                </a:rPr>
                <a:t>4           </a:t>
              </a:r>
              <a:r>
                <a:rPr lang="en-US" altLang="zh-CN">
                  <a:solidFill>
                    <a:srgbClr val="000000"/>
                  </a:solidFill>
                </a:rPr>
                <a:t>)</a:t>
              </a:r>
              <a:r>
                <a:rPr lang="zh-CN" altLang="en-US">
                  <a:solidFill>
                    <a:srgbClr val="000000"/>
                  </a:solidFill>
                  <a:cs typeface="Times New Roman" pitchFamily="18" charset="0"/>
                </a:rPr>
                <a:t>。应当指出的是，此算法不是多项式时间的而是伪多项式时间的，因为其中包含了        ，它不能用输入长度                的多项式界来控制。</a:t>
              </a:r>
              <a:r>
                <a:rPr lang="zh-CN" altLang="en-US"/>
                <a:t> </a:t>
              </a:r>
            </a:p>
          </p:txBody>
        </p:sp>
        <p:graphicFrame>
          <p:nvGraphicFramePr>
            <p:cNvPr id="138247" name="Object 7"/>
            <p:cNvGraphicFramePr>
              <a:graphicFrameLocks noChangeAspect="1"/>
            </p:cNvGraphicFramePr>
            <p:nvPr/>
          </p:nvGraphicFramePr>
          <p:xfrm>
            <a:off x="4286" y="436"/>
            <a:ext cx="317" cy="219"/>
          </p:xfrm>
          <a:graphic>
            <a:graphicData uri="http://schemas.openxmlformats.org/presentationml/2006/ole">
              <mc:AlternateContent xmlns:mc="http://schemas.openxmlformats.org/markup-compatibility/2006">
                <mc:Choice xmlns:v="urn:schemas-microsoft-com:vml" Requires="v">
                  <p:oleObj spid="_x0000_s138264" r:id="rId3" imgW="368140" imgH="253890" progId="Equation.DSMT4">
                    <p:embed/>
                  </p:oleObj>
                </mc:Choice>
                <mc:Fallback>
                  <p:oleObj r:id="rId3" imgW="368140" imgH="25389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436"/>
                          <a:ext cx="31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1" name="Object 11"/>
            <p:cNvGraphicFramePr>
              <a:graphicFrameLocks noChangeAspect="1"/>
            </p:cNvGraphicFramePr>
            <p:nvPr/>
          </p:nvGraphicFramePr>
          <p:xfrm>
            <a:off x="2790" y="663"/>
            <a:ext cx="317" cy="219"/>
          </p:xfrm>
          <a:graphic>
            <a:graphicData uri="http://schemas.openxmlformats.org/presentationml/2006/ole">
              <mc:AlternateContent xmlns:mc="http://schemas.openxmlformats.org/markup-compatibility/2006">
                <mc:Choice xmlns:v="urn:schemas-microsoft-com:vml" Requires="v">
                  <p:oleObj spid="_x0000_s138265" r:id="rId5" imgW="368140" imgH="253890" progId="Equation.DSMT4">
                    <p:embed/>
                  </p:oleObj>
                </mc:Choice>
                <mc:Fallback>
                  <p:oleObj r:id="rId5" imgW="368140" imgH="25389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 y="663"/>
                          <a:ext cx="31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4" name="Object 14"/>
            <p:cNvGraphicFramePr>
              <a:graphicFrameLocks noChangeAspect="1"/>
            </p:cNvGraphicFramePr>
            <p:nvPr/>
          </p:nvGraphicFramePr>
          <p:xfrm>
            <a:off x="3244" y="845"/>
            <a:ext cx="317" cy="219"/>
          </p:xfrm>
          <a:graphic>
            <a:graphicData uri="http://schemas.openxmlformats.org/presentationml/2006/ole">
              <mc:AlternateContent xmlns:mc="http://schemas.openxmlformats.org/markup-compatibility/2006">
                <mc:Choice xmlns:v="urn:schemas-microsoft-com:vml" Requires="v">
                  <p:oleObj spid="_x0000_s138266" r:id="rId6" imgW="368140" imgH="253890" progId="Equation.DSMT4">
                    <p:embed/>
                  </p:oleObj>
                </mc:Choice>
                <mc:Fallback>
                  <p:oleObj r:id="rId6" imgW="368140" imgH="25389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 y="845"/>
                          <a:ext cx="31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59" name="Object 19"/>
            <p:cNvGraphicFramePr>
              <a:graphicFrameLocks noChangeAspect="1"/>
            </p:cNvGraphicFramePr>
            <p:nvPr/>
          </p:nvGraphicFramePr>
          <p:xfrm>
            <a:off x="4241" y="988"/>
            <a:ext cx="317" cy="219"/>
          </p:xfrm>
          <a:graphic>
            <a:graphicData uri="http://schemas.openxmlformats.org/presentationml/2006/ole">
              <mc:AlternateContent xmlns:mc="http://schemas.openxmlformats.org/markup-compatibility/2006">
                <mc:Choice xmlns:v="urn:schemas-microsoft-com:vml" Requires="v">
                  <p:oleObj spid="_x0000_s138267" r:id="rId7" imgW="368140" imgH="253890" progId="Equation.DSMT4">
                    <p:embed/>
                  </p:oleObj>
                </mc:Choice>
                <mc:Fallback>
                  <p:oleObj r:id="rId7" imgW="368140" imgH="25389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1" y="988"/>
                          <a:ext cx="317"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8260" name="Object 20"/>
            <p:cNvGraphicFramePr>
              <a:graphicFrameLocks noChangeAspect="1"/>
            </p:cNvGraphicFramePr>
            <p:nvPr/>
          </p:nvGraphicFramePr>
          <p:xfrm>
            <a:off x="884" y="1200"/>
            <a:ext cx="590" cy="234"/>
          </p:xfrm>
          <a:graphic>
            <a:graphicData uri="http://schemas.openxmlformats.org/presentationml/2006/ole">
              <mc:AlternateContent xmlns:mc="http://schemas.openxmlformats.org/markup-compatibility/2006">
                <mc:Choice xmlns:v="urn:schemas-microsoft-com:vml" Requires="v">
                  <p:oleObj spid="_x0000_s138268" r:id="rId8" imgW="647419" imgH="253890" progId="Equation.DSMT4">
                    <p:embed/>
                  </p:oleObj>
                </mc:Choice>
                <mc:Fallback>
                  <p:oleObj r:id="rId8" imgW="647419" imgH="253890" progId="Equation.DSMT4">
                    <p:embed/>
                    <p:pic>
                      <p:nvPicPr>
                        <p:cNvPr id="0" name="Object 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 y="1200"/>
                          <a:ext cx="590"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0-#ppt_w/2"/>
                                          </p:val>
                                        </p:tav>
                                        <p:tav tm="100000">
                                          <p:val>
                                            <p:strVal val="#ppt_x"/>
                                          </p:val>
                                        </p:tav>
                                      </p:tavLst>
                                    </p:anim>
                                    <p:anim calcmode="lin" valueType="num">
                                      <p:cBhvr additive="base">
                                        <p:cTn id="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8263"/>
                                        </p:tgtEl>
                                        <p:attrNameLst>
                                          <p:attrName>style.visibility</p:attrName>
                                        </p:attrNameLst>
                                      </p:cBhvr>
                                      <p:to>
                                        <p:strVal val="visible"/>
                                      </p:to>
                                    </p:set>
                                    <p:anim calcmode="lin" valueType="num">
                                      <p:cBhvr additive="base">
                                        <p:cTn id="13" dur="500" fill="hold"/>
                                        <p:tgtEl>
                                          <p:spTgt spid="138263"/>
                                        </p:tgtEl>
                                        <p:attrNameLst>
                                          <p:attrName>ppt_x</p:attrName>
                                        </p:attrNameLst>
                                      </p:cBhvr>
                                      <p:tavLst>
                                        <p:tav tm="0">
                                          <p:val>
                                            <p:strVal val="0-#ppt_w/2"/>
                                          </p:val>
                                        </p:tav>
                                        <p:tav tm="100000">
                                          <p:val>
                                            <p:strVal val="#ppt_x"/>
                                          </p:val>
                                        </p:tav>
                                      </p:tavLst>
                                    </p:anim>
                                    <p:anim calcmode="lin" valueType="num">
                                      <p:cBhvr additive="base">
                                        <p:cTn id="14" dur="500" fill="hold"/>
                                        <p:tgtEl>
                                          <p:spTgt spid="1382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1" name="Rectangle 5"/>
          <p:cNvSpPr>
            <a:spLocks noChangeArrowheads="1"/>
          </p:cNvSpPr>
          <p:nvPr/>
        </p:nvSpPr>
        <p:spPr bwMode="auto">
          <a:xfrm>
            <a:off x="217488" y="295275"/>
            <a:ext cx="1906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§9.4  </a:t>
            </a:r>
            <a:r>
              <a:rPr lang="zh-CN" altLang="en-US">
                <a:solidFill>
                  <a:srgbClr val="009900"/>
                </a:solidFill>
              </a:rPr>
              <a:t>近似算法</a:t>
            </a:r>
          </a:p>
        </p:txBody>
      </p:sp>
      <p:sp>
        <p:nvSpPr>
          <p:cNvPr id="142343" name="Rectangle 7"/>
          <p:cNvSpPr>
            <a:spLocks noChangeArrowheads="1"/>
          </p:cNvSpPr>
          <p:nvPr/>
        </p:nvSpPr>
        <p:spPr bwMode="auto">
          <a:xfrm>
            <a:off x="301625" y="692150"/>
            <a:ext cx="85915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如果要研究的是问题</a:t>
            </a:r>
            <a:r>
              <a:rPr lang="en-US" altLang="zh-CN"/>
              <a:t>NP</a:t>
            </a:r>
            <a:r>
              <a:rPr lang="zh-CN" altLang="en-US"/>
              <a:t>完全的，就不应当企望能构造出求解它的多项式时间算法，对于这一问题的某些实例，也许还可以利用分枝定界法或隐枚举法去碰碰运气，但在实例规模较大时，连这种努力也多半是劳而无功的。这时，我们就只好借助于所谓“近似算法”了。因为既然找不到真正的最优解，那么，找一个较为满意的所谓“近似最优解”总比什么结果也没有要好。</a:t>
            </a:r>
            <a:endParaRPr lang="en-US" altLang="zh-CN"/>
          </a:p>
        </p:txBody>
      </p:sp>
      <p:sp>
        <p:nvSpPr>
          <p:cNvPr id="142345" name="Rectangle 9"/>
          <p:cNvSpPr>
            <a:spLocks noChangeArrowheads="1"/>
          </p:cNvSpPr>
          <p:nvPr/>
        </p:nvSpPr>
        <p:spPr bwMode="auto">
          <a:xfrm>
            <a:off x="322263" y="2565400"/>
            <a:ext cx="84264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cs typeface="Times New Roman" pitchFamily="18" charset="0"/>
              </a:rPr>
              <a:t>定义</a:t>
            </a:r>
            <a:r>
              <a:rPr lang="en-US" altLang="zh-CN">
                <a:solidFill>
                  <a:srgbClr val="009900"/>
                </a:solidFill>
                <a:latin typeface="宋体" pitchFamily="2" charset="-122"/>
                <a:cs typeface="Times New Roman" pitchFamily="18" charset="0"/>
              </a:rPr>
              <a:t>9.12</a:t>
            </a:r>
            <a:r>
              <a:rPr lang="en-US" altLang="zh-CN">
                <a:latin typeface="宋体" pitchFamily="2" charset="-122"/>
              </a:rPr>
              <a:t>  </a:t>
            </a:r>
            <a:r>
              <a:rPr lang="zh-CN" altLang="en-US">
                <a:latin typeface="宋体" pitchFamily="2" charset="-122"/>
                <a:cs typeface="Times New Roman" pitchFamily="18" charset="0"/>
              </a:rPr>
              <a:t>设</a:t>
            </a:r>
            <a:r>
              <a:rPr lang="en-US" altLang="zh-CN" i="1">
                <a:latin typeface="宋体" pitchFamily="2" charset="-122"/>
              </a:rPr>
              <a:t>A</a:t>
            </a:r>
            <a:r>
              <a:rPr lang="zh-CN" altLang="en-US">
                <a:latin typeface="宋体" pitchFamily="2" charset="-122"/>
                <a:cs typeface="Times New Roman" pitchFamily="18" charset="0"/>
              </a:rPr>
              <a:t>是问题</a:t>
            </a:r>
            <a:r>
              <a:rPr lang="en-US" altLang="zh-CN" i="1">
                <a:latin typeface="宋体" pitchFamily="2" charset="-122"/>
              </a:rPr>
              <a:t>D</a:t>
            </a:r>
            <a:r>
              <a:rPr lang="zh-CN" altLang="en-US">
                <a:latin typeface="宋体" pitchFamily="2" charset="-122"/>
                <a:cs typeface="Times New Roman" pitchFamily="18" charset="0"/>
              </a:rPr>
              <a:t>的一个算法，对</a:t>
            </a:r>
            <a:r>
              <a:rPr lang="en-US" altLang="zh-CN" i="1">
                <a:latin typeface="宋体" pitchFamily="2" charset="-122"/>
              </a:rPr>
              <a:t>D</a:t>
            </a:r>
            <a:r>
              <a:rPr lang="zh-CN" altLang="en-US">
                <a:latin typeface="宋体" pitchFamily="2" charset="-122"/>
                <a:cs typeface="Times New Roman" pitchFamily="18" charset="0"/>
              </a:rPr>
              <a:t>的实例</a:t>
            </a:r>
            <a:r>
              <a:rPr lang="en-US" altLang="zh-CN" i="1">
                <a:latin typeface="宋体" pitchFamily="2" charset="-122"/>
              </a:rPr>
              <a:t>I</a:t>
            </a:r>
            <a:r>
              <a:rPr lang="zh-CN" altLang="en-US">
                <a:latin typeface="宋体" pitchFamily="2" charset="-122"/>
                <a:cs typeface="Times New Roman" pitchFamily="18" charset="0"/>
              </a:rPr>
              <a:t>，用</a:t>
            </a:r>
            <a:r>
              <a:rPr lang="en-US" altLang="zh-CN" i="1">
                <a:latin typeface="宋体" pitchFamily="2" charset="-122"/>
              </a:rPr>
              <a:t>A</a:t>
            </a:r>
            <a:r>
              <a:rPr lang="zh-CN" altLang="en-US">
                <a:latin typeface="宋体" pitchFamily="2" charset="-122"/>
                <a:cs typeface="Times New Roman" pitchFamily="18" charset="0"/>
              </a:rPr>
              <a:t>（</a:t>
            </a:r>
            <a:r>
              <a:rPr lang="en-US" altLang="zh-CN" i="1">
                <a:latin typeface="宋体" pitchFamily="2" charset="-122"/>
              </a:rPr>
              <a:t>I</a:t>
            </a:r>
            <a:r>
              <a:rPr lang="zh-CN" altLang="en-US">
                <a:latin typeface="宋体" pitchFamily="2" charset="-122"/>
                <a:cs typeface="Times New Roman" pitchFamily="18" charset="0"/>
              </a:rPr>
              <a:t>）和</a:t>
            </a:r>
            <a:r>
              <a:rPr lang="en-US" altLang="zh-CN">
                <a:latin typeface="宋体" pitchFamily="2" charset="-122"/>
              </a:rPr>
              <a:t>OPT</a:t>
            </a:r>
            <a:r>
              <a:rPr lang="zh-CN" altLang="en-US">
                <a:latin typeface="宋体" pitchFamily="2" charset="-122"/>
                <a:cs typeface="Times New Roman" pitchFamily="18" charset="0"/>
              </a:rPr>
              <a:t>（</a:t>
            </a:r>
            <a:r>
              <a:rPr lang="en-US" altLang="zh-CN" i="1">
                <a:latin typeface="宋体" pitchFamily="2" charset="-122"/>
              </a:rPr>
              <a:t>I</a:t>
            </a:r>
            <a:r>
              <a:rPr lang="zh-CN" altLang="en-US">
                <a:latin typeface="宋体" pitchFamily="2" charset="-122"/>
                <a:cs typeface="Times New Roman" pitchFamily="18" charset="0"/>
              </a:rPr>
              <a:t>）分别表示用</a:t>
            </a:r>
            <a:r>
              <a:rPr lang="en-US" altLang="zh-CN">
                <a:latin typeface="宋体" pitchFamily="2" charset="-122"/>
              </a:rPr>
              <a:t>A</a:t>
            </a:r>
            <a:r>
              <a:rPr lang="zh-CN" altLang="en-US">
                <a:latin typeface="宋体" pitchFamily="2" charset="-122"/>
                <a:cs typeface="Times New Roman" pitchFamily="18" charset="0"/>
              </a:rPr>
              <a:t>求解实例</a:t>
            </a:r>
            <a:r>
              <a:rPr lang="en-US" altLang="zh-CN">
                <a:latin typeface="宋体" pitchFamily="2" charset="-122"/>
              </a:rPr>
              <a:t>I</a:t>
            </a:r>
            <a:r>
              <a:rPr lang="zh-CN" altLang="en-US">
                <a:latin typeface="宋体" pitchFamily="2" charset="-122"/>
                <a:cs typeface="Times New Roman" pitchFamily="18" charset="0"/>
              </a:rPr>
              <a:t>得到的目标函数值和</a:t>
            </a:r>
            <a:r>
              <a:rPr lang="en-US" altLang="zh-CN">
                <a:latin typeface="宋体" pitchFamily="2" charset="-122"/>
              </a:rPr>
              <a:t>I</a:t>
            </a:r>
            <a:r>
              <a:rPr lang="zh-CN" altLang="en-US">
                <a:latin typeface="宋体" pitchFamily="2" charset="-122"/>
                <a:cs typeface="Times New Roman" pitchFamily="18" charset="0"/>
              </a:rPr>
              <a:t>的最优目标函数值。如果存在一个正实数</a:t>
            </a:r>
            <a:r>
              <a:rPr lang="en-US" altLang="zh-CN" i="1">
                <a:latin typeface="宋体" pitchFamily="2" charset="-122"/>
              </a:rPr>
              <a:t>r</a:t>
            </a:r>
            <a:r>
              <a:rPr lang="en-US" altLang="zh-CN">
                <a:latin typeface="宋体" pitchFamily="2" charset="-122"/>
              </a:rPr>
              <a:t>,(</a:t>
            </a:r>
            <a:r>
              <a:rPr lang="en-US" altLang="zh-CN" i="1">
                <a:latin typeface="宋体" pitchFamily="2" charset="-122"/>
              </a:rPr>
              <a:t>r</a:t>
            </a:r>
            <a:r>
              <a:rPr lang="en-US" altLang="zh-CN">
                <a:latin typeface="宋体" pitchFamily="2" charset="-122"/>
                <a:cs typeface="Times New Roman" pitchFamily="18" charset="0"/>
              </a:rPr>
              <a:t>≥</a:t>
            </a:r>
            <a:r>
              <a:rPr lang="en-US" altLang="zh-CN">
                <a:latin typeface="宋体" pitchFamily="2" charset="-122"/>
              </a:rPr>
              <a:t>1),</a:t>
            </a:r>
            <a:r>
              <a:rPr lang="zh-CN" altLang="en-US">
                <a:latin typeface="宋体" pitchFamily="2" charset="-122"/>
                <a:cs typeface="Times New Roman" pitchFamily="18" charset="0"/>
              </a:rPr>
              <a:t>使得对一切</a:t>
            </a:r>
            <a:r>
              <a:rPr lang="en-US" altLang="zh-CN" i="1">
                <a:latin typeface="宋体" pitchFamily="2" charset="-122"/>
              </a:rPr>
              <a:t>I</a:t>
            </a:r>
            <a:r>
              <a:rPr lang="en-US" altLang="zh-CN">
                <a:latin typeface="宋体" pitchFamily="2" charset="-122"/>
                <a:cs typeface="Times New Roman" pitchFamily="18" charset="0"/>
              </a:rPr>
              <a:t>∈</a:t>
            </a:r>
            <a:r>
              <a:rPr lang="en-US" altLang="zh-CN" i="1">
                <a:latin typeface="宋体" pitchFamily="2" charset="-122"/>
              </a:rPr>
              <a:t>D</a:t>
            </a:r>
            <a:r>
              <a:rPr lang="zh-CN" altLang="en-US">
                <a:latin typeface="宋体" pitchFamily="2" charset="-122"/>
                <a:cs typeface="Times New Roman" pitchFamily="18" charset="0"/>
              </a:rPr>
              <a:t>，总有</a:t>
            </a:r>
            <a:r>
              <a:rPr lang="zh-CN" altLang="en-US">
                <a:latin typeface="宋体" pitchFamily="2" charset="-122"/>
              </a:rPr>
              <a:t> </a:t>
            </a:r>
          </a:p>
          <a:p>
            <a:r>
              <a:rPr lang="en-US" altLang="zh-CN" i="1">
                <a:solidFill>
                  <a:srgbClr val="000000"/>
                </a:solidFill>
                <a:cs typeface="Times New Roman" pitchFamily="18" charset="0"/>
              </a:rPr>
              <a:t>               A</a:t>
            </a:r>
            <a:r>
              <a:rPr lang="en-US" altLang="zh-CN">
                <a:solidFill>
                  <a:srgbClr val="000000"/>
                </a:solidFill>
                <a:cs typeface="Times New Roman" pitchFamily="18" charset="0"/>
              </a:rPr>
              <a:t>(</a:t>
            </a:r>
            <a:r>
              <a:rPr lang="en-US" altLang="zh-CN" i="1">
                <a:solidFill>
                  <a:srgbClr val="000000"/>
                </a:solidFill>
                <a:cs typeface="Times New Roman" pitchFamily="18" charset="0"/>
              </a:rPr>
              <a:t>I</a:t>
            </a:r>
            <a:r>
              <a:rPr lang="en-US" altLang="zh-CN">
                <a:solidFill>
                  <a:srgbClr val="000000"/>
                </a:solidFill>
                <a:cs typeface="Times New Roman" pitchFamily="18" charset="0"/>
              </a:rPr>
              <a:t>)≤ </a:t>
            </a:r>
            <a:r>
              <a:rPr lang="en-US" altLang="zh-CN" i="1">
                <a:solidFill>
                  <a:srgbClr val="000000"/>
                </a:solidFill>
                <a:cs typeface="Times New Roman" pitchFamily="18" charset="0"/>
              </a:rPr>
              <a:t>r</a:t>
            </a:r>
            <a:r>
              <a:rPr lang="en-US" altLang="zh-CN">
                <a:solidFill>
                  <a:srgbClr val="000000"/>
                </a:solidFill>
                <a:cs typeface="Times New Roman" pitchFamily="18" charset="0"/>
              </a:rPr>
              <a:t>OPT(</a:t>
            </a:r>
            <a:r>
              <a:rPr lang="en-US" altLang="zh-CN" i="1">
                <a:solidFill>
                  <a:srgbClr val="000000"/>
                </a:solidFill>
                <a:cs typeface="Times New Roman" pitchFamily="18" charset="0"/>
              </a:rPr>
              <a:t>I</a:t>
            </a:r>
            <a:r>
              <a:rPr lang="en-US" altLang="zh-CN">
                <a:solidFill>
                  <a:srgbClr val="000000"/>
                </a:solidFill>
                <a:cs typeface="Times New Roman" pitchFamily="18" charset="0"/>
              </a:rPr>
              <a:t>)</a:t>
            </a:r>
            <a:r>
              <a:rPr lang="en-US" altLang="zh-CN">
                <a:latin typeface="宋体" pitchFamily="2" charset="-122"/>
              </a:rPr>
              <a:t> </a:t>
            </a:r>
            <a:endParaRPr lang="zh-CN" altLang="en-US">
              <a:latin typeface="宋体" pitchFamily="2" charset="-122"/>
            </a:endParaRPr>
          </a:p>
        </p:txBody>
      </p:sp>
      <p:sp>
        <p:nvSpPr>
          <p:cNvPr id="142347" name="Rectangle 11"/>
          <p:cNvSpPr>
            <a:spLocks noChangeArrowheads="1"/>
          </p:cNvSpPr>
          <p:nvPr/>
        </p:nvSpPr>
        <p:spPr bwMode="auto">
          <a:xfrm>
            <a:off x="288925" y="3860800"/>
            <a:ext cx="8820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则称</a:t>
            </a:r>
            <a:r>
              <a:rPr lang="en-US" altLang="zh-CN" i="1"/>
              <a:t>A</a:t>
            </a:r>
            <a:r>
              <a:rPr lang="zh-CN" altLang="en-US"/>
              <a:t>为求解问题</a:t>
            </a:r>
            <a:r>
              <a:rPr lang="en-US" altLang="zh-CN" i="1"/>
              <a:t>D</a:t>
            </a:r>
            <a:r>
              <a:rPr lang="zh-CN" altLang="en-US"/>
              <a:t>的具有最坏可能比值</a:t>
            </a:r>
            <a:r>
              <a:rPr lang="en-US" altLang="zh-CN" i="1"/>
              <a:t>r</a:t>
            </a:r>
            <a:r>
              <a:rPr lang="zh-CN" altLang="en-US"/>
              <a:t>的近似算法，或称为启发式算法。（注：这里，我们假设目的是求目标函数的最小解；若求目标函数最大，定义应改为求</a:t>
            </a:r>
            <a:r>
              <a:rPr lang="en-US" altLang="zh-CN" i="1"/>
              <a:t>r</a:t>
            </a:r>
            <a:r>
              <a:rPr lang="zh-CN" altLang="en-US"/>
              <a:t>尽可能大（</a:t>
            </a:r>
            <a:r>
              <a:rPr lang="en-US" altLang="zh-CN"/>
              <a:t>0&lt;</a:t>
            </a:r>
            <a:r>
              <a:rPr lang="en-US" altLang="zh-CN" i="1"/>
              <a:t>r</a:t>
            </a:r>
            <a:r>
              <a:rPr lang="en-US" altLang="zh-CN"/>
              <a:t>&lt;1</a:t>
            </a:r>
            <a:r>
              <a:rPr lang="zh-CN" altLang="en-US"/>
              <a:t>），使</a:t>
            </a:r>
            <a:r>
              <a:rPr lang="en-US" altLang="zh-CN" i="1"/>
              <a:t>A</a:t>
            </a:r>
            <a:r>
              <a:rPr lang="en-US" altLang="zh-CN"/>
              <a:t>(</a:t>
            </a:r>
            <a:r>
              <a:rPr lang="en-US" altLang="zh-CN" i="1"/>
              <a:t>I</a:t>
            </a:r>
            <a:r>
              <a:rPr lang="en-US" altLang="zh-CN"/>
              <a:t>)≥ </a:t>
            </a:r>
            <a:r>
              <a:rPr lang="en-US" altLang="zh-CN" i="1"/>
              <a:t>r</a:t>
            </a:r>
            <a:r>
              <a:rPr lang="en-US" altLang="zh-CN"/>
              <a:t>OPT(</a:t>
            </a:r>
            <a:r>
              <a:rPr lang="en-US" altLang="zh-CN" i="1"/>
              <a:t>I</a:t>
            </a:r>
            <a:r>
              <a:rPr lang="en-US" altLang="zh-CN"/>
              <a:t>)</a:t>
            </a:r>
            <a:r>
              <a:rPr lang="zh-CN" altLang="en-US"/>
              <a:t>对一切实例</a:t>
            </a:r>
            <a:r>
              <a:rPr lang="en-US" altLang="zh-CN" i="1"/>
              <a:t>I</a:t>
            </a:r>
            <a:r>
              <a:rPr lang="zh-CN" altLang="en-US"/>
              <a:t>成立）</a:t>
            </a:r>
          </a:p>
        </p:txBody>
      </p:sp>
      <p:sp>
        <p:nvSpPr>
          <p:cNvPr id="142348" name="Text Box 12"/>
          <p:cNvSpPr txBox="1">
            <a:spLocks noChangeArrowheads="1"/>
          </p:cNvSpPr>
          <p:nvPr/>
        </p:nvSpPr>
        <p:spPr bwMode="auto">
          <a:xfrm>
            <a:off x="323850" y="4887913"/>
            <a:ext cx="8443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本节将通过某些例子简略介绍一些有关近似算法的知识，以便有兴趣的读者对近似算法这一研究</a:t>
            </a:r>
            <a:r>
              <a:rPr lang="en-US" altLang="zh-CN">
                <a:solidFill>
                  <a:srgbClr val="000000"/>
                </a:solidFill>
              </a:rPr>
              <a:t>NP</a:t>
            </a:r>
            <a:r>
              <a:rPr lang="zh-CN" altLang="en-US">
                <a:solidFill>
                  <a:srgbClr val="000000"/>
                </a:solidFill>
              </a:rPr>
              <a:t>完全问题的另一途径有一个初步的了解。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2341"/>
                                        </p:tgtEl>
                                        <p:attrNameLst>
                                          <p:attrName>style.visibility</p:attrName>
                                        </p:attrNameLst>
                                      </p:cBhvr>
                                      <p:to>
                                        <p:strVal val="visible"/>
                                      </p:to>
                                    </p:set>
                                    <p:anim calcmode="lin" valueType="num">
                                      <p:cBhvr additive="base">
                                        <p:cTn id="7" dur="500" fill="hold"/>
                                        <p:tgtEl>
                                          <p:spTgt spid="142341"/>
                                        </p:tgtEl>
                                        <p:attrNameLst>
                                          <p:attrName>ppt_x</p:attrName>
                                        </p:attrNameLst>
                                      </p:cBhvr>
                                      <p:tavLst>
                                        <p:tav tm="0">
                                          <p:val>
                                            <p:strVal val="0-#ppt_w/2"/>
                                          </p:val>
                                        </p:tav>
                                        <p:tav tm="100000">
                                          <p:val>
                                            <p:strVal val="#ppt_x"/>
                                          </p:val>
                                        </p:tav>
                                      </p:tavLst>
                                    </p:anim>
                                    <p:anim calcmode="lin" valueType="num">
                                      <p:cBhvr additive="base">
                                        <p:cTn id="8"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2343"/>
                                        </p:tgtEl>
                                        <p:attrNameLst>
                                          <p:attrName>style.visibility</p:attrName>
                                        </p:attrNameLst>
                                      </p:cBhvr>
                                      <p:to>
                                        <p:strVal val="visible"/>
                                      </p:to>
                                    </p:set>
                                    <p:anim calcmode="lin" valueType="num">
                                      <p:cBhvr additive="base">
                                        <p:cTn id="13" dur="500" fill="hold"/>
                                        <p:tgtEl>
                                          <p:spTgt spid="142343"/>
                                        </p:tgtEl>
                                        <p:attrNameLst>
                                          <p:attrName>ppt_x</p:attrName>
                                        </p:attrNameLst>
                                      </p:cBhvr>
                                      <p:tavLst>
                                        <p:tav tm="0">
                                          <p:val>
                                            <p:strVal val="0-#ppt_w/2"/>
                                          </p:val>
                                        </p:tav>
                                        <p:tav tm="100000">
                                          <p:val>
                                            <p:strVal val="#ppt_x"/>
                                          </p:val>
                                        </p:tav>
                                      </p:tavLst>
                                    </p:anim>
                                    <p:anim calcmode="lin" valueType="num">
                                      <p:cBhvr additive="base">
                                        <p:cTn id="14" dur="500" fill="hold"/>
                                        <p:tgtEl>
                                          <p:spTgt spid="1423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2345"/>
                                        </p:tgtEl>
                                        <p:attrNameLst>
                                          <p:attrName>style.visibility</p:attrName>
                                        </p:attrNameLst>
                                      </p:cBhvr>
                                      <p:to>
                                        <p:strVal val="visible"/>
                                      </p:to>
                                    </p:set>
                                    <p:anim calcmode="lin" valueType="num">
                                      <p:cBhvr additive="base">
                                        <p:cTn id="19" dur="500" fill="hold"/>
                                        <p:tgtEl>
                                          <p:spTgt spid="142345"/>
                                        </p:tgtEl>
                                        <p:attrNameLst>
                                          <p:attrName>ppt_x</p:attrName>
                                        </p:attrNameLst>
                                      </p:cBhvr>
                                      <p:tavLst>
                                        <p:tav tm="0">
                                          <p:val>
                                            <p:strVal val="0-#ppt_w/2"/>
                                          </p:val>
                                        </p:tav>
                                        <p:tav tm="100000">
                                          <p:val>
                                            <p:strVal val="#ppt_x"/>
                                          </p:val>
                                        </p:tav>
                                      </p:tavLst>
                                    </p:anim>
                                    <p:anim calcmode="lin" valueType="num">
                                      <p:cBhvr additive="base">
                                        <p:cTn id="20" dur="500" fill="hold"/>
                                        <p:tgtEl>
                                          <p:spTgt spid="14234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2347"/>
                                        </p:tgtEl>
                                        <p:attrNameLst>
                                          <p:attrName>style.visibility</p:attrName>
                                        </p:attrNameLst>
                                      </p:cBhvr>
                                      <p:to>
                                        <p:strVal val="visible"/>
                                      </p:to>
                                    </p:set>
                                    <p:anim calcmode="lin" valueType="num">
                                      <p:cBhvr additive="base">
                                        <p:cTn id="25" dur="500" fill="hold"/>
                                        <p:tgtEl>
                                          <p:spTgt spid="142347"/>
                                        </p:tgtEl>
                                        <p:attrNameLst>
                                          <p:attrName>ppt_x</p:attrName>
                                        </p:attrNameLst>
                                      </p:cBhvr>
                                      <p:tavLst>
                                        <p:tav tm="0">
                                          <p:val>
                                            <p:strVal val="0-#ppt_w/2"/>
                                          </p:val>
                                        </p:tav>
                                        <p:tav tm="100000">
                                          <p:val>
                                            <p:strVal val="#ppt_x"/>
                                          </p:val>
                                        </p:tav>
                                      </p:tavLst>
                                    </p:anim>
                                    <p:anim calcmode="lin" valueType="num">
                                      <p:cBhvr additive="base">
                                        <p:cTn id="26" dur="500" fill="hold"/>
                                        <p:tgtEl>
                                          <p:spTgt spid="14234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2348"/>
                                        </p:tgtEl>
                                        <p:attrNameLst>
                                          <p:attrName>style.visibility</p:attrName>
                                        </p:attrNameLst>
                                      </p:cBhvr>
                                      <p:to>
                                        <p:strVal val="visible"/>
                                      </p:to>
                                    </p:set>
                                    <p:anim calcmode="lin" valueType="num">
                                      <p:cBhvr additive="base">
                                        <p:cTn id="31" dur="500" fill="hold"/>
                                        <p:tgtEl>
                                          <p:spTgt spid="142348"/>
                                        </p:tgtEl>
                                        <p:attrNameLst>
                                          <p:attrName>ppt_x</p:attrName>
                                        </p:attrNameLst>
                                      </p:cBhvr>
                                      <p:tavLst>
                                        <p:tav tm="0">
                                          <p:val>
                                            <p:strVal val="0-#ppt_w/2"/>
                                          </p:val>
                                        </p:tav>
                                        <p:tav tm="100000">
                                          <p:val>
                                            <p:strVal val="#ppt_x"/>
                                          </p:val>
                                        </p:tav>
                                      </p:tavLst>
                                    </p:anim>
                                    <p:anim calcmode="lin" valueType="num">
                                      <p:cBhvr additive="base">
                                        <p:cTn id="32" dur="500" fill="hold"/>
                                        <p:tgtEl>
                                          <p:spTgt spid="142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p:bldP spid="142343" grpId="0"/>
      <p:bldP spid="142345" grpId="0"/>
      <p:bldP spid="142347" grpId="0"/>
      <p:bldP spid="14234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5" name="Rectangle 5"/>
          <p:cNvSpPr>
            <a:spLocks noChangeArrowheads="1"/>
          </p:cNvSpPr>
          <p:nvPr/>
        </p:nvSpPr>
        <p:spPr bwMode="auto">
          <a:xfrm>
            <a:off x="292100" y="333375"/>
            <a:ext cx="535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6600"/>
                </a:solidFill>
                <a:cs typeface="Times New Roman" pitchFamily="18" charset="0"/>
              </a:rPr>
              <a:t>根据实际需要，近似算法应当具备以下特征：</a:t>
            </a:r>
            <a:r>
              <a:rPr lang="zh-CN" altLang="en-US">
                <a:solidFill>
                  <a:srgbClr val="FF6600"/>
                </a:solidFill>
              </a:rPr>
              <a:t> </a:t>
            </a:r>
          </a:p>
        </p:txBody>
      </p:sp>
      <p:sp>
        <p:nvSpPr>
          <p:cNvPr id="143367" name="Rectangle 7"/>
          <p:cNvSpPr>
            <a:spLocks noChangeArrowheads="1"/>
          </p:cNvSpPr>
          <p:nvPr/>
        </p:nvSpPr>
        <p:spPr bwMode="auto">
          <a:xfrm>
            <a:off x="323850" y="692150"/>
            <a:ext cx="83518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a:t>
            </a:r>
            <a:r>
              <a:rPr lang="en-US" altLang="zh-CN"/>
              <a:t>1</a:t>
            </a:r>
            <a:r>
              <a:rPr lang="zh-CN" altLang="en-US"/>
              <a:t>）算法</a:t>
            </a:r>
            <a:r>
              <a:rPr lang="en-US" altLang="zh-CN"/>
              <a:t>A</a:t>
            </a:r>
            <a:r>
              <a:rPr lang="zh-CN" altLang="en-US"/>
              <a:t>的计算量应当是多项式时间的，即对</a:t>
            </a:r>
            <a:r>
              <a:rPr lang="en-US" altLang="zh-CN"/>
              <a:t>D</a:t>
            </a:r>
            <a:r>
              <a:rPr lang="zh-CN" altLang="en-US"/>
              <a:t>的每一规模为</a:t>
            </a:r>
            <a:r>
              <a:rPr lang="en-US" altLang="zh-CN" i="1"/>
              <a:t>n</a:t>
            </a:r>
            <a:r>
              <a:rPr lang="zh-CN" altLang="en-US"/>
              <a:t>的实</a:t>
            </a:r>
          </a:p>
          <a:p>
            <a:r>
              <a:rPr lang="zh-CN" altLang="en-US"/>
              <a:t>例</a:t>
            </a:r>
            <a:r>
              <a:rPr lang="en-US" altLang="zh-CN" i="1"/>
              <a:t>I</a:t>
            </a:r>
            <a:r>
              <a:rPr lang="zh-CN" altLang="en-US"/>
              <a:t>，计算量不应当超过</a:t>
            </a:r>
            <a:r>
              <a:rPr lang="en-US" altLang="zh-CN" i="1"/>
              <a:t>n</a:t>
            </a:r>
            <a:r>
              <a:rPr lang="zh-CN" altLang="en-US"/>
              <a:t>的某一（固定的）多项式界。</a:t>
            </a:r>
          </a:p>
        </p:txBody>
      </p:sp>
      <p:sp>
        <p:nvSpPr>
          <p:cNvPr id="143369" name="Rectangle 9"/>
          <p:cNvSpPr>
            <a:spLocks noChangeArrowheads="1"/>
          </p:cNvSpPr>
          <p:nvPr/>
        </p:nvSpPr>
        <p:spPr bwMode="auto">
          <a:xfrm>
            <a:off x="323850" y="1341438"/>
            <a:ext cx="82470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cs typeface="Times New Roman" pitchFamily="18" charset="0"/>
              </a:rPr>
              <a:t>（</a:t>
            </a:r>
            <a:r>
              <a:rPr lang="en-US" altLang="zh-CN"/>
              <a:t>2</a:t>
            </a:r>
            <a:r>
              <a:rPr lang="zh-CN" altLang="en-US">
                <a:cs typeface="Times New Roman" pitchFamily="18" charset="0"/>
              </a:rPr>
              <a:t>）虽然不可能要求</a:t>
            </a:r>
            <a:r>
              <a:rPr lang="en-US" altLang="zh-CN" i="1"/>
              <a:t>r</a:t>
            </a:r>
            <a:r>
              <a:rPr lang="en-US" altLang="zh-CN"/>
              <a:t>=1</a:t>
            </a:r>
            <a:r>
              <a:rPr lang="zh-CN" altLang="en-US">
                <a:cs typeface="Times New Roman" pitchFamily="18" charset="0"/>
              </a:rPr>
              <a:t>，但我们总希望</a:t>
            </a:r>
            <a:r>
              <a:rPr lang="en-US" altLang="zh-CN" i="1"/>
              <a:t>r</a:t>
            </a:r>
            <a:r>
              <a:rPr lang="zh-CN" altLang="en-US">
                <a:cs typeface="Times New Roman" pitchFamily="18" charset="0"/>
              </a:rPr>
              <a:t>尽可能地小，（求最大的问题</a:t>
            </a:r>
          </a:p>
          <a:p>
            <a:r>
              <a:rPr lang="zh-CN" altLang="en-US">
                <a:cs typeface="Times New Roman" pitchFamily="18" charset="0"/>
              </a:rPr>
              <a:t>则应使</a:t>
            </a:r>
            <a:r>
              <a:rPr lang="en-US" altLang="zh-CN" i="1"/>
              <a:t>r</a:t>
            </a:r>
            <a:r>
              <a:rPr lang="zh-CN" altLang="en-US">
                <a:cs typeface="Times New Roman" pitchFamily="18" charset="0"/>
              </a:rPr>
              <a:t>尽可能大）。</a:t>
            </a:r>
            <a:r>
              <a:rPr lang="zh-CN" altLang="en-US"/>
              <a:t> </a:t>
            </a:r>
          </a:p>
        </p:txBody>
      </p:sp>
      <p:sp>
        <p:nvSpPr>
          <p:cNvPr id="143371" name="Rectangle 11"/>
          <p:cNvSpPr>
            <a:spLocks noChangeArrowheads="1"/>
          </p:cNvSpPr>
          <p:nvPr/>
        </p:nvSpPr>
        <p:spPr bwMode="auto">
          <a:xfrm>
            <a:off x="215900" y="2062163"/>
            <a:ext cx="89646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然而，十分遗憾的是满足这些要求的算法并不一定存在，况且，即使存在，最小的</a:t>
            </a:r>
            <a:r>
              <a:rPr lang="en-US" altLang="zh-CN" i="1"/>
              <a:t>r</a:t>
            </a:r>
            <a:r>
              <a:rPr lang="zh-CN" altLang="en-US"/>
              <a:t>也常常不容易求得。作为例子，让我们来看看旅行商问题（</a:t>
            </a:r>
            <a:r>
              <a:rPr lang="en-US" altLang="zh-CN"/>
              <a:t>TSP</a:t>
            </a:r>
            <a:r>
              <a:rPr lang="zh-CN" altLang="en-US"/>
              <a:t>）和集装箱问题（</a:t>
            </a:r>
            <a:r>
              <a:rPr lang="en-US" altLang="zh-CN"/>
              <a:t>Bin-packing</a:t>
            </a:r>
            <a:r>
              <a:rPr lang="zh-CN" altLang="en-US"/>
              <a:t>）的一些近似算法。</a:t>
            </a:r>
          </a:p>
        </p:txBody>
      </p:sp>
      <p:sp>
        <p:nvSpPr>
          <p:cNvPr id="143373" name="Rectangle 13"/>
          <p:cNvSpPr>
            <a:spLocks noChangeArrowheads="1"/>
          </p:cNvSpPr>
          <p:nvPr/>
        </p:nvSpPr>
        <p:spPr bwMode="auto">
          <a:xfrm>
            <a:off x="252413" y="2997200"/>
            <a:ext cx="29511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一、</a:t>
            </a:r>
            <a:r>
              <a:rPr lang="en-US" altLang="zh-CN">
                <a:solidFill>
                  <a:srgbClr val="009900"/>
                </a:solidFill>
              </a:rPr>
              <a:t>TSP</a:t>
            </a:r>
            <a:r>
              <a:rPr lang="zh-CN" altLang="en-US">
                <a:solidFill>
                  <a:srgbClr val="009900"/>
                </a:solidFill>
              </a:rPr>
              <a:t>的某些近似算法</a:t>
            </a:r>
          </a:p>
        </p:txBody>
      </p:sp>
      <p:sp>
        <p:nvSpPr>
          <p:cNvPr id="143375" name="Rectangle 15"/>
          <p:cNvSpPr>
            <a:spLocks noChangeArrowheads="1"/>
          </p:cNvSpPr>
          <p:nvPr/>
        </p:nvSpPr>
        <p:spPr bwMode="auto">
          <a:xfrm>
            <a:off x="250825" y="3303588"/>
            <a:ext cx="8497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对于一般的旅行商问题，其距离矩阵既可以不满足三角不等式，也可以是非对称的。对于这种一般形式的</a:t>
            </a:r>
            <a:r>
              <a:rPr lang="en-US" altLang="zh-CN"/>
              <a:t>TSP</a:t>
            </a:r>
            <a:r>
              <a:rPr lang="zh-CN" altLang="en-US"/>
              <a:t>，有下面的定理：</a:t>
            </a:r>
          </a:p>
        </p:txBody>
      </p:sp>
      <p:sp>
        <p:nvSpPr>
          <p:cNvPr id="143379" name="Rectangle 19"/>
          <p:cNvSpPr>
            <a:spLocks noChangeArrowheads="1"/>
          </p:cNvSpPr>
          <p:nvPr/>
        </p:nvSpPr>
        <p:spPr bwMode="auto">
          <a:xfrm>
            <a:off x="215900" y="4006850"/>
            <a:ext cx="8893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cs typeface="Times New Roman" pitchFamily="18" charset="0"/>
              </a:rPr>
              <a:t>定理</a:t>
            </a:r>
            <a:r>
              <a:rPr lang="en-US" altLang="zh-CN">
                <a:solidFill>
                  <a:srgbClr val="009900"/>
                </a:solidFill>
                <a:latin typeface="宋体" pitchFamily="2" charset="-122"/>
                <a:cs typeface="Times New Roman" pitchFamily="18" charset="0"/>
              </a:rPr>
              <a:t>9.14</a:t>
            </a:r>
            <a:r>
              <a:rPr lang="en-US" altLang="zh-CN"/>
              <a:t>  </a:t>
            </a:r>
            <a:r>
              <a:rPr lang="zh-CN" altLang="en-US">
                <a:cs typeface="Times New Roman" pitchFamily="18" charset="0"/>
              </a:rPr>
              <a:t>（</a:t>
            </a:r>
            <a:r>
              <a:rPr lang="en-US" altLang="zh-CN"/>
              <a:t>Sahni &amp; Gonzalez, 1976</a:t>
            </a:r>
            <a:r>
              <a:rPr lang="zh-CN" altLang="en-US">
                <a:cs typeface="Times New Roman" pitchFamily="18" charset="0"/>
              </a:rPr>
              <a:t>）若对</a:t>
            </a:r>
            <a:r>
              <a:rPr lang="en-US" altLang="zh-CN"/>
              <a:t>TSP</a:t>
            </a:r>
            <a:r>
              <a:rPr lang="zh-CN" altLang="en-US">
                <a:cs typeface="Times New Roman" pitchFamily="18" charset="0"/>
              </a:rPr>
              <a:t>存在一个多项式时间的近似算</a:t>
            </a:r>
          </a:p>
          <a:p>
            <a:r>
              <a:rPr lang="zh-CN" altLang="en-US">
                <a:cs typeface="Times New Roman" pitchFamily="18" charset="0"/>
              </a:rPr>
              <a:t>法</a:t>
            </a:r>
            <a:r>
              <a:rPr lang="en-US" altLang="zh-CN"/>
              <a:t>A</a:t>
            </a:r>
            <a:r>
              <a:rPr lang="zh-CN" altLang="en-US">
                <a:cs typeface="Times New Roman" pitchFamily="18" charset="0"/>
              </a:rPr>
              <a:t>及一个常数</a:t>
            </a:r>
            <a:r>
              <a:rPr lang="en-US" altLang="zh-CN" i="1"/>
              <a:t>r</a:t>
            </a:r>
            <a:r>
              <a:rPr lang="zh-CN" altLang="en-US">
                <a:cs typeface="Times New Roman" pitchFamily="18" charset="0"/>
              </a:rPr>
              <a:t>，</a:t>
            </a:r>
            <a:r>
              <a:rPr lang="en-US" altLang="zh-CN"/>
              <a:t>1</a:t>
            </a:r>
            <a:r>
              <a:rPr lang="en-US" altLang="zh-CN">
                <a:cs typeface="Times New Roman" pitchFamily="18" charset="0"/>
              </a:rPr>
              <a:t>≤</a:t>
            </a:r>
            <a:r>
              <a:rPr lang="en-US" altLang="zh-CN" i="1"/>
              <a:t>r</a:t>
            </a:r>
            <a:r>
              <a:rPr lang="zh-CN" altLang="en-US">
                <a:cs typeface="Times New Roman" pitchFamily="18" charset="0"/>
              </a:rPr>
              <a:t>＜</a:t>
            </a:r>
            <a:r>
              <a:rPr lang="zh-CN" altLang="en-US"/>
              <a:t> </a:t>
            </a:r>
            <a:r>
              <a:rPr lang="en-US" altLang="zh-CN"/>
              <a:t>+ </a:t>
            </a:r>
            <a:r>
              <a:rPr lang="en-US" altLang="zh-CN">
                <a:cs typeface="Times New Roman" pitchFamily="18" charset="0"/>
              </a:rPr>
              <a:t>∞</a:t>
            </a:r>
            <a:r>
              <a:rPr lang="zh-CN" altLang="en-US">
                <a:cs typeface="Times New Roman" pitchFamily="18" charset="0"/>
              </a:rPr>
              <a:t>，使得对</a:t>
            </a:r>
            <a:r>
              <a:rPr lang="en-US" altLang="zh-CN"/>
              <a:t>TSP</a:t>
            </a:r>
            <a:r>
              <a:rPr lang="zh-CN" altLang="en-US">
                <a:cs typeface="Times New Roman" pitchFamily="18" charset="0"/>
              </a:rPr>
              <a:t>的每一个实例</a:t>
            </a:r>
            <a:r>
              <a:rPr lang="en-US" altLang="zh-CN"/>
              <a:t>I</a:t>
            </a:r>
            <a:r>
              <a:rPr lang="zh-CN" altLang="en-US">
                <a:cs typeface="Times New Roman" pitchFamily="18" charset="0"/>
              </a:rPr>
              <a:t>有</a:t>
            </a:r>
            <a:r>
              <a:rPr lang="en-US" altLang="zh-CN"/>
              <a:t>A(I) </a:t>
            </a:r>
            <a:r>
              <a:rPr lang="en-US" altLang="zh-CN">
                <a:cs typeface="Times New Roman" pitchFamily="18" charset="0"/>
              </a:rPr>
              <a:t>≤</a:t>
            </a:r>
            <a:r>
              <a:rPr lang="en-US" altLang="zh-CN" i="1"/>
              <a:t>r</a:t>
            </a:r>
            <a:r>
              <a:rPr lang="en-US" altLang="zh-CN"/>
              <a:t> OPT(</a:t>
            </a:r>
            <a:r>
              <a:rPr lang="en-US" altLang="zh-CN" i="1"/>
              <a:t>I</a:t>
            </a:r>
            <a:r>
              <a:rPr lang="en-US" altLang="zh-CN"/>
              <a:t>)</a:t>
            </a:r>
            <a:r>
              <a:rPr lang="zh-CN" altLang="en-US">
                <a:cs typeface="Times New Roman" pitchFamily="18" charset="0"/>
              </a:rPr>
              <a:t>，则</a:t>
            </a:r>
            <a:r>
              <a:rPr lang="en-US" altLang="zh-CN" i="1"/>
              <a:t>P</a:t>
            </a:r>
            <a:r>
              <a:rPr lang="en-US" altLang="zh-CN"/>
              <a:t>=</a:t>
            </a:r>
            <a:r>
              <a:rPr lang="en-US" altLang="zh-CN" i="1"/>
              <a:t>NP</a:t>
            </a:r>
            <a:r>
              <a:rPr lang="zh-CN" altLang="en-US">
                <a:cs typeface="Times New Roman" pitchFamily="18" charset="0"/>
              </a:rPr>
              <a:t>。</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3365"/>
                                        </p:tgtEl>
                                        <p:attrNameLst>
                                          <p:attrName>style.visibility</p:attrName>
                                        </p:attrNameLst>
                                      </p:cBhvr>
                                      <p:to>
                                        <p:strVal val="visible"/>
                                      </p:to>
                                    </p:set>
                                    <p:anim calcmode="lin" valueType="num">
                                      <p:cBhvr additive="base">
                                        <p:cTn id="7" dur="500" fill="hold"/>
                                        <p:tgtEl>
                                          <p:spTgt spid="143365"/>
                                        </p:tgtEl>
                                        <p:attrNameLst>
                                          <p:attrName>ppt_x</p:attrName>
                                        </p:attrNameLst>
                                      </p:cBhvr>
                                      <p:tavLst>
                                        <p:tav tm="0">
                                          <p:val>
                                            <p:strVal val="0-#ppt_w/2"/>
                                          </p:val>
                                        </p:tav>
                                        <p:tav tm="100000">
                                          <p:val>
                                            <p:strVal val="#ppt_x"/>
                                          </p:val>
                                        </p:tav>
                                      </p:tavLst>
                                    </p:anim>
                                    <p:anim calcmode="lin" valueType="num">
                                      <p:cBhvr additive="base">
                                        <p:cTn id="8"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7"/>
                                        </p:tgtEl>
                                        <p:attrNameLst>
                                          <p:attrName>style.visibility</p:attrName>
                                        </p:attrNameLst>
                                      </p:cBhvr>
                                      <p:to>
                                        <p:strVal val="visible"/>
                                      </p:to>
                                    </p:set>
                                    <p:anim calcmode="lin" valueType="num">
                                      <p:cBhvr additive="base">
                                        <p:cTn id="13" dur="500" fill="hold"/>
                                        <p:tgtEl>
                                          <p:spTgt spid="143367"/>
                                        </p:tgtEl>
                                        <p:attrNameLst>
                                          <p:attrName>ppt_x</p:attrName>
                                        </p:attrNameLst>
                                      </p:cBhvr>
                                      <p:tavLst>
                                        <p:tav tm="0">
                                          <p:val>
                                            <p:strVal val="0-#ppt_w/2"/>
                                          </p:val>
                                        </p:tav>
                                        <p:tav tm="100000">
                                          <p:val>
                                            <p:strVal val="#ppt_x"/>
                                          </p:val>
                                        </p:tav>
                                      </p:tavLst>
                                    </p:anim>
                                    <p:anim calcmode="lin" valueType="num">
                                      <p:cBhvr additive="base">
                                        <p:cTn id="14" dur="500" fill="hold"/>
                                        <p:tgtEl>
                                          <p:spTgt spid="1433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69"/>
                                        </p:tgtEl>
                                        <p:attrNameLst>
                                          <p:attrName>style.visibility</p:attrName>
                                        </p:attrNameLst>
                                      </p:cBhvr>
                                      <p:to>
                                        <p:strVal val="visible"/>
                                      </p:to>
                                    </p:set>
                                    <p:anim calcmode="lin" valueType="num">
                                      <p:cBhvr additive="base">
                                        <p:cTn id="19" dur="500" fill="hold"/>
                                        <p:tgtEl>
                                          <p:spTgt spid="143369"/>
                                        </p:tgtEl>
                                        <p:attrNameLst>
                                          <p:attrName>ppt_x</p:attrName>
                                        </p:attrNameLst>
                                      </p:cBhvr>
                                      <p:tavLst>
                                        <p:tav tm="0">
                                          <p:val>
                                            <p:strVal val="0-#ppt_w/2"/>
                                          </p:val>
                                        </p:tav>
                                        <p:tav tm="100000">
                                          <p:val>
                                            <p:strVal val="#ppt_x"/>
                                          </p:val>
                                        </p:tav>
                                      </p:tavLst>
                                    </p:anim>
                                    <p:anim calcmode="lin" valueType="num">
                                      <p:cBhvr additive="base">
                                        <p:cTn id="20" dur="500" fill="hold"/>
                                        <p:tgtEl>
                                          <p:spTgt spid="14336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371"/>
                                        </p:tgtEl>
                                        <p:attrNameLst>
                                          <p:attrName>style.visibility</p:attrName>
                                        </p:attrNameLst>
                                      </p:cBhvr>
                                      <p:to>
                                        <p:strVal val="visible"/>
                                      </p:to>
                                    </p:set>
                                    <p:anim calcmode="lin" valueType="num">
                                      <p:cBhvr additive="base">
                                        <p:cTn id="25" dur="500" fill="hold"/>
                                        <p:tgtEl>
                                          <p:spTgt spid="143371"/>
                                        </p:tgtEl>
                                        <p:attrNameLst>
                                          <p:attrName>ppt_x</p:attrName>
                                        </p:attrNameLst>
                                      </p:cBhvr>
                                      <p:tavLst>
                                        <p:tav tm="0">
                                          <p:val>
                                            <p:strVal val="0-#ppt_w/2"/>
                                          </p:val>
                                        </p:tav>
                                        <p:tav tm="100000">
                                          <p:val>
                                            <p:strVal val="#ppt_x"/>
                                          </p:val>
                                        </p:tav>
                                      </p:tavLst>
                                    </p:anim>
                                    <p:anim calcmode="lin" valueType="num">
                                      <p:cBhvr additive="base">
                                        <p:cTn id="26" dur="500" fill="hold"/>
                                        <p:tgtEl>
                                          <p:spTgt spid="14337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373"/>
                                        </p:tgtEl>
                                        <p:attrNameLst>
                                          <p:attrName>style.visibility</p:attrName>
                                        </p:attrNameLst>
                                      </p:cBhvr>
                                      <p:to>
                                        <p:strVal val="visible"/>
                                      </p:to>
                                    </p:set>
                                    <p:anim calcmode="lin" valueType="num">
                                      <p:cBhvr additive="base">
                                        <p:cTn id="31" dur="500" fill="hold"/>
                                        <p:tgtEl>
                                          <p:spTgt spid="143373"/>
                                        </p:tgtEl>
                                        <p:attrNameLst>
                                          <p:attrName>ppt_x</p:attrName>
                                        </p:attrNameLst>
                                      </p:cBhvr>
                                      <p:tavLst>
                                        <p:tav tm="0">
                                          <p:val>
                                            <p:strVal val="0-#ppt_w/2"/>
                                          </p:val>
                                        </p:tav>
                                        <p:tav tm="100000">
                                          <p:val>
                                            <p:strVal val="#ppt_x"/>
                                          </p:val>
                                        </p:tav>
                                      </p:tavLst>
                                    </p:anim>
                                    <p:anim calcmode="lin" valueType="num">
                                      <p:cBhvr additive="base">
                                        <p:cTn id="32" dur="500" fill="hold"/>
                                        <p:tgtEl>
                                          <p:spTgt spid="14337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375"/>
                                        </p:tgtEl>
                                        <p:attrNameLst>
                                          <p:attrName>style.visibility</p:attrName>
                                        </p:attrNameLst>
                                      </p:cBhvr>
                                      <p:to>
                                        <p:strVal val="visible"/>
                                      </p:to>
                                    </p:set>
                                    <p:anim calcmode="lin" valueType="num">
                                      <p:cBhvr additive="base">
                                        <p:cTn id="37" dur="500" fill="hold"/>
                                        <p:tgtEl>
                                          <p:spTgt spid="143375"/>
                                        </p:tgtEl>
                                        <p:attrNameLst>
                                          <p:attrName>ppt_x</p:attrName>
                                        </p:attrNameLst>
                                      </p:cBhvr>
                                      <p:tavLst>
                                        <p:tav tm="0">
                                          <p:val>
                                            <p:strVal val="0-#ppt_w/2"/>
                                          </p:val>
                                        </p:tav>
                                        <p:tav tm="100000">
                                          <p:val>
                                            <p:strVal val="#ppt_x"/>
                                          </p:val>
                                        </p:tav>
                                      </p:tavLst>
                                    </p:anim>
                                    <p:anim calcmode="lin" valueType="num">
                                      <p:cBhvr additive="base">
                                        <p:cTn id="38" dur="500" fill="hold"/>
                                        <p:tgtEl>
                                          <p:spTgt spid="14337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3379"/>
                                        </p:tgtEl>
                                        <p:attrNameLst>
                                          <p:attrName>style.visibility</p:attrName>
                                        </p:attrNameLst>
                                      </p:cBhvr>
                                      <p:to>
                                        <p:strVal val="visible"/>
                                      </p:to>
                                    </p:set>
                                    <p:anim calcmode="lin" valueType="num">
                                      <p:cBhvr additive="base">
                                        <p:cTn id="43" dur="500" fill="hold"/>
                                        <p:tgtEl>
                                          <p:spTgt spid="143379"/>
                                        </p:tgtEl>
                                        <p:attrNameLst>
                                          <p:attrName>ppt_x</p:attrName>
                                        </p:attrNameLst>
                                      </p:cBhvr>
                                      <p:tavLst>
                                        <p:tav tm="0">
                                          <p:val>
                                            <p:strVal val="0-#ppt_w/2"/>
                                          </p:val>
                                        </p:tav>
                                        <p:tav tm="100000">
                                          <p:val>
                                            <p:strVal val="#ppt_x"/>
                                          </p:val>
                                        </p:tav>
                                      </p:tavLst>
                                    </p:anim>
                                    <p:anim calcmode="lin" valueType="num">
                                      <p:cBhvr additive="base">
                                        <p:cTn id="44" dur="500" fill="hold"/>
                                        <p:tgtEl>
                                          <p:spTgt spid="143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5" grpId="0"/>
      <p:bldP spid="143367" grpId="0"/>
      <p:bldP spid="143369" grpId="0"/>
      <p:bldP spid="143371" grpId="0"/>
      <p:bldP spid="143373" grpId="0"/>
      <p:bldP spid="143375" grpId="0"/>
      <p:bldP spid="14337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ChangeArrowheads="1"/>
          </p:cNvSpPr>
          <p:nvPr/>
        </p:nvSpPr>
        <p:spPr bwMode="auto">
          <a:xfrm>
            <a:off x="323850" y="333375"/>
            <a:ext cx="82756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证明：</a:t>
            </a:r>
            <a:r>
              <a:rPr lang="zh-CN" altLang="en-US"/>
              <a:t>如果这样的近似算法存在，它可以用来求解哈密顿圈问题，从而有</a:t>
            </a:r>
            <a:r>
              <a:rPr lang="en-US" altLang="zh-CN" i="1"/>
              <a:t>P</a:t>
            </a:r>
            <a:r>
              <a:rPr lang="en-US" altLang="zh-CN"/>
              <a:t>=</a:t>
            </a:r>
            <a:r>
              <a:rPr lang="en-US" altLang="zh-CN" i="1"/>
              <a:t>NP</a:t>
            </a:r>
            <a:r>
              <a:rPr lang="zh-CN" altLang="en-US"/>
              <a:t>，因为哈密顿圈问题是</a:t>
            </a:r>
            <a:r>
              <a:rPr lang="en-US" altLang="zh-CN"/>
              <a:t>NP</a:t>
            </a:r>
            <a:r>
              <a:rPr lang="zh-CN" altLang="en-US"/>
              <a:t>完全的。</a:t>
            </a:r>
          </a:p>
        </p:txBody>
      </p:sp>
      <p:sp>
        <p:nvSpPr>
          <p:cNvPr id="144391" name="Rectangle 7"/>
          <p:cNvSpPr>
            <a:spLocks noChangeArrowheads="1"/>
          </p:cNvSpPr>
          <p:nvPr/>
        </p:nvSpPr>
        <p:spPr bwMode="auto">
          <a:xfrm>
            <a:off x="355600" y="1052513"/>
            <a:ext cx="83931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任意给定一个图</a:t>
            </a:r>
            <a:r>
              <a:rPr lang="en-US" altLang="zh-CN" i="1"/>
              <a:t>G</a:t>
            </a:r>
            <a:r>
              <a:rPr lang="en-US" altLang="zh-CN"/>
              <a:t>=</a:t>
            </a:r>
            <a:r>
              <a:rPr lang="zh-CN" altLang="en-US"/>
              <a:t>（</a:t>
            </a:r>
            <a:r>
              <a:rPr lang="en-US" altLang="zh-CN" i="1"/>
              <a:t>V</a:t>
            </a:r>
            <a:r>
              <a:rPr lang="zh-CN" altLang="en-US"/>
              <a:t>，</a:t>
            </a:r>
            <a:r>
              <a:rPr lang="en-US" altLang="zh-CN" i="1"/>
              <a:t>E</a:t>
            </a:r>
            <a:r>
              <a:rPr lang="zh-CN" altLang="en-US"/>
              <a:t>），希望知道它是否含有哈密顿圈。为此，如下构造一个</a:t>
            </a:r>
            <a:r>
              <a:rPr lang="en-US" altLang="zh-CN"/>
              <a:t>TSP</a:t>
            </a:r>
            <a:r>
              <a:rPr lang="zh-CN" altLang="en-US"/>
              <a:t>的例子</a:t>
            </a:r>
            <a:r>
              <a:rPr lang="en-US" altLang="zh-CN" i="1"/>
              <a:t>I</a:t>
            </a:r>
            <a:r>
              <a:rPr lang="zh-CN" altLang="en-US"/>
              <a:t>：令</a:t>
            </a:r>
            <a:r>
              <a:rPr lang="en-US" altLang="zh-CN" i="1"/>
              <a:t>V</a:t>
            </a:r>
            <a:r>
              <a:rPr lang="en-US" altLang="zh-CN"/>
              <a:t>= { 1, 2, …, </a:t>
            </a:r>
            <a:r>
              <a:rPr lang="en-US" altLang="zh-CN" i="1"/>
              <a:t>n</a:t>
            </a:r>
            <a:r>
              <a:rPr lang="en-US" altLang="zh-CN"/>
              <a:t>}</a:t>
            </a:r>
            <a:r>
              <a:rPr lang="zh-CN" altLang="en-US"/>
              <a:t>，规定距离</a:t>
            </a:r>
          </a:p>
        </p:txBody>
      </p:sp>
      <p:sp>
        <p:nvSpPr>
          <p:cNvPr id="144393" name="Rectangle 9"/>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5"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7"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4398" name="Rectangle 14"/>
          <p:cNvSpPr>
            <a:spLocks noChangeArrowheads="1"/>
          </p:cNvSpPr>
          <p:nvPr/>
        </p:nvSpPr>
        <p:spPr bwMode="auto">
          <a:xfrm>
            <a:off x="215900" y="3416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4402" name="Group 18"/>
          <p:cNvGrpSpPr>
            <a:grpSpLocks/>
          </p:cNvGrpSpPr>
          <p:nvPr/>
        </p:nvGrpSpPr>
        <p:grpSpPr bwMode="auto">
          <a:xfrm>
            <a:off x="971550" y="1724025"/>
            <a:ext cx="3816350" cy="912813"/>
            <a:chOff x="612" y="1207"/>
            <a:chExt cx="2404" cy="575"/>
          </a:xfrm>
        </p:grpSpPr>
        <p:graphicFrame>
          <p:nvGraphicFramePr>
            <p:cNvPr id="144392" name="Object 8"/>
            <p:cNvGraphicFramePr>
              <a:graphicFrameLocks noChangeAspect="1"/>
            </p:cNvGraphicFramePr>
            <p:nvPr/>
          </p:nvGraphicFramePr>
          <p:xfrm>
            <a:off x="612" y="1207"/>
            <a:ext cx="680" cy="573"/>
          </p:xfrm>
          <a:graphic>
            <a:graphicData uri="http://schemas.openxmlformats.org/presentationml/2006/ole">
              <mc:AlternateContent xmlns:mc="http://schemas.openxmlformats.org/markup-compatibility/2006">
                <mc:Choice xmlns:v="urn:schemas-microsoft-com:vml" Requires="v">
                  <p:oleObj spid="_x0000_s144412" r:id="rId3" imgW="545863" imgH="457002" progId="Equation.DSMT4">
                    <p:embed/>
                  </p:oleObj>
                </mc:Choice>
                <mc:Fallback>
                  <p:oleObj r:id="rId3" imgW="545863" imgH="457002"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1207"/>
                          <a:ext cx="680" cy="5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4" name="Object 10"/>
            <p:cNvGraphicFramePr>
              <a:graphicFrameLocks noChangeAspect="1"/>
            </p:cNvGraphicFramePr>
            <p:nvPr/>
          </p:nvGraphicFramePr>
          <p:xfrm>
            <a:off x="2109" y="1207"/>
            <a:ext cx="907" cy="303"/>
          </p:xfrm>
          <a:graphic>
            <a:graphicData uri="http://schemas.openxmlformats.org/presentationml/2006/ole">
              <mc:AlternateContent xmlns:mc="http://schemas.openxmlformats.org/markup-compatibility/2006">
                <mc:Choice xmlns:v="urn:schemas-microsoft-com:vml" Requires="v">
                  <p:oleObj spid="_x0000_s144413" r:id="rId5" imgW="710891" imgH="241195" progId="Equation.DSMT4">
                    <p:embed/>
                  </p:oleObj>
                </mc:Choice>
                <mc:Fallback>
                  <p:oleObj r:id="rId5" imgW="710891" imgH="24119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 y="1207"/>
                          <a:ext cx="907"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6" name="Object 12"/>
            <p:cNvGraphicFramePr>
              <a:graphicFrameLocks noChangeAspect="1"/>
            </p:cNvGraphicFramePr>
            <p:nvPr/>
          </p:nvGraphicFramePr>
          <p:xfrm>
            <a:off x="2109" y="1480"/>
            <a:ext cx="907" cy="302"/>
          </p:xfrm>
          <a:graphic>
            <a:graphicData uri="http://schemas.openxmlformats.org/presentationml/2006/ole">
              <mc:AlternateContent xmlns:mc="http://schemas.openxmlformats.org/markup-compatibility/2006">
                <mc:Choice xmlns:v="urn:schemas-microsoft-com:vml" Requires="v">
                  <p:oleObj spid="_x0000_s144414" r:id="rId7" imgW="710891" imgH="241195" progId="Equation.DSMT4">
                    <p:embed/>
                  </p:oleObj>
                </mc:Choice>
                <mc:Fallback>
                  <p:oleObj r:id="rId7" imgW="710891" imgH="241195"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9" y="1480"/>
                          <a:ext cx="907" cy="3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400" name="Rectangle 16"/>
            <p:cNvSpPr>
              <a:spLocks noChangeArrowheads="1"/>
            </p:cNvSpPr>
            <p:nvPr/>
          </p:nvSpPr>
          <p:spPr bwMode="auto">
            <a:xfrm>
              <a:off x="1791" y="1253"/>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若</a:t>
              </a:r>
              <a:r>
                <a:rPr lang="zh-CN" altLang="en-US"/>
                <a:t> </a:t>
              </a:r>
            </a:p>
          </p:txBody>
        </p:sp>
        <p:sp>
          <p:nvSpPr>
            <p:cNvPr id="144401" name="Rectangle 17"/>
            <p:cNvSpPr>
              <a:spLocks noChangeArrowheads="1"/>
            </p:cNvSpPr>
            <p:nvPr/>
          </p:nvSpPr>
          <p:spPr bwMode="auto">
            <a:xfrm>
              <a:off x="1793" y="1502"/>
              <a:ext cx="3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若</a:t>
              </a:r>
              <a:r>
                <a:rPr lang="zh-CN" altLang="en-US"/>
                <a:t> </a:t>
              </a:r>
            </a:p>
          </p:txBody>
        </p:sp>
      </p:grpSp>
      <p:sp>
        <p:nvSpPr>
          <p:cNvPr id="144403" name="Text Box 19"/>
          <p:cNvSpPr txBox="1">
            <a:spLocks noChangeArrowheads="1"/>
          </p:cNvSpPr>
          <p:nvPr/>
        </p:nvSpPr>
        <p:spPr bwMode="auto">
          <a:xfrm>
            <a:off x="323850" y="2638425"/>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于是，若</a:t>
            </a:r>
            <a:r>
              <a:rPr lang="en-US" altLang="zh-CN" i="1">
                <a:solidFill>
                  <a:srgbClr val="000000"/>
                </a:solidFill>
              </a:rPr>
              <a:t>G</a:t>
            </a:r>
            <a:r>
              <a:rPr lang="zh-CN" altLang="en-US">
                <a:solidFill>
                  <a:srgbClr val="000000"/>
                </a:solidFill>
              </a:rPr>
              <a:t>有哈密顿圈，则</a:t>
            </a:r>
            <a:r>
              <a:rPr lang="en-US" altLang="zh-CN" i="1">
                <a:solidFill>
                  <a:srgbClr val="000000"/>
                </a:solidFill>
              </a:rPr>
              <a:t>I</a:t>
            </a:r>
            <a:r>
              <a:rPr lang="zh-CN" altLang="en-US">
                <a:solidFill>
                  <a:srgbClr val="000000"/>
                </a:solidFill>
              </a:rPr>
              <a:t>有长为</a:t>
            </a:r>
            <a:r>
              <a:rPr lang="en-US" altLang="zh-CN" i="1">
                <a:solidFill>
                  <a:srgbClr val="000000"/>
                </a:solidFill>
              </a:rPr>
              <a:t>n</a:t>
            </a:r>
            <a:r>
              <a:rPr lang="zh-CN" altLang="en-US">
                <a:solidFill>
                  <a:srgbClr val="000000"/>
                </a:solidFill>
              </a:rPr>
              <a:t>的旅行圈，从而</a:t>
            </a:r>
            <a:r>
              <a:rPr lang="en-US" altLang="zh-CN" i="1">
                <a:solidFill>
                  <a:srgbClr val="000000"/>
                </a:solidFill>
              </a:rPr>
              <a:t>A</a:t>
            </a:r>
            <a:r>
              <a:rPr lang="en-US" altLang="zh-CN">
                <a:solidFill>
                  <a:srgbClr val="000000"/>
                </a:solidFill>
              </a:rPr>
              <a:t>(</a:t>
            </a:r>
            <a:r>
              <a:rPr lang="en-US" altLang="zh-CN" i="1">
                <a:solidFill>
                  <a:srgbClr val="000000"/>
                </a:solidFill>
              </a:rPr>
              <a:t>I</a:t>
            </a:r>
            <a:r>
              <a:rPr lang="en-US" altLang="zh-CN">
                <a:solidFill>
                  <a:srgbClr val="000000"/>
                </a:solidFill>
              </a:rPr>
              <a:t>)≤</a:t>
            </a:r>
            <a:r>
              <a:rPr lang="en-US" altLang="zh-CN" i="1">
                <a:solidFill>
                  <a:srgbClr val="000000"/>
                </a:solidFill>
              </a:rPr>
              <a:t>rn</a:t>
            </a:r>
            <a:r>
              <a:rPr lang="zh-CN" altLang="en-US">
                <a:solidFill>
                  <a:srgbClr val="000000"/>
                </a:solidFill>
              </a:rPr>
              <a:t>，反之，若</a:t>
            </a:r>
            <a:r>
              <a:rPr lang="en-US" altLang="zh-CN" i="1">
                <a:solidFill>
                  <a:srgbClr val="000000"/>
                </a:solidFill>
              </a:rPr>
              <a:t>G</a:t>
            </a:r>
            <a:r>
              <a:rPr lang="zh-CN" altLang="en-US">
                <a:solidFill>
                  <a:srgbClr val="000000"/>
                </a:solidFill>
              </a:rPr>
              <a:t>中无哈密顿圈，则</a:t>
            </a:r>
            <a:r>
              <a:rPr lang="en-US" altLang="zh-CN" i="1">
                <a:solidFill>
                  <a:srgbClr val="000000"/>
                </a:solidFill>
              </a:rPr>
              <a:t>I</a:t>
            </a:r>
            <a:r>
              <a:rPr lang="zh-CN" altLang="en-US">
                <a:solidFill>
                  <a:srgbClr val="000000"/>
                </a:solidFill>
              </a:rPr>
              <a:t>的任一旅行圈至少有一条不在</a:t>
            </a:r>
            <a:r>
              <a:rPr lang="en-US" altLang="zh-CN">
                <a:solidFill>
                  <a:srgbClr val="000000"/>
                </a:solidFill>
              </a:rPr>
              <a:t>G</a:t>
            </a:r>
            <a:r>
              <a:rPr lang="zh-CN" altLang="en-US">
                <a:solidFill>
                  <a:srgbClr val="000000"/>
                </a:solidFill>
              </a:rPr>
              <a:t>中的边，其长至少为</a:t>
            </a:r>
            <a:r>
              <a:rPr lang="en-US" altLang="zh-CN" i="1">
                <a:solidFill>
                  <a:srgbClr val="000000"/>
                </a:solidFill>
              </a:rPr>
              <a:t>rn </a:t>
            </a:r>
            <a:r>
              <a:rPr lang="en-US" altLang="zh-CN">
                <a:solidFill>
                  <a:srgbClr val="000000"/>
                </a:solidFill>
              </a:rPr>
              <a:t>+ </a:t>
            </a:r>
            <a:r>
              <a:rPr lang="en-US" altLang="zh-CN" i="1">
                <a:solidFill>
                  <a:srgbClr val="000000"/>
                </a:solidFill>
              </a:rPr>
              <a:t>n</a:t>
            </a:r>
            <a:r>
              <a:rPr lang="zh-CN" altLang="en-US">
                <a:solidFill>
                  <a:srgbClr val="000000"/>
                </a:solidFill>
              </a:rPr>
              <a:t>－</a:t>
            </a:r>
            <a:r>
              <a:rPr lang="en-US" altLang="zh-CN">
                <a:solidFill>
                  <a:srgbClr val="000000"/>
                </a:solidFill>
              </a:rPr>
              <a:t>1</a:t>
            </a:r>
            <a:r>
              <a:rPr lang="zh-CN" altLang="en-US">
                <a:solidFill>
                  <a:srgbClr val="000000"/>
                </a:solidFill>
              </a:rPr>
              <a:t>＞</a:t>
            </a:r>
            <a:r>
              <a:rPr lang="en-US" altLang="zh-CN" i="1">
                <a:solidFill>
                  <a:srgbClr val="000000"/>
                </a:solidFill>
              </a:rPr>
              <a:t>rn</a:t>
            </a:r>
            <a:r>
              <a:rPr lang="zh-CN" altLang="en-US">
                <a:solidFill>
                  <a:srgbClr val="000000"/>
                </a:solidFill>
              </a:rPr>
              <a:t>，故</a:t>
            </a:r>
            <a:r>
              <a:rPr lang="en-US" altLang="zh-CN" i="1">
                <a:solidFill>
                  <a:srgbClr val="000000"/>
                </a:solidFill>
              </a:rPr>
              <a:t>A</a:t>
            </a:r>
            <a:r>
              <a:rPr lang="zh-CN" altLang="en-US">
                <a:solidFill>
                  <a:srgbClr val="000000"/>
                </a:solidFill>
              </a:rPr>
              <a:t>（</a:t>
            </a:r>
            <a:r>
              <a:rPr lang="en-US" altLang="zh-CN" i="1">
                <a:solidFill>
                  <a:srgbClr val="000000"/>
                </a:solidFill>
              </a:rPr>
              <a:t>I</a:t>
            </a:r>
            <a:r>
              <a:rPr lang="zh-CN" altLang="en-US">
                <a:solidFill>
                  <a:srgbClr val="000000"/>
                </a:solidFill>
              </a:rPr>
              <a:t>）＞</a:t>
            </a:r>
            <a:r>
              <a:rPr lang="en-US" altLang="zh-CN" i="1">
                <a:solidFill>
                  <a:srgbClr val="000000"/>
                </a:solidFill>
              </a:rPr>
              <a:t>rn</a:t>
            </a:r>
            <a:r>
              <a:rPr lang="zh-CN" altLang="en-US">
                <a:solidFill>
                  <a:srgbClr val="000000"/>
                </a:solidFill>
              </a:rPr>
              <a:t>。</a:t>
            </a:r>
          </a:p>
        </p:txBody>
      </p:sp>
      <p:sp>
        <p:nvSpPr>
          <p:cNvPr id="144405" name="Rectangle 21"/>
          <p:cNvSpPr>
            <a:spLocks noChangeArrowheads="1"/>
          </p:cNvSpPr>
          <p:nvPr/>
        </p:nvSpPr>
        <p:spPr bwMode="auto">
          <a:xfrm>
            <a:off x="323850" y="3573463"/>
            <a:ext cx="84264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定理</a:t>
            </a:r>
            <a:r>
              <a:rPr lang="en-US" altLang="zh-CN"/>
              <a:t>9.14</a:t>
            </a:r>
            <a:r>
              <a:rPr lang="zh-CN" altLang="en-US"/>
              <a:t>说明，对一般的</a:t>
            </a:r>
            <a:r>
              <a:rPr lang="en-US" altLang="zh-CN"/>
              <a:t>TSP</a:t>
            </a:r>
            <a:r>
              <a:rPr lang="zh-CN" altLang="en-US"/>
              <a:t>，如果</a:t>
            </a:r>
            <a:r>
              <a:rPr lang="en-US" altLang="zh-CN" i="1"/>
              <a:t>P</a:t>
            </a:r>
            <a:r>
              <a:rPr lang="en-US" altLang="zh-CN"/>
              <a:t>=</a:t>
            </a:r>
            <a:r>
              <a:rPr lang="en-US" altLang="zh-CN" i="1"/>
              <a:t>NP</a:t>
            </a:r>
            <a:r>
              <a:rPr lang="zh-CN" altLang="en-US"/>
              <a:t>，则对一切</a:t>
            </a:r>
            <a:r>
              <a:rPr lang="en-US" altLang="zh-CN" i="1"/>
              <a:t>r</a:t>
            </a:r>
            <a:r>
              <a:rPr lang="en-US" altLang="zh-CN"/>
              <a:t>≥1</a:t>
            </a:r>
            <a:r>
              <a:rPr lang="zh-CN" altLang="en-US"/>
              <a:t>，根本不可能找到求解它的最坏比为</a:t>
            </a:r>
            <a:r>
              <a:rPr lang="en-US" altLang="zh-CN" i="1"/>
              <a:t>r</a:t>
            </a:r>
            <a:r>
              <a:rPr lang="zh-CN" altLang="en-US"/>
              <a:t>的近似算法。</a:t>
            </a:r>
          </a:p>
        </p:txBody>
      </p:sp>
      <p:sp>
        <p:nvSpPr>
          <p:cNvPr id="144407" name="Rectangle 23"/>
          <p:cNvSpPr>
            <a:spLocks noChangeArrowheads="1"/>
          </p:cNvSpPr>
          <p:nvPr/>
        </p:nvSpPr>
        <p:spPr bwMode="auto">
          <a:xfrm>
            <a:off x="323850" y="4221163"/>
            <a:ext cx="8496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如果将来有人证明了相反的结果（即</a:t>
            </a:r>
            <a:r>
              <a:rPr lang="en-US" altLang="zh-CN" i="1"/>
              <a:t>P</a:t>
            </a:r>
            <a:r>
              <a:rPr lang="en-US" altLang="zh-CN"/>
              <a:t>=</a:t>
            </a:r>
            <a:r>
              <a:rPr lang="en-US" altLang="zh-CN" i="1"/>
              <a:t>NP</a:t>
            </a:r>
            <a:r>
              <a:rPr lang="zh-CN" altLang="en-US"/>
              <a:t>），则我们的兴趣将不再是构造近似算法，而是去构造效果尽可能好的多项项式时间算法。</a:t>
            </a:r>
          </a:p>
        </p:txBody>
      </p:sp>
      <p:sp>
        <p:nvSpPr>
          <p:cNvPr id="144410" name="Rectangle 26"/>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4411" name="Group 27"/>
          <p:cNvGrpSpPr>
            <a:grpSpLocks/>
          </p:cNvGrpSpPr>
          <p:nvPr/>
        </p:nvGrpSpPr>
        <p:grpSpPr bwMode="auto">
          <a:xfrm>
            <a:off x="303213" y="4941888"/>
            <a:ext cx="8589962" cy="1311275"/>
            <a:chOff x="191" y="3113"/>
            <a:chExt cx="5411" cy="826"/>
          </a:xfrm>
        </p:grpSpPr>
        <p:sp>
          <p:nvSpPr>
            <p:cNvPr id="144408" name="Text Box 24"/>
            <p:cNvSpPr txBox="1">
              <a:spLocks noChangeArrowheads="1"/>
            </p:cNvSpPr>
            <p:nvPr/>
          </p:nvSpPr>
          <p:spPr bwMode="auto">
            <a:xfrm>
              <a:off x="191" y="3113"/>
              <a:ext cx="5411"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假如距离矩阵满足三角不等式，即     </a:t>
              </a:r>
              <a:r>
                <a:rPr lang="en-US" altLang="zh-CN" i="1">
                  <a:solidFill>
                    <a:srgbClr val="000000"/>
                  </a:solidFill>
                </a:rPr>
                <a:t>i</a:t>
              </a:r>
              <a:r>
                <a:rPr lang="en-US" altLang="zh-CN">
                  <a:solidFill>
                    <a:srgbClr val="000000"/>
                  </a:solidFill>
                </a:rPr>
                <a:t>, </a:t>
              </a:r>
              <a:r>
                <a:rPr lang="en-US" altLang="zh-CN" i="1">
                  <a:solidFill>
                    <a:srgbClr val="000000"/>
                  </a:solidFill>
                </a:rPr>
                <a:t>j</a:t>
              </a:r>
              <a:r>
                <a:rPr lang="en-US" altLang="zh-CN">
                  <a:solidFill>
                    <a:srgbClr val="000000"/>
                  </a:solidFill>
                </a:rPr>
                <a:t>, </a:t>
              </a:r>
              <a:r>
                <a:rPr lang="en-US" altLang="zh-CN" i="1">
                  <a:solidFill>
                    <a:srgbClr val="000000"/>
                  </a:solidFill>
                </a:rPr>
                <a:t>k</a:t>
              </a:r>
              <a:r>
                <a:rPr lang="en-US" altLang="zh-CN">
                  <a:solidFill>
                    <a:srgbClr val="000000"/>
                  </a:solidFill>
                </a:rPr>
                <a:t> ∈{1, 2, …,</a:t>
              </a:r>
              <a:r>
                <a:rPr lang="en-US" altLang="zh-CN" i="1">
                  <a:solidFill>
                    <a:srgbClr val="000000"/>
                  </a:solidFill>
                </a:rPr>
                <a:t>n</a:t>
              </a:r>
              <a:r>
                <a:rPr lang="en-US" altLang="zh-CN">
                  <a:solidFill>
                    <a:srgbClr val="000000"/>
                  </a:solidFill>
                </a:rPr>
                <a:t>}</a:t>
              </a:r>
              <a:r>
                <a:rPr lang="zh-CN" altLang="en-US">
                  <a:solidFill>
                    <a:srgbClr val="000000"/>
                  </a:solidFill>
                </a:rPr>
                <a:t>总有</a:t>
              </a:r>
              <a:r>
                <a:rPr lang="en-US" altLang="zh-CN" i="1">
                  <a:solidFill>
                    <a:srgbClr val="000000"/>
                  </a:solidFill>
                </a:rPr>
                <a:t>C</a:t>
              </a:r>
              <a:r>
                <a:rPr lang="en-US" altLang="zh-CN" i="1" baseline="-30000">
                  <a:solidFill>
                    <a:srgbClr val="000000"/>
                  </a:solidFill>
                </a:rPr>
                <a:t>ik</a:t>
              </a:r>
              <a:r>
                <a:rPr lang="en-US" altLang="zh-CN">
                  <a:solidFill>
                    <a:srgbClr val="000000"/>
                  </a:solidFill>
                </a:rPr>
                <a:t>≤</a:t>
              </a:r>
              <a:r>
                <a:rPr lang="en-US" altLang="zh-CN" i="1">
                  <a:solidFill>
                    <a:srgbClr val="000000"/>
                  </a:solidFill>
                </a:rPr>
                <a:t>C</a:t>
              </a:r>
              <a:r>
                <a:rPr lang="en-US" altLang="zh-CN" i="1" baseline="-30000">
                  <a:solidFill>
                    <a:srgbClr val="000000"/>
                  </a:solidFill>
                </a:rPr>
                <a:t>ij</a:t>
              </a:r>
              <a:r>
                <a:rPr lang="zh-CN" altLang="en-US">
                  <a:solidFill>
                    <a:srgbClr val="000000"/>
                  </a:solidFill>
                </a:rPr>
                <a:t>＋</a:t>
              </a:r>
              <a:r>
                <a:rPr lang="en-US" altLang="zh-CN" i="1">
                  <a:solidFill>
                    <a:srgbClr val="000000"/>
                  </a:solidFill>
                </a:rPr>
                <a:t>C</a:t>
              </a:r>
              <a:r>
                <a:rPr lang="en-US" altLang="zh-CN" i="1" baseline="-30000">
                  <a:solidFill>
                    <a:srgbClr val="000000"/>
                  </a:solidFill>
                </a:rPr>
                <a:t>jk</a:t>
              </a:r>
              <a:r>
                <a:rPr lang="zh-CN" altLang="en-US">
                  <a:solidFill>
                    <a:srgbClr val="000000"/>
                  </a:solidFill>
                </a:rPr>
                <a:t>，则情况就有了很大的不同。此时，定理</a:t>
              </a:r>
              <a:r>
                <a:rPr lang="en-US" altLang="zh-CN">
                  <a:solidFill>
                    <a:srgbClr val="000000"/>
                  </a:solidFill>
                </a:rPr>
                <a:t>9.14</a:t>
              </a:r>
              <a:r>
                <a:rPr lang="zh-CN" altLang="en-US">
                  <a:solidFill>
                    <a:srgbClr val="000000"/>
                  </a:solidFill>
                </a:rPr>
                <a:t>证明中构造的</a:t>
              </a:r>
              <a:r>
                <a:rPr lang="en-US" altLang="zh-CN">
                  <a:solidFill>
                    <a:srgbClr val="000000"/>
                  </a:solidFill>
                </a:rPr>
                <a:t>TSP</a:t>
              </a:r>
              <a:r>
                <a:rPr lang="zh-CN" altLang="en-US">
                  <a:solidFill>
                    <a:srgbClr val="000000"/>
                  </a:solidFill>
                </a:rPr>
                <a:t>例子将被排除在外，它显然不满足三角不等式。实际遇到的</a:t>
              </a:r>
              <a:r>
                <a:rPr lang="en-US" altLang="zh-CN">
                  <a:solidFill>
                    <a:srgbClr val="000000"/>
                  </a:solidFill>
                </a:rPr>
                <a:t>TSP</a:t>
              </a:r>
              <a:r>
                <a:rPr lang="zh-CN" altLang="en-US">
                  <a:solidFill>
                    <a:srgbClr val="000000"/>
                  </a:solidFill>
                </a:rPr>
                <a:t>大多是满足三角不等式的，事实上，对这类</a:t>
              </a:r>
              <a:r>
                <a:rPr lang="en-US" altLang="zh-CN">
                  <a:solidFill>
                    <a:srgbClr val="000000"/>
                  </a:solidFill>
                </a:rPr>
                <a:t>TSP</a:t>
              </a:r>
              <a:r>
                <a:rPr lang="zh-CN" altLang="en-US">
                  <a:solidFill>
                    <a:srgbClr val="000000"/>
                  </a:solidFill>
                </a:rPr>
                <a:t>确实存在着某些效果较好的近似算法。</a:t>
              </a:r>
            </a:p>
          </p:txBody>
        </p:sp>
        <p:graphicFrame>
          <p:nvGraphicFramePr>
            <p:cNvPr id="144409" name="Object 25"/>
            <p:cNvGraphicFramePr>
              <a:graphicFrameLocks noChangeAspect="1"/>
            </p:cNvGraphicFramePr>
            <p:nvPr/>
          </p:nvGraphicFramePr>
          <p:xfrm>
            <a:off x="2668" y="3113"/>
            <a:ext cx="212" cy="226"/>
          </p:xfrm>
          <a:graphic>
            <a:graphicData uri="http://schemas.openxmlformats.org/presentationml/2006/ole">
              <mc:AlternateContent xmlns:mc="http://schemas.openxmlformats.org/markup-compatibility/2006">
                <mc:Choice xmlns:v="urn:schemas-microsoft-com:vml" Requires="v">
                  <p:oleObj spid="_x0000_s144415" r:id="rId9" imgW="152268" imgH="164957" progId="Equation.DSMT4">
                    <p:embed/>
                  </p:oleObj>
                </mc:Choice>
                <mc:Fallback>
                  <p:oleObj r:id="rId9" imgW="152268" imgH="164957"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8" y="3113"/>
                          <a:ext cx="212"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0-#ppt_w/2"/>
                                          </p:val>
                                        </p:tav>
                                        <p:tav tm="100000">
                                          <p:val>
                                            <p:strVal val="#ppt_x"/>
                                          </p:val>
                                        </p:tav>
                                      </p:tavLst>
                                    </p:anim>
                                    <p:anim calcmode="lin" valueType="num">
                                      <p:cBhvr additive="base">
                                        <p:cTn id="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91"/>
                                        </p:tgtEl>
                                        <p:attrNameLst>
                                          <p:attrName>style.visibility</p:attrName>
                                        </p:attrNameLst>
                                      </p:cBhvr>
                                      <p:to>
                                        <p:strVal val="visible"/>
                                      </p:to>
                                    </p:set>
                                    <p:anim calcmode="lin" valueType="num">
                                      <p:cBhvr additive="base">
                                        <p:cTn id="13" dur="500" fill="hold"/>
                                        <p:tgtEl>
                                          <p:spTgt spid="144391"/>
                                        </p:tgtEl>
                                        <p:attrNameLst>
                                          <p:attrName>ppt_x</p:attrName>
                                        </p:attrNameLst>
                                      </p:cBhvr>
                                      <p:tavLst>
                                        <p:tav tm="0">
                                          <p:val>
                                            <p:strVal val="0-#ppt_w/2"/>
                                          </p:val>
                                        </p:tav>
                                        <p:tav tm="100000">
                                          <p:val>
                                            <p:strVal val="#ppt_x"/>
                                          </p:val>
                                        </p:tav>
                                      </p:tavLst>
                                    </p:anim>
                                    <p:anim calcmode="lin" valueType="num">
                                      <p:cBhvr additive="base">
                                        <p:cTn id="14" dur="500" fill="hold"/>
                                        <p:tgtEl>
                                          <p:spTgt spid="1443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44402"/>
                                        </p:tgtEl>
                                        <p:attrNameLst>
                                          <p:attrName>style.visibility</p:attrName>
                                        </p:attrNameLst>
                                      </p:cBhvr>
                                      <p:to>
                                        <p:strVal val="visible"/>
                                      </p:to>
                                    </p:set>
                                    <p:anim calcmode="lin" valueType="num">
                                      <p:cBhvr additive="base">
                                        <p:cTn id="19" dur="500" fill="hold"/>
                                        <p:tgtEl>
                                          <p:spTgt spid="144402"/>
                                        </p:tgtEl>
                                        <p:attrNameLst>
                                          <p:attrName>ppt_x</p:attrName>
                                        </p:attrNameLst>
                                      </p:cBhvr>
                                      <p:tavLst>
                                        <p:tav tm="0">
                                          <p:val>
                                            <p:strVal val="0-#ppt_w/2"/>
                                          </p:val>
                                        </p:tav>
                                        <p:tav tm="100000">
                                          <p:val>
                                            <p:strVal val="#ppt_x"/>
                                          </p:val>
                                        </p:tav>
                                      </p:tavLst>
                                    </p:anim>
                                    <p:anim calcmode="lin" valueType="num">
                                      <p:cBhvr additive="base">
                                        <p:cTn id="20" dur="500" fill="hold"/>
                                        <p:tgtEl>
                                          <p:spTgt spid="1444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4403"/>
                                        </p:tgtEl>
                                        <p:attrNameLst>
                                          <p:attrName>style.visibility</p:attrName>
                                        </p:attrNameLst>
                                      </p:cBhvr>
                                      <p:to>
                                        <p:strVal val="visible"/>
                                      </p:to>
                                    </p:set>
                                    <p:anim calcmode="lin" valueType="num">
                                      <p:cBhvr additive="base">
                                        <p:cTn id="25" dur="500" fill="hold"/>
                                        <p:tgtEl>
                                          <p:spTgt spid="144403"/>
                                        </p:tgtEl>
                                        <p:attrNameLst>
                                          <p:attrName>ppt_x</p:attrName>
                                        </p:attrNameLst>
                                      </p:cBhvr>
                                      <p:tavLst>
                                        <p:tav tm="0">
                                          <p:val>
                                            <p:strVal val="0-#ppt_w/2"/>
                                          </p:val>
                                        </p:tav>
                                        <p:tav tm="100000">
                                          <p:val>
                                            <p:strVal val="#ppt_x"/>
                                          </p:val>
                                        </p:tav>
                                      </p:tavLst>
                                    </p:anim>
                                    <p:anim calcmode="lin" valueType="num">
                                      <p:cBhvr additive="base">
                                        <p:cTn id="26" dur="500" fill="hold"/>
                                        <p:tgtEl>
                                          <p:spTgt spid="14440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4405"/>
                                        </p:tgtEl>
                                        <p:attrNameLst>
                                          <p:attrName>style.visibility</p:attrName>
                                        </p:attrNameLst>
                                      </p:cBhvr>
                                      <p:to>
                                        <p:strVal val="visible"/>
                                      </p:to>
                                    </p:set>
                                    <p:anim calcmode="lin" valueType="num">
                                      <p:cBhvr additive="base">
                                        <p:cTn id="31" dur="500" fill="hold"/>
                                        <p:tgtEl>
                                          <p:spTgt spid="144405"/>
                                        </p:tgtEl>
                                        <p:attrNameLst>
                                          <p:attrName>ppt_x</p:attrName>
                                        </p:attrNameLst>
                                      </p:cBhvr>
                                      <p:tavLst>
                                        <p:tav tm="0">
                                          <p:val>
                                            <p:strVal val="0-#ppt_w/2"/>
                                          </p:val>
                                        </p:tav>
                                        <p:tav tm="100000">
                                          <p:val>
                                            <p:strVal val="#ppt_x"/>
                                          </p:val>
                                        </p:tav>
                                      </p:tavLst>
                                    </p:anim>
                                    <p:anim calcmode="lin" valueType="num">
                                      <p:cBhvr additive="base">
                                        <p:cTn id="32" dur="500" fill="hold"/>
                                        <p:tgtEl>
                                          <p:spTgt spid="1444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4407"/>
                                        </p:tgtEl>
                                        <p:attrNameLst>
                                          <p:attrName>style.visibility</p:attrName>
                                        </p:attrNameLst>
                                      </p:cBhvr>
                                      <p:to>
                                        <p:strVal val="visible"/>
                                      </p:to>
                                    </p:set>
                                    <p:anim calcmode="lin" valueType="num">
                                      <p:cBhvr additive="base">
                                        <p:cTn id="37" dur="500" fill="hold"/>
                                        <p:tgtEl>
                                          <p:spTgt spid="144407"/>
                                        </p:tgtEl>
                                        <p:attrNameLst>
                                          <p:attrName>ppt_x</p:attrName>
                                        </p:attrNameLst>
                                      </p:cBhvr>
                                      <p:tavLst>
                                        <p:tav tm="0">
                                          <p:val>
                                            <p:strVal val="0-#ppt_w/2"/>
                                          </p:val>
                                        </p:tav>
                                        <p:tav tm="100000">
                                          <p:val>
                                            <p:strVal val="#ppt_x"/>
                                          </p:val>
                                        </p:tav>
                                      </p:tavLst>
                                    </p:anim>
                                    <p:anim calcmode="lin" valueType="num">
                                      <p:cBhvr additive="base">
                                        <p:cTn id="38" dur="500" fill="hold"/>
                                        <p:tgtEl>
                                          <p:spTgt spid="14440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144411"/>
                                        </p:tgtEl>
                                        <p:attrNameLst>
                                          <p:attrName>style.visibility</p:attrName>
                                        </p:attrNameLst>
                                      </p:cBhvr>
                                      <p:to>
                                        <p:strVal val="visible"/>
                                      </p:to>
                                    </p:set>
                                    <p:anim calcmode="lin" valueType="num">
                                      <p:cBhvr additive="base">
                                        <p:cTn id="43" dur="500" fill="hold"/>
                                        <p:tgtEl>
                                          <p:spTgt spid="144411"/>
                                        </p:tgtEl>
                                        <p:attrNameLst>
                                          <p:attrName>ppt_x</p:attrName>
                                        </p:attrNameLst>
                                      </p:cBhvr>
                                      <p:tavLst>
                                        <p:tav tm="0">
                                          <p:val>
                                            <p:strVal val="0-#ppt_w/2"/>
                                          </p:val>
                                        </p:tav>
                                        <p:tav tm="100000">
                                          <p:val>
                                            <p:strVal val="#ppt_x"/>
                                          </p:val>
                                        </p:tav>
                                      </p:tavLst>
                                    </p:anim>
                                    <p:anim calcmode="lin" valueType="num">
                                      <p:cBhvr additive="base">
                                        <p:cTn id="44" dur="500" fill="hold"/>
                                        <p:tgtEl>
                                          <p:spTgt spid="144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p:bldP spid="144391" grpId="0"/>
      <p:bldP spid="144403" grpId="0"/>
      <p:bldP spid="144405" grpId="0"/>
      <p:bldP spid="1444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680" name="Rectangle 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28681" name="Group 9"/>
          <p:cNvGrpSpPr>
            <a:grpSpLocks/>
          </p:cNvGrpSpPr>
          <p:nvPr/>
        </p:nvGrpSpPr>
        <p:grpSpPr bwMode="auto">
          <a:xfrm>
            <a:off x="250825" y="388938"/>
            <a:ext cx="8624888" cy="1311275"/>
            <a:chOff x="204" y="210"/>
            <a:chExt cx="5433" cy="826"/>
          </a:xfrm>
        </p:grpSpPr>
        <p:sp>
          <p:nvSpPr>
            <p:cNvPr id="28676" name="Text Box 4"/>
            <p:cNvSpPr txBox="1">
              <a:spLocks noChangeArrowheads="1"/>
            </p:cNvSpPr>
            <p:nvPr/>
          </p:nvSpPr>
          <p:spPr bwMode="auto">
            <a:xfrm>
              <a:off x="204" y="210"/>
              <a:ext cx="5433"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cs typeface="Times New Roman" pitchFamily="18" charset="0"/>
                </a:rPr>
                <a:t>定义</a:t>
              </a:r>
              <a:r>
                <a:rPr lang="en-US" altLang="zh-CN">
                  <a:solidFill>
                    <a:srgbClr val="009900"/>
                  </a:solidFill>
                  <a:cs typeface="Times New Roman" pitchFamily="18" charset="0"/>
                </a:rPr>
                <a:t>6.1   (</a:t>
              </a:r>
              <a:r>
                <a:rPr lang="zh-CN" altLang="en-US">
                  <a:solidFill>
                    <a:srgbClr val="009900"/>
                  </a:solidFill>
                  <a:cs typeface="Times New Roman" pitchFamily="18" charset="0"/>
                </a:rPr>
                <a:t>拟阵</a:t>
              </a:r>
              <a:r>
                <a:rPr lang="en-US" altLang="zh-CN">
                  <a:solidFill>
                    <a:srgbClr val="009900"/>
                  </a:solidFill>
                  <a:cs typeface="Times New Roman" pitchFamily="18" charset="0"/>
                </a:rPr>
                <a:t>)</a:t>
              </a:r>
              <a:r>
                <a:rPr lang="en-US" altLang="zh-CN">
                  <a:solidFill>
                    <a:srgbClr val="000000"/>
                  </a:solidFill>
                  <a:cs typeface="Times New Roman" pitchFamily="18" charset="0"/>
                </a:rPr>
                <a:t>   </a:t>
              </a:r>
              <a:r>
                <a:rPr lang="zh-CN" altLang="en-US">
                  <a:solidFill>
                    <a:srgbClr val="000000"/>
                  </a:solidFill>
                  <a:cs typeface="Times New Roman" pitchFamily="18" charset="0"/>
                </a:rPr>
                <a:t>设</a:t>
              </a:r>
              <a:r>
                <a:rPr lang="en-US" altLang="zh-CN" i="1">
                  <a:solidFill>
                    <a:srgbClr val="000000"/>
                  </a:solidFill>
                  <a:cs typeface="Times New Roman" pitchFamily="18" charset="0"/>
                </a:rPr>
                <a:t>E</a:t>
              </a:r>
              <a:r>
                <a:rPr lang="zh-CN" altLang="en-US">
                  <a:solidFill>
                    <a:srgbClr val="000000"/>
                  </a:solidFill>
                  <a:cs typeface="Times New Roman" pitchFamily="18" charset="0"/>
                </a:rPr>
                <a:t>是一个有限集，</a:t>
              </a:r>
              <a:r>
                <a:rPr lang="en-US" altLang="zh-CN" i="1">
                  <a:solidFill>
                    <a:srgbClr val="000000"/>
                  </a:solidFill>
                  <a:cs typeface="Times New Roman" pitchFamily="18" charset="0"/>
                </a:rPr>
                <a:t>γ</a:t>
              </a:r>
              <a:r>
                <a:rPr lang="zh-CN" altLang="en-US">
                  <a:solidFill>
                    <a:srgbClr val="000000"/>
                  </a:solidFill>
                  <a:cs typeface="Times New Roman" pitchFamily="18" charset="0"/>
                </a:rPr>
                <a:t>为</a:t>
              </a:r>
              <a:r>
                <a:rPr lang="en-US" altLang="zh-CN" i="1">
                  <a:solidFill>
                    <a:srgbClr val="000000"/>
                  </a:solidFill>
                  <a:cs typeface="Times New Roman" pitchFamily="18" charset="0"/>
                </a:rPr>
                <a:t>E</a:t>
              </a:r>
              <a:r>
                <a:rPr lang="zh-CN" altLang="en-US">
                  <a:solidFill>
                    <a:srgbClr val="000000"/>
                  </a:solidFill>
                  <a:cs typeface="Times New Roman" pitchFamily="18" charset="0"/>
                </a:rPr>
                <a:t>的部分子集构成的封闭系统（即若                      ，则必有           ）。若</a:t>
              </a:r>
              <a:r>
                <a:rPr lang="en-US" altLang="zh-CN">
                  <a:solidFill>
                    <a:srgbClr val="000000"/>
                  </a:solidFill>
                  <a:cs typeface="Times New Roman" pitchFamily="18" charset="0"/>
                </a:rPr>
                <a:t>M=</a:t>
              </a:r>
              <a:r>
                <a:rPr lang="zh-CN" altLang="en-US">
                  <a:solidFill>
                    <a:srgbClr val="000000"/>
                  </a:solidFill>
                  <a:cs typeface="Times New Roman" pitchFamily="18" charset="0"/>
                </a:rPr>
                <a:t>（</a:t>
              </a:r>
              <a:r>
                <a:rPr lang="en-US" altLang="zh-CN">
                  <a:solidFill>
                    <a:srgbClr val="000000"/>
                  </a:solidFill>
                  <a:cs typeface="Times New Roman" pitchFamily="18" charset="0"/>
                </a:rPr>
                <a:t>E</a:t>
              </a:r>
              <a:r>
                <a:rPr lang="zh-CN" altLang="en-US">
                  <a:solidFill>
                    <a:srgbClr val="000000"/>
                  </a:solidFill>
                  <a:cs typeface="Times New Roman" pitchFamily="18" charset="0"/>
                </a:rPr>
                <a:t>，</a:t>
              </a:r>
              <a:r>
                <a:rPr lang="en-US" altLang="zh-CN" i="1">
                  <a:solidFill>
                    <a:srgbClr val="000000"/>
                  </a:solidFill>
                  <a:cs typeface="Times New Roman" pitchFamily="18" charset="0"/>
                </a:rPr>
                <a:t>γ</a:t>
              </a:r>
              <a:r>
                <a:rPr lang="zh-CN" altLang="en-US">
                  <a:solidFill>
                    <a:srgbClr val="000000"/>
                  </a:solidFill>
                  <a:cs typeface="Times New Roman" pitchFamily="18" charset="0"/>
                </a:rPr>
                <a:t>）上的离散优化问题的每一实例均可用贪婪算法求出最优解，则称</a:t>
              </a:r>
              <a:r>
                <a:rPr lang="en-US" altLang="zh-CN" i="1">
                  <a:solidFill>
                    <a:srgbClr val="000000"/>
                  </a:solidFill>
                  <a:cs typeface="Times New Roman" pitchFamily="18" charset="0"/>
                </a:rPr>
                <a:t>M</a:t>
              </a:r>
              <a:r>
                <a:rPr lang="zh-CN" altLang="en-US">
                  <a:solidFill>
                    <a:srgbClr val="000000"/>
                  </a:solidFill>
                  <a:cs typeface="Times New Roman" pitchFamily="18" charset="0"/>
                </a:rPr>
                <a:t>为一拟阵。（注：</a:t>
              </a:r>
              <a:r>
                <a:rPr lang="en-US" altLang="zh-CN" i="1">
                  <a:solidFill>
                    <a:srgbClr val="000000"/>
                  </a:solidFill>
                  <a:cs typeface="Times New Roman" pitchFamily="18" charset="0"/>
                </a:rPr>
                <a:t>γ</a:t>
              </a:r>
              <a:r>
                <a:rPr lang="zh-CN" altLang="en-US">
                  <a:solidFill>
                    <a:srgbClr val="000000"/>
                  </a:solidFill>
                  <a:cs typeface="Times New Roman" pitchFamily="18" charset="0"/>
                </a:rPr>
                <a:t>被称为独立系统）。</a:t>
              </a:r>
            </a:p>
          </p:txBody>
        </p:sp>
        <p:graphicFrame>
          <p:nvGraphicFramePr>
            <p:cNvPr id="28677" name="Object 5"/>
            <p:cNvGraphicFramePr>
              <a:graphicFrameLocks noChangeAspect="1"/>
            </p:cNvGraphicFramePr>
            <p:nvPr/>
          </p:nvGraphicFramePr>
          <p:xfrm>
            <a:off x="431" y="409"/>
            <a:ext cx="907" cy="209"/>
          </p:xfrm>
          <a:graphic>
            <a:graphicData uri="http://schemas.openxmlformats.org/presentationml/2006/ole">
              <mc:AlternateContent xmlns:mc="http://schemas.openxmlformats.org/markup-compatibility/2006">
                <mc:Choice xmlns:v="urn:schemas-microsoft-com:vml" Requires="v">
                  <p:oleObj spid="_x0000_s28684" r:id="rId3" imgW="863225" imgH="203112" progId="Equation.DSMT4">
                    <p:embed/>
                  </p:oleObj>
                </mc:Choice>
                <mc:Fallback>
                  <p:oleObj r:id="rId3" imgW="863225" imgH="203112"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 y="409"/>
                          <a:ext cx="907"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7"/>
            <p:cNvGraphicFramePr>
              <a:graphicFrameLocks noChangeAspect="1"/>
            </p:cNvGraphicFramePr>
            <p:nvPr/>
          </p:nvGraphicFramePr>
          <p:xfrm>
            <a:off x="1927" y="391"/>
            <a:ext cx="453" cy="231"/>
          </p:xfrm>
          <a:graphic>
            <a:graphicData uri="http://schemas.openxmlformats.org/presentationml/2006/ole">
              <mc:AlternateContent xmlns:mc="http://schemas.openxmlformats.org/markup-compatibility/2006">
                <mc:Choice xmlns:v="urn:schemas-microsoft-com:vml" Requires="v">
                  <p:oleObj spid="_x0000_s28685" r:id="rId5" imgW="444307" imgH="228501" progId="Equation.DSMT4">
                    <p:embed/>
                  </p:oleObj>
                </mc:Choice>
                <mc:Fallback>
                  <p:oleObj r:id="rId5" imgW="444307" imgH="228501"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7" y="391"/>
                          <a:ext cx="453"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682" name="Text Box 10"/>
          <p:cNvSpPr txBox="1">
            <a:spLocks noChangeArrowheads="1"/>
          </p:cNvSpPr>
          <p:nvPr/>
        </p:nvSpPr>
        <p:spPr bwMode="auto">
          <a:xfrm>
            <a:off x="250825" y="1724025"/>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6600"/>
                </a:solidFill>
                <a:cs typeface="Times New Roman" pitchFamily="18" charset="0"/>
              </a:rPr>
              <a:t>现以矩阵拟阵为例，对定义</a:t>
            </a:r>
            <a:r>
              <a:rPr lang="en-US" altLang="zh-CN">
                <a:solidFill>
                  <a:srgbClr val="FF6600"/>
                </a:solidFill>
              </a:rPr>
              <a:t>9.1</a:t>
            </a:r>
            <a:r>
              <a:rPr lang="zh-CN" altLang="en-US">
                <a:solidFill>
                  <a:srgbClr val="FF6600"/>
                </a:solidFill>
                <a:cs typeface="Times New Roman" pitchFamily="18" charset="0"/>
              </a:rPr>
              <a:t>作一说明。</a:t>
            </a:r>
          </a:p>
          <a:p>
            <a:r>
              <a:rPr lang="zh-CN" altLang="en-US">
                <a:solidFill>
                  <a:srgbClr val="000000"/>
                </a:solidFill>
                <a:cs typeface="Times New Roman" pitchFamily="18" charset="0"/>
              </a:rPr>
              <a:t>对矩阵拟阵的每一实例，</a:t>
            </a:r>
            <a:r>
              <a:rPr lang="en-US" altLang="zh-CN" i="1">
                <a:solidFill>
                  <a:srgbClr val="000000"/>
                </a:solidFill>
              </a:rPr>
              <a:t>E</a:t>
            </a:r>
            <a:r>
              <a:rPr lang="en-US" altLang="zh-CN">
                <a:solidFill>
                  <a:srgbClr val="000000"/>
                </a:solidFill>
              </a:rPr>
              <a:t>={</a:t>
            </a:r>
            <a:r>
              <a:rPr lang="en-US" altLang="zh-CN" i="1">
                <a:solidFill>
                  <a:srgbClr val="000000"/>
                </a:solidFill>
              </a:rPr>
              <a:t>e</a:t>
            </a:r>
            <a:r>
              <a:rPr lang="en-US" altLang="zh-CN" baseline="-30000">
                <a:solidFill>
                  <a:srgbClr val="000000"/>
                </a:solidFill>
              </a:rPr>
              <a:t>1</a:t>
            </a:r>
            <a:r>
              <a:rPr lang="en-US" altLang="zh-CN">
                <a:solidFill>
                  <a:srgbClr val="000000"/>
                </a:solidFill>
              </a:rPr>
              <a:t>,</a:t>
            </a:r>
            <a:r>
              <a:rPr lang="en-US" altLang="zh-CN">
                <a:solidFill>
                  <a:srgbClr val="000000"/>
                </a:solidFill>
                <a:cs typeface="Times New Roman" pitchFamily="18" charset="0"/>
              </a:rPr>
              <a:t>…</a:t>
            </a:r>
            <a:r>
              <a:rPr lang="en-US" altLang="zh-CN" i="1">
                <a:solidFill>
                  <a:srgbClr val="000000"/>
                </a:solidFill>
              </a:rPr>
              <a:t>e</a:t>
            </a:r>
            <a:r>
              <a:rPr lang="en-US" altLang="zh-CN" baseline="-30000">
                <a:solidFill>
                  <a:srgbClr val="000000"/>
                </a:solidFill>
              </a:rPr>
              <a:t>n</a:t>
            </a:r>
            <a:r>
              <a:rPr lang="en-US" altLang="zh-CN">
                <a:solidFill>
                  <a:srgbClr val="000000"/>
                </a:solidFill>
              </a:rPr>
              <a:t>}</a:t>
            </a:r>
            <a:r>
              <a:rPr lang="zh-CN" altLang="en-US">
                <a:solidFill>
                  <a:srgbClr val="000000"/>
                </a:solidFill>
                <a:cs typeface="Times New Roman" pitchFamily="18" charset="0"/>
              </a:rPr>
              <a:t>为矩阵列向量的集合，</a:t>
            </a:r>
            <a:r>
              <a:rPr lang="en-US" altLang="zh-CN" i="1">
                <a:solidFill>
                  <a:srgbClr val="000000"/>
                </a:solidFill>
              </a:rPr>
              <a:t>γ</a:t>
            </a:r>
            <a:r>
              <a:rPr lang="zh-CN" altLang="en-US">
                <a:solidFill>
                  <a:srgbClr val="000000"/>
                </a:solidFill>
                <a:cs typeface="Times New Roman" pitchFamily="18" charset="0"/>
              </a:rPr>
              <a:t>为</a:t>
            </a:r>
            <a:r>
              <a:rPr lang="en-US" altLang="zh-CN" i="1">
                <a:solidFill>
                  <a:srgbClr val="000000"/>
                </a:solidFill>
              </a:rPr>
              <a:t>E</a:t>
            </a:r>
            <a:r>
              <a:rPr lang="zh-CN" altLang="en-US">
                <a:solidFill>
                  <a:srgbClr val="000000"/>
                </a:solidFill>
                <a:cs typeface="Times New Roman" pitchFamily="18" charset="0"/>
              </a:rPr>
              <a:t>的线性无关子集构成的系统，称为独立系统，其元素被称为独立子集。由于</a:t>
            </a:r>
            <a:r>
              <a:rPr lang="en-US" altLang="zh-CN">
                <a:solidFill>
                  <a:srgbClr val="000000"/>
                </a:solidFill>
              </a:rPr>
              <a:t>E</a:t>
            </a:r>
            <a:r>
              <a:rPr lang="zh-CN" altLang="en-US">
                <a:solidFill>
                  <a:srgbClr val="000000"/>
                </a:solidFill>
                <a:cs typeface="Times New Roman" pitchFamily="18" charset="0"/>
              </a:rPr>
              <a:t>的任一线性无关子集的子集也是</a:t>
            </a:r>
            <a:r>
              <a:rPr lang="en-US" altLang="zh-CN" i="1">
                <a:solidFill>
                  <a:srgbClr val="000000"/>
                </a:solidFill>
              </a:rPr>
              <a:t>E</a:t>
            </a:r>
            <a:r>
              <a:rPr lang="zh-CN" altLang="en-US">
                <a:solidFill>
                  <a:srgbClr val="000000"/>
                </a:solidFill>
                <a:cs typeface="Times New Roman" pitchFamily="18" charset="0"/>
              </a:rPr>
              <a:t>的线性无关子集，故独立系统</a:t>
            </a:r>
            <a:r>
              <a:rPr lang="en-US" altLang="zh-CN" i="1">
                <a:solidFill>
                  <a:srgbClr val="000000"/>
                </a:solidFill>
              </a:rPr>
              <a:t>γ</a:t>
            </a:r>
            <a:r>
              <a:rPr lang="zh-CN" altLang="en-US">
                <a:solidFill>
                  <a:srgbClr val="000000"/>
                </a:solidFill>
                <a:cs typeface="Times New Roman" pitchFamily="18" charset="0"/>
              </a:rPr>
              <a:t>是封闭的。又由于这一离散优化问题的任一实例都可用贪婪法求解，故构成一拟阵，被称为矩阵拟阵。例</a:t>
            </a:r>
            <a:r>
              <a:rPr lang="en-US" altLang="zh-CN">
                <a:solidFill>
                  <a:srgbClr val="000000"/>
                </a:solidFill>
              </a:rPr>
              <a:t>9.1</a:t>
            </a:r>
            <a:r>
              <a:rPr lang="zh-CN" altLang="en-US">
                <a:solidFill>
                  <a:srgbClr val="000000"/>
                </a:solidFill>
                <a:cs typeface="Times New Roman" pitchFamily="18" charset="0"/>
              </a:rPr>
              <a:t>被称为图拟阵，例</a:t>
            </a:r>
            <a:r>
              <a:rPr lang="en-US" altLang="zh-CN">
                <a:solidFill>
                  <a:srgbClr val="000000"/>
                </a:solidFill>
              </a:rPr>
              <a:t>9.3</a:t>
            </a:r>
            <a:r>
              <a:rPr lang="zh-CN" altLang="en-US">
                <a:solidFill>
                  <a:srgbClr val="000000"/>
                </a:solidFill>
                <a:cs typeface="Times New Roman" pitchFamily="18" charset="0"/>
              </a:rPr>
              <a:t>被称为划分拟阵。</a:t>
            </a:r>
            <a:r>
              <a:rPr lang="zh-CN" altLang="en-US"/>
              <a:t> </a:t>
            </a:r>
          </a:p>
        </p:txBody>
      </p:sp>
      <p:sp>
        <p:nvSpPr>
          <p:cNvPr id="28683" name="Text Box 11"/>
          <p:cNvSpPr txBox="1">
            <a:spLocks noChangeArrowheads="1"/>
          </p:cNvSpPr>
          <p:nvPr/>
        </p:nvSpPr>
        <p:spPr bwMode="auto">
          <a:xfrm>
            <a:off x="303213" y="3795713"/>
            <a:ext cx="83724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cs typeface="Times New Roman" pitchFamily="18" charset="0"/>
              </a:rPr>
              <a:t>拟阵问题（或称拟阵结构）</a:t>
            </a:r>
            <a:r>
              <a:rPr lang="zh-CN" altLang="en-US">
                <a:solidFill>
                  <a:srgbClr val="000000"/>
                </a:solidFill>
                <a:cs typeface="Times New Roman" pitchFamily="18" charset="0"/>
              </a:rPr>
              <a:t>有一个明显而又本质的特性，其任一极大独立子集中包含着相同个数的元素，从而可以引入基的概念。例如，矩阵列向量的所有线性无关极大组均具有相同的向量个数，这就导出了基</a:t>
            </a:r>
            <a:r>
              <a:rPr lang="en-US" altLang="zh-CN">
                <a:solidFill>
                  <a:srgbClr val="000000"/>
                </a:solidFill>
                <a:cs typeface="Times New Roman" pitchFamily="18" charset="0"/>
              </a:rPr>
              <a:t>——</a:t>
            </a:r>
            <a:r>
              <a:rPr lang="zh-CN" altLang="en-US">
                <a:solidFill>
                  <a:srgbClr val="000000"/>
                </a:solidFill>
                <a:cs typeface="Times New Roman" pitchFamily="18" charset="0"/>
              </a:rPr>
              <a:t>即矩阵列秩的概念。对于图拟阵，每一极大独立集均为一生成树，其边数均为</a:t>
            </a:r>
            <a:r>
              <a:rPr lang="en-US" altLang="zh-CN">
                <a:solidFill>
                  <a:srgbClr val="000000"/>
                </a:solidFill>
              </a:rPr>
              <a:t>|V|-1</a:t>
            </a:r>
            <a:r>
              <a:rPr lang="zh-CN" altLang="en-US">
                <a:solidFill>
                  <a:srgbClr val="000000"/>
                </a:solidFill>
                <a:cs typeface="Times New Roman" pitchFamily="18" charset="0"/>
              </a:rPr>
              <a:t>。对于划分拟阵，孤集被划分成个</a:t>
            </a:r>
            <a:r>
              <a:rPr lang="en-US" altLang="zh-CN">
                <a:solidFill>
                  <a:srgbClr val="000000"/>
                </a:solidFill>
              </a:rPr>
              <a:t>|V|</a:t>
            </a:r>
            <a:r>
              <a:rPr lang="zh-CN" altLang="en-US">
                <a:solidFill>
                  <a:srgbClr val="000000"/>
                </a:solidFill>
                <a:cs typeface="Times New Roman" pitchFamily="18" charset="0"/>
              </a:rPr>
              <a:t>个子集，每一子集由指向同一顶点的孤组成。显然，任一极大独立集应在每一子集中取一条孤，故其基数为顶点个数。</a:t>
            </a:r>
            <a:r>
              <a:rPr lang="zh-CN" altLang="en-US"/>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8681"/>
                                        </p:tgtEl>
                                        <p:attrNameLst>
                                          <p:attrName>style.visibility</p:attrName>
                                        </p:attrNameLst>
                                      </p:cBhvr>
                                      <p:to>
                                        <p:strVal val="visible"/>
                                      </p:to>
                                    </p:set>
                                    <p:anim calcmode="lin" valueType="num">
                                      <p:cBhvr additive="base">
                                        <p:cTn id="7" dur="500" fill="hold"/>
                                        <p:tgtEl>
                                          <p:spTgt spid="28681"/>
                                        </p:tgtEl>
                                        <p:attrNameLst>
                                          <p:attrName>ppt_x</p:attrName>
                                        </p:attrNameLst>
                                      </p:cBhvr>
                                      <p:tavLst>
                                        <p:tav tm="0">
                                          <p:val>
                                            <p:strVal val="0-#ppt_w/2"/>
                                          </p:val>
                                        </p:tav>
                                        <p:tav tm="100000">
                                          <p:val>
                                            <p:strVal val="#ppt_x"/>
                                          </p:val>
                                        </p:tav>
                                      </p:tavLst>
                                    </p:anim>
                                    <p:anim calcmode="lin" valueType="num">
                                      <p:cBhvr additive="base">
                                        <p:cTn id="8" dur="500" fill="hold"/>
                                        <p:tgtEl>
                                          <p:spTgt spid="286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82"/>
                                        </p:tgtEl>
                                        <p:attrNameLst>
                                          <p:attrName>style.visibility</p:attrName>
                                        </p:attrNameLst>
                                      </p:cBhvr>
                                      <p:to>
                                        <p:strVal val="visible"/>
                                      </p:to>
                                    </p:set>
                                    <p:anim calcmode="lin" valueType="num">
                                      <p:cBhvr additive="base">
                                        <p:cTn id="13" dur="500" fill="hold"/>
                                        <p:tgtEl>
                                          <p:spTgt spid="28682"/>
                                        </p:tgtEl>
                                        <p:attrNameLst>
                                          <p:attrName>ppt_x</p:attrName>
                                        </p:attrNameLst>
                                      </p:cBhvr>
                                      <p:tavLst>
                                        <p:tav tm="0">
                                          <p:val>
                                            <p:strVal val="0-#ppt_w/2"/>
                                          </p:val>
                                        </p:tav>
                                        <p:tav tm="100000">
                                          <p:val>
                                            <p:strVal val="#ppt_x"/>
                                          </p:val>
                                        </p:tav>
                                      </p:tavLst>
                                    </p:anim>
                                    <p:anim calcmode="lin" valueType="num">
                                      <p:cBhvr additive="base">
                                        <p:cTn id="14" dur="500" fill="hold"/>
                                        <p:tgtEl>
                                          <p:spTgt spid="286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83"/>
                                        </p:tgtEl>
                                        <p:attrNameLst>
                                          <p:attrName>style.visibility</p:attrName>
                                        </p:attrNameLst>
                                      </p:cBhvr>
                                      <p:to>
                                        <p:strVal val="visible"/>
                                      </p:to>
                                    </p:set>
                                    <p:anim calcmode="lin" valueType="num">
                                      <p:cBhvr additive="base">
                                        <p:cTn id="19" dur="500" fill="hold"/>
                                        <p:tgtEl>
                                          <p:spTgt spid="28683"/>
                                        </p:tgtEl>
                                        <p:attrNameLst>
                                          <p:attrName>ppt_x</p:attrName>
                                        </p:attrNameLst>
                                      </p:cBhvr>
                                      <p:tavLst>
                                        <p:tav tm="0">
                                          <p:val>
                                            <p:strVal val="0-#ppt_w/2"/>
                                          </p:val>
                                        </p:tav>
                                        <p:tav tm="100000">
                                          <p:val>
                                            <p:strVal val="#ppt_x"/>
                                          </p:val>
                                        </p:tav>
                                      </p:tavLst>
                                    </p:anim>
                                    <p:anim calcmode="lin" valueType="num">
                                      <p:cBhvr additive="base">
                                        <p:cTn id="20" dur="500" fill="hold"/>
                                        <p:tgtEl>
                                          <p:spTgt spid="28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2" grpId="0"/>
      <p:bldP spid="2868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5"/>
          <p:cNvSpPr>
            <a:spLocks noChangeArrowheads="1"/>
          </p:cNvSpPr>
          <p:nvPr/>
        </p:nvSpPr>
        <p:spPr bwMode="auto">
          <a:xfrm>
            <a:off x="142875" y="333375"/>
            <a:ext cx="2100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（一）近似算法</a:t>
            </a:r>
            <a:r>
              <a:rPr lang="en-US" altLang="zh-CN">
                <a:solidFill>
                  <a:srgbClr val="009900"/>
                </a:solidFill>
              </a:rPr>
              <a:t>1</a:t>
            </a:r>
          </a:p>
        </p:txBody>
      </p:sp>
      <p:sp>
        <p:nvSpPr>
          <p:cNvPr id="145415" name="Rectangle 7"/>
          <p:cNvSpPr>
            <a:spLocks noChangeArrowheads="1"/>
          </p:cNvSpPr>
          <p:nvPr/>
        </p:nvSpPr>
        <p:spPr bwMode="auto">
          <a:xfrm>
            <a:off x="303213" y="692150"/>
            <a:ext cx="6116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对满足三角不等式的</a:t>
            </a:r>
            <a:r>
              <a:rPr lang="en-US" altLang="zh-CN"/>
              <a:t>TSP</a:t>
            </a:r>
            <a:r>
              <a:rPr lang="zh-CN" altLang="en-US"/>
              <a:t>实例</a:t>
            </a:r>
            <a:r>
              <a:rPr lang="en-US" altLang="zh-CN"/>
              <a:t>I</a:t>
            </a:r>
            <a:r>
              <a:rPr lang="zh-CN" altLang="en-US"/>
              <a:t>。求近似最优旅行圈。</a:t>
            </a:r>
          </a:p>
        </p:txBody>
      </p:sp>
      <p:sp>
        <p:nvSpPr>
          <p:cNvPr id="145417" name="Rectangle 9"/>
          <p:cNvSpPr>
            <a:spLocks noChangeArrowheads="1"/>
          </p:cNvSpPr>
          <p:nvPr/>
        </p:nvSpPr>
        <p:spPr bwMode="auto">
          <a:xfrm>
            <a:off x="323850" y="1071563"/>
            <a:ext cx="8640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cs typeface="Times New Roman" pitchFamily="18" charset="0"/>
              </a:rPr>
              <a:t>步</a:t>
            </a:r>
            <a:r>
              <a:rPr lang="en-US" altLang="zh-CN">
                <a:solidFill>
                  <a:srgbClr val="009900"/>
                </a:solidFill>
              </a:rPr>
              <a:t>1</a:t>
            </a:r>
            <a:r>
              <a:rPr lang="en-US" altLang="zh-CN"/>
              <a:t>  </a:t>
            </a:r>
            <a:r>
              <a:rPr lang="zh-CN" altLang="en-US">
                <a:cs typeface="Times New Roman" pitchFamily="18" charset="0"/>
              </a:rPr>
              <a:t>求</a:t>
            </a:r>
            <a:r>
              <a:rPr lang="en-US" altLang="zh-CN"/>
              <a:t>I</a:t>
            </a:r>
            <a:r>
              <a:rPr lang="zh-CN" altLang="en-US">
                <a:cs typeface="Times New Roman" pitchFamily="18" charset="0"/>
              </a:rPr>
              <a:t>的一棵最小生成树</a:t>
            </a:r>
            <a:r>
              <a:rPr lang="en-US" altLang="zh-CN"/>
              <a:t>T</a:t>
            </a:r>
            <a:r>
              <a:rPr lang="zh-CN" altLang="en-US">
                <a:cs typeface="Times New Roman" pitchFamily="18" charset="0"/>
              </a:rPr>
              <a:t>。如</a:t>
            </a:r>
            <a:r>
              <a:rPr lang="en-US" altLang="zh-CN"/>
              <a:t>I</a:t>
            </a:r>
            <a:r>
              <a:rPr lang="zh-CN" altLang="en-US">
                <a:cs typeface="Times New Roman" pitchFamily="18" charset="0"/>
              </a:rPr>
              <a:t>中找不出连接所有顶点的最小生成树，</a:t>
            </a:r>
          </a:p>
          <a:p>
            <a:r>
              <a:rPr lang="zh-CN" altLang="en-US">
                <a:cs typeface="Times New Roman" pitchFamily="18" charset="0"/>
              </a:rPr>
              <a:t>则</a:t>
            </a:r>
            <a:r>
              <a:rPr lang="en-US" altLang="zh-CN"/>
              <a:t>I</a:t>
            </a:r>
            <a:r>
              <a:rPr lang="zh-CN" altLang="en-US">
                <a:cs typeface="Times New Roman" pitchFamily="18" charset="0"/>
              </a:rPr>
              <a:t>是非连通的（注：求最小生成树有不少</a:t>
            </a:r>
            <a:r>
              <a:rPr lang="en-US" altLang="zh-CN" i="1"/>
              <a:t>O</a:t>
            </a:r>
            <a:r>
              <a:rPr lang="en-US" altLang="zh-CN"/>
              <a:t>(</a:t>
            </a:r>
            <a:r>
              <a:rPr lang="en-US" altLang="zh-CN" i="1"/>
              <a:t>n</a:t>
            </a:r>
            <a:r>
              <a:rPr lang="en-US" altLang="zh-CN" baseline="30000"/>
              <a:t>2</a:t>
            </a:r>
            <a:r>
              <a:rPr lang="en-US" altLang="zh-CN"/>
              <a:t>)</a:t>
            </a:r>
            <a:r>
              <a:rPr lang="zh-CN" altLang="en-US">
                <a:cs typeface="Times New Roman" pitchFamily="18" charset="0"/>
              </a:rPr>
              <a:t>算法）。</a:t>
            </a:r>
            <a:r>
              <a:rPr lang="zh-CN" altLang="en-US"/>
              <a:t> </a:t>
            </a:r>
          </a:p>
        </p:txBody>
      </p:sp>
      <p:sp>
        <p:nvSpPr>
          <p:cNvPr id="145419" name="Rectangle 11"/>
          <p:cNvSpPr>
            <a:spLocks noChangeArrowheads="1"/>
          </p:cNvSpPr>
          <p:nvPr/>
        </p:nvSpPr>
        <p:spPr bwMode="auto">
          <a:xfrm>
            <a:off x="287338" y="1773238"/>
            <a:ext cx="861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2</a:t>
            </a:r>
            <a:r>
              <a:rPr lang="en-US" altLang="zh-CN"/>
              <a:t>  </a:t>
            </a:r>
            <a:r>
              <a:rPr lang="zh-CN" altLang="en-US"/>
              <a:t>将求得的最小生成树的每边重复取一次，得到一个经过所有顶点的圈。</a:t>
            </a:r>
          </a:p>
        </p:txBody>
      </p:sp>
      <p:sp>
        <p:nvSpPr>
          <p:cNvPr id="145421" name="Rectangle 13"/>
          <p:cNvSpPr>
            <a:spLocks noChangeArrowheads="1"/>
          </p:cNvSpPr>
          <p:nvPr/>
        </p:nvSpPr>
        <p:spPr bwMode="auto">
          <a:xfrm>
            <a:off x="287338" y="2205038"/>
            <a:ext cx="8964612"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步</a:t>
            </a:r>
            <a:r>
              <a:rPr lang="en-US" altLang="zh-CN">
                <a:solidFill>
                  <a:srgbClr val="009900"/>
                </a:solidFill>
              </a:rPr>
              <a:t>3</a:t>
            </a:r>
            <a:r>
              <a:rPr lang="en-US" altLang="zh-CN"/>
              <a:t>  </a:t>
            </a:r>
            <a:r>
              <a:rPr lang="zh-CN" altLang="en-US"/>
              <a:t>采用所谓</a:t>
            </a:r>
            <a:r>
              <a:rPr lang="en-US" altLang="zh-CN"/>
              <a:t>Shortcuts</a:t>
            </a:r>
            <a:r>
              <a:rPr lang="zh-CN" altLang="en-US"/>
              <a:t>（走捷径）方法作出</a:t>
            </a:r>
            <a:r>
              <a:rPr lang="en-US" altLang="zh-CN"/>
              <a:t>I</a:t>
            </a:r>
            <a:r>
              <a:rPr lang="zh-CN" altLang="en-US"/>
              <a:t>的一个旅行圈。即从任一顶</a:t>
            </a:r>
          </a:p>
          <a:p>
            <a:r>
              <a:rPr lang="zh-CN" altLang="en-US"/>
              <a:t>点出发，沿步</a:t>
            </a:r>
            <a:r>
              <a:rPr lang="en-US" altLang="zh-CN"/>
              <a:t>2</a:t>
            </a:r>
            <a:r>
              <a:rPr lang="zh-CN" altLang="en-US"/>
              <a:t>得到的圈作环游。当遇到下一顶点已到过时，跳过这一顶</a:t>
            </a:r>
          </a:p>
          <a:p>
            <a:r>
              <a:rPr lang="zh-CN" altLang="en-US"/>
              <a:t>点，如下下顶点也已到过则继续跳过，</a:t>
            </a:r>
            <a:r>
              <a:rPr lang="en-US" altLang="zh-CN"/>
              <a:t>…</a:t>
            </a:r>
            <a:r>
              <a:rPr lang="zh-CN" altLang="en-US"/>
              <a:t>，直到发现一个未到过的顶点，</a:t>
            </a:r>
          </a:p>
          <a:p>
            <a:r>
              <a:rPr lang="zh-CN" altLang="en-US"/>
              <a:t>直接到达该顶点。重复上述过程，并在所有顶点均到过后返回出发顶点，</a:t>
            </a:r>
          </a:p>
          <a:p>
            <a:r>
              <a:rPr lang="zh-CN" altLang="en-US"/>
              <a:t>得到一个旅行圈。</a:t>
            </a:r>
          </a:p>
        </p:txBody>
      </p:sp>
      <p:sp>
        <p:nvSpPr>
          <p:cNvPr id="145423" name="Rectangle 15"/>
          <p:cNvSpPr>
            <a:spLocks noChangeArrowheads="1"/>
          </p:cNvSpPr>
          <p:nvPr/>
        </p:nvSpPr>
        <p:spPr bwMode="auto">
          <a:xfrm>
            <a:off x="323850" y="3789363"/>
            <a:ext cx="86756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9.27</a:t>
            </a:r>
            <a:r>
              <a:rPr lang="en-US" altLang="zh-CN"/>
              <a:t>  </a:t>
            </a:r>
            <a:r>
              <a:rPr lang="zh-CN" altLang="en-US"/>
              <a:t>设有一图，其顶点为</a:t>
            </a:r>
            <a:r>
              <a:rPr lang="en-US" altLang="zh-CN"/>
              <a:t>A</a:t>
            </a:r>
            <a:r>
              <a:rPr lang="zh-CN" altLang="en-US"/>
              <a:t>、</a:t>
            </a:r>
            <a:r>
              <a:rPr lang="en-US" altLang="zh-CN"/>
              <a:t>B</a:t>
            </a:r>
            <a:r>
              <a:rPr lang="zh-CN" altLang="en-US"/>
              <a:t>、</a:t>
            </a:r>
            <a:r>
              <a:rPr lang="en-US" altLang="zh-CN"/>
              <a:t>…</a:t>
            </a:r>
            <a:r>
              <a:rPr lang="zh-CN" altLang="en-US"/>
              <a:t>、</a:t>
            </a:r>
            <a:r>
              <a:rPr lang="en-US" altLang="zh-CN"/>
              <a:t>I</a:t>
            </a:r>
            <a:r>
              <a:rPr lang="zh-CN" altLang="en-US"/>
              <a:t>，现用近似算法</a:t>
            </a:r>
            <a:r>
              <a:rPr lang="en-US" altLang="zh-CN"/>
              <a:t>1</a:t>
            </a:r>
            <a:r>
              <a:rPr lang="zh-CN" altLang="en-US"/>
              <a:t>求一近似最优圈：步</a:t>
            </a:r>
            <a:r>
              <a:rPr lang="en-US" altLang="zh-CN"/>
              <a:t>1</a:t>
            </a:r>
            <a:r>
              <a:rPr lang="zh-CN" altLang="en-US"/>
              <a:t>，先求出一最小生成树</a:t>
            </a:r>
            <a:r>
              <a:rPr lang="en-US" altLang="zh-CN"/>
              <a:t>T</a:t>
            </a:r>
            <a:r>
              <a:rPr lang="zh-CN" altLang="en-US"/>
              <a:t>，如图</a:t>
            </a:r>
            <a:r>
              <a:rPr lang="en-US" altLang="zh-CN"/>
              <a:t>9.24</a:t>
            </a:r>
            <a:r>
              <a:rPr lang="zh-CN" altLang="en-US"/>
              <a:t>（</a:t>
            </a:r>
            <a:r>
              <a:rPr lang="en-US" altLang="zh-CN" i="1"/>
              <a:t>a</a:t>
            </a:r>
            <a:r>
              <a:rPr lang="zh-CN" altLang="en-US"/>
              <a:t>）所示。步</a:t>
            </a:r>
            <a:r>
              <a:rPr lang="en-US" altLang="zh-CN"/>
              <a:t>2</a:t>
            </a:r>
            <a:r>
              <a:rPr lang="zh-CN" altLang="en-US"/>
              <a:t>， 将所有最少生成树中的边加倍（重复取一次），得一个圈，如图</a:t>
            </a:r>
            <a:r>
              <a:rPr lang="en-US" altLang="zh-CN"/>
              <a:t>9.24(</a:t>
            </a:r>
            <a:r>
              <a:rPr lang="en-US" altLang="zh-CN" i="1"/>
              <a:t>b</a:t>
            </a:r>
            <a:r>
              <a:rPr lang="en-US" altLang="zh-CN"/>
              <a:t>)</a:t>
            </a:r>
            <a:r>
              <a:rPr lang="zh-CN" altLang="en-US"/>
              <a:t>所示。步</a:t>
            </a:r>
            <a:r>
              <a:rPr lang="en-US" altLang="zh-CN"/>
              <a:t>3</a:t>
            </a:r>
            <a:r>
              <a:rPr lang="zh-CN" altLang="en-US"/>
              <a:t>，利用</a:t>
            </a:r>
            <a:r>
              <a:rPr lang="en-US" altLang="zh-CN"/>
              <a:t>Shortcuts</a:t>
            </a:r>
            <a:r>
              <a:rPr lang="zh-CN" altLang="en-US"/>
              <a:t>得到近似最优圈</a:t>
            </a:r>
            <a:r>
              <a:rPr lang="en-US" altLang="zh-CN"/>
              <a:t>τ</a:t>
            </a:r>
            <a:r>
              <a:rPr lang="zh-CN" altLang="en-US"/>
              <a:t>，如图</a:t>
            </a:r>
            <a:r>
              <a:rPr lang="en-US" altLang="zh-CN"/>
              <a:t>9.24(</a:t>
            </a:r>
            <a:r>
              <a:rPr lang="en-US" altLang="zh-CN" i="1"/>
              <a:t>c</a:t>
            </a:r>
            <a:r>
              <a:rPr lang="en-US" altLang="zh-CN"/>
              <a:t>)</a:t>
            </a:r>
            <a:r>
              <a:rPr lang="zh-CN" altLang="en-US"/>
              <a:t>所示。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5413"/>
                                        </p:tgtEl>
                                        <p:attrNameLst>
                                          <p:attrName>style.visibility</p:attrName>
                                        </p:attrNameLst>
                                      </p:cBhvr>
                                      <p:to>
                                        <p:strVal val="visible"/>
                                      </p:to>
                                    </p:set>
                                    <p:anim calcmode="lin" valueType="num">
                                      <p:cBhvr additive="base">
                                        <p:cTn id="7" dur="500" fill="hold"/>
                                        <p:tgtEl>
                                          <p:spTgt spid="145413"/>
                                        </p:tgtEl>
                                        <p:attrNameLst>
                                          <p:attrName>ppt_x</p:attrName>
                                        </p:attrNameLst>
                                      </p:cBhvr>
                                      <p:tavLst>
                                        <p:tav tm="0">
                                          <p:val>
                                            <p:strVal val="0-#ppt_w/2"/>
                                          </p:val>
                                        </p:tav>
                                        <p:tav tm="100000">
                                          <p:val>
                                            <p:strVal val="#ppt_x"/>
                                          </p:val>
                                        </p:tav>
                                      </p:tavLst>
                                    </p:anim>
                                    <p:anim calcmode="lin" valueType="num">
                                      <p:cBhvr additive="base">
                                        <p:cTn id="8" dur="500" fill="hold"/>
                                        <p:tgtEl>
                                          <p:spTgt spid="1454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5"/>
                                        </p:tgtEl>
                                        <p:attrNameLst>
                                          <p:attrName>style.visibility</p:attrName>
                                        </p:attrNameLst>
                                      </p:cBhvr>
                                      <p:to>
                                        <p:strVal val="visible"/>
                                      </p:to>
                                    </p:set>
                                    <p:anim calcmode="lin" valueType="num">
                                      <p:cBhvr additive="base">
                                        <p:cTn id="13" dur="500" fill="hold"/>
                                        <p:tgtEl>
                                          <p:spTgt spid="145415"/>
                                        </p:tgtEl>
                                        <p:attrNameLst>
                                          <p:attrName>ppt_x</p:attrName>
                                        </p:attrNameLst>
                                      </p:cBhvr>
                                      <p:tavLst>
                                        <p:tav tm="0">
                                          <p:val>
                                            <p:strVal val="0-#ppt_w/2"/>
                                          </p:val>
                                        </p:tav>
                                        <p:tav tm="100000">
                                          <p:val>
                                            <p:strVal val="#ppt_x"/>
                                          </p:val>
                                        </p:tav>
                                      </p:tavLst>
                                    </p:anim>
                                    <p:anim calcmode="lin" valueType="num">
                                      <p:cBhvr additive="base">
                                        <p:cTn id="14" dur="500" fill="hold"/>
                                        <p:tgtEl>
                                          <p:spTgt spid="1454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5417"/>
                                        </p:tgtEl>
                                        <p:attrNameLst>
                                          <p:attrName>style.visibility</p:attrName>
                                        </p:attrNameLst>
                                      </p:cBhvr>
                                      <p:to>
                                        <p:strVal val="visible"/>
                                      </p:to>
                                    </p:set>
                                    <p:anim calcmode="lin" valueType="num">
                                      <p:cBhvr additive="base">
                                        <p:cTn id="19" dur="500" fill="hold"/>
                                        <p:tgtEl>
                                          <p:spTgt spid="145417"/>
                                        </p:tgtEl>
                                        <p:attrNameLst>
                                          <p:attrName>ppt_x</p:attrName>
                                        </p:attrNameLst>
                                      </p:cBhvr>
                                      <p:tavLst>
                                        <p:tav tm="0">
                                          <p:val>
                                            <p:strVal val="0-#ppt_w/2"/>
                                          </p:val>
                                        </p:tav>
                                        <p:tav tm="100000">
                                          <p:val>
                                            <p:strVal val="#ppt_x"/>
                                          </p:val>
                                        </p:tav>
                                      </p:tavLst>
                                    </p:anim>
                                    <p:anim calcmode="lin" valueType="num">
                                      <p:cBhvr additive="base">
                                        <p:cTn id="20" dur="500" fill="hold"/>
                                        <p:tgtEl>
                                          <p:spTgt spid="1454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5419"/>
                                        </p:tgtEl>
                                        <p:attrNameLst>
                                          <p:attrName>style.visibility</p:attrName>
                                        </p:attrNameLst>
                                      </p:cBhvr>
                                      <p:to>
                                        <p:strVal val="visible"/>
                                      </p:to>
                                    </p:set>
                                    <p:anim calcmode="lin" valueType="num">
                                      <p:cBhvr additive="base">
                                        <p:cTn id="25" dur="500" fill="hold"/>
                                        <p:tgtEl>
                                          <p:spTgt spid="145419"/>
                                        </p:tgtEl>
                                        <p:attrNameLst>
                                          <p:attrName>ppt_x</p:attrName>
                                        </p:attrNameLst>
                                      </p:cBhvr>
                                      <p:tavLst>
                                        <p:tav tm="0">
                                          <p:val>
                                            <p:strVal val="0-#ppt_w/2"/>
                                          </p:val>
                                        </p:tav>
                                        <p:tav tm="100000">
                                          <p:val>
                                            <p:strVal val="#ppt_x"/>
                                          </p:val>
                                        </p:tav>
                                      </p:tavLst>
                                    </p:anim>
                                    <p:anim calcmode="lin" valueType="num">
                                      <p:cBhvr additive="base">
                                        <p:cTn id="26" dur="500" fill="hold"/>
                                        <p:tgtEl>
                                          <p:spTgt spid="1454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5421"/>
                                        </p:tgtEl>
                                        <p:attrNameLst>
                                          <p:attrName>style.visibility</p:attrName>
                                        </p:attrNameLst>
                                      </p:cBhvr>
                                      <p:to>
                                        <p:strVal val="visible"/>
                                      </p:to>
                                    </p:set>
                                    <p:anim calcmode="lin" valueType="num">
                                      <p:cBhvr additive="base">
                                        <p:cTn id="31" dur="500" fill="hold"/>
                                        <p:tgtEl>
                                          <p:spTgt spid="145421"/>
                                        </p:tgtEl>
                                        <p:attrNameLst>
                                          <p:attrName>ppt_x</p:attrName>
                                        </p:attrNameLst>
                                      </p:cBhvr>
                                      <p:tavLst>
                                        <p:tav tm="0">
                                          <p:val>
                                            <p:strVal val="0-#ppt_w/2"/>
                                          </p:val>
                                        </p:tav>
                                        <p:tav tm="100000">
                                          <p:val>
                                            <p:strVal val="#ppt_x"/>
                                          </p:val>
                                        </p:tav>
                                      </p:tavLst>
                                    </p:anim>
                                    <p:anim calcmode="lin" valueType="num">
                                      <p:cBhvr additive="base">
                                        <p:cTn id="32" dur="500" fill="hold"/>
                                        <p:tgtEl>
                                          <p:spTgt spid="14542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5423"/>
                                        </p:tgtEl>
                                        <p:attrNameLst>
                                          <p:attrName>style.visibility</p:attrName>
                                        </p:attrNameLst>
                                      </p:cBhvr>
                                      <p:to>
                                        <p:strVal val="visible"/>
                                      </p:to>
                                    </p:set>
                                    <p:anim calcmode="lin" valueType="num">
                                      <p:cBhvr additive="base">
                                        <p:cTn id="37" dur="500" fill="hold"/>
                                        <p:tgtEl>
                                          <p:spTgt spid="145423"/>
                                        </p:tgtEl>
                                        <p:attrNameLst>
                                          <p:attrName>ppt_x</p:attrName>
                                        </p:attrNameLst>
                                      </p:cBhvr>
                                      <p:tavLst>
                                        <p:tav tm="0">
                                          <p:val>
                                            <p:strVal val="0-#ppt_w/2"/>
                                          </p:val>
                                        </p:tav>
                                        <p:tav tm="100000">
                                          <p:val>
                                            <p:strVal val="#ppt_x"/>
                                          </p:val>
                                        </p:tav>
                                      </p:tavLst>
                                    </p:anim>
                                    <p:anim calcmode="lin" valueType="num">
                                      <p:cBhvr additive="base">
                                        <p:cTn id="38" dur="500" fill="hold"/>
                                        <p:tgtEl>
                                          <p:spTgt spid="1454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p:bldP spid="145415" grpId="0"/>
      <p:bldP spid="145417" grpId="0"/>
      <p:bldP spid="145419" grpId="0"/>
      <p:bldP spid="145421" grpId="0"/>
      <p:bldP spid="145423"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250825" y="2565400"/>
            <a:ext cx="8569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上述由</a:t>
            </a:r>
            <a:r>
              <a:rPr lang="en-US" altLang="zh-CN"/>
              <a:t>Folklore</a:t>
            </a:r>
            <a:r>
              <a:rPr lang="zh-CN" altLang="en-US"/>
              <a:t>给出的算法主要应用了最小生成树和三角不等式，为叙述方便，简记此算法为</a:t>
            </a:r>
            <a:r>
              <a:rPr lang="en-US" altLang="zh-CN"/>
              <a:t>MST</a:t>
            </a:r>
            <a:r>
              <a:rPr lang="zh-CN" altLang="en-US"/>
              <a:t>算法，以</a:t>
            </a:r>
            <a:r>
              <a:rPr lang="en-US" altLang="zh-CN"/>
              <a:t>MST</a:t>
            </a:r>
            <a:r>
              <a:rPr lang="zh-CN" altLang="en-US"/>
              <a:t>（</a:t>
            </a:r>
            <a:r>
              <a:rPr lang="en-US" altLang="zh-CN"/>
              <a:t>I</a:t>
            </a:r>
            <a:r>
              <a:rPr lang="zh-CN" altLang="en-US"/>
              <a:t>）表示对实例</a:t>
            </a:r>
            <a:r>
              <a:rPr lang="en-US" altLang="zh-CN"/>
              <a:t>I</a:t>
            </a:r>
            <a:r>
              <a:rPr lang="zh-CN" altLang="en-US"/>
              <a:t>使用</a:t>
            </a:r>
            <a:r>
              <a:rPr lang="en-US" altLang="zh-CN"/>
              <a:t>MST</a:t>
            </a:r>
            <a:r>
              <a:rPr lang="zh-CN" altLang="en-US"/>
              <a:t>算法求得近似最优圈的长度。</a:t>
            </a:r>
          </a:p>
        </p:txBody>
      </p:sp>
      <p:sp>
        <p:nvSpPr>
          <p:cNvPr id="271367" name="Rectangle 7"/>
          <p:cNvSpPr>
            <a:spLocks noChangeArrowheads="1"/>
          </p:cNvSpPr>
          <p:nvPr/>
        </p:nvSpPr>
        <p:spPr bwMode="auto">
          <a:xfrm>
            <a:off x="179388" y="3644900"/>
            <a:ext cx="8364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9.15</a:t>
            </a:r>
            <a:r>
              <a:rPr lang="en-US" altLang="zh-CN"/>
              <a:t>  </a:t>
            </a:r>
            <a:r>
              <a:rPr lang="zh-CN" altLang="en-US"/>
              <a:t>对满足三角不等式的</a:t>
            </a:r>
            <a:r>
              <a:rPr lang="en-US" altLang="zh-CN"/>
              <a:t>TSP</a:t>
            </a:r>
            <a:r>
              <a:rPr lang="zh-CN" altLang="en-US"/>
              <a:t>的每一实例</a:t>
            </a:r>
            <a:r>
              <a:rPr lang="en-US" altLang="zh-CN"/>
              <a:t>I</a:t>
            </a:r>
            <a:r>
              <a:rPr lang="zh-CN" altLang="en-US"/>
              <a:t>，必有</a:t>
            </a:r>
            <a:r>
              <a:rPr lang="en-US" altLang="zh-CN"/>
              <a:t>MST(</a:t>
            </a:r>
            <a:r>
              <a:rPr lang="en-US" altLang="zh-CN" i="1"/>
              <a:t>I</a:t>
            </a:r>
            <a:r>
              <a:rPr lang="en-US" altLang="zh-CN"/>
              <a:t>)≤OPT(</a:t>
            </a:r>
            <a:r>
              <a:rPr lang="en-US" altLang="zh-CN" i="1"/>
              <a:t>I</a:t>
            </a:r>
            <a:r>
              <a:rPr lang="en-US" altLang="zh-CN"/>
              <a:t>)</a:t>
            </a:r>
            <a:r>
              <a:rPr lang="zh-CN" altLang="en-US"/>
              <a:t>。</a:t>
            </a:r>
          </a:p>
        </p:txBody>
      </p:sp>
      <p:sp>
        <p:nvSpPr>
          <p:cNvPr id="271368" name="Rectangle 8"/>
          <p:cNvSpPr>
            <a:spLocks noChangeArrowheads="1"/>
          </p:cNvSpPr>
          <p:nvPr/>
        </p:nvSpPr>
        <p:spPr bwMode="auto">
          <a:xfrm>
            <a:off x="179388" y="4076700"/>
            <a:ext cx="8839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证明 </a:t>
            </a:r>
            <a:r>
              <a:rPr lang="zh-CN" altLang="en-US">
                <a:latin typeface="宋体" pitchFamily="2" charset="-122"/>
              </a:rPr>
              <a:t> </a:t>
            </a:r>
            <a:r>
              <a:rPr lang="zh-CN" altLang="en-US"/>
              <a:t>设</a:t>
            </a:r>
            <a:r>
              <a:rPr lang="en-US" altLang="zh-CN"/>
              <a:t>τ</a:t>
            </a:r>
            <a:r>
              <a:rPr lang="en-US" altLang="zh-CN" baseline="30000"/>
              <a:t>*</a:t>
            </a:r>
            <a:r>
              <a:rPr lang="zh-CN" altLang="en-US"/>
              <a:t>为</a:t>
            </a:r>
            <a:r>
              <a:rPr lang="en-US" altLang="zh-CN" i="1"/>
              <a:t>I</a:t>
            </a:r>
            <a:r>
              <a:rPr lang="zh-CN" altLang="en-US"/>
              <a:t>的最优圈，</a:t>
            </a:r>
            <a:r>
              <a:rPr lang="en-US" altLang="zh-CN" i="1"/>
              <a:t>e</a:t>
            </a:r>
            <a:r>
              <a:rPr lang="zh-CN" altLang="en-US"/>
              <a:t>为</a:t>
            </a:r>
            <a:r>
              <a:rPr lang="en-US" altLang="zh-CN"/>
              <a:t>τ</a:t>
            </a:r>
            <a:r>
              <a:rPr lang="en-US" altLang="zh-CN" baseline="30000"/>
              <a:t>*</a:t>
            </a:r>
            <a:r>
              <a:rPr lang="zh-CN" altLang="en-US"/>
              <a:t>中的任意一边，则</a:t>
            </a:r>
            <a:r>
              <a:rPr lang="en-US" altLang="zh-CN"/>
              <a:t>τ</a:t>
            </a:r>
            <a:r>
              <a:rPr lang="en-US" altLang="zh-CN" baseline="30000"/>
              <a:t>*</a:t>
            </a:r>
            <a:r>
              <a:rPr lang="zh-CN" altLang="en-US"/>
              <a:t>－</a:t>
            </a:r>
            <a:r>
              <a:rPr lang="en-US" altLang="zh-CN"/>
              <a:t>{</a:t>
            </a:r>
            <a:r>
              <a:rPr lang="en-US" altLang="zh-CN" i="1"/>
              <a:t>e</a:t>
            </a:r>
            <a:r>
              <a:rPr lang="en-US" altLang="zh-CN"/>
              <a:t>}</a:t>
            </a:r>
            <a:r>
              <a:rPr lang="zh-CN" altLang="en-US"/>
              <a:t>显然是</a:t>
            </a:r>
            <a:r>
              <a:rPr lang="en-US" altLang="zh-CN" i="1"/>
              <a:t>I</a:t>
            </a:r>
            <a:r>
              <a:rPr lang="zh-CN" altLang="en-US"/>
              <a:t>的</a:t>
            </a:r>
          </a:p>
          <a:p>
            <a:r>
              <a:rPr lang="zh-CN" altLang="en-US"/>
              <a:t>一棵生成树。故步</a:t>
            </a:r>
            <a:r>
              <a:rPr lang="en-US" altLang="zh-CN"/>
              <a:t>1</a:t>
            </a:r>
            <a:r>
              <a:rPr lang="zh-CN" altLang="en-US"/>
              <a:t>求得的最小生成树</a:t>
            </a:r>
            <a:r>
              <a:rPr lang="en-US" altLang="zh-CN" i="1"/>
              <a:t>T</a:t>
            </a:r>
            <a:r>
              <a:rPr lang="zh-CN" altLang="en-US"/>
              <a:t>的长度</a:t>
            </a:r>
            <a:r>
              <a:rPr lang="en-US" altLang="zh-CN" i="1"/>
              <a:t>l</a:t>
            </a:r>
            <a:r>
              <a:rPr lang="zh-CN" altLang="en-US"/>
              <a:t>必小于最优圈</a:t>
            </a:r>
            <a:r>
              <a:rPr lang="en-US" altLang="zh-CN"/>
              <a:t>τ</a:t>
            </a:r>
            <a:r>
              <a:rPr lang="en-US" altLang="zh-CN" baseline="30000"/>
              <a:t>*</a:t>
            </a:r>
            <a:r>
              <a:rPr lang="zh-CN" altLang="en-US"/>
              <a:t>的长度</a:t>
            </a:r>
          </a:p>
          <a:p>
            <a:r>
              <a:rPr lang="en-US" altLang="zh-CN"/>
              <a:t>OPT</a:t>
            </a:r>
            <a:r>
              <a:rPr lang="zh-CN" altLang="en-US"/>
              <a:t>（</a:t>
            </a:r>
            <a:r>
              <a:rPr lang="en-US" altLang="zh-CN" i="1"/>
              <a:t>I</a:t>
            </a:r>
            <a:r>
              <a:rPr lang="zh-CN" altLang="en-US"/>
              <a:t>）。又因为</a:t>
            </a:r>
            <a:r>
              <a:rPr lang="en-US" altLang="zh-CN" i="1"/>
              <a:t>I</a:t>
            </a:r>
            <a:r>
              <a:rPr lang="zh-CN" altLang="en-US"/>
              <a:t>满足三角不等式，故步</a:t>
            </a:r>
            <a:r>
              <a:rPr lang="en-US" altLang="zh-CN"/>
              <a:t>3</a:t>
            </a:r>
            <a:r>
              <a:rPr lang="zh-CN" altLang="en-US"/>
              <a:t>利用</a:t>
            </a:r>
            <a:r>
              <a:rPr lang="en-US" altLang="zh-CN"/>
              <a:t>Shortucts</a:t>
            </a:r>
            <a:r>
              <a:rPr lang="zh-CN" altLang="en-US"/>
              <a:t>求得的近似最</a:t>
            </a:r>
          </a:p>
          <a:p>
            <a:r>
              <a:rPr lang="zh-CN" altLang="en-US"/>
              <a:t>优圈</a:t>
            </a:r>
            <a:r>
              <a:rPr lang="en-US" altLang="zh-CN"/>
              <a:t>τ</a:t>
            </a:r>
            <a:r>
              <a:rPr lang="zh-CN" altLang="en-US"/>
              <a:t>的长度</a:t>
            </a:r>
            <a:r>
              <a:rPr lang="en-US" altLang="zh-CN"/>
              <a:t>MST</a:t>
            </a:r>
            <a:r>
              <a:rPr lang="zh-CN" altLang="en-US"/>
              <a:t>（</a:t>
            </a:r>
            <a:r>
              <a:rPr lang="en-US" altLang="zh-CN" i="1"/>
              <a:t>I</a:t>
            </a:r>
            <a:r>
              <a:rPr lang="zh-CN" altLang="en-US"/>
              <a:t>）</a:t>
            </a:r>
            <a:r>
              <a:rPr lang="en-US" altLang="zh-CN"/>
              <a:t>≤2</a:t>
            </a:r>
            <a:r>
              <a:rPr lang="en-US" altLang="zh-CN" i="1"/>
              <a:t>l</a:t>
            </a:r>
            <a:r>
              <a:rPr lang="zh-CN" altLang="en-US"/>
              <a:t>，从而得出</a:t>
            </a:r>
            <a:r>
              <a:rPr lang="en-US" altLang="zh-CN"/>
              <a:t>2MST</a:t>
            </a:r>
            <a:r>
              <a:rPr lang="zh-CN" altLang="en-US"/>
              <a:t>（</a:t>
            </a:r>
            <a:r>
              <a:rPr lang="en-US" altLang="zh-CN" i="1"/>
              <a:t>I</a:t>
            </a:r>
            <a:r>
              <a:rPr lang="zh-CN" altLang="en-US"/>
              <a:t>）</a:t>
            </a:r>
            <a:r>
              <a:rPr lang="en-US" altLang="zh-CN"/>
              <a:t>≤2OPT</a:t>
            </a:r>
            <a:r>
              <a:rPr lang="zh-CN" altLang="en-US"/>
              <a:t>（</a:t>
            </a:r>
            <a:r>
              <a:rPr lang="en-US" altLang="zh-CN" i="1"/>
              <a:t>I</a:t>
            </a:r>
            <a:r>
              <a:rPr lang="zh-CN" altLang="en-US"/>
              <a:t>）（事实</a:t>
            </a:r>
          </a:p>
          <a:p>
            <a:r>
              <a:rPr lang="zh-CN" altLang="en-US"/>
              <a:t>上，成立着严格的不等式）。</a:t>
            </a:r>
          </a:p>
        </p:txBody>
      </p:sp>
      <p:pic>
        <p:nvPicPr>
          <p:cNvPr id="271370" name="Picture 10" descr="22"/>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331913" y="620713"/>
            <a:ext cx="57150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271370"/>
                                        </p:tgtEl>
                                        <p:attrNameLst>
                                          <p:attrName>style.visibility</p:attrName>
                                        </p:attrNameLst>
                                      </p:cBhvr>
                                      <p:to>
                                        <p:strVal val="visible"/>
                                      </p:to>
                                    </p:set>
                                    <p:anim calcmode="lin" valueType="num">
                                      <p:cBhvr additive="base">
                                        <p:cTn id="7" dur="500" fill="hold"/>
                                        <p:tgtEl>
                                          <p:spTgt spid="271370"/>
                                        </p:tgtEl>
                                        <p:attrNameLst>
                                          <p:attrName>ppt_x</p:attrName>
                                        </p:attrNameLst>
                                      </p:cBhvr>
                                      <p:tavLst>
                                        <p:tav tm="0">
                                          <p:val>
                                            <p:strVal val="0-#ppt_w/2"/>
                                          </p:val>
                                        </p:tav>
                                        <p:tav tm="100000">
                                          <p:val>
                                            <p:strVal val="#ppt_x"/>
                                          </p:val>
                                        </p:tav>
                                      </p:tavLst>
                                    </p:anim>
                                    <p:anim calcmode="lin" valueType="num">
                                      <p:cBhvr additive="base">
                                        <p:cTn id="8" dur="500" fill="hold"/>
                                        <p:tgtEl>
                                          <p:spTgt spid="2713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4"/>
                                        </p:tgtEl>
                                        <p:attrNameLst>
                                          <p:attrName>style.visibility</p:attrName>
                                        </p:attrNameLst>
                                      </p:cBhvr>
                                      <p:to>
                                        <p:strVal val="visible"/>
                                      </p:to>
                                    </p:set>
                                    <p:anim calcmode="lin" valueType="num">
                                      <p:cBhvr additive="base">
                                        <p:cTn id="13" dur="500" fill="hold"/>
                                        <p:tgtEl>
                                          <p:spTgt spid="271364"/>
                                        </p:tgtEl>
                                        <p:attrNameLst>
                                          <p:attrName>ppt_x</p:attrName>
                                        </p:attrNameLst>
                                      </p:cBhvr>
                                      <p:tavLst>
                                        <p:tav tm="0">
                                          <p:val>
                                            <p:strVal val="0-#ppt_w/2"/>
                                          </p:val>
                                        </p:tav>
                                        <p:tav tm="100000">
                                          <p:val>
                                            <p:strVal val="#ppt_x"/>
                                          </p:val>
                                        </p:tav>
                                      </p:tavLst>
                                    </p:anim>
                                    <p:anim calcmode="lin" valueType="num">
                                      <p:cBhvr additive="base">
                                        <p:cTn id="14"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1367"/>
                                        </p:tgtEl>
                                        <p:attrNameLst>
                                          <p:attrName>style.visibility</p:attrName>
                                        </p:attrNameLst>
                                      </p:cBhvr>
                                      <p:to>
                                        <p:strVal val="visible"/>
                                      </p:to>
                                    </p:set>
                                    <p:anim calcmode="lin" valueType="num">
                                      <p:cBhvr additive="base">
                                        <p:cTn id="19" dur="500" fill="hold"/>
                                        <p:tgtEl>
                                          <p:spTgt spid="271367"/>
                                        </p:tgtEl>
                                        <p:attrNameLst>
                                          <p:attrName>ppt_x</p:attrName>
                                        </p:attrNameLst>
                                      </p:cBhvr>
                                      <p:tavLst>
                                        <p:tav tm="0">
                                          <p:val>
                                            <p:strVal val="0-#ppt_w/2"/>
                                          </p:val>
                                        </p:tav>
                                        <p:tav tm="100000">
                                          <p:val>
                                            <p:strVal val="#ppt_x"/>
                                          </p:val>
                                        </p:tav>
                                      </p:tavLst>
                                    </p:anim>
                                    <p:anim calcmode="lin" valueType="num">
                                      <p:cBhvr additive="base">
                                        <p:cTn id="20" dur="500" fill="hold"/>
                                        <p:tgtEl>
                                          <p:spTgt spid="2713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1368"/>
                                        </p:tgtEl>
                                        <p:attrNameLst>
                                          <p:attrName>style.visibility</p:attrName>
                                        </p:attrNameLst>
                                      </p:cBhvr>
                                      <p:to>
                                        <p:strVal val="visible"/>
                                      </p:to>
                                    </p:set>
                                    <p:anim calcmode="lin" valueType="num">
                                      <p:cBhvr additive="base">
                                        <p:cTn id="25" dur="500" fill="hold"/>
                                        <p:tgtEl>
                                          <p:spTgt spid="271368"/>
                                        </p:tgtEl>
                                        <p:attrNameLst>
                                          <p:attrName>ppt_x</p:attrName>
                                        </p:attrNameLst>
                                      </p:cBhvr>
                                      <p:tavLst>
                                        <p:tav tm="0">
                                          <p:val>
                                            <p:strVal val="0-#ppt_w/2"/>
                                          </p:val>
                                        </p:tav>
                                        <p:tav tm="100000">
                                          <p:val>
                                            <p:strVal val="#ppt_x"/>
                                          </p:val>
                                        </p:tav>
                                      </p:tavLst>
                                    </p:anim>
                                    <p:anim calcmode="lin" valueType="num">
                                      <p:cBhvr additive="base">
                                        <p:cTn id="26" dur="500" fill="hold"/>
                                        <p:tgtEl>
                                          <p:spTgt spid="2713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p:bldP spid="271367" grpId="0"/>
      <p:bldP spid="27136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41" name="Rectangle 9"/>
          <p:cNvSpPr>
            <a:spLocks noChangeArrowheads="1"/>
          </p:cNvSpPr>
          <p:nvPr/>
        </p:nvSpPr>
        <p:spPr bwMode="auto">
          <a:xfrm>
            <a:off x="193675" y="260350"/>
            <a:ext cx="8482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顺便指出，对</a:t>
            </a:r>
            <a:r>
              <a:rPr lang="en-US" altLang="zh-CN"/>
              <a:t>MST</a:t>
            </a:r>
            <a:r>
              <a:rPr lang="zh-CN" altLang="en-US"/>
              <a:t>算法，最坏比</a:t>
            </a:r>
            <a:r>
              <a:rPr lang="en-US" altLang="zh-CN"/>
              <a:t>2</a:t>
            </a:r>
            <a:r>
              <a:rPr lang="zh-CN" altLang="en-US"/>
              <a:t>是不能被更小的数替代的。因为对任一小于</a:t>
            </a:r>
            <a:r>
              <a:rPr lang="en-US" altLang="zh-CN"/>
              <a:t>2</a:t>
            </a:r>
            <a:r>
              <a:rPr lang="zh-CN" altLang="en-US"/>
              <a:t>的数</a:t>
            </a:r>
            <a:r>
              <a:rPr lang="en-US" altLang="zh-CN" i="1"/>
              <a:t>r</a:t>
            </a:r>
            <a:r>
              <a:rPr lang="zh-CN" altLang="en-US"/>
              <a:t>，总可以找到一个满足三角不等式的</a:t>
            </a:r>
            <a:r>
              <a:rPr lang="en-US" altLang="zh-CN"/>
              <a:t>TSP</a:t>
            </a:r>
            <a:r>
              <a:rPr lang="zh-CN" altLang="en-US"/>
              <a:t>实例</a:t>
            </a:r>
            <a:r>
              <a:rPr lang="en-US" altLang="zh-CN" i="1"/>
              <a:t>I</a:t>
            </a:r>
            <a:r>
              <a:rPr lang="zh-CN" altLang="en-US"/>
              <a:t>，使得</a:t>
            </a:r>
            <a:r>
              <a:rPr lang="en-US" altLang="zh-CN"/>
              <a:t>MST</a:t>
            </a:r>
            <a:r>
              <a:rPr lang="zh-CN" altLang="en-US"/>
              <a:t>（</a:t>
            </a:r>
            <a:r>
              <a:rPr lang="en-US" altLang="zh-CN" i="1"/>
              <a:t>I</a:t>
            </a:r>
            <a:r>
              <a:rPr lang="zh-CN" altLang="en-US"/>
              <a:t>）＞</a:t>
            </a:r>
            <a:r>
              <a:rPr lang="en-US" altLang="zh-CN" i="1"/>
              <a:t>r</a:t>
            </a:r>
            <a:r>
              <a:rPr lang="en-US" altLang="zh-CN"/>
              <a:t>OPT</a:t>
            </a:r>
            <a:r>
              <a:rPr lang="zh-CN" altLang="en-US"/>
              <a:t>（</a:t>
            </a:r>
            <a:r>
              <a:rPr lang="en-US" altLang="zh-CN" i="1"/>
              <a:t>I</a:t>
            </a:r>
            <a:r>
              <a:rPr lang="zh-CN" altLang="en-US"/>
              <a:t>）见图</a:t>
            </a:r>
            <a:r>
              <a:rPr lang="en-US" altLang="zh-CN"/>
              <a:t>9.25</a:t>
            </a:r>
            <a:r>
              <a:rPr lang="zh-CN" altLang="en-US"/>
              <a:t>。</a:t>
            </a:r>
          </a:p>
        </p:txBody>
      </p:sp>
      <p:sp>
        <p:nvSpPr>
          <p:cNvPr id="146443" name="Rectangle 11"/>
          <p:cNvSpPr>
            <a:spLocks noChangeArrowheads="1"/>
          </p:cNvSpPr>
          <p:nvPr/>
        </p:nvSpPr>
        <p:spPr bwMode="auto">
          <a:xfrm>
            <a:off x="179388" y="1268413"/>
            <a:ext cx="8497887"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在图</a:t>
            </a:r>
            <a:r>
              <a:rPr lang="en-US" altLang="zh-CN"/>
              <a:t>9.25</a:t>
            </a:r>
            <a:r>
              <a:rPr lang="zh-CN" altLang="en-US"/>
              <a:t>中，较近的两点间的距离均为</a:t>
            </a:r>
            <a:r>
              <a:rPr lang="en-US" altLang="zh-CN"/>
              <a:t>ε</a:t>
            </a:r>
            <a:r>
              <a:rPr lang="zh-CN" altLang="en-US"/>
              <a:t>，而较远的两点间的距离均为</a:t>
            </a:r>
            <a:r>
              <a:rPr lang="en-US" altLang="zh-CN"/>
              <a:t>1</a:t>
            </a:r>
            <a:r>
              <a:rPr lang="zh-CN" altLang="en-US"/>
              <a:t>－</a:t>
            </a:r>
            <a:r>
              <a:rPr lang="en-US" altLang="zh-CN"/>
              <a:t>ε</a:t>
            </a:r>
            <a:r>
              <a:rPr lang="zh-CN" altLang="en-US"/>
              <a:t>，（</a:t>
            </a:r>
            <a:r>
              <a:rPr lang="en-US" altLang="zh-CN"/>
              <a:t>ε&gt;0</a:t>
            </a:r>
            <a:r>
              <a:rPr lang="zh-CN" altLang="en-US"/>
              <a:t>且充分小）。易见</a:t>
            </a:r>
            <a:r>
              <a:rPr lang="en-US" altLang="zh-CN"/>
              <a:t>MST</a:t>
            </a:r>
            <a:r>
              <a:rPr lang="zh-CN" altLang="en-US"/>
              <a:t>（</a:t>
            </a:r>
            <a:r>
              <a:rPr lang="en-US" altLang="zh-CN" i="1"/>
              <a:t>I</a:t>
            </a:r>
            <a:r>
              <a:rPr lang="zh-CN" altLang="en-US"/>
              <a:t>）</a:t>
            </a:r>
            <a:r>
              <a:rPr lang="en-US" altLang="zh-CN"/>
              <a:t>≈4</a:t>
            </a:r>
            <a:r>
              <a:rPr lang="en-US" altLang="zh-CN" i="1"/>
              <a:t>n</a:t>
            </a:r>
            <a:r>
              <a:rPr lang="zh-CN" altLang="en-US"/>
              <a:t>－</a:t>
            </a:r>
            <a:r>
              <a:rPr lang="en-US" altLang="zh-CN"/>
              <a:t>2</a:t>
            </a:r>
            <a:r>
              <a:rPr lang="en-US" altLang="zh-CN" i="1"/>
              <a:t>n</a:t>
            </a:r>
            <a:r>
              <a:rPr lang="en-US" altLang="zh-CN"/>
              <a:t>ε</a:t>
            </a:r>
            <a:r>
              <a:rPr lang="zh-CN" altLang="en-US"/>
              <a:t>，而</a:t>
            </a:r>
            <a:r>
              <a:rPr lang="en-US" altLang="zh-CN"/>
              <a:t>OPT</a:t>
            </a:r>
            <a:r>
              <a:rPr lang="zh-CN" altLang="en-US"/>
              <a:t>（</a:t>
            </a:r>
            <a:r>
              <a:rPr lang="en-US" altLang="zh-CN" i="1"/>
              <a:t>I</a:t>
            </a:r>
            <a:r>
              <a:rPr lang="zh-CN" altLang="en-US"/>
              <a:t>）</a:t>
            </a:r>
            <a:r>
              <a:rPr lang="en-US" altLang="zh-CN"/>
              <a:t>≈2</a:t>
            </a:r>
            <a:r>
              <a:rPr lang="en-US" altLang="zh-CN" i="1"/>
              <a:t>n </a:t>
            </a:r>
            <a:r>
              <a:rPr lang="en-US" altLang="zh-CN"/>
              <a:t>+ 2</a:t>
            </a:r>
            <a:r>
              <a:rPr lang="zh-CN" altLang="en-US"/>
              <a:t>，故总可作出</a:t>
            </a:r>
            <a:r>
              <a:rPr lang="en-US" altLang="zh-CN"/>
              <a:t>MST</a:t>
            </a:r>
            <a:r>
              <a:rPr lang="zh-CN" altLang="en-US"/>
              <a:t>（</a:t>
            </a:r>
            <a:r>
              <a:rPr lang="en-US" altLang="zh-CN" i="1"/>
              <a:t>I</a:t>
            </a:r>
            <a:r>
              <a:rPr lang="zh-CN" altLang="en-US"/>
              <a:t>）</a:t>
            </a:r>
            <a:r>
              <a:rPr lang="en-US" altLang="zh-CN"/>
              <a:t>/OPT</a:t>
            </a:r>
            <a:r>
              <a:rPr lang="zh-CN" altLang="en-US"/>
              <a:t>（</a:t>
            </a:r>
            <a:r>
              <a:rPr lang="en-US" altLang="zh-CN" i="1"/>
              <a:t>I</a:t>
            </a:r>
            <a:r>
              <a:rPr lang="zh-CN" altLang="en-US"/>
              <a:t>）任意接近于</a:t>
            </a:r>
            <a:r>
              <a:rPr lang="en-US" altLang="zh-CN"/>
              <a:t>2</a:t>
            </a:r>
            <a:r>
              <a:rPr lang="zh-CN" altLang="en-US"/>
              <a:t>的实例。这说明，要想减小最坏情况比</a:t>
            </a:r>
            <a:r>
              <a:rPr lang="en-US" altLang="zh-CN" i="1"/>
              <a:t>r</a:t>
            </a:r>
            <a:r>
              <a:rPr lang="zh-CN" altLang="en-US"/>
              <a:t>，必须采取更好的办法构造新算法，据此，我们称最坏情况比</a:t>
            </a:r>
            <a:r>
              <a:rPr lang="en-US" altLang="zh-CN" i="1"/>
              <a:t>r</a:t>
            </a:r>
            <a:r>
              <a:rPr lang="en-US" altLang="zh-CN"/>
              <a:t>=2</a:t>
            </a:r>
            <a:r>
              <a:rPr lang="zh-CN" altLang="en-US"/>
              <a:t>对算法</a:t>
            </a:r>
            <a:r>
              <a:rPr lang="en-US" altLang="zh-CN"/>
              <a:t>1</a:t>
            </a:r>
            <a:r>
              <a:rPr lang="zh-CN" altLang="en-US"/>
              <a:t>是紧的。</a:t>
            </a:r>
          </a:p>
        </p:txBody>
      </p:sp>
      <p:sp>
        <p:nvSpPr>
          <p:cNvPr id="146444" name="Rectangle 12"/>
          <p:cNvSpPr>
            <a:spLocks noChangeArrowheads="1"/>
          </p:cNvSpPr>
          <p:nvPr/>
        </p:nvSpPr>
        <p:spPr bwMode="auto">
          <a:xfrm>
            <a:off x="179388" y="2924175"/>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容易看出，要想改进</a:t>
            </a:r>
            <a:r>
              <a:rPr lang="en-US" altLang="zh-CN" i="1">
                <a:solidFill>
                  <a:srgbClr val="009900"/>
                </a:solidFill>
              </a:rPr>
              <a:t>r</a:t>
            </a:r>
            <a:r>
              <a:rPr lang="zh-CN" altLang="en-US">
                <a:solidFill>
                  <a:srgbClr val="009900"/>
                </a:solidFill>
              </a:rPr>
              <a:t>，步</a:t>
            </a:r>
            <a:r>
              <a:rPr lang="en-US" altLang="zh-CN">
                <a:solidFill>
                  <a:srgbClr val="009900"/>
                </a:solidFill>
              </a:rPr>
              <a:t>2</a:t>
            </a:r>
            <a:r>
              <a:rPr lang="zh-CN" altLang="en-US">
                <a:solidFill>
                  <a:srgbClr val="009900"/>
                </a:solidFill>
              </a:rPr>
              <a:t>必须改进，因为所有边加倍是造成旅行圈长度可能增大一倍的根本原因。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6441"/>
                                        </p:tgtEl>
                                        <p:attrNameLst>
                                          <p:attrName>style.visibility</p:attrName>
                                        </p:attrNameLst>
                                      </p:cBhvr>
                                      <p:to>
                                        <p:strVal val="visible"/>
                                      </p:to>
                                    </p:set>
                                    <p:anim calcmode="lin" valueType="num">
                                      <p:cBhvr additive="base">
                                        <p:cTn id="7" dur="500" fill="hold"/>
                                        <p:tgtEl>
                                          <p:spTgt spid="146441"/>
                                        </p:tgtEl>
                                        <p:attrNameLst>
                                          <p:attrName>ppt_x</p:attrName>
                                        </p:attrNameLst>
                                      </p:cBhvr>
                                      <p:tavLst>
                                        <p:tav tm="0">
                                          <p:val>
                                            <p:strVal val="0-#ppt_w/2"/>
                                          </p:val>
                                        </p:tav>
                                        <p:tav tm="100000">
                                          <p:val>
                                            <p:strVal val="#ppt_x"/>
                                          </p:val>
                                        </p:tav>
                                      </p:tavLst>
                                    </p:anim>
                                    <p:anim calcmode="lin" valueType="num">
                                      <p:cBhvr additive="base">
                                        <p:cTn id="8" dur="500" fill="hold"/>
                                        <p:tgtEl>
                                          <p:spTgt spid="1464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6443"/>
                                        </p:tgtEl>
                                        <p:attrNameLst>
                                          <p:attrName>style.visibility</p:attrName>
                                        </p:attrNameLst>
                                      </p:cBhvr>
                                      <p:to>
                                        <p:strVal val="visible"/>
                                      </p:to>
                                    </p:set>
                                    <p:anim calcmode="lin" valueType="num">
                                      <p:cBhvr additive="base">
                                        <p:cTn id="13" dur="500" fill="hold"/>
                                        <p:tgtEl>
                                          <p:spTgt spid="146443"/>
                                        </p:tgtEl>
                                        <p:attrNameLst>
                                          <p:attrName>ppt_x</p:attrName>
                                        </p:attrNameLst>
                                      </p:cBhvr>
                                      <p:tavLst>
                                        <p:tav tm="0">
                                          <p:val>
                                            <p:strVal val="0-#ppt_w/2"/>
                                          </p:val>
                                        </p:tav>
                                        <p:tav tm="100000">
                                          <p:val>
                                            <p:strVal val="#ppt_x"/>
                                          </p:val>
                                        </p:tav>
                                      </p:tavLst>
                                    </p:anim>
                                    <p:anim calcmode="lin" valueType="num">
                                      <p:cBhvr additive="base">
                                        <p:cTn id="14" dur="500" fill="hold"/>
                                        <p:tgtEl>
                                          <p:spTgt spid="14644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44"/>
                                        </p:tgtEl>
                                        <p:attrNameLst>
                                          <p:attrName>style.visibility</p:attrName>
                                        </p:attrNameLst>
                                      </p:cBhvr>
                                      <p:to>
                                        <p:strVal val="visible"/>
                                      </p:to>
                                    </p:set>
                                    <p:anim calcmode="lin" valueType="num">
                                      <p:cBhvr additive="base">
                                        <p:cTn id="19" dur="500" fill="hold"/>
                                        <p:tgtEl>
                                          <p:spTgt spid="146444"/>
                                        </p:tgtEl>
                                        <p:attrNameLst>
                                          <p:attrName>ppt_x</p:attrName>
                                        </p:attrNameLst>
                                      </p:cBhvr>
                                      <p:tavLst>
                                        <p:tav tm="0">
                                          <p:val>
                                            <p:strVal val="0-#ppt_w/2"/>
                                          </p:val>
                                        </p:tav>
                                        <p:tav tm="100000">
                                          <p:val>
                                            <p:strVal val="#ppt_x"/>
                                          </p:val>
                                        </p:tav>
                                      </p:tavLst>
                                    </p:anim>
                                    <p:anim calcmode="lin" valueType="num">
                                      <p:cBhvr additive="base">
                                        <p:cTn id="20" dur="500" fill="hold"/>
                                        <p:tgtEl>
                                          <p:spTgt spid="1464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41" grpId="0"/>
      <p:bldP spid="146443" grpId="0"/>
      <p:bldP spid="14644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5"/>
          <p:cNvSpPr>
            <a:spLocks noChangeArrowheads="1"/>
          </p:cNvSpPr>
          <p:nvPr/>
        </p:nvSpPr>
        <p:spPr bwMode="auto">
          <a:xfrm>
            <a:off x="179388" y="333375"/>
            <a:ext cx="2100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（二）近似算法</a:t>
            </a:r>
            <a:r>
              <a:rPr lang="en-US" altLang="zh-CN">
                <a:solidFill>
                  <a:srgbClr val="009900"/>
                </a:solidFill>
              </a:rPr>
              <a:t>2</a:t>
            </a:r>
          </a:p>
        </p:txBody>
      </p:sp>
      <p:sp>
        <p:nvSpPr>
          <p:cNvPr id="147463" name="Rectangle 7"/>
          <p:cNvSpPr>
            <a:spLocks noChangeArrowheads="1"/>
          </p:cNvSpPr>
          <p:nvPr/>
        </p:nvSpPr>
        <p:spPr bwMode="auto">
          <a:xfrm>
            <a:off x="347663" y="692150"/>
            <a:ext cx="3503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1</a:t>
            </a:r>
            <a:r>
              <a:rPr lang="en-US" altLang="zh-CN"/>
              <a:t>  </a:t>
            </a:r>
            <a:r>
              <a:rPr lang="zh-CN" altLang="en-US"/>
              <a:t>求</a:t>
            </a:r>
            <a:r>
              <a:rPr lang="en-US" altLang="zh-CN" i="1"/>
              <a:t>I</a:t>
            </a:r>
            <a:r>
              <a:rPr lang="zh-CN" altLang="en-US"/>
              <a:t>的一棵最小生成树</a:t>
            </a:r>
            <a:r>
              <a:rPr lang="en-US" altLang="zh-CN" i="1"/>
              <a:t>T</a:t>
            </a:r>
            <a:r>
              <a:rPr lang="zh-CN" altLang="en-US"/>
              <a:t>。</a:t>
            </a:r>
          </a:p>
        </p:txBody>
      </p:sp>
      <p:sp>
        <p:nvSpPr>
          <p:cNvPr id="147465" name="Rectangle 9"/>
          <p:cNvSpPr>
            <a:spLocks noChangeArrowheads="1"/>
          </p:cNvSpPr>
          <p:nvPr/>
        </p:nvSpPr>
        <p:spPr bwMode="auto">
          <a:xfrm>
            <a:off x="360363" y="1052513"/>
            <a:ext cx="90360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rPr>
              <a:t>步</a:t>
            </a:r>
            <a:r>
              <a:rPr lang="en-US" altLang="zh-CN">
                <a:solidFill>
                  <a:srgbClr val="009900"/>
                </a:solidFill>
              </a:rPr>
              <a:t>2</a:t>
            </a:r>
            <a:r>
              <a:rPr lang="en-US" altLang="zh-CN"/>
              <a:t>  </a:t>
            </a:r>
            <a:r>
              <a:rPr lang="zh-CN" altLang="en-US"/>
              <a:t>找出</a:t>
            </a:r>
            <a:r>
              <a:rPr lang="en-US" altLang="zh-CN" i="1"/>
              <a:t>T</a:t>
            </a:r>
            <a:r>
              <a:rPr lang="zh-CN" altLang="en-US"/>
              <a:t>的所有奇顶点。求</a:t>
            </a:r>
            <a:r>
              <a:rPr lang="en-US" altLang="zh-CN" i="1"/>
              <a:t>T</a:t>
            </a:r>
            <a:r>
              <a:rPr lang="zh-CN" altLang="en-US"/>
              <a:t>的所有奇顶点（必有偶数个）间的一个最小</a:t>
            </a:r>
          </a:p>
          <a:p>
            <a:r>
              <a:rPr lang="zh-CN" altLang="en-US"/>
              <a:t>         匹配</a:t>
            </a:r>
            <a:r>
              <a:rPr lang="en-US" altLang="zh-CN" i="1"/>
              <a:t>M</a:t>
            </a:r>
            <a:r>
              <a:rPr lang="zh-CN" altLang="en-US"/>
              <a:t>。将</a:t>
            </a:r>
            <a:r>
              <a:rPr lang="en-US" altLang="zh-CN" i="1"/>
              <a:t>M</a:t>
            </a:r>
            <a:r>
              <a:rPr lang="zh-CN" altLang="en-US"/>
              <a:t>中的边加入</a:t>
            </a:r>
            <a:r>
              <a:rPr lang="en-US" altLang="zh-CN" i="1"/>
              <a:t>T</a:t>
            </a:r>
            <a:r>
              <a:rPr lang="zh-CN" altLang="en-US"/>
              <a:t>，得到一个包含所有顶点的圈。</a:t>
            </a:r>
          </a:p>
        </p:txBody>
      </p:sp>
      <p:sp>
        <p:nvSpPr>
          <p:cNvPr id="147467" name="Rectangle 11"/>
          <p:cNvSpPr>
            <a:spLocks noChangeArrowheads="1"/>
          </p:cNvSpPr>
          <p:nvPr/>
        </p:nvSpPr>
        <p:spPr bwMode="auto">
          <a:xfrm>
            <a:off x="323850" y="1700213"/>
            <a:ext cx="4803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步</a:t>
            </a:r>
            <a:r>
              <a:rPr lang="en-US" altLang="zh-CN">
                <a:solidFill>
                  <a:srgbClr val="009900"/>
                </a:solidFill>
              </a:rPr>
              <a:t>3</a:t>
            </a:r>
            <a:r>
              <a:rPr lang="en-US" altLang="zh-CN"/>
              <a:t>  </a:t>
            </a:r>
            <a:r>
              <a:rPr lang="zh-CN" altLang="en-US"/>
              <a:t>利用</a:t>
            </a:r>
            <a:r>
              <a:rPr lang="en-US" altLang="zh-CN"/>
              <a:t>Shortcuts</a:t>
            </a:r>
            <a:r>
              <a:rPr lang="zh-CN" altLang="en-US"/>
              <a:t>求得一个近似最优圈。</a:t>
            </a:r>
          </a:p>
        </p:txBody>
      </p:sp>
      <p:sp>
        <p:nvSpPr>
          <p:cNvPr id="147469" name="Rectangle 13"/>
          <p:cNvSpPr>
            <a:spLocks noChangeArrowheads="1"/>
          </p:cNvSpPr>
          <p:nvPr/>
        </p:nvSpPr>
        <p:spPr bwMode="auto">
          <a:xfrm>
            <a:off x="179388" y="2060575"/>
            <a:ext cx="92170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重新考察例</a:t>
            </a:r>
            <a:r>
              <a:rPr lang="en-US" altLang="zh-CN"/>
              <a:t>9.27</a:t>
            </a:r>
            <a:r>
              <a:rPr lang="zh-CN" altLang="en-US"/>
              <a:t>的</a:t>
            </a:r>
            <a:r>
              <a:rPr lang="en-US" altLang="zh-CN"/>
              <a:t>TSP</a:t>
            </a:r>
            <a:r>
              <a:rPr lang="zh-CN" altLang="en-US"/>
              <a:t>实例。由步</a:t>
            </a:r>
            <a:r>
              <a:rPr lang="en-US" altLang="zh-CN"/>
              <a:t>1</a:t>
            </a:r>
            <a:r>
              <a:rPr lang="zh-CN" altLang="en-US"/>
              <a:t>求得</a:t>
            </a:r>
            <a:r>
              <a:rPr lang="en-US" altLang="zh-CN" i="1"/>
              <a:t>I</a:t>
            </a:r>
            <a:r>
              <a:rPr lang="zh-CN" altLang="en-US"/>
              <a:t>的一个最小生成树</a:t>
            </a:r>
            <a:r>
              <a:rPr lang="en-US" altLang="zh-CN" i="1"/>
              <a:t>T</a:t>
            </a:r>
            <a:r>
              <a:rPr lang="zh-CN" altLang="en-US"/>
              <a:t>，见图</a:t>
            </a:r>
            <a:r>
              <a:rPr lang="en-US" altLang="zh-CN"/>
              <a:t>9.25(</a:t>
            </a:r>
            <a:r>
              <a:rPr lang="en-US" altLang="zh-CN" i="1"/>
              <a:t>a</a:t>
            </a:r>
            <a:r>
              <a:rPr lang="en-US" altLang="zh-CN"/>
              <a:t>) </a:t>
            </a:r>
            <a:r>
              <a:rPr lang="zh-CN" altLang="en-US"/>
              <a:t>。</a:t>
            </a:r>
          </a:p>
          <a:p>
            <a:r>
              <a:rPr lang="en-US" altLang="zh-CN" i="1"/>
              <a:t>T</a:t>
            </a:r>
            <a:r>
              <a:rPr lang="zh-CN" altLang="en-US"/>
              <a:t>有六个奇顶点：</a:t>
            </a:r>
            <a:r>
              <a:rPr lang="en-US" altLang="zh-CN" i="1"/>
              <a:t>A</a:t>
            </a:r>
            <a:r>
              <a:rPr lang="zh-CN" altLang="en-US"/>
              <a:t>、</a:t>
            </a:r>
            <a:r>
              <a:rPr lang="en-US" altLang="zh-CN" i="1"/>
              <a:t>B</a:t>
            </a:r>
            <a:r>
              <a:rPr lang="zh-CN" altLang="en-US"/>
              <a:t>、</a:t>
            </a:r>
            <a:r>
              <a:rPr lang="en-US" altLang="zh-CN" i="1"/>
              <a:t>C</a:t>
            </a:r>
            <a:r>
              <a:rPr lang="zh-CN" altLang="en-US"/>
              <a:t>、</a:t>
            </a:r>
            <a:r>
              <a:rPr lang="en-US" altLang="zh-CN" i="1"/>
              <a:t>E</a:t>
            </a:r>
            <a:r>
              <a:rPr lang="zh-CN" altLang="en-US"/>
              <a:t>、</a:t>
            </a:r>
            <a:r>
              <a:rPr lang="en-US" altLang="zh-CN" i="1"/>
              <a:t>H</a:t>
            </a:r>
            <a:r>
              <a:rPr lang="zh-CN" altLang="en-US"/>
              <a:t>、</a:t>
            </a:r>
            <a:r>
              <a:rPr lang="en-US" altLang="zh-CN" i="1"/>
              <a:t>I</a:t>
            </a:r>
            <a:r>
              <a:rPr lang="zh-CN" altLang="en-US"/>
              <a:t>。求它们的一个最小权匹配，例如不妨</a:t>
            </a:r>
          </a:p>
          <a:p>
            <a:r>
              <a:rPr lang="zh-CN" altLang="en-US"/>
              <a:t>设求得的最小权匹配</a:t>
            </a:r>
            <a:r>
              <a:rPr lang="en-US" altLang="zh-CN" i="1"/>
              <a:t>M</a:t>
            </a:r>
            <a:r>
              <a:rPr lang="zh-CN" altLang="en-US"/>
              <a:t>为（</a:t>
            </a:r>
            <a:r>
              <a:rPr lang="en-US" altLang="zh-CN" i="1"/>
              <a:t>B</a:t>
            </a:r>
            <a:r>
              <a:rPr lang="zh-CN" altLang="en-US"/>
              <a:t>，</a:t>
            </a:r>
            <a:r>
              <a:rPr lang="en-US" altLang="zh-CN" i="1"/>
              <a:t>C</a:t>
            </a:r>
            <a:r>
              <a:rPr lang="zh-CN" altLang="en-US"/>
              <a:t>）。（</a:t>
            </a:r>
            <a:r>
              <a:rPr lang="en-US" altLang="zh-CN" i="1"/>
              <a:t>A</a:t>
            </a:r>
            <a:r>
              <a:rPr lang="zh-CN" altLang="en-US"/>
              <a:t>，</a:t>
            </a:r>
            <a:r>
              <a:rPr lang="en-US" altLang="zh-CN" i="1"/>
              <a:t>E</a:t>
            </a:r>
            <a:r>
              <a:rPr lang="zh-CN" altLang="en-US"/>
              <a:t>）和（</a:t>
            </a:r>
            <a:r>
              <a:rPr lang="en-US" altLang="zh-CN" i="1"/>
              <a:t>H</a:t>
            </a:r>
            <a:r>
              <a:rPr lang="zh-CN" altLang="en-US"/>
              <a:t>，</a:t>
            </a:r>
            <a:r>
              <a:rPr lang="en-US" altLang="zh-CN" i="1"/>
              <a:t>I</a:t>
            </a:r>
            <a:r>
              <a:rPr lang="zh-CN" altLang="en-US"/>
              <a:t>）。将</a:t>
            </a:r>
            <a:r>
              <a:rPr lang="en-US" altLang="zh-CN" i="1"/>
              <a:t>M</a:t>
            </a:r>
            <a:r>
              <a:rPr lang="zh-CN" altLang="en-US"/>
              <a:t>中的边加入</a:t>
            </a:r>
          </a:p>
          <a:p>
            <a:r>
              <a:rPr lang="en-US" altLang="zh-CN" i="1"/>
              <a:t>T</a:t>
            </a:r>
            <a:r>
              <a:rPr lang="zh-CN" altLang="en-US"/>
              <a:t>（图</a:t>
            </a:r>
            <a:r>
              <a:rPr lang="en-US" altLang="zh-CN"/>
              <a:t>9.25 (</a:t>
            </a:r>
            <a:r>
              <a:rPr lang="en-US" altLang="zh-CN" i="1"/>
              <a:t>a</a:t>
            </a:r>
            <a:r>
              <a:rPr lang="en-US" altLang="zh-CN"/>
              <a:t>)</a:t>
            </a:r>
            <a:r>
              <a:rPr lang="zh-CN" altLang="en-US"/>
              <a:t>中的虚线边），得到一个圈，如图</a:t>
            </a:r>
            <a:r>
              <a:rPr lang="en-US" altLang="zh-CN"/>
              <a:t>9.25 (</a:t>
            </a:r>
            <a:r>
              <a:rPr lang="en-US" altLang="zh-CN" i="1"/>
              <a:t>b</a:t>
            </a:r>
            <a:r>
              <a:rPr lang="en-US" altLang="zh-CN"/>
              <a:t>)</a:t>
            </a:r>
            <a:r>
              <a:rPr lang="zh-CN" altLang="en-US"/>
              <a:t>）所示。最后，用</a:t>
            </a:r>
          </a:p>
          <a:p>
            <a:r>
              <a:rPr lang="en-US" altLang="zh-CN"/>
              <a:t>Shortcuts</a:t>
            </a:r>
            <a:r>
              <a:rPr lang="zh-CN" altLang="en-US"/>
              <a:t>得到近似最优旅行圈，如图</a:t>
            </a:r>
            <a:r>
              <a:rPr lang="en-US" altLang="zh-CN"/>
              <a:t>9.25 (</a:t>
            </a:r>
            <a:r>
              <a:rPr lang="en-US" altLang="zh-CN" i="1"/>
              <a:t>c</a:t>
            </a:r>
            <a:r>
              <a:rPr lang="en-US" altLang="zh-CN"/>
              <a:t>)</a:t>
            </a:r>
            <a:r>
              <a:rPr lang="zh-CN" altLang="en-US"/>
              <a:t>所示。</a:t>
            </a:r>
          </a:p>
        </p:txBody>
      </p:sp>
      <p:sp>
        <p:nvSpPr>
          <p:cNvPr id="147471" name="Rectangle 15"/>
          <p:cNvSpPr>
            <a:spLocks noChangeArrowheads="1"/>
          </p:cNvSpPr>
          <p:nvPr/>
        </p:nvSpPr>
        <p:spPr bwMode="auto">
          <a:xfrm>
            <a:off x="179388" y="3608388"/>
            <a:ext cx="8921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FF6600"/>
                </a:solidFill>
              </a:rPr>
              <a:t>注：求最小权匹配有</a:t>
            </a:r>
            <a:r>
              <a:rPr lang="en-US" altLang="zh-CN">
                <a:solidFill>
                  <a:srgbClr val="FF6600"/>
                </a:solidFill>
              </a:rPr>
              <a:t>1976</a:t>
            </a:r>
            <a:r>
              <a:rPr lang="zh-CN" altLang="en-US">
                <a:solidFill>
                  <a:srgbClr val="FF6600"/>
                </a:solidFill>
              </a:rPr>
              <a:t>年的</a:t>
            </a:r>
            <a:r>
              <a:rPr lang="en-US" altLang="zh-CN">
                <a:solidFill>
                  <a:srgbClr val="FF6600"/>
                </a:solidFill>
              </a:rPr>
              <a:t>Lawler</a:t>
            </a:r>
            <a:r>
              <a:rPr lang="zh-CN" altLang="en-US">
                <a:solidFill>
                  <a:srgbClr val="FF6600"/>
                </a:solidFill>
              </a:rPr>
              <a:t>算法和</a:t>
            </a:r>
            <a:r>
              <a:rPr lang="en-US" altLang="zh-CN">
                <a:solidFill>
                  <a:srgbClr val="FF6600"/>
                </a:solidFill>
              </a:rPr>
              <a:t>1982</a:t>
            </a:r>
            <a:r>
              <a:rPr lang="zh-CN" altLang="en-US">
                <a:solidFill>
                  <a:srgbClr val="FF6600"/>
                </a:solidFill>
              </a:rPr>
              <a:t>年</a:t>
            </a:r>
            <a:r>
              <a:rPr lang="en-US" altLang="zh-CN">
                <a:solidFill>
                  <a:srgbClr val="FF6600"/>
                </a:solidFill>
              </a:rPr>
              <a:t>Papadimitriou</a:t>
            </a:r>
            <a:r>
              <a:rPr lang="zh-CN" altLang="en-US">
                <a:solidFill>
                  <a:srgbClr val="FF6600"/>
                </a:solidFill>
              </a:rPr>
              <a:t>等人的算法。</a:t>
            </a:r>
          </a:p>
        </p:txBody>
      </p:sp>
      <p:sp>
        <p:nvSpPr>
          <p:cNvPr id="147472" name="Rectangle 16"/>
          <p:cNvSpPr>
            <a:spLocks noChangeArrowheads="1"/>
          </p:cNvSpPr>
          <p:nvPr/>
        </p:nvSpPr>
        <p:spPr bwMode="auto">
          <a:xfrm>
            <a:off x="177800" y="4022725"/>
            <a:ext cx="8858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近似算法</a:t>
            </a:r>
            <a:r>
              <a:rPr lang="en-US" altLang="zh-CN"/>
              <a:t>2</a:t>
            </a:r>
            <a:r>
              <a:rPr lang="zh-CN" altLang="en-US"/>
              <a:t>是由</a:t>
            </a:r>
            <a:r>
              <a:rPr lang="en-US" altLang="zh-CN"/>
              <a:t>Christofide</a:t>
            </a:r>
            <a:r>
              <a:rPr lang="zh-CN" altLang="en-US"/>
              <a:t>提出的，为了叙述上的方便，我们将用</a:t>
            </a:r>
            <a:r>
              <a:rPr lang="en-US" altLang="zh-CN"/>
              <a:t>C(</a:t>
            </a:r>
            <a:r>
              <a:rPr lang="en-US" altLang="zh-CN" i="1"/>
              <a:t>I</a:t>
            </a:r>
            <a:r>
              <a:rPr lang="en-US" altLang="zh-CN"/>
              <a:t>)</a:t>
            </a:r>
            <a:r>
              <a:rPr lang="zh-CN" altLang="en-US"/>
              <a:t>表示</a:t>
            </a:r>
          </a:p>
          <a:p>
            <a:r>
              <a:rPr lang="zh-CN" altLang="en-US"/>
              <a:t>用此算法求得的近似最优圈的长度。</a:t>
            </a:r>
          </a:p>
        </p:txBody>
      </p:sp>
      <p:pic>
        <p:nvPicPr>
          <p:cNvPr id="147476" name="Picture 20" descr="23"/>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547813" y="4724400"/>
            <a:ext cx="5715000" cy="1905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7461"/>
                                        </p:tgtEl>
                                        <p:attrNameLst>
                                          <p:attrName>style.visibility</p:attrName>
                                        </p:attrNameLst>
                                      </p:cBhvr>
                                      <p:to>
                                        <p:strVal val="visible"/>
                                      </p:to>
                                    </p:set>
                                    <p:anim calcmode="lin" valueType="num">
                                      <p:cBhvr additive="base">
                                        <p:cTn id="7" dur="500" fill="hold"/>
                                        <p:tgtEl>
                                          <p:spTgt spid="147461"/>
                                        </p:tgtEl>
                                        <p:attrNameLst>
                                          <p:attrName>ppt_x</p:attrName>
                                        </p:attrNameLst>
                                      </p:cBhvr>
                                      <p:tavLst>
                                        <p:tav tm="0">
                                          <p:val>
                                            <p:strVal val="0-#ppt_w/2"/>
                                          </p:val>
                                        </p:tav>
                                        <p:tav tm="100000">
                                          <p:val>
                                            <p:strVal val="#ppt_x"/>
                                          </p:val>
                                        </p:tav>
                                      </p:tavLst>
                                    </p:anim>
                                    <p:anim calcmode="lin" valueType="num">
                                      <p:cBhvr additive="base">
                                        <p:cTn id="8" dur="500" fill="hold"/>
                                        <p:tgtEl>
                                          <p:spTgt spid="1474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7463"/>
                                        </p:tgtEl>
                                        <p:attrNameLst>
                                          <p:attrName>style.visibility</p:attrName>
                                        </p:attrNameLst>
                                      </p:cBhvr>
                                      <p:to>
                                        <p:strVal val="visible"/>
                                      </p:to>
                                    </p:set>
                                    <p:anim calcmode="lin" valueType="num">
                                      <p:cBhvr additive="base">
                                        <p:cTn id="13" dur="500" fill="hold"/>
                                        <p:tgtEl>
                                          <p:spTgt spid="147463"/>
                                        </p:tgtEl>
                                        <p:attrNameLst>
                                          <p:attrName>ppt_x</p:attrName>
                                        </p:attrNameLst>
                                      </p:cBhvr>
                                      <p:tavLst>
                                        <p:tav tm="0">
                                          <p:val>
                                            <p:strVal val="0-#ppt_w/2"/>
                                          </p:val>
                                        </p:tav>
                                        <p:tav tm="100000">
                                          <p:val>
                                            <p:strVal val="#ppt_x"/>
                                          </p:val>
                                        </p:tav>
                                      </p:tavLst>
                                    </p:anim>
                                    <p:anim calcmode="lin" valueType="num">
                                      <p:cBhvr additive="base">
                                        <p:cTn id="14" dur="500" fill="hold"/>
                                        <p:tgtEl>
                                          <p:spTgt spid="1474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7465"/>
                                        </p:tgtEl>
                                        <p:attrNameLst>
                                          <p:attrName>style.visibility</p:attrName>
                                        </p:attrNameLst>
                                      </p:cBhvr>
                                      <p:to>
                                        <p:strVal val="visible"/>
                                      </p:to>
                                    </p:set>
                                    <p:anim calcmode="lin" valueType="num">
                                      <p:cBhvr additive="base">
                                        <p:cTn id="19" dur="500" fill="hold"/>
                                        <p:tgtEl>
                                          <p:spTgt spid="147465"/>
                                        </p:tgtEl>
                                        <p:attrNameLst>
                                          <p:attrName>ppt_x</p:attrName>
                                        </p:attrNameLst>
                                      </p:cBhvr>
                                      <p:tavLst>
                                        <p:tav tm="0">
                                          <p:val>
                                            <p:strVal val="0-#ppt_w/2"/>
                                          </p:val>
                                        </p:tav>
                                        <p:tav tm="100000">
                                          <p:val>
                                            <p:strVal val="#ppt_x"/>
                                          </p:val>
                                        </p:tav>
                                      </p:tavLst>
                                    </p:anim>
                                    <p:anim calcmode="lin" valueType="num">
                                      <p:cBhvr additive="base">
                                        <p:cTn id="20" dur="500" fill="hold"/>
                                        <p:tgtEl>
                                          <p:spTgt spid="14746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7467"/>
                                        </p:tgtEl>
                                        <p:attrNameLst>
                                          <p:attrName>style.visibility</p:attrName>
                                        </p:attrNameLst>
                                      </p:cBhvr>
                                      <p:to>
                                        <p:strVal val="visible"/>
                                      </p:to>
                                    </p:set>
                                    <p:anim calcmode="lin" valueType="num">
                                      <p:cBhvr additive="base">
                                        <p:cTn id="25" dur="500" fill="hold"/>
                                        <p:tgtEl>
                                          <p:spTgt spid="147467"/>
                                        </p:tgtEl>
                                        <p:attrNameLst>
                                          <p:attrName>ppt_x</p:attrName>
                                        </p:attrNameLst>
                                      </p:cBhvr>
                                      <p:tavLst>
                                        <p:tav tm="0">
                                          <p:val>
                                            <p:strVal val="0-#ppt_w/2"/>
                                          </p:val>
                                        </p:tav>
                                        <p:tav tm="100000">
                                          <p:val>
                                            <p:strVal val="#ppt_x"/>
                                          </p:val>
                                        </p:tav>
                                      </p:tavLst>
                                    </p:anim>
                                    <p:anim calcmode="lin" valueType="num">
                                      <p:cBhvr additive="base">
                                        <p:cTn id="26" dur="500" fill="hold"/>
                                        <p:tgtEl>
                                          <p:spTgt spid="14746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7469"/>
                                        </p:tgtEl>
                                        <p:attrNameLst>
                                          <p:attrName>style.visibility</p:attrName>
                                        </p:attrNameLst>
                                      </p:cBhvr>
                                      <p:to>
                                        <p:strVal val="visible"/>
                                      </p:to>
                                    </p:set>
                                    <p:anim calcmode="lin" valueType="num">
                                      <p:cBhvr additive="base">
                                        <p:cTn id="31" dur="500" fill="hold"/>
                                        <p:tgtEl>
                                          <p:spTgt spid="147469"/>
                                        </p:tgtEl>
                                        <p:attrNameLst>
                                          <p:attrName>ppt_x</p:attrName>
                                        </p:attrNameLst>
                                      </p:cBhvr>
                                      <p:tavLst>
                                        <p:tav tm="0">
                                          <p:val>
                                            <p:strVal val="0-#ppt_w/2"/>
                                          </p:val>
                                        </p:tav>
                                        <p:tav tm="100000">
                                          <p:val>
                                            <p:strVal val="#ppt_x"/>
                                          </p:val>
                                        </p:tav>
                                      </p:tavLst>
                                    </p:anim>
                                    <p:anim calcmode="lin" valueType="num">
                                      <p:cBhvr additive="base">
                                        <p:cTn id="32" dur="500" fill="hold"/>
                                        <p:tgtEl>
                                          <p:spTgt spid="14746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7476"/>
                                        </p:tgtEl>
                                        <p:attrNameLst>
                                          <p:attrName>style.visibility</p:attrName>
                                        </p:attrNameLst>
                                      </p:cBhvr>
                                      <p:to>
                                        <p:strVal val="visible"/>
                                      </p:to>
                                    </p:set>
                                    <p:anim calcmode="lin" valueType="num">
                                      <p:cBhvr additive="base">
                                        <p:cTn id="37" dur="500" fill="hold"/>
                                        <p:tgtEl>
                                          <p:spTgt spid="147476"/>
                                        </p:tgtEl>
                                        <p:attrNameLst>
                                          <p:attrName>ppt_x</p:attrName>
                                        </p:attrNameLst>
                                      </p:cBhvr>
                                      <p:tavLst>
                                        <p:tav tm="0">
                                          <p:val>
                                            <p:strVal val="#ppt_x"/>
                                          </p:val>
                                        </p:tav>
                                        <p:tav tm="100000">
                                          <p:val>
                                            <p:strVal val="#ppt_x"/>
                                          </p:val>
                                        </p:tav>
                                      </p:tavLst>
                                    </p:anim>
                                    <p:anim calcmode="lin" valueType="num">
                                      <p:cBhvr additive="base">
                                        <p:cTn id="38" dur="500" fill="hold"/>
                                        <p:tgtEl>
                                          <p:spTgt spid="14747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7471"/>
                                        </p:tgtEl>
                                        <p:attrNameLst>
                                          <p:attrName>style.visibility</p:attrName>
                                        </p:attrNameLst>
                                      </p:cBhvr>
                                      <p:to>
                                        <p:strVal val="visible"/>
                                      </p:to>
                                    </p:set>
                                    <p:anim calcmode="lin" valueType="num">
                                      <p:cBhvr additive="base">
                                        <p:cTn id="43" dur="500" fill="hold"/>
                                        <p:tgtEl>
                                          <p:spTgt spid="147471"/>
                                        </p:tgtEl>
                                        <p:attrNameLst>
                                          <p:attrName>ppt_x</p:attrName>
                                        </p:attrNameLst>
                                      </p:cBhvr>
                                      <p:tavLst>
                                        <p:tav tm="0">
                                          <p:val>
                                            <p:strVal val="0-#ppt_w/2"/>
                                          </p:val>
                                        </p:tav>
                                        <p:tav tm="100000">
                                          <p:val>
                                            <p:strVal val="#ppt_x"/>
                                          </p:val>
                                        </p:tav>
                                      </p:tavLst>
                                    </p:anim>
                                    <p:anim calcmode="lin" valueType="num">
                                      <p:cBhvr additive="base">
                                        <p:cTn id="44" dur="500" fill="hold"/>
                                        <p:tgtEl>
                                          <p:spTgt spid="14747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7472"/>
                                        </p:tgtEl>
                                        <p:attrNameLst>
                                          <p:attrName>style.visibility</p:attrName>
                                        </p:attrNameLst>
                                      </p:cBhvr>
                                      <p:to>
                                        <p:strVal val="visible"/>
                                      </p:to>
                                    </p:set>
                                    <p:anim calcmode="lin" valueType="num">
                                      <p:cBhvr additive="base">
                                        <p:cTn id="49" dur="500" fill="hold"/>
                                        <p:tgtEl>
                                          <p:spTgt spid="147472"/>
                                        </p:tgtEl>
                                        <p:attrNameLst>
                                          <p:attrName>ppt_x</p:attrName>
                                        </p:attrNameLst>
                                      </p:cBhvr>
                                      <p:tavLst>
                                        <p:tav tm="0">
                                          <p:val>
                                            <p:strVal val="0-#ppt_w/2"/>
                                          </p:val>
                                        </p:tav>
                                        <p:tav tm="100000">
                                          <p:val>
                                            <p:strVal val="#ppt_x"/>
                                          </p:val>
                                        </p:tav>
                                      </p:tavLst>
                                    </p:anim>
                                    <p:anim calcmode="lin" valueType="num">
                                      <p:cBhvr additive="base">
                                        <p:cTn id="50" dur="500" fill="hold"/>
                                        <p:tgtEl>
                                          <p:spTgt spid="1474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1" grpId="0"/>
      <p:bldP spid="147463" grpId="0"/>
      <p:bldP spid="147465" grpId="0"/>
      <p:bldP spid="147467" grpId="0"/>
      <p:bldP spid="147469" grpId="0"/>
      <p:bldP spid="147471" grpId="0"/>
      <p:bldP spid="14747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6"/>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8487" name="Group 7"/>
          <p:cNvGrpSpPr>
            <a:grpSpLocks/>
          </p:cNvGrpSpPr>
          <p:nvPr/>
        </p:nvGrpSpPr>
        <p:grpSpPr bwMode="auto">
          <a:xfrm>
            <a:off x="323850" y="188913"/>
            <a:ext cx="7996238" cy="576262"/>
            <a:chOff x="237" y="164"/>
            <a:chExt cx="5037" cy="363"/>
          </a:xfrm>
        </p:grpSpPr>
        <p:sp>
          <p:nvSpPr>
            <p:cNvPr id="148484" name="Text Box 4"/>
            <p:cNvSpPr txBox="1">
              <a:spLocks noChangeArrowheads="1"/>
            </p:cNvSpPr>
            <p:nvPr/>
          </p:nvSpPr>
          <p:spPr bwMode="auto">
            <a:xfrm>
              <a:off x="237" y="253"/>
              <a:ext cx="50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9.16</a:t>
              </a:r>
              <a:r>
                <a:rPr lang="en-US" altLang="zh-CN">
                  <a:solidFill>
                    <a:srgbClr val="000000"/>
                  </a:solidFill>
                  <a:ea typeface="黑体" pitchFamily="2" charset="-122"/>
                </a:rPr>
                <a:t>  </a:t>
              </a:r>
              <a:r>
                <a:rPr lang="zh-CN" altLang="en-US">
                  <a:solidFill>
                    <a:srgbClr val="000000"/>
                  </a:solidFill>
                </a:rPr>
                <a:t>对任一满足三角不等式的</a:t>
              </a:r>
              <a:r>
                <a:rPr lang="en-US" altLang="zh-CN">
                  <a:solidFill>
                    <a:srgbClr val="000000"/>
                  </a:solidFill>
                </a:rPr>
                <a:t>TSP</a:t>
              </a:r>
              <a:r>
                <a:rPr lang="zh-CN" altLang="en-US">
                  <a:solidFill>
                    <a:srgbClr val="000000"/>
                  </a:solidFill>
                </a:rPr>
                <a:t>的实例</a:t>
              </a:r>
              <a:r>
                <a:rPr lang="en-US" altLang="zh-CN" i="1">
                  <a:solidFill>
                    <a:srgbClr val="000000"/>
                  </a:solidFill>
                </a:rPr>
                <a:t>I</a:t>
              </a:r>
              <a:r>
                <a:rPr lang="zh-CN" altLang="en-US">
                  <a:solidFill>
                    <a:srgbClr val="000000"/>
                  </a:solidFill>
                </a:rPr>
                <a:t>，有</a:t>
              </a:r>
              <a:r>
                <a:rPr lang="en-US" altLang="zh-CN">
                  <a:solidFill>
                    <a:srgbClr val="000000"/>
                  </a:solidFill>
                </a:rPr>
                <a:t>C(</a:t>
              </a:r>
              <a:r>
                <a:rPr lang="en-US" altLang="zh-CN" i="1">
                  <a:solidFill>
                    <a:srgbClr val="000000"/>
                  </a:solidFill>
                </a:rPr>
                <a:t>I</a:t>
              </a:r>
              <a:r>
                <a:rPr lang="en-US" altLang="zh-CN">
                  <a:solidFill>
                    <a:srgbClr val="000000"/>
                  </a:solidFill>
                </a:rPr>
                <a:t>)≤    OPT(</a:t>
              </a:r>
              <a:r>
                <a:rPr lang="en-US" altLang="zh-CN" i="1">
                  <a:solidFill>
                    <a:srgbClr val="000000"/>
                  </a:solidFill>
                </a:rPr>
                <a:t>I</a:t>
              </a:r>
              <a:r>
                <a:rPr lang="en-US" altLang="zh-CN">
                  <a:solidFill>
                    <a:srgbClr val="000000"/>
                  </a:solidFill>
                </a:rPr>
                <a:t>)</a:t>
              </a:r>
              <a:r>
                <a:rPr lang="zh-CN" altLang="en-US">
                  <a:solidFill>
                    <a:srgbClr val="000000"/>
                  </a:solidFill>
                </a:rPr>
                <a:t>。</a:t>
              </a:r>
            </a:p>
          </p:txBody>
        </p:sp>
        <p:graphicFrame>
          <p:nvGraphicFramePr>
            <p:cNvPr id="148485" name="Object 5"/>
            <p:cNvGraphicFramePr>
              <a:graphicFrameLocks noChangeAspect="1"/>
            </p:cNvGraphicFramePr>
            <p:nvPr/>
          </p:nvGraphicFramePr>
          <p:xfrm>
            <a:off x="4416" y="164"/>
            <a:ext cx="142" cy="363"/>
          </p:xfrm>
          <a:graphic>
            <a:graphicData uri="http://schemas.openxmlformats.org/presentationml/2006/ole">
              <mc:AlternateContent xmlns:mc="http://schemas.openxmlformats.org/markup-compatibility/2006">
                <mc:Choice xmlns:v="urn:schemas-microsoft-com:vml" Requires="v">
                  <p:oleObj spid="_x0000_s148523" r:id="rId3" imgW="152334" imgH="393529" progId="Equation.DSMT4">
                    <p:embed/>
                  </p:oleObj>
                </mc:Choice>
                <mc:Fallback>
                  <p:oleObj r:id="rId3" imgW="152334" imgH="39352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64"/>
                          <a:ext cx="142"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8489" name="Rectangle 9"/>
          <p:cNvSpPr>
            <a:spLocks noChangeArrowheads="1"/>
          </p:cNvSpPr>
          <p:nvPr/>
        </p:nvSpPr>
        <p:spPr bwMode="auto">
          <a:xfrm>
            <a:off x="323850" y="711200"/>
            <a:ext cx="85693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证明</a:t>
            </a:r>
            <a:r>
              <a:rPr lang="zh-CN" altLang="en-US">
                <a:ea typeface="黑体" pitchFamily="2" charset="-122"/>
              </a:rPr>
              <a:t> </a:t>
            </a:r>
            <a:r>
              <a:rPr lang="zh-CN" altLang="en-US"/>
              <a:t> 记步</a:t>
            </a:r>
            <a:r>
              <a:rPr lang="en-US" altLang="zh-CN"/>
              <a:t>2</a:t>
            </a:r>
            <a:r>
              <a:rPr lang="zh-CN" altLang="en-US"/>
              <a:t>求得的最小权匹配为</a:t>
            </a:r>
            <a:r>
              <a:rPr lang="en-US" altLang="zh-CN" i="1"/>
              <a:t>M</a:t>
            </a:r>
            <a:r>
              <a:rPr lang="zh-CN" altLang="en-US"/>
              <a:t>。（图</a:t>
            </a:r>
            <a:r>
              <a:rPr lang="en-US" altLang="zh-CN"/>
              <a:t>9.26</a:t>
            </a:r>
            <a:r>
              <a:rPr lang="zh-CN" altLang="en-US"/>
              <a:t>中的粗线）</a:t>
            </a:r>
            <a:r>
              <a:rPr lang="en-US" altLang="zh-CN" i="1"/>
              <a:t>M</a:t>
            </a:r>
            <a:r>
              <a:rPr lang="en-US" altLang="zh-CN" i="1">
                <a:latin typeface="宋体"/>
              </a:rPr>
              <a:t>’</a:t>
            </a:r>
            <a:r>
              <a:rPr lang="zh-CN" altLang="en-US"/>
              <a:t>为</a:t>
            </a:r>
            <a:r>
              <a:rPr lang="en-US" altLang="zh-CN" i="1"/>
              <a:t>T</a:t>
            </a:r>
            <a:r>
              <a:rPr lang="zh-CN" altLang="en-US"/>
              <a:t>的奇顶点间的另一匹配，见图</a:t>
            </a:r>
            <a:r>
              <a:rPr lang="en-US" altLang="zh-CN"/>
              <a:t>9.26</a:t>
            </a:r>
            <a:r>
              <a:rPr lang="zh-CN" altLang="en-US"/>
              <a:t>中的波浪线。由三角不等式可得</a:t>
            </a:r>
          </a:p>
        </p:txBody>
      </p:sp>
      <p:sp>
        <p:nvSpPr>
          <p:cNvPr id="148491" name="Rectangle 11"/>
          <p:cNvSpPr>
            <a:spLocks noChangeArrowheads="1"/>
          </p:cNvSpPr>
          <p:nvPr/>
        </p:nvSpPr>
        <p:spPr bwMode="auto">
          <a:xfrm>
            <a:off x="395288" y="1484313"/>
            <a:ext cx="2900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i="1"/>
              <a:t>l</a:t>
            </a:r>
            <a:r>
              <a:rPr lang="en-US" altLang="zh-CN"/>
              <a:t>(</a:t>
            </a:r>
            <a:r>
              <a:rPr lang="en-US" altLang="zh-CN" i="1"/>
              <a:t>M</a:t>
            </a:r>
            <a:r>
              <a:rPr lang="en-US" altLang="zh-CN"/>
              <a:t>) + </a:t>
            </a:r>
            <a:r>
              <a:rPr lang="en-US" altLang="zh-CN" i="1"/>
              <a:t>l</a:t>
            </a:r>
            <a:r>
              <a:rPr lang="en-US" altLang="zh-CN"/>
              <a:t>(</a:t>
            </a:r>
            <a:r>
              <a:rPr lang="en-US" altLang="zh-CN" i="1"/>
              <a:t>M</a:t>
            </a:r>
            <a:r>
              <a:rPr lang="en-US" altLang="zh-CN" i="1">
                <a:latin typeface="Arial"/>
              </a:rPr>
              <a:t>’</a:t>
            </a:r>
            <a:r>
              <a:rPr lang="en-US" altLang="zh-CN"/>
              <a:t>) ≤ OPT(</a:t>
            </a:r>
            <a:r>
              <a:rPr lang="en-US" altLang="zh-CN" i="1"/>
              <a:t>I</a:t>
            </a:r>
            <a:r>
              <a:rPr lang="en-US" altLang="zh-CN"/>
              <a:t>)</a:t>
            </a:r>
          </a:p>
        </p:txBody>
      </p:sp>
      <p:sp>
        <p:nvSpPr>
          <p:cNvPr id="148493" name="Rectangle 13"/>
          <p:cNvSpPr>
            <a:spLocks noChangeArrowheads="1"/>
          </p:cNvSpPr>
          <p:nvPr/>
        </p:nvSpPr>
        <p:spPr bwMode="auto">
          <a:xfrm>
            <a:off x="250825" y="1952625"/>
            <a:ext cx="5111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由于</a:t>
            </a:r>
            <a:r>
              <a:rPr lang="en-US" altLang="zh-CN" i="1"/>
              <a:t>M</a:t>
            </a:r>
            <a:r>
              <a:rPr lang="zh-CN" altLang="en-US"/>
              <a:t>是最小权匹配。</a:t>
            </a:r>
            <a:r>
              <a:rPr lang="en-US" altLang="zh-CN" i="1"/>
              <a:t>l</a:t>
            </a:r>
            <a:r>
              <a:rPr lang="en-US" altLang="zh-CN"/>
              <a:t>(</a:t>
            </a:r>
            <a:r>
              <a:rPr lang="en-US" altLang="zh-CN" i="1"/>
              <a:t>M</a:t>
            </a:r>
            <a:r>
              <a:rPr lang="en-US" altLang="zh-CN"/>
              <a:t>) ≤ </a:t>
            </a:r>
            <a:r>
              <a:rPr lang="en-US" altLang="zh-CN" i="1"/>
              <a:t>l</a:t>
            </a:r>
            <a:r>
              <a:rPr lang="en-US" altLang="zh-CN"/>
              <a:t>(</a:t>
            </a:r>
            <a:r>
              <a:rPr lang="en-US" altLang="zh-CN" i="1"/>
              <a:t>M</a:t>
            </a:r>
            <a:r>
              <a:rPr lang="en-US" altLang="zh-CN" i="1">
                <a:latin typeface="Arial"/>
              </a:rPr>
              <a:t>’</a:t>
            </a:r>
            <a:r>
              <a:rPr lang="en-US" altLang="zh-CN"/>
              <a:t>)</a:t>
            </a:r>
            <a:r>
              <a:rPr lang="zh-CN" altLang="en-US"/>
              <a:t>，故又有</a:t>
            </a:r>
          </a:p>
        </p:txBody>
      </p:sp>
      <p:sp>
        <p:nvSpPr>
          <p:cNvPr id="148499" name="Rectangle 1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8500" name="Group 20"/>
          <p:cNvGrpSpPr>
            <a:grpSpLocks/>
          </p:cNvGrpSpPr>
          <p:nvPr/>
        </p:nvGrpSpPr>
        <p:grpSpPr bwMode="auto">
          <a:xfrm>
            <a:off x="663575" y="2278063"/>
            <a:ext cx="2073275" cy="719137"/>
            <a:chOff x="418" y="1434"/>
            <a:chExt cx="1306" cy="453"/>
          </a:xfrm>
        </p:grpSpPr>
        <p:sp>
          <p:nvSpPr>
            <p:cNvPr id="148497" name="Text Box 17"/>
            <p:cNvSpPr txBox="1">
              <a:spLocks noChangeArrowheads="1"/>
            </p:cNvSpPr>
            <p:nvPr/>
          </p:nvSpPr>
          <p:spPr bwMode="auto">
            <a:xfrm>
              <a:off x="418" y="1569"/>
              <a:ext cx="13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solidFill>
                    <a:srgbClr val="000000"/>
                  </a:solidFill>
                </a:rPr>
                <a:t>l</a:t>
              </a:r>
              <a:r>
                <a:rPr lang="en-US" altLang="zh-CN">
                  <a:solidFill>
                    <a:srgbClr val="000000"/>
                  </a:solidFill>
                </a:rPr>
                <a:t>(</a:t>
              </a:r>
              <a:r>
                <a:rPr lang="en-US" altLang="zh-CN" i="1">
                  <a:solidFill>
                    <a:srgbClr val="000000"/>
                  </a:solidFill>
                </a:rPr>
                <a:t>M</a:t>
              </a:r>
              <a:r>
                <a:rPr lang="en-US" altLang="zh-CN">
                  <a:solidFill>
                    <a:srgbClr val="000000"/>
                  </a:solidFill>
                </a:rPr>
                <a:t>) ≤     OPT(</a:t>
              </a:r>
              <a:r>
                <a:rPr lang="en-US" altLang="zh-CN" i="1">
                  <a:solidFill>
                    <a:srgbClr val="000000"/>
                  </a:solidFill>
                </a:rPr>
                <a:t>I</a:t>
              </a:r>
              <a:r>
                <a:rPr lang="en-US" altLang="zh-CN">
                  <a:solidFill>
                    <a:srgbClr val="000000"/>
                  </a:solidFill>
                </a:rPr>
                <a:t>)</a:t>
              </a:r>
              <a:endParaRPr lang="zh-CN" altLang="en-US">
                <a:solidFill>
                  <a:srgbClr val="000000"/>
                </a:solidFill>
              </a:endParaRPr>
            </a:p>
          </p:txBody>
        </p:sp>
        <p:graphicFrame>
          <p:nvGraphicFramePr>
            <p:cNvPr id="148498" name="Object 18"/>
            <p:cNvGraphicFramePr>
              <a:graphicFrameLocks noChangeAspect="1"/>
            </p:cNvGraphicFramePr>
            <p:nvPr/>
          </p:nvGraphicFramePr>
          <p:xfrm>
            <a:off x="979" y="1434"/>
            <a:ext cx="177" cy="453"/>
          </p:xfrm>
          <a:graphic>
            <a:graphicData uri="http://schemas.openxmlformats.org/presentationml/2006/ole">
              <mc:AlternateContent xmlns:mc="http://schemas.openxmlformats.org/markup-compatibility/2006">
                <mc:Choice xmlns:v="urn:schemas-microsoft-com:vml" Requires="v">
                  <p:oleObj spid="_x0000_s148524" r:id="rId5" imgW="152334" imgH="393529" progId="Equation.DSMT4">
                    <p:embed/>
                  </p:oleObj>
                </mc:Choice>
                <mc:Fallback>
                  <p:oleObj r:id="rId5" imgW="152334" imgH="393529" progId="Equation.DSMT4">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9" y="1434"/>
                          <a:ext cx="177" cy="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8502" name="Rectangle 22"/>
          <p:cNvSpPr>
            <a:spLocks noChangeArrowheads="1"/>
          </p:cNvSpPr>
          <p:nvPr/>
        </p:nvSpPr>
        <p:spPr bwMode="auto">
          <a:xfrm>
            <a:off x="323850" y="3032125"/>
            <a:ext cx="4305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再根据</a:t>
            </a:r>
            <a:r>
              <a:rPr lang="en-US" altLang="zh-CN" i="1"/>
              <a:t>l</a:t>
            </a:r>
            <a:r>
              <a:rPr lang="en-US" altLang="zh-CN"/>
              <a:t>(</a:t>
            </a:r>
            <a:r>
              <a:rPr lang="en-US" altLang="zh-CN" i="1"/>
              <a:t>T</a:t>
            </a:r>
            <a:r>
              <a:rPr lang="en-US" altLang="zh-CN"/>
              <a:t>) ≤ OPT(</a:t>
            </a:r>
            <a:r>
              <a:rPr lang="en-US" altLang="zh-CN" i="1"/>
              <a:t>I</a:t>
            </a:r>
            <a:r>
              <a:rPr lang="en-US" altLang="zh-CN"/>
              <a:t>)</a:t>
            </a:r>
            <a:r>
              <a:rPr lang="zh-CN" altLang="en-US"/>
              <a:t>及三角不等式得</a:t>
            </a:r>
          </a:p>
        </p:txBody>
      </p:sp>
      <p:sp>
        <p:nvSpPr>
          <p:cNvPr id="148508" name="Rectangle 28"/>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8509" name="Group 29"/>
          <p:cNvGrpSpPr>
            <a:grpSpLocks/>
          </p:cNvGrpSpPr>
          <p:nvPr/>
        </p:nvGrpSpPr>
        <p:grpSpPr bwMode="auto">
          <a:xfrm>
            <a:off x="663575" y="3429000"/>
            <a:ext cx="3763963" cy="720725"/>
            <a:chOff x="418" y="2069"/>
            <a:chExt cx="2371" cy="454"/>
          </a:xfrm>
        </p:grpSpPr>
        <p:sp>
          <p:nvSpPr>
            <p:cNvPr id="148506" name="Text Box 26"/>
            <p:cNvSpPr txBox="1">
              <a:spLocks noChangeArrowheads="1"/>
            </p:cNvSpPr>
            <p:nvPr/>
          </p:nvSpPr>
          <p:spPr bwMode="auto">
            <a:xfrm>
              <a:off x="418" y="2203"/>
              <a:ext cx="2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C(</a:t>
              </a:r>
              <a:r>
                <a:rPr lang="en-US" altLang="zh-CN" i="1">
                  <a:solidFill>
                    <a:srgbClr val="000000"/>
                  </a:solidFill>
                </a:rPr>
                <a:t>I</a:t>
              </a:r>
              <a:r>
                <a:rPr lang="en-US" altLang="zh-CN">
                  <a:solidFill>
                    <a:srgbClr val="000000"/>
                  </a:solidFill>
                </a:rPr>
                <a:t>)≤</a:t>
              </a:r>
              <a:r>
                <a:rPr lang="en-US" altLang="zh-CN" i="1">
                  <a:solidFill>
                    <a:srgbClr val="000000"/>
                  </a:solidFill>
                </a:rPr>
                <a:t>l</a:t>
              </a:r>
              <a:r>
                <a:rPr lang="en-US" altLang="zh-CN">
                  <a:solidFill>
                    <a:srgbClr val="000000"/>
                  </a:solidFill>
                </a:rPr>
                <a:t>(</a:t>
              </a:r>
              <a:r>
                <a:rPr lang="en-US" altLang="zh-CN" i="1">
                  <a:solidFill>
                    <a:srgbClr val="000000"/>
                  </a:solidFill>
                </a:rPr>
                <a:t>T</a:t>
              </a:r>
              <a:r>
                <a:rPr lang="en-US" altLang="zh-CN">
                  <a:solidFill>
                    <a:srgbClr val="000000"/>
                  </a:solidFill>
                </a:rPr>
                <a:t>) + </a:t>
              </a:r>
              <a:r>
                <a:rPr lang="en-US" altLang="zh-CN" i="1">
                  <a:solidFill>
                    <a:srgbClr val="000000"/>
                  </a:solidFill>
                </a:rPr>
                <a:t>l</a:t>
              </a:r>
              <a:r>
                <a:rPr lang="en-US" altLang="zh-CN">
                  <a:solidFill>
                    <a:srgbClr val="000000"/>
                  </a:solidFill>
                </a:rPr>
                <a:t>(</a:t>
              </a:r>
              <a:r>
                <a:rPr lang="en-US" altLang="zh-CN" i="1">
                  <a:solidFill>
                    <a:srgbClr val="000000"/>
                  </a:solidFill>
                </a:rPr>
                <a:t>M</a:t>
              </a:r>
              <a:r>
                <a:rPr lang="en-US" altLang="zh-CN">
                  <a:solidFill>
                    <a:srgbClr val="000000"/>
                  </a:solidFill>
                </a:rPr>
                <a:t>) ≤      OPT(</a:t>
              </a:r>
              <a:r>
                <a:rPr lang="en-US" altLang="zh-CN" i="1">
                  <a:solidFill>
                    <a:srgbClr val="000000"/>
                  </a:solidFill>
                </a:rPr>
                <a:t>I</a:t>
              </a:r>
              <a:r>
                <a:rPr lang="en-US" altLang="zh-CN">
                  <a:solidFill>
                    <a:srgbClr val="000000"/>
                  </a:solidFill>
                </a:rPr>
                <a:t>)</a:t>
              </a:r>
              <a:r>
                <a:rPr lang="zh-CN" altLang="en-US">
                  <a:solidFill>
                    <a:srgbClr val="000000"/>
                  </a:solidFill>
                </a:rPr>
                <a:t>。</a:t>
              </a:r>
            </a:p>
          </p:txBody>
        </p:sp>
        <p:graphicFrame>
          <p:nvGraphicFramePr>
            <p:cNvPr id="148507" name="Object 27"/>
            <p:cNvGraphicFramePr>
              <a:graphicFrameLocks noChangeAspect="1"/>
            </p:cNvGraphicFramePr>
            <p:nvPr/>
          </p:nvGraphicFramePr>
          <p:xfrm>
            <a:off x="1882" y="2069"/>
            <a:ext cx="177" cy="454"/>
          </p:xfrm>
          <a:graphic>
            <a:graphicData uri="http://schemas.openxmlformats.org/presentationml/2006/ole">
              <mc:AlternateContent xmlns:mc="http://schemas.openxmlformats.org/markup-compatibility/2006">
                <mc:Choice xmlns:v="urn:schemas-microsoft-com:vml" Requires="v">
                  <p:oleObj spid="_x0000_s148525" r:id="rId7" imgW="152334" imgH="393529" progId="Equation.DSMT4">
                    <p:embed/>
                  </p:oleObj>
                </mc:Choice>
                <mc:Fallback>
                  <p:oleObj r:id="rId7" imgW="152334" imgH="393529" progId="Equation.DSMT4">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2" y="2069"/>
                          <a:ext cx="177"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8512" name="Rectangle 32"/>
          <p:cNvSpPr>
            <a:spLocks noChangeArrowheads="1"/>
          </p:cNvSpPr>
          <p:nvPr/>
        </p:nvSpPr>
        <p:spPr bwMode="auto">
          <a:xfrm>
            <a:off x="0"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8516" name="Group 36"/>
          <p:cNvGrpSpPr>
            <a:grpSpLocks/>
          </p:cNvGrpSpPr>
          <p:nvPr/>
        </p:nvGrpSpPr>
        <p:grpSpPr bwMode="auto">
          <a:xfrm>
            <a:off x="395288" y="4149725"/>
            <a:ext cx="8470900" cy="792163"/>
            <a:chOff x="418" y="2432"/>
            <a:chExt cx="5336" cy="499"/>
          </a:xfrm>
        </p:grpSpPr>
        <p:sp>
          <p:nvSpPr>
            <p:cNvPr id="148510" name="Text Box 30"/>
            <p:cNvSpPr txBox="1">
              <a:spLocks noChangeArrowheads="1"/>
            </p:cNvSpPr>
            <p:nvPr/>
          </p:nvSpPr>
          <p:spPr bwMode="auto">
            <a:xfrm>
              <a:off x="418" y="2567"/>
              <a:ext cx="5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000000"/>
                  </a:solidFill>
                </a:rPr>
                <a:t>习题</a:t>
              </a:r>
              <a:r>
                <a:rPr lang="en-US" altLang="zh-CN">
                  <a:solidFill>
                    <a:srgbClr val="000000"/>
                  </a:solidFill>
                </a:rPr>
                <a:t>20</a:t>
              </a:r>
              <a:r>
                <a:rPr lang="zh-CN" altLang="en-US">
                  <a:solidFill>
                    <a:srgbClr val="000000"/>
                  </a:solidFill>
                </a:rPr>
                <a:t>说明，最坏情况界</a:t>
              </a:r>
              <a:r>
                <a:rPr lang="en-US" altLang="zh-CN" i="1">
                  <a:solidFill>
                    <a:srgbClr val="000000"/>
                  </a:solidFill>
                </a:rPr>
                <a:t>r</a:t>
              </a:r>
              <a:r>
                <a:rPr lang="en-US" altLang="zh-CN">
                  <a:solidFill>
                    <a:srgbClr val="000000"/>
                  </a:solidFill>
                </a:rPr>
                <a:t>=     </a:t>
              </a:r>
              <a:r>
                <a:rPr lang="zh-CN" altLang="en-US">
                  <a:solidFill>
                    <a:srgbClr val="000000"/>
                  </a:solidFill>
                </a:rPr>
                <a:t>对算法</a:t>
              </a:r>
              <a:r>
                <a:rPr lang="en-US" altLang="zh-CN">
                  <a:solidFill>
                    <a:srgbClr val="000000"/>
                  </a:solidFill>
                </a:rPr>
                <a:t>2</a:t>
              </a:r>
              <a:r>
                <a:rPr lang="zh-CN" altLang="en-US">
                  <a:solidFill>
                    <a:srgbClr val="000000"/>
                  </a:solidFill>
                </a:rPr>
                <a:t>是紧的，即     对算法</a:t>
              </a:r>
              <a:r>
                <a:rPr lang="en-US" altLang="zh-CN">
                  <a:solidFill>
                    <a:srgbClr val="000000"/>
                  </a:solidFill>
                </a:rPr>
                <a:t>2</a:t>
              </a:r>
              <a:r>
                <a:rPr lang="zh-CN" altLang="en-US">
                  <a:solidFill>
                    <a:srgbClr val="000000"/>
                  </a:solidFill>
                </a:rPr>
                <a:t>已不能再小。</a:t>
              </a:r>
            </a:p>
          </p:txBody>
        </p:sp>
        <p:graphicFrame>
          <p:nvGraphicFramePr>
            <p:cNvPr id="148511" name="Object 31"/>
            <p:cNvGraphicFramePr>
              <a:graphicFrameLocks noChangeAspect="1"/>
            </p:cNvGraphicFramePr>
            <p:nvPr/>
          </p:nvGraphicFramePr>
          <p:xfrm>
            <a:off x="2426" y="2477"/>
            <a:ext cx="177" cy="454"/>
          </p:xfrm>
          <a:graphic>
            <a:graphicData uri="http://schemas.openxmlformats.org/presentationml/2006/ole">
              <mc:AlternateContent xmlns:mc="http://schemas.openxmlformats.org/markup-compatibility/2006">
                <mc:Choice xmlns:v="urn:schemas-microsoft-com:vml" Requires="v">
                  <p:oleObj spid="_x0000_s148526" r:id="rId8" imgW="152334" imgH="393529" progId="Equation.DSMT4">
                    <p:embed/>
                  </p:oleObj>
                </mc:Choice>
                <mc:Fallback>
                  <p:oleObj r:id="rId8" imgW="152334" imgH="393529" progId="Equation.DSMT4">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2477"/>
                          <a:ext cx="177"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8515" name="Object 35"/>
            <p:cNvGraphicFramePr>
              <a:graphicFrameLocks noChangeAspect="1"/>
            </p:cNvGraphicFramePr>
            <p:nvPr/>
          </p:nvGraphicFramePr>
          <p:xfrm>
            <a:off x="4014" y="2432"/>
            <a:ext cx="177" cy="454"/>
          </p:xfrm>
          <a:graphic>
            <a:graphicData uri="http://schemas.openxmlformats.org/presentationml/2006/ole">
              <mc:AlternateContent xmlns:mc="http://schemas.openxmlformats.org/markup-compatibility/2006">
                <mc:Choice xmlns:v="urn:schemas-microsoft-com:vml" Requires="v">
                  <p:oleObj spid="_x0000_s148527" r:id="rId9" imgW="152334" imgH="393529" progId="Equation.DSMT4">
                    <p:embed/>
                  </p:oleObj>
                </mc:Choice>
                <mc:Fallback>
                  <p:oleObj r:id="rId9" imgW="152334" imgH="393529" progId="Equation.DSMT4">
                    <p:embed/>
                    <p:pic>
                      <p:nvPicPr>
                        <p:cNvPr id="0" name="Object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2432"/>
                          <a:ext cx="177"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48518" name="Rectangle 38"/>
          <p:cNvSpPr>
            <a:spLocks noChangeArrowheads="1"/>
          </p:cNvSpPr>
          <p:nvPr/>
        </p:nvSpPr>
        <p:spPr bwMode="auto">
          <a:xfrm>
            <a:off x="430213" y="4887913"/>
            <a:ext cx="86058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i="1">
                <a:solidFill>
                  <a:srgbClr val="009900"/>
                </a:solidFill>
              </a:rPr>
              <a:t>C</a:t>
            </a:r>
            <a:r>
              <a:rPr lang="zh-CN" altLang="en-US">
                <a:solidFill>
                  <a:srgbClr val="009900"/>
                </a:solidFill>
              </a:rPr>
              <a:t>算法是目前已知求解满足三角不等式的</a:t>
            </a:r>
            <a:r>
              <a:rPr lang="en-US" altLang="zh-CN">
                <a:solidFill>
                  <a:srgbClr val="009900"/>
                </a:solidFill>
              </a:rPr>
              <a:t>TSP</a:t>
            </a:r>
            <a:r>
              <a:rPr lang="zh-CN" altLang="en-US">
                <a:solidFill>
                  <a:srgbClr val="009900"/>
                </a:solidFill>
              </a:rPr>
              <a:t>多项式时间近似算法中的最好结果，即目前尚未发现</a:t>
            </a:r>
            <a:r>
              <a:rPr lang="en-US" altLang="zh-CN" i="1">
                <a:solidFill>
                  <a:srgbClr val="009900"/>
                </a:solidFill>
              </a:rPr>
              <a:t>r</a:t>
            </a:r>
            <a:r>
              <a:rPr lang="zh-CN" altLang="en-US">
                <a:solidFill>
                  <a:srgbClr val="009900"/>
                </a:solidFill>
              </a:rPr>
              <a:t>更小的近似算法。</a:t>
            </a:r>
          </a:p>
        </p:txBody>
      </p:sp>
      <p:pic>
        <p:nvPicPr>
          <p:cNvPr id="148521" name="Picture 41" descr="24"/>
          <p:cNvPicPr>
            <a:picLocks noGrp="1" noChangeAspect="1" noChangeArrowheads="1"/>
          </p:cNvPicPr>
          <p:nvPr>
            <p:ph/>
          </p:nvPr>
        </p:nvPicPr>
        <p:blipFill>
          <a:blip r:embed="rId10">
            <a:extLst>
              <a:ext uri="{28A0092B-C50C-407E-A947-70E740481C1C}">
                <a14:useLocalDpi xmlns:a14="http://schemas.microsoft.com/office/drawing/2010/main" val="0"/>
              </a:ext>
            </a:extLst>
          </a:blip>
          <a:srcRect/>
          <a:stretch>
            <a:fillRect/>
          </a:stretch>
        </p:blipFill>
        <p:spPr bwMode="auto">
          <a:xfrm>
            <a:off x="5507038" y="1433513"/>
            <a:ext cx="3457575" cy="2571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48487"/>
                                        </p:tgtEl>
                                        <p:attrNameLst>
                                          <p:attrName>style.visibility</p:attrName>
                                        </p:attrNameLst>
                                      </p:cBhvr>
                                      <p:to>
                                        <p:strVal val="visible"/>
                                      </p:to>
                                    </p:set>
                                    <p:anim calcmode="lin" valueType="num">
                                      <p:cBhvr additive="base">
                                        <p:cTn id="7" dur="500" fill="hold"/>
                                        <p:tgtEl>
                                          <p:spTgt spid="148487"/>
                                        </p:tgtEl>
                                        <p:attrNameLst>
                                          <p:attrName>ppt_x</p:attrName>
                                        </p:attrNameLst>
                                      </p:cBhvr>
                                      <p:tavLst>
                                        <p:tav tm="0">
                                          <p:val>
                                            <p:strVal val="0-#ppt_w/2"/>
                                          </p:val>
                                        </p:tav>
                                        <p:tav tm="100000">
                                          <p:val>
                                            <p:strVal val="#ppt_x"/>
                                          </p:val>
                                        </p:tav>
                                      </p:tavLst>
                                    </p:anim>
                                    <p:anim calcmode="lin" valueType="num">
                                      <p:cBhvr additive="base">
                                        <p:cTn id="8" dur="500" fill="hold"/>
                                        <p:tgtEl>
                                          <p:spTgt spid="1484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8489"/>
                                        </p:tgtEl>
                                        <p:attrNameLst>
                                          <p:attrName>style.visibility</p:attrName>
                                        </p:attrNameLst>
                                      </p:cBhvr>
                                      <p:to>
                                        <p:strVal val="visible"/>
                                      </p:to>
                                    </p:set>
                                    <p:anim calcmode="lin" valueType="num">
                                      <p:cBhvr additive="base">
                                        <p:cTn id="13" dur="500" fill="hold"/>
                                        <p:tgtEl>
                                          <p:spTgt spid="148489"/>
                                        </p:tgtEl>
                                        <p:attrNameLst>
                                          <p:attrName>ppt_x</p:attrName>
                                        </p:attrNameLst>
                                      </p:cBhvr>
                                      <p:tavLst>
                                        <p:tav tm="0">
                                          <p:val>
                                            <p:strVal val="0-#ppt_w/2"/>
                                          </p:val>
                                        </p:tav>
                                        <p:tav tm="100000">
                                          <p:val>
                                            <p:strVal val="#ppt_x"/>
                                          </p:val>
                                        </p:tav>
                                      </p:tavLst>
                                    </p:anim>
                                    <p:anim calcmode="lin" valueType="num">
                                      <p:cBhvr additive="base">
                                        <p:cTn id="14" dur="500" fill="hold"/>
                                        <p:tgtEl>
                                          <p:spTgt spid="1484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48521"/>
                                        </p:tgtEl>
                                        <p:attrNameLst>
                                          <p:attrName>style.visibility</p:attrName>
                                        </p:attrNameLst>
                                      </p:cBhvr>
                                      <p:to>
                                        <p:strVal val="visible"/>
                                      </p:to>
                                    </p:set>
                                    <p:anim calcmode="lin" valueType="num">
                                      <p:cBhvr additive="base">
                                        <p:cTn id="19" dur="500" fill="hold"/>
                                        <p:tgtEl>
                                          <p:spTgt spid="148521"/>
                                        </p:tgtEl>
                                        <p:attrNameLst>
                                          <p:attrName>ppt_x</p:attrName>
                                        </p:attrNameLst>
                                      </p:cBhvr>
                                      <p:tavLst>
                                        <p:tav tm="0">
                                          <p:val>
                                            <p:strVal val="1+#ppt_w/2"/>
                                          </p:val>
                                        </p:tav>
                                        <p:tav tm="100000">
                                          <p:val>
                                            <p:strVal val="#ppt_x"/>
                                          </p:val>
                                        </p:tav>
                                      </p:tavLst>
                                    </p:anim>
                                    <p:anim calcmode="lin" valueType="num">
                                      <p:cBhvr additive="base">
                                        <p:cTn id="20" dur="500" fill="hold"/>
                                        <p:tgtEl>
                                          <p:spTgt spid="14852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91"/>
                                        </p:tgtEl>
                                        <p:attrNameLst>
                                          <p:attrName>style.visibility</p:attrName>
                                        </p:attrNameLst>
                                      </p:cBhvr>
                                      <p:to>
                                        <p:strVal val="visible"/>
                                      </p:to>
                                    </p:set>
                                    <p:anim calcmode="lin" valueType="num">
                                      <p:cBhvr additive="base">
                                        <p:cTn id="25" dur="500" fill="hold"/>
                                        <p:tgtEl>
                                          <p:spTgt spid="148491"/>
                                        </p:tgtEl>
                                        <p:attrNameLst>
                                          <p:attrName>ppt_x</p:attrName>
                                        </p:attrNameLst>
                                      </p:cBhvr>
                                      <p:tavLst>
                                        <p:tav tm="0">
                                          <p:val>
                                            <p:strVal val="0-#ppt_w/2"/>
                                          </p:val>
                                        </p:tav>
                                        <p:tav tm="100000">
                                          <p:val>
                                            <p:strVal val="#ppt_x"/>
                                          </p:val>
                                        </p:tav>
                                      </p:tavLst>
                                    </p:anim>
                                    <p:anim calcmode="lin" valueType="num">
                                      <p:cBhvr additive="base">
                                        <p:cTn id="26" dur="500" fill="hold"/>
                                        <p:tgtEl>
                                          <p:spTgt spid="148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493"/>
                                        </p:tgtEl>
                                        <p:attrNameLst>
                                          <p:attrName>style.visibility</p:attrName>
                                        </p:attrNameLst>
                                      </p:cBhvr>
                                      <p:to>
                                        <p:strVal val="visible"/>
                                      </p:to>
                                    </p:set>
                                    <p:anim calcmode="lin" valueType="num">
                                      <p:cBhvr additive="base">
                                        <p:cTn id="31" dur="500" fill="hold"/>
                                        <p:tgtEl>
                                          <p:spTgt spid="148493"/>
                                        </p:tgtEl>
                                        <p:attrNameLst>
                                          <p:attrName>ppt_x</p:attrName>
                                        </p:attrNameLst>
                                      </p:cBhvr>
                                      <p:tavLst>
                                        <p:tav tm="0">
                                          <p:val>
                                            <p:strVal val="0-#ppt_w/2"/>
                                          </p:val>
                                        </p:tav>
                                        <p:tav tm="100000">
                                          <p:val>
                                            <p:strVal val="#ppt_x"/>
                                          </p:val>
                                        </p:tav>
                                      </p:tavLst>
                                    </p:anim>
                                    <p:anim calcmode="lin" valueType="num">
                                      <p:cBhvr additive="base">
                                        <p:cTn id="32" dur="500" fill="hold"/>
                                        <p:tgtEl>
                                          <p:spTgt spid="14849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48500"/>
                                        </p:tgtEl>
                                        <p:attrNameLst>
                                          <p:attrName>style.visibility</p:attrName>
                                        </p:attrNameLst>
                                      </p:cBhvr>
                                      <p:to>
                                        <p:strVal val="visible"/>
                                      </p:to>
                                    </p:set>
                                    <p:anim calcmode="lin" valueType="num">
                                      <p:cBhvr additive="base">
                                        <p:cTn id="37" dur="500" fill="hold"/>
                                        <p:tgtEl>
                                          <p:spTgt spid="148500"/>
                                        </p:tgtEl>
                                        <p:attrNameLst>
                                          <p:attrName>ppt_x</p:attrName>
                                        </p:attrNameLst>
                                      </p:cBhvr>
                                      <p:tavLst>
                                        <p:tav tm="0">
                                          <p:val>
                                            <p:strVal val="0-#ppt_w/2"/>
                                          </p:val>
                                        </p:tav>
                                        <p:tav tm="100000">
                                          <p:val>
                                            <p:strVal val="#ppt_x"/>
                                          </p:val>
                                        </p:tav>
                                      </p:tavLst>
                                    </p:anim>
                                    <p:anim calcmode="lin" valueType="num">
                                      <p:cBhvr additive="base">
                                        <p:cTn id="38" dur="500" fill="hold"/>
                                        <p:tgtEl>
                                          <p:spTgt spid="14850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502"/>
                                        </p:tgtEl>
                                        <p:attrNameLst>
                                          <p:attrName>style.visibility</p:attrName>
                                        </p:attrNameLst>
                                      </p:cBhvr>
                                      <p:to>
                                        <p:strVal val="visible"/>
                                      </p:to>
                                    </p:set>
                                    <p:anim calcmode="lin" valueType="num">
                                      <p:cBhvr additive="base">
                                        <p:cTn id="43" dur="500" fill="hold"/>
                                        <p:tgtEl>
                                          <p:spTgt spid="148502"/>
                                        </p:tgtEl>
                                        <p:attrNameLst>
                                          <p:attrName>ppt_x</p:attrName>
                                        </p:attrNameLst>
                                      </p:cBhvr>
                                      <p:tavLst>
                                        <p:tav tm="0">
                                          <p:val>
                                            <p:strVal val="0-#ppt_w/2"/>
                                          </p:val>
                                        </p:tav>
                                        <p:tav tm="100000">
                                          <p:val>
                                            <p:strVal val="#ppt_x"/>
                                          </p:val>
                                        </p:tav>
                                      </p:tavLst>
                                    </p:anim>
                                    <p:anim calcmode="lin" valueType="num">
                                      <p:cBhvr additive="base">
                                        <p:cTn id="44" dur="500" fill="hold"/>
                                        <p:tgtEl>
                                          <p:spTgt spid="14850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148509"/>
                                        </p:tgtEl>
                                        <p:attrNameLst>
                                          <p:attrName>style.visibility</p:attrName>
                                        </p:attrNameLst>
                                      </p:cBhvr>
                                      <p:to>
                                        <p:strVal val="visible"/>
                                      </p:to>
                                    </p:set>
                                    <p:anim calcmode="lin" valueType="num">
                                      <p:cBhvr additive="base">
                                        <p:cTn id="49" dur="500" fill="hold"/>
                                        <p:tgtEl>
                                          <p:spTgt spid="148509"/>
                                        </p:tgtEl>
                                        <p:attrNameLst>
                                          <p:attrName>ppt_x</p:attrName>
                                        </p:attrNameLst>
                                      </p:cBhvr>
                                      <p:tavLst>
                                        <p:tav tm="0">
                                          <p:val>
                                            <p:strVal val="0-#ppt_w/2"/>
                                          </p:val>
                                        </p:tav>
                                        <p:tav tm="100000">
                                          <p:val>
                                            <p:strVal val="#ppt_x"/>
                                          </p:val>
                                        </p:tav>
                                      </p:tavLst>
                                    </p:anim>
                                    <p:anim calcmode="lin" valueType="num">
                                      <p:cBhvr additive="base">
                                        <p:cTn id="50" dur="500" fill="hold"/>
                                        <p:tgtEl>
                                          <p:spTgt spid="1485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148516"/>
                                        </p:tgtEl>
                                        <p:attrNameLst>
                                          <p:attrName>style.visibility</p:attrName>
                                        </p:attrNameLst>
                                      </p:cBhvr>
                                      <p:to>
                                        <p:strVal val="visible"/>
                                      </p:to>
                                    </p:set>
                                    <p:anim calcmode="lin" valueType="num">
                                      <p:cBhvr additive="base">
                                        <p:cTn id="55" dur="500" fill="hold"/>
                                        <p:tgtEl>
                                          <p:spTgt spid="148516"/>
                                        </p:tgtEl>
                                        <p:attrNameLst>
                                          <p:attrName>ppt_x</p:attrName>
                                        </p:attrNameLst>
                                      </p:cBhvr>
                                      <p:tavLst>
                                        <p:tav tm="0">
                                          <p:val>
                                            <p:strVal val="0-#ppt_w/2"/>
                                          </p:val>
                                        </p:tav>
                                        <p:tav tm="100000">
                                          <p:val>
                                            <p:strVal val="#ppt_x"/>
                                          </p:val>
                                        </p:tav>
                                      </p:tavLst>
                                    </p:anim>
                                    <p:anim calcmode="lin" valueType="num">
                                      <p:cBhvr additive="base">
                                        <p:cTn id="56" dur="500" fill="hold"/>
                                        <p:tgtEl>
                                          <p:spTgt spid="14851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8518"/>
                                        </p:tgtEl>
                                        <p:attrNameLst>
                                          <p:attrName>style.visibility</p:attrName>
                                        </p:attrNameLst>
                                      </p:cBhvr>
                                      <p:to>
                                        <p:strVal val="visible"/>
                                      </p:to>
                                    </p:set>
                                    <p:anim calcmode="lin" valueType="num">
                                      <p:cBhvr additive="base">
                                        <p:cTn id="61" dur="500" fill="hold"/>
                                        <p:tgtEl>
                                          <p:spTgt spid="148518"/>
                                        </p:tgtEl>
                                        <p:attrNameLst>
                                          <p:attrName>ppt_x</p:attrName>
                                        </p:attrNameLst>
                                      </p:cBhvr>
                                      <p:tavLst>
                                        <p:tav tm="0">
                                          <p:val>
                                            <p:strVal val="0-#ppt_w/2"/>
                                          </p:val>
                                        </p:tav>
                                        <p:tav tm="100000">
                                          <p:val>
                                            <p:strVal val="#ppt_x"/>
                                          </p:val>
                                        </p:tav>
                                      </p:tavLst>
                                    </p:anim>
                                    <p:anim calcmode="lin" valueType="num">
                                      <p:cBhvr additive="base">
                                        <p:cTn id="62" dur="500" fill="hold"/>
                                        <p:tgtEl>
                                          <p:spTgt spid="148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9" grpId="0"/>
      <p:bldP spid="148491" grpId="0"/>
      <p:bldP spid="148493" grpId="0"/>
      <p:bldP spid="148502" grpId="0"/>
      <p:bldP spid="14851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5"/>
          <p:cNvSpPr>
            <a:spLocks noChangeArrowheads="1"/>
          </p:cNvSpPr>
          <p:nvPr/>
        </p:nvSpPr>
        <p:spPr bwMode="auto">
          <a:xfrm>
            <a:off x="323850" y="295275"/>
            <a:ext cx="5059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二、集装箱问题（</a:t>
            </a:r>
            <a:r>
              <a:rPr lang="en-US" altLang="zh-CN" i="1">
                <a:solidFill>
                  <a:srgbClr val="009900"/>
                </a:solidFill>
              </a:rPr>
              <a:t>Bin</a:t>
            </a:r>
            <a:r>
              <a:rPr lang="en-US" altLang="zh-CN">
                <a:solidFill>
                  <a:srgbClr val="009900"/>
                </a:solidFill>
              </a:rPr>
              <a:t>-</a:t>
            </a:r>
            <a:r>
              <a:rPr lang="en-US" altLang="zh-CN" i="1">
                <a:solidFill>
                  <a:srgbClr val="009900"/>
                </a:solidFill>
              </a:rPr>
              <a:t>packing</a:t>
            </a:r>
            <a:r>
              <a:rPr lang="zh-CN" altLang="en-US">
                <a:solidFill>
                  <a:srgbClr val="009900"/>
                </a:solidFill>
              </a:rPr>
              <a:t>）的近似算法</a:t>
            </a:r>
          </a:p>
        </p:txBody>
      </p:sp>
      <p:sp>
        <p:nvSpPr>
          <p:cNvPr id="150536" name="Rectangle 8"/>
          <p:cNvSpPr>
            <a:spLocks noChangeArrowheads="1"/>
          </p:cNvSpPr>
          <p:nvPr/>
        </p:nvSpPr>
        <p:spPr bwMode="auto">
          <a:xfrm>
            <a:off x="0" y="3238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0537" name="Group 9"/>
          <p:cNvGrpSpPr>
            <a:grpSpLocks/>
          </p:cNvGrpSpPr>
          <p:nvPr/>
        </p:nvGrpSpPr>
        <p:grpSpPr bwMode="auto">
          <a:xfrm>
            <a:off x="250825" y="692150"/>
            <a:ext cx="8569325" cy="1511300"/>
            <a:chOff x="158" y="482"/>
            <a:chExt cx="5398" cy="952"/>
          </a:xfrm>
        </p:grpSpPr>
        <p:sp>
          <p:nvSpPr>
            <p:cNvPr id="150534" name="Text Box 6"/>
            <p:cNvSpPr txBox="1">
              <a:spLocks noChangeArrowheads="1"/>
            </p:cNvSpPr>
            <p:nvPr/>
          </p:nvSpPr>
          <p:spPr bwMode="auto">
            <a:xfrm>
              <a:off x="158" y="482"/>
              <a:ext cx="539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在</a:t>
              </a:r>
              <a:r>
                <a:rPr lang="en-US" altLang="zh-CN">
                  <a:solidFill>
                    <a:srgbClr val="000000"/>
                  </a:solidFill>
                </a:rPr>
                <a:t>§9.2</a:t>
              </a:r>
              <a:r>
                <a:rPr lang="zh-CN" altLang="en-US">
                  <a:solidFill>
                    <a:srgbClr val="000000"/>
                  </a:solidFill>
                </a:rPr>
                <a:t>定理</a:t>
              </a:r>
              <a:r>
                <a:rPr lang="en-US" altLang="zh-CN">
                  <a:solidFill>
                    <a:srgbClr val="000000"/>
                  </a:solidFill>
                </a:rPr>
                <a:t>9.11</a:t>
              </a:r>
              <a:r>
                <a:rPr lang="zh-CN" altLang="en-US">
                  <a:solidFill>
                    <a:srgbClr val="000000"/>
                  </a:solidFill>
                </a:rPr>
                <a:t>中已经看到，</a:t>
              </a:r>
              <a:r>
                <a:rPr lang="en-US" altLang="zh-CN" i="1">
                  <a:solidFill>
                    <a:srgbClr val="000000"/>
                  </a:solidFill>
                </a:rPr>
                <a:t>Bin</a:t>
              </a:r>
              <a:r>
                <a:rPr lang="en-US" altLang="zh-CN">
                  <a:solidFill>
                    <a:srgbClr val="000000"/>
                  </a:solidFill>
                </a:rPr>
                <a:t>-</a:t>
              </a:r>
              <a:r>
                <a:rPr lang="en-US" altLang="zh-CN" i="1">
                  <a:solidFill>
                    <a:srgbClr val="000000"/>
                  </a:solidFill>
                </a:rPr>
                <a:t>packing</a:t>
              </a:r>
              <a:r>
                <a:rPr lang="zh-CN" altLang="en-US">
                  <a:solidFill>
                    <a:srgbClr val="000000"/>
                  </a:solidFill>
                </a:rPr>
                <a:t>问题是</a:t>
              </a:r>
              <a:r>
                <a:rPr lang="en-US" altLang="zh-CN">
                  <a:solidFill>
                    <a:srgbClr val="000000"/>
                  </a:solidFill>
                </a:rPr>
                <a:t>NP</a:t>
              </a:r>
              <a:r>
                <a:rPr lang="zh-CN" altLang="en-US">
                  <a:solidFill>
                    <a:srgbClr val="000000"/>
                  </a:solidFill>
                </a:rPr>
                <a:t>完全的。</a:t>
              </a:r>
              <a:r>
                <a:rPr lang="en-US" altLang="zh-CN" i="1">
                  <a:solidFill>
                    <a:srgbClr val="000000"/>
                  </a:solidFill>
                </a:rPr>
                <a:t>Bin</a:t>
              </a:r>
              <a:r>
                <a:rPr lang="en-US" altLang="zh-CN">
                  <a:solidFill>
                    <a:srgbClr val="000000"/>
                  </a:solidFill>
                </a:rPr>
                <a:t>-</a:t>
              </a:r>
              <a:r>
                <a:rPr lang="en-US" altLang="zh-CN" i="1">
                  <a:solidFill>
                    <a:srgbClr val="000000"/>
                  </a:solidFill>
                </a:rPr>
                <a:t>packing</a:t>
              </a:r>
              <a:r>
                <a:rPr lang="zh-CN" altLang="en-US">
                  <a:solidFill>
                    <a:srgbClr val="000000"/>
                  </a:solidFill>
                </a:rPr>
                <a:t>问题的标准形式可如下叙述：给定一组物品</a:t>
              </a:r>
              <a:r>
                <a:rPr lang="en-US" altLang="zh-CN" i="1">
                  <a:solidFill>
                    <a:srgbClr val="000000"/>
                  </a:solidFill>
                </a:rPr>
                <a:t>L</a:t>
              </a:r>
              <a:r>
                <a:rPr lang="en-US" altLang="zh-CN">
                  <a:solidFill>
                    <a:srgbClr val="000000"/>
                  </a:solidFill>
                </a:rPr>
                <a:t>=</a:t>
              </a:r>
              <a:r>
                <a:rPr lang="zh-CN" altLang="en-US">
                  <a:solidFill>
                    <a:srgbClr val="000000"/>
                  </a:solidFill>
                </a:rPr>
                <a:t>（</a:t>
              </a:r>
              <a:r>
                <a:rPr lang="en-US" altLang="zh-CN" i="1">
                  <a:solidFill>
                    <a:srgbClr val="000000"/>
                  </a:solidFill>
                </a:rPr>
                <a:t>P</a:t>
              </a:r>
              <a:r>
                <a:rPr lang="en-US" altLang="zh-CN" baseline="-30000">
                  <a:solidFill>
                    <a:srgbClr val="000000"/>
                  </a:solidFill>
                </a:rPr>
                <a:t>1</a:t>
              </a:r>
              <a:r>
                <a:rPr lang="en-US" altLang="zh-CN">
                  <a:solidFill>
                    <a:srgbClr val="000000"/>
                  </a:solidFill>
                </a:rPr>
                <a:t>,…,</a:t>
              </a:r>
              <a:r>
                <a:rPr lang="en-US" altLang="zh-CN" i="1">
                  <a:solidFill>
                    <a:srgbClr val="000000"/>
                  </a:solidFill>
                </a:rPr>
                <a:t>P</a:t>
              </a:r>
              <a:r>
                <a:rPr lang="en-US" altLang="zh-CN" i="1" baseline="-30000">
                  <a:solidFill>
                    <a:srgbClr val="000000"/>
                  </a:solidFill>
                </a:rPr>
                <a:t>n</a:t>
              </a:r>
              <a:r>
                <a:rPr lang="zh-CN" altLang="en-US">
                  <a:solidFill>
                    <a:srgbClr val="000000"/>
                  </a:solidFill>
                </a:rPr>
                <a:t>）。其中每一物品的长度</a:t>
              </a:r>
              <a:r>
                <a:rPr lang="en-US" altLang="zh-CN" i="1">
                  <a:solidFill>
                    <a:srgbClr val="000000"/>
                  </a:solidFill>
                </a:rPr>
                <a:t>l</a:t>
              </a:r>
              <a:r>
                <a:rPr lang="en-US" altLang="zh-CN">
                  <a:solidFill>
                    <a:srgbClr val="000000"/>
                  </a:solidFill>
                </a:rPr>
                <a:t>(</a:t>
              </a:r>
              <a:r>
                <a:rPr lang="en-US" altLang="zh-CN" i="1">
                  <a:solidFill>
                    <a:srgbClr val="000000"/>
                  </a:solidFill>
                </a:rPr>
                <a:t>p</a:t>
              </a:r>
              <a:r>
                <a:rPr lang="en-US" altLang="zh-CN" i="1" baseline="-30000">
                  <a:solidFill>
                    <a:srgbClr val="000000"/>
                  </a:solidFill>
                </a:rPr>
                <a:t>i</a:t>
              </a:r>
              <a:r>
                <a:rPr lang="en-US" altLang="zh-CN">
                  <a:solidFill>
                    <a:srgbClr val="000000"/>
                  </a:solidFill>
                </a:rPr>
                <a:t>)∈(0,1)</a:t>
              </a:r>
              <a:r>
                <a:rPr lang="zh-CN" altLang="en-US">
                  <a:solidFill>
                    <a:srgbClr val="000000"/>
                  </a:solidFill>
                </a:rPr>
                <a:t>（</a:t>
              </a:r>
              <a:r>
                <a:rPr lang="en-US" altLang="zh-CN" i="1">
                  <a:solidFill>
                    <a:srgbClr val="000000"/>
                  </a:solidFill>
                </a:rPr>
                <a:t>i</a:t>
              </a:r>
              <a:r>
                <a:rPr lang="en-US" altLang="zh-CN">
                  <a:solidFill>
                    <a:srgbClr val="000000"/>
                  </a:solidFill>
                </a:rPr>
                <a:t> =1, …,</a:t>
              </a:r>
              <a:r>
                <a:rPr lang="en-US" altLang="zh-CN" i="1">
                  <a:solidFill>
                    <a:srgbClr val="000000"/>
                  </a:solidFill>
                </a:rPr>
                <a:t>n</a:t>
              </a:r>
              <a:r>
                <a:rPr lang="zh-CN" altLang="en-US">
                  <a:solidFill>
                    <a:srgbClr val="000000"/>
                  </a:solidFill>
                </a:rPr>
                <a:t>）</a:t>
              </a:r>
              <a:r>
                <a:rPr lang="en-US" altLang="zh-CN">
                  <a:solidFill>
                    <a:srgbClr val="000000"/>
                  </a:solidFill>
                </a:rPr>
                <a:t>,</a:t>
              </a:r>
              <a:r>
                <a:rPr lang="zh-CN" altLang="en-US">
                  <a:solidFill>
                    <a:srgbClr val="000000"/>
                  </a:solidFill>
                </a:rPr>
                <a:t>求一最小正整数</a:t>
              </a:r>
              <a:r>
                <a:rPr lang="en-US" altLang="zh-CN" i="1">
                  <a:solidFill>
                    <a:srgbClr val="000000"/>
                  </a:solidFill>
                </a:rPr>
                <a:t>m</a:t>
              </a:r>
              <a:r>
                <a:rPr lang="zh-CN" altLang="en-US">
                  <a:solidFill>
                    <a:srgbClr val="000000"/>
                  </a:solidFill>
                </a:rPr>
                <a:t>。使得存在一个分划</a:t>
              </a:r>
              <a:r>
                <a:rPr lang="en-US" altLang="zh-CN" i="1">
                  <a:solidFill>
                    <a:srgbClr val="000000"/>
                  </a:solidFill>
                </a:rPr>
                <a:t>L</a:t>
              </a:r>
              <a:r>
                <a:rPr lang="en-US" altLang="zh-CN">
                  <a:solidFill>
                    <a:srgbClr val="000000"/>
                  </a:solidFill>
                </a:rPr>
                <a:t>=</a:t>
              </a:r>
              <a:r>
                <a:rPr lang="en-US" altLang="zh-CN" i="1">
                  <a:solidFill>
                    <a:srgbClr val="000000"/>
                  </a:solidFill>
                </a:rPr>
                <a:t>B</a:t>
              </a:r>
              <a:r>
                <a:rPr lang="en-US" altLang="zh-CN" baseline="-30000">
                  <a:solidFill>
                    <a:srgbClr val="000000"/>
                  </a:solidFill>
                </a:rPr>
                <a:t>1</a:t>
              </a:r>
              <a:r>
                <a:rPr lang="en-US" altLang="zh-CN">
                  <a:solidFill>
                    <a:srgbClr val="000000"/>
                  </a:solidFill>
                </a:rPr>
                <a:t>∪…∪</a:t>
              </a:r>
              <a:r>
                <a:rPr lang="en-US" altLang="zh-CN" i="1">
                  <a:solidFill>
                    <a:srgbClr val="000000"/>
                  </a:solidFill>
                </a:rPr>
                <a:t>B</a:t>
              </a:r>
              <a:r>
                <a:rPr lang="en-US" altLang="zh-CN" i="1" baseline="-30000">
                  <a:solidFill>
                    <a:srgbClr val="000000"/>
                  </a:solidFill>
                </a:rPr>
                <a:t>m</a:t>
              </a:r>
              <a:r>
                <a:rPr lang="zh-CN" altLang="en-US">
                  <a:solidFill>
                    <a:srgbClr val="000000"/>
                  </a:solidFill>
                </a:rPr>
                <a:t>，满足                   。</a:t>
              </a:r>
              <a:r>
                <a:rPr lang="en-US" altLang="zh-CN" i="1">
                  <a:solidFill>
                    <a:srgbClr val="000000"/>
                  </a:solidFill>
                </a:rPr>
                <a:t>B</a:t>
              </a:r>
              <a:r>
                <a:rPr lang="en-US" altLang="zh-CN" baseline="-30000">
                  <a:solidFill>
                    <a:srgbClr val="000000"/>
                  </a:solidFill>
                </a:rPr>
                <a:t>1</a:t>
              </a:r>
              <a:r>
                <a:rPr lang="zh-CN" altLang="en-US">
                  <a:solidFill>
                    <a:srgbClr val="000000"/>
                  </a:solidFill>
                </a:rPr>
                <a:t>，</a:t>
              </a:r>
              <a:r>
                <a:rPr lang="en-US" altLang="zh-CN" i="1">
                  <a:solidFill>
                    <a:srgbClr val="000000"/>
                  </a:solidFill>
                </a:rPr>
                <a:t>B</a:t>
              </a:r>
              <a:r>
                <a:rPr lang="en-US" altLang="zh-CN" baseline="-30000">
                  <a:solidFill>
                    <a:srgbClr val="000000"/>
                  </a:solidFill>
                </a:rPr>
                <a:t>2</a:t>
              </a:r>
              <a:r>
                <a:rPr lang="zh-CN" altLang="en-US">
                  <a:solidFill>
                    <a:srgbClr val="000000"/>
                  </a:solidFill>
                </a:rPr>
                <a:t>，</a:t>
              </a:r>
              <a:r>
                <a:rPr lang="en-US" altLang="zh-CN">
                  <a:solidFill>
                    <a:srgbClr val="000000"/>
                  </a:solidFill>
                </a:rPr>
                <a:t>…</a:t>
              </a:r>
              <a:r>
                <a:rPr lang="en-US" altLang="zh-CN" i="1">
                  <a:solidFill>
                    <a:srgbClr val="000000"/>
                  </a:solidFill>
                </a:rPr>
                <a:t>B</a:t>
              </a:r>
              <a:r>
                <a:rPr lang="en-US" altLang="zh-CN" i="1" baseline="-30000">
                  <a:solidFill>
                    <a:srgbClr val="000000"/>
                  </a:solidFill>
                </a:rPr>
                <a:t>m</a:t>
              </a:r>
              <a:r>
                <a:rPr lang="zh-CN" altLang="en-US">
                  <a:solidFill>
                    <a:srgbClr val="000000"/>
                  </a:solidFill>
                </a:rPr>
                <a:t>为经过编号的箱子。</a:t>
              </a:r>
            </a:p>
          </p:txBody>
        </p:sp>
        <p:graphicFrame>
          <p:nvGraphicFramePr>
            <p:cNvPr id="150535" name="Object 7"/>
            <p:cNvGraphicFramePr>
              <a:graphicFrameLocks noChangeAspect="1"/>
            </p:cNvGraphicFramePr>
            <p:nvPr/>
          </p:nvGraphicFramePr>
          <p:xfrm>
            <a:off x="1701" y="1070"/>
            <a:ext cx="726" cy="364"/>
          </p:xfrm>
          <a:graphic>
            <a:graphicData uri="http://schemas.openxmlformats.org/presentationml/2006/ole">
              <mc:AlternateContent xmlns:mc="http://schemas.openxmlformats.org/markup-compatibility/2006">
                <mc:Choice xmlns:v="urn:schemas-microsoft-com:vml" Requires="v">
                  <p:oleObj spid="_x0000_s150550" r:id="rId3" imgW="761669" imgH="380835" progId="Equation.DSMT4">
                    <p:embed/>
                  </p:oleObj>
                </mc:Choice>
                <mc:Fallback>
                  <p:oleObj r:id="rId3" imgW="761669" imgH="38083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1070"/>
                          <a:ext cx="726" cy="3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0539" name="Rectangle 11"/>
          <p:cNvSpPr>
            <a:spLocks noChangeArrowheads="1"/>
          </p:cNvSpPr>
          <p:nvPr/>
        </p:nvSpPr>
        <p:spPr bwMode="auto">
          <a:xfrm>
            <a:off x="250825" y="2135188"/>
            <a:ext cx="84978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存在两种不同类型的</a:t>
            </a:r>
            <a:r>
              <a:rPr lang="en-US" altLang="zh-CN" i="1"/>
              <a:t>Bin</a:t>
            </a:r>
            <a:r>
              <a:rPr lang="en-US" altLang="zh-CN"/>
              <a:t>-</a:t>
            </a:r>
            <a:r>
              <a:rPr lang="en-US" altLang="zh-CN" i="1"/>
              <a:t>packing</a:t>
            </a:r>
            <a:r>
              <a:rPr lang="zh-CN" altLang="en-US"/>
              <a:t>问题。第一类不允许整理，必须按给定的顺序装箱，称为</a:t>
            </a:r>
            <a:r>
              <a:rPr lang="en-US" altLang="zh-CN" i="1"/>
              <a:t>on</a:t>
            </a:r>
            <a:r>
              <a:rPr lang="en-US" altLang="zh-CN"/>
              <a:t>-</a:t>
            </a:r>
            <a:r>
              <a:rPr lang="en-US" altLang="zh-CN" i="1"/>
              <a:t>line</a:t>
            </a:r>
            <a:r>
              <a:rPr lang="zh-CN" altLang="en-US"/>
              <a:t>问题；第二类允许先对物品加以整理，然后再装箱，称为</a:t>
            </a:r>
            <a:r>
              <a:rPr lang="en-US" altLang="zh-CN" i="1"/>
              <a:t>off-line</a:t>
            </a:r>
            <a:r>
              <a:rPr lang="zh-CN" altLang="en-US"/>
              <a:t>问题。</a:t>
            </a:r>
          </a:p>
        </p:txBody>
      </p:sp>
      <p:sp>
        <p:nvSpPr>
          <p:cNvPr id="150541" name="Rectangle 13"/>
          <p:cNvSpPr>
            <a:spLocks noChangeArrowheads="1"/>
          </p:cNvSpPr>
          <p:nvPr/>
        </p:nvSpPr>
        <p:spPr bwMode="auto">
          <a:xfrm>
            <a:off x="69850" y="3141663"/>
            <a:ext cx="3997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（一）</a:t>
            </a:r>
            <a:r>
              <a:rPr lang="en-US" altLang="zh-CN" i="1">
                <a:solidFill>
                  <a:srgbClr val="009900"/>
                </a:solidFill>
              </a:rPr>
              <a:t>on-line</a:t>
            </a:r>
            <a:r>
              <a:rPr lang="zh-CN" altLang="en-US">
                <a:solidFill>
                  <a:srgbClr val="009900"/>
                </a:solidFill>
              </a:rPr>
              <a:t>排序问题的近似算法</a:t>
            </a:r>
          </a:p>
        </p:txBody>
      </p:sp>
      <p:sp>
        <p:nvSpPr>
          <p:cNvPr id="150543" name="Rectangle 15"/>
          <p:cNvSpPr>
            <a:spLocks noChangeArrowheads="1"/>
          </p:cNvSpPr>
          <p:nvPr/>
        </p:nvSpPr>
        <p:spPr bwMode="auto">
          <a:xfrm>
            <a:off x="323850" y="3500438"/>
            <a:ext cx="31543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latin typeface="宋体" pitchFamily="2" charset="-122"/>
              </a:rPr>
              <a:t>1. NF</a:t>
            </a:r>
            <a:r>
              <a:rPr lang="zh-CN" altLang="en-US">
                <a:solidFill>
                  <a:srgbClr val="009900"/>
                </a:solidFill>
                <a:latin typeface="宋体" pitchFamily="2" charset="-122"/>
              </a:rPr>
              <a:t>（</a:t>
            </a:r>
            <a:r>
              <a:rPr lang="en-US" altLang="zh-CN">
                <a:solidFill>
                  <a:srgbClr val="009900"/>
                </a:solidFill>
                <a:latin typeface="宋体" pitchFamily="2" charset="-122"/>
              </a:rPr>
              <a:t>Next Fit</a:t>
            </a:r>
            <a:r>
              <a:rPr lang="zh-CN" altLang="en-US">
                <a:solidFill>
                  <a:srgbClr val="009900"/>
                </a:solidFill>
                <a:latin typeface="宋体" pitchFamily="2" charset="-122"/>
              </a:rPr>
              <a:t>）算法</a:t>
            </a:r>
          </a:p>
        </p:txBody>
      </p:sp>
      <p:sp>
        <p:nvSpPr>
          <p:cNvPr id="150545" name="Rectangle 17"/>
          <p:cNvSpPr>
            <a:spLocks noChangeArrowheads="1"/>
          </p:cNvSpPr>
          <p:nvPr/>
        </p:nvSpPr>
        <p:spPr bwMode="auto">
          <a:xfrm>
            <a:off x="684213" y="3933825"/>
            <a:ext cx="2525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cs typeface="Times New Roman" pitchFamily="18" charset="0"/>
              </a:rPr>
              <a:t>步</a:t>
            </a:r>
            <a:r>
              <a:rPr lang="en-US" altLang="zh-CN"/>
              <a:t>1  </a:t>
            </a:r>
            <a:r>
              <a:rPr lang="zh-CN" altLang="en-US">
                <a:cs typeface="Times New Roman" pitchFamily="18" charset="0"/>
              </a:rPr>
              <a:t>将</a:t>
            </a:r>
            <a:r>
              <a:rPr lang="en-US" altLang="zh-CN" i="1"/>
              <a:t>P</a:t>
            </a:r>
            <a:r>
              <a:rPr lang="en-US" altLang="zh-CN" baseline="-30000"/>
              <a:t>1</a:t>
            </a:r>
            <a:r>
              <a:rPr lang="zh-CN" altLang="en-US">
                <a:cs typeface="Times New Roman" pitchFamily="18" charset="0"/>
              </a:rPr>
              <a:t>装入</a:t>
            </a:r>
            <a:r>
              <a:rPr lang="en-US" altLang="zh-CN" i="1"/>
              <a:t>B</a:t>
            </a:r>
            <a:r>
              <a:rPr lang="en-US" altLang="zh-CN" baseline="-30000"/>
              <a:t>1</a:t>
            </a:r>
            <a:r>
              <a:rPr lang="zh-CN" altLang="en-US">
                <a:cs typeface="Times New Roman" pitchFamily="18" charset="0"/>
              </a:rPr>
              <a:t>中。</a:t>
            </a:r>
            <a:r>
              <a:rPr lang="zh-CN" altLang="en-US"/>
              <a:t> </a:t>
            </a:r>
          </a:p>
        </p:txBody>
      </p:sp>
      <p:sp>
        <p:nvSpPr>
          <p:cNvPr id="150547" name="Rectangle 19"/>
          <p:cNvSpPr>
            <a:spLocks noChangeArrowheads="1"/>
          </p:cNvSpPr>
          <p:nvPr/>
        </p:nvSpPr>
        <p:spPr bwMode="auto">
          <a:xfrm>
            <a:off x="684213" y="4292600"/>
            <a:ext cx="80645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2  </a:t>
            </a:r>
            <a:r>
              <a:rPr lang="zh-CN" altLang="en-US"/>
              <a:t>装</a:t>
            </a:r>
            <a:r>
              <a:rPr lang="en-US" altLang="zh-CN" i="1"/>
              <a:t>P</a:t>
            </a:r>
            <a:r>
              <a:rPr lang="en-US" altLang="zh-CN" i="1" baseline="-30000"/>
              <a:t>i</a:t>
            </a:r>
            <a:r>
              <a:rPr lang="en-US" altLang="zh-CN"/>
              <a:t>, (</a:t>
            </a:r>
            <a:r>
              <a:rPr lang="en-US" altLang="zh-CN" i="1"/>
              <a:t>i</a:t>
            </a:r>
            <a:r>
              <a:rPr lang="en-US" altLang="zh-CN"/>
              <a:t> =2, …, </a:t>
            </a:r>
            <a:r>
              <a:rPr lang="en-US" altLang="zh-CN" i="1"/>
              <a:t>n</a:t>
            </a:r>
            <a:r>
              <a:rPr lang="en-US" altLang="zh-CN"/>
              <a:t>)</a:t>
            </a:r>
            <a:r>
              <a:rPr lang="zh-CN" altLang="en-US"/>
              <a:t>。设</a:t>
            </a:r>
            <a:r>
              <a:rPr lang="en-US" altLang="zh-CN" i="1"/>
              <a:t>B</a:t>
            </a:r>
            <a:r>
              <a:rPr lang="en-US" altLang="zh-CN" i="1" baseline="-30000"/>
              <a:t>j</a:t>
            </a:r>
            <a:r>
              <a:rPr lang="zh-CN" altLang="en-US"/>
              <a:t>是具有最大足码的非空箱，若</a:t>
            </a:r>
            <a:r>
              <a:rPr lang="en-US" altLang="zh-CN" i="1"/>
              <a:t>P</a:t>
            </a:r>
            <a:r>
              <a:rPr lang="en-US" altLang="zh-CN" i="1" baseline="-30000"/>
              <a:t>i</a:t>
            </a:r>
            <a:r>
              <a:rPr lang="zh-CN" altLang="en-US"/>
              <a:t>可继续装入</a:t>
            </a:r>
            <a:r>
              <a:rPr lang="en-US" altLang="zh-CN" i="1"/>
              <a:t>B</a:t>
            </a:r>
            <a:r>
              <a:rPr lang="en-US" altLang="zh-CN" i="1" baseline="-30000"/>
              <a:t>j</a:t>
            </a:r>
            <a:r>
              <a:rPr lang="zh-CN" altLang="en-US"/>
              <a:t>则将其装入，否则将</a:t>
            </a:r>
            <a:r>
              <a:rPr lang="en-US" altLang="zh-CN" i="1"/>
              <a:t>P</a:t>
            </a:r>
            <a:r>
              <a:rPr lang="en-US" altLang="zh-CN" i="1" baseline="-30000"/>
              <a:t>i</a:t>
            </a:r>
            <a:r>
              <a:rPr lang="zh-CN" altLang="en-US"/>
              <a:t>装入</a:t>
            </a:r>
            <a:r>
              <a:rPr lang="en-US" altLang="zh-CN" i="1"/>
              <a:t>B</a:t>
            </a:r>
            <a:r>
              <a:rPr lang="en-US" altLang="zh-CN" i="1" baseline="-30000"/>
              <a:t>j + </a:t>
            </a:r>
            <a:r>
              <a:rPr lang="en-US" altLang="zh-CN" baseline="-30000"/>
              <a:t>1</a:t>
            </a:r>
            <a:r>
              <a:rPr lang="zh-CN" altLang="en-US"/>
              <a:t>中，即装入下一空箱中（前面的箱子将不再使用）。</a:t>
            </a:r>
          </a:p>
        </p:txBody>
      </p:sp>
      <p:sp>
        <p:nvSpPr>
          <p:cNvPr id="150549" name="Rectangle 21"/>
          <p:cNvSpPr>
            <a:spLocks noChangeArrowheads="1"/>
          </p:cNvSpPr>
          <p:nvPr/>
        </p:nvSpPr>
        <p:spPr bwMode="auto">
          <a:xfrm>
            <a:off x="684213" y="5337175"/>
            <a:ext cx="4618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记</a:t>
            </a:r>
            <a:r>
              <a:rPr lang="en-US" altLang="zh-CN"/>
              <a:t>NF</a:t>
            </a:r>
            <a:r>
              <a:rPr lang="zh-CN" altLang="en-US"/>
              <a:t>算法使用的箱子数为</a:t>
            </a:r>
            <a:r>
              <a:rPr lang="en-US" altLang="zh-CN"/>
              <a:t>NF</a:t>
            </a:r>
            <a:r>
              <a:rPr lang="zh-CN" altLang="en-US"/>
              <a:t>（</a:t>
            </a:r>
            <a:r>
              <a:rPr lang="en-US" altLang="zh-CN" i="1"/>
              <a:t>L</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0-#ppt_w/2"/>
                                          </p:val>
                                        </p:tav>
                                        <p:tav tm="100000">
                                          <p:val>
                                            <p:strVal val="#ppt_x"/>
                                          </p:val>
                                        </p:tav>
                                      </p:tavLst>
                                    </p:anim>
                                    <p:anim calcmode="lin" valueType="num">
                                      <p:cBhvr additive="base">
                                        <p:cTn id="8"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0537"/>
                                        </p:tgtEl>
                                        <p:attrNameLst>
                                          <p:attrName>style.visibility</p:attrName>
                                        </p:attrNameLst>
                                      </p:cBhvr>
                                      <p:to>
                                        <p:strVal val="visible"/>
                                      </p:to>
                                    </p:set>
                                    <p:anim calcmode="lin" valueType="num">
                                      <p:cBhvr additive="base">
                                        <p:cTn id="13" dur="500" fill="hold"/>
                                        <p:tgtEl>
                                          <p:spTgt spid="150537"/>
                                        </p:tgtEl>
                                        <p:attrNameLst>
                                          <p:attrName>ppt_x</p:attrName>
                                        </p:attrNameLst>
                                      </p:cBhvr>
                                      <p:tavLst>
                                        <p:tav tm="0">
                                          <p:val>
                                            <p:strVal val="0-#ppt_w/2"/>
                                          </p:val>
                                        </p:tav>
                                        <p:tav tm="100000">
                                          <p:val>
                                            <p:strVal val="#ppt_x"/>
                                          </p:val>
                                        </p:tav>
                                      </p:tavLst>
                                    </p:anim>
                                    <p:anim calcmode="lin" valueType="num">
                                      <p:cBhvr additive="base">
                                        <p:cTn id="14" dur="500" fill="hold"/>
                                        <p:tgtEl>
                                          <p:spTgt spid="15053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9"/>
                                        </p:tgtEl>
                                        <p:attrNameLst>
                                          <p:attrName>style.visibility</p:attrName>
                                        </p:attrNameLst>
                                      </p:cBhvr>
                                      <p:to>
                                        <p:strVal val="visible"/>
                                      </p:to>
                                    </p:set>
                                    <p:anim calcmode="lin" valueType="num">
                                      <p:cBhvr additive="base">
                                        <p:cTn id="19" dur="500" fill="hold"/>
                                        <p:tgtEl>
                                          <p:spTgt spid="150539"/>
                                        </p:tgtEl>
                                        <p:attrNameLst>
                                          <p:attrName>ppt_x</p:attrName>
                                        </p:attrNameLst>
                                      </p:cBhvr>
                                      <p:tavLst>
                                        <p:tav tm="0">
                                          <p:val>
                                            <p:strVal val="0-#ppt_w/2"/>
                                          </p:val>
                                        </p:tav>
                                        <p:tav tm="100000">
                                          <p:val>
                                            <p:strVal val="#ppt_x"/>
                                          </p:val>
                                        </p:tav>
                                      </p:tavLst>
                                    </p:anim>
                                    <p:anim calcmode="lin" valueType="num">
                                      <p:cBhvr additive="base">
                                        <p:cTn id="20" dur="500" fill="hold"/>
                                        <p:tgtEl>
                                          <p:spTgt spid="15053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41"/>
                                        </p:tgtEl>
                                        <p:attrNameLst>
                                          <p:attrName>style.visibility</p:attrName>
                                        </p:attrNameLst>
                                      </p:cBhvr>
                                      <p:to>
                                        <p:strVal val="visible"/>
                                      </p:to>
                                    </p:set>
                                    <p:anim calcmode="lin" valueType="num">
                                      <p:cBhvr additive="base">
                                        <p:cTn id="25" dur="500" fill="hold"/>
                                        <p:tgtEl>
                                          <p:spTgt spid="150541"/>
                                        </p:tgtEl>
                                        <p:attrNameLst>
                                          <p:attrName>ppt_x</p:attrName>
                                        </p:attrNameLst>
                                      </p:cBhvr>
                                      <p:tavLst>
                                        <p:tav tm="0">
                                          <p:val>
                                            <p:strVal val="0-#ppt_w/2"/>
                                          </p:val>
                                        </p:tav>
                                        <p:tav tm="100000">
                                          <p:val>
                                            <p:strVal val="#ppt_x"/>
                                          </p:val>
                                        </p:tav>
                                      </p:tavLst>
                                    </p:anim>
                                    <p:anim calcmode="lin" valueType="num">
                                      <p:cBhvr additive="base">
                                        <p:cTn id="26" dur="500" fill="hold"/>
                                        <p:tgtEl>
                                          <p:spTgt spid="15054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543"/>
                                        </p:tgtEl>
                                        <p:attrNameLst>
                                          <p:attrName>style.visibility</p:attrName>
                                        </p:attrNameLst>
                                      </p:cBhvr>
                                      <p:to>
                                        <p:strVal val="visible"/>
                                      </p:to>
                                    </p:set>
                                    <p:anim calcmode="lin" valueType="num">
                                      <p:cBhvr additive="base">
                                        <p:cTn id="31" dur="500" fill="hold"/>
                                        <p:tgtEl>
                                          <p:spTgt spid="150543"/>
                                        </p:tgtEl>
                                        <p:attrNameLst>
                                          <p:attrName>ppt_x</p:attrName>
                                        </p:attrNameLst>
                                      </p:cBhvr>
                                      <p:tavLst>
                                        <p:tav tm="0">
                                          <p:val>
                                            <p:strVal val="0-#ppt_w/2"/>
                                          </p:val>
                                        </p:tav>
                                        <p:tav tm="100000">
                                          <p:val>
                                            <p:strVal val="#ppt_x"/>
                                          </p:val>
                                        </p:tav>
                                      </p:tavLst>
                                    </p:anim>
                                    <p:anim calcmode="lin" valueType="num">
                                      <p:cBhvr additive="base">
                                        <p:cTn id="32" dur="500" fill="hold"/>
                                        <p:tgtEl>
                                          <p:spTgt spid="15054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0545"/>
                                        </p:tgtEl>
                                        <p:attrNameLst>
                                          <p:attrName>style.visibility</p:attrName>
                                        </p:attrNameLst>
                                      </p:cBhvr>
                                      <p:to>
                                        <p:strVal val="visible"/>
                                      </p:to>
                                    </p:set>
                                    <p:anim calcmode="lin" valueType="num">
                                      <p:cBhvr additive="base">
                                        <p:cTn id="37" dur="500" fill="hold"/>
                                        <p:tgtEl>
                                          <p:spTgt spid="150545"/>
                                        </p:tgtEl>
                                        <p:attrNameLst>
                                          <p:attrName>ppt_x</p:attrName>
                                        </p:attrNameLst>
                                      </p:cBhvr>
                                      <p:tavLst>
                                        <p:tav tm="0">
                                          <p:val>
                                            <p:strVal val="0-#ppt_w/2"/>
                                          </p:val>
                                        </p:tav>
                                        <p:tav tm="100000">
                                          <p:val>
                                            <p:strVal val="#ppt_x"/>
                                          </p:val>
                                        </p:tav>
                                      </p:tavLst>
                                    </p:anim>
                                    <p:anim calcmode="lin" valueType="num">
                                      <p:cBhvr additive="base">
                                        <p:cTn id="38" dur="500" fill="hold"/>
                                        <p:tgtEl>
                                          <p:spTgt spid="150545"/>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0547"/>
                                        </p:tgtEl>
                                        <p:attrNameLst>
                                          <p:attrName>style.visibility</p:attrName>
                                        </p:attrNameLst>
                                      </p:cBhvr>
                                      <p:to>
                                        <p:strVal val="visible"/>
                                      </p:to>
                                    </p:set>
                                    <p:anim calcmode="lin" valueType="num">
                                      <p:cBhvr additive="base">
                                        <p:cTn id="43" dur="500" fill="hold"/>
                                        <p:tgtEl>
                                          <p:spTgt spid="150547"/>
                                        </p:tgtEl>
                                        <p:attrNameLst>
                                          <p:attrName>ppt_x</p:attrName>
                                        </p:attrNameLst>
                                      </p:cBhvr>
                                      <p:tavLst>
                                        <p:tav tm="0">
                                          <p:val>
                                            <p:strVal val="0-#ppt_w/2"/>
                                          </p:val>
                                        </p:tav>
                                        <p:tav tm="100000">
                                          <p:val>
                                            <p:strVal val="#ppt_x"/>
                                          </p:val>
                                        </p:tav>
                                      </p:tavLst>
                                    </p:anim>
                                    <p:anim calcmode="lin" valueType="num">
                                      <p:cBhvr additive="base">
                                        <p:cTn id="44" dur="500" fill="hold"/>
                                        <p:tgtEl>
                                          <p:spTgt spid="15054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0549"/>
                                        </p:tgtEl>
                                        <p:attrNameLst>
                                          <p:attrName>style.visibility</p:attrName>
                                        </p:attrNameLst>
                                      </p:cBhvr>
                                      <p:to>
                                        <p:strVal val="visible"/>
                                      </p:to>
                                    </p:set>
                                    <p:anim calcmode="lin" valueType="num">
                                      <p:cBhvr additive="base">
                                        <p:cTn id="49" dur="500" fill="hold"/>
                                        <p:tgtEl>
                                          <p:spTgt spid="150549"/>
                                        </p:tgtEl>
                                        <p:attrNameLst>
                                          <p:attrName>ppt_x</p:attrName>
                                        </p:attrNameLst>
                                      </p:cBhvr>
                                      <p:tavLst>
                                        <p:tav tm="0">
                                          <p:val>
                                            <p:strVal val="0-#ppt_w/2"/>
                                          </p:val>
                                        </p:tav>
                                        <p:tav tm="100000">
                                          <p:val>
                                            <p:strVal val="#ppt_x"/>
                                          </p:val>
                                        </p:tav>
                                      </p:tavLst>
                                    </p:anim>
                                    <p:anim calcmode="lin" valueType="num">
                                      <p:cBhvr additive="base">
                                        <p:cTn id="50" dur="500" fill="hold"/>
                                        <p:tgtEl>
                                          <p:spTgt spid="1505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P spid="150539" grpId="0"/>
      <p:bldP spid="150541" grpId="0"/>
      <p:bldP spid="150543" grpId="0"/>
      <p:bldP spid="150545" grpId="0"/>
      <p:bldP spid="150547" grpId="0"/>
      <p:bldP spid="150549"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7" name="Rectangle 5"/>
          <p:cNvSpPr>
            <a:spLocks noChangeArrowheads="1"/>
          </p:cNvSpPr>
          <p:nvPr/>
        </p:nvSpPr>
        <p:spPr bwMode="auto">
          <a:xfrm>
            <a:off x="323850" y="333375"/>
            <a:ext cx="6819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9.17</a:t>
            </a:r>
            <a:r>
              <a:rPr lang="en-US" altLang="zh-CN"/>
              <a:t>  NF(L) ≤ 2OPT(</a:t>
            </a:r>
            <a:r>
              <a:rPr lang="en-US" altLang="zh-CN" i="1"/>
              <a:t>L</a:t>
            </a:r>
            <a:r>
              <a:rPr lang="en-US" altLang="zh-CN"/>
              <a:t>)</a:t>
            </a:r>
            <a:r>
              <a:rPr lang="zh-CN" altLang="en-US"/>
              <a:t>，且</a:t>
            </a:r>
            <a:r>
              <a:rPr lang="en-US" altLang="zh-CN"/>
              <a:t>2</a:t>
            </a:r>
            <a:r>
              <a:rPr lang="zh-CN" altLang="en-US"/>
              <a:t>是紧的，即不能被减小。</a:t>
            </a:r>
          </a:p>
        </p:txBody>
      </p:sp>
      <p:sp>
        <p:nvSpPr>
          <p:cNvPr id="151559" name="Rectangle 7"/>
          <p:cNvSpPr>
            <a:spLocks noChangeArrowheads="1"/>
          </p:cNvSpPr>
          <p:nvPr/>
        </p:nvSpPr>
        <p:spPr bwMode="auto">
          <a:xfrm>
            <a:off x="611188" y="728663"/>
            <a:ext cx="3762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定理证明十分容易，留作习题。</a:t>
            </a:r>
          </a:p>
        </p:txBody>
      </p:sp>
      <p:sp>
        <p:nvSpPr>
          <p:cNvPr id="151561" name="Rectangle 9"/>
          <p:cNvSpPr>
            <a:spLocks noChangeArrowheads="1"/>
          </p:cNvSpPr>
          <p:nvPr/>
        </p:nvSpPr>
        <p:spPr bwMode="auto">
          <a:xfrm>
            <a:off x="323850" y="1125538"/>
            <a:ext cx="2665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2. FF</a:t>
            </a:r>
            <a:r>
              <a:rPr lang="zh-CN" altLang="en-US">
                <a:solidFill>
                  <a:srgbClr val="009900"/>
                </a:solidFill>
              </a:rPr>
              <a:t>（</a:t>
            </a:r>
            <a:r>
              <a:rPr lang="en-US" altLang="zh-CN">
                <a:solidFill>
                  <a:srgbClr val="009900"/>
                </a:solidFill>
              </a:rPr>
              <a:t>First Fit</a:t>
            </a:r>
            <a:r>
              <a:rPr lang="zh-CN" altLang="en-US">
                <a:solidFill>
                  <a:srgbClr val="009900"/>
                </a:solidFill>
              </a:rPr>
              <a:t>）算法</a:t>
            </a:r>
          </a:p>
        </p:txBody>
      </p:sp>
      <p:sp>
        <p:nvSpPr>
          <p:cNvPr id="151563" name="Rectangle 11"/>
          <p:cNvSpPr>
            <a:spLocks noChangeArrowheads="1"/>
          </p:cNvSpPr>
          <p:nvPr/>
        </p:nvSpPr>
        <p:spPr bwMode="auto">
          <a:xfrm>
            <a:off x="539750" y="1557338"/>
            <a:ext cx="2462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  </a:t>
            </a:r>
            <a:r>
              <a:rPr lang="zh-CN" altLang="en-US"/>
              <a:t>将</a:t>
            </a:r>
            <a:r>
              <a:rPr lang="en-US" altLang="zh-CN" i="1"/>
              <a:t>P</a:t>
            </a:r>
            <a:r>
              <a:rPr lang="en-US" altLang="zh-CN" baseline="-30000"/>
              <a:t>1</a:t>
            </a:r>
            <a:r>
              <a:rPr lang="zh-CN" altLang="en-US"/>
              <a:t>装入</a:t>
            </a:r>
            <a:r>
              <a:rPr lang="en-US" altLang="zh-CN" i="1"/>
              <a:t>B</a:t>
            </a:r>
            <a:r>
              <a:rPr lang="en-US" altLang="zh-CN" baseline="-30000"/>
              <a:t>1</a:t>
            </a:r>
            <a:r>
              <a:rPr lang="zh-CN" altLang="en-US"/>
              <a:t>中。</a:t>
            </a:r>
          </a:p>
        </p:txBody>
      </p:sp>
      <p:sp>
        <p:nvSpPr>
          <p:cNvPr id="151565" name="Rectangle 13"/>
          <p:cNvSpPr>
            <a:spLocks noChangeArrowheads="1"/>
          </p:cNvSpPr>
          <p:nvPr/>
        </p:nvSpPr>
        <p:spPr bwMode="auto">
          <a:xfrm>
            <a:off x="539750" y="1916113"/>
            <a:ext cx="86598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2  </a:t>
            </a:r>
            <a:r>
              <a:rPr lang="zh-CN" altLang="en-US"/>
              <a:t>装</a:t>
            </a:r>
            <a:r>
              <a:rPr lang="en-US" altLang="zh-CN" i="1"/>
              <a:t>P</a:t>
            </a:r>
            <a:r>
              <a:rPr lang="en-US" altLang="zh-CN" i="1" baseline="-30000"/>
              <a:t>i</a:t>
            </a:r>
            <a:r>
              <a:rPr lang="en-US" altLang="zh-CN"/>
              <a:t>, </a:t>
            </a:r>
            <a:r>
              <a:rPr lang="en-US" altLang="zh-CN" i="1"/>
              <a:t>i</a:t>
            </a:r>
            <a:r>
              <a:rPr lang="en-US" altLang="zh-CN"/>
              <a:t> =2, …, </a:t>
            </a:r>
            <a:r>
              <a:rPr lang="en-US" altLang="zh-CN" i="1"/>
              <a:t>n</a:t>
            </a:r>
            <a:r>
              <a:rPr lang="zh-CN" altLang="en-US"/>
              <a:t>。找出最小的</a:t>
            </a:r>
            <a:r>
              <a:rPr lang="en-US" altLang="zh-CN" i="1"/>
              <a:t>j</a:t>
            </a:r>
            <a:r>
              <a:rPr lang="zh-CN" altLang="en-US"/>
              <a:t>使</a:t>
            </a:r>
            <a:r>
              <a:rPr lang="en-US" altLang="zh-CN" i="1"/>
              <a:t>P</a:t>
            </a:r>
            <a:r>
              <a:rPr lang="en-US" altLang="zh-CN" i="1" baseline="-30000"/>
              <a:t>i</a:t>
            </a:r>
            <a:r>
              <a:rPr lang="zh-CN" altLang="en-US"/>
              <a:t>可装入</a:t>
            </a:r>
            <a:r>
              <a:rPr lang="en-US" altLang="zh-CN" i="1"/>
              <a:t>B</a:t>
            </a:r>
            <a:r>
              <a:rPr lang="en-US" altLang="zh-CN" i="1" baseline="-30000"/>
              <a:t>j</a:t>
            </a:r>
            <a:r>
              <a:rPr lang="zh-CN" altLang="en-US"/>
              <a:t>中，将</a:t>
            </a:r>
            <a:r>
              <a:rPr lang="en-US" altLang="zh-CN" i="1"/>
              <a:t>P</a:t>
            </a:r>
            <a:r>
              <a:rPr lang="en-US" altLang="zh-CN" i="1" baseline="-30000"/>
              <a:t>i</a:t>
            </a:r>
            <a:r>
              <a:rPr lang="zh-CN" altLang="en-US"/>
              <a:t>装入其中，在装</a:t>
            </a:r>
          </a:p>
          <a:p>
            <a:r>
              <a:rPr lang="zh-CN" altLang="en-US"/>
              <a:t>箱结束前，每一箱子的剩余空间均有可能被继续利用。</a:t>
            </a:r>
          </a:p>
        </p:txBody>
      </p:sp>
      <p:sp>
        <p:nvSpPr>
          <p:cNvPr id="151567" name="Rectangle 15"/>
          <p:cNvSpPr>
            <a:spLocks noChangeArrowheads="1"/>
          </p:cNvSpPr>
          <p:nvPr/>
        </p:nvSpPr>
        <p:spPr bwMode="auto">
          <a:xfrm>
            <a:off x="287338" y="2566988"/>
            <a:ext cx="90376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9.18</a:t>
            </a:r>
            <a:r>
              <a:rPr lang="en-US" altLang="zh-CN"/>
              <a:t>  </a:t>
            </a:r>
            <a:r>
              <a:rPr lang="zh-CN" altLang="en-US"/>
              <a:t>设</a:t>
            </a:r>
            <a:r>
              <a:rPr lang="en-US" altLang="zh-CN"/>
              <a:t>FF(</a:t>
            </a:r>
            <a:r>
              <a:rPr lang="en-US" altLang="zh-CN" i="1"/>
              <a:t>L</a:t>
            </a:r>
            <a:r>
              <a:rPr lang="en-US" altLang="zh-CN"/>
              <a:t>)</a:t>
            </a:r>
            <a:r>
              <a:rPr lang="zh-CN" altLang="en-US"/>
              <a:t>为用</a:t>
            </a:r>
            <a:r>
              <a:rPr lang="en-US" altLang="zh-CN"/>
              <a:t>FF</a:t>
            </a:r>
            <a:r>
              <a:rPr lang="zh-CN" altLang="en-US"/>
              <a:t>算法将</a:t>
            </a:r>
            <a:r>
              <a:rPr lang="en-US" altLang="zh-CN" i="1"/>
              <a:t>L</a:t>
            </a:r>
            <a:r>
              <a:rPr lang="zh-CN" altLang="en-US"/>
              <a:t>中的物品装箱所用的箱数，则有</a:t>
            </a:r>
          </a:p>
          <a:p>
            <a:r>
              <a:rPr lang="en-US" altLang="zh-CN"/>
              <a:t>FF(</a:t>
            </a:r>
            <a:r>
              <a:rPr lang="en-US" altLang="zh-CN" i="1"/>
              <a:t>L</a:t>
            </a:r>
            <a:r>
              <a:rPr lang="en-US" altLang="zh-CN"/>
              <a:t>) ≤ 1.7OPT(</a:t>
            </a:r>
            <a:r>
              <a:rPr lang="en-US" altLang="zh-CN" i="1"/>
              <a:t>L</a:t>
            </a:r>
            <a:r>
              <a:rPr lang="en-US" altLang="zh-CN"/>
              <a:t>) + 1</a:t>
            </a:r>
            <a:r>
              <a:rPr lang="zh-CN" altLang="en-US"/>
              <a:t>，且</a:t>
            </a:r>
            <a:r>
              <a:rPr lang="en-US" altLang="zh-CN"/>
              <a:t>1.7</a:t>
            </a:r>
            <a:r>
              <a:rPr lang="zh-CN" altLang="en-US"/>
              <a:t>是紧的，即不能被减小，（证明有较大难度，</a:t>
            </a:r>
          </a:p>
          <a:p>
            <a:r>
              <a:rPr lang="zh-CN" altLang="en-US"/>
              <a:t>从略）。</a:t>
            </a:r>
          </a:p>
        </p:txBody>
      </p:sp>
      <p:sp>
        <p:nvSpPr>
          <p:cNvPr id="151569" name="Rectangle 17"/>
          <p:cNvSpPr>
            <a:spLocks noChangeArrowheads="1"/>
          </p:cNvSpPr>
          <p:nvPr/>
        </p:nvSpPr>
        <p:spPr bwMode="auto">
          <a:xfrm>
            <a:off x="360363" y="3644900"/>
            <a:ext cx="26241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3. BF</a:t>
            </a:r>
            <a:r>
              <a:rPr lang="zh-CN" altLang="en-US">
                <a:solidFill>
                  <a:srgbClr val="009900"/>
                </a:solidFill>
              </a:rPr>
              <a:t>（</a:t>
            </a:r>
            <a:r>
              <a:rPr lang="en-US" altLang="zh-CN">
                <a:solidFill>
                  <a:srgbClr val="009900"/>
                </a:solidFill>
              </a:rPr>
              <a:t>Best Fit</a:t>
            </a:r>
            <a:r>
              <a:rPr lang="zh-CN" altLang="en-US">
                <a:solidFill>
                  <a:srgbClr val="009900"/>
                </a:solidFill>
              </a:rPr>
              <a:t>）算法</a:t>
            </a:r>
          </a:p>
        </p:txBody>
      </p:sp>
      <p:sp>
        <p:nvSpPr>
          <p:cNvPr id="151571" name="Rectangle 19"/>
          <p:cNvSpPr>
            <a:spLocks noChangeArrowheads="1"/>
          </p:cNvSpPr>
          <p:nvPr/>
        </p:nvSpPr>
        <p:spPr bwMode="auto">
          <a:xfrm>
            <a:off x="525463" y="4005263"/>
            <a:ext cx="2462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  </a:t>
            </a:r>
            <a:r>
              <a:rPr lang="zh-CN" altLang="en-US"/>
              <a:t>装</a:t>
            </a:r>
            <a:r>
              <a:rPr lang="en-US" altLang="zh-CN" i="1"/>
              <a:t>P</a:t>
            </a:r>
            <a:r>
              <a:rPr lang="en-US" altLang="zh-CN" baseline="-30000"/>
              <a:t>1</a:t>
            </a:r>
            <a:r>
              <a:rPr lang="zh-CN" altLang="en-US"/>
              <a:t>装入</a:t>
            </a:r>
            <a:r>
              <a:rPr lang="en-US" altLang="zh-CN" i="1"/>
              <a:t>B</a:t>
            </a:r>
            <a:r>
              <a:rPr lang="en-US" altLang="zh-CN" baseline="-30000"/>
              <a:t>1</a:t>
            </a:r>
            <a:r>
              <a:rPr lang="zh-CN" altLang="en-US"/>
              <a:t>中。</a:t>
            </a:r>
          </a:p>
        </p:txBody>
      </p:sp>
      <p:sp>
        <p:nvSpPr>
          <p:cNvPr id="151573" name="Rectangle 21"/>
          <p:cNvSpPr>
            <a:spLocks noChangeArrowheads="1"/>
          </p:cNvSpPr>
          <p:nvPr/>
        </p:nvSpPr>
        <p:spPr bwMode="auto">
          <a:xfrm>
            <a:off x="503238" y="4311650"/>
            <a:ext cx="84613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步</a:t>
            </a:r>
            <a:r>
              <a:rPr lang="en-US" altLang="zh-CN"/>
              <a:t>2  </a:t>
            </a:r>
            <a:r>
              <a:rPr lang="zh-CN" altLang="en-US"/>
              <a:t>装</a:t>
            </a:r>
            <a:r>
              <a:rPr lang="en-US" altLang="zh-CN" i="1"/>
              <a:t>P</a:t>
            </a:r>
            <a:r>
              <a:rPr lang="en-US" altLang="zh-CN" i="1" baseline="-30000"/>
              <a:t>i</a:t>
            </a:r>
            <a:r>
              <a:rPr lang="en-US" altLang="zh-CN"/>
              <a:t>, </a:t>
            </a:r>
            <a:r>
              <a:rPr lang="en-US" altLang="zh-CN" i="1"/>
              <a:t>i</a:t>
            </a:r>
            <a:r>
              <a:rPr lang="en-US" altLang="zh-CN"/>
              <a:t> =2, …, </a:t>
            </a:r>
            <a:r>
              <a:rPr lang="en-US" altLang="zh-CN" i="1"/>
              <a:t>n</a:t>
            </a:r>
            <a:r>
              <a:rPr lang="zh-CN" altLang="en-US"/>
              <a:t>。在能够装下</a:t>
            </a:r>
            <a:r>
              <a:rPr lang="en-US" altLang="zh-CN" i="1"/>
              <a:t>P</a:t>
            </a:r>
            <a:r>
              <a:rPr lang="en-US" altLang="zh-CN" i="1" baseline="-30000"/>
              <a:t>i</a:t>
            </a:r>
            <a:r>
              <a:rPr lang="zh-CN" altLang="en-US"/>
              <a:t>的箱中找出已装得最多（即剩余空间</a:t>
            </a:r>
          </a:p>
          <a:p>
            <a:r>
              <a:rPr lang="zh-CN" altLang="en-US"/>
              <a:t>最小）的一只</a:t>
            </a:r>
            <a:r>
              <a:rPr lang="en-US" altLang="zh-CN" i="1"/>
              <a:t>B</a:t>
            </a:r>
            <a:r>
              <a:rPr lang="en-US" altLang="zh-CN" i="1" baseline="-30000"/>
              <a:t>j</a:t>
            </a:r>
            <a:r>
              <a:rPr lang="zh-CN" altLang="en-US"/>
              <a:t>，将</a:t>
            </a:r>
            <a:r>
              <a:rPr lang="en-US" altLang="zh-CN" i="1"/>
              <a:t>P</a:t>
            </a:r>
            <a:r>
              <a:rPr lang="en-US" altLang="zh-CN" i="1" baseline="-30000"/>
              <a:t>i</a:t>
            </a:r>
            <a:r>
              <a:rPr lang="zh-CN" altLang="en-US"/>
              <a:t>装入</a:t>
            </a:r>
            <a:r>
              <a:rPr lang="en-US" altLang="zh-CN" i="1"/>
              <a:t>B</a:t>
            </a:r>
            <a:r>
              <a:rPr lang="en-US" altLang="zh-CN" i="1" baseline="-30000"/>
              <a:t>j</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1557"/>
                                        </p:tgtEl>
                                        <p:attrNameLst>
                                          <p:attrName>style.visibility</p:attrName>
                                        </p:attrNameLst>
                                      </p:cBhvr>
                                      <p:to>
                                        <p:strVal val="visible"/>
                                      </p:to>
                                    </p:set>
                                    <p:anim calcmode="lin" valueType="num">
                                      <p:cBhvr additive="base">
                                        <p:cTn id="7" dur="500" fill="hold"/>
                                        <p:tgtEl>
                                          <p:spTgt spid="151557"/>
                                        </p:tgtEl>
                                        <p:attrNameLst>
                                          <p:attrName>ppt_x</p:attrName>
                                        </p:attrNameLst>
                                      </p:cBhvr>
                                      <p:tavLst>
                                        <p:tav tm="0">
                                          <p:val>
                                            <p:strVal val="0-#ppt_w/2"/>
                                          </p:val>
                                        </p:tav>
                                        <p:tav tm="100000">
                                          <p:val>
                                            <p:strVal val="#ppt_x"/>
                                          </p:val>
                                        </p:tav>
                                      </p:tavLst>
                                    </p:anim>
                                    <p:anim calcmode="lin" valueType="num">
                                      <p:cBhvr additive="base">
                                        <p:cTn id="8" dur="500" fill="hold"/>
                                        <p:tgtEl>
                                          <p:spTgt spid="1515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9"/>
                                        </p:tgtEl>
                                        <p:attrNameLst>
                                          <p:attrName>style.visibility</p:attrName>
                                        </p:attrNameLst>
                                      </p:cBhvr>
                                      <p:to>
                                        <p:strVal val="visible"/>
                                      </p:to>
                                    </p:set>
                                    <p:anim calcmode="lin" valueType="num">
                                      <p:cBhvr additive="base">
                                        <p:cTn id="13" dur="500" fill="hold"/>
                                        <p:tgtEl>
                                          <p:spTgt spid="151559"/>
                                        </p:tgtEl>
                                        <p:attrNameLst>
                                          <p:attrName>ppt_x</p:attrName>
                                        </p:attrNameLst>
                                      </p:cBhvr>
                                      <p:tavLst>
                                        <p:tav tm="0">
                                          <p:val>
                                            <p:strVal val="0-#ppt_w/2"/>
                                          </p:val>
                                        </p:tav>
                                        <p:tav tm="100000">
                                          <p:val>
                                            <p:strVal val="#ppt_x"/>
                                          </p:val>
                                        </p:tav>
                                      </p:tavLst>
                                    </p:anim>
                                    <p:anim calcmode="lin" valueType="num">
                                      <p:cBhvr additive="base">
                                        <p:cTn id="14" dur="500" fill="hold"/>
                                        <p:tgtEl>
                                          <p:spTgt spid="1515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61"/>
                                        </p:tgtEl>
                                        <p:attrNameLst>
                                          <p:attrName>style.visibility</p:attrName>
                                        </p:attrNameLst>
                                      </p:cBhvr>
                                      <p:to>
                                        <p:strVal val="visible"/>
                                      </p:to>
                                    </p:set>
                                    <p:anim calcmode="lin" valueType="num">
                                      <p:cBhvr additive="base">
                                        <p:cTn id="19" dur="500" fill="hold"/>
                                        <p:tgtEl>
                                          <p:spTgt spid="151561"/>
                                        </p:tgtEl>
                                        <p:attrNameLst>
                                          <p:attrName>ppt_x</p:attrName>
                                        </p:attrNameLst>
                                      </p:cBhvr>
                                      <p:tavLst>
                                        <p:tav tm="0">
                                          <p:val>
                                            <p:strVal val="0-#ppt_w/2"/>
                                          </p:val>
                                        </p:tav>
                                        <p:tav tm="100000">
                                          <p:val>
                                            <p:strVal val="#ppt_x"/>
                                          </p:val>
                                        </p:tav>
                                      </p:tavLst>
                                    </p:anim>
                                    <p:anim calcmode="lin" valueType="num">
                                      <p:cBhvr additive="base">
                                        <p:cTn id="20" dur="500" fill="hold"/>
                                        <p:tgtEl>
                                          <p:spTgt spid="15156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563"/>
                                        </p:tgtEl>
                                        <p:attrNameLst>
                                          <p:attrName>style.visibility</p:attrName>
                                        </p:attrNameLst>
                                      </p:cBhvr>
                                      <p:to>
                                        <p:strVal val="visible"/>
                                      </p:to>
                                    </p:set>
                                    <p:anim calcmode="lin" valueType="num">
                                      <p:cBhvr additive="base">
                                        <p:cTn id="25" dur="500" fill="hold"/>
                                        <p:tgtEl>
                                          <p:spTgt spid="151563"/>
                                        </p:tgtEl>
                                        <p:attrNameLst>
                                          <p:attrName>ppt_x</p:attrName>
                                        </p:attrNameLst>
                                      </p:cBhvr>
                                      <p:tavLst>
                                        <p:tav tm="0">
                                          <p:val>
                                            <p:strVal val="0-#ppt_w/2"/>
                                          </p:val>
                                        </p:tav>
                                        <p:tav tm="100000">
                                          <p:val>
                                            <p:strVal val="#ppt_x"/>
                                          </p:val>
                                        </p:tav>
                                      </p:tavLst>
                                    </p:anim>
                                    <p:anim calcmode="lin" valueType="num">
                                      <p:cBhvr additive="base">
                                        <p:cTn id="26" dur="500" fill="hold"/>
                                        <p:tgtEl>
                                          <p:spTgt spid="151563"/>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65"/>
                                        </p:tgtEl>
                                        <p:attrNameLst>
                                          <p:attrName>style.visibility</p:attrName>
                                        </p:attrNameLst>
                                      </p:cBhvr>
                                      <p:to>
                                        <p:strVal val="visible"/>
                                      </p:to>
                                    </p:set>
                                    <p:anim calcmode="lin" valueType="num">
                                      <p:cBhvr additive="base">
                                        <p:cTn id="31" dur="500" fill="hold"/>
                                        <p:tgtEl>
                                          <p:spTgt spid="151565"/>
                                        </p:tgtEl>
                                        <p:attrNameLst>
                                          <p:attrName>ppt_x</p:attrName>
                                        </p:attrNameLst>
                                      </p:cBhvr>
                                      <p:tavLst>
                                        <p:tav tm="0">
                                          <p:val>
                                            <p:strVal val="0-#ppt_w/2"/>
                                          </p:val>
                                        </p:tav>
                                        <p:tav tm="100000">
                                          <p:val>
                                            <p:strVal val="#ppt_x"/>
                                          </p:val>
                                        </p:tav>
                                      </p:tavLst>
                                    </p:anim>
                                    <p:anim calcmode="lin" valueType="num">
                                      <p:cBhvr additive="base">
                                        <p:cTn id="32" dur="500" fill="hold"/>
                                        <p:tgtEl>
                                          <p:spTgt spid="15156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1567"/>
                                        </p:tgtEl>
                                        <p:attrNameLst>
                                          <p:attrName>style.visibility</p:attrName>
                                        </p:attrNameLst>
                                      </p:cBhvr>
                                      <p:to>
                                        <p:strVal val="visible"/>
                                      </p:to>
                                    </p:set>
                                    <p:anim calcmode="lin" valueType="num">
                                      <p:cBhvr additive="base">
                                        <p:cTn id="37" dur="500" fill="hold"/>
                                        <p:tgtEl>
                                          <p:spTgt spid="151567"/>
                                        </p:tgtEl>
                                        <p:attrNameLst>
                                          <p:attrName>ppt_x</p:attrName>
                                        </p:attrNameLst>
                                      </p:cBhvr>
                                      <p:tavLst>
                                        <p:tav tm="0">
                                          <p:val>
                                            <p:strVal val="0-#ppt_w/2"/>
                                          </p:val>
                                        </p:tav>
                                        <p:tav tm="100000">
                                          <p:val>
                                            <p:strVal val="#ppt_x"/>
                                          </p:val>
                                        </p:tav>
                                      </p:tavLst>
                                    </p:anim>
                                    <p:anim calcmode="lin" valueType="num">
                                      <p:cBhvr additive="base">
                                        <p:cTn id="38" dur="500" fill="hold"/>
                                        <p:tgtEl>
                                          <p:spTgt spid="15156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1569"/>
                                        </p:tgtEl>
                                        <p:attrNameLst>
                                          <p:attrName>style.visibility</p:attrName>
                                        </p:attrNameLst>
                                      </p:cBhvr>
                                      <p:to>
                                        <p:strVal val="visible"/>
                                      </p:to>
                                    </p:set>
                                    <p:anim calcmode="lin" valueType="num">
                                      <p:cBhvr additive="base">
                                        <p:cTn id="43" dur="500" fill="hold"/>
                                        <p:tgtEl>
                                          <p:spTgt spid="151569"/>
                                        </p:tgtEl>
                                        <p:attrNameLst>
                                          <p:attrName>ppt_x</p:attrName>
                                        </p:attrNameLst>
                                      </p:cBhvr>
                                      <p:tavLst>
                                        <p:tav tm="0">
                                          <p:val>
                                            <p:strVal val="0-#ppt_w/2"/>
                                          </p:val>
                                        </p:tav>
                                        <p:tav tm="100000">
                                          <p:val>
                                            <p:strVal val="#ppt_x"/>
                                          </p:val>
                                        </p:tav>
                                      </p:tavLst>
                                    </p:anim>
                                    <p:anim calcmode="lin" valueType="num">
                                      <p:cBhvr additive="base">
                                        <p:cTn id="44" dur="500" fill="hold"/>
                                        <p:tgtEl>
                                          <p:spTgt spid="15156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1571"/>
                                        </p:tgtEl>
                                        <p:attrNameLst>
                                          <p:attrName>style.visibility</p:attrName>
                                        </p:attrNameLst>
                                      </p:cBhvr>
                                      <p:to>
                                        <p:strVal val="visible"/>
                                      </p:to>
                                    </p:set>
                                    <p:anim calcmode="lin" valueType="num">
                                      <p:cBhvr additive="base">
                                        <p:cTn id="49" dur="500" fill="hold"/>
                                        <p:tgtEl>
                                          <p:spTgt spid="151571"/>
                                        </p:tgtEl>
                                        <p:attrNameLst>
                                          <p:attrName>ppt_x</p:attrName>
                                        </p:attrNameLst>
                                      </p:cBhvr>
                                      <p:tavLst>
                                        <p:tav tm="0">
                                          <p:val>
                                            <p:strVal val="0-#ppt_w/2"/>
                                          </p:val>
                                        </p:tav>
                                        <p:tav tm="100000">
                                          <p:val>
                                            <p:strVal val="#ppt_x"/>
                                          </p:val>
                                        </p:tav>
                                      </p:tavLst>
                                    </p:anim>
                                    <p:anim calcmode="lin" valueType="num">
                                      <p:cBhvr additive="base">
                                        <p:cTn id="50" dur="500" fill="hold"/>
                                        <p:tgtEl>
                                          <p:spTgt spid="15157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1573"/>
                                        </p:tgtEl>
                                        <p:attrNameLst>
                                          <p:attrName>style.visibility</p:attrName>
                                        </p:attrNameLst>
                                      </p:cBhvr>
                                      <p:to>
                                        <p:strVal val="visible"/>
                                      </p:to>
                                    </p:set>
                                    <p:anim calcmode="lin" valueType="num">
                                      <p:cBhvr additive="base">
                                        <p:cTn id="55" dur="500" fill="hold"/>
                                        <p:tgtEl>
                                          <p:spTgt spid="151573"/>
                                        </p:tgtEl>
                                        <p:attrNameLst>
                                          <p:attrName>ppt_x</p:attrName>
                                        </p:attrNameLst>
                                      </p:cBhvr>
                                      <p:tavLst>
                                        <p:tav tm="0">
                                          <p:val>
                                            <p:strVal val="0-#ppt_w/2"/>
                                          </p:val>
                                        </p:tav>
                                        <p:tav tm="100000">
                                          <p:val>
                                            <p:strVal val="#ppt_x"/>
                                          </p:val>
                                        </p:tav>
                                      </p:tavLst>
                                    </p:anim>
                                    <p:anim calcmode="lin" valueType="num">
                                      <p:cBhvr additive="base">
                                        <p:cTn id="56" dur="500" fill="hold"/>
                                        <p:tgtEl>
                                          <p:spTgt spid="151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p:bldP spid="151559" grpId="0"/>
      <p:bldP spid="151561" grpId="0"/>
      <p:bldP spid="151563" grpId="0"/>
      <p:bldP spid="151565" grpId="0"/>
      <p:bldP spid="151567" grpId="0"/>
      <p:bldP spid="151569" grpId="0"/>
      <p:bldP spid="151571" grpId="0"/>
      <p:bldP spid="15157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Text Box 4"/>
          <p:cNvSpPr txBox="1">
            <a:spLocks noChangeArrowheads="1"/>
          </p:cNvSpPr>
          <p:nvPr/>
        </p:nvSpPr>
        <p:spPr bwMode="auto">
          <a:xfrm>
            <a:off x="250825" y="476250"/>
            <a:ext cx="85518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9.19</a:t>
            </a:r>
            <a:r>
              <a:rPr lang="en-US" altLang="zh-CN">
                <a:solidFill>
                  <a:srgbClr val="000000"/>
                </a:solidFill>
                <a:ea typeface="黑体" pitchFamily="2" charset="-122"/>
              </a:rPr>
              <a:t> </a:t>
            </a:r>
            <a:r>
              <a:rPr lang="en-US" altLang="zh-CN">
                <a:solidFill>
                  <a:srgbClr val="000000"/>
                </a:solidFill>
              </a:rPr>
              <a:t> </a:t>
            </a:r>
            <a:r>
              <a:rPr lang="zh-CN" altLang="en-US">
                <a:solidFill>
                  <a:srgbClr val="000000"/>
                </a:solidFill>
              </a:rPr>
              <a:t>设</a:t>
            </a:r>
            <a:r>
              <a:rPr lang="en-US" altLang="zh-CN">
                <a:solidFill>
                  <a:srgbClr val="000000"/>
                </a:solidFill>
              </a:rPr>
              <a:t>BF(</a:t>
            </a:r>
            <a:r>
              <a:rPr lang="en-US" altLang="zh-CN" i="1">
                <a:solidFill>
                  <a:srgbClr val="000000"/>
                </a:solidFill>
              </a:rPr>
              <a:t>L</a:t>
            </a:r>
            <a:r>
              <a:rPr lang="en-US" altLang="zh-CN">
                <a:solidFill>
                  <a:srgbClr val="000000"/>
                </a:solidFill>
              </a:rPr>
              <a:t>)</a:t>
            </a:r>
            <a:r>
              <a:rPr lang="zh-CN" altLang="en-US">
                <a:solidFill>
                  <a:srgbClr val="000000"/>
                </a:solidFill>
              </a:rPr>
              <a:t>为用</a:t>
            </a:r>
            <a:r>
              <a:rPr lang="en-US" altLang="zh-CN">
                <a:solidFill>
                  <a:srgbClr val="000000"/>
                </a:solidFill>
              </a:rPr>
              <a:t>BF</a:t>
            </a:r>
            <a:r>
              <a:rPr lang="zh-CN" altLang="en-US">
                <a:solidFill>
                  <a:srgbClr val="000000"/>
                </a:solidFill>
              </a:rPr>
              <a:t>算法将</a:t>
            </a:r>
            <a:r>
              <a:rPr lang="en-US" altLang="zh-CN">
                <a:solidFill>
                  <a:srgbClr val="000000"/>
                </a:solidFill>
              </a:rPr>
              <a:t>L</a:t>
            </a:r>
            <a:r>
              <a:rPr lang="zh-CN" altLang="en-US">
                <a:solidFill>
                  <a:srgbClr val="000000"/>
                </a:solidFill>
              </a:rPr>
              <a:t>中物品装箱所用的箱数，则有</a:t>
            </a:r>
            <a:r>
              <a:rPr lang="en-US" altLang="zh-CN">
                <a:solidFill>
                  <a:srgbClr val="000000"/>
                </a:solidFill>
              </a:rPr>
              <a:t>BF</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1.7OPT(</a:t>
            </a:r>
            <a:r>
              <a:rPr lang="en-US" altLang="zh-CN" i="1">
                <a:solidFill>
                  <a:srgbClr val="000000"/>
                </a:solidFill>
              </a:rPr>
              <a:t>L</a:t>
            </a:r>
            <a:r>
              <a:rPr lang="en-US" altLang="zh-CN">
                <a:solidFill>
                  <a:srgbClr val="000000"/>
                </a:solidFill>
              </a:rPr>
              <a:t>) + 1</a:t>
            </a:r>
            <a:r>
              <a:rPr lang="zh-CN" altLang="en-US">
                <a:solidFill>
                  <a:srgbClr val="000000"/>
                </a:solidFill>
              </a:rPr>
              <a:t>，且</a:t>
            </a:r>
            <a:r>
              <a:rPr lang="en-US" altLang="zh-CN">
                <a:solidFill>
                  <a:srgbClr val="000000"/>
                </a:solidFill>
              </a:rPr>
              <a:t>1.7</a:t>
            </a:r>
            <a:r>
              <a:rPr lang="zh-CN" altLang="en-US">
                <a:solidFill>
                  <a:srgbClr val="000000"/>
                </a:solidFill>
              </a:rPr>
              <a:t>是紧的，（证明从略）。</a:t>
            </a:r>
          </a:p>
        </p:txBody>
      </p:sp>
      <p:sp>
        <p:nvSpPr>
          <p:cNvPr id="152582" name="Rectangle 6"/>
          <p:cNvSpPr>
            <a:spLocks noChangeArrowheads="1"/>
          </p:cNvSpPr>
          <p:nvPr/>
        </p:nvSpPr>
        <p:spPr bwMode="auto">
          <a:xfrm>
            <a:off x="215900" y="1125538"/>
            <a:ext cx="87487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t>虽然</a:t>
            </a:r>
            <a:r>
              <a:rPr lang="en-US" altLang="zh-CN"/>
              <a:t>FF</a:t>
            </a:r>
            <a:r>
              <a:rPr lang="zh-CN" altLang="en-US"/>
              <a:t>算法和</a:t>
            </a:r>
            <a:r>
              <a:rPr lang="en-US" altLang="zh-CN"/>
              <a:t>BF</a:t>
            </a:r>
            <a:r>
              <a:rPr lang="zh-CN" altLang="en-US"/>
              <a:t>算法都很简单自然，但定理</a:t>
            </a:r>
            <a:r>
              <a:rPr lang="en-US" altLang="zh-CN"/>
              <a:t>9.18</a:t>
            </a:r>
            <a:r>
              <a:rPr lang="zh-CN" altLang="en-US"/>
              <a:t>和定理</a:t>
            </a:r>
            <a:r>
              <a:rPr lang="en-US" altLang="zh-CN"/>
              <a:t>9.19</a:t>
            </a:r>
            <a:r>
              <a:rPr lang="zh-CN" altLang="en-US"/>
              <a:t>却不易证明。事实上，</a:t>
            </a:r>
            <a:r>
              <a:rPr lang="en-US" altLang="zh-CN"/>
              <a:t>Ullman</a:t>
            </a:r>
            <a:r>
              <a:rPr lang="zh-CN" altLang="en-US"/>
              <a:t>于</a:t>
            </a:r>
            <a:r>
              <a:rPr lang="en-US" altLang="zh-CN"/>
              <a:t>1971</a:t>
            </a:r>
            <a:r>
              <a:rPr lang="zh-CN" altLang="en-US"/>
              <a:t>年先证明了</a:t>
            </a:r>
            <a:r>
              <a:rPr lang="en-US" altLang="zh-CN"/>
              <a:t>FF</a:t>
            </a:r>
            <a:r>
              <a:rPr lang="zh-CN" altLang="en-US"/>
              <a:t>（</a:t>
            </a:r>
            <a:r>
              <a:rPr lang="en-US" altLang="zh-CN" i="1"/>
              <a:t>L</a:t>
            </a:r>
            <a:r>
              <a:rPr lang="zh-CN" altLang="en-US"/>
              <a:t>）</a:t>
            </a:r>
            <a:r>
              <a:rPr lang="en-US" altLang="zh-CN"/>
              <a:t>≤ 1.7OPT(</a:t>
            </a:r>
            <a:r>
              <a:rPr lang="en-US" altLang="zh-CN" i="1"/>
              <a:t>L</a:t>
            </a:r>
            <a:r>
              <a:rPr lang="en-US" altLang="zh-CN"/>
              <a:t>) + 3</a:t>
            </a:r>
            <a:r>
              <a:rPr lang="zh-CN" altLang="en-US"/>
              <a:t>；接着，</a:t>
            </a:r>
            <a:r>
              <a:rPr lang="en-US" altLang="zh-CN"/>
              <a:t>Johnson</a:t>
            </a:r>
            <a:r>
              <a:rPr lang="zh-CN" altLang="en-US"/>
              <a:t>等人于</a:t>
            </a:r>
            <a:r>
              <a:rPr lang="en-US" altLang="zh-CN"/>
              <a:t>1974</a:t>
            </a:r>
            <a:r>
              <a:rPr lang="zh-CN" altLang="en-US"/>
              <a:t>年证明</a:t>
            </a:r>
            <a:r>
              <a:rPr lang="en-US" altLang="zh-CN"/>
              <a:t>FF</a:t>
            </a:r>
            <a:r>
              <a:rPr lang="zh-CN" altLang="en-US"/>
              <a:t>（</a:t>
            </a:r>
            <a:r>
              <a:rPr lang="en-US" altLang="zh-CN" i="1"/>
              <a:t>L</a:t>
            </a:r>
            <a:r>
              <a:rPr lang="zh-CN" altLang="en-US"/>
              <a:t>）</a:t>
            </a:r>
            <a:r>
              <a:rPr lang="en-US" altLang="zh-CN"/>
              <a:t>≤ 1.7OPT(</a:t>
            </a:r>
            <a:r>
              <a:rPr lang="en-US" altLang="zh-CN" i="1"/>
              <a:t>L</a:t>
            </a:r>
            <a:r>
              <a:rPr lang="en-US" altLang="zh-CN"/>
              <a:t>) + 2</a:t>
            </a:r>
            <a:r>
              <a:rPr lang="zh-CN" altLang="en-US"/>
              <a:t>；最后，</a:t>
            </a:r>
            <a:r>
              <a:rPr lang="en-US" altLang="zh-CN"/>
              <a:t>Garey</a:t>
            </a:r>
            <a:r>
              <a:rPr lang="zh-CN" altLang="en-US"/>
              <a:t>等人才证明了</a:t>
            </a:r>
            <a:r>
              <a:rPr lang="en-US" altLang="zh-CN"/>
              <a:t>FF</a:t>
            </a:r>
            <a:r>
              <a:rPr lang="zh-CN" altLang="en-US"/>
              <a:t>（</a:t>
            </a:r>
            <a:r>
              <a:rPr lang="en-US" altLang="zh-CN" i="1"/>
              <a:t>L</a:t>
            </a:r>
            <a:r>
              <a:rPr lang="zh-CN" altLang="en-US"/>
              <a:t>）</a:t>
            </a:r>
            <a:r>
              <a:rPr lang="en-US" altLang="zh-CN"/>
              <a:t>≤ 1.7OPT(</a:t>
            </a:r>
            <a:r>
              <a:rPr lang="en-US" altLang="zh-CN" i="1"/>
              <a:t>L</a:t>
            </a:r>
            <a:r>
              <a:rPr lang="en-US" altLang="zh-CN"/>
              <a:t>) + 1</a:t>
            </a:r>
            <a:r>
              <a:rPr lang="zh-CN" altLang="en-US"/>
              <a:t>。</a:t>
            </a:r>
          </a:p>
        </p:txBody>
      </p:sp>
      <p:sp>
        <p:nvSpPr>
          <p:cNvPr id="152584" name="Rectangle 8"/>
          <p:cNvSpPr>
            <a:spLocks noChangeArrowheads="1"/>
          </p:cNvSpPr>
          <p:nvPr/>
        </p:nvSpPr>
        <p:spPr bwMode="auto">
          <a:xfrm>
            <a:off x="187325" y="2455863"/>
            <a:ext cx="3513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rPr>
              <a:t>（二）</a:t>
            </a:r>
            <a:r>
              <a:rPr lang="en-US" altLang="zh-CN" i="1">
                <a:solidFill>
                  <a:srgbClr val="009900"/>
                </a:solidFill>
              </a:rPr>
              <a:t>off-line</a:t>
            </a:r>
            <a:r>
              <a:rPr lang="zh-CN" altLang="en-US">
                <a:solidFill>
                  <a:srgbClr val="009900"/>
                </a:solidFill>
              </a:rPr>
              <a:t>问题的近似算法</a:t>
            </a:r>
          </a:p>
        </p:txBody>
      </p:sp>
      <p:sp>
        <p:nvSpPr>
          <p:cNvPr id="152586" name="Rectangle 10"/>
          <p:cNvSpPr>
            <a:spLocks noChangeArrowheads="1"/>
          </p:cNvSpPr>
          <p:nvPr/>
        </p:nvSpPr>
        <p:spPr bwMode="auto">
          <a:xfrm>
            <a:off x="274638" y="2816225"/>
            <a:ext cx="86185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由于允许先对物品进行整理，装箱结果会更好些，有可能使用更少的箱子。</a:t>
            </a:r>
          </a:p>
        </p:txBody>
      </p:sp>
      <p:sp>
        <p:nvSpPr>
          <p:cNvPr id="152588" name="Rectangle 12"/>
          <p:cNvSpPr>
            <a:spLocks noChangeArrowheads="1"/>
          </p:cNvSpPr>
          <p:nvPr/>
        </p:nvSpPr>
        <p:spPr bwMode="auto">
          <a:xfrm>
            <a:off x="376238" y="3141663"/>
            <a:ext cx="4111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1. FFD</a:t>
            </a:r>
            <a:r>
              <a:rPr lang="zh-CN" altLang="en-US">
                <a:solidFill>
                  <a:srgbClr val="009900"/>
                </a:solidFill>
              </a:rPr>
              <a:t>（</a:t>
            </a:r>
            <a:r>
              <a:rPr lang="en-US" altLang="zh-CN">
                <a:solidFill>
                  <a:srgbClr val="009900"/>
                </a:solidFill>
              </a:rPr>
              <a:t>First Fit Decreasing</a:t>
            </a:r>
            <a:r>
              <a:rPr lang="zh-CN" altLang="en-US">
                <a:solidFill>
                  <a:srgbClr val="009900"/>
                </a:solidFill>
              </a:rPr>
              <a:t>）算法</a:t>
            </a:r>
          </a:p>
        </p:txBody>
      </p:sp>
      <p:sp>
        <p:nvSpPr>
          <p:cNvPr id="152590" name="Rectangle 14"/>
          <p:cNvSpPr>
            <a:spLocks noChangeArrowheads="1"/>
          </p:cNvSpPr>
          <p:nvPr/>
        </p:nvSpPr>
        <p:spPr bwMode="auto">
          <a:xfrm>
            <a:off x="303213" y="3573463"/>
            <a:ext cx="8156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  </a:t>
            </a:r>
            <a:r>
              <a:rPr lang="zh-CN" altLang="en-US"/>
              <a:t>将</a:t>
            </a:r>
            <a:r>
              <a:rPr lang="en-US" altLang="zh-CN" i="1"/>
              <a:t>L</a:t>
            </a:r>
            <a:r>
              <a:rPr lang="zh-CN" altLang="en-US"/>
              <a:t>先整理成</a:t>
            </a:r>
            <a:r>
              <a:rPr lang="en-US" altLang="zh-CN" i="1"/>
              <a:t>l</a:t>
            </a:r>
            <a:r>
              <a:rPr lang="en-US" altLang="zh-CN"/>
              <a:t>(</a:t>
            </a:r>
            <a:r>
              <a:rPr lang="en-US" altLang="zh-CN" i="1"/>
              <a:t>P</a:t>
            </a:r>
            <a:r>
              <a:rPr lang="en-US" altLang="zh-CN" i="1" baseline="-30000"/>
              <a:t>i</a:t>
            </a:r>
            <a:r>
              <a:rPr lang="en-US" altLang="zh-CN"/>
              <a:t>)</a:t>
            </a:r>
            <a:r>
              <a:rPr lang="zh-CN" altLang="en-US"/>
              <a:t>不增的顺序，不妨设已有</a:t>
            </a:r>
            <a:r>
              <a:rPr lang="en-US" altLang="zh-CN" i="1"/>
              <a:t>l</a:t>
            </a:r>
            <a:r>
              <a:rPr lang="en-US" altLang="zh-CN"/>
              <a:t>(</a:t>
            </a:r>
            <a:r>
              <a:rPr lang="en-US" altLang="zh-CN" i="1"/>
              <a:t>P</a:t>
            </a:r>
            <a:r>
              <a:rPr lang="en-US" altLang="zh-CN" baseline="-30000"/>
              <a:t>1</a:t>
            </a:r>
            <a:r>
              <a:rPr lang="en-US" altLang="zh-CN"/>
              <a:t>)≥</a:t>
            </a:r>
            <a:r>
              <a:rPr lang="en-US" altLang="zh-CN" i="1"/>
              <a:t>l</a:t>
            </a:r>
            <a:r>
              <a:rPr lang="en-US" altLang="zh-CN"/>
              <a:t>(</a:t>
            </a:r>
            <a:r>
              <a:rPr lang="en-US" altLang="zh-CN" i="1"/>
              <a:t>P</a:t>
            </a:r>
            <a:r>
              <a:rPr lang="en-US" altLang="zh-CN" baseline="-30000"/>
              <a:t>2</a:t>
            </a:r>
            <a:r>
              <a:rPr lang="en-US" altLang="zh-CN"/>
              <a:t>) ≥…≥</a:t>
            </a:r>
            <a:r>
              <a:rPr lang="en-US" altLang="zh-CN" i="1"/>
              <a:t>l</a:t>
            </a:r>
            <a:r>
              <a:rPr lang="en-US" altLang="zh-CN"/>
              <a:t>(</a:t>
            </a:r>
            <a:r>
              <a:rPr lang="en-US" altLang="zh-CN" i="1"/>
              <a:t>P</a:t>
            </a:r>
            <a:r>
              <a:rPr lang="en-US" altLang="zh-CN" i="1" baseline="-30000"/>
              <a:t>n</a:t>
            </a:r>
            <a:r>
              <a:rPr lang="en-US" altLang="zh-CN"/>
              <a:t>)</a:t>
            </a:r>
            <a:r>
              <a:rPr lang="zh-CN" altLang="en-US"/>
              <a:t>。</a:t>
            </a:r>
          </a:p>
        </p:txBody>
      </p:sp>
      <p:sp>
        <p:nvSpPr>
          <p:cNvPr id="152591" name="Rectangle 15"/>
          <p:cNvSpPr>
            <a:spLocks noChangeArrowheads="1"/>
          </p:cNvSpPr>
          <p:nvPr/>
        </p:nvSpPr>
        <p:spPr bwMode="auto">
          <a:xfrm>
            <a:off x="304800" y="3968750"/>
            <a:ext cx="397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2  </a:t>
            </a:r>
            <a:r>
              <a:rPr lang="zh-CN" altLang="en-US"/>
              <a:t>用</a:t>
            </a:r>
            <a:r>
              <a:rPr lang="en-US" altLang="zh-CN"/>
              <a:t>FF</a:t>
            </a:r>
            <a:r>
              <a:rPr lang="zh-CN" altLang="en-US"/>
              <a:t>算法对</a:t>
            </a:r>
            <a:r>
              <a:rPr lang="en-US" altLang="zh-CN" i="1"/>
              <a:t>L</a:t>
            </a:r>
            <a:r>
              <a:rPr lang="zh-CN" altLang="en-US"/>
              <a:t>中的物品装箱。</a:t>
            </a:r>
          </a:p>
        </p:txBody>
      </p:sp>
      <p:sp>
        <p:nvSpPr>
          <p:cNvPr id="152593" name="Rectangle 17"/>
          <p:cNvSpPr>
            <a:spLocks noChangeArrowheads="1"/>
          </p:cNvSpPr>
          <p:nvPr/>
        </p:nvSpPr>
        <p:spPr bwMode="auto">
          <a:xfrm>
            <a:off x="682625" y="4365625"/>
            <a:ext cx="4133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solidFill>
                  <a:srgbClr val="009900"/>
                </a:solidFill>
              </a:rPr>
              <a:t>2. BFD</a:t>
            </a:r>
            <a:r>
              <a:rPr lang="zh-CN" altLang="en-US">
                <a:solidFill>
                  <a:srgbClr val="009900"/>
                </a:solidFill>
                <a:cs typeface="Times New Roman" pitchFamily="18" charset="0"/>
              </a:rPr>
              <a:t>（</a:t>
            </a:r>
            <a:r>
              <a:rPr lang="en-US" altLang="zh-CN">
                <a:solidFill>
                  <a:srgbClr val="009900"/>
                </a:solidFill>
              </a:rPr>
              <a:t>Best Fit Decreasing</a:t>
            </a:r>
            <a:r>
              <a:rPr lang="zh-CN" altLang="en-US">
                <a:solidFill>
                  <a:srgbClr val="009900"/>
                </a:solidFill>
                <a:cs typeface="Times New Roman" pitchFamily="18" charset="0"/>
              </a:rPr>
              <a:t>）算法</a:t>
            </a:r>
            <a:r>
              <a:rPr lang="zh-CN" altLang="en-US">
                <a:solidFill>
                  <a:srgbClr val="009900"/>
                </a:solidFill>
              </a:rPr>
              <a:t> </a:t>
            </a:r>
          </a:p>
        </p:txBody>
      </p:sp>
      <p:sp>
        <p:nvSpPr>
          <p:cNvPr id="152595" name="Rectangle 19"/>
          <p:cNvSpPr>
            <a:spLocks noChangeArrowheads="1"/>
          </p:cNvSpPr>
          <p:nvPr/>
        </p:nvSpPr>
        <p:spPr bwMode="auto">
          <a:xfrm>
            <a:off x="319088" y="4760913"/>
            <a:ext cx="41005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1  </a:t>
            </a:r>
            <a:r>
              <a:rPr lang="zh-CN" altLang="en-US"/>
              <a:t>将</a:t>
            </a:r>
            <a:r>
              <a:rPr lang="en-US" altLang="zh-CN" i="1"/>
              <a:t>L</a:t>
            </a:r>
            <a:r>
              <a:rPr lang="zh-CN" altLang="en-US"/>
              <a:t>先整理成</a:t>
            </a:r>
            <a:r>
              <a:rPr lang="en-US" altLang="zh-CN" i="1"/>
              <a:t>l</a:t>
            </a:r>
            <a:r>
              <a:rPr lang="en-US" altLang="zh-CN"/>
              <a:t>(</a:t>
            </a:r>
            <a:r>
              <a:rPr lang="en-US" altLang="zh-CN" i="1"/>
              <a:t>P</a:t>
            </a:r>
            <a:r>
              <a:rPr lang="en-US" altLang="zh-CN" i="1" baseline="-30000"/>
              <a:t>i</a:t>
            </a:r>
            <a:r>
              <a:rPr lang="en-US" altLang="zh-CN"/>
              <a:t>)</a:t>
            </a:r>
            <a:r>
              <a:rPr lang="zh-CN" altLang="en-US"/>
              <a:t>不增的顺序。</a:t>
            </a:r>
          </a:p>
        </p:txBody>
      </p:sp>
      <p:sp>
        <p:nvSpPr>
          <p:cNvPr id="152597" name="Rectangle 21"/>
          <p:cNvSpPr>
            <a:spLocks noChangeArrowheads="1"/>
          </p:cNvSpPr>
          <p:nvPr/>
        </p:nvSpPr>
        <p:spPr bwMode="auto">
          <a:xfrm>
            <a:off x="338138" y="5157788"/>
            <a:ext cx="39862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t>步</a:t>
            </a:r>
            <a:r>
              <a:rPr lang="en-US" altLang="zh-CN"/>
              <a:t>2  </a:t>
            </a:r>
            <a:r>
              <a:rPr lang="zh-CN" altLang="en-US"/>
              <a:t>对</a:t>
            </a:r>
            <a:r>
              <a:rPr lang="en-US" altLang="zh-CN" i="1"/>
              <a:t>L</a:t>
            </a:r>
            <a:r>
              <a:rPr lang="zh-CN" altLang="en-US"/>
              <a:t>中的物品用</a:t>
            </a:r>
            <a:r>
              <a:rPr lang="en-US" altLang="zh-CN"/>
              <a:t>BF</a:t>
            </a:r>
            <a:r>
              <a:rPr lang="zh-CN" altLang="en-US"/>
              <a:t>算法装箱。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2580"/>
                                        </p:tgtEl>
                                        <p:attrNameLst>
                                          <p:attrName>style.visibility</p:attrName>
                                        </p:attrNameLst>
                                      </p:cBhvr>
                                      <p:to>
                                        <p:strVal val="visible"/>
                                      </p:to>
                                    </p:set>
                                    <p:anim calcmode="lin" valueType="num">
                                      <p:cBhvr additive="base">
                                        <p:cTn id="7" dur="500" fill="hold"/>
                                        <p:tgtEl>
                                          <p:spTgt spid="152580"/>
                                        </p:tgtEl>
                                        <p:attrNameLst>
                                          <p:attrName>ppt_x</p:attrName>
                                        </p:attrNameLst>
                                      </p:cBhvr>
                                      <p:tavLst>
                                        <p:tav tm="0">
                                          <p:val>
                                            <p:strVal val="0-#ppt_w/2"/>
                                          </p:val>
                                        </p:tav>
                                        <p:tav tm="100000">
                                          <p:val>
                                            <p:strVal val="#ppt_x"/>
                                          </p:val>
                                        </p:tav>
                                      </p:tavLst>
                                    </p:anim>
                                    <p:anim calcmode="lin" valueType="num">
                                      <p:cBhvr additive="base">
                                        <p:cTn id="8" dur="500" fill="hold"/>
                                        <p:tgtEl>
                                          <p:spTgt spid="1525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82"/>
                                        </p:tgtEl>
                                        <p:attrNameLst>
                                          <p:attrName>style.visibility</p:attrName>
                                        </p:attrNameLst>
                                      </p:cBhvr>
                                      <p:to>
                                        <p:strVal val="visible"/>
                                      </p:to>
                                    </p:set>
                                    <p:anim calcmode="lin" valueType="num">
                                      <p:cBhvr additive="base">
                                        <p:cTn id="13" dur="500" fill="hold"/>
                                        <p:tgtEl>
                                          <p:spTgt spid="152582"/>
                                        </p:tgtEl>
                                        <p:attrNameLst>
                                          <p:attrName>ppt_x</p:attrName>
                                        </p:attrNameLst>
                                      </p:cBhvr>
                                      <p:tavLst>
                                        <p:tav tm="0">
                                          <p:val>
                                            <p:strVal val="0-#ppt_w/2"/>
                                          </p:val>
                                        </p:tav>
                                        <p:tav tm="100000">
                                          <p:val>
                                            <p:strVal val="#ppt_x"/>
                                          </p:val>
                                        </p:tav>
                                      </p:tavLst>
                                    </p:anim>
                                    <p:anim calcmode="lin" valueType="num">
                                      <p:cBhvr additive="base">
                                        <p:cTn id="14" dur="500" fill="hold"/>
                                        <p:tgtEl>
                                          <p:spTgt spid="1525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84"/>
                                        </p:tgtEl>
                                        <p:attrNameLst>
                                          <p:attrName>style.visibility</p:attrName>
                                        </p:attrNameLst>
                                      </p:cBhvr>
                                      <p:to>
                                        <p:strVal val="visible"/>
                                      </p:to>
                                    </p:set>
                                    <p:anim calcmode="lin" valueType="num">
                                      <p:cBhvr additive="base">
                                        <p:cTn id="19" dur="500" fill="hold"/>
                                        <p:tgtEl>
                                          <p:spTgt spid="152584"/>
                                        </p:tgtEl>
                                        <p:attrNameLst>
                                          <p:attrName>ppt_x</p:attrName>
                                        </p:attrNameLst>
                                      </p:cBhvr>
                                      <p:tavLst>
                                        <p:tav tm="0">
                                          <p:val>
                                            <p:strVal val="0-#ppt_w/2"/>
                                          </p:val>
                                        </p:tav>
                                        <p:tav tm="100000">
                                          <p:val>
                                            <p:strVal val="#ppt_x"/>
                                          </p:val>
                                        </p:tav>
                                      </p:tavLst>
                                    </p:anim>
                                    <p:anim calcmode="lin" valueType="num">
                                      <p:cBhvr additive="base">
                                        <p:cTn id="20" dur="500" fill="hold"/>
                                        <p:tgtEl>
                                          <p:spTgt spid="1525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86"/>
                                        </p:tgtEl>
                                        <p:attrNameLst>
                                          <p:attrName>style.visibility</p:attrName>
                                        </p:attrNameLst>
                                      </p:cBhvr>
                                      <p:to>
                                        <p:strVal val="visible"/>
                                      </p:to>
                                    </p:set>
                                    <p:anim calcmode="lin" valueType="num">
                                      <p:cBhvr additive="base">
                                        <p:cTn id="25" dur="500" fill="hold"/>
                                        <p:tgtEl>
                                          <p:spTgt spid="152586"/>
                                        </p:tgtEl>
                                        <p:attrNameLst>
                                          <p:attrName>ppt_x</p:attrName>
                                        </p:attrNameLst>
                                      </p:cBhvr>
                                      <p:tavLst>
                                        <p:tav tm="0">
                                          <p:val>
                                            <p:strVal val="0-#ppt_w/2"/>
                                          </p:val>
                                        </p:tav>
                                        <p:tav tm="100000">
                                          <p:val>
                                            <p:strVal val="#ppt_x"/>
                                          </p:val>
                                        </p:tav>
                                      </p:tavLst>
                                    </p:anim>
                                    <p:anim calcmode="lin" valueType="num">
                                      <p:cBhvr additive="base">
                                        <p:cTn id="26" dur="500" fill="hold"/>
                                        <p:tgtEl>
                                          <p:spTgt spid="15258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2588"/>
                                        </p:tgtEl>
                                        <p:attrNameLst>
                                          <p:attrName>style.visibility</p:attrName>
                                        </p:attrNameLst>
                                      </p:cBhvr>
                                      <p:to>
                                        <p:strVal val="visible"/>
                                      </p:to>
                                    </p:set>
                                    <p:anim calcmode="lin" valueType="num">
                                      <p:cBhvr additive="base">
                                        <p:cTn id="31" dur="500" fill="hold"/>
                                        <p:tgtEl>
                                          <p:spTgt spid="152588"/>
                                        </p:tgtEl>
                                        <p:attrNameLst>
                                          <p:attrName>ppt_x</p:attrName>
                                        </p:attrNameLst>
                                      </p:cBhvr>
                                      <p:tavLst>
                                        <p:tav tm="0">
                                          <p:val>
                                            <p:strVal val="0-#ppt_w/2"/>
                                          </p:val>
                                        </p:tav>
                                        <p:tav tm="100000">
                                          <p:val>
                                            <p:strVal val="#ppt_x"/>
                                          </p:val>
                                        </p:tav>
                                      </p:tavLst>
                                    </p:anim>
                                    <p:anim calcmode="lin" valueType="num">
                                      <p:cBhvr additive="base">
                                        <p:cTn id="32" dur="500" fill="hold"/>
                                        <p:tgtEl>
                                          <p:spTgt spid="15258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2590"/>
                                        </p:tgtEl>
                                        <p:attrNameLst>
                                          <p:attrName>style.visibility</p:attrName>
                                        </p:attrNameLst>
                                      </p:cBhvr>
                                      <p:to>
                                        <p:strVal val="visible"/>
                                      </p:to>
                                    </p:set>
                                    <p:anim calcmode="lin" valueType="num">
                                      <p:cBhvr additive="base">
                                        <p:cTn id="37" dur="500" fill="hold"/>
                                        <p:tgtEl>
                                          <p:spTgt spid="152590"/>
                                        </p:tgtEl>
                                        <p:attrNameLst>
                                          <p:attrName>ppt_x</p:attrName>
                                        </p:attrNameLst>
                                      </p:cBhvr>
                                      <p:tavLst>
                                        <p:tav tm="0">
                                          <p:val>
                                            <p:strVal val="0-#ppt_w/2"/>
                                          </p:val>
                                        </p:tav>
                                        <p:tav tm="100000">
                                          <p:val>
                                            <p:strVal val="#ppt_x"/>
                                          </p:val>
                                        </p:tav>
                                      </p:tavLst>
                                    </p:anim>
                                    <p:anim calcmode="lin" valueType="num">
                                      <p:cBhvr additive="base">
                                        <p:cTn id="38" dur="500" fill="hold"/>
                                        <p:tgtEl>
                                          <p:spTgt spid="15259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2591"/>
                                        </p:tgtEl>
                                        <p:attrNameLst>
                                          <p:attrName>style.visibility</p:attrName>
                                        </p:attrNameLst>
                                      </p:cBhvr>
                                      <p:to>
                                        <p:strVal val="visible"/>
                                      </p:to>
                                    </p:set>
                                    <p:anim calcmode="lin" valueType="num">
                                      <p:cBhvr additive="base">
                                        <p:cTn id="43" dur="500" fill="hold"/>
                                        <p:tgtEl>
                                          <p:spTgt spid="152591"/>
                                        </p:tgtEl>
                                        <p:attrNameLst>
                                          <p:attrName>ppt_x</p:attrName>
                                        </p:attrNameLst>
                                      </p:cBhvr>
                                      <p:tavLst>
                                        <p:tav tm="0">
                                          <p:val>
                                            <p:strVal val="0-#ppt_w/2"/>
                                          </p:val>
                                        </p:tav>
                                        <p:tav tm="100000">
                                          <p:val>
                                            <p:strVal val="#ppt_x"/>
                                          </p:val>
                                        </p:tav>
                                      </p:tavLst>
                                    </p:anim>
                                    <p:anim calcmode="lin" valueType="num">
                                      <p:cBhvr additive="base">
                                        <p:cTn id="44" dur="500" fill="hold"/>
                                        <p:tgtEl>
                                          <p:spTgt spid="15259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2593"/>
                                        </p:tgtEl>
                                        <p:attrNameLst>
                                          <p:attrName>style.visibility</p:attrName>
                                        </p:attrNameLst>
                                      </p:cBhvr>
                                      <p:to>
                                        <p:strVal val="visible"/>
                                      </p:to>
                                    </p:set>
                                    <p:anim calcmode="lin" valueType="num">
                                      <p:cBhvr additive="base">
                                        <p:cTn id="49" dur="500" fill="hold"/>
                                        <p:tgtEl>
                                          <p:spTgt spid="152593"/>
                                        </p:tgtEl>
                                        <p:attrNameLst>
                                          <p:attrName>ppt_x</p:attrName>
                                        </p:attrNameLst>
                                      </p:cBhvr>
                                      <p:tavLst>
                                        <p:tav tm="0">
                                          <p:val>
                                            <p:strVal val="0-#ppt_w/2"/>
                                          </p:val>
                                        </p:tav>
                                        <p:tav tm="100000">
                                          <p:val>
                                            <p:strVal val="#ppt_x"/>
                                          </p:val>
                                        </p:tav>
                                      </p:tavLst>
                                    </p:anim>
                                    <p:anim calcmode="lin" valueType="num">
                                      <p:cBhvr additive="base">
                                        <p:cTn id="50" dur="500" fill="hold"/>
                                        <p:tgtEl>
                                          <p:spTgt spid="152593"/>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2595"/>
                                        </p:tgtEl>
                                        <p:attrNameLst>
                                          <p:attrName>style.visibility</p:attrName>
                                        </p:attrNameLst>
                                      </p:cBhvr>
                                      <p:to>
                                        <p:strVal val="visible"/>
                                      </p:to>
                                    </p:set>
                                    <p:anim calcmode="lin" valueType="num">
                                      <p:cBhvr additive="base">
                                        <p:cTn id="55" dur="500" fill="hold"/>
                                        <p:tgtEl>
                                          <p:spTgt spid="152595"/>
                                        </p:tgtEl>
                                        <p:attrNameLst>
                                          <p:attrName>ppt_x</p:attrName>
                                        </p:attrNameLst>
                                      </p:cBhvr>
                                      <p:tavLst>
                                        <p:tav tm="0">
                                          <p:val>
                                            <p:strVal val="0-#ppt_w/2"/>
                                          </p:val>
                                        </p:tav>
                                        <p:tav tm="100000">
                                          <p:val>
                                            <p:strVal val="#ppt_x"/>
                                          </p:val>
                                        </p:tav>
                                      </p:tavLst>
                                    </p:anim>
                                    <p:anim calcmode="lin" valueType="num">
                                      <p:cBhvr additive="base">
                                        <p:cTn id="56" dur="500" fill="hold"/>
                                        <p:tgtEl>
                                          <p:spTgt spid="15259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2597"/>
                                        </p:tgtEl>
                                        <p:attrNameLst>
                                          <p:attrName>style.visibility</p:attrName>
                                        </p:attrNameLst>
                                      </p:cBhvr>
                                      <p:to>
                                        <p:strVal val="visible"/>
                                      </p:to>
                                    </p:set>
                                    <p:anim calcmode="lin" valueType="num">
                                      <p:cBhvr additive="base">
                                        <p:cTn id="61" dur="500" fill="hold"/>
                                        <p:tgtEl>
                                          <p:spTgt spid="152597"/>
                                        </p:tgtEl>
                                        <p:attrNameLst>
                                          <p:attrName>ppt_x</p:attrName>
                                        </p:attrNameLst>
                                      </p:cBhvr>
                                      <p:tavLst>
                                        <p:tav tm="0">
                                          <p:val>
                                            <p:strVal val="0-#ppt_w/2"/>
                                          </p:val>
                                        </p:tav>
                                        <p:tav tm="100000">
                                          <p:val>
                                            <p:strVal val="#ppt_x"/>
                                          </p:val>
                                        </p:tav>
                                      </p:tavLst>
                                    </p:anim>
                                    <p:anim calcmode="lin" valueType="num">
                                      <p:cBhvr additive="base">
                                        <p:cTn id="62" dur="500" fill="hold"/>
                                        <p:tgtEl>
                                          <p:spTgt spid="152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p:bldP spid="152582" grpId="0"/>
      <p:bldP spid="152584" grpId="0"/>
      <p:bldP spid="152586" grpId="0"/>
      <p:bldP spid="152588" grpId="0"/>
      <p:bldP spid="152590" grpId="0"/>
      <p:bldP spid="152591" grpId="0"/>
      <p:bldP spid="152593" grpId="0"/>
      <p:bldP spid="152595" grpId="0"/>
      <p:bldP spid="15259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3" name="Rectangle 1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15" name="Rectangle 15"/>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619" name="Group 19"/>
          <p:cNvGrpSpPr>
            <a:grpSpLocks/>
          </p:cNvGrpSpPr>
          <p:nvPr/>
        </p:nvGrpSpPr>
        <p:grpSpPr bwMode="auto">
          <a:xfrm>
            <a:off x="376238" y="258763"/>
            <a:ext cx="8516937" cy="1082675"/>
            <a:chOff x="191" y="163"/>
            <a:chExt cx="5365" cy="682"/>
          </a:xfrm>
        </p:grpSpPr>
        <p:sp>
          <p:nvSpPr>
            <p:cNvPr id="153611" name="Text Box 11"/>
            <p:cNvSpPr txBox="1">
              <a:spLocks noChangeArrowheads="1"/>
            </p:cNvSpPr>
            <p:nvPr/>
          </p:nvSpPr>
          <p:spPr bwMode="auto">
            <a:xfrm>
              <a:off x="191" y="163"/>
              <a:ext cx="5365"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9900"/>
                  </a:solidFill>
                  <a:latin typeface="宋体" pitchFamily="2" charset="-122"/>
                </a:rPr>
                <a:t>定理</a:t>
              </a:r>
              <a:r>
                <a:rPr lang="en-US" altLang="zh-CN">
                  <a:solidFill>
                    <a:srgbClr val="009900"/>
                  </a:solidFill>
                  <a:latin typeface="宋体" pitchFamily="2" charset="-122"/>
                </a:rPr>
                <a:t>9.20</a:t>
              </a:r>
              <a:r>
                <a:rPr lang="en-US" altLang="zh-CN">
                  <a:solidFill>
                    <a:srgbClr val="000000"/>
                  </a:solidFill>
                </a:rPr>
                <a:t>  </a:t>
              </a:r>
              <a:r>
                <a:rPr lang="zh-CN" altLang="en-US">
                  <a:solidFill>
                    <a:srgbClr val="000000"/>
                  </a:solidFill>
                </a:rPr>
                <a:t>设</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）和</a:t>
              </a:r>
              <a:r>
                <a:rPr lang="en-US" altLang="zh-CN">
                  <a:solidFill>
                    <a:srgbClr val="000000"/>
                  </a:solidFill>
                </a:rPr>
                <a:t>BFD</a:t>
              </a:r>
              <a:r>
                <a:rPr lang="zh-CN" altLang="en-US">
                  <a:solidFill>
                    <a:srgbClr val="000000"/>
                  </a:solidFill>
                </a:rPr>
                <a:t>（</a:t>
              </a:r>
              <a:r>
                <a:rPr lang="en-US" altLang="zh-CN" i="1">
                  <a:solidFill>
                    <a:srgbClr val="000000"/>
                  </a:solidFill>
                </a:rPr>
                <a:t>L</a:t>
              </a:r>
              <a:r>
                <a:rPr lang="zh-CN" altLang="en-US">
                  <a:solidFill>
                    <a:srgbClr val="000000"/>
                  </a:solidFill>
                </a:rPr>
                <a:t>）分别为用</a:t>
              </a:r>
              <a:r>
                <a:rPr lang="en-US" altLang="zh-CN">
                  <a:solidFill>
                    <a:srgbClr val="000000"/>
                  </a:solidFill>
                </a:rPr>
                <a:t>FFD</a:t>
              </a:r>
              <a:r>
                <a:rPr lang="zh-CN" altLang="en-US">
                  <a:solidFill>
                    <a:srgbClr val="000000"/>
                  </a:solidFill>
                </a:rPr>
                <a:t>算法和</a:t>
              </a:r>
              <a:r>
                <a:rPr lang="en-US" altLang="zh-CN">
                  <a:solidFill>
                    <a:srgbClr val="000000"/>
                  </a:solidFill>
                </a:rPr>
                <a:t>BFD</a:t>
              </a:r>
              <a:r>
                <a:rPr lang="zh-CN" altLang="en-US">
                  <a:solidFill>
                    <a:srgbClr val="000000"/>
                  </a:solidFill>
                </a:rPr>
                <a:t>算法对</a:t>
              </a:r>
              <a:r>
                <a:rPr lang="en-US" altLang="zh-CN" i="1">
                  <a:solidFill>
                    <a:srgbClr val="000000"/>
                  </a:solidFill>
                </a:rPr>
                <a:t>L</a:t>
              </a:r>
              <a:r>
                <a:rPr lang="zh-CN" altLang="en-US">
                  <a:solidFill>
                    <a:srgbClr val="000000"/>
                  </a:solidFill>
                </a:rPr>
                <a:t>中的物品装箱所使用的箱法，则有</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OPT(</a:t>
              </a:r>
              <a:r>
                <a:rPr lang="en-US" altLang="zh-CN" i="1">
                  <a:solidFill>
                    <a:srgbClr val="000000"/>
                  </a:solidFill>
                </a:rPr>
                <a:t>L</a:t>
              </a:r>
              <a:r>
                <a:rPr lang="en-US" altLang="zh-CN">
                  <a:solidFill>
                    <a:srgbClr val="000000"/>
                  </a:solidFill>
                </a:rPr>
                <a:t>) + 1</a:t>
              </a:r>
              <a:r>
                <a:rPr lang="zh-CN" altLang="en-US">
                  <a:solidFill>
                    <a:srgbClr val="000000"/>
                  </a:solidFill>
                </a:rPr>
                <a:t>和</a:t>
              </a:r>
              <a:r>
                <a:rPr lang="en-US" altLang="zh-CN">
                  <a:solidFill>
                    <a:srgbClr val="000000"/>
                  </a:solidFill>
                </a:rPr>
                <a:t>BFD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a:t>
              </a:r>
            </a:p>
            <a:p>
              <a:r>
                <a:rPr lang="en-US" altLang="zh-CN">
                  <a:solidFill>
                    <a:srgbClr val="000000"/>
                  </a:solidFill>
                </a:rPr>
                <a:t>       OPT(</a:t>
              </a:r>
              <a:r>
                <a:rPr lang="en-US" altLang="zh-CN" i="1">
                  <a:solidFill>
                    <a:srgbClr val="000000"/>
                  </a:solidFill>
                </a:rPr>
                <a:t>L</a:t>
              </a:r>
              <a:r>
                <a:rPr lang="en-US" altLang="zh-CN">
                  <a:solidFill>
                    <a:srgbClr val="000000"/>
                  </a:solidFill>
                </a:rPr>
                <a:t>) + 1</a:t>
              </a:r>
              <a:r>
                <a:rPr lang="zh-CN" altLang="en-US">
                  <a:solidFill>
                    <a:srgbClr val="000000"/>
                  </a:solidFill>
                </a:rPr>
                <a:t>且      是紧的。</a:t>
              </a:r>
            </a:p>
          </p:txBody>
        </p:sp>
        <p:graphicFrame>
          <p:nvGraphicFramePr>
            <p:cNvPr id="153612" name="Object 12"/>
            <p:cNvGraphicFramePr>
              <a:graphicFrameLocks noChangeAspect="1"/>
            </p:cNvGraphicFramePr>
            <p:nvPr/>
          </p:nvGraphicFramePr>
          <p:xfrm>
            <a:off x="3269" y="346"/>
            <a:ext cx="155" cy="317"/>
          </p:xfrm>
          <a:graphic>
            <a:graphicData uri="http://schemas.openxmlformats.org/presentationml/2006/ole">
              <mc:AlternateContent xmlns:mc="http://schemas.openxmlformats.org/markup-compatibility/2006">
                <mc:Choice xmlns:v="urn:schemas-microsoft-com:vml" Requires="v">
                  <p:oleObj spid="_x0000_s153646" r:id="rId3" imgW="190417" imgH="393529" progId="Equation.DSMT4">
                    <p:embed/>
                  </p:oleObj>
                </mc:Choice>
                <mc:Fallback>
                  <p:oleObj r:id="rId3" imgW="190417" imgH="393529"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9" y="346"/>
                          <a:ext cx="15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4" name="Object 14"/>
            <p:cNvGraphicFramePr>
              <a:graphicFrameLocks noChangeAspect="1"/>
            </p:cNvGraphicFramePr>
            <p:nvPr/>
          </p:nvGraphicFramePr>
          <p:xfrm>
            <a:off x="366" y="528"/>
            <a:ext cx="155" cy="317"/>
          </p:xfrm>
          <a:graphic>
            <a:graphicData uri="http://schemas.openxmlformats.org/presentationml/2006/ole">
              <mc:AlternateContent xmlns:mc="http://schemas.openxmlformats.org/markup-compatibility/2006">
                <mc:Choice xmlns:v="urn:schemas-microsoft-com:vml" Requires="v">
                  <p:oleObj spid="_x0000_s153647" r:id="rId5" imgW="190417" imgH="393529" progId="Equation.DSMT4">
                    <p:embed/>
                  </p:oleObj>
                </mc:Choice>
                <mc:Fallback>
                  <p:oleObj r:id="rId5" imgW="190417" imgH="393529"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 y="528"/>
                          <a:ext cx="15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18" name="Object 18"/>
            <p:cNvGraphicFramePr>
              <a:graphicFrameLocks noChangeAspect="1"/>
            </p:cNvGraphicFramePr>
            <p:nvPr/>
          </p:nvGraphicFramePr>
          <p:xfrm>
            <a:off x="1500" y="527"/>
            <a:ext cx="155" cy="317"/>
          </p:xfrm>
          <a:graphic>
            <a:graphicData uri="http://schemas.openxmlformats.org/presentationml/2006/ole">
              <mc:AlternateContent xmlns:mc="http://schemas.openxmlformats.org/markup-compatibility/2006">
                <mc:Choice xmlns:v="urn:schemas-microsoft-com:vml" Requires="v">
                  <p:oleObj spid="_x0000_s153648" r:id="rId6" imgW="190417" imgH="393529" progId="Equation.DSMT4">
                    <p:embed/>
                  </p:oleObj>
                </mc:Choice>
                <mc:Fallback>
                  <p:oleObj r:id="rId6" imgW="190417" imgH="393529" progId="Equation.DSMT4">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 y="527"/>
                          <a:ext cx="15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27" name="Rectangle 2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3629" name="Rectangle 2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634" name="Group 34"/>
          <p:cNvGrpSpPr>
            <a:grpSpLocks/>
          </p:cNvGrpSpPr>
          <p:nvPr/>
        </p:nvGrpSpPr>
        <p:grpSpPr bwMode="auto">
          <a:xfrm>
            <a:off x="303213" y="1268413"/>
            <a:ext cx="8445500" cy="1084262"/>
            <a:chOff x="191" y="799"/>
            <a:chExt cx="5320" cy="683"/>
          </a:xfrm>
        </p:grpSpPr>
        <p:sp>
          <p:nvSpPr>
            <p:cNvPr id="153620" name="Text Box 20"/>
            <p:cNvSpPr txBox="1">
              <a:spLocks noChangeArrowheads="1"/>
            </p:cNvSpPr>
            <p:nvPr/>
          </p:nvSpPr>
          <p:spPr bwMode="auto">
            <a:xfrm>
              <a:off x="191" y="799"/>
              <a:ext cx="532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定理</a:t>
              </a:r>
              <a:r>
                <a:rPr lang="en-US" altLang="zh-CN">
                  <a:solidFill>
                    <a:srgbClr val="000000"/>
                  </a:solidFill>
                </a:rPr>
                <a:t>9.20</a:t>
              </a:r>
              <a:r>
                <a:rPr lang="zh-CN" altLang="en-US">
                  <a:solidFill>
                    <a:srgbClr val="000000"/>
                  </a:solidFill>
                </a:rPr>
                <a:t>同样很难证明，最初的证明长达</a:t>
              </a:r>
              <a:r>
                <a:rPr lang="en-US" altLang="zh-CN">
                  <a:solidFill>
                    <a:srgbClr val="000000"/>
                  </a:solidFill>
                </a:rPr>
                <a:t>100</a:t>
              </a:r>
              <a:r>
                <a:rPr lang="zh-CN" altLang="en-US">
                  <a:solidFill>
                    <a:srgbClr val="000000"/>
                  </a:solidFill>
                </a:rPr>
                <a:t>多页。（注：最初，</a:t>
              </a:r>
              <a:r>
                <a:rPr lang="en-US" altLang="zh-CN">
                  <a:solidFill>
                    <a:srgbClr val="000000"/>
                  </a:solidFill>
                </a:rPr>
                <a:t>Johnson</a:t>
              </a:r>
              <a:r>
                <a:rPr lang="zh-CN" altLang="en-US">
                  <a:solidFill>
                    <a:srgbClr val="000000"/>
                  </a:solidFill>
                </a:rPr>
                <a:t>于</a:t>
              </a:r>
              <a:r>
                <a:rPr lang="en-US" altLang="zh-CN">
                  <a:solidFill>
                    <a:srgbClr val="000000"/>
                  </a:solidFill>
                </a:rPr>
                <a:t>1973</a:t>
              </a:r>
              <a:r>
                <a:rPr lang="zh-CN" altLang="en-US">
                  <a:solidFill>
                    <a:srgbClr val="000000"/>
                  </a:solidFill>
                </a:rPr>
                <a:t>年证明了</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OPT(</a:t>
              </a:r>
              <a:r>
                <a:rPr lang="en-US" altLang="zh-CN" i="1">
                  <a:solidFill>
                    <a:srgbClr val="000000"/>
                  </a:solidFill>
                </a:rPr>
                <a:t>L</a:t>
              </a:r>
              <a:r>
                <a:rPr lang="en-US" altLang="zh-CN">
                  <a:solidFill>
                    <a:srgbClr val="000000"/>
                  </a:solidFill>
                </a:rPr>
                <a:t>) + 4</a:t>
              </a:r>
              <a:r>
                <a:rPr lang="zh-CN" altLang="en-US">
                  <a:solidFill>
                    <a:srgbClr val="000000"/>
                  </a:solidFill>
                </a:rPr>
                <a:t>；直到</a:t>
              </a:r>
              <a:r>
                <a:rPr lang="en-US" altLang="zh-CN">
                  <a:solidFill>
                    <a:srgbClr val="000000"/>
                  </a:solidFill>
                </a:rPr>
                <a:t>1991</a:t>
              </a:r>
              <a:r>
                <a:rPr lang="zh-CN" altLang="en-US">
                  <a:solidFill>
                    <a:srgbClr val="000000"/>
                  </a:solidFill>
                </a:rPr>
                <a:t>年，中国科学院应用数学研究所的越民义教授才证明了</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OPT(</a:t>
              </a:r>
              <a:r>
                <a:rPr lang="en-US" altLang="zh-CN" i="1">
                  <a:solidFill>
                    <a:srgbClr val="000000"/>
                  </a:solidFill>
                </a:rPr>
                <a:t>L</a:t>
              </a:r>
              <a:r>
                <a:rPr lang="en-US" altLang="zh-CN">
                  <a:solidFill>
                    <a:srgbClr val="000000"/>
                  </a:solidFill>
                </a:rPr>
                <a:t>) + 1</a:t>
              </a:r>
              <a:r>
                <a:rPr lang="zh-CN" altLang="en-US">
                  <a:solidFill>
                    <a:srgbClr val="000000"/>
                  </a:solidFill>
                </a:rPr>
                <a:t>。）</a:t>
              </a:r>
            </a:p>
          </p:txBody>
        </p:sp>
        <p:graphicFrame>
          <p:nvGraphicFramePr>
            <p:cNvPr id="153626" name="Object 26"/>
            <p:cNvGraphicFramePr>
              <a:graphicFrameLocks noChangeAspect="1"/>
            </p:cNvGraphicFramePr>
            <p:nvPr/>
          </p:nvGraphicFramePr>
          <p:xfrm>
            <a:off x="2340" y="981"/>
            <a:ext cx="132" cy="269"/>
          </p:xfrm>
          <a:graphic>
            <a:graphicData uri="http://schemas.openxmlformats.org/presentationml/2006/ole">
              <mc:AlternateContent xmlns:mc="http://schemas.openxmlformats.org/markup-compatibility/2006">
                <mc:Choice xmlns:v="urn:schemas-microsoft-com:vml" Requires="v">
                  <p:oleObj spid="_x0000_s153649" r:id="rId7" imgW="190417" imgH="393529" progId="Equation.DSMT4">
                    <p:embed/>
                  </p:oleObj>
                </mc:Choice>
                <mc:Fallback>
                  <p:oleObj r:id="rId7" imgW="190417" imgH="393529" progId="Equation.DSMT4">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0" y="981"/>
                          <a:ext cx="132" cy="2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28" name="Object 28"/>
            <p:cNvGraphicFramePr>
              <a:graphicFrameLocks noChangeAspect="1"/>
            </p:cNvGraphicFramePr>
            <p:nvPr/>
          </p:nvGraphicFramePr>
          <p:xfrm>
            <a:off x="3774" y="1164"/>
            <a:ext cx="155" cy="318"/>
          </p:xfrm>
          <a:graphic>
            <a:graphicData uri="http://schemas.openxmlformats.org/presentationml/2006/ole">
              <mc:AlternateContent xmlns:mc="http://schemas.openxmlformats.org/markup-compatibility/2006">
                <mc:Choice xmlns:v="urn:schemas-microsoft-com:vml" Requires="v">
                  <p:oleObj spid="_x0000_s153650" r:id="rId8" imgW="190417" imgH="393529" progId="Equation.DSMT4">
                    <p:embed/>
                  </p:oleObj>
                </mc:Choice>
                <mc:Fallback>
                  <p:oleObj r:id="rId8" imgW="190417" imgH="393529"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4" y="1164"/>
                          <a:ext cx="155"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3631" name="Text Box 31"/>
          <p:cNvSpPr txBox="1">
            <a:spLocks noChangeArrowheads="1"/>
          </p:cNvSpPr>
          <p:nvPr/>
        </p:nvSpPr>
        <p:spPr bwMode="auto">
          <a:xfrm>
            <a:off x="250825" y="2206625"/>
            <a:ext cx="85169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上述算法中的界均为紧的，其证明并不算太困难，只需构造出一个恰当的实例即可。例如，为说明</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OPT(</a:t>
            </a:r>
            <a:r>
              <a:rPr lang="en-US" altLang="zh-CN" i="1">
                <a:solidFill>
                  <a:srgbClr val="000000"/>
                </a:solidFill>
              </a:rPr>
              <a:t>L</a:t>
            </a:r>
            <a:r>
              <a:rPr lang="en-US" altLang="zh-CN">
                <a:solidFill>
                  <a:srgbClr val="000000"/>
                </a:solidFill>
              </a:rPr>
              <a:t>) + 1</a:t>
            </a:r>
            <a:r>
              <a:rPr lang="zh-CN" altLang="en-US">
                <a:solidFill>
                  <a:srgbClr val="000000"/>
                </a:solidFill>
              </a:rPr>
              <a:t>中的界是紧的（不能再小），可考察下面的实例：</a:t>
            </a:r>
          </a:p>
        </p:txBody>
      </p:sp>
      <p:sp>
        <p:nvSpPr>
          <p:cNvPr id="153633" name="Rectangle 33"/>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3632" name="Object 32"/>
          <p:cNvGraphicFramePr>
            <a:graphicFrameLocks noChangeAspect="1"/>
          </p:cNvGraphicFramePr>
          <p:nvPr/>
        </p:nvGraphicFramePr>
        <p:xfrm>
          <a:off x="4721225" y="2492375"/>
          <a:ext cx="211138" cy="431800"/>
        </p:xfrm>
        <a:graphic>
          <a:graphicData uri="http://schemas.openxmlformats.org/presentationml/2006/ole">
            <mc:AlternateContent xmlns:mc="http://schemas.openxmlformats.org/markup-compatibility/2006">
              <mc:Choice xmlns:v="urn:schemas-microsoft-com:vml" Requires="v">
                <p:oleObj spid="_x0000_s153651" r:id="rId9" imgW="190417" imgH="393529" progId="Equation.DSMT4">
                  <p:embed/>
                </p:oleObj>
              </mc:Choice>
              <mc:Fallback>
                <p:oleObj r:id="rId9" imgW="190417" imgH="393529" progId="Equation.DSMT4">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225" y="2492375"/>
                        <a:ext cx="2111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37" name="Rectangle 3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3645" name="Group 45"/>
          <p:cNvGrpSpPr>
            <a:grpSpLocks/>
          </p:cNvGrpSpPr>
          <p:nvPr/>
        </p:nvGrpSpPr>
        <p:grpSpPr bwMode="auto">
          <a:xfrm>
            <a:off x="250825" y="3141663"/>
            <a:ext cx="8588375" cy="1006475"/>
            <a:chOff x="158" y="2024"/>
            <a:chExt cx="5410" cy="634"/>
          </a:xfrm>
        </p:grpSpPr>
        <p:sp>
          <p:nvSpPr>
            <p:cNvPr id="153635" name="Text Box 35"/>
            <p:cNvSpPr txBox="1">
              <a:spLocks noChangeArrowheads="1"/>
            </p:cNvSpPr>
            <p:nvPr/>
          </p:nvSpPr>
          <p:spPr bwMode="auto">
            <a:xfrm>
              <a:off x="158" y="2024"/>
              <a:ext cx="541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上述算法中的界均为紧的，其证明并不算太困难，只需构造出一个恰当的实例即可。例如，为说明</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      OPT(</a:t>
              </a:r>
              <a:r>
                <a:rPr lang="en-US" altLang="zh-CN" i="1">
                  <a:solidFill>
                    <a:srgbClr val="000000"/>
                  </a:solidFill>
                </a:rPr>
                <a:t>L</a:t>
              </a:r>
              <a:r>
                <a:rPr lang="en-US" altLang="zh-CN">
                  <a:solidFill>
                    <a:srgbClr val="000000"/>
                  </a:solidFill>
                </a:rPr>
                <a:t>) + 1</a:t>
              </a:r>
              <a:r>
                <a:rPr lang="zh-CN" altLang="en-US">
                  <a:solidFill>
                    <a:srgbClr val="000000"/>
                  </a:solidFill>
                </a:rPr>
                <a:t>中的界     是紧的（不能再小），可考察下面的实例：</a:t>
              </a:r>
            </a:p>
          </p:txBody>
        </p:sp>
        <p:graphicFrame>
          <p:nvGraphicFramePr>
            <p:cNvPr id="153636" name="Object 36"/>
            <p:cNvGraphicFramePr>
              <a:graphicFrameLocks noChangeAspect="1"/>
            </p:cNvGraphicFramePr>
            <p:nvPr/>
          </p:nvGraphicFramePr>
          <p:xfrm>
            <a:off x="2925" y="2205"/>
            <a:ext cx="155" cy="317"/>
          </p:xfrm>
          <a:graphic>
            <a:graphicData uri="http://schemas.openxmlformats.org/presentationml/2006/ole">
              <mc:AlternateContent xmlns:mc="http://schemas.openxmlformats.org/markup-compatibility/2006">
                <mc:Choice xmlns:v="urn:schemas-microsoft-com:vml" Requires="v">
                  <p:oleObj spid="_x0000_s153652" r:id="rId10" imgW="190417" imgH="393529" progId="Equation.DSMT4">
                    <p:embed/>
                  </p:oleObj>
                </mc:Choice>
                <mc:Fallback>
                  <p:oleObj r:id="rId10" imgW="190417" imgH="393529" progId="Equation.DSMT4">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5" y="2205"/>
                          <a:ext cx="15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4" name="Object 44"/>
            <p:cNvGraphicFramePr>
              <a:graphicFrameLocks noChangeAspect="1"/>
            </p:cNvGraphicFramePr>
            <p:nvPr/>
          </p:nvGraphicFramePr>
          <p:xfrm>
            <a:off x="4422" y="2205"/>
            <a:ext cx="155" cy="317"/>
          </p:xfrm>
          <a:graphic>
            <a:graphicData uri="http://schemas.openxmlformats.org/presentationml/2006/ole">
              <mc:AlternateContent xmlns:mc="http://schemas.openxmlformats.org/markup-compatibility/2006">
                <mc:Choice xmlns:v="urn:schemas-microsoft-com:vml" Requires="v">
                  <p:oleObj spid="_x0000_s153653" r:id="rId11" imgW="190417" imgH="393529" progId="Equation.DSMT4">
                    <p:embed/>
                  </p:oleObj>
                </mc:Choice>
                <mc:Fallback>
                  <p:oleObj r:id="rId11" imgW="190417" imgH="393529"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2" y="2205"/>
                          <a:ext cx="155" cy="3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53619"/>
                                        </p:tgtEl>
                                        <p:attrNameLst>
                                          <p:attrName>style.visibility</p:attrName>
                                        </p:attrNameLst>
                                      </p:cBhvr>
                                      <p:to>
                                        <p:strVal val="visible"/>
                                      </p:to>
                                    </p:set>
                                    <p:anim calcmode="lin" valueType="num">
                                      <p:cBhvr additive="base">
                                        <p:cTn id="7" dur="500" fill="hold"/>
                                        <p:tgtEl>
                                          <p:spTgt spid="153619"/>
                                        </p:tgtEl>
                                        <p:attrNameLst>
                                          <p:attrName>ppt_x</p:attrName>
                                        </p:attrNameLst>
                                      </p:cBhvr>
                                      <p:tavLst>
                                        <p:tav tm="0">
                                          <p:val>
                                            <p:strVal val="0-#ppt_w/2"/>
                                          </p:val>
                                        </p:tav>
                                        <p:tav tm="100000">
                                          <p:val>
                                            <p:strVal val="#ppt_x"/>
                                          </p:val>
                                        </p:tav>
                                      </p:tavLst>
                                    </p:anim>
                                    <p:anim calcmode="lin" valueType="num">
                                      <p:cBhvr additive="base">
                                        <p:cTn id="8" dur="500" fill="hold"/>
                                        <p:tgtEl>
                                          <p:spTgt spid="1536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634"/>
                                        </p:tgtEl>
                                        <p:attrNameLst>
                                          <p:attrName>style.visibility</p:attrName>
                                        </p:attrNameLst>
                                      </p:cBhvr>
                                      <p:to>
                                        <p:strVal val="visible"/>
                                      </p:to>
                                    </p:set>
                                    <p:anim calcmode="lin" valueType="num">
                                      <p:cBhvr additive="base">
                                        <p:cTn id="13" dur="500" fill="hold"/>
                                        <p:tgtEl>
                                          <p:spTgt spid="153634"/>
                                        </p:tgtEl>
                                        <p:attrNameLst>
                                          <p:attrName>ppt_x</p:attrName>
                                        </p:attrNameLst>
                                      </p:cBhvr>
                                      <p:tavLst>
                                        <p:tav tm="0">
                                          <p:val>
                                            <p:strVal val="0-#ppt_w/2"/>
                                          </p:val>
                                        </p:tav>
                                        <p:tav tm="100000">
                                          <p:val>
                                            <p:strVal val="#ppt_x"/>
                                          </p:val>
                                        </p:tav>
                                      </p:tavLst>
                                    </p:anim>
                                    <p:anim calcmode="lin" valueType="num">
                                      <p:cBhvr additive="base">
                                        <p:cTn id="14" dur="500" fill="hold"/>
                                        <p:tgtEl>
                                          <p:spTgt spid="1536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31"/>
                                        </p:tgtEl>
                                        <p:attrNameLst>
                                          <p:attrName>style.visibility</p:attrName>
                                        </p:attrNameLst>
                                      </p:cBhvr>
                                      <p:to>
                                        <p:strVal val="visible"/>
                                      </p:to>
                                    </p:set>
                                    <p:anim calcmode="lin" valueType="num">
                                      <p:cBhvr additive="base">
                                        <p:cTn id="19" dur="500" fill="hold"/>
                                        <p:tgtEl>
                                          <p:spTgt spid="153631"/>
                                        </p:tgtEl>
                                        <p:attrNameLst>
                                          <p:attrName>ppt_x</p:attrName>
                                        </p:attrNameLst>
                                      </p:cBhvr>
                                      <p:tavLst>
                                        <p:tav tm="0">
                                          <p:val>
                                            <p:strVal val="0-#ppt_w/2"/>
                                          </p:val>
                                        </p:tav>
                                        <p:tav tm="100000">
                                          <p:val>
                                            <p:strVal val="#ppt_x"/>
                                          </p:val>
                                        </p:tav>
                                      </p:tavLst>
                                    </p:anim>
                                    <p:anim calcmode="lin" valueType="num">
                                      <p:cBhvr additive="base">
                                        <p:cTn id="20" dur="500" fill="hold"/>
                                        <p:tgtEl>
                                          <p:spTgt spid="15363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3645"/>
                                        </p:tgtEl>
                                        <p:attrNameLst>
                                          <p:attrName>style.visibility</p:attrName>
                                        </p:attrNameLst>
                                      </p:cBhvr>
                                      <p:to>
                                        <p:strVal val="visible"/>
                                      </p:to>
                                    </p:set>
                                    <p:anim calcmode="lin" valueType="num">
                                      <p:cBhvr additive="base">
                                        <p:cTn id="25" dur="500" fill="hold"/>
                                        <p:tgtEl>
                                          <p:spTgt spid="153645"/>
                                        </p:tgtEl>
                                        <p:attrNameLst>
                                          <p:attrName>ppt_x</p:attrName>
                                        </p:attrNameLst>
                                      </p:cBhvr>
                                      <p:tavLst>
                                        <p:tav tm="0">
                                          <p:val>
                                            <p:strVal val="0-#ppt_w/2"/>
                                          </p:val>
                                        </p:tav>
                                        <p:tav tm="100000">
                                          <p:val>
                                            <p:strVal val="#ppt_x"/>
                                          </p:val>
                                        </p:tav>
                                      </p:tavLst>
                                    </p:anim>
                                    <p:anim calcmode="lin" valueType="num">
                                      <p:cBhvr additive="base">
                                        <p:cTn id="26" dur="500" fill="hold"/>
                                        <p:tgtEl>
                                          <p:spTgt spid="153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5"/>
          <p:cNvSpPr>
            <a:spLocks noChangeArrowheads="1"/>
          </p:cNvSpPr>
          <p:nvPr/>
        </p:nvSpPr>
        <p:spPr bwMode="auto">
          <a:xfrm>
            <a:off x="107950" y="404813"/>
            <a:ext cx="6851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solidFill>
                  <a:srgbClr val="009900"/>
                </a:solidFill>
                <a:latin typeface="宋体" pitchFamily="2" charset="-122"/>
              </a:rPr>
              <a:t>例</a:t>
            </a:r>
            <a:r>
              <a:rPr lang="en-US" altLang="zh-CN">
                <a:solidFill>
                  <a:srgbClr val="009900"/>
                </a:solidFill>
                <a:latin typeface="宋体" pitchFamily="2" charset="-122"/>
              </a:rPr>
              <a:t>9.28</a:t>
            </a:r>
            <a:r>
              <a:rPr lang="en-US" altLang="zh-CN"/>
              <a:t>  </a:t>
            </a:r>
            <a:r>
              <a:rPr lang="zh-CN" altLang="en-US"/>
              <a:t>设箱子容量为</a:t>
            </a:r>
            <a:r>
              <a:rPr lang="en-US" altLang="zh-CN"/>
              <a:t>1</a:t>
            </a:r>
            <a:r>
              <a:rPr lang="zh-CN" altLang="en-US"/>
              <a:t>（标准形式），待装箱物品长度为</a:t>
            </a:r>
          </a:p>
        </p:txBody>
      </p:sp>
      <p:sp>
        <p:nvSpPr>
          <p:cNvPr id="157703" name="Rectangle 7"/>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57702" name="Object 6"/>
          <p:cNvGraphicFramePr>
            <a:graphicFrameLocks noChangeAspect="1"/>
          </p:cNvGraphicFramePr>
          <p:nvPr/>
        </p:nvGraphicFramePr>
        <p:xfrm>
          <a:off x="971550" y="836613"/>
          <a:ext cx="3455988" cy="2376487"/>
        </p:xfrm>
        <a:graphic>
          <a:graphicData uri="http://schemas.openxmlformats.org/presentationml/2006/ole">
            <mc:AlternateContent xmlns:mc="http://schemas.openxmlformats.org/markup-compatibility/2006">
              <mc:Choice xmlns:v="urn:schemas-microsoft-com:vml" Requires="v">
                <p:oleObj spid="_x0000_s157711" r:id="rId3" imgW="2057400" imgH="1651000" progId="Equation.DSMT4">
                  <p:embed/>
                </p:oleObj>
              </mc:Choice>
              <mc:Fallback>
                <p:oleObj r:id="rId3" imgW="2057400" imgH="1651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836613"/>
                        <a:ext cx="3455988" cy="2376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709" name="Rectangle 1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57710" name="Group 14"/>
          <p:cNvGrpSpPr>
            <a:grpSpLocks/>
          </p:cNvGrpSpPr>
          <p:nvPr/>
        </p:nvGrpSpPr>
        <p:grpSpPr bwMode="auto">
          <a:xfrm>
            <a:off x="323850" y="3284538"/>
            <a:ext cx="8229600" cy="1092200"/>
            <a:chOff x="204" y="2069"/>
            <a:chExt cx="5184" cy="688"/>
          </a:xfrm>
        </p:grpSpPr>
        <p:sp>
          <p:nvSpPr>
            <p:cNvPr id="157707" name="Text Box 11"/>
            <p:cNvSpPr txBox="1">
              <a:spLocks noChangeArrowheads="1"/>
            </p:cNvSpPr>
            <p:nvPr/>
          </p:nvSpPr>
          <p:spPr bwMode="auto">
            <a:xfrm>
              <a:off x="204" y="2069"/>
              <a:ext cx="518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000000"/>
                  </a:solidFill>
                </a:rPr>
                <a:t>其中</a:t>
              </a:r>
              <a:r>
                <a:rPr lang="en-US" altLang="zh-CN" i="1">
                  <a:solidFill>
                    <a:srgbClr val="000000"/>
                  </a:solidFill>
                </a:rPr>
                <a:t>m</a:t>
              </a:r>
              <a:r>
                <a:rPr lang="zh-CN" altLang="en-US">
                  <a:solidFill>
                    <a:srgbClr val="000000"/>
                  </a:solidFill>
                </a:rPr>
                <a:t>为任意给定的自然数，而</a:t>
              </a:r>
              <a:r>
                <a:rPr lang="en-US" altLang="zh-CN">
                  <a:solidFill>
                    <a:srgbClr val="000000"/>
                  </a:solidFill>
                </a:rPr>
                <a:t>ε&gt;0</a:t>
              </a:r>
              <a:r>
                <a:rPr lang="zh-CN" altLang="en-US">
                  <a:solidFill>
                    <a:srgbClr val="000000"/>
                  </a:solidFill>
                </a:rPr>
                <a:t>且充分小。易见，</a:t>
              </a:r>
              <a:r>
                <a:rPr lang="en-US" altLang="zh-CN">
                  <a:solidFill>
                    <a:srgbClr val="000000"/>
                  </a:solidFill>
                </a:rPr>
                <a:t>OPT</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=9</a:t>
              </a:r>
              <a:r>
                <a:rPr lang="en-US" altLang="zh-CN" i="1">
                  <a:solidFill>
                    <a:srgbClr val="000000"/>
                  </a:solidFill>
                </a:rPr>
                <a:t>m</a:t>
              </a:r>
              <a:r>
                <a:rPr lang="zh-CN" altLang="en-US">
                  <a:solidFill>
                    <a:srgbClr val="000000"/>
                  </a:solidFill>
                </a:rPr>
                <a:t>而</a:t>
              </a:r>
              <a:r>
                <a:rPr lang="en-US" altLang="zh-CN">
                  <a:solidFill>
                    <a:srgbClr val="000000"/>
                  </a:solidFill>
                </a:rPr>
                <a:t>FFD</a:t>
              </a:r>
              <a:r>
                <a:rPr lang="zh-CN" altLang="en-US">
                  <a:solidFill>
                    <a:srgbClr val="000000"/>
                  </a:solidFill>
                </a:rPr>
                <a:t>（</a:t>
              </a:r>
              <a:r>
                <a:rPr lang="en-US" altLang="zh-CN" i="1">
                  <a:solidFill>
                    <a:srgbClr val="000000"/>
                  </a:solidFill>
                </a:rPr>
                <a:t>L</a:t>
              </a:r>
              <a:r>
                <a:rPr lang="zh-CN" altLang="en-US">
                  <a:solidFill>
                    <a:srgbClr val="000000"/>
                  </a:solidFill>
                </a:rPr>
                <a:t>）</a:t>
              </a:r>
              <a:r>
                <a:rPr lang="en-US" altLang="zh-CN">
                  <a:solidFill>
                    <a:srgbClr val="000000"/>
                  </a:solidFill>
                </a:rPr>
                <a:t>=11</a:t>
              </a:r>
              <a:r>
                <a:rPr lang="en-US" altLang="zh-CN" i="1">
                  <a:solidFill>
                    <a:srgbClr val="000000"/>
                  </a:solidFill>
                </a:rPr>
                <a:t>m</a:t>
              </a:r>
              <a:r>
                <a:rPr lang="zh-CN" altLang="en-US">
                  <a:solidFill>
                    <a:srgbClr val="000000"/>
                  </a:solidFill>
                </a:rPr>
                <a:t>，这里的</a:t>
              </a:r>
              <a:r>
                <a:rPr lang="en-US" altLang="zh-CN" i="1">
                  <a:solidFill>
                    <a:srgbClr val="000000"/>
                  </a:solidFill>
                </a:rPr>
                <a:t>m</a:t>
              </a:r>
              <a:r>
                <a:rPr lang="zh-CN" altLang="en-US">
                  <a:solidFill>
                    <a:srgbClr val="000000"/>
                  </a:solidFill>
                </a:rPr>
                <a:t>可任意大，故存在</a:t>
              </a:r>
              <a:r>
                <a:rPr lang="en-US" altLang="zh-CN">
                  <a:solidFill>
                    <a:srgbClr val="000000"/>
                  </a:solidFill>
                </a:rPr>
                <a:t>OPT</a:t>
              </a:r>
              <a:r>
                <a:rPr lang="zh-CN" altLang="en-US">
                  <a:solidFill>
                    <a:srgbClr val="000000"/>
                  </a:solidFill>
                </a:rPr>
                <a:t>（</a:t>
              </a:r>
              <a:r>
                <a:rPr lang="en-US" altLang="zh-CN" i="1">
                  <a:solidFill>
                    <a:srgbClr val="000000"/>
                  </a:solidFill>
                </a:rPr>
                <a:t>L</a:t>
              </a:r>
              <a:r>
                <a:rPr lang="zh-CN" altLang="en-US">
                  <a:solidFill>
                    <a:srgbClr val="000000"/>
                  </a:solidFill>
                </a:rPr>
                <a:t>）任意大的实例，满足                    </a:t>
              </a:r>
              <a:r>
                <a:rPr lang="en-US" altLang="zh-CN">
                  <a:solidFill>
                    <a:srgbClr val="000000"/>
                  </a:solidFill>
                </a:rPr>
                <a:t>.</a:t>
              </a:r>
              <a:endParaRPr lang="zh-CN" altLang="en-US">
                <a:solidFill>
                  <a:srgbClr val="000000"/>
                </a:solidFill>
              </a:endParaRPr>
            </a:p>
          </p:txBody>
        </p:sp>
        <p:graphicFrame>
          <p:nvGraphicFramePr>
            <p:cNvPr id="157708" name="Object 12"/>
            <p:cNvGraphicFramePr>
              <a:graphicFrameLocks noChangeAspect="1"/>
            </p:cNvGraphicFramePr>
            <p:nvPr/>
          </p:nvGraphicFramePr>
          <p:xfrm>
            <a:off x="658" y="2432"/>
            <a:ext cx="680" cy="325"/>
          </p:xfrm>
          <a:graphic>
            <a:graphicData uri="http://schemas.openxmlformats.org/presentationml/2006/ole">
              <mc:AlternateContent xmlns:mc="http://schemas.openxmlformats.org/markup-compatibility/2006">
                <mc:Choice xmlns:v="urn:schemas-microsoft-com:vml" Requires="v">
                  <p:oleObj spid="_x0000_s157712" r:id="rId5" imgW="876300" imgH="419100" progId="Equation.DSMT4">
                    <p:embed/>
                  </p:oleObj>
                </mc:Choice>
                <mc:Fallback>
                  <p:oleObj r:id="rId5" imgW="876300" imgH="4191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 y="2432"/>
                          <a:ext cx="680" cy="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0-#ppt_w/2"/>
                                          </p:val>
                                        </p:tav>
                                        <p:tav tm="100000">
                                          <p:val>
                                            <p:strVal val="#ppt_x"/>
                                          </p:val>
                                        </p:tav>
                                      </p:tavLst>
                                    </p:anim>
                                    <p:anim calcmode="lin" valueType="num">
                                      <p:cBhvr additive="base">
                                        <p:cTn id="8" dur="500" fill="hold"/>
                                        <p:tgtEl>
                                          <p:spTgt spid="1577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7702"/>
                                        </p:tgtEl>
                                        <p:attrNameLst>
                                          <p:attrName>style.visibility</p:attrName>
                                        </p:attrNameLst>
                                      </p:cBhvr>
                                      <p:to>
                                        <p:strVal val="visible"/>
                                      </p:to>
                                    </p:set>
                                    <p:anim calcmode="lin" valueType="num">
                                      <p:cBhvr additive="base">
                                        <p:cTn id="13" dur="500" fill="hold"/>
                                        <p:tgtEl>
                                          <p:spTgt spid="157702"/>
                                        </p:tgtEl>
                                        <p:attrNameLst>
                                          <p:attrName>ppt_x</p:attrName>
                                        </p:attrNameLst>
                                      </p:cBhvr>
                                      <p:tavLst>
                                        <p:tav tm="0">
                                          <p:val>
                                            <p:strVal val="0-#ppt_w/2"/>
                                          </p:val>
                                        </p:tav>
                                        <p:tav tm="100000">
                                          <p:val>
                                            <p:strVal val="#ppt_x"/>
                                          </p:val>
                                        </p:tav>
                                      </p:tavLst>
                                    </p:anim>
                                    <p:anim calcmode="lin" valueType="num">
                                      <p:cBhvr additive="base">
                                        <p:cTn id="14" dur="500" fill="hold"/>
                                        <p:tgtEl>
                                          <p:spTgt spid="1577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7710"/>
                                        </p:tgtEl>
                                        <p:attrNameLst>
                                          <p:attrName>style.visibility</p:attrName>
                                        </p:attrNameLst>
                                      </p:cBhvr>
                                      <p:to>
                                        <p:strVal val="visible"/>
                                      </p:to>
                                    </p:set>
                                    <p:anim calcmode="lin" valueType="num">
                                      <p:cBhvr additive="base">
                                        <p:cTn id="19" dur="500" fill="hold"/>
                                        <p:tgtEl>
                                          <p:spTgt spid="157710"/>
                                        </p:tgtEl>
                                        <p:attrNameLst>
                                          <p:attrName>ppt_x</p:attrName>
                                        </p:attrNameLst>
                                      </p:cBhvr>
                                      <p:tavLst>
                                        <p:tav tm="0">
                                          <p:val>
                                            <p:strVal val="0-#ppt_w/2"/>
                                          </p:val>
                                        </p:tav>
                                        <p:tav tm="100000">
                                          <p:val>
                                            <p:strVal val="#ppt_x"/>
                                          </p:val>
                                        </p:tav>
                                      </p:tavLst>
                                    </p:anim>
                                    <p:anim calcmode="lin" valueType="num">
                                      <p:cBhvr additive="base">
                                        <p:cTn id="20" dur="500" fill="hold"/>
                                        <p:tgtEl>
                                          <p:spTgt spid="1577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1669</TotalTime>
  <Words>30725</Words>
  <Application>Microsoft Office PowerPoint</Application>
  <PresentationFormat>全屏显示(4:3)</PresentationFormat>
  <Paragraphs>1457</Paragraphs>
  <Slides>156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156</vt:i4>
      </vt:variant>
    </vt:vector>
  </HeadingPairs>
  <TitlesOfParts>
    <vt:vector size="169" baseType="lpstr">
      <vt:lpstr>Times New Roman</vt:lpstr>
      <vt:lpstr>宋体</vt:lpstr>
      <vt:lpstr>Arial</vt:lpstr>
      <vt:lpstr>Wingdings</vt:lpstr>
      <vt:lpstr>Arial Black</vt:lpstr>
      <vt:lpstr>隶书</vt:lpstr>
      <vt:lpstr>华文行楷</vt:lpstr>
      <vt:lpstr>黑体</vt:lpstr>
      <vt:lpstr>Symbol</vt:lpstr>
      <vt:lpstr>Pixel</vt:lpstr>
      <vt:lpstr>Microsoft 公式 3.0</vt:lpstr>
      <vt:lpstr>MathType 5.0 Equation</vt:lpstr>
      <vt:lpstr>Equation.DSMT4</vt:lpstr>
      <vt:lpstr>第六章   离散优化模型及算法设计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dc:creator>
  <cp:lastModifiedBy>lynn</cp:lastModifiedBy>
  <cp:revision>50</cp:revision>
  <dcterms:created xsi:type="dcterms:W3CDTF">1601-01-01T00:00:00Z</dcterms:created>
  <dcterms:modified xsi:type="dcterms:W3CDTF">2010-12-08T10:55:12Z</dcterms:modified>
</cp:coreProperties>
</file>