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Lst>
  <p:sldSz cx="9144000" cy="6858000" type="screen4x3"/>
  <p:notesSz cx="6858000" cy="9144000"/>
  <p:defaultTextStyle>
    <a:defPPr>
      <a:defRPr lang="zh-CN"/>
    </a:defPPr>
    <a:lvl1pPr algn="l" rtl="0" fontAlgn="base">
      <a:spcBef>
        <a:spcPct val="0"/>
      </a:spcBef>
      <a:spcAft>
        <a:spcPct val="0"/>
      </a:spcAft>
      <a:defRPr sz="2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400" b="1" kern="1200">
        <a:solidFill>
          <a:schemeClr val="tx1"/>
        </a:solidFill>
        <a:latin typeface="Arial" pitchFamily="34" charset="0"/>
        <a:ea typeface="宋体" pitchFamily="2" charset="-122"/>
        <a:cs typeface="+mn-cs"/>
      </a:defRPr>
    </a:lvl5pPr>
    <a:lvl6pPr marL="2286000" algn="l" defTabSz="914400" rtl="0" eaLnBrk="1" latinLnBrk="0" hangingPunct="1">
      <a:defRPr sz="2400" b="1" kern="1200">
        <a:solidFill>
          <a:schemeClr val="tx1"/>
        </a:solidFill>
        <a:latin typeface="Arial" pitchFamily="34" charset="0"/>
        <a:ea typeface="宋体" pitchFamily="2" charset="-122"/>
        <a:cs typeface="+mn-cs"/>
      </a:defRPr>
    </a:lvl6pPr>
    <a:lvl7pPr marL="2743200" algn="l" defTabSz="914400" rtl="0" eaLnBrk="1" latinLnBrk="0" hangingPunct="1">
      <a:defRPr sz="2400" b="1" kern="1200">
        <a:solidFill>
          <a:schemeClr val="tx1"/>
        </a:solidFill>
        <a:latin typeface="Arial" pitchFamily="34" charset="0"/>
        <a:ea typeface="宋体" pitchFamily="2" charset="-122"/>
        <a:cs typeface="+mn-cs"/>
      </a:defRPr>
    </a:lvl7pPr>
    <a:lvl8pPr marL="3200400" algn="l" defTabSz="914400" rtl="0" eaLnBrk="1" latinLnBrk="0" hangingPunct="1">
      <a:defRPr sz="2400" b="1" kern="1200">
        <a:solidFill>
          <a:schemeClr val="tx1"/>
        </a:solidFill>
        <a:latin typeface="Arial" pitchFamily="34" charset="0"/>
        <a:ea typeface="宋体" pitchFamily="2" charset="-122"/>
        <a:cs typeface="+mn-cs"/>
      </a:defRPr>
    </a:lvl8pPr>
    <a:lvl9pPr marL="3657600" algn="l" defTabSz="914400" rtl="0" eaLnBrk="1" latinLnBrk="0" hangingPunct="1">
      <a:defRPr sz="2400"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66FF"/>
    <a:srgbClr val="9966FF"/>
    <a:srgbClr val="FFFF99"/>
    <a:srgbClr val="009900"/>
    <a:srgbClr val="CC0000"/>
    <a:srgbClr val="99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660"/>
  </p:normalViewPr>
  <p:slideViewPr>
    <p:cSldViewPr>
      <p:cViewPr varScale="1">
        <p:scale>
          <a:sx n="86" d="100"/>
          <a:sy n="86" d="100"/>
        </p:scale>
        <p:origin x="-74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70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 Id="rId5" Type="http://schemas.openxmlformats.org/officeDocument/2006/relationships/image" Target="../media/image84.wmf"/><Relationship Id="rId4" Type="http://schemas.openxmlformats.org/officeDocument/2006/relationships/image" Target="../media/image8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5" Type="http://schemas.openxmlformats.org/officeDocument/2006/relationships/image" Target="../media/image89.emf"/><Relationship Id="rId4" Type="http://schemas.openxmlformats.org/officeDocument/2006/relationships/image" Target="../media/image8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 Id="rId5" Type="http://schemas.openxmlformats.org/officeDocument/2006/relationships/image" Target="../media/image94.emf"/><Relationship Id="rId4" Type="http://schemas.openxmlformats.org/officeDocument/2006/relationships/image" Target="../media/image9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image" Target="../media/image9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image" Target="../media/image10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image" Target="../media/image10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 Id="rId4" Type="http://schemas.openxmlformats.org/officeDocument/2006/relationships/image" Target="../media/image1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emf"/><Relationship Id="rId1" Type="http://schemas.openxmlformats.org/officeDocument/2006/relationships/image" Target="../media/image114.emf"/><Relationship Id="rId4" Type="http://schemas.openxmlformats.org/officeDocument/2006/relationships/image" Target="../media/image117.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image" Target="../media/image120.emf"/><Relationship Id="rId7" Type="http://schemas.openxmlformats.org/officeDocument/2006/relationships/image" Target="../media/image124.emf"/><Relationship Id="rId2" Type="http://schemas.openxmlformats.org/officeDocument/2006/relationships/image" Target="../media/image119.emf"/><Relationship Id="rId1" Type="http://schemas.openxmlformats.org/officeDocument/2006/relationships/image" Target="../media/image118.emf"/><Relationship Id="rId6" Type="http://schemas.openxmlformats.org/officeDocument/2006/relationships/image" Target="../media/image123.emf"/><Relationship Id="rId5" Type="http://schemas.openxmlformats.org/officeDocument/2006/relationships/image" Target="../media/image122.emf"/><Relationship Id="rId4" Type="http://schemas.openxmlformats.org/officeDocument/2006/relationships/image" Target="../media/image121.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image" Target="../media/image127.emf"/><Relationship Id="rId1" Type="http://schemas.openxmlformats.org/officeDocument/2006/relationships/image" Target="../media/image126.emf"/><Relationship Id="rId4" Type="http://schemas.openxmlformats.org/officeDocument/2006/relationships/image" Target="../media/image129.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31.emf"/><Relationship Id="rId1" Type="http://schemas.openxmlformats.org/officeDocument/2006/relationships/image" Target="../media/image130.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4.emf"/><Relationship Id="rId2" Type="http://schemas.openxmlformats.org/officeDocument/2006/relationships/image" Target="../media/image133.emf"/><Relationship Id="rId1" Type="http://schemas.openxmlformats.org/officeDocument/2006/relationships/image" Target="../media/image132.e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0.emf"/><Relationship Id="rId7" Type="http://schemas.openxmlformats.org/officeDocument/2006/relationships/image" Target="../media/image144.emf"/><Relationship Id="rId2" Type="http://schemas.openxmlformats.org/officeDocument/2006/relationships/image" Target="../media/image139.emf"/><Relationship Id="rId1" Type="http://schemas.openxmlformats.org/officeDocument/2006/relationships/image" Target="../media/image138.emf"/><Relationship Id="rId6" Type="http://schemas.openxmlformats.org/officeDocument/2006/relationships/image" Target="../media/image143.emf"/><Relationship Id="rId5" Type="http://schemas.openxmlformats.org/officeDocument/2006/relationships/image" Target="../media/image142.emf"/><Relationship Id="rId4" Type="http://schemas.openxmlformats.org/officeDocument/2006/relationships/image" Target="../media/image14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image" Target="../media/image146.emf"/><Relationship Id="rId1" Type="http://schemas.openxmlformats.org/officeDocument/2006/relationships/image" Target="../media/image145.emf"/><Relationship Id="rId6" Type="http://schemas.openxmlformats.org/officeDocument/2006/relationships/image" Target="../media/image150.emf"/><Relationship Id="rId5" Type="http://schemas.openxmlformats.org/officeDocument/2006/relationships/image" Target="../media/image149.emf"/><Relationship Id="rId4" Type="http://schemas.openxmlformats.org/officeDocument/2006/relationships/image" Target="../media/image14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51.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4.emf"/><Relationship Id="rId2" Type="http://schemas.openxmlformats.org/officeDocument/2006/relationships/image" Target="../media/image153.emf"/><Relationship Id="rId1" Type="http://schemas.openxmlformats.org/officeDocument/2006/relationships/image" Target="../media/image152.emf"/><Relationship Id="rId6" Type="http://schemas.openxmlformats.org/officeDocument/2006/relationships/image" Target="../media/image157.emf"/><Relationship Id="rId5" Type="http://schemas.openxmlformats.org/officeDocument/2006/relationships/image" Target="../media/image156.emf"/><Relationship Id="rId4" Type="http://schemas.openxmlformats.org/officeDocument/2006/relationships/image" Target="../media/image155.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65.emf"/><Relationship Id="rId3" Type="http://schemas.openxmlformats.org/officeDocument/2006/relationships/image" Target="../media/image160.emf"/><Relationship Id="rId7" Type="http://schemas.openxmlformats.org/officeDocument/2006/relationships/image" Target="../media/image164.emf"/><Relationship Id="rId2" Type="http://schemas.openxmlformats.org/officeDocument/2006/relationships/image" Target="../media/image159.emf"/><Relationship Id="rId1" Type="http://schemas.openxmlformats.org/officeDocument/2006/relationships/image" Target="../media/image158.emf"/><Relationship Id="rId6" Type="http://schemas.openxmlformats.org/officeDocument/2006/relationships/image" Target="../media/image163.emf"/><Relationship Id="rId5" Type="http://schemas.openxmlformats.org/officeDocument/2006/relationships/image" Target="../media/image162.emf"/><Relationship Id="rId4" Type="http://schemas.openxmlformats.org/officeDocument/2006/relationships/image" Target="../media/image16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66.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image" Target="../media/image168.wmf"/><Relationship Id="rId1" Type="http://schemas.openxmlformats.org/officeDocument/2006/relationships/image" Target="../media/image16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70.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72.emf"/><Relationship Id="rId1" Type="http://schemas.openxmlformats.org/officeDocument/2006/relationships/image" Target="../media/image171.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74.emf"/><Relationship Id="rId1" Type="http://schemas.openxmlformats.org/officeDocument/2006/relationships/image" Target="../media/image173.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82.emf"/><Relationship Id="rId3" Type="http://schemas.openxmlformats.org/officeDocument/2006/relationships/image" Target="../media/image177.emf"/><Relationship Id="rId7" Type="http://schemas.openxmlformats.org/officeDocument/2006/relationships/image" Target="../media/image181.emf"/><Relationship Id="rId2" Type="http://schemas.openxmlformats.org/officeDocument/2006/relationships/image" Target="../media/image176.emf"/><Relationship Id="rId1" Type="http://schemas.openxmlformats.org/officeDocument/2006/relationships/image" Target="../media/image175.emf"/><Relationship Id="rId6" Type="http://schemas.openxmlformats.org/officeDocument/2006/relationships/image" Target="../media/image180.emf"/><Relationship Id="rId5" Type="http://schemas.openxmlformats.org/officeDocument/2006/relationships/image" Target="../media/image179.emf"/><Relationship Id="rId4" Type="http://schemas.openxmlformats.org/officeDocument/2006/relationships/image" Target="../media/image178.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5.emf"/><Relationship Id="rId2" Type="http://schemas.openxmlformats.org/officeDocument/2006/relationships/image" Target="../media/image184.emf"/><Relationship Id="rId1" Type="http://schemas.openxmlformats.org/officeDocument/2006/relationships/image" Target="../media/image183.emf"/><Relationship Id="rId4" Type="http://schemas.openxmlformats.org/officeDocument/2006/relationships/image" Target="../media/image186.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88.emf"/><Relationship Id="rId1" Type="http://schemas.openxmlformats.org/officeDocument/2006/relationships/image" Target="../media/image187.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89.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92.emf"/><Relationship Id="rId2" Type="http://schemas.openxmlformats.org/officeDocument/2006/relationships/image" Target="../media/image191.emf"/><Relationship Id="rId1" Type="http://schemas.openxmlformats.org/officeDocument/2006/relationships/image" Target="../media/image190.emf"/><Relationship Id="rId4" Type="http://schemas.openxmlformats.org/officeDocument/2006/relationships/image" Target="../media/image193.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3" Type="http://schemas.openxmlformats.org/officeDocument/2006/relationships/image" Target="../media/image15.emf"/><Relationship Id="rId7" Type="http://schemas.openxmlformats.org/officeDocument/2006/relationships/image" Target="../media/image19.emf"/><Relationship Id="rId12" Type="http://schemas.openxmlformats.org/officeDocument/2006/relationships/image" Target="../media/image24.emf"/><Relationship Id="rId17" Type="http://schemas.openxmlformats.org/officeDocument/2006/relationships/image" Target="../media/image29.emf"/><Relationship Id="rId2" Type="http://schemas.openxmlformats.org/officeDocument/2006/relationships/image" Target="../media/image14.emf"/><Relationship Id="rId16" Type="http://schemas.openxmlformats.org/officeDocument/2006/relationships/image" Target="../media/image28.emf"/><Relationship Id="rId1" Type="http://schemas.openxmlformats.org/officeDocument/2006/relationships/image" Target="../media/image13.emf"/><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5" Type="http://schemas.openxmlformats.org/officeDocument/2006/relationships/image" Target="../media/image27.w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 Id="rId14" Type="http://schemas.openxmlformats.org/officeDocument/2006/relationships/image" Target="../media/image26.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6.emf"/><Relationship Id="rId2" Type="http://schemas.openxmlformats.org/officeDocument/2006/relationships/image" Target="../media/image195.emf"/><Relationship Id="rId1" Type="http://schemas.openxmlformats.org/officeDocument/2006/relationships/image" Target="../media/image194.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image" Target="../media/image19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99.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01.emf"/><Relationship Id="rId1" Type="http://schemas.openxmlformats.org/officeDocument/2006/relationships/image" Target="../media/image200.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04.emf"/><Relationship Id="rId2" Type="http://schemas.openxmlformats.org/officeDocument/2006/relationships/image" Target="../media/image203.emf"/><Relationship Id="rId1" Type="http://schemas.openxmlformats.org/officeDocument/2006/relationships/image" Target="../media/image202.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7.emf"/><Relationship Id="rId2" Type="http://schemas.openxmlformats.org/officeDocument/2006/relationships/image" Target="../media/image206.emf"/><Relationship Id="rId1" Type="http://schemas.openxmlformats.org/officeDocument/2006/relationships/image" Target="../media/image205.emf"/><Relationship Id="rId6" Type="http://schemas.openxmlformats.org/officeDocument/2006/relationships/image" Target="../media/image210.emf"/><Relationship Id="rId5" Type="http://schemas.openxmlformats.org/officeDocument/2006/relationships/image" Target="../media/image209.emf"/><Relationship Id="rId4" Type="http://schemas.openxmlformats.org/officeDocument/2006/relationships/image" Target="../media/image208.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13.emf"/><Relationship Id="rId2" Type="http://schemas.openxmlformats.org/officeDocument/2006/relationships/image" Target="../media/image212.emf"/><Relationship Id="rId1" Type="http://schemas.openxmlformats.org/officeDocument/2006/relationships/image" Target="../media/image211.emf"/><Relationship Id="rId6" Type="http://schemas.openxmlformats.org/officeDocument/2006/relationships/image" Target="../media/image216.emf"/><Relationship Id="rId5" Type="http://schemas.openxmlformats.org/officeDocument/2006/relationships/image" Target="../media/image215.emf"/><Relationship Id="rId4" Type="http://schemas.openxmlformats.org/officeDocument/2006/relationships/image" Target="../media/image214.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19.emf"/><Relationship Id="rId2" Type="http://schemas.openxmlformats.org/officeDocument/2006/relationships/image" Target="../media/image218.emf"/><Relationship Id="rId1" Type="http://schemas.openxmlformats.org/officeDocument/2006/relationships/image" Target="../media/image217.emf"/><Relationship Id="rId4" Type="http://schemas.openxmlformats.org/officeDocument/2006/relationships/image" Target="../media/image220.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3.emf"/><Relationship Id="rId2" Type="http://schemas.openxmlformats.org/officeDocument/2006/relationships/image" Target="../media/image222.emf"/><Relationship Id="rId1" Type="http://schemas.openxmlformats.org/officeDocument/2006/relationships/image" Target="../media/image221.emf"/><Relationship Id="rId6" Type="http://schemas.openxmlformats.org/officeDocument/2006/relationships/image" Target="../media/image226.emf"/><Relationship Id="rId5" Type="http://schemas.openxmlformats.org/officeDocument/2006/relationships/image" Target="../media/image225.emf"/><Relationship Id="rId4" Type="http://schemas.openxmlformats.org/officeDocument/2006/relationships/image" Target="../media/image224.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9.emf"/><Relationship Id="rId2" Type="http://schemas.openxmlformats.org/officeDocument/2006/relationships/image" Target="../media/image228.emf"/><Relationship Id="rId1" Type="http://schemas.openxmlformats.org/officeDocument/2006/relationships/image" Target="../media/image227.emf"/><Relationship Id="rId6" Type="http://schemas.openxmlformats.org/officeDocument/2006/relationships/image" Target="../media/image232.emf"/><Relationship Id="rId5" Type="http://schemas.openxmlformats.org/officeDocument/2006/relationships/image" Target="../media/image231.emf"/><Relationship Id="rId4" Type="http://schemas.openxmlformats.org/officeDocument/2006/relationships/image" Target="../media/image230.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emf"/><Relationship Id="rId12" Type="http://schemas.openxmlformats.org/officeDocument/2006/relationships/image" Target="../media/image41.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11" Type="http://schemas.openxmlformats.org/officeDocument/2006/relationships/image" Target="../media/image40.emf"/><Relationship Id="rId5" Type="http://schemas.openxmlformats.org/officeDocument/2006/relationships/image" Target="../media/image34.emf"/><Relationship Id="rId10" Type="http://schemas.openxmlformats.org/officeDocument/2006/relationships/image" Target="../media/image39.emf"/><Relationship Id="rId4" Type="http://schemas.openxmlformats.org/officeDocument/2006/relationships/image" Target="../media/image33.emf"/><Relationship Id="rId9" Type="http://schemas.openxmlformats.org/officeDocument/2006/relationships/image" Target="../media/image38.e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40.emf"/><Relationship Id="rId3" Type="http://schemas.openxmlformats.org/officeDocument/2006/relationships/image" Target="../media/image235.emf"/><Relationship Id="rId7" Type="http://schemas.openxmlformats.org/officeDocument/2006/relationships/image" Target="../media/image239.emf"/><Relationship Id="rId2" Type="http://schemas.openxmlformats.org/officeDocument/2006/relationships/image" Target="../media/image234.emf"/><Relationship Id="rId1" Type="http://schemas.openxmlformats.org/officeDocument/2006/relationships/image" Target="../media/image233.emf"/><Relationship Id="rId6" Type="http://schemas.openxmlformats.org/officeDocument/2006/relationships/image" Target="../media/image238.emf"/><Relationship Id="rId5" Type="http://schemas.openxmlformats.org/officeDocument/2006/relationships/image" Target="../media/image237.emf"/><Relationship Id="rId10" Type="http://schemas.openxmlformats.org/officeDocument/2006/relationships/image" Target="../media/image242.emf"/><Relationship Id="rId4" Type="http://schemas.openxmlformats.org/officeDocument/2006/relationships/image" Target="../media/image236.emf"/><Relationship Id="rId9" Type="http://schemas.openxmlformats.org/officeDocument/2006/relationships/image" Target="../media/image241.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45.emf"/><Relationship Id="rId2" Type="http://schemas.openxmlformats.org/officeDocument/2006/relationships/image" Target="../media/image244.emf"/><Relationship Id="rId1" Type="http://schemas.openxmlformats.org/officeDocument/2006/relationships/image" Target="../media/image243.emf"/><Relationship Id="rId5" Type="http://schemas.openxmlformats.org/officeDocument/2006/relationships/image" Target="../media/image247.emf"/><Relationship Id="rId4" Type="http://schemas.openxmlformats.org/officeDocument/2006/relationships/image" Target="../media/image246.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55.emf"/><Relationship Id="rId3" Type="http://schemas.openxmlformats.org/officeDocument/2006/relationships/image" Target="../media/image250.emf"/><Relationship Id="rId7" Type="http://schemas.openxmlformats.org/officeDocument/2006/relationships/image" Target="../media/image254.emf"/><Relationship Id="rId2" Type="http://schemas.openxmlformats.org/officeDocument/2006/relationships/image" Target="../media/image249.emf"/><Relationship Id="rId1" Type="http://schemas.openxmlformats.org/officeDocument/2006/relationships/image" Target="../media/image248.emf"/><Relationship Id="rId6" Type="http://schemas.openxmlformats.org/officeDocument/2006/relationships/image" Target="../media/image253.emf"/><Relationship Id="rId5" Type="http://schemas.openxmlformats.org/officeDocument/2006/relationships/image" Target="../media/image252.emf"/><Relationship Id="rId10" Type="http://schemas.openxmlformats.org/officeDocument/2006/relationships/image" Target="../media/image257.emf"/><Relationship Id="rId4" Type="http://schemas.openxmlformats.org/officeDocument/2006/relationships/image" Target="../media/image251.emf"/><Relationship Id="rId9" Type="http://schemas.openxmlformats.org/officeDocument/2006/relationships/image" Target="../media/image256.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59.emf"/><Relationship Id="rId1" Type="http://schemas.openxmlformats.org/officeDocument/2006/relationships/image" Target="../media/image258.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62.emf"/><Relationship Id="rId2" Type="http://schemas.openxmlformats.org/officeDocument/2006/relationships/image" Target="../media/image261.emf"/><Relationship Id="rId1" Type="http://schemas.openxmlformats.org/officeDocument/2006/relationships/image" Target="../media/image260.emf"/><Relationship Id="rId6" Type="http://schemas.openxmlformats.org/officeDocument/2006/relationships/image" Target="../media/image265.emf"/><Relationship Id="rId5" Type="http://schemas.openxmlformats.org/officeDocument/2006/relationships/image" Target="../media/image264.emf"/><Relationship Id="rId4" Type="http://schemas.openxmlformats.org/officeDocument/2006/relationships/image" Target="../media/image263.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67.emf"/><Relationship Id="rId1" Type="http://schemas.openxmlformats.org/officeDocument/2006/relationships/image" Target="../media/image266.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70.emf"/><Relationship Id="rId2" Type="http://schemas.openxmlformats.org/officeDocument/2006/relationships/image" Target="../media/image269.emf"/><Relationship Id="rId1" Type="http://schemas.openxmlformats.org/officeDocument/2006/relationships/image" Target="../media/image268.emf"/><Relationship Id="rId6" Type="http://schemas.openxmlformats.org/officeDocument/2006/relationships/image" Target="../media/image273.emf"/><Relationship Id="rId5" Type="http://schemas.openxmlformats.org/officeDocument/2006/relationships/image" Target="../media/image272.emf"/><Relationship Id="rId4" Type="http://schemas.openxmlformats.org/officeDocument/2006/relationships/image" Target="../media/image271.e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81.emf"/><Relationship Id="rId3" Type="http://schemas.openxmlformats.org/officeDocument/2006/relationships/image" Target="../media/image276.emf"/><Relationship Id="rId7" Type="http://schemas.openxmlformats.org/officeDocument/2006/relationships/image" Target="../media/image280.emf"/><Relationship Id="rId2" Type="http://schemas.openxmlformats.org/officeDocument/2006/relationships/image" Target="../media/image275.emf"/><Relationship Id="rId1" Type="http://schemas.openxmlformats.org/officeDocument/2006/relationships/image" Target="../media/image274.emf"/><Relationship Id="rId6" Type="http://schemas.openxmlformats.org/officeDocument/2006/relationships/image" Target="../media/image279.emf"/><Relationship Id="rId5" Type="http://schemas.openxmlformats.org/officeDocument/2006/relationships/image" Target="../media/image278.emf"/><Relationship Id="rId4" Type="http://schemas.openxmlformats.org/officeDocument/2006/relationships/image" Target="../media/image277.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84.emf"/><Relationship Id="rId7" Type="http://schemas.openxmlformats.org/officeDocument/2006/relationships/image" Target="../media/image288.emf"/><Relationship Id="rId2" Type="http://schemas.openxmlformats.org/officeDocument/2006/relationships/image" Target="../media/image283.emf"/><Relationship Id="rId1" Type="http://schemas.openxmlformats.org/officeDocument/2006/relationships/image" Target="../media/image282.emf"/><Relationship Id="rId6" Type="http://schemas.openxmlformats.org/officeDocument/2006/relationships/image" Target="../media/image287.emf"/><Relationship Id="rId5" Type="http://schemas.openxmlformats.org/officeDocument/2006/relationships/image" Target="../media/image286.emf"/><Relationship Id="rId4" Type="http://schemas.openxmlformats.org/officeDocument/2006/relationships/image" Target="../media/image285.e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96.emf"/><Relationship Id="rId3" Type="http://schemas.openxmlformats.org/officeDocument/2006/relationships/image" Target="../media/image291.emf"/><Relationship Id="rId7" Type="http://schemas.openxmlformats.org/officeDocument/2006/relationships/image" Target="../media/image295.emf"/><Relationship Id="rId2" Type="http://schemas.openxmlformats.org/officeDocument/2006/relationships/image" Target="../media/image290.emf"/><Relationship Id="rId1" Type="http://schemas.openxmlformats.org/officeDocument/2006/relationships/image" Target="../media/image289.emf"/><Relationship Id="rId6" Type="http://schemas.openxmlformats.org/officeDocument/2006/relationships/image" Target="../media/image294.emf"/><Relationship Id="rId5" Type="http://schemas.openxmlformats.org/officeDocument/2006/relationships/image" Target="../media/image293.emf"/><Relationship Id="rId4" Type="http://schemas.openxmlformats.org/officeDocument/2006/relationships/image" Target="../media/image292.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55.emf"/><Relationship Id="rId3" Type="http://schemas.openxmlformats.org/officeDocument/2006/relationships/image" Target="../media/image45.emf"/><Relationship Id="rId7" Type="http://schemas.openxmlformats.org/officeDocument/2006/relationships/image" Target="../media/image49.emf"/><Relationship Id="rId12" Type="http://schemas.openxmlformats.org/officeDocument/2006/relationships/image" Target="../media/image54.emf"/><Relationship Id="rId2" Type="http://schemas.openxmlformats.org/officeDocument/2006/relationships/image" Target="../media/image44.emf"/><Relationship Id="rId1" Type="http://schemas.openxmlformats.org/officeDocument/2006/relationships/image" Target="../media/image43.emf"/><Relationship Id="rId6" Type="http://schemas.openxmlformats.org/officeDocument/2006/relationships/image" Target="../media/image48.emf"/><Relationship Id="rId11" Type="http://schemas.openxmlformats.org/officeDocument/2006/relationships/image" Target="../media/image53.emf"/><Relationship Id="rId5" Type="http://schemas.openxmlformats.org/officeDocument/2006/relationships/image" Target="../media/image47.emf"/><Relationship Id="rId10" Type="http://schemas.openxmlformats.org/officeDocument/2006/relationships/image" Target="../media/image52.emf"/><Relationship Id="rId4" Type="http://schemas.openxmlformats.org/officeDocument/2006/relationships/image" Target="../media/image46.emf"/><Relationship Id="rId9" Type="http://schemas.openxmlformats.org/officeDocument/2006/relationships/image" Target="../media/image51.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99.emf"/><Relationship Id="rId2" Type="http://schemas.openxmlformats.org/officeDocument/2006/relationships/image" Target="../media/image298.emf"/><Relationship Id="rId1" Type="http://schemas.openxmlformats.org/officeDocument/2006/relationships/image" Target="../media/image297.emf"/><Relationship Id="rId5" Type="http://schemas.openxmlformats.org/officeDocument/2006/relationships/image" Target="../media/image301.emf"/><Relationship Id="rId4" Type="http://schemas.openxmlformats.org/officeDocument/2006/relationships/image" Target="../media/image300.e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303.emf"/><Relationship Id="rId1" Type="http://schemas.openxmlformats.org/officeDocument/2006/relationships/image" Target="../media/image302.e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311.emf"/><Relationship Id="rId3" Type="http://schemas.openxmlformats.org/officeDocument/2006/relationships/image" Target="../media/image306.emf"/><Relationship Id="rId7" Type="http://schemas.openxmlformats.org/officeDocument/2006/relationships/image" Target="../media/image310.emf"/><Relationship Id="rId2" Type="http://schemas.openxmlformats.org/officeDocument/2006/relationships/image" Target="../media/image305.emf"/><Relationship Id="rId1" Type="http://schemas.openxmlformats.org/officeDocument/2006/relationships/image" Target="../media/image304.emf"/><Relationship Id="rId6" Type="http://schemas.openxmlformats.org/officeDocument/2006/relationships/image" Target="../media/image309.emf"/><Relationship Id="rId5" Type="http://schemas.openxmlformats.org/officeDocument/2006/relationships/image" Target="../media/image308.emf"/><Relationship Id="rId4" Type="http://schemas.openxmlformats.org/officeDocument/2006/relationships/image" Target="../media/image307.e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14.emf"/><Relationship Id="rId2" Type="http://schemas.openxmlformats.org/officeDocument/2006/relationships/image" Target="../media/image313.emf"/><Relationship Id="rId1" Type="http://schemas.openxmlformats.org/officeDocument/2006/relationships/image" Target="../media/image312.e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17.emf"/><Relationship Id="rId2" Type="http://schemas.openxmlformats.org/officeDocument/2006/relationships/image" Target="../media/image316.emf"/><Relationship Id="rId1" Type="http://schemas.openxmlformats.org/officeDocument/2006/relationships/image" Target="../media/image315.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20.emf"/><Relationship Id="rId2" Type="http://schemas.openxmlformats.org/officeDocument/2006/relationships/image" Target="../media/image319.emf"/><Relationship Id="rId1" Type="http://schemas.openxmlformats.org/officeDocument/2006/relationships/image" Target="../media/image318.e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23.emf"/><Relationship Id="rId7" Type="http://schemas.openxmlformats.org/officeDocument/2006/relationships/image" Target="../media/image327.emf"/><Relationship Id="rId2" Type="http://schemas.openxmlformats.org/officeDocument/2006/relationships/image" Target="../media/image322.emf"/><Relationship Id="rId1" Type="http://schemas.openxmlformats.org/officeDocument/2006/relationships/image" Target="../media/image321.emf"/><Relationship Id="rId6" Type="http://schemas.openxmlformats.org/officeDocument/2006/relationships/image" Target="../media/image326.emf"/><Relationship Id="rId5" Type="http://schemas.openxmlformats.org/officeDocument/2006/relationships/image" Target="../media/image325.emf"/><Relationship Id="rId4" Type="http://schemas.openxmlformats.org/officeDocument/2006/relationships/image" Target="../media/image324.e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335.emf"/><Relationship Id="rId3" Type="http://schemas.openxmlformats.org/officeDocument/2006/relationships/image" Target="../media/image330.emf"/><Relationship Id="rId7" Type="http://schemas.openxmlformats.org/officeDocument/2006/relationships/image" Target="../media/image334.emf"/><Relationship Id="rId12" Type="http://schemas.openxmlformats.org/officeDocument/2006/relationships/image" Target="../media/image339.emf"/><Relationship Id="rId2" Type="http://schemas.openxmlformats.org/officeDocument/2006/relationships/image" Target="../media/image329.emf"/><Relationship Id="rId1" Type="http://schemas.openxmlformats.org/officeDocument/2006/relationships/image" Target="../media/image328.emf"/><Relationship Id="rId6" Type="http://schemas.openxmlformats.org/officeDocument/2006/relationships/image" Target="../media/image333.emf"/><Relationship Id="rId11" Type="http://schemas.openxmlformats.org/officeDocument/2006/relationships/image" Target="../media/image338.emf"/><Relationship Id="rId5" Type="http://schemas.openxmlformats.org/officeDocument/2006/relationships/image" Target="../media/image332.emf"/><Relationship Id="rId10" Type="http://schemas.openxmlformats.org/officeDocument/2006/relationships/image" Target="../media/image337.emf"/><Relationship Id="rId4" Type="http://schemas.openxmlformats.org/officeDocument/2006/relationships/image" Target="../media/image331.emf"/><Relationship Id="rId9" Type="http://schemas.openxmlformats.org/officeDocument/2006/relationships/image" Target="../media/image33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image" Target="../media/image57.emf"/><Relationship Id="rId1" Type="http://schemas.openxmlformats.org/officeDocument/2006/relationships/image" Target="../media/image56.emf"/><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 Id="rId9" Type="http://schemas.openxmlformats.org/officeDocument/2006/relationships/image" Target="../media/image64.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image" Target="../media/image77.emf"/><Relationship Id="rId3" Type="http://schemas.openxmlformats.org/officeDocument/2006/relationships/image" Target="../media/image67.emf"/><Relationship Id="rId7" Type="http://schemas.openxmlformats.org/officeDocument/2006/relationships/image" Target="../media/image71.emf"/><Relationship Id="rId12" Type="http://schemas.openxmlformats.org/officeDocument/2006/relationships/image" Target="../media/image76.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11" Type="http://schemas.openxmlformats.org/officeDocument/2006/relationships/image" Target="../media/image75.emf"/><Relationship Id="rId5" Type="http://schemas.openxmlformats.org/officeDocument/2006/relationships/image" Target="../media/image69.wmf"/><Relationship Id="rId10" Type="http://schemas.openxmlformats.org/officeDocument/2006/relationships/image" Target="../media/image74.emf"/><Relationship Id="rId4" Type="http://schemas.openxmlformats.org/officeDocument/2006/relationships/image" Target="../media/image68.emf"/><Relationship Id="rId9" Type="http://schemas.openxmlformats.org/officeDocument/2006/relationships/image" Target="../media/image73.emf"/><Relationship Id="rId14" Type="http://schemas.openxmlformats.org/officeDocument/2006/relationships/image" Target="../media/image7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0242" name="Group 2"/>
          <p:cNvGrpSpPr>
            <a:grpSpLocks/>
          </p:cNvGrpSpPr>
          <p:nvPr/>
        </p:nvGrpSpPr>
        <p:grpSpPr bwMode="auto">
          <a:xfrm>
            <a:off x="0" y="0"/>
            <a:ext cx="9144000" cy="6858000"/>
            <a:chOff x="0" y="0"/>
            <a:chExt cx="5760" cy="4320"/>
          </a:xfrm>
        </p:grpSpPr>
        <p:sp>
          <p:nvSpPr>
            <p:cNvPr id="1024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a:latin typeface="Times New Roman" pitchFamily="18" charset="0"/>
              </a:endParaRPr>
            </a:p>
          </p:txBody>
        </p:sp>
        <p:sp>
          <p:nvSpPr>
            <p:cNvPr id="10244"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grpSp>
          <p:nvGrpSpPr>
            <p:cNvPr id="10245" name="Group 5"/>
            <p:cNvGrpSpPr>
              <a:grpSpLocks/>
            </p:cNvGrpSpPr>
            <p:nvPr/>
          </p:nvGrpSpPr>
          <p:grpSpPr bwMode="auto">
            <a:xfrm>
              <a:off x="0" y="672"/>
              <a:ext cx="1806" cy="1989"/>
              <a:chOff x="0" y="672"/>
              <a:chExt cx="1806" cy="1989"/>
            </a:xfrm>
          </p:grpSpPr>
          <p:sp>
            <p:nvSpPr>
              <p:cNvPr id="10246"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10247"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10248"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10249"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10250"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10251"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10252"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10253"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10254"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10255"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grpSp>
      </p:grpSp>
      <p:sp>
        <p:nvSpPr>
          <p:cNvPr id="1025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0257" name="Rectangle 17"/>
          <p:cNvSpPr>
            <a:spLocks noGrp="1" noChangeArrowheads="1"/>
          </p:cNvSpPr>
          <p:nvPr>
            <p:ph type="ftr" sz="quarter" idx="3"/>
          </p:nvPr>
        </p:nvSpPr>
        <p:spPr/>
        <p:txBody>
          <a:bodyPr/>
          <a:lstStyle>
            <a:lvl1pPr>
              <a:defRPr/>
            </a:lvl1pPr>
          </a:lstStyle>
          <a:p>
            <a:endParaRPr lang="en-US" altLang="zh-CN"/>
          </a:p>
        </p:txBody>
      </p:sp>
      <p:sp>
        <p:nvSpPr>
          <p:cNvPr id="10258" name="Rectangle 18"/>
          <p:cNvSpPr>
            <a:spLocks noGrp="1" noChangeArrowheads="1"/>
          </p:cNvSpPr>
          <p:nvPr>
            <p:ph type="sldNum" sz="quarter" idx="4"/>
          </p:nvPr>
        </p:nvSpPr>
        <p:spPr/>
        <p:txBody>
          <a:bodyPr/>
          <a:lstStyle>
            <a:lvl1pPr>
              <a:defRPr/>
            </a:lvl1pPr>
          </a:lstStyle>
          <a:p>
            <a:fld id="{2A017916-75F4-412F-AD20-DBDE1FB12ADA}" type="slidenum">
              <a:rPr lang="en-US" altLang="zh-CN"/>
              <a:pPr/>
              <a:t>‹#›</a:t>
            </a:fld>
            <a:endParaRPr lang="en-US" altLang="zh-CN"/>
          </a:p>
        </p:txBody>
      </p:sp>
      <p:sp>
        <p:nvSpPr>
          <p:cNvPr id="102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102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E36FAEC-2501-44D5-9268-641A3B669285}"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78272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C04A627F-5077-49A5-B1CE-4452D838E122}"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9537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1995608-3717-453C-802C-8D10F45D2C85}"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63900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C9A114E-C4C4-43B2-8973-53DCC626AB22}"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96943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6B23D69-B2A4-48E7-A500-450A05254253}"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4694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3C08200B-9F33-4F5C-BCBD-EF22A786BC8C}"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4578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385C8050-1C8C-4D63-818D-98971CA76A4A}"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74576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1D649927-01DE-41F9-B230-D270E06A64F2}"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84064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B224C84B-2E89-4B49-9D56-FE81A958BDB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8062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6D53D293-B4E4-4DBC-A565-062178A5A4B8}"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2248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a:lvl1pPr>
          </a:lstStyle>
          <a:p>
            <a:endParaRPr lang="en-US" altLang="zh-CN"/>
          </a:p>
        </p:txBody>
      </p:sp>
      <p:sp>
        <p:nvSpPr>
          <p:cNvPr id="9219"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83FF67E8-41FF-41E4-B22B-5653F3CFB94B}" type="slidenum">
              <a:rPr lang="en-US" altLang="zh-CN"/>
              <a:pPr/>
              <a:t>‹#›</a:t>
            </a:fld>
            <a:endParaRPr lang="en-US" altLang="zh-CN"/>
          </a:p>
        </p:txBody>
      </p:sp>
      <p:grpSp>
        <p:nvGrpSpPr>
          <p:cNvPr id="9220" name="Group 4"/>
          <p:cNvGrpSpPr>
            <a:grpSpLocks/>
          </p:cNvGrpSpPr>
          <p:nvPr/>
        </p:nvGrpSpPr>
        <p:grpSpPr bwMode="auto">
          <a:xfrm>
            <a:off x="0" y="0"/>
            <a:ext cx="9144000" cy="546100"/>
            <a:chOff x="0" y="0"/>
            <a:chExt cx="5760" cy="344"/>
          </a:xfrm>
        </p:grpSpPr>
        <p:sp>
          <p:nvSpPr>
            <p:cNvPr id="922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a:latin typeface="Times New Roman" pitchFamily="18" charset="0"/>
              </a:endParaRPr>
            </a:p>
          </p:txBody>
        </p:sp>
        <p:sp>
          <p:nvSpPr>
            <p:cNvPr id="922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9223"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b="0">
                <a:solidFill>
                  <a:schemeClr val="hlink"/>
                </a:solidFill>
              </a:endParaRPr>
            </a:p>
          </p:txBody>
        </p:sp>
        <p:sp>
          <p:nvSpPr>
            <p:cNvPr id="9224"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b="0">
                <a:solidFill>
                  <a:schemeClr val="hlink"/>
                </a:solidFill>
              </a:endParaRPr>
            </a:p>
          </p:txBody>
        </p:sp>
        <p:sp>
          <p:nvSpPr>
            <p:cNvPr id="9225"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b="0">
                <a:solidFill>
                  <a:schemeClr val="accent2"/>
                </a:solidFill>
              </a:endParaRPr>
            </a:p>
          </p:txBody>
        </p:sp>
        <p:sp>
          <p:nvSpPr>
            <p:cNvPr id="9226"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b="0">
                <a:solidFill>
                  <a:schemeClr val="hlink"/>
                </a:solidFill>
              </a:endParaRPr>
            </a:p>
          </p:txBody>
        </p:sp>
        <p:sp>
          <p:nvSpPr>
            <p:cNvPr id="9227"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0">
                <a:latin typeface="Times New Roman" pitchFamily="18" charset="0"/>
              </a:endParaRPr>
            </a:p>
          </p:txBody>
        </p:sp>
        <p:sp>
          <p:nvSpPr>
            <p:cNvPr id="9228"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b="0">
                <a:solidFill>
                  <a:schemeClr val="accent2"/>
                </a:solidFill>
              </a:endParaRPr>
            </a:p>
          </p:txBody>
        </p:sp>
        <p:sp>
          <p:nvSpPr>
            <p:cNvPr id="9229"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b="0">
                <a:solidFill>
                  <a:schemeClr val="accent2"/>
                </a:solidFill>
              </a:endParaRPr>
            </a:p>
          </p:txBody>
        </p:sp>
      </p:grpSp>
      <p:sp>
        <p:nvSpPr>
          <p:cNvPr id="9230"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31"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32"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itchFamily="34" charset="0"/>
          <a:ea typeface="宋体" pitchFamily="2" charset="-122"/>
        </a:defRPr>
      </a:lvl2pPr>
      <a:lvl3pPr algn="l" rtl="0" fontAlgn="base">
        <a:spcBef>
          <a:spcPct val="0"/>
        </a:spcBef>
        <a:spcAft>
          <a:spcPct val="0"/>
        </a:spcAft>
        <a:defRPr sz="4400">
          <a:solidFill>
            <a:schemeClr val="tx1"/>
          </a:solidFill>
          <a:latin typeface="Arial" pitchFamily="34" charset="0"/>
          <a:ea typeface="宋体" pitchFamily="2" charset="-122"/>
        </a:defRPr>
      </a:lvl3pPr>
      <a:lvl4pPr algn="l" rtl="0" fontAlgn="base">
        <a:spcBef>
          <a:spcPct val="0"/>
        </a:spcBef>
        <a:spcAft>
          <a:spcPct val="0"/>
        </a:spcAft>
        <a:defRPr sz="4400">
          <a:solidFill>
            <a:schemeClr val="tx1"/>
          </a:solidFill>
          <a:latin typeface="Arial" pitchFamily="34" charset="0"/>
          <a:ea typeface="宋体" pitchFamily="2" charset="-122"/>
        </a:defRPr>
      </a:lvl4pPr>
      <a:lvl5pPr algn="l" rtl="0" fontAlgn="base">
        <a:spcBef>
          <a:spcPct val="0"/>
        </a:spcBef>
        <a:spcAft>
          <a:spcPct val="0"/>
        </a:spcAft>
        <a:defRPr sz="4400">
          <a:solidFill>
            <a:schemeClr val="tx1"/>
          </a:solidFill>
          <a:latin typeface="Arial" pitchFamily="34" charset="0"/>
          <a:ea typeface="宋体" pitchFamily="2" charset="-122"/>
        </a:defRPr>
      </a:lvl5pPr>
      <a:lvl6pPr marL="457200" algn="l" rtl="0" fontAlgn="base">
        <a:spcBef>
          <a:spcPct val="0"/>
        </a:spcBef>
        <a:spcAft>
          <a:spcPct val="0"/>
        </a:spcAft>
        <a:defRPr sz="4400">
          <a:solidFill>
            <a:schemeClr val="tx1"/>
          </a:solidFill>
          <a:latin typeface="Arial" pitchFamily="34" charset="0"/>
          <a:ea typeface="宋体" pitchFamily="2" charset="-122"/>
        </a:defRPr>
      </a:lvl6pPr>
      <a:lvl7pPr marL="914400" algn="l" rtl="0" fontAlgn="base">
        <a:spcBef>
          <a:spcPct val="0"/>
        </a:spcBef>
        <a:spcAft>
          <a:spcPct val="0"/>
        </a:spcAft>
        <a:defRPr sz="4400">
          <a:solidFill>
            <a:schemeClr val="tx1"/>
          </a:solidFill>
          <a:latin typeface="Arial" pitchFamily="34" charset="0"/>
          <a:ea typeface="宋体" pitchFamily="2" charset="-122"/>
        </a:defRPr>
      </a:lvl7pPr>
      <a:lvl8pPr marL="1371600" algn="l" rtl="0" fontAlgn="base">
        <a:spcBef>
          <a:spcPct val="0"/>
        </a:spcBef>
        <a:spcAft>
          <a:spcPct val="0"/>
        </a:spcAft>
        <a:defRPr sz="4400">
          <a:solidFill>
            <a:schemeClr val="tx1"/>
          </a:solidFill>
          <a:latin typeface="Arial" pitchFamily="34" charset="0"/>
          <a:ea typeface="宋体" pitchFamily="2" charset="-122"/>
        </a:defRPr>
      </a:lvl8pPr>
      <a:lvl9pPr marL="1828800" algn="l" rtl="0" fontAlgn="base">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7.emf"/></Relationships>
</file>

<file path=ppt/slides/_rels/slide100.xml.rels><?xml version="1.0" encoding="UTF-8" standalone="yes"?>
<Relationships xmlns="http://schemas.openxmlformats.org/package/2006/relationships"><Relationship Id="rId8" Type="http://schemas.openxmlformats.org/officeDocument/2006/relationships/image" Target="../media/image330.emf"/><Relationship Id="rId13" Type="http://schemas.openxmlformats.org/officeDocument/2006/relationships/oleObject" Target="../embeddings/oleObject327.bin"/><Relationship Id="rId18" Type="http://schemas.openxmlformats.org/officeDocument/2006/relationships/image" Target="../media/image335.emf"/><Relationship Id="rId26" Type="http://schemas.openxmlformats.org/officeDocument/2006/relationships/image" Target="../media/image339.emf"/><Relationship Id="rId3" Type="http://schemas.openxmlformats.org/officeDocument/2006/relationships/oleObject" Target="../embeddings/oleObject322.bin"/><Relationship Id="rId21" Type="http://schemas.openxmlformats.org/officeDocument/2006/relationships/oleObject" Target="../embeddings/oleObject331.bin"/><Relationship Id="rId7" Type="http://schemas.openxmlformats.org/officeDocument/2006/relationships/oleObject" Target="../embeddings/oleObject324.bin"/><Relationship Id="rId12" Type="http://schemas.openxmlformats.org/officeDocument/2006/relationships/image" Target="../media/image332.emf"/><Relationship Id="rId17" Type="http://schemas.openxmlformats.org/officeDocument/2006/relationships/oleObject" Target="../embeddings/oleObject329.bin"/><Relationship Id="rId25" Type="http://schemas.openxmlformats.org/officeDocument/2006/relationships/oleObject" Target="../embeddings/oleObject333.bin"/><Relationship Id="rId2" Type="http://schemas.openxmlformats.org/officeDocument/2006/relationships/slideLayout" Target="../slideLayouts/slideLayout7.xml"/><Relationship Id="rId16" Type="http://schemas.openxmlformats.org/officeDocument/2006/relationships/image" Target="../media/image334.emf"/><Relationship Id="rId20" Type="http://schemas.openxmlformats.org/officeDocument/2006/relationships/image" Target="../media/image336.emf"/><Relationship Id="rId1" Type="http://schemas.openxmlformats.org/officeDocument/2006/relationships/vmlDrawing" Target="../drawings/vmlDrawing67.vml"/><Relationship Id="rId6" Type="http://schemas.openxmlformats.org/officeDocument/2006/relationships/image" Target="../media/image329.emf"/><Relationship Id="rId11" Type="http://schemas.openxmlformats.org/officeDocument/2006/relationships/oleObject" Target="../embeddings/oleObject326.bin"/><Relationship Id="rId24" Type="http://schemas.openxmlformats.org/officeDocument/2006/relationships/image" Target="../media/image338.emf"/><Relationship Id="rId5" Type="http://schemas.openxmlformats.org/officeDocument/2006/relationships/oleObject" Target="../embeddings/oleObject323.bin"/><Relationship Id="rId15" Type="http://schemas.openxmlformats.org/officeDocument/2006/relationships/oleObject" Target="../embeddings/oleObject328.bin"/><Relationship Id="rId23" Type="http://schemas.openxmlformats.org/officeDocument/2006/relationships/oleObject" Target="../embeddings/oleObject332.bin"/><Relationship Id="rId10" Type="http://schemas.openxmlformats.org/officeDocument/2006/relationships/image" Target="../media/image331.emf"/><Relationship Id="rId19" Type="http://schemas.openxmlformats.org/officeDocument/2006/relationships/oleObject" Target="../embeddings/oleObject330.bin"/><Relationship Id="rId4" Type="http://schemas.openxmlformats.org/officeDocument/2006/relationships/image" Target="../media/image328.emf"/><Relationship Id="rId9" Type="http://schemas.openxmlformats.org/officeDocument/2006/relationships/oleObject" Target="../embeddings/oleObject325.bin"/><Relationship Id="rId14" Type="http://schemas.openxmlformats.org/officeDocument/2006/relationships/image" Target="../media/image333.emf"/><Relationship Id="rId22" Type="http://schemas.openxmlformats.org/officeDocument/2006/relationships/image" Target="../media/image337.emf"/></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7.emf"/><Relationship Id="rId18" Type="http://schemas.openxmlformats.org/officeDocument/2006/relationships/oleObject" Target="../embeddings/oleObject13.bin"/><Relationship Id="rId26" Type="http://schemas.openxmlformats.org/officeDocument/2006/relationships/oleObject" Target="../embeddings/oleObject17.bin"/><Relationship Id="rId3" Type="http://schemas.openxmlformats.org/officeDocument/2006/relationships/image" Target="../media/image3.jpeg"/><Relationship Id="rId21" Type="http://schemas.openxmlformats.org/officeDocument/2006/relationships/image" Target="../media/image21.emf"/><Relationship Id="rId34" Type="http://schemas.openxmlformats.org/officeDocument/2006/relationships/oleObject" Target="../embeddings/oleObject21.bin"/><Relationship Id="rId7" Type="http://schemas.openxmlformats.org/officeDocument/2006/relationships/image" Target="../media/image14.emf"/><Relationship Id="rId12" Type="http://schemas.openxmlformats.org/officeDocument/2006/relationships/oleObject" Target="../embeddings/oleObject10.bin"/><Relationship Id="rId17" Type="http://schemas.openxmlformats.org/officeDocument/2006/relationships/image" Target="../media/image19.emf"/><Relationship Id="rId25" Type="http://schemas.openxmlformats.org/officeDocument/2006/relationships/image" Target="../media/image23.emf"/><Relationship Id="rId33" Type="http://schemas.openxmlformats.org/officeDocument/2006/relationships/image" Target="../media/image27.wmf"/><Relationship Id="rId2" Type="http://schemas.openxmlformats.org/officeDocument/2006/relationships/slideLayout" Target="../slideLayouts/slideLayout7.xml"/><Relationship Id="rId16" Type="http://schemas.openxmlformats.org/officeDocument/2006/relationships/oleObject" Target="../embeddings/oleObject12.bin"/><Relationship Id="rId20" Type="http://schemas.openxmlformats.org/officeDocument/2006/relationships/oleObject" Target="../embeddings/oleObject14.bin"/><Relationship Id="rId29" Type="http://schemas.openxmlformats.org/officeDocument/2006/relationships/image" Target="../media/image25.emf"/><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6.emf"/><Relationship Id="rId24" Type="http://schemas.openxmlformats.org/officeDocument/2006/relationships/oleObject" Target="../embeddings/oleObject16.bin"/><Relationship Id="rId32" Type="http://schemas.openxmlformats.org/officeDocument/2006/relationships/oleObject" Target="../embeddings/oleObject20.bin"/><Relationship Id="rId37" Type="http://schemas.openxmlformats.org/officeDocument/2006/relationships/image" Target="../media/image29.emf"/><Relationship Id="rId5" Type="http://schemas.openxmlformats.org/officeDocument/2006/relationships/image" Target="../media/image13.emf"/><Relationship Id="rId15" Type="http://schemas.openxmlformats.org/officeDocument/2006/relationships/image" Target="../media/image18.emf"/><Relationship Id="rId23" Type="http://schemas.openxmlformats.org/officeDocument/2006/relationships/image" Target="../media/image22.emf"/><Relationship Id="rId28" Type="http://schemas.openxmlformats.org/officeDocument/2006/relationships/oleObject" Target="../embeddings/oleObject18.bin"/><Relationship Id="rId36" Type="http://schemas.openxmlformats.org/officeDocument/2006/relationships/oleObject" Target="../embeddings/oleObject22.bin"/><Relationship Id="rId10" Type="http://schemas.openxmlformats.org/officeDocument/2006/relationships/oleObject" Target="../embeddings/oleObject9.bin"/><Relationship Id="rId19" Type="http://schemas.openxmlformats.org/officeDocument/2006/relationships/image" Target="../media/image20.emf"/><Relationship Id="rId31" Type="http://schemas.openxmlformats.org/officeDocument/2006/relationships/image" Target="../media/image26.emf"/><Relationship Id="rId4" Type="http://schemas.openxmlformats.org/officeDocument/2006/relationships/oleObject" Target="../embeddings/oleObject6.bin"/><Relationship Id="rId9" Type="http://schemas.openxmlformats.org/officeDocument/2006/relationships/image" Target="../media/image15.emf"/><Relationship Id="rId14" Type="http://schemas.openxmlformats.org/officeDocument/2006/relationships/oleObject" Target="../embeddings/oleObject11.bin"/><Relationship Id="rId22" Type="http://schemas.openxmlformats.org/officeDocument/2006/relationships/oleObject" Target="../embeddings/oleObject15.bin"/><Relationship Id="rId27" Type="http://schemas.openxmlformats.org/officeDocument/2006/relationships/image" Target="../media/image24.emf"/><Relationship Id="rId30" Type="http://schemas.openxmlformats.org/officeDocument/2006/relationships/oleObject" Target="../embeddings/oleObject19.bin"/><Relationship Id="rId35" Type="http://schemas.openxmlformats.org/officeDocument/2006/relationships/image" Target="../media/image28.emf"/></Relationships>
</file>

<file path=ppt/slides/_rels/slide23.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28.bin"/><Relationship Id="rId18" Type="http://schemas.openxmlformats.org/officeDocument/2006/relationships/image" Target="../media/image37.emf"/><Relationship Id="rId26" Type="http://schemas.openxmlformats.org/officeDocument/2006/relationships/image" Target="../media/image41.emf"/><Relationship Id="rId3" Type="http://schemas.openxmlformats.org/officeDocument/2006/relationships/oleObject" Target="../embeddings/oleObject23.bin"/><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34.emf"/><Relationship Id="rId17" Type="http://schemas.openxmlformats.org/officeDocument/2006/relationships/oleObject" Target="../embeddings/oleObject30.bin"/><Relationship Id="rId25"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36.emf"/><Relationship Id="rId20" Type="http://schemas.openxmlformats.org/officeDocument/2006/relationships/image" Target="../media/image38.emf"/><Relationship Id="rId1" Type="http://schemas.openxmlformats.org/officeDocument/2006/relationships/vmlDrawing" Target="../drawings/vmlDrawing5.vml"/><Relationship Id="rId6" Type="http://schemas.openxmlformats.org/officeDocument/2006/relationships/image" Target="../media/image31.emf"/><Relationship Id="rId11" Type="http://schemas.openxmlformats.org/officeDocument/2006/relationships/oleObject" Target="../embeddings/oleObject27.bin"/><Relationship Id="rId24" Type="http://schemas.openxmlformats.org/officeDocument/2006/relationships/image" Target="../media/image40.emf"/><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oleObject" Target="../embeddings/oleObject33.bin"/><Relationship Id="rId10" Type="http://schemas.openxmlformats.org/officeDocument/2006/relationships/image" Target="../media/image33.emf"/><Relationship Id="rId19" Type="http://schemas.openxmlformats.org/officeDocument/2006/relationships/oleObject" Target="../embeddings/oleObject31.bin"/><Relationship Id="rId4" Type="http://schemas.openxmlformats.org/officeDocument/2006/relationships/image" Target="../media/image30.emf"/><Relationship Id="rId9" Type="http://schemas.openxmlformats.org/officeDocument/2006/relationships/oleObject" Target="../embeddings/oleObject26.bin"/><Relationship Id="rId14" Type="http://schemas.openxmlformats.org/officeDocument/2006/relationships/image" Target="../media/image35.emf"/><Relationship Id="rId22" Type="http://schemas.openxmlformats.org/officeDocument/2006/relationships/image" Target="../media/image39.emf"/></Relationships>
</file>

<file path=ppt/slides/_rels/slide24.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image" Target="../media/image42.gif"/><Relationship Id="rId18" Type="http://schemas.openxmlformats.org/officeDocument/2006/relationships/oleObject" Target="../embeddings/oleObject42.bin"/><Relationship Id="rId26" Type="http://schemas.openxmlformats.org/officeDocument/2006/relationships/oleObject" Target="../embeddings/oleObject46.bin"/><Relationship Id="rId3" Type="http://schemas.openxmlformats.org/officeDocument/2006/relationships/oleObject" Target="../embeddings/oleObject35.bin"/><Relationship Id="rId21" Type="http://schemas.openxmlformats.org/officeDocument/2006/relationships/image" Target="../media/image51.emf"/><Relationship Id="rId7" Type="http://schemas.openxmlformats.org/officeDocument/2006/relationships/oleObject" Target="../embeddings/oleObject37.bin"/><Relationship Id="rId12" Type="http://schemas.openxmlformats.org/officeDocument/2006/relationships/image" Target="../media/image47.emf"/><Relationship Id="rId17" Type="http://schemas.openxmlformats.org/officeDocument/2006/relationships/image" Target="../media/image49.emf"/><Relationship Id="rId25" Type="http://schemas.openxmlformats.org/officeDocument/2006/relationships/image" Target="../media/image53.emf"/><Relationship Id="rId2" Type="http://schemas.openxmlformats.org/officeDocument/2006/relationships/slideLayout" Target="../slideLayouts/slideLayout7.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55.emf"/><Relationship Id="rId1" Type="http://schemas.openxmlformats.org/officeDocument/2006/relationships/vmlDrawing" Target="../drawings/vmlDrawing6.vml"/><Relationship Id="rId6" Type="http://schemas.openxmlformats.org/officeDocument/2006/relationships/image" Target="../media/image44.emf"/><Relationship Id="rId11" Type="http://schemas.openxmlformats.org/officeDocument/2006/relationships/oleObject" Target="../embeddings/oleObject39.bin"/><Relationship Id="rId24" Type="http://schemas.openxmlformats.org/officeDocument/2006/relationships/oleObject" Target="../embeddings/oleObject45.bin"/><Relationship Id="rId5" Type="http://schemas.openxmlformats.org/officeDocument/2006/relationships/oleObject" Target="../embeddings/oleObject36.bin"/><Relationship Id="rId15" Type="http://schemas.openxmlformats.org/officeDocument/2006/relationships/image" Target="../media/image48.emf"/><Relationship Id="rId23" Type="http://schemas.openxmlformats.org/officeDocument/2006/relationships/image" Target="../media/image52.emf"/><Relationship Id="rId28" Type="http://schemas.openxmlformats.org/officeDocument/2006/relationships/oleObject" Target="../embeddings/oleObject47.bin"/><Relationship Id="rId10" Type="http://schemas.openxmlformats.org/officeDocument/2006/relationships/image" Target="../media/image46.emf"/><Relationship Id="rId19" Type="http://schemas.openxmlformats.org/officeDocument/2006/relationships/image" Target="../media/image50.emf"/><Relationship Id="rId4" Type="http://schemas.openxmlformats.org/officeDocument/2006/relationships/image" Target="../media/image43.emf"/><Relationship Id="rId9" Type="http://schemas.openxmlformats.org/officeDocument/2006/relationships/oleObject" Target="../embeddings/oleObject38.bin"/><Relationship Id="rId14" Type="http://schemas.openxmlformats.org/officeDocument/2006/relationships/oleObject" Target="../embeddings/oleObject40.bin"/><Relationship Id="rId22" Type="http://schemas.openxmlformats.org/officeDocument/2006/relationships/oleObject" Target="../embeddings/oleObject44.bin"/><Relationship Id="rId27" Type="http://schemas.openxmlformats.org/officeDocument/2006/relationships/image" Target="../media/image54.emf"/></Relationships>
</file>

<file path=ppt/slides/_rels/slide26.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oleObject" Target="../embeddings/oleObject53.bin"/><Relationship Id="rId18" Type="http://schemas.openxmlformats.org/officeDocument/2006/relationships/image" Target="../media/image63.e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0.emf"/><Relationship Id="rId17"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62.emf"/><Relationship Id="rId20" Type="http://schemas.openxmlformats.org/officeDocument/2006/relationships/image" Target="../media/image64.emf"/><Relationship Id="rId1" Type="http://schemas.openxmlformats.org/officeDocument/2006/relationships/vmlDrawing" Target="../drawings/vmlDrawing7.vml"/><Relationship Id="rId6" Type="http://schemas.openxmlformats.org/officeDocument/2006/relationships/image" Target="../media/image57.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59.emf"/><Relationship Id="rId19" Type="http://schemas.openxmlformats.org/officeDocument/2006/relationships/oleObject" Target="../embeddings/oleObject56.bin"/><Relationship Id="rId4" Type="http://schemas.openxmlformats.org/officeDocument/2006/relationships/image" Target="../media/image56.emf"/><Relationship Id="rId9" Type="http://schemas.openxmlformats.org/officeDocument/2006/relationships/oleObject" Target="../embeddings/oleObject51.bin"/><Relationship Id="rId14" Type="http://schemas.openxmlformats.org/officeDocument/2006/relationships/image" Target="../media/image61.emf"/></Relationships>
</file>

<file path=ppt/slides/_rels/slide27.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62.bin"/><Relationship Id="rId18" Type="http://schemas.openxmlformats.org/officeDocument/2006/relationships/image" Target="../media/image72.emf"/><Relationship Id="rId26" Type="http://schemas.openxmlformats.org/officeDocument/2006/relationships/oleObject" Target="../embeddings/oleObject69.bin"/><Relationship Id="rId3" Type="http://schemas.openxmlformats.org/officeDocument/2006/relationships/oleObject" Target="../embeddings/oleObject57.bin"/><Relationship Id="rId21" Type="http://schemas.openxmlformats.org/officeDocument/2006/relationships/oleObject" Target="../embeddings/oleObject66.bin"/><Relationship Id="rId7" Type="http://schemas.openxmlformats.org/officeDocument/2006/relationships/oleObject" Target="../embeddings/oleObject59.bin"/><Relationship Id="rId12" Type="http://schemas.openxmlformats.org/officeDocument/2006/relationships/image" Target="../media/image69.wmf"/><Relationship Id="rId17" Type="http://schemas.openxmlformats.org/officeDocument/2006/relationships/oleObject" Target="../embeddings/oleObject64.bin"/><Relationship Id="rId25" Type="http://schemas.openxmlformats.org/officeDocument/2006/relationships/image" Target="../media/image75.emf"/><Relationship Id="rId2" Type="http://schemas.openxmlformats.org/officeDocument/2006/relationships/slideLayout" Target="../slideLayouts/slideLayout7.xml"/><Relationship Id="rId16" Type="http://schemas.openxmlformats.org/officeDocument/2006/relationships/image" Target="../media/image71.emf"/><Relationship Id="rId20" Type="http://schemas.openxmlformats.org/officeDocument/2006/relationships/image" Target="../media/image73.emf"/><Relationship Id="rId29" Type="http://schemas.openxmlformats.org/officeDocument/2006/relationships/image" Target="../media/image77.emf"/><Relationship Id="rId1" Type="http://schemas.openxmlformats.org/officeDocument/2006/relationships/vmlDrawing" Target="../drawings/vmlDrawing8.vml"/><Relationship Id="rId6" Type="http://schemas.openxmlformats.org/officeDocument/2006/relationships/image" Target="../media/image66.emf"/><Relationship Id="rId11" Type="http://schemas.openxmlformats.org/officeDocument/2006/relationships/oleObject" Target="../embeddings/oleObject61.bin"/><Relationship Id="rId24" Type="http://schemas.openxmlformats.org/officeDocument/2006/relationships/oleObject" Target="../embeddings/oleObject68.bin"/><Relationship Id="rId32" Type="http://schemas.openxmlformats.org/officeDocument/2006/relationships/image" Target="../media/image78.wmf"/><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image" Target="../media/image74.emf"/><Relationship Id="rId28" Type="http://schemas.openxmlformats.org/officeDocument/2006/relationships/oleObject" Target="../embeddings/oleObject70.bin"/><Relationship Id="rId10" Type="http://schemas.openxmlformats.org/officeDocument/2006/relationships/image" Target="../media/image68.emf"/><Relationship Id="rId19" Type="http://schemas.openxmlformats.org/officeDocument/2006/relationships/oleObject" Target="../embeddings/oleObject65.bin"/><Relationship Id="rId31" Type="http://schemas.openxmlformats.org/officeDocument/2006/relationships/oleObject" Target="../embeddings/oleObject71.bin"/><Relationship Id="rId4" Type="http://schemas.openxmlformats.org/officeDocument/2006/relationships/image" Target="../media/image65.emf"/><Relationship Id="rId9" Type="http://schemas.openxmlformats.org/officeDocument/2006/relationships/oleObject" Target="../embeddings/oleObject60.bin"/><Relationship Id="rId14" Type="http://schemas.openxmlformats.org/officeDocument/2006/relationships/image" Target="../media/image70.emf"/><Relationship Id="rId22" Type="http://schemas.openxmlformats.org/officeDocument/2006/relationships/oleObject" Target="../embeddings/oleObject67.bin"/><Relationship Id="rId27" Type="http://schemas.openxmlformats.org/officeDocument/2006/relationships/image" Target="../media/image76.emf"/><Relationship Id="rId30"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79.emf"/></Relationships>
</file>

<file path=ppt/slides/_rels/slide29.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4.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81.e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76.bin"/></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89.emf"/><Relationship Id="rId3" Type="http://schemas.openxmlformats.org/officeDocument/2006/relationships/image" Target="../media/image42.gif"/><Relationship Id="rId7" Type="http://schemas.openxmlformats.org/officeDocument/2006/relationships/image" Target="../media/image86.emf"/><Relationship Id="rId12"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79.bin"/><Relationship Id="rId11" Type="http://schemas.openxmlformats.org/officeDocument/2006/relationships/image" Target="../media/image88.emf"/><Relationship Id="rId5" Type="http://schemas.openxmlformats.org/officeDocument/2006/relationships/image" Target="../media/image85.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87.emf"/></Relationships>
</file>

<file path=ppt/slides/_rels/slide31.x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image" Target="../media/image3.jpeg"/><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94.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91.e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93.emf"/><Relationship Id="rId4" Type="http://schemas.openxmlformats.org/officeDocument/2006/relationships/image" Target="../media/image90.emf"/><Relationship Id="rId9" Type="http://schemas.openxmlformats.org/officeDocument/2006/relationships/oleObject" Target="../embeddings/oleObject86.bin"/></Relationships>
</file>

<file path=ppt/slides/_rels/slide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6.emf"/><Relationship Id="rId5" Type="http://schemas.openxmlformats.org/officeDocument/2006/relationships/oleObject" Target="../embeddings/oleObject89.bin"/><Relationship Id="rId4" Type="http://schemas.openxmlformats.org/officeDocument/2006/relationships/image" Target="../media/image95.emf"/></Relationships>
</file>

<file path=ppt/slides/_rels/slide35.xml.rels><?xml version="1.0" encoding="UTF-8" standalone="yes"?>
<Relationships xmlns="http://schemas.openxmlformats.org/package/2006/relationships"><Relationship Id="rId8" Type="http://schemas.openxmlformats.org/officeDocument/2006/relationships/image" Target="../media/image99.e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101.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8.e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100.emf"/><Relationship Id="rId4" Type="http://schemas.openxmlformats.org/officeDocument/2006/relationships/image" Target="../media/image97.emf"/><Relationship Id="rId9" Type="http://schemas.openxmlformats.org/officeDocument/2006/relationships/oleObject" Target="../embeddings/oleObject93.bin"/><Relationship Id="rId14" Type="http://schemas.openxmlformats.org/officeDocument/2006/relationships/image" Target="../media/image10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03.emf"/></Relationships>
</file>

<file path=ppt/slides/_rels/slide3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104.emf"/><Relationship Id="rId4" Type="http://schemas.openxmlformats.org/officeDocument/2006/relationships/oleObject" Target="../embeddings/oleObject9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107.e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06.emf"/><Relationship Id="rId5" Type="http://schemas.openxmlformats.org/officeDocument/2006/relationships/oleObject" Target="../embeddings/oleObject99.bin"/><Relationship Id="rId4" Type="http://schemas.openxmlformats.org/officeDocument/2006/relationships/image" Target="../media/image105.emf"/></Relationships>
</file>

<file path=ppt/slides/_rels/slide4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2.gif"/><Relationship Id="rId7" Type="http://schemas.openxmlformats.org/officeDocument/2006/relationships/image" Target="../media/image109.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02.bin"/><Relationship Id="rId5" Type="http://schemas.openxmlformats.org/officeDocument/2006/relationships/image" Target="../media/image108.emf"/><Relationship Id="rId4" Type="http://schemas.openxmlformats.org/officeDocument/2006/relationships/oleObject" Target="../embeddings/oleObject101.bin"/></Relationships>
</file>

<file path=ppt/slides/_rels/slide44.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11.emf"/><Relationship Id="rId5" Type="http://schemas.openxmlformats.org/officeDocument/2006/relationships/oleObject" Target="../embeddings/oleObject104.bin"/><Relationship Id="rId10" Type="http://schemas.openxmlformats.org/officeDocument/2006/relationships/image" Target="../media/image113.emf"/><Relationship Id="rId4" Type="http://schemas.openxmlformats.org/officeDocument/2006/relationships/image" Target="../media/image110.emf"/><Relationship Id="rId9" Type="http://schemas.openxmlformats.org/officeDocument/2006/relationships/oleObject" Target="../embeddings/oleObject106.bin"/></Relationships>
</file>

<file path=ppt/slides/_rels/slide45.x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15.emf"/><Relationship Id="rId5" Type="http://schemas.openxmlformats.org/officeDocument/2006/relationships/oleObject" Target="../embeddings/oleObject108.bin"/><Relationship Id="rId10" Type="http://schemas.openxmlformats.org/officeDocument/2006/relationships/image" Target="../media/image117.emf"/><Relationship Id="rId4" Type="http://schemas.openxmlformats.org/officeDocument/2006/relationships/image" Target="../media/image114.emf"/><Relationship Id="rId9" Type="http://schemas.openxmlformats.org/officeDocument/2006/relationships/oleObject" Target="../embeddings/oleObject110.bin"/></Relationships>
</file>

<file path=ppt/slides/_rels/slide46.xml.rels><?xml version="1.0" encoding="UTF-8" standalone="yes"?>
<Relationships xmlns="http://schemas.openxmlformats.org/package/2006/relationships"><Relationship Id="rId8" Type="http://schemas.openxmlformats.org/officeDocument/2006/relationships/image" Target="../media/image120.emf"/><Relationship Id="rId13" Type="http://schemas.openxmlformats.org/officeDocument/2006/relationships/oleObject" Target="../embeddings/oleObject116.bin"/><Relationship Id="rId18" Type="http://schemas.openxmlformats.org/officeDocument/2006/relationships/image" Target="../media/image125.e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22.emf"/><Relationship Id="rId17"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124.emf"/><Relationship Id="rId1" Type="http://schemas.openxmlformats.org/officeDocument/2006/relationships/vmlDrawing" Target="../drawings/vmlDrawing21.vml"/><Relationship Id="rId6" Type="http://schemas.openxmlformats.org/officeDocument/2006/relationships/image" Target="../media/image119.e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21.emf"/><Relationship Id="rId4" Type="http://schemas.openxmlformats.org/officeDocument/2006/relationships/image" Target="../media/image118.emf"/><Relationship Id="rId9" Type="http://schemas.openxmlformats.org/officeDocument/2006/relationships/oleObject" Target="../embeddings/oleObject114.bin"/><Relationship Id="rId14" Type="http://schemas.openxmlformats.org/officeDocument/2006/relationships/image" Target="../media/image123.emf"/></Relationships>
</file>

<file path=ppt/slides/_rels/slide47.x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27.emf"/><Relationship Id="rId5" Type="http://schemas.openxmlformats.org/officeDocument/2006/relationships/oleObject" Target="../embeddings/oleObject120.bin"/><Relationship Id="rId10" Type="http://schemas.openxmlformats.org/officeDocument/2006/relationships/image" Target="../media/image129.emf"/><Relationship Id="rId4" Type="http://schemas.openxmlformats.org/officeDocument/2006/relationships/image" Target="../media/image126.emf"/><Relationship Id="rId9" Type="http://schemas.openxmlformats.org/officeDocument/2006/relationships/oleObject" Target="../embeddings/oleObject122.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31.emf"/><Relationship Id="rId5" Type="http://schemas.openxmlformats.org/officeDocument/2006/relationships/oleObject" Target="../embeddings/oleObject124.bin"/><Relationship Id="rId4" Type="http://schemas.openxmlformats.org/officeDocument/2006/relationships/image" Target="../media/image130.emf"/></Relationships>
</file>

<file path=ppt/slides/_rels/slide49.xml.rels><?xml version="1.0" encoding="UTF-8" standalone="yes"?>
<Relationships xmlns="http://schemas.openxmlformats.org/package/2006/relationships"><Relationship Id="rId8" Type="http://schemas.openxmlformats.org/officeDocument/2006/relationships/image" Target="../media/image134.emf"/><Relationship Id="rId13" Type="http://schemas.openxmlformats.org/officeDocument/2006/relationships/oleObject" Target="../embeddings/oleObject130.bin"/><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36.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3.e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135.emf"/><Relationship Id="rId4" Type="http://schemas.openxmlformats.org/officeDocument/2006/relationships/image" Target="../media/image132.emf"/><Relationship Id="rId9" Type="http://schemas.openxmlformats.org/officeDocument/2006/relationships/oleObject" Target="../embeddings/oleObject128.bin"/><Relationship Id="rId14" Type="http://schemas.openxmlformats.org/officeDocument/2006/relationships/image" Target="../media/image137.w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8" Type="http://schemas.openxmlformats.org/officeDocument/2006/relationships/image" Target="../media/image140.emf"/><Relationship Id="rId13" Type="http://schemas.openxmlformats.org/officeDocument/2006/relationships/oleObject" Target="../embeddings/oleObject137.bin"/><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image" Target="../media/image142.emf"/><Relationship Id="rId2" Type="http://schemas.openxmlformats.org/officeDocument/2006/relationships/slideLayout" Target="../slideLayouts/slideLayout7.xml"/><Relationship Id="rId16" Type="http://schemas.openxmlformats.org/officeDocument/2006/relationships/image" Target="../media/image144.emf"/><Relationship Id="rId1" Type="http://schemas.openxmlformats.org/officeDocument/2006/relationships/vmlDrawing" Target="../drawings/vmlDrawing25.vml"/><Relationship Id="rId6" Type="http://schemas.openxmlformats.org/officeDocument/2006/relationships/image" Target="../media/image139.emf"/><Relationship Id="rId11" Type="http://schemas.openxmlformats.org/officeDocument/2006/relationships/oleObject" Target="../embeddings/oleObject136.bin"/><Relationship Id="rId5" Type="http://schemas.openxmlformats.org/officeDocument/2006/relationships/oleObject" Target="../embeddings/oleObject133.bin"/><Relationship Id="rId15" Type="http://schemas.openxmlformats.org/officeDocument/2006/relationships/oleObject" Target="../embeddings/oleObject138.bin"/><Relationship Id="rId10" Type="http://schemas.openxmlformats.org/officeDocument/2006/relationships/image" Target="../media/image141.emf"/><Relationship Id="rId4" Type="http://schemas.openxmlformats.org/officeDocument/2006/relationships/image" Target="../media/image138.emf"/><Relationship Id="rId9" Type="http://schemas.openxmlformats.org/officeDocument/2006/relationships/oleObject" Target="../embeddings/oleObject135.bin"/><Relationship Id="rId14" Type="http://schemas.openxmlformats.org/officeDocument/2006/relationships/image" Target="../media/image143.emf"/></Relationships>
</file>

<file path=ppt/slides/_rels/slide51.xml.rels><?xml version="1.0" encoding="UTF-8" standalone="yes"?>
<Relationships xmlns="http://schemas.openxmlformats.org/package/2006/relationships"><Relationship Id="rId8" Type="http://schemas.openxmlformats.org/officeDocument/2006/relationships/image" Target="../media/image147.emf"/><Relationship Id="rId13"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49.e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46.e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image" Target="../media/image3.jpeg"/><Relationship Id="rId10" Type="http://schemas.openxmlformats.org/officeDocument/2006/relationships/image" Target="../media/image148.emf"/><Relationship Id="rId4" Type="http://schemas.openxmlformats.org/officeDocument/2006/relationships/image" Target="../media/image145.emf"/><Relationship Id="rId9" Type="http://schemas.openxmlformats.org/officeDocument/2006/relationships/oleObject" Target="../embeddings/oleObject142.bin"/><Relationship Id="rId14" Type="http://schemas.openxmlformats.org/officeDocument/2006/relationships/image" Target="../media/image150.emf"/></Relationships>
</file>

<file path=ppt/slides/_rels/slide52.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51.emf"/></Relationships>
</file>

<file path=ppt/slides/_rels/slide54.xml.rels><?xml version="1.0" encoding="UTF-8" standalone="yes"?>
<Relationships xmlns="http://schemas.openxmlformats.org/package/2006/relationships"><Relationship Id="rId8" Type="http://schemas.openxmlformats.org/officeDocument/2006/relationships/image" Target="../media/image154.e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56.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53.e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55.emf"/><Relationship Id="rId4" Type="http://schemas.openxmlformats.org/officeDocument/2006/relationships/image" Target="../media/image152.emf"/><Relationship Id="rId9" Type="http://schemas.openxmlformats.org/officeDocument/2006/relationships/oleObject" Target="../embeddings/oleObject149.bin"/><Relationship Id="rId14" Type="http://schemas.openxmlformats.org/officeDocument/2006/relationships/image" Target="../media/image157.emf"/></Relationships>
</file>

<file path=ppt/slides/_rels/slide55.xml.rels><?xml version="1.0" encoding="UTF-8" standalone="yes"?>
<Relationships xmlns="http://schemas.openxmlformats.org/package/2006/relationships"><Relationship Id="rId8" Type="http://schemas.openxmlformats.org/officeDocument/2006/relationships/image" Target="../media/image160.emf"/><Relationship Id="rId13" Type="http://schemas.openxmlformats.org/officeDocument/2006/relationships/oleObject" Target="../embeddings/oleObject157.bin"/><Relationship Id="rId18" Type="http://schemas.openxmlformats.org/officeDocument/2006/relationships/image" Target="../media/image165.e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62.emf"/><Relationship Id="rId17" Type="http://schemas.openxmlformats.org/officeDocument/2006/relationships/oleObject" Target="../embeddings/oleObject159.bin"/><Relationship Id="rId2" Type="http://schemas.openxmlformats.org/officeDocument/2006/relationships/slideLayout" Target="../slideLayouts/slideLayout7.xml"/><Relationship Id="rId16" Type="http://schemas.openxmlformats.org/officeDocument/2006/relationships/image" Target="../media/image164.emf"/><Relationship Id="rId1" Type="http://schemas.openxmlformats.org/officeDocument/2006/relationships/vmlDrawing" Target="../drawings/vmlDrawing29.vml"/><Relationship Id="rId6" Type="http://schemas.openxmlformats.org/officeDocument/2006/relationships/image" Target="../media/image159.emf"/><Relationship Id="rId11" Type="http://schemas.openxmlformats.org/officeDocument/2006/relationships/oleObject" Target="../embeddings/oleObject156.bin"/><Relationship Id="rId5" Type="http://schemas.openxmlformats.org/officeDocument/2006/relationships/oleObject" Target="../embeddings/oleObject153.bin"/><Relationship Id="rId15" Type="http://schemas.openxmlformats.org/officeDocument/2006/relationships/oleObject" Target="../embeddings/oleObject158.bin"/><Relationship Id="rId10" Type="http://schemas.openxmlformats.org/officeDocument/2006/relationships/image" Target="../media/image161.emf"/><Relationship Id="rId4" Type="http://schemas.openxmlformats.org/officeDocument/2006/relationships/image" Target="../media/image158.emf"/><Relationship Id="rId9" Type="http://schemas.openxmlformats.org/officeDocument/2006/relationships/oleObject" Target="../embeddings/oleObject155.bin"/><Relationship Id="rId14" Type="http://schemas.openxmlformats.org/officeDocument/2006/relationships/image" Target="../media/image163.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6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169.emf"/><Relationship Id="rId3" Type="http://schemas.openxmlformats.org/officeDocument/2006/relationships/oleObject" Target="../embeddings/oleObject161.bin"/><Relationship Id="rId7"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68.wmf"/><Relationship Id="rId5" Type="http://schemas.openxmlformats.org/officeDocument/2006/relationships/oleObject" Target="../embeddings/oleObject162.bin"/><Relationship Id="rId4" Type="http://schemas.openxmlformats.org/officeDocument/2006/relationships/image" Target="../media/image167.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170.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72.emf"/><Relationship Id="rId5" Type="http://schemas.openxmlformats.org/officeDocument/2006/relationships/oleObject" Target="../embeddings/oleObject166.bin"/><Relationship Id="rId4" Type="http://schemas.openxmlformats.org/officeDocument/2006/relationships/image" Target="../media/image17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74.emf"/><Relationship Id="rId5" Type="http://schemas.openxmlformats.org/officeDocument/2006/relationships/oleObject" Target="../embeddings/oleObject168.bin"/><Relationship Id="rId4" Type="http://schemas.openxmlformats.org/officeDocument/2006/relationships/image" Target="../media/image173.emf"/></Relationships>
</file>

<file path=ppt/slides/_rels/slide63.xml.rels><?xml version="1.0" encoding="UTF-8" standalone="yes"?>
<Relationships xmlns="http://schemas.openxmlformats.org/package/2006/relationships"><Relationship Id="rId8" Type="http://schemas.openxmlformats.org/officeDocument/2006/relationships/image" Target="../media/image177.emf"/><Relationship Id="rId13" Type="http://schemas.openxmlformats.org/officeDocument/2006/relationships/oleObject" Target="../embeddings/oleObject174.bin"/><Relationship Id="rId18" Type="http://schemas.openxmlformats.org/officeDocument/2006/relationships/image" Target="../media/image182.emf"/><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image" Target="../media/image179.emf"/><Relationship Id="rId17" Type="http://schemas.openxmlformats.org/officeDocument/2006/relationships/oleObject" Target="../embeddings/oleObject176.bin"/><Relationship Id="rId2" Type="http://schemas.openxmlformats.org/officeDocument/2006/relationships/slideLayout" Target="../slideLayouts/slideLayout7.xml"/><Relationship Id="rId16" Type="http://schemas.openxmlformats.org/officeDocument/2006/relationships/image" Target="../media/image181.emf"/><Relationship Id="rId1" Type="http://schemas.openxmlformats.org/officeDocument/2006/relationships/vmlDrawing" Target="../drawings/vmlDrawing35.vml"/><Relationship Id="rId6" Type="http://schemas.openxmlformats.org/officeDocument/2006/relationships/image" Target="../media/image176.emf"/><Relationship Id="rId11" Type="http://schemas.openxmlformats.org/officeDocument/2006/relationships/oleObject" Target="../embeddings/oleObject173.bin"/><Relationship Id="rId5" Type="http://schemas.openxmlformats.org/officeDocument/2006/relationships/oleObject" Target="../embeddings/oleObject170.bin"/><Relationship Id="rId15" Type="http://schemas.openxmlformats.org/officeDocument/2006/relationships/oleObject" Target="../embeddings/oleObject175.bin"/><Relationship Id="rId10" Type="http://schemas.openxmlformats.org/officeDocument/2006/relationships/image" Target="../media/image178.emf"/><Relationship Id="rId4" Type="http://schemas.openxmlformats.org/officeDocument/2006/relationships/image" Target="../media/image175.emf"/><Relationship Id="rId9" Type="http://schemas.openxmlformats.org/officeDocument/2006/relationships/oleObject" Target="../embeddings/oleObject172.bin"/><Relationship Id="rId14" Type="http://schemas.openxmlformats.org/officeDocument/2006/relationships/image" Target="../media/image180.emf"/></Relationships>
</file>

<file path=ppt/slides/_rels/slide64.xml.rels><?xml version="1.0" encoding="UTF-8" standalone="yes"?>
<Relationships xmlns="http://schemas.openxmlformats.org/package/2006/relationships"><Relationship Id="rId8" Type="http://schemas.openxmlformats.org/officeDocument/2006/relationships/image" Target="../media/image185.emf"/><Relationship Id="rId3" Type="http://schemas.openxmlformats.org/officeDocument/2006/relationships/oleObject" Target="../embeddings/oleObject177.bin"/><Relationship Id="rId7"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84.emf"/><Relationship Id="rId5" Type="http://schemas.openxmlformats.org/officeDocument/2006/relationships/oleObject" Target="../embeddings/oleObject178.bin"/><Relationship Id="rId10" Type="http://schemas.openxmlformats.org/officeDocument/2006/relationships/image" Target="../media/image186.emf"/><Relationship Id="rId4" Type="http://schemas.openxmlformats.org/officeDocument/2006/relationships/image" Target="../media/image183.emf"/><Relationship Id="rId9" Type="http://schemas.openxmlformats.org/officeDocument/2006/relationships/oleObject" Target="../embeddings/oleObject180.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88.emf"/><Relationship Id="rId5" Type="http://schemas.openxmlformats.org/officeDocument/2006/relationships/oleObject" Target="../embeddings/oleObject182.bin"/><Relationship Id="rId4" Type="http://schemas.openxmlformats.org/officeDocument/2006/relationships/image" Target="../media/image187.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89.emf"/></Relationships>
</file>

<file path=ppt/slides/_rels/slide67.xml.rels><?xml version="1.0" encoding="UTF-8" standalone="yes"?>
<Relationships xmlns="http://schemas.openxmlformats.org/package/2006/relationships"><Relationship Id="rId8" Type="http://schemas.openxmlformats.org/officeDocument/2006/relationships/image" Target="../media/image192.e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91.emf"/><Relationship Id="rId5" Type="http://schemas.openxmlformats.org/officeDocument/2006/relationships/oleObject" Target="../embeddings/oleObject185.bin"/><Relationship Id="rId10" Type="http://schemas.openxmlformats.org/officeDocument/2006/relationships/image" Target="../media/image193.emf"/><Relationship Id="rId4" Type="http://schemas.openxmlformats.org/officeDocument/2006/relationships/image" Target="../media/image190.emf"/><Relationship Id="rId9" Type="http://schemas.openxmlformats.org/officeDocument/2006/relationships/oleObject" Target="../embeddings/oleObject187.bin"/></Relationships>
</file>

<file path=ppt/slides/_rels/slide68.xml.rels><?xml version="1.0" encoding="UTF-8" standalone="yes"?>
<Relationships xmlns="http://schemas.openxmlformats.org/package/2006/relationships"><Relationship Id="rId8" Type="http://schemas.openxmlformats.org/officeDocument/2006/relationships/image" Target="../media/image196.e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95.emf"/><Relationship Id="rId5" Type="http://schemas.openxmlformats.org/officeDocument/2006/relationships/oleObject" Target="../embeddings/oleObject189.bin"/><Relationship Id="rId4" Type="http://schemas.openxmlformats.org/officeDocument/2006/relationships/image" Target="../media/image194.e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92.bin"/><Relationship Id="rId3" Type="http://schemas.openxmlformats.org/officeDocument/2006/relationships/image" Target="../media/image42.gif"/><Relationship Id="rId7" Type="http://schemas.openxmlformats.org/officeDocument/2006/relationships/image" Target="../media/image197.e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91.bin"/><Relationship Id="rId5" Type="http://schemas.openxmlformats.org/officeDocument/2006/relationships/image" Target="../media/image3.jpeg"/><Relationship Id="rId4" Type="http://schemas.openxmlformats.org/officeDocument/2006/relationships/image" Target="../media/image12.jpeg"/><Relationship Id="rId9" Type="http://schemas.openxmlformats.org/officeDocument/2006/relationships/image" Target="../media/image198.emf"/></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2.jpeg"/><Relationship Id="rId5" Type="http://schemas.openxmlformats.org/officeDocument/2006/relationships/image" Target="../media/image199.emf"/><Relationship Id="rId4" Type="http://schemas.openxmlformats.org/officeDocument/2006/relationships/oleObject" Target="../embeddings/oleObject193.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01.emf"/><Relationship Id="rId5" Type="http://schemas.openxmlformats.org/officeDocument/2006/relationships/oleObject" Target="../embeddings/oleObject195.bin"/><Relationship Id="rId4" Type="http://schemas.openxmlformats.org/officeDocument/2006/relationships/image" Target="../media/image200.emf"/></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8" Type="http://schemas.openxmlformats.org/officeDocument/2006/relationships/image" Target="../media/image204.e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03.emf"/><Relationship Id="rId5" Type="http://schemas.openxmlformats.org/officeDocument/2006/relationships/oleObject" Target="../embeddings/oleObject197.bin"/><Relationship Id="rId4" Type="http://schemas.openxmlformats.org/officeDocument/2006/relationships/image" Target="../media/image202.emf"/></Relationships>
</file>

<file path=ppt/slides/_rels/slide75.xml.rels><?xml version="1.0" encoding="UTF-8" standalone="yes"?>
<Relationships xmlns="http://schemas.openxmlformats.org/package/2006/relationships"><Relationship Id="rId8" Type="http://schemas.openxmlformats.org/officeDocument/2006/relationships/image" Target="../media/image207.emf"/><Relationship Id="rId13" Type="http://schemas.openxmlformats.org/officeDocument/2006/relationships/oleObject" Target="../embeddings/oleObject204.bin"/><Relationship Id="rId3" Type="http://schemas.openxmlformats.org/officeDocument/2006/relationships/oleObject" Target="../embeddings/oleObject199.bin"/><Relationship Id="rId7" Type="http://schemas.openxmlformats.org/officeDocument/2006/relationships/oleObject" Target="../embeddings/oleObject201.bin"/><Relationship Id="rId12" Type="http://schemas.openxmlformats.org/officeDocument/2006/relationships/image" Target="../media/image209.e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06.emf"/><Relationship Id="rId11" Type="http://schemas.openxmlformats.org/officeDocument/2006/relationships/oleObject" Target="../embeddings/oleObject203.bin"/><Relationship Id="rId5" Type="http://schemas.openxmlformats.org/officeDocument/2006/relationships/oleObject" Target="../embeddings/oleObject200.bin"/><Relationship Id="rId10" Type="http://schemas.openxmlformats.org/officeDocument/2006/relationships/image" Target="../media/image208.emf"/><Relationship Id="rId4" Type="http://schemas.openxmlformats.org/officeDocument/2006/relationships/image" Target="../media/image205.emf"/><Relationship Id="rId9" Type="http://schemas.openxmlformats.org/officeDocument/2006/relationships/oleObject" Target="../embeddings/oleObject202.bin"/><Relationship Id="rId14" Type="http://schemas.openxmlformats.org/officeDocument/2006/relationships/image" Target="../media/image210.emf"/></Relationships>
</file>

<file path=ppt/slides/_rels/slide76.xml.rels><?xml version="1.0" encoding="UTF-8" standalone="yes"?>
<Relationships xmlns="http://schemas.openxmlformats.org/package/2006/relationships"><Relationship Id="rId8" Type="http://schemas.openxmlformats.org/officeDocument/2006/relationships/image" Target="../media/image213.emf"/><Relationship Id="rId13" Type="http://schemas.openxmlformats.org/officeDocument/2006/relationships/oleObject" Target="../embeddings/oleObject210.bin"/><Relationship Id="rId3" Type="http://schemas.openxmlformats.org/officeDocument/2006/relationships/oleObject" Target="../embeddings/oleObject205.bin"/><Relationship Id="rId7" Type="http://schemas.openxmlformats.org/officeDocument/2006/relationships/oleObject" Target="../embeddings/oleObject207.bin"/><Relationship Id="rId12" Type="http://schemas.openxmlformats.org/officeDocument/2006/relationships/image" Target="../media/image215.e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12.emf"/><Relationship Id="rId11" Type="http://schemas.openxmlformats.org/officeDocument/2006/relationships/oleObject" Target="../embeddings/oleObject209.bin"/><Relationship Id="rId5" Type="http://schemas.openxmlformats.org/officeDocument/2006/relationships/oleObject" Target="../embeddings/oleObject206.bin"/><Relationship Id="rId10" Type="http://schemas.openxmlformats.org/officeDocument/2006/relationships/image" Target="../media/image214.emf"/><Relationship Id="rId4" Type="http://schemas.openxmlformats.org/officeDocument/2006/relationships/image" Target="../media/image211.emf"/><Relationship Id="rId9" Type="http://schemas.openxmlformats.org/officeDocument/2006/relationships/oleObject" Target="../embeddings/oleObject208.bin"/><Relationship Id="rId14" Type="http://schemas.openxmlformats.org/officeDocument/2006/relationships/image" Target="../media/image216.emf"/></Relationships>
</file>

<file path=ppt/slides/_rels/slide77.xml.rels><?xml version="1.0" encoding="UTF-8" standalone="yes"?>
<Relationships xmlns="http://schemas.openxmlformats.org/package/2006/relationships"><Relationship Id="rId8" Type="http://schemas.openxmlformats.org/officeDocument/2006/relationships/image" Target="../media/image218.emf"/><Relationship Id="rId3" Type="http://schemas.openxmlformats.org/officeDocument/2006/relationships/image" Target="../media/image1.jpeg"/><Relationship Id="rId7" Type="http://schemas.openxmlformats.org/officeDocument/2006/relationships/oleObject" Target="../embeddings/oleObject212.bin"/><Relationship Id="rId12" Type="http://schemas.openxmlformats.org/officeDocument/2006/relationships/image" Target="../media/image220.e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17.emf"/><Relationship Id="rId11" Type="http://schemas.openxmlformats.org/officeDocument/2006/relationships/oleObject" Target="../embeddings/oleObject214.bin"/><Relationship Id="rId5" Type="http://schemas.openxmlformats.org/officeDocument/2006/relationships/oleObject" Target="../embeddings/oleObject211.bin"/><Relationship Id="rId10" Type="http://schemas.openxmlformats.org/officeDocument/2006/relationships/image" Target="../media/image219.emf"/><Relationship Id="rId4" Type="http://schemas.openxmlformats.org/officeDocument/2006/relationships/image" Target="../media/image2.gif"/><Relationship Id="rId9" Type="http://schemas.openxmlformats.org/officeDocument/2006/relationships/oleObject" Target="../embeddings/oleObject213.bin"/></Relationships>
</file>

<file path=ppt/slides/_rels/slide78.xml.rels><?xml version="1.0" encoding="UTF-8" standalone="yes"?>
<Relationships xmlns="http://schemas.openxmlformats.org/package/2006/relationships"><Relationship Id="rId8" Type="http://schemas.openxmlformats.org/officeDocument/2006/relationships/image" Target="../media/image223.emf"/><Relationship Id="rId13" Type="http://schemas.openxmlformats.org/officeDocument/2006/relationships/oleObject" Target="../embeddings/oleObject220.bin"/><Relationship Id="rId3" Type="http://schemas.openxmlformats.org/officeDocument/2006/relationships/oleObject" Target="../embeddings/oleObject215.bin"/><Relationship Id="rId7" Type="http://schemas.openxmlformats.org/officeDocument/2006/relationships/oleObject" Target="../embeddings/oleObject217.bin"/><Relationship Id="rId12" Type="http://schemas.openxmlformats.org/officeDocument/2006/relationships/image" Target="../media/image225.e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22.emf"/><Relationship Id="rId11" Type="http://schemas.openxmlformats.org/officeDocument/2006/relationships/oleObject" Target="../embeddings/oleObject219.bin"/><Relationship Id="rId5" Type="http://schemas.openxmlformats.org/officeDocument/2006/relationships/oleObject" Target="../embeddings/oleObject216.bin"/><Relationship Id="rId10" Type="http://schemas.openxmlformats.org/officeDocument/2006/relationships/image" Target="../media/image224.emf"/><Relationship Id="rId4" Type="http://schemas.openxmlformats.org/officeDocument/2006/relationships/image" Target="../media/image221.emf"/><Relationship Id="rId9" Type="http://schemas.openxmlformats.org/officeDocument/2006/relationships/oleObject" Target="../embeddings/oleObject218.bin"/><Relationship Id="rId14" Type="http://schemas.openxmlformats.org/officeDocument/2006/relationships/image" Target="../media/image226.emf"/></Relationships>
</file>

<file path=ppt/slides/_rels/slide79.xml.rels><?xml version="1.0" encoding="UTF-8" standalone="yes"?>
<Relationships xmlns="http://schemas.openxmlformats.org/package/2006/relationships"><Relationship Id="rId8" Type="http://schemas.openxmlformats.org/officeDocument/2006/relationships/image" Target="../media/image229.emf"/><Relationship Id="rId13" Type="http://schemas.openxmlformats.org/officeDocument/2006/relationships/oleObject" Target="../embeddings/oleObject226.bin"/><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231.e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28.emf"/><Relationship Id="rId11" Type="http://schemas.openxmlformats.org/officeDocument/2006/relationships/oleObject" Target="../embeddings/oleObject225.bin"/><Relationship Id="rId5" Type="http://schemas.openxmlformats.org/officeDocument/2006/relationships/oleObject" Target="../embeddings/oleObject222.bin"/><Relationship Id="rId10" Type="http://schemas.openxmlformats.org/officeDocument/2006/relationships/image" Target="../media/image230.emf"/><Relationship Id="rId4" Type="http://schemas.openxmlformats.org/officeDocument/2006/relationships/image" Target="../media/image227.emf"/><Relationship Id="rId9" Type="http://schemas.openxmlformats.org/officeDocument/2006/relationships/oleObject" Target="../embeddings/oleObject224.bin"/><Relationship Id="rId14" Type="http://schemas.openxmlformats.org/officeDocument/2006/relationships/image" Target="../media/image23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235.emf"/><Relationship Id="rId13" Type="http://schemas.openxmlformats.org/officeDocument/2006/relationships/oleObject" Target="../embeddings/oleObject232.bin"/><Relationship Id="rId18" Type="http://schemas.openxmlformats.org/officeDocument/2006/relationships/image" Target="../media/image240.emf"/><Relationship Id="rId3" Type="http://schemas.openxmlformats.org/officeDocument/2006/relationships/oleObject" Target="../embeddings/oleObject227.bin"/><Relationship Id="rId21" Type="http://schemas.openxmlformats.org/officeDocument/2006/relationships/oleObject" Target="../embeddings/oleObject236.bin"/><Relationship Id="rId7" Type="http://schemas.openxmlformats.org/officeDocument/2006/relationships/oleObject" Target="../embeddings/oleObject229.bin"/><Relationship Id="rId12" Type="http://schemas.openxmlformats.org/officeDocument/2006/relationships/image" Target="../media/image237.emf"/><Relationship Id="rId17" Type="http://schemas.openxmlformats.org/officeDocument/2006/relationships/oleObject" Target="../embeddings/oleObject234.bin"/><Relationship Id="rId2" Type="http://schemas.openxmlformats.org/officeDocument/2006/relationships/slideLayout" Target="../slideLayouts/slideLayout7.xml"/><Relationship Id="rId16" Type="http://schemas.openxmlformats.org/officeDocument/2006/relationships/image" Target="../media/image239.emf"/><Relationship Id="rId20" Type="http://schemas.openxmlformats.org/officeDocument/2006/relationships/image" Target="../media/image241.emf"/><Relationship Id="rId1" Type="http://schemas.openxmlformats.org/officeDocument/2006/relationships/vmlDrawing" Target="../drawings/vmlDrawing50.vml"/><Relationship Id="rId6" Type="http://schemas.openxmlformats.org/officeDocument/2006/relationships/image" Target="../media/image234.emf"/><Relationship Id="rId11" Type="http://schemas.openxmlformats.org/officeDocument/2006/relationships/oleObject" Target="../embeddings/oleObject231.bin"/><Relationship Id="rId5" Type="http://schemas.openxmlformats.org/officeDocument/2006/relationships/oleObject" Target="../embeddings/oleObject228.bin"/><Relationship Id="rId15" Type="http://schemas.openxmlformats.org/officeDocument/2006/relationships/oleObject" Target="../embeddings/oleObject233.bin"/><Relationship Id="rId10" Type="http://schemas.openxmlformats.org/officeDocument/2006/relationships/image" Target="../media/image236.emf"/><Relationship Id="rId19" Type="http://schemas.openxmlformats.org/officeDocument/2006/relationships/oleObject" Target="../embeddings/oleObject235.bin"/><Relationship Id="rId4" Type="http://schemas.openxmlformats.org/officeDocument/2006/relationships/image" Target="../media/image233.emf"/><Relationship Id="rId9" Type="http://schemas.openxmlformats.org/officeDocument/2006/relationships/oleObject" Target="../embeddings/oleObject230.bin"/><Relationship Id="rId14" Type="http://schemas.openxmlformats.org/officeDocument/2006/relationships/image" Target="../media/image238.emf"/><Relationship Id="rId22" Type="http://schemas.openxmlformats.org/officeDocument/2006/relationships/image" Target="../media/image242.emf"/></Relationships>
</file>

<file path=ppt/slides/_rels/slide81.xml.rels><?xml version="1.0" encoding="UTF-8" standalone="yes"?>
<Relationships xmlns="http://schemas.openxmlformats.org/package/2006/relationships"><Relationship Id="rId8" Type="http://schemas.openxmlformats.org/officeDocument/2006/relationships/image" Target="../media/image245.emf"/><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247.e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44.emf"/><Relationship Id="rId11" Type="http://schemas.openxmlformats.org/officeDocument/2006/relationships/oleObject" Target="../embeddings/oleObject241.bin"/><Relationship Id="rId5" Type="http://schemas.openxmlformats.org/officeDocument/2006/relationships/oleObject" Target="../embeddings/oleObject238.bin"/><Relationship Id="rId10" Type="http://schemas.openxmlformats.org/officeDocument/2006/relationships/image" Target="../media/image246.emf"/><Relationship Id="rId4" Type="http://schemas.openxmlformats.org/officeDocument/2006/relationships/image" Target="../media/image243.emf"/><Relationship Id="rId9" Type="http://schemas.openxmlformats.org/officeDocument/2006/relationships/oleObject" Target="../embeddings/oleObject240.bin"/></Relationships>
</file>

<file path=ppt/slides/_rels/slide82.xml.rels><?xml version="1.0" encoding="UTF-8" standalone="yes"?>
<Relationships xmlns="http://schemas.openxmlformats.org/package/2006/relationships"><Relationship Id="rId8" Type="http://schemas.openxmlformats.org/officeDocument/2006/relationships/image" Target="../media/image250.emf"/><Relationship Id="rId13" Type="http://schemas.openxmlformats.org/officeDocument/2006/relationships/oleObject" Target="../embeddings/oleObject247.bin"/><Relationship Id="rId18" Type="http://schemas.openxmlformats.org/officeDocument/2006/relationships/image" Target="../media/image255.emf"/><Relationship Id="rId3" Type="http://schemas.openxmlformats.org/officeDocument/2006/relationships/oleObject" Target="../embeddings/oleObject242.bin"/><Relationship Id="rId21" Type="http://schemas.openxmlformats.org/officeDocument/2006/relationships/oleObject" Target="../embeddings/oleObject251.bin"/><Relationship Id="rId7" Type="http://schemas.openxmlformats.org/officeDocument/2006/relationships/oleObject" Target="../embeddings/oleObject244.bin"/><Relationship Id="rId12" Type="http://schemas.openxmlformats.org/officeDocument/2006/relationships/image" Target="../media/image252.emf"/><Relationship Id="rId17" Type="http://schemas.openxmlformats.org/officeDocument/2006/relationships/oleObject" Target="../embeddings/oleObject249.bin"/><Relationship Id="rId2" Type="http://schemas.openxmlformats.org/officeDocument/2006/relationships/slideLayout" Target="../slideLayouts/slideLayout7.xml"/><Relationship Id="rId16" Type="http://schemas.openxmlformats.org/officeDocument/2006/relationships/image" Target="../media/image254.emf"/><Relationship Id="rId20" Type="http://schemas.openxmlformats.org/officeDocument/2006/relationships/image" Target="../media/image256.emf"/><Relationship Id="rId1" Type="http://schemas.openxmlformats.org/officeDocument/2006/relationships/vmlDrawing" Target="../drawings/vmlDrawing52.vml"/><Relationship Id="rId6" Type="http://schemas.openxmlformats.org/officeDocument/2006/relationships/image" Target="../media/image249.emf"/><Relationship Id="rId11" Type="http://schemas.openxmlformats.org/officeDocument/2006/relationships/oleObject" Target="../embeddings/oleObject246.bin"/><Relationship Id="rId5" Type="http://schemas.openxmlformats.org/officeDocument/2006/relationships/oleObject" Target="../embeddings/oleObject243.bin"/><Relationship Id="rId15" Type="http://schemas.openxmlformats.org/officeDocument/2006/relationships/oleObject" Target="../embeddings/oleObject248.bin"/><Relationship Id="rId10" Type="http://schemas.openxmlformats.org/officeDocument/2006/relationships/image" Target="../media/image251.emf"/><Relationship Id="rId19" Type="http://schemas.openxmlformats.org/officeDocument/2006/relationships/oleObject" Target="../embeddings/oleObject250.bin"/><Relationship Id="rId4" Type="http://schemas.openxmlformats.org/officeDocument/2006/relationships/image" Target="../media/image248.emf"/><Relationship Id="rId9" Type="http://schemas.openxmlformats.org/officeDocument/2006/relationships/oleObject" Target="../embeddings/oleObject245.bin"/><Relationship Id="rId14" Type="http://schemas.openxmlformats.org/officeDocument/2006/relationships/image" Target="../media/image253.emf"/><Relationship Id="rId22" Type="http://schemas.openxmlformats.org/officeDocument/2006/relationships/image" Target="../media/image257.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52.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59.emf"/><Relationship Id="rId5" Type="http://schemas.openxmlformats.org/officeDocument/2006/relationships/oleObject" Target="../embeddings/oleObject253.bin"/><Relationship Id="rId4" Type="http://schemas.openxmlformats.org/officeDocument/2006/relationships/image" Target="../media/image258.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8" Type="http://schemas.openxmlformats.org/officeDocument/2006/relationships/image" Target="../media/image262.emf"/><Relationship Id="rId13" Type="http://schemas.openxmlformats.org/officeDocument/2006/relationships/oleObject" Target="../embeddings/oleObject259.bin"/><Relationship Id="rId3" Type="http://schemas.openxmlformats.org/officeDocument/2006/relationships/oleObject" Target="../embeddings/oleObject254.bin"/><Relationship Id="rId7" Type="http://schemas.openxmlformats.org/officeDocument/2006/relationships/oleObject" Target="../embeddings/oleObject256.bin"/><Relationship Id="rId12" Type="http://schemas.openxmlformats.org/officeDocument/2006/relationships/image" Target="../media/image264.e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61.emf"/><Relationship Id="rId11" Type="http://schemas.openxmlformats.org/officeDocument/2006/relationships/oleObject" Target="../embeddings/oleObject258.bin"/><Relationship Id="rId5" Type="http://schemas.openxmlformats.org/officeDocument/2006/relationships/oleObject" Target="../embeddings/oleObject255.bin"/><Relationship Id="rId10" Type="http://schemas.openxmlformats.org/officeDocument/2006/relationships/image" Target="../media/image263.emf"/><Relationship Id="rId4" Type="http://schemas.openxmlformats.org/officeDocument/2006/relationships/image" Target="../media/image260.emf"/><Relationship Id="rId9" Type="http://schemas.openxmlformats.org/officeDocument/2006/relationships/oleObject" Target="../embeddings/oleObject257.bin"/><Relationship Id="rId14" Type="http://schemas.openxmlformats.org/officeDocument/2006/relationships/image" Target="../media/image265.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67.emf"/><Relationship Id="rId5" Type="http://schemas.openxmlformats.org/officeDocument/2006/relationships/oleObject" Target="../embeddings/oleObject261.bin"/><Relationship Id="rId4" Type="http://schemas.openxmlformats.org/officeDocument/2006/relationships/image" Target="../media/image266.emf"/></Relationships>
</file>

<file path=ppt/slides/_rels/slide88.xml.rels><?xml version="1.0" encoding="UTF-8" standalone="yes"?>
<Relationships xmlns="http://schemas.openxmlformats.org/package/2006/relationships"><Relationship Id="rId8" Type="http://schemas.openxmlformats.org/officeDocument/2006/relationships/image" Target="../media/image270.emf"/><Relationship Id="rId13" Type="http://schemas.openxmlformats.org/officeDocument/2006/relationships/oleObject" Target="../embeddings/oleObject267.bin"/><Relationship Id="rId3" Type="http://schemas.openxmlformats.org/officeDocument/2006/relationships/oleObject" Target="../embeddings/oleObject262.bin"/><Relationship Id="rId7" Type="http://schemas.openxmlformats.org/officeDocument/2006/relationships/oleObject" Target="../embeddings/oleObject264.bin"/><Relationship Id="rId12" Type="http://schemas.openxmlformats.org/officeDocument/2006/relationships/image" Target="../media/image272.e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69.emf"/><Relationship Id="rId11" Type="http://schemas.openxmlformats.org/officeDocument/2006/relationships/oleObject" Target="../embeddings/oleObject266.bin"/><Relationship Id="rId5" Type="http://schemas.openxmlformats.org/officeDocument/2006/relationships/oleObject" Target="../embeddings/oleObject263.bin"/><Relationship Id="rId10" Type="http://schemas.openxmlformats.org/officeDocument/2006/relationships/image" Target="../media/image271.emf"/><Relationship Id="rId4" Type="http://schemas.openxmlformats.org/officeDocument/2006/relationships/image" Target="../media/image268.emf"/><Relationship Id="rId9" Type="http://schemas.openxmlformats.org/officeDocument/2006/relationships/oleObject" Target="../embeddings/oleObject265.bin"/><Relationship Id="rId14" Type="http://schemas.openxmlformats.org/officeDocument/2006/relationships/image" Target="../media/image273.emf"/></Relationships>
</file>

<file path=ppt/slides/_rels/slide89.xml.rels><?xml version="1.0" encoding="UTF-8" standalone="yes"?>
<Relationships xmlns="http://schemas.openxmlformats.org/package/2006/relationships"><Relationship Id="rId8" Type="http://schemas.openxmlformats.org/officeDocument/2006/relationships/image" Target="../media/image276.emf"/><Relationship Id="rId13" Type="http://schemas.openxmlformats.org/officeDocument/2006/relationships/oleObject" Target="../embeddings/oleObject273.bin"/><Relationship Id="rId18" Type="http://schemas.openxmlformats.org/officeDocument/2006/relationships/image" Target="../media/image281.emf"/><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image" Target="../media/image278.emf"/><Relationship Id="rId17" Type="http://schemas.openxmlformats.org/officeDocument/2006/relationships/oleObject" Target="../embeddings/oleObject275.bin"/><Relationship Id="rId2" Type="http://schemas.openxmlformats.org/officeDocument/2006/relationships/slideLayout" Target="../slideLayouts/slideLayout7.xml"/><Relationship Id="rId16" Type="http://schemas.openxmlformats.org/officeDocument/2006/relationships/image" Target="../media/image280.emf"/><Relationship Id="rId1" Type="http://schemas.openxmlformats.org/officeDocument/2006/relationships/vmlDrawing" Target="../drawings/vmlDrawing57.vml"/><Relationship Id="rId6" Type="http://schemas.openxmlformats.org/officeDocument/2006/relationships/image" Target="../media/image275.emf"/><Relationship Id="rId11" Type="http://schemas.openxmlformats.org/officeDocument/2006/relationships/oleObject" Target="../embeddings/oleObject272.bin"/><Relationship Id="rId5" Type="http://schemas.openxmlformats.org/officeDocument/2006/relationships/oleObject" Target="../embeddings/oleObject269.bin"/><Relationship Id="rId15" Type="http://schemas.openxmlformats.org/officeDocument/2006/relationships/oleObject" Target="../embeddings/oleObject274.bin"/><Relationship Id="rId10" Type="http://schemas.openxmlformats.org/officeDocument/2006/relationships/image" Target="../media/image277.emf"/><Relationship Id="rId4" Type="http://schemas.openxmlformats.org/officeDocument/2006/relationships/image" Target="../media/image274.emf"/><Relationship Id="rId9" Type="http://schemas.openxmlformats.org/officeDocument/2006/relationships/oleObject" Target="../embeddings/oleObject271.bin"/><Relationship Id="rId14" Type="http://schemas.openxmlformats.org/officeDocument/2006/relationships/image" Target="../media/image279.emf"/></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278.bin"/><Relationship Id="rId13" Type="http://schemas.openxmlformats.org/officeDocument/2006/relationships/image" Target="../media/image286.emf"/><Relationship Id="rId3" Type="http://schemas.openxmlformats.org/officeDocument/2006/relationships/image" Target="../media/image42.gif"/><Relationship Id="rId7" Type="http://schemas.openxmlformats.org/officeDocument/2006/relationships/image" Target="../media/image283.emf"/><Relationship Id="rId12" Type="http://schemas.openxmlformats.org/officeDocument/2006/relationships/oleObject" Target="../embeddings/oleObject280.bin"/><Relationship Id="rId17" Type="http://schemas.openxmlformats.org/officeDocument/2006/relationships/image" Target="../media/image288.emf"/><Relationship Id="rId2" Type="http://schemas.openxmlformats.org/officeDocument/2006/relationships/slideLayout" Target="../slideLayouts/slideLayout7.xml"/><Relationship Id="rId16" Type="http://schemas.openxmlformats.org/officeDocument/2006/relationships/oleObject" Target="../embeddings/oleObject282.bin"/><Relationship Id="rId1" Type="http://schemas.openxmlformats.org/officeDocument/2006/relationships/vmlDrawing" Target="../drawings/vmlDrawing58.vml"/><Relationship Id="rId6" Type="http://schemas.openxmlformats.org/officeDocument/2006/relationships/oleObject" Target="../embeddings/oleObject277.bin"/><Relationship Id="rId11" Type="http://schemas.openxmlformats.org/officeDocument/2006/relationships/image" Target="../media/image285.emf"/><Relationship Id="rId5" Type="http://schemas.openxmlformats.org/officeDocument/2006/relationships/image" Target="../media/image282.emf"/><Relationship Id="rId15" Type="http://schemas.openxmlformats.org/officeDocument/2006/relationships/image" Target="../media/image287.emf"/><Relationship Id="rId10" Type="http://schemas.openxmlformats.org/officeDocument/2006/relationships/oleObject" Target="../embeddings/oleObject279.bin"/><Relationship Id="rId4" Type="http://schemas.openxmlformats.org/officeDocument/2006/relationships/oleObject" Target="../embeddings/oleObject276.bin"/><Relationship Id="rId9" Type="http://schemas.openxmlformats.org/officeDocument/2006/relationships/image" Target="../media/image284.emf"/><Relationship Id="rId14" Type="http://schemas.openxmlformats.org/officeDocument/2006/relationships/oleObject" Target="../embeddings/oleObject281.bin"/></Relationships>
</file>

<file path=ppt/slides/_rels/slide91.xml.rels><?xml version="1.0" encoding="UTF-8" standalone="yes"?>
<Relationships xmlns="http://schemas.openxmlformats.org/package/2006/relationships"><Relationship Id="rId8" Type="http://schemas.openxmlformats.org/officeDocument/2006/relationships/image" Target="../media/image291.emf"/><Relationship Id="rId13" Type="http://schemas.openxmlformats.org/officeDocument/2006/relationships/oleObject" Target="../embeddings/oleObject288.bin"/><Relationship Id="rId18" Type="http://schemas.openxmlformats.org/officeDocument/2006/relationships/image" Target="../media/image296.emf"/><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293.emf"/><Relationship Id="rId17" Type="http://schemas.openxmlformats.org/officeDocument/2006/relationships/oleObject" Target="../embeddings/oleObject290.bin"/><Relationship Id="rId2" Type="http://schemas.openxmlformats.org/officeDocument/2006/relationships/slideLayout" Target="../slideLayouts/slideLayout7.xml"/><Relationship Id="rId16" Type="http://schemas.openxmlformats.org/officeDocument/2006/relationships/image" Target="../media/image295.emf"/><Relationship Id="rId1" Type="http://schemas.openxmlformats.org/officeDocument/2006/relationships/vmlDrawing" Target="../drawings/vmlDrawing59.vml"/><Relationship Id="rId6" Type="http://schemas.openxmlformats.org/officeDocument/2006/relationships/image" Target="../media/image290.emf"/><Relationship Id="rId11" Type="http://schemas.openxmlformats.org/officeDocument/2006/relationships/oleObject" Target="../embeddings/oleObject287.bin"/><Relationship Id="rId5" Type="http://schemas.openxmlformats.org/officeDocument/2006/relationships/oleObject" Target="../embeddings/oleObject284.bin"/><Relationship Id="rId15" Type="http://schemas.openxmlformats.org/officeDocument/2006/relationships/oleObject" Target="../embeddings/oleObject289.bin"/><Relationship Id="rId10" Type="http://schemas.openxmlformats.org/officeDocument/2006/relationships/image" Target="../media/image292.emf"/><Relationship Id="rId4" Type="http://schemas.openxmlformats.org/officeDocument/2006/relationships/image" Target="../media/image289.emf"/><Relationship Id="rId9" Type="http://schemas.openxmlformats.org/officeDocument/2006/relationships/oleObject" Target="../embeddings/oleObject286.bin"/><Relationship Id="rId14" Type="http://schemas.openxmlformats.org/officeDocument/2006/relationships/image" Target="../media/image294.emf"/></Relationships>
</file>

<file path=ppt/slides/_rels/slide92.xml.rels><?xml version="1.0" encoding="UTF-8" standalone="yes"?>
<Relationships xmlns="http://schemas.openxmlformats.org/package/2006/relationships"><Relationship Id="rId8" Type="http://schemas.openxmlformats.org/officeDocument/2006/relationships/image" Target="../media/image299.emf"/><Relationship Id="rId3" Type="http://schemas.openxmlformats.org/officeDocument/2006/relationships/oleObject" Target="../embeddings/oleObject291.bin"/><Relationship Id="rId7" Type="http://schemas.openxmlformats.org/officeDocument/2006/relationships/oleObject" Target="../embeddings/oleObject293.bin"/><Relationship Id="rId12" Type="http://schemas.openxmlformats.org/officeDocument/2006/relationships/image" Target="../media/image301.emf"/><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98.emf"/><Relationship Id="rId11" Type="http://schemas.openxmlformats.org/officeDocument/2006/relationships/oleObject" Target="../embeddings/oleObject295.bin"/><Relationship Id="rId5" Type="http://schemas.openxmlformats.org/officeDocument/2006/relationships/oleObject" Target="../embeddings/oleObject292.bin"/><Relationship Id="rId10" Type="http://schemas.openxmlformats.org/officeDocument/2006/relationships/image" Target="../media/image300.emf"/><Relationship Id="rId4" Type="http://schemas.openxmlformats.org/officeDocument/2006/relationships/image" Target="../media/image297.emf"/><Relationship Id="rId9" Type="http://schemas.openxmlformats.org/officeDocument/2006/relationships/oleObject" Target="../embeddings/oleObject294.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303.emf"/><Relationship Id="rId5" Type="http://schemas.openxmlformats.org/officeDocument/2006/relationships/oleObject" Target="../embeddings/oleObject297.bin"/><Relationship Id="rId4" Type="http://schemas.openxmlformats.org/officeDocument/2006/relationships/image" Target="../media/image302.emf"/></Relationships>
</file>

<file path=ppt/slides/_rels/slide94.xml.rels><?xml version="1.0" encoding="UTF-8" standalone="yes"?>
<Relationships xmlns="http://schemas.openxmlformats.org/package/2006/relationships"><Relationship Id="rId8" Type="http://schemas.openxmlformats.org/officeDocument/2006/relationships/image" Target="../media/image306.emf"/><Relationship Id="rId13" Type="http://schemas.openxmlformats.org/officeDocument/2006/relationships/oleObject" Target="../embeddings/oleObject303.bin"/><Relationship Id="rId18" Type="http://schemas.openxmlformats.org/officeDocument/2006/relationships/image" Target="../media/image311.emf"/><Relationship Id="rId3" Type="http://schemas.openxmlformats.org/officeDocument/2006/relationships/oleObject" Target="../embeddings/oleObject298.bin"/><Relationship Id="rId7" Type="http://schemas.openxmlformats.org/officeDocument/2006/relationships/oleObject" Target="../embeddings/oleObject300.bin"/><Relationship Id="rId12" Type="http://schemas.openxmlformats.org/officeDocument/2006/relationships/image" Target="../media/image308.emf"/><Relationship Id="rId17" Type="http://schemas.openxmlformats.org/officeDocument/2006/relationships/oleObject" Target="../embeddings/oleObject305.bin"/><Relationship Id="rId2" Type="http://schemas.openxmlformats.org/officeDocument/2006/relationships/slideLayout" Target="../slideLayouts/slideLayout7.xml"/><Relationship Id="rId16" Type="http://schemas.openxmlformats.org/officeDocument/2006/relationships/image" Target="../media/image310.emf"/><Relationship Id="rId1" Type="http://schemas.openxmlformats.org/officeDocument/2006/relationships/vmlDrawing" Target="../drawings/vmlDrawing62.vml"/><Relationship Id="rId6" Type="http://schemas.openxmlformats.org/officeDocument/2006/relationships/image" Target="../media/image305.emf"/><Relationship Id="rId11" Type="http://schemas.openxmlformats.org/officeDocument/2006/relationships/oleObject" Target="../embeddings/oleObject302.bin"/><Relationship Id="rId5" Type="http://schemas.openxmlformats.org/officeDocument/2006/relationships/oleObject" Target="../embeddings/oleObject299.bin"/><Relationship Id="rId15" Type="http://schemas.openxmlformats.org/officeDocument/2006/relationships/oleObject" Target="../embeddings/oleObject304.bin"/><Relationship Id="rId10" Type="http://schemas.openxmlformats.org/officeDocument/2006/relationships/image" Target="../media/image307.emf"/><Relationship Id="rId4" Type="http://schemas.openxmlformats.org/officeDocument/2006/relationships/image" Target="../media/image304.emf"/><Relationship Id="rId9" Type="http://schemas.openxmlformats.org/officeDocument/2006/relationships/oleObject" Target="../embeddings/oleObject301.bin"/><Relationship Id="rId14" Type="http://schemas.openxmlformats.org/officeDocument/2006/relationships/image" Target="../media/image309.emf"/></Relationships>
</file>

<file path=ppt/slides/_rels/slide95.xml.rels><?xml version="1.0" encoding="UTF-8" standalone="yes"?>
<Relationships xmlns="http://schemas.openxmlformats.org/package/2006/relationships"><Relationship Id="rId8" Type="http://schemas.openxmlformats.org/officeDocument/2006/relationships/image" Target="../media/image314.emf"/><Relationship Id="rId3" Type="http://schemas.openxmlformats.org/officeDocument/2006/relationships/oleObject" Target="../embeddings/oleObject306.bin"/><Relationship Id="rId7" Type="http://schemas.openxmlformats.org/officeDocument/2006/relationships/oleObject" Target="../embeddings/oleObject308.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313.emf"/><Relationship Id="rId5" Type="http://schemas.openxmlformats.org/officeDocument/2006/relationships/oleObject" Target="../embeddings/oleObject307.bin"/><Relationship Id="rId4" Type="http://schemas.openxmlformats.org/officeDocument/2006/relationships/image" Target="../media/image312.emf"/></Relationships>
</file>

<file path=ppt/slides/_rels/slide96.xml.rels><?xml version="1.0" encoding="UTF-8" standalone="yes"?>
<Relationships xmlns="http://schemas.openxmlformats.org/package/2006/relationships"><Relationship Id="rId8" Type="http://schemas.openxmlformats.org/officeDocument/2006/relationships/image" Target="../media/image317.emf"/><Relationship Id="rId3" Type="http://schemas.openxmlformats.org/officeDocument/2006/relationships/oleObject" Target="../embeddings/oleObject309.bin"/><Relationship Id="rId7" Type="http://schemas.openxmlformats.org/officeDocument/2006/relationships/oleObject" Target="../embeddings/oleObject311.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16.emf"/><Relationship Id="rId5" Type="http://schemas.openxmlformats.org/officeDocument/2006/relationships/oleObject" Target="../embeddings/oleObject310.bin"/><Relationship Id="rId4" Type="http://schemas.openxmlformats.org/officeDocument/2006/relationships/image" Target="../media/image315.emf"/></Relationships>
</file>

<file path=ppt/slides/_rels/slide97.xml.rels><?xml version="1.0" encoding="UTF-8" standalone="yes"?>
<Relationships xmlns="http://schemas.openxmlformats.org/package/2006/relationships"><Relationship Id="rId8" Type="http://schemas.openxmlformats.org/officeDocument/2006/relationships/image" Target="../media/image320.emf"/><Relationship Id="rId3" Type="http://schemas.openxmlformats.org/officeDocument/2006/relationships/oleObject" Target="../embeddings/oleObject312.bin"/><Relationship Id="rId7" Type="http://schemas.openxmlformats.org/officeDocument/2006/relationships/oleObject" Target="../embeddings/oleObject314.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319.emf"/><Relationship Id="rId5" Type="http://schemas.openxmlformats.org/officeDocument/2006/relationships/oleObject" Target="../embeddings/oleObject313.bin"/><Relationship Id="rId4" Type="http://schemas.openxmlformats.org/officeDocument/2006/relationships/image" Target="../media/image318.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8" Type="http://schemas.openxmlformats.org/officeDocument/2006/relationships/image" Target="../media/image323.emf"/><Relationship Id="rId13" Type="http://schemas.openxmlformats.org/officeDocument/2006/relationships/oleObject" Target="../embeddings/oleObject320.bin"/><Relationship Id="rId3" Type="http://schemas.openxmlformats.org/officeDocument/2006/relationships/oleObject" Target="../embeddings/oleObject315.bin"/><Relationship Id="rId7" Type="http://schemas.openxmlformats.org/officeDocument/2006/relationships/oleObject" Target="../embeddings/oleObject317.bin"/><Relationship Id="rId12" Type="http://schemas.openxmlformats.org/officeDocument/2006/relationships/image" Target="../media/image325.emf"/><Relationship Id="rId2" Type="http://schemas.openxmlformats.org/officeDocument/2006/relationships/slideLayout" Target="../slideLayouts/slideLayout7.xml"/><Relationship Id="rId16" Type="http://schemas.openxmlformats.org/officeDocument/2006/relationships/image" Target="../media/image327.emf"/><Relationship Id="rId1" Type="http://schemas.openxmlformats.org/officeDocument/2006/relationships/vmlDrawing" Target="../drawings/vmlDrawing66.vml"/><Relationship Id="rId6" Type="http://schemas.openxmlformats.org/officeDocument/2006/relationships/image" Target="../media/image322.emf"/><Relationship Id="rId11" Type="http://schemas.openxmlformats.org/officeDocument/2006/relationships/oleObject" Target="../embeddings/oleObject319.bin"/><Relationship Id="rId5" Type="http://schemas.openxmlformats.org/officeDocument/2006/relationships/oleObject" Target="../embeddings/oleObject316.bin"/><Relationship Id="rId15" Type="http://schemas.openxmlformats.org/officeDocument/2006/relationships/oleObject" Target="../embeddings/oleObject321.bin"/><Relationship Id="rId10" Type="http://schemas.openxmlformats.org/officeDocument/2006/relationships/image" Target="../media/image324.emf"/><Relationship Id="rId4" Type="http://schemas.openxmlformats.org/officeDocument/2006/relationships/image" Target="../media/image321.emf"/><Relationship Id="rId9" Type="http://schemas.openxmlformats.org/officeDocument/2006/relationships/oleObject" Target="../embeddings/oleObject318.bin"/><Relationship Id="rId14" Type="http://schemas.openxmlformats.org/officeDocument/2006/relationships/image" Target="../media/image326.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0413" y="1628775"/>
            <a:ext cx="8383587" cy="2016125"/>
          </a:xfrm>
          <a:effectLst>
            <a:outerShdw dist="107763" dir="2700000" algn="ctr" rotWithShape="0">
              <a:schemeClr val="bg2">
                <a:alpha val="50000"/>
              </a:schemeClr>
            </a:outerShdw>
          </a:effectLst>
        </p:spPr>
        <p:txBody>
          <a:bodyPr/>
          <a:lstStyle/>
          <a:p>
            <a:pPr algn="ctr"/>
            <a:r>
              <a:rPr lang="zh-CN" altLang="en-US" sz="10000" b="1">
                <a:ea typeface="隶书" pitchFamily="49" charset="-122"/>
              </a:rPr>
              <a:t>第四章</a:t>
            </a:r>
            <a:r>
              <a:rPr lang="zh-CN" altLang="en-US"/>
              <a:t> </a:t>
            </a:r>
          </a:p>
        </p:txBody>
      </p:sp>
      <p:sp>
        <p:nvSpPr>
          <p:cNvPr id="3075" name="Rectangle 3"/>
          <p:cNvSpPr>
            <a:spLocks noGrp="1" noChangeArrowheads="1"/>
          </p:cNvSpPr>
          <p:nvPr>
            <p:ph type="subTitle" idx="1"/>
          </p:nvPr>
        </p:nvSpPr>
        <p:spPr/>
        <p:txBody>
          <a:bodyPr/>
          <a:lstStyle/>
          <a:p>
            <a:pPr eaLnBrk="0" hangingPunct="0">
              <a:spcBef>
                <a:spcPct val="50000"/>
              </a:spcBef>
              <a:buClr>
                <a:schemeClr val="bg1"/>
              </a:buClr>
              <a:buFontTx/>
              <a:buNone/>
            </a:pPr>
            <a:r>
              <a:rPr lang="zh-CN" altLang="en-US" b="1">
                <a:solidFill>
                  <a:srgbClr val="996633"/>
                </a:solidFill>
                <a:ea typeface="华文行楷" pitchFamily="2" charset="-122"/>
              </a:rPr>
              <a:t>浙江大学数学建模 实践基地</a:t>
            </a:r>
          </a:p>
          <a:p>
            <a:endParaRPr lang="en-US" altLang="zh-CN">
              <a:solidFill>
                <a:srgbClr val="996633"/>
              </a:solidFill>
            </a:endParaRPr>
          </a:p>
        </p:txBody>
      </p:sp>
      <p:grpSp>
        <p:nvGrpSpPr>
          <p:cNvPr id="3076" name="Group 4"/>
          <p:cNvGrpSpPr>
            <a:grpSpLocks/>
          </p:cNvGrpSpPr>
          <p:nvPr/>
        </p:nvGrpSpPr>
        <p:grpSpPr bwMode="auto">
          <a:xfrm>
            <a:off x="4859338" y="1989138"/>
            <a:ext cx="3673475" cy="1800225"/>
            <a:chOff x="3061" y="1253"/>
            <a:chExt cx="2314" cy="1134"/>
          </a:xfrm>
        </p:grpSpPr>
        <p:sp>
          <p:nvSpPr>
            <p:cNvPr id="3077" name="AutoShape 5"/>
            <p:cNvSpPr>
              <a:spLocks noChangeArrowheads="1"/>
            </p:cNvSpPr>
            <p:nvPr/>
          </p:nvSpPr>
          <p:spPr bwMode="auto">
            <a:xfrm>
              <a:off x="5103" y="125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AutoShape 6"/>
            <p:cNvSpPr>
              <a:spLocks noChangeArrowheads="1"/>
            </p:cNvSpPr>
            <p:nvPr/>
          </p:nvSpPr>
          <p:spPr bwMode="auto">
            <a:xfrm>
              <a:off x="4059" y="2160"/>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AutoShape 7"/>
            <p:cNvSpPr>
              <a:spLocks noChangeArrowheads="1"/>
            </p:cNvSpPr>
            <p:nvPr/>
          </p:nvSpPr>
          <p:spPr bwMode="auto">
            <a:xfrm>
              <a:off x="3061" y="193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AutoShape 8"/>
            <p:cNvSpPr>
              <a:spLocks noChangeArrowheads="1"/>
            </p:cNvSpPr>
            <p:nvPr/>
          </p:nvSpPr>
          <p:spPr bwMode="auto">
            <a:xfrm>
              <a:off x="4377" y="129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81" name="Group 9"/>
          <p:cNvGrpSpPr>
            <a:grpSpLocks/>
          </p:cNvGrpSpPr>
          <p:nvPr/>
        </p:nvGrpSpPr>
        <p:grpSpPr bwMode="auto">
          <a:xfrm>
            <a:off x="4427538" y="1916113"/>
            <a:ext cx="3671887" cy="1441450"/>
            <a:chOff x="2789" y="1207"/>
            <a:chExt cx="2313" cy="908"/>
          </a:xfrm>
        </p:grpSpPr>
        <p:sp>
          <p:nvSpPr>
            <p:cNvPr id="3082" name="AutoShape 10"/>
            <p:cNvSpPr>
              <a:spLocks noChangeArrowheads="1"/>
            </p:cNvSpPr>
            <p:nvPr/>
          </p:nvSpPr>
          <p:spPr bwMode="auto">
            <a:xfrm>
              <a:off x="4830" y="188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AutoShape 11"/>
            <p:cNvSpPr>
              <a:spLocks noChangeArrowheads="1"/>
            </p:cNvSpPr>
            <p:nvPr/>
          </p:nvSpPr>
          <p:spPr bwMode="auto">
            <a:xfrm>
              <a:off x="2789" y="1207"/>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AutoShape 12"/>
            <p:cNvSpPr>
              <a:spLocks noChangeArrowheads="1"/>
            </p:cNvSpPr>
            <p:nvPr/>
          </p:nvSpPr>
          <p:spPr bwMode="auto">
            <a:xfrm>
              <a:off x="3787" y="1842"/>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3074"/>
                                        </p:tgtEl>
                                        <p:attrNameLst>
                                          <p:attrName>style.visibility</p:attrName>
                                        </p:attrNameLst>
                                      </p:cBhvr>
                                      <p:to>
                                        <p:strVal val="visible"/>
                                      </p:to>
                                    </p:set>
                                    <p:set>
                                      <p:cBhvr>
                                        <p:cTn id="7" dur="501" fill="hold">
                                          <p:stCondLst>
                                            <p:cond delay="0"/>
                                          </p:stCondLst>
                                        </p:cTn>
                                        <p:tgtEl>
                                          <p:spTgt spid="3074"/>
                                        </p:tgtEl>
                                        <p:attrNameLst>
                                          <p:attrName>style.rotation</p:attrName>
                                        </p:attrNameLst>
                                      </p:cBhvr>
                                      <p:to>
                                        <p:strVal val="-45.0"/>
                                      </p:to>
                                    </p:set>
                                    <p:anim calcmode="lin" valueType="num">
                                      <p:cBhvr>
                                        <p:cTn id="8" dur="501" fill="hold">
                                          <p:stCondLst>
                                            <p:cond delay="501"/>
                                          </p:stCondLst>
                                        </p:cTn>
                                        <p:tgtEl>
                                          <p:spTgt spid="3074"/>
                                        </p:tgtEl>
                                        <p:attrNameLst>
                                          <p:attrName>style.rotation</p:attrName>
                                        </p:attrNameLst>
                                      </p:cBhvr>
                                      <p:tavLst>
                                        <p:tav tm="0">
                                          <p:val>
                                            <p:fltVal val="-45"/>
                                          </p:val>
                                        </p:tav>
                                        <p:tav tm="69900">
                                          <p:val>
                                            <p:fltVal val="45"/>
                                          </p:val>
                                        </p:tav>
                                        <p:tav tm="100000">
                                          <p:val>
                                            <p:fltVal val="0"/>
                                          </p:val>
                                        </p:tav>
                                      </p:tavLst>
                                    </p:anim>
                                    <p:anim calcmode="lin" valueType="num">
                                      <p:cBhvr>
                                        <p:cTn id="9" dur="501" fill="hold">
                                          <p:stCondLst>
                                            <p:cond delay="0"/>
                                          </p:stCondLst>
                                        </p:cTn>
                                        <p:tgtEl>
                                          <p:spTgt spid="3074"/>
                                        </p:tgtEl>
                                        <p:attrNameLst>
                                          <p:attrName>ppt_y</p:attrName>
                                        </p:attrNameLst>
                                      </p:cBhvr>
                                      <p:tavLst>
                                        <p:tav tm="0">
                                          <p:val>
                                            <p:strVal val="#ppt_y-1"/>
                                          </p:val>
                                        </p:tav>
                                        <p:tav tm="100000">
                                          <p:val>
                                            <p:strVal val="#ppt_y-(0.354*#ppt_w-0.172*#ppt_h)"/>
                                          </p:val>
                                        </p:tav>
                                      </p:tavLst>
                                    </p:anim>
                                    <p:anim calcmode="lin" valueType="num">
                                      <p:cBhvr>
                                        <p:cTn id="10" dur="172" decel="50000" autoRev="1" fill="hold">
                                          <p:stCondLst>
                                            <p:cond delay="501"/>
                                          </p:stCondLst>
                                        </p:cTn>
                                        <p:tgtEl>
                                          <p:spTgt spid="3074"/>
                                        </p:tgtEl>
                                        <p:attrNameLst>
                                          <p:attrName>ppt_y</p:attrName>
                                        </p:attrNameLst>
                                      </p:cBhvr>
                                      <p:tavLst>
                                        <p:tav tm="0">
                                          <p:val>
                                            <p:strVal val="#ppt_y-(0.354*#ppt_w-0.172*#ppt_h)"/>
                                          </p:val>
                                        </p:tav>
                                        <p:tav tm="100000">
                                          <p:val>
                                            <p:strVal val="#ppt_y-(0.354*#ppt_w-0.172*#ppt_h)-#ppt_h/2"/>
                                          </p:val>
                                        </p:tav>
                                      </p:tavLst>
                                    </p:anim>
                                    <p:anim calcmode="lin" valueType="num">
                                      <p:cBhvr>
                                        <p:cTn id="11" dur="150" fill="hold">
                                          <p:stCondLst>
                                            <p:cond delay="950"/>
                                          </p:stCondLst>
                                        </p:cTn>
                                        <p:tgtEl>
                                          <p:spTgt spid="3074"/>
                                        </p:tgtEl>
                                        <p:attrNameLst>
                                          <p:attrName>ppt_y</p:attrName>
                                        </p:attrNameLst>
                                      </p:cBhvr>
                                      <p:tavLst>
                                        <p:tav tm="0">
                                          <p:val>
                                            <p:strVal val="#ppt_y-(0.354*#ppt_w-0.172*#ppt_h)"/>
                                          </p:val>
                                        </p:tav>
                                        <p:tav tm="100000">
                                          <p:val>
                                            <p:strVal val="#ppt_y"/>
                                          </p:val>
                                        </p:tav>
                                      </p:tavLst>
                                    </p:anim>
                                  </p:childTnLst>
                                </p:cTn>
                              </p:par>
                            </p:childTnLst>
                          </p:cTn>
                        </p:par>
                        <p:par>
                          <p:cTn id="12" fill="hold" nodeType="afterGroup">
                            <p:stCondLst>
                              <p:cond delay="2200"/>
                            </p:stCondLst>
                            <p:childTnLst>
                              <p:par>
                                <p:cTn id="13" presetID="3" presetClass="entr" presetSubtype="10" fill="hold" grpId="0" nodeType="afterEffect">
                                  <p:stCondLst>
                                    <p:cond delay="0"/>
                                  </p:stCondLst>
                                  <p:iterate type="lt">
                                    <p:tmPct val="0"/>
                                  </p:iterate>
                                  <p:childTnLst>
                                    <p:set>
                                      <p:cBhvr>
                                        <p:cTn id="14" dur="1" fill="hold">
                                          <p:stCondLst>
                                            <p:cond delay="0"/>
                                          </p:stCondLst>
                                        </p:cTn>
                                        <p:tgtEl>
                                          <p:spTgt spid="3075">
                                            <p:txEl>
                                              <p:pRg st="0" end="0"/>
                                            </p:txEl>
                                          </p:spTgt>
                                        </p:tgtEl>
                                        <p:attrNameLst>
                                          <p:attrName>style.visibility</p:attrName>
                                        </p:attrNameLst>
                                      </p:cBhvr>
                                      <p:to>
                                        <p:strVal val="visible"/>
                                      </p:to>
                                    </p:set>
                                    <p:animEffect transition="in" filter="blinds(horizontal)">
                                      <p:cBhvr>
                                        <p:cTn id="15" dur="500"/>
                                        <p:tgtEl>
                                          <p:spTgt spid="3075">
                                            <p:txEl>
                                              <p:pRg st="0" end="0"/>
                                            </p:txEl>
                                          </p:spTgt>
                                        </p:tgtEl>
                                      </p:cBhvr>
                                    </p:animEffect>
                                  </p:childTnLst>
                                  <p:subTnLst>
                                    <p:animClr clrSpc="rgb" dir="cw">
                                      <p:cBhvr override="childStyle">
                                        <p:cTn dur="1" fill="hold" display="0" masterRel="nextClick" afterEffect="1"/>
                                        <p:tgtEl>
                                          <p:spTgt spid="3075">
                                            <p:txEl>
                                              <p:pRg st="0" end="0"/>
                                            </p:txEl>
                                          </p:spTgt>
                                        </p:tgtEl>
                                        <p:attrNameLst>
                                          <p:attrName>ppt_c</p:attrName>
                                        </p:attrNameLst>
                                      </p:cBhvr>
                                      <p:to>
                                        <a:srgbClr val="996633"/>
                                      </p:to>
                                    </p:animClr>
                                  </p:subTnLst>
                                </p:cTn>
                              </p:par>
                            </p:childTnLst>
                          </p:cTn>
                        </p:par>
                        <p:par>
                          <p:cTn id="16" fill="hold" nodeType="afterGroup">
                            <p:stCondLst>
                              <p:cond delay="2700"/>
                            </p:stCondLst>
                            <p:childTnLst>
                              <p:par>
                                <p:cTn id="17" presetID="26" presetClass="emph" presetSubtype="0" fill="hold" nodeType="afterEffect">
                                  <p:stCondLst>
                                    <p:cond delay="0"/>
                                  </p:stCondLst>
                                  <p:childTnLst>
                                    <p:animEffect transition="out" filter="fade">
                                      <p:cBhvr>
                                        <p:cTn id="18" dur="1000" tmFilter="0, 0; .2, .5; .8, .5; 1, 0"/>
                                        <p:tgtEl>
                                          <p:spTgt spid="3081"/>
                                        </p:tgtEl>
                                      </p:cBhvr>
                                    </p:animEffect>
                                    <p:animScale>
                                      <p:cBhvr>
                                        <p:cTn id="19" dur="500" autoRev="1" fill="hold"/>
                                        <p:tgtEl>
                                          <p:spTgt spid="3081"/>
                                        </p:tgtEl>
                                      </p:cBhvr>
                                      <p:by x="105000" y="105000"/>
                                    </p:animScale>
                                  </p:childTnLst>
                                </p:cTn>
                              </p:par>
                            </p:childTnLst>
                          </p:cTn>
                        </p:par>
                        <p:par>
                          <p:cTn id="20" fill="hold" nodeType="afterGroup">
                            <p:stCondLst>
                              <p:cond delay="3700"/>
                            </p:stCondLst>
                            <p:childTnLst>
                              <p:par>
                                <p:cTn id="21" presetID="26" presetClass="emph" presetSubtype="0" fill="hold" nodeType="afterEffect">
                                  <p:stCondLst>
                                    <p:cond delay="0"/>
                                  </p:stCondLst>
                                  <p:childTnLst>
                                    <p:animEffect transition="out" filter="fade">
                                      <p:cBhvr>
                                        <p:cTn id="22" dur="1000" tmFilter="0, 0; .2, .5; .8, .5; 1, 0"/>
                                        <p:tgtEl>
                                          <p:spTgt spid="3076"/>
                                        </p:tgtEl>
                                      </p:cBhvr>
                                    </p:animEffect>
                                    <p:animScale>
                                      <p:cBhvr>
                                        <p:cTn id="23" dur="500" autoRev="1" fill="hold"/>
                                        <p:tgtEl>
                                          <p:spTgt spid="3076"/>
                                        </p:tgtEl>
                                      </p:cBhvr>
                                      <p:by x="105000" y="105000"/>
                                    </p:animScale>
                                  </p:childTnLst>
                                </p:cTn>
                              </p:par>
                            </p:childTnLst>
                          </p:cTn>
                        </p:par>
                        <p:par>
                          <p:cTn id="24" fill="hold" nodeType="afterGroup">
                            <p:stCondLst>
                              <p:cond delay="4700"/>
                            </p:stCondLst>
                            <p:childTnLst>
                              <p:par>
                                <p:cTn id="25" presetID="26" presetClass="emph" presetSubtype="0" fill="hold" nodeType="afterEffect">
                                  <p:stCondLst>
                                    <p:cond delay="0"/>
                                  </p:stCondLst>
                                  <p:childTnLst>
                                    <p:animEffect transition="out" filter="fade">
                                      <p:cBhvr>
                                        <p:cTn id="26" dur="1000" tmFilter="0, 0; .2, .5; .8, .5; 1, 0"/>
                                        <p:tgtEl>
                                          <p:spTgt spid="3081"/>
                                        </p:tgtEl>
                                      </p:cBhvr>
                                    </p:animEffect>
                                    <p:animScale>
                                      <p:cBhvr>
                                        <p:cTn id="27" dur="500" autoRev="1" fill="hold"/>
                                        <p:tgtEl>
                                          <p:spTgt spid="3081"/>
                                        </p:tgtEl>
                                      </p:cBhvr>
                                      <p:by x="105000" y="105000"/>
                                    </p:animScale>
                                  </p:childTnLst>
                                </p:cTn>
                              </p:par>
                            </p:childTnLst>
                          </p:cTn>
                        </p:par>
                        <p:par>
                          <p:cTn id="28" fill="hold" nodeType="afterGroup">
                            <p:stCondLst>
                              <p:cond delay="5700"/>
                            </p:stCondLst>
                            <p:childTnLst>
                              <p:par>
                                <p:cTn id="29" presetID="26" presetClass="emph" presetSubtype="0" fill="hold" nodeType="afterEffect">
                                  <p:stCondLst>
                                    <p:cond delay="0"/>
                                  </p:stCondLst>
                                  <p:childTnLst>
                                    <p:animEffect transition="out" filter="fade">
                                      <p:cBhvr>
                                        <p:cTn id="30" dur="1000" tmFilter="0, 0; .2, .5; .8, .5; 1, 0"/>
                                        <p:tgtEl>
                                          <p:spTgt spid="3076"/>
                                        </p:tgtEl>
                                      </p:cBhvr>
                                    </p:animEffect>
                                    <p:animScale>
                                      <p:cBhvr>
                                        <p:cTn id="31" dur="500" autoRev="1" fill="hold"/>
                                        <p:tgtEl>
                                          <p:spTgt spid="307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6"/>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64"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470" name="Group 14"/>
          <p:cNvGrpSpPr>
            <a:grpSpLocks/>
          </p:cNvGrpSpPr>
          <p:nvPr/>
        </p:nvGrpSpPr>
        <p:grpSpPr bwMode="auto">
          <a:xfrm>
            <a:off x="323850" y="692150"/>
            <a:ext cx="8569325" cy="3097213"/>
            <a:chOff x="204" y="436"/>
            <a:chExt cx="5398" cy="1951"/>
          </a:xfrm>
        </p:grpSpPr>
        <p:grpSp>
          <p:nvGrpSpPr>
            <p:cNvPr id="19469" name="Group 13"/>
            <p:cNvGrpSpPr>
              <a:grpSpLocks/>
            </p:cNvGrpSpPr>
            <p:nvPr/>
          </p:nvGrpSpPr>
          <p:grpSpPr bwMode="auto">
            <a:xfrm>
              <a:off x="204" y="436"/>
              <a:ext cx="5398" cy="1951"/>
              <a:chOff x="204" y="436"/>
              <a:chExt cx="5398" cy="1951"/>
            </a:xfrm>
          </p:grpSpPr>
          <p:grpSp>
            <p:nvGrpSpPr>
              <p:cNvPr id="19466" name="Group 10"/>
              <p:cNvGrpSpPr>
                <a:grpSpLocks/>
              </p:cNvGrpSpPr>
              <p:nvPr/>
            </p:nvGrpSpPr>
            <p:grpSpPr bwMode="auto">
              <a:xfrm>
                <a:off x="204" y="436"/>
                <a:ext cx="5398" cy="1951"/>
                <a:chOff x="295" y="527"/>
                <a:chExt cx="5184" cy="1452"/>
              </a:xfrm>
            </p:grpSpPr>
            <p:sp>
              <p:nvSpPr>
                <p:cNvPr id="19467" name="AutoShape 11"/>
                <p:cNvSpPr>
                  <a:spLocks noChangeArrowheads="1"/>
                </p:cNvSpPr>
                <p:nvPr/>
              </p:nvSpPr>
              <p:spPr bwMode="auto">
                <a:xfrm>
                  <a:off x="295" y="527"/>
                  <a:ext cx="5184" cy="1452"/>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9468" name="Text Box 12"/>
                <p:cNvSpPr txBox="1">
                  <a:spLocks noChangeArrowheads="1"/>
                </p:cNvSpPr>
                <p:nvPr/>
              </p:nvSpPr>
              <p:spPr bwMode="auto">
                <a:xfrm>
                  <a:off x="476" y="602"/>
                  <a:ext cx="49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grpSp>
          <p:sp>
            <p:nvSpPr>
              <p:cNvPr id="19460" name="Text Box 4"/>
              <p:cNvSpPr txBox="1">
                <a:spLocks noChangeArrowheads="1"/>
              </p:cNvSpPr>
              <p:nvPr/>
            </p:nvSpPr>
            <p:spPr bwMode="auto">
              <a:xfrm>
                <a:off x="205" y="482"/>
                <a:ext cx="5307"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记全体明文组成的集合 为</a:t>
                </a:r>
                <a:r>
                  <a:rPr lang="en-US" altLang="zh-CN">
                    <a:solidFill>
                      <a:srgbClr val="0000FF"/>
                    </a:solidFill>
                  </a:rPr>
                  <a:t>U</a:t>
                </a:r>
                <a:r>
                  <a:rPr lang="zh-CN" altLang="en-US"/>
                  <a:t>，全体密文组成的集合 为</a:t>
                </a:r>
                <a:r>
                  <a:rPr lang="en-US" altLang="zh-CN">
                    <a:solidFill>
                      <a:srgbClr val="0000FF"/>
                    </a:solidFill>
                  </a:rPr>
                  <a:t>V</a:t>
                </a:r>
                <a:r>
                  <a:rPr lang="zh-CN" altLang="en-US"/>
                  <a:t>，称</a:t>
                </a:r>
                <a:r>
                  <a:rPr lang="en-US" altLang="zh-CN">
                    <a:solidFill>
                      <a:srgbClr val="0000FF"/>
                    </a:solidFill>
                  </a:rPr>
                  <a:t>U</a:t>
                </a:r>
                <a:r>
                  <a:rPr lang="zh-CN" altLang="en-US"/>
                  <a:t>为明文空间，</a:t>
                </a:r>
                <a:r>
                  <a:rPr lang="en-US" altLang="zh-CN">
                    <a:solidFill>
                      <a:srgbClr val="0000FF"/>
                    </a:solidFill>
                  </a:rPr>
                  <a:t>V</a:t>
                </a:r>
                <a:r>
                  <a:rPr lang="zh-CN" altLang="en-US"/>
                  <a:t>为密文空间。加密常利用某一被称为密钥的东西来实现，它通常取自于一个被称为密钥空间的含有若干参数的集合</a:t>
                </a:r>
                <a:r>
                  <a:rPr lang="en-US" altLang="zh-CN">
                    <a:solidFill>
                      <a:srgbClr val="0000FF"/>
                    </a:solidFill>
                  </a:rPr>
                  <a:t>K</a:t>
                </a:r>
                <a:r>
                  <a:rPr lang="zh-CN" altLang="en-US"/>
                  <a:t>。按数学的观点来看，加密与解密均可被看成是一种变换：取一</a:t>
                </a:r>
                <a:r>
                  <a:rPr lang="en-US" altLang="zh-CN" i="1">
                    <a:solidFill>
                      <a:srgbClr val="0000FF"/>
                    </a:solidFill>
                  </a:rPr>
                  <a:t>k</a:t>
                </a:r>
                <a:r>
                  <a:rPr lang="en-US" altLang="zh-CN">
                    <a:solidFill>
                      <a:srgbClr val="0000FF"/>
                    </a:solidFill>
                  </a:rPr>
                  <a:t>∈</a:t>
                </a:r>
                <a:r>
                  <a:rPr lang="en-US" altLang="zh-CN" i="1">
                    <a:solidFill>
                      <a:srgbClr val="0000FF"/>
                    </a:solidFill>
                  </a:rPr>
                  <a:t>K</a:t>
                </a:r>
                <a:r>
                  <a:rPr lang="zh-CN" altLang="en-US"/>
                  <a:t>，    </a:t>
                </a:r>
                <a:r>
                  <a:rPr lang="en-US" altLang="zh-CN" i="1">
                    <a:solidFill>
                      <a:srgbClr val="0000FF"/>
                    </a:solidFill>
                  </a:rPr>
                  <a:t>u</a:t>
                </a:r>
                <a:r>
                  <a:rPr lang="en-US" altLang="zh-CN">
                    <a:solidFill>
                      <a:srgbClr val="0000FF"/>
                    </a:solidFill>
                  </a:rPr>
                  <a:t>∈</a:t>
                </a:r>
                <a:r>
                  <a:rPr lang="en-US" altLang="zh-CN" i="1">
                    <a:solidFill>
                      <a:srgbClr val="0000FF"/>
                    </a:solidFill>
                  </a:rPr>
                  <a:t>U</a:t>
                </a:r>
                <a:r>
                  <a:rPr lang="zh-CN" altLang="en-US"/>
                  <a:t>，令                             ，</a:t>
                </a:r>
                <a:r>
                  <a:rPr lang="en-US" altLang="zh-CN" i="1">
                    <a:solidFill>
                      <a:srgbClr val="0000FF"/>
                    </a:solidFill>
                  </a:rPr>
                  <a:t>v</a:t>
                </a:r>
                <a:r>
                  <a:rPr lang="zh-CN" altLang="en-US"/>
                  <a:t>为明文</a:t>
                </a:r>
                <a:r>
                  <a:rPr lang="en-US" altLang="zh-CN" i="1">
                    <a:solidFill>
                      <a:srgbClr val="0000FF"/>
                    </a:solidFill>
                  </a:rPr>
                  <a:t>u</a:t>
                </a:r>
                <a:r>
                  <a:rPr lang="zh-CN" altLang="en-US"/>
                  <a:t>在密钥</a:t>
                </a:r>
                <a:r>
                  <a:rPr lang="en-US" altLang="zh-CN" i="1">
                    <a:solidFill>
                      <a:srgbClr val="0000FF"/>
                    </a:solidFill>
                  </a:rPr>
                  <a:t>K</a:t>
                </a:r>
                <a:r>
                  <a:rPr lang="zh-CN" altLang="en-US"/>
                  <a:t>下的密文，而解码则要用 到</a:t>
                </a:r>
                <a:r>
                  <a:rPr lang="en-US" altLang="zh-CN" i="1">
                    <a:solidFill>
                      <a:srgbClr val="0000FF"/>
                    </a:solidFill>
                  </a:rPr>
                  <a:t>K</a:t>
                </a:r>
                <a:r>
                  <a:rPr lang="zh-CN" altLang="en-US"/>
                  <a:t>的逆变换</a:t>
                </a:r>
                <a:r>
                  <a:rPr lang="en-US" altLang="zh-CN" i="1">
                    <a:solidFill>
                      <a:srgbClr val="0000FF"/>
                    </a:solidFill>
                  </a:rPr>
                  <a:t>K</a:t>
                </a:r>
                <a:r>
                  <a:rPr lang="en-US" altLang="zh-CN" baseline="30000">
                    <a:solidFill>
                      <a:srgbClr val="0000FF"/>
                    </a:solidFill>
                  </a:rPr>
                  <a:t>-1</a:t>
                </a:r>
                <a:r>
                  <a:rPr lang="zh-CN" altLang="en-US"/>
                  <a:t>，。由此可见，密码体系虽然可以千姿百态，但其关键还在   于</a:t>
                </a:r>
                <a:r>
                  <a:rPr lang="zh-CN" altLang="en-US">
                    <a:solidFill>
                      <a:srgbClr val="0000FF"/>
                    </a:solidFill>
                  </a:rPr>
                  <a:t>密钥的选取</a:t>
                </a:r>
                <a:r>
                  <a:rPr lang="zh-CN" altLang="en-US"/>
                  <a:t>。 </a:t>
                </a:r>
              </a:p>
            </p:txBody>
          </p:sp>
        </p:grpSp>
        <p:graphicFrame>
          <p:nvGraphicFramePr>
            <p:cNvPr id="19461" name="Object 5"/>
            <p:cNvGraphicFramePr>
              <a:graphicFrameLocks noChangeAspect="1"/>
            </p:cNvGraphicFramePr>
            <p:nvPr/>
          </p:nvGraphicFramePr>
          <p:xfrm>
            <a:off x="2018" y="1434"/>
            <a:ext cx="214" cy="227"/>
          </p:xfrm>
          <a:graphic>
            <a:graphicData uri="http://schemas.openxmlformats.org/presentationml/2006/ole">
              <mc:AlternateContent xmlns:mc="http://schemas.openxmlformats.org/markup-compatibility/2006">
                <mc:Choice xmlns:v="urn:schemas-microsoft-com:vml" Requires="v">
                  <p:oleObj spid="_x0000_s19473" name="公式" r:id="rId3" imgW="152280" imgH="164880" progId="Equation.3">
                    <p:embed/>
                  </p:oleObj>
                </mc:Choice>
                <mc:Fallback>
                  <p:oleObj name="公式" r:id="rId3" imgW="152280" imgH="1648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 y="1434"/>
                          <a:ext cx="21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3" name="Object 7"/>
            <p:cNvGraphicFramePr>
              <a:graphicFrameLocks noChangeAspect="1"/>
            </p:cNvGraphicFramePr>
            <p:nvPr/>
          </p:nvGraphicFramePr>
          <p:xfrm>
            <a:off x="3152" y="1307"/>
            <a:ext cx="1542" cy="354"/>
          </p:xfrm>
          <a:graphic>
            <a:graphicData uri="http://schemas.openxmlformats.org/presentationml/2006/ole">
              <mc:AlternateContent xmlns:mc="http://schemas.openxmlformats.org/markup-compatibility/2006">
                <mc:Choice xmlns:v="urn:schemas-microsoft-com:vml" Requires="v">
                  <p:oleObj spid="_x0000_s19474" name="公式" r:id="rId5" imgW="876240" imgH="203040" progId="Equation.3">
                    <p:embed/>
                  </p:oleObj>
                </mc:Choice>
                <mc:Fallback>
                  <p:oleObj name="公式" r:id="rId5" imgW="87624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 y="1307"/>
                          <a:ext cx="1542"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472" name="Group 16"/>
          <p:cNvGrpSpPr>
            <a:grpSpLocks/>
          </p:cNvGrpSpPr>
          <p:nvPr/>
        </p:nvGrpSpPr>
        <p:grpSpPr bwMode="auto">
          <a:xfrm>
            <a:off x="323850" y="4005263"/>
            <a:ext cx="8569325" cy="1655762"/>
            <a:chOff x="204" y="2523"/>
            <a:chExt cx="5398" cy="1043"/>
          </a:xfrm>
        </p:grpSpPr>
        <p:sp>
          <p:nvSpPr>
            <p:cNvPr id="19471" name="AutoShape 15" descr="永恒"/>
            <p:cNvSpPr>
              <a:spLocks noChangeArrowheads="1"/>
            </p:cNvSpPr>
            <p:nvPr/>
          </p:nvSpPr>
          <p:spPr bwMode="auto">
            <a:xfrm>
              <a:off x="204" y="2523"/>
              <a:ext cx="5398" cy="1043"/>
            </a:xfrm>
            <a:prstGeom prst="roundRect">
              <a:avLst>
                <a:gd name="adj" fmla="val 16667"/>
              </a:avLst>
            </a:prstGeom>
            <a:blipFill dpi="0" rotWithShape="0">
              <a:blip r:embed="rId7"/>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b="0"/>
            </a:p>
          </p:txBody>
        </p:sp>
        <p:sp>
          <p:nvSpPr>
            <p:cNvPr id="19465" name="Text Box 9"/>
            <p:cNvSpPr txBox="1">
              <a:spLocks noChangeArrowheads="1"/>
            </p:cNvSpPr>
            <p:nvPr/>
          </p:nvSpPr>
          <p:spPr bwMode="auto">
            <a:xfrm>
              <a:off x="295" y="2568"/>
              <a:ext cx="5307"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随着计算机与网络技术的迅猛发展，大量各具特色的密码体系不断涌现。离散数学、数论、计算复杂性、混沌、</a:t>
              </a:r>
              <a:r>
                <a:rPr lang="en-US" altLang="zh-CN"/>
                <a:t>……</a:t>
              </a:r>
              <a:r>
                <a:rPr lang="zh-CN" altLang="en-US"/>
                <a:t>，许多相当高深的数学知识都被用上，逐步形成了（并仍在迅速发展的）具有广泛应用面的  </a:t>
              </a:r>
              <a:r>
                <a:rPr lang="zh-CN" altLang="en-US">
                  <a:solidFill>
                    <a:srgbClr val="0000FF"/>
                  </a:solidFill>
                </a:rPr>
                <a:t>现代密码学</a:t>
              </a:r>
              <a:r>
                <a:rPr lang="zh-CN" altLang="en-US"/>
                <a:t> 。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9470"/>
                                        </p:tgtEl>
                                        <p:attrNameLst>
                                          <p:attrName>style.visibility</p:attrName>
                                        </p:attrNameLst>
                                      </p:cBhvr>
                                      <p:to>
                                        <p:strVal val="visible"/>
                                      </p:to>
                                    </p:set>
                                    <p:animEffect transition="in" filter="wipe(up)">
                                      <p:cBhvr>
                                        <p:cTn id="7" dur="500"/>
                                        <p:tgtEl>
                                          <p:spTgt spid="19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9472"/>
                                        </p:tgtEl>
                                        <p:attrNameLst>
                                          <p:attrName>style.visibility</p:attrName>
                                        </p:attrNameLst>
                                      </p:cBhvr>
                                      <p:to>
                                        <p:strVal val="visible"/>
                                      </p:to>
                                    </p:set>
                                    <p:animEffect transition="in" filter="barn(outVertical)">
                                      <p:cBhvr>
                                        <p:cTn id="12" dur="500"/>
                                        <p:tgtEl>
                                          <p:spTgt spid="19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7944" name="Rectangle 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7947"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7968" name="Group 32"/>
          <p:cNvGrpSpPr>
            <a:grpSpLocks/>
          </p:cNvGrpSpPr>
          <p:nvPr/>
        </p:nvGrpSpPr>
        <p:grpSpPr bwMode="auto">
          <a:xfrm>
            <a:off x="395288" y="620713"/>
            <a:ext cx="8424862" cy="2674937"/>
            <a:chOff x="249" y="391"/>
            <a:chExt cx="5307" cy="1685"/>
          </a:xfrm>
        </p:grpSpPr>
        <p:sp>
          <p:nvSpPr>
            <p:cNvPr id="167940" name="Text Box 4"/>
            <p:cNvSpPr txBox="1">
              <a:spLocks noChangeArrowheads="1"/>
            </p:cNvSpPr>
            <p:nvPr/>
          </p:nvSpPr>
          <p:spPr bwMode="auto">
            <a:xfrm>
              <a:off x="249" y="391"/>
              <a:ext cx="5307"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虽然，（</a:t>
              </a:r>
              <a:r>
                <a:rPr lang="en-US" altLang="zh-CN"/>
                <a:t>4.27</a:t>
              </a:r>
              <a:r>
                <a:rPr lang="zh-CN" altLang="en-US"/>
                <a:t>）式是一个非线性差分方程，但对确定的初值</a:t>
              </a:r>
              <a:r>
                <a:rPr lang="en-US" altLang="zh-CN" i="1">
                  <a:solidFill>
                    <a:srgbClr val="0000FF"/>
                  </a:solidFill>
                </a:rPr>
                <a:t>x</a:t>
              </a:r>
              <a:r>
                <a:rPr lang="en-US" altLang="zh-CN" baseline="-25000">
                  <a:solidFill>
                    <a:srgbClr val="0000FF"/>
                  </a:solidFill>
                </a:rPr>
                <a:t>0</a:t>
              </a:r>
              <a:r>
                <a:rPr lang="zh-CN" altLang="en-US"/>
                <a:t>，其后的 </a:t>
              </a:r>
              <a:r>
                <a:rPr lang="en-US" altLang="zh-CN" i="1">
                  <a:solidFill>
                    <a:srgbClr val="0000FF"/>
                  </a:solidFill>
                </a:rPr>
                <a:t>x</a:t>
              </a:r>
              <a:r>
                <a:rPr lang="en-US" altLang="zh-CN" baseline="-25000">
                  <a:solidFill>
                    <a:srgbClr val="0000FF"/>
                  </a:solidFill>
                </a:rPr>
                <a:t>1</a:t>
              </a:r>
              <a:r>
                <a:rPr lang="zh-CN" altLang="en-US"/>
                <a:t>可利用方程确定的递推关系迭代求出。</a:t>
              </a:r>
            </a:p>
            <a:p>
              <a:r>
                <a:rPr lang="zh-CN" altLang="en-US"/>
                <a:t>差分方程（</a:t>
              </a:r>
              <a:r>
                <a:rPr lang="en-US" altLang="zh-CN"/>
                <a:t>4.27</a:t>
              </a:r>
              <a:r>
                <a:rPr lang="zh-CN" altLang="en-US"/>
                <a:t>）有两个平衡点， 即</a:t>
              </a:r>
              <a:r>
                <a:rPr lang="en-US" altLang="zh-CN" i="1">
                  <a:solidFill>
                    <a:srgbClr val="0000FF"/>
                  </a:solidFill>
                </a:rPr>
                <a:t>x</a:t>
              </a:r>
              <a:r>
                <a:rPr lang="en-US" altLang="zh-CN">
                  <a:solidFill>
                    <a:srgbClr val="0000FF"/>
                  </a:solidFill>
                </a:rPr>
                <a:t>*=0</a:t>
              </a:r>
              <a:r>
                <a:rPr lang="zh-CN" altLang="en-US"/>
                <a:t>和                 。类似于微分方程稳定性的讨论，非线性差分方程平衡点的稳定性也可通过对其线性近似方程平衡点稳定性的讨论部分地得到确定（            时不能确定除外）。例如，对                  ，讨论                      在</a:t>
              </a:r>
              <a:r>
                <a:rPr lang="en-US" altLang="zh-CN" i="1">
                  <a:solidFill>
                    <a:srgbClr val="0000FF"/>
                  </a:solidFill>
                </a:rPr>
                <a:t>x</a:t>
              </a:r>
              <a:r>
                <a:rPr lang="en-US" altLang="zh-CN">
                  <a:solidFill>
                    <a:srgbClr val="0000FF"/>
                  </a:solidFill>
                </a:rPr>
                <a:t>*</a:t>
              </a:r>
              <a:r>
                <a:rPr lang="zh-CN" altLang="en-US"/>
                <a:t>处的线性近似方程</a:t>
              </a:r>
            </a:p>
          </p:txBody>
        </p:sp>
        <p:graphicFrame>
          <p:nvGraphicFramePr>
            <p:cNvPr id="167941" name="Object 5"/>
            <p:cNvGraphicFramePr>
              <a:graphicFrameLocks noChangeAspect="1"/>
            </p:cNvGraphicFramePr>
            <p:nvPr/>
          </p:nvGraphicFramePr>
          <p:xfrm>
            <a:off x="4055" y="754"/>
            <a:ext cx="821" cy="486"/>
          </p:xfrm>
          <a:graphic>
            <a:graphicData uri="http://schemas.openxmlformats.org/presentationml/2006/ole">
              <mc:AlternateContent xmlns:mc="http://schemas.openxmlformats.org/markup-compatibility/2006">
                <mc:Choice xmlns:v="urn:schemas-microsoft-com:vml" Requires="v">
                  <p:oleObj spid="_x0000_s167972" name="公式" r:id="rId3" imgW="660240" imgH="393480" progId="Equation.3">
                    <p:embed/>
                  </p:oleObj>
                </mc:Choice>
                <mc:Fallback>
                  <p:oleObj name="公式" r:id="rId3" imgW="66024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5" y="754"/>
                          <a:ext cx="821"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43" name="Object 7"/>
            <p:cNvGraphicFramePr>
              <a:graphicFrameLocks noChangeAspect="1"/>
            </p:cNvGraphicFramePr>
            <p:nvPr/>
          </p:nvGraphicFramePr>
          <p:xfrm>
            <a:off x="1156" y="1525"/>
            <a:ext cx="544" cy="347"/>
          </p:xfrm>
          <a:graphic>
            <a:graphicData uri="http://schemas.openxmlformats.org/presentationml/2006/ole">
              <mc:AlternateContent xmlns:mc="http://schemas.openxmlformats.org/markup-compatibility/2006">
                <mc:Choice xmlns:v="urn:schemas-microsoft-com:vml" Requires="v">
                  <p:oleObj spid="_x0000_s167973" name="公式" r:id="rId5" imgW="406080" imgH="253800" progId="Equation.3">
                    <p:embed/>
                  </p:oleObj>
                </mc:Choice>
                <mc:Fallback>
                  <p:oleObj name="公式" r:id="rId5" imgW="40608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 y="1525"/>
                          <a:ext cx="544"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45" name="Object 9"/>
            <p:cNvGraphicFramePr>
              <a:graphicFrameLocks noChangeAspect="1"/>
            </p:cNvGraphicFramePr>
            <p:nvPr/>
          </p:nvGraphicFramePr>
          <p:xfrm>
            <a:off x="4327" y="1480"/>
            <a:ext cx="821" cy="486"/>
          </p:xfrm>
          <a:graphic>
            <a:graphicData uri="http://schemas.openxmlformats.org/presentationml/2006/ole">
              <mc:AlternateContent xmlns:mc="http://schemas.openxmlformats.org/markup-compatibility/2006">
                <mc:Choice xmlns:v="urn:schemas-microsoft-com:vml" Requires="v">
                  <p:oleObj spid="_x0000_s167974" name="公式" r:id="rId7" imgW="660240" imgH="393480" progId="Equation.3">
                    <p:embed/>
                  </p:oleObj>
                </mc:Choice>
                <mc:Fallback>
                  <p:oleObj name="公式" r:id="rId7" imgW="660240" imgH="3934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7" y="1480"/>
                          <a:ext cx="821"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46" name="Object 10"/>
            <p:cNvGraphicFramePr>
              <a:graphicFrameLocks noChangeAspect="1"/>
            </p:cNvGraphicFramePr>
            <p:nvPr/>
          </p:nvGraphicFramePr>
          <p:xfrm>
            <a:off x="703" y="1752"/>
            <a:ext cx="1145" cy="324"/>
          </p:xfrm>
          <a:graphic>
            <a:graphicData uri="http://schemas.openxmlformats.org/presentationml/2006/ole">
              <mc:AlternateContent xmlns:mc="http://schemas.openxmlformats.org/markup-compatibility/2006">
                <mc:Choice xmlns:v="urn:schemas-microsoft-com:vml" Requires="v">
                  <p:oleObj spid="_x0000_s167975" name="公式" r:id="rId9" imgW="812520" imgH="228600" progId="Equation.3">
                    <p:embed/>
                  </p:oleObj>
                </mc:Choice>
                <mc:Fallback>
                  <p:oleObj name="公式" r:id="rId9" imgW="81252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 y="1752"/>
                          <a:ext cx="114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7949" name="Rectangle 1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7948" name="Object 12"/>
          <p:cNvGraphicFramePr>
            <a:graphicFrameLocks noChangeAspect="1"/>
          </p:cNvGraphicFramePr>
          <p:nvPr/>
        </p:nvGraphicFramePr>
        <p:xfrm>
          <a:off x="2195513" y="3213100"/>
          <a:ext cx="3744912" cy="525463"/>
        </p:xfrm>
        <a:graphic>
          <a:graphicData uri="http://schemas.openxmlformats.org/presentationml/2006/ole">
            <mc:AlternateContent xmlns:mc="http://schemas.openxmlformats.org/markup-compatibility/2006">
              <mc:Choice xmlns:v="urn:schemas-microsoft-com:vml" Requires="v">
                <p:oleObj spid="_x0000_s167976" name="公式" r:id="rId11" imgW="1701720" imgH="241200" progId="Equation.3">
                  <p:embed/>
                </p:oleObj>
              </mc:Choice>
              <mc:Fallback>
                <p:oleObj name="公式" r:id="rId11" imgW="1701720" imgH="241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3213100"/>
                        <a:ext cx="3744912"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7969" name="Group 33"/>
          <p:cNvGrpSpPr>
            <a:grpSpLocks/>
          </p:cNvGrpSpPr>
          <p:nvPr/>
        </p:nvGrpSpPr>
        <p:grpSpPr bwMode="auto">
          <a:xfrm>
            <a:off x="395288" y="3716338"/>
            <a:ext cx="7837487" cy="1296987"/>
            <a:chOff x="249" y="2341"/>
            <a:chExt cx="4937" cy="817"/>
          </a:xfrm>
        </p:grpSpPr>
        <p:sp>
          <p:nvSpPr>
            <p:cNvPr id="167953" name="Rectangle 17"/>
            <p:cNvSpPr>
              <a:spLocks noChangeArrowheads="1"/>
            </p:cNvSpPr>
            <p:nvPr/>
          </p:nvSpPr>
          <p:spPr bwMode="auto">
            <a:xfrm>
              <a:off x="249" y="2341"/>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itchFamily="18" charset="0"/>
                  <a:cs typeface="Times New Roman" pitchFamily="18" charset="0"/>
                </a:rPr>
                <a:t>可知，当</a:t>
              </a:r>
              <a:endParaRPr lang="zh-CN" altLang="en-US"/>
            </a:p>
          </p:txBody>
        </p:sp>
        <p:graphicFrame>
          <p:nvGraphicFramePr>
            <p:cNvPr id="167952" name="Object 16"/>
            <p:cNvGraphicFramePr>
              <a:graphicFrameLocks noChangeAspect="1"/>
            </p:cNvGraphicFramePr>
            <p:nvPr/>
          </p:nvGraphicFramePr>
          <p:xfrm>
            <a:off x="1156" y="2341"/>
            <a:ext cx="1951" cy="359"/>
          </p:xfrm>
          <a:graphic>
            <a:graphicData uri="http://schemas.openxmlformats.org/presentationml/2006/ole">
              <mc:AlternateContent xmlns:mc="http://schemas.openxmlformats.org/markup-compatibility/2006">
                <mc:Choice xmlns:v="urn:schemas-microsoft-com:vml" Requires="v">
                  <p:oleObj spid="_x0000_s167977" name="公式" r:id="rId13" imgW="1498320" imgH="279360" progId="Equation.3">
                    <p:embed/>
                  </p:oleObj>
                </mc:Choice>
                <mc:Fallback>
                  <p:oleObj name="公式" r:id="rId13" imgW="1498320" imgH="27936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6" y="2341"/>
                          <a:ext cx="1951"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4" name="Rectangle 18"/>
            <p:cNvSpPr>
              <a:spLocks noChangeArrowheads="1"/>
            </p:cNvSpPr>
            <p:nvPr/>
          </p:nvSpPr>
          <p:spPr bwMode="auto">
            <a:xfrm>
              <a:off x="2925" y="2341"/>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（即</a:t>
              </a:r>
              <a:endParaRPr lang="zh-CN" altLang="en-US"/>
            </a:p>
          </p:txBody>
        </p:sp>
        <p:graphicFrame>
          <p:nvGraphicFramePr>
            <p:cNvPr id="167951" name="Object 15"/>
            <p:cNvGraphicFramePr>
              <a:graphicFrameLocks noChangeAspect="1"/>
            </p:cNvGraphicFramePr>
            <p:nvPr/>
          </p:nvGraphicFramePr>
          <p:xfrm>
            <a:off x="3374" y="2355"/>
            <a:ext cx="821" cy="259"/>
          </p:xfrm>
          <a:graphic>
            <a:graphicData uri="http://schemas.openxmlformats.org/presentationml/2006/ole">
              <mc:AlternateContent xmlns:mc="http://schemas.openxmlformats.org/markup-compatibility/2006">
                <mc:Choice xmlns:v="urn:schemas-microsoft-com:vml" Requires="v">
                  <p:oleObj spid="_x0000_s167978" name="公式" r:id="rId15" imgW="571320" imgH="177480" progId="Equation.3">
                    <p:embed/>
                  </p:oleObj>
                </mc:Choice>
                <mc:Fallback>
                  <p:oleObj name="公式" r:id="rId15" imgW="571320" imgH="17748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74" y="2355"/>
                          <a:ext cx="821"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5" name="Rectangle 19"/>
            <p:cNvSpPr>
              <a:spLocks noChangeArrowheads="1"/>
            </p:cNvSpPr>
            <p:nvPr/>
          </p:nvSpPr>
          <p:spPr bwMode="auto">
            <a:xfrm>
              <a:off x="4105" y="2341"/>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）时平衡点</a:t>
              </a:r>
              <a:endParaRPr lang="zh-CN" altLang="en-US"/>
            </a:p>
          </p:txBody>
        </p:sp>
        <p:graphicFrame>
          <p:nvGraphicFramePr>
            <p:cNvPr id="167950" name="Object 14"/>
            <p:cNvGraphicFramePr>
              <a:graphicFrameLocks noChangeAspect="1"/>
            </p:cNvGraphicFramePr>
            <p:nvPr/>
          </p:nvGraphicFramePr>
          <p:xfrm>
            <a:off x="567" y="2659"/>
            <a:ext cx="438" cy="499"/>
          </p:xfrm>
          <a:graphic>
            <a:graphicData uri="http://schemas.openxmlformats.org/presentationml/2006/ole">
              <mc:AlternateContent xmlns:mc="http://schemas.openxmlformats.org/markup-compatibility/2006">
                <mc:Choice xmlns:v="urn:schemas-microsoft-com:vml" Requires="v">
                  <p:oleObj spid="_x0000_s167979" name="公式" r:id="rId17" imgW="342720" imgH="393480" progId="Equation.3">
                    <p:embed/>
                  </p:oleObj>
                </mc:Choice>
                <mc:Fallback>
                  <p:oleObj name="公式" r:id="rId17" imgW="342720" imgH="39348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7" y="2659"/>
                          <a:ext cx="438"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6" name="Rectangle 20"/>
            <p:cNvSpPr>
              <a:spLocks noChangeArrowheads="1"/>
            </p:cNvSpPr>
            <p:nvPr/>
          </p:nvSpPr>
          <p:spPr bwMode="auto">
            <a:xfrm>
              <a:off x="930" y="2750"/>
              <a:ext cx="1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是稳定的，此时</a:t>
              </a:r>
              <a:endParaRPr lang="zh-CN" altLang="en-US"/>
            </a:p>
          </p:txBody>
        </p:sp>
      </p:grpSp>
      <p:sp>
        <p:nvSpPr>
          <p:cNvPr id="167959" name="Rectangle 23"/>
          <p:cNvSpPr>
            <a:spLocks noChangeArrowheads="1"/>
          </p:cNvSpPr>
          <p:nvPr/>
        </p:nvSpPr>
        <p:spPr bwMode="auto">
          <a:xfrm>
            <a:off x="0" y="279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7970" name="Group 34"/>
          <p:cNvGrpSpPr>
            <a:grpSpLocks/>
          </p:cNvGrpSpPr>
          <p:nvPr/>
        </p:nvGrpSpPr>
        <p:grpSpPr bwMode="auto">
          <a:xfrm>
            <a:off x="665163" y="4979988"/>
            <a:ext cx="6318250" cy="776287"/>
            <a:chOff x="419" y="3137"/>
            <a:chExt cx="3980" cy="489"/>
          </a:xfrm>
        </p:grpSpPr>
        <p:graphicFrame>
          <p:nvGraphicFramePr>
            <p:cNvPr id="167958" name="Object 22"/>
            <p:cNvGraphicFramePr>
              <a:graphicFrameLocks noChangeAspect="1"/>
            </p:cNvGraphicFramePr>
            <p:nvPr/>
          </p:nvGraphicFramePr>
          <p:xfrm>
            <a:off x="419" y="3158"/>
            <a:ext cx="1690" cy="468"/>
          </p:xfrm>
          <a:graphic>
            <a:graphicData uri="http://schemas.openxmlformats.org/presentationml/2006/ole">
              <mc:AlternateContent xmlns:mc="http://schemas.openxmlformats.org/markup-compatibility/2006">
                <mc:Choice xmlns:v="urn:schemas-microsoft-com:vml" Requires="v">
                  <p:oleObj spid="_x0000_s167980" name="公式" r:id="rId19" imgW="1409400" imgH="393480" progId="Equation.3">
                    <p:embed/>
                  </p:oleObj>
                </mc:Choice>
                <mc:Fallback>
                  <p:oleObj name="公式" r:id="rId19" imgW="1409400" imgH="39348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 y="3158"/>
                          <a:ext cx="1690" cy="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60" name="Rectangle 24"/>
            <p:cNvSpPr>
              <a:spLocks noChangeArrowheads="1"/>
            </p:cNvSpPr>
            <p:nvPr/>
          </p:nvSpPr>
          <p:spPr bwMode="auto">
            <a:xfrm>
              <a:off x="1655" y="3233"/>
              <a:ext cx="6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a:t>
              </a:r>
              <a:endParaRPr lang="zh-CN" altLang="en-US"/>
            </a:p>
          </p:txBody>
        </p:sp>
        <p:graphicFrame>
          <p:nvGraphicFramePr>
            <p:cNvPr id="167957" name="Object 21"/>
            <p:cNvGraphicFramePr>
              <a:graphicFrameLocks noChangeAspect="1"/>
            </p:cNvGraphicFramePr>
            <p:nvPr/>
          </p:nvGraphicFramePr>
          <p:xfrm>
            <a:off x="2245" y="3137"/>
            <a:ext cx="1950" cy="475"/>
          </p:xfrm>
          <a:graphic>
            <a:graphicData uri="http://schemas.openxmlformats.org/presentationml/2006/ole">
              <mc:AlternateContent xmlns:mc="http://schemas.openxmlformats.org/markup-compatibility/2006">
                <mc:Choice xmlns:v="urn:schemas-microsoft-com:vml" Requires="v">
                  <p:oleObj spid="_x0000_s167981" name="公式" r:id="rId21" imgW="1600200" imgH="393480" progId="Equation.3">
                    <p:embed/>
                  </p:oleObj>
                </mc:Choice>
                <mc:Fallback>
                  <p:oleObj name="公式" r:id="rId21" imgW="1600200" imgH="393480"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45" y="3137"/>
                          <a:ext cx="1950" cy="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61" name="Rectangle 25"/>
            <p:cNvSpPr>
              <a:spLocks noChangeArrowheads="1"/>
            </p:cNvSpPr>
            <p:nvPr/>
          </p:nvSpPr>
          <p:spPr bwMode="auto">
            <a:xfrm>
              <a:off x="3923" y="3233"/>
              <a:ext cx="4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a:t>
              </a:r>
              <a:endParaRPr lang="zh-CN" altLang="en-US"/>
            </a:p>
          </p:txBody>
        </p:sp>
      </p:grpSp>
      <p:sp>
        <p:nvSpPr>
          <p:cNvPr id="167964" name="Rectangle 2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7966" name="Rectangle 3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7971" name="Group 35"/>
          <p:cNvGrpSpPr>
            <a:grpSpLocks/>
          </p:cNvGrpSpPr>
          <p:nvPr/>
        </p:nvGrpSpPr>
        <p:grpSpPr bwMode="auto">
          <a:xfrm>
            <a:off x="395288" y="5516563"/>
            <a:ext cx="8280400" cy="1039812"/>
            <a:chOff x="249" y="3475"/>
            <a:chExt cx="5216" cy="655"/>
          </a:xfrm>
        </p:grpSpPr>
        <p:sp>
          <p:nvSpPr>
            <p:cNvPr id="167962" name="Text Box 26"/>
            <p:cNvSpPr txBox="1">
              <a:spLocks noChangeArrowheads="1"/>
            </p:cNvSpPr>
            <p:nvPr/>
          </p:nvSpPr>
          <p:spPr bwMode="auto">
            <a:xfrm>
              <a:off x="249" y="3612"/>
              <a:ext cx="52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若当                      ，则平稳点        是不稳定的，（这与对  一切</a:t>
              </a:r>
              <a:r>
                <a:rPr lang="en-US" altLang="zh-CN" i="1">
                  <a:solidFill>
                    <a:srgbClr val="0000FF"/>
                  </a:solidFill>
                </a:rPr>
                <a:t>a</a:t>
              </a:r>
              <a:r>
                <a:rPr lang="zh-CN" altLang="en-US"/>
                <a:t>，</a:t>
              </a:r>
              <a:r>
                <a:rPr lang="en-US" altLang="zh-CN" i="1">
                  <a:solidFill>
                    <a:srgbClr val="0000FF"/>
                  </a:solidFill>
                </a:rPr>
                <a:t>p</a:t>
              </a:r>
              <a:r>
                <a:rPr lang="en-US" altLang="zh-CN">
                  <a:solidFill>
                    <a:srgbClr val="0000FF"/>
                  </a:solidFill>
                </a:rPr>
                <a:t>*=N</a:t>
              </a:r>
              <a:r>
                <a:rPr lang="zh-CN" altLang="en-US"/>
                <a:t>均为</a:t>
              </a:r>
              <a:r>
                <a:rPr lang="en-US" altLang="zh-CN">
                  <a:solidFill>
                    <a:srgbClr val="CC0000"/>
                  </a:solidFill>
                </a:rPr>
                <a:t>Logistic</a:t>
              </a:r>
              <a:r>
                <a:rPr lang="zh-CN" altLang="en-US"/>
                <a:t>方程的稳定平衡点不同）。</a:t>
              </a:r>
            </a:p>
          </p:txBody>
        </p:sp>
        <p:graphicFrame>
          <p:nvGraphicFramePr>
            <p:cNvPr id="167963" name="Object 27"/>
            <p:cNvGraphicFramePr>
              <a:graphicFrameLocks noChangeAspect="1"/>
            </p:cNvGraphicFramePr>
            <p:nvPr/>
          </p:nvGraphicFramePr>
          <p:xfrm>
            <a:off x="657" y="3612"/>
            <a:ext cx="1202" cy="349"/>
          </p:xfrm>
          <a:graphic>
            <a:graphicData uri="http://schemas.openxmlformats.org/presentationml/2006/ole">
              <mc:AlternateContent xmlns:mc="http://schemas.openxmlformats.org/markup-compatibility/2006">
                <mc:Choice xmlns:v="urn:schemas-microsoft-com:vml" Requires="v">
                  <p:oleObj spid="_x0000_s167982" name="公式" r:id="rId23" imgW="888840" imgH="253800" progId="Equation.3">
                    <p:embed/>
                  </p:oleObj>
                </mc:Choice>
                <mc:Fallback>
                  <p:oleObj name="公式" r:id="rId23" imgW="888840" imgH="253800"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7" y="3612"/>
                          <a:ext cx="1202"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65" name="Object 29"/>
            <p:cNvGraphicFramePr>
              <a:graphicFrameLocks noChangeAspect="1"/>
            </p:cNvGraphicFramePr>
            <p:nvPr/>
          </p:nvGraphicFramePr>
          <p:xfrm>
            <a:off x="2835" y="3475"/>
            <a:ext cx="398" cy="453"/>
          </p:xfrm>
          <a:graphic>
            <a:graphicData uri="http://schemas.openxmlformats.org/presentationml/2006/ole">
              <mc:AlternateContent xmlns:mc="http://schemas.openxmlformats.org/markup-compatibility/2006">
                <mc:Choice xmlns:v="urn:schemas-microsoft-com:vml" Requires="v">
                  <p:oleObj spid="_x0000_s167983" name="公式" r:id="rId25" imgW="342720" imgH="393480" progId="Equation.3">
                    <p:embed/>
                  </p:oleObj>
                </mc:Choice>
                <mc:Fallback>
                  <p:oleObj name="公式" r:id="rId25" imgW="342720" imgH="393480" progId="Equation.3">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35" y="3475"/>
                          <a:ext cx="398"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7967" name="Rectangle 31"/>
          <p:cNvSpPr>
            <a:spLocks noChangeArrowheads="1"/>
          </p:cNvSpPr>
          <p:nvPr/>
        </p:nvSpPr>
        <p:spPr bwMode="auto">
          <a:xfrm>
            <a:off x="395288" y="549275"/>
            <a:ext cx="8497887" cy="6048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7967"/>
                                        </p:tgtEl>
                                        <p:attrNameLst>
                                          <p:attrName>style.visibility</p:attrName>
                                        </p:attrNameLst>
                                      </p:cBhvr>
                                      <p:to>
                                        <p:strVal val="visible"/>
                                      </p:to>
                                    </p:set>
                                    <p:animEffect transition="in" filter="wipe(up)">
                                      <p:cBhvr>
                                        <p:cTn id="7" dur="500"/>
                                        <p:tgtEl>
                                          <p:spTgt spid="167967"/>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67968"/>
                                        </p:tgtEl>
                                        <p:attrNameLst>
                                          <p:attrName>style.visibility</p:attrName>
                                        </p:attrNameLst>
                                      </p:cBhvr>
                                      <p:to>
                                        <p:strVal val="visible"/>
                                      </p:to>
                                    </p:set>
                                    <p:animEffect transition="in" filter="blinds(horizontal)">
                                      <p:cBhvr>
                                        <p:cTn id="11" dur="2000"/>
                                        <p:tgtEl>
                                          <p:spTgt spid="1679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67948"/>
                                        </p:tgtEl>
                                        <p:attrNameLst>
                                          <p:attrName>style.visibility</p:attrName>
                                        </p:attrNameLst>
                                      </p:cBhvr>
                                      <p:to>
                                        <p:strVal val="visible"/>
                                      </p:to>
                                    </p:set>
                                    <p:animEffect transition="in" filter="fade">
                                      <p:cBhvr>
                                        <p:cTn id="16" dur="2000"/>
                                        <p:tgtEl>
                                          <p:spTgt spid="1679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16" fill="hold" nodeType="clickEffect">
                                  <p:stCondLst>
                                    <p:cond delay="0"/>
                                  </p:stCondLst>
                                  <p:childTnLst>
                                    <p:set>
                                      <p:cBhvr>
                                        <p:cTn id="20" dur="1" fill="hold">
                                          <p:stCondLst>
                                            <p:cond delay="0"/>
                                          </p:stCondLst>
                                        </p:cTn>
                                        <p:tgtEl>
                                          <p:spTgt spid="167969"/>
                                        </p:tgtEl>
                                        <p:attrNameLst>
                                          <p:attrName>style.visibility</p:attrName>
                                        </p:attrNameLst>
                                      </p:cBhvr>
                                      <p:to>
                                        <p:strVal val="visible"/>
                                      </p:to>
                                    </p:set>
                                    <p:animEffect transition="in" filter="circle(in)">
                                      <p:cBhvr>
                                        <p:cTn id="21" dur="2000"/>
                                        <p:tgtEl>
                                          <p:spTgt spid="1679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167970"/>
                                        </p:tgtEl>
                                        <p:attrNameLst>
                                          <p:attrName>style.visibility</p:attrName>
                                        </p:attrNameLst>
                                      </p:cBhvr>
                                      <p:to>
                                        <p:strVal val="visible"/>
                                      </p:to>
                                    </p:set>
                                    <p:animEffect transition="in" filter="slide(fromLeft)">
                                      <p:cBhvr>
                                        <p:cTn id="26" dur="1000"/>
                                        <p:tgtEl>
                                          <p:spTgt spid="16797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5" fill="hold" nodeType="clickEffect">
                                  <p:stCondLst>
                                    <p:cond delay="0"/>
                                  </p:stCondLst>
                                  <p:childTnLst>
                                    <p:set>
                                      <p:cBhvr>
                                        <p:cTn id="30" dur="1" fill="hold">
                                          <p:stCondLst>
                                            <p:cond delay="0"/>
                                          </p:stCondLst>
                                        </p:cTn>
                                        <p:tgtEl>
                                          <p:spTgt spid="167971"/>
                                        </p:tgtEl>
                                        <p:attrNameLst>
                                          <p:attrName>style.visibility</p:attrName>
                                        </p:attrNameLst>
                                      </p:cBhvr>
                                      <p:to>
                                        <p:strVal val="visible"/>
                                      </p:to>
                                    </p:set>
                                    <p:animEffect transition="in" filter="randombar(vertical)">
                                      <p:cBhvr>
                                        <p:cTn id="31" dur="2000"/>
                                        <p:tgtEl>
                                          <p:spTgt spid="167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0" name="Group 10"/>
          <p:cNvGrpSpPr>
            <a:grpSpLocks/>
          </p:cNvGrpSpPr>
          <p:nvPr/>
        </p:nvGrpSpPr>
        <p:grpSpPr bwMode="auto">
          <a:xfrm>
            <a:off x="592138" y="530225"/>
            <a:ext cx="3979862" cy="1025525"/>
            <a:chOff x="328" y="345"/>
            <a:chExt cx="2098" cy="539"/>
          </a:xfrm>
        </p:grpSpPr>
        <p:sp>
          <p:nvSpPr>
            <p:cNvPr id="20491" name="AutoShape 11" descr="纸莎草纸"/>
            <p:cNvSpPr>
              <a:spLocks noChangeArrowheads="1"/>
            </p:cNvSpPr>
            <p:nvPr/>
          </p:nvSpPr>
          <p:spPr bwMode="auto">
            <a:xfrm>
              <a:off x="328" y="345"/>
              <a:ext cx="2098" cy="539"/>
            </a:xfrm>
            <a:prstGeom prst="plaque">
              <a:avLst>
                <a:gd name="adj" fmla="val 16667"/>
              </a:avLst>
            </a:prstGeom>
            <a:blipFill dpi="0" rotWithShape="1">
              <a:blip r:embed="rId2"/>
              <a:srcRect/>
              <a:tile tx="0" ty="0" sx="100000" sy="100000" flip="none" algn="tl"/>
            </a:blipFill>
            <a:ln w="28575">
              <a:solidFill>
                <a:srgbClr val="996633"/>
              </a:solidFill>
              <a:miter lim="800000"/>
              <a:headEnd/>
              <a:tailEnd/>
            </a:ln>
            <a:effectLst>
              <a:outerShdw dist="107763" dir="2700000" algn="ctr" rotWithShape="0">
                <a:schemeClr val="hlink">
                  <a:alpha val="50000"/>
                </a:schemeClr>
              </a:outerShdw>
            </a:effectLst>
          </p:spPr>
          <p:txBody>
            <a:bodyPr wrap="none" anchor="ctr"/>
            <a:lstStyle/>
            <a:p>
              <a:endParaRPr lang="zh-CN" altLang="en-US"/>
            </a:p>
          </p:txBody>
        </p:sp>
        <p:sp>
          <p:nvSpPr>
            <p:cNvPr id="20492" name="Rectangle 12"/>
            <p:cNvSpPr>
              <a:spLocks noChangeArrowheads="1"/>
            </p:cNvSpPr>
            <p:nvPr/>
          </p:nvSpPr>
          <p:spPr bwMode="auto">
            <a:xfrm>
              <a:off x="470" y="402"/>
              <a:ext cx="1815" cy="426"/>
            </a:xfrm>
            <a:prstGeom prst="rect">
              <a:avLst/>
            </a:prstGeom>
            <a:noFill/>
            <a:ln w="28575">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0000"/>
                </a:solidFill>
              </a:endParaRPr>
            </a:p>
          </p:txBody>
        </p:sp>
      </p:grpSp>
      <p:pic>
        <p:nvPicPr>
          <p:cNvPr id="20484" name="Picture 4" descr="EXAM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940425" y="1341438"/>
            <a:ext cx="1473200" cy="1584325"/>
          </a:xfrm>
          <a:prstGeom prst="rect">
            <a:avLst/>
          </a:prstGeom>
          <a:noFill/>
          <a:extLst>
            <a:ext uri="{909E8E84-426E-40DD-AFC4-6F175D3DCCD1}">
              <a14:hiddenFill xmlns:a14="http://schemas.microsoft.com/office/drawing/2010/main">
                <a:solidFill>
                  <a:srgbClr val="FFFFFF"/>
                </a:solidFill>
              </a14:hiddenFill>
            </a:ext>
          </a:extLst>
        </p:spPr>
      </p:pic>
      <p:sp>
        <p:nvSpPr>
          <p:cNvPr id="20489" name="Rectangle 9"/>
          <p:cNvSpPr>
            <a:spLocks noGrp="1" noChangeArrowheads="1"/>
          </p:cNvSpPr>
          <p:nvPr>
            <p:ph type="title"/>
          </p:nvPr>
        </p:nvSpPr>
        <p:spPr>
          <a:xfrm>
            <a:off x="755650" y="544513"/>
            <a:ext cx="3478213" cy="1084262"/>
          </a:xfrm>
        </p:spPr>
        <p:txBody>
          <a:bodyPr/>
          <a:lstStyle/>
          <a:p>
            <a:r>
              <a:rPr lang="en-US" altLang="zh-CN" b="1">
                <a:effectLst>
                  <a:outerShdw blurRad="38100" dist="38100" dir="2700000" algn="tl">
                    <a:srgbClr val="FFFFFF"/>
                  </a:outerShdw>
                </a:effectLst>
              </a:rPr>
              <a:t> </a:t>
            </a:r>
            <a:r>
              <a:rPr lang="zh-CN" altLang="en-US" sz="6000" b="1">
                <a:effectLst>
                  <a:outerShdw blurRad="38100" dist="38100" dir="2700000" algn="tl">
                    <a:srgbClr val="FFFFFF"/>
                  </a:outerShdw>
                </a:effectLst>
                <a:ea typeface="华文行楷" pitchFamily="2" charset="-122"/>
              </a:rPr>
              <a:t>早期密码</a:t>
            </a:r>
          </a:p>
        </p:txBody>
      </p:sp>
      <p:sp>
        <p:nvSpPr>
          <p:cNvPr id="20493" name="Text Box 13"/>
          <p:cNvSpPr txBox="1">
            <a:spLocks noChangeArrowheads="1"/>
          </p:cNvSpPr>
          <p:nvPr/>
        </p:nvSpPr>
        <p:spPr bwMode="auto">
          <a:xfrm>
            <a:off x="2524125" y="2795588"/>
            <a:ext cx="4424363" cy="302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Blip>
                <a:blip r:embed="rId4"/>
              </a:buBlip>
            </a:pPr>
            <a:r>
              <a:rPr lang="en-US" altLang="zh-CN" sz="4800"/>
              <a:t>  </a:t>
            </a:r>
            <a:r>
              <a:rPr lang="zh-CN" altLang="en-US" sz="4800">
                <a:solidFill>
                  <a:srgbClr val="CC0000"/>
                </a:solidFill>
                <a:hlinkClick r:id="rId5" action="ppaction://hlinksldjump"/>
              </a:rPr>
              <a:t>替代密码</a:t>
            </a:r>
            <a:r>
              <a:rPr lang="zh-CN" altLang="en-US" sz="4800" b="0">
                <a:solidFill>
                  <a:srgbClr val="CC0000"/>
                </a:solidFill>
                <a:hlinkClick r:id="rId5" action="ppaction://hlinksldjump"/>
              </a:rPr>
              <a:t> </a:t>
            </a:r>
            <a:endParaRPr lang="zh-CN" altLang="en-US" sz="4800">
              <a:solidFill>
                <a:srgbClr val="CC0000"/>
              </a:solidFill>
              <a:latin typeface="楷体_GB2312" pitchFamily="49" charset="-122"/>
              <a:ea typeface="楷体_GB2312" pitchFamily="49" charset="-122"/>
            </a:endParaRPr>
          </a:p>
          <a:p>
            <a:pPr eaLnBrk="0" hangingPunct="0">
              <a:spcBef>
                <a:spcPct val="50000"/>
              </a:spcBef>
              <a:buFontTx/>
              <a:buBlip>
                <a:blip r:embed="rId4"/>
              </a:buBlip>
            </a:pPr>
            <a:r>
              <a:rPr lang="zh-CN" altLang="en-US" sz="4800">
                <a:solidFill>
                  <a:srgbClr val="CC0000"/>
                </a:solidFill>
              </a:rPr>
              <a:t>  </a:t>
            </a:r>
            <a:r>
              <a:rPr lang="zh-CN" altLang="en-US" sz="4800">
                <a:solidFill>
                  <a:srgbClr val="CC0000"/>
                </a:solidFill>
                <a:hlinkClick r:id="rId6" action="ppaction://hlinksldjump"/>
              </a:rPr>
              <a:t>移位密码</a:t>
            </a:r>
            <a:r>
              <a:rPr lang="zh-CN" altLang="en-US" sz="4800" b="0">
                <a:solidFill>
                  <a:srgbClr val="CC0000"/>
                </a:solidFill>
                <a:hlinkClick r:id="rId6" action="ppaction://hlinksldjump"/>
              </a:rPr>
              <a:t> </a:t>
            </a:r>
            <a:endParaRPr lang="zh-CN" altLang="en-US" sz="4800" b="0">
              <a:solidFill>
                <a:srgbClr val="CC0000"/>
              </a:solidFill>
            </a:endParaRPr>
          </a:p>
          <a:p>
            <a:pPr eaLnBrk="0" hangingPunct="0">
              <a:spcBef>
                <a:spcPct val="50000"/>
              </a:spcBef>
              <a:buFontTx/>
              <a:buBlip>
                <a:blip r:embed="rId4"/>
              </a:buBlip>
            </a:pPr>
            <a:r>
              <a:rPr lang="zh-CN" altLang="en-US" sz="4800">
                <a:solidFill>
                  <a:srgbClr val="CC0000"/>
                </a:solidFill>
                <a:latin typeface="宋体" pitchFamily="2" charset="-122"/>
              </a:rPr>
              <a:t> 代数密码</a:t>
            </a:r>
            <a:r>
              <a:rPr lang="zh-CN" altLang="en-US" sz="4800">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04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0493">
                                            <p:txEl>
                                              <p:pRg st="0" end="0"/>
                                            </p:txEl>
                                          </p:spTgt>
                                        </p:tgtEl>
                                        <p:attrNameLst>
                                          <p:attrName>style.visibility</p:attrName>
                                        </p:attrNameLst>
                                      </p:cBhvr>
                                      <p:to>
                                        <p:strVal val="visible"/>
                                      </p:to>
                                    </p:set>
                                    <p:anim calcmode="lin" valueType="num">
                                      <p:cBhvr additive="base">
                                        <p:cTn id="11" dur="500" fill="hold"/>
                                        <p:tgtEl>
                                          <p:spTgt spid="2049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493">
                                            <p:txEl>
                                              <p:pRg st="1" end="1"/>
                                            </p:txEl>
                                          </p:spTgt>
                                        </p:tgtEl>
                                        <p:attrNameLst>
                                          <p:attrName>style.visibility</p:attrName>
                                        </p:attrNameLst>
                                      </p:cBhvr>
                                      <p:to>
                                        <p:strVal val="visible"/>
                                      </p:to>
                                    </p:set>
                                    <p:anim calcmode="lin" valueType="num">
                                      <p:cBhvr additive="base">
                                        <p:cTn id="17" dur="500" fill="hold"/>
                                        <p:tgtEl>
                                          <p:spTgt spid="2049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493">
                                            <p:txEl>
                                              <p:pRg st="2" end="2"/>
                                            </p:txEl>
                                          </p:spTgt>
                                        </p:tgtEl>
                                        <p:attrNameLst>
                                          <p:attrName>style.visibility</p:attrName>
                                        </p:attrNameLst>
                                      </p:cBhvr>
                                      <p:to>
                                        <p:strVal val="visible"/>
                                      </p:to>
                                    </p:set>
                                    <p:anim calcmode="lin" valueType="num">
                                      <p:cBhvr additive="base">
                                        <p:cTn id="23" dur="500" fill="hold"/>
                                        <p:tgtEl>
                                          <p:spTgt spid="2049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9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8" name="Group 6"/>
          <p:cNvGrpSpPr>
            <a:grpSpLocks/>
          </p:cNvGrpSpPr>
          <p:nvPr/>
        </p:nvGrpSpPr>
        <p:grpSpPr bwMode="auto">
          <a:xfrm>
            <a:off x="395288" y="1196975"/>
            <a:ext cx="8497887" cy="3095625"/>
            <a:chOff x="249" y="391"/>
            <a:chExt cx="5353" cy="1950"/>
          </a:xfrm>
        </p:grpSpPr>
        <p:sp>
          <p:nvSpPr>
            <p:cNvPr id="74756" name="Text Box 4" descr="再生纸"/>
            <p:cNvSpPr txBox="1">
              <a:spLocks noChangeArrowheads="1"/>
            </p:cNvSpPr>
            <p:nvPr/>
          </p:nvSpPr>
          <p:spPr bwMode="auto">
            <a:xfrm>
              <a:off x="249" y="391"/>
              <a:ext cx="5353" cy="1950"/>
            </a:xfrm>
            <a:prstGeom prst="rect">
              <a:avLst/>
            </a:prstGeom>
            <a:blipFill dpi="0" rotWithShape="0">
              <a:blip r:embed="rId2"/>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55663" indent="-855663">
                <a:defRPr>
                  <a:solidFill>
                    <a:schemeClr val="tx1"/>
                  </a:solidFill>
                  <a:latin typeface="Arial" pitchFamily="34" charset="0"/>
                  <a:ea typeface="宋体" pitchFamily="2" charset="-122"/>
                </a:defRPr>
              </a:lvl1pPr>
              <a:lvl2pPr marL="1046163">
                <a:defRPr>
                  <a:solidFill>
                    <a:schemeClr val="tx1"/>
                  </a:solidFill>
                  <a:latin typeface="Arial" pitchFamily="34" charset="0"/>
                  <a:ea typeface="宋体" pitchFamily="2" charset="-122"/>
                </a:defRPr>
              </a:lvl2pPr>
              <a:lvl3pPr marL="1236663">
                <a:defRPr>
                  <a:solidFill>
                    <a:schemeClr val="tx1"/>
                  </a:solidFill>
                  <a:latin typeface="Arial" pitchFamily="34" charset="0"/>
                  <a:ea typeface="宋体" pitchFamily="2" charset="-122"/>
                </a:defRPr>
              </a:lvl3pPr>
              <a:lvl4pPr marL="142716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endParaRPr kumimoji="1" lang="zh-CN" altLang="zh-CN" sz="2800">
                <a:solidFill>
                  <a:srgbClr val="0000FF"/>
                </a:solidFill>
              </a:endParaRPr>
            </a:p>
          </p:txBody>
        </p:sp>
        <p:sp>
          <p:nvSpPr>
            <p:cNvPr id="74757" name="Text Box 5"/>
            <p:cNvSpPr txBox="1">
              <a:spLocks noChangeArrowheads="1"/>
            </p:cNvSpPr>
            <p:nvPr/>
          </p:nvSpPr>
          <p:spPr bwMode="auto">
            <a:xfrm>
              <a:off x="249" y="436"/>
              <a:ext cx="5262"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rPr>
                <a:t>代替法密码</a:t>
              </a:r>
              <a:r>
                <a:rPr lang="zh-CN" altLang="en-US"/>
                <a:t>采用另一个字母表中的字母来代替明文中的字母，明文字母与密文字母保持一一对应关系，但采用的符号改变了。加密时，把明文换成密文，即将明文中的字母用密文字母表中对应位置上的字母取代。解密时，则把密文换成明文，即把密文中的字母用明文字母表中对应位置上的字母代回，解密过程是加密过程的逆过程。在代替法加密过程中，密文字母表即代替法密钥，密钥可以是标准字母表，也可以是任意建立的。</a:t>
              </a:r>
              <a:r>
                <a:rPr lang="zh-CN" altLang="en-US" sz="1800" b="0"/>
                <a:t> </a:t>
              </a:r>
            </a:p>
          </p:txBody>
        </p:sp>
      </p:grpSp>
      <p:grpSp>
        <p:nvGrpSpPr>
          <p:cNvPr id="74761" name="Group 9"/>
          <p:cNvGrpSpPr>
            <a:grpSpLocks/>
          </p:cNvGrpSpPr>
          <p:nvPr/>
        </p:nvGrpSpPr>
        <p:grpSpPr bwMode="auto">
          <a:xfrm>
            <a:off x="250825" y="442913"/>
            <a:ext cx="4092575" cy="682625"/>
            <a:chOff x="158" y="279"/>
            <a:chExt cx="2578" cy="430"/>
          </a:xfrm>
        </p:grpSpPr>
        <p:sp>
          <p:nvSpPr>
            <p:cNvPr id="74759" name="Rectangle 7"/>
            <p:cNvSpPr>
              <a:spLocks noChangeArrowheads="1"/>
            </p:cNvSpPr>
            <p:nvPr/>
          </p:nvSpPr>
          <p:spPr bwMode="auto">
            <a:xfrm>
              <a:off x="158" y="305"/>
              <a:ext cx="190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600">
                  <a:solidFill>
                    <a:srgbClr val="0000FF"/>
                  </a:solidFill>
                </a:rPr>
                <a:t>1.</a:t>
              </a:r>
              <a:r>
                <a:rPr lang="zh-CN" altLang="en-US" sz="3600"/>
                <a:t>代替法密码</a:t>
              </a:r>
            </a:p>
          </p:txBody>
        </p:sp>
        <p:pic>
          <p:nvPicPr>
            <p:cNvPr id="74760" name="Picture 8" descr="4167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64" y="279"/>
              <a:ext cx="672" cy="430"/>
            </a:xfrm>
            <a:prstGeom prst="rect">
              <a:avLst/>
            </a:prstGeom>
            <a:noFill/>
            <a:extLst>
              <a:ext uri="{909E8E84-426E-40DD-AFC4-6F175D3DCCD1}">
                <a14:hiddenFill xmlns:a14="http://schemas.microsoft.com/office/drawing/2010/main">
                  <a:solidFill>
                    <a:srgbClr val="FFFFFF"/>
                  </a:solidFill>
                </a14:hiddenFill>
              </a:ext>
            </a:extLst>
          </p:spPr>
        </p:pic>
      </p:grpSp>
      <p:sp>
        <p:nvSpPr>
          <p:cNvPr id="74763" name="Rectangle 11"/>
          <p:cNvSpPr>
            <a:spLocks noChangeArrowheads="1"/>
          </p:cNvSpPr>
          <p:nvPr/>
        </p:nvSpPr>
        <p:spPr bwMode="auto">
          <a:xfrm>
            <a:off x="466725" y="4437063"/>
            <a:ext cx="8497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ctr"/>
            <a:r>
              <a:rPr lang="zh-CN" altLang="en-US">
                <a:solidFill>
                  <a:srgbClr val="CC0000"/>
                </a:solidFill>
              </a:rPr>
              <a:t>明文字母表</a:t>
            </a:r>
            <a:r>
              <a:rPr lang="zh-CN" altLang="en-US"/>
              <a:t>   </a:t>
            </a:r>
            <a:r>
              <a:rPr lang="en-US" altLang="zh-CN">
                <a:solidFill>
                  <a:srgbClr val="0000FF"/>
                </a:solidFill>
              </a:rPr>
              <a:t>ABCDEFGHIJKLMNOPQRSTUVWXYZ</a:t>
            </a:r>
          </a:p>
          <a:p>
            <a:pPr indent="266700" algn="ctr"/>
            <a:r>
              <a:rPr lang="zh-CN" altLang="en-US">
                <a:solidFill>
                  <a:srgbClr val="CC0000"/>
                </a:solidFill>
              </a:rPr>
              <a:t>密文字母表</a:t>
            </a:r>
            <a:r>
              <a:rPr lang="zh-CN" altLang="en-US"/>
              <a:t>   </a:t>
            </a:r>
            <a:r>
              <a:rPr lang="en-US" altLang="zh-CN">
                <a:solidFill>
                  <a:srgbClr val="0000FF"/>
                </a:solidFill>
              </a:rPr>
              <a:t>KLMNOPQRSTUVWXYZABCDEFGHIJ</a:t>
            </a:r>
          </a:p>
        </p:txBody>
      </p:sp>
      <p:sp>
        <p:nvSpPr>
          <p:cNvPr id="74765" name="Text Box 13"/>
          <p:cNvSpPr txBox="1">
            <a:spLocks noChangeArrowheads="1"/>
          </p:cNvSpPr>
          <p:nvPr/>
        </p:nvSpPr>
        <p:spPr bwMode="auto">
          <a:xfrm>
            <a:off x="250825" y="5445125"/>
            <a:ext cx="856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密钥常用一密钥单词或密钥短语生成混淆字母表。密钥单词  或密钥短语可以存放在识别码、通行字或密钥的秘密表格中。</a:t>
            </a:r>
            <a:r>
              <a:rPr lang="zh-CN" altLang="en-US"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74761"/>
                                        </p:tgtEl>
                                        <p:attrNameLst>
                                          <p:attrName>style.visibility</p:attrName>
                                        </p:attrNameLst>
                                      </p:cBhvr>
                                      <p:to>
                                        <p:strVal val="visible"/>
                                      </p:to>
                                    </p:set>
                                    <p:animEffect transition="in" filter="barn(outVertical)">
                                      <p:cBhvr>
                                        <p:cTn id="7" dur="500"/>
                                        <p:tgtEl>
                                          <p:spTgt spid="747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4758"/>
                                        </p:tgtEl>
                                        <p:attrNameLst>
                                          <p:attrName>style.visibility</p:attrName>
                                        </p:attrNameLst>
                                      </p:cBhvr>
                                      <p:to>
                                        <p:strVal val="visible"/>
                                      </p:to>
                                    </p:set>
                                    <p:animEffect transition="in" filter="box(out)">
                                      <p:cBhvr>
                                        <p:cTn id="12" dur="500"/>
                                        <p:tgtEl>
                                          <p:spTgt spid="747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63"/>
                                        </p:tgtEl>
                                        <p:attrNameLst>
                                          <p:attrName>style.visibility</p:attrName>
                                        </p:attrNameLst>
                                      </p:cBhvr>
                                      <p:to>
                                        <p:strVal val="visible"/>
                                      </p:to>
                                    </p:set>
                                    <p:animEffect transition="in" filter="wipe(left)">
                                      <p:cBhvr>
                                        <p:cTn id="17" dur="500"/>
                                        <p:tgtEl>
                                          <p:spTgt spid="747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4765"/>
                                        </p:tgtEl>
                                        <p:attrNameLst>
                                          <p:attrName>style.visibility</p:attrName>
                                        </p:attrNameLst>
                                      </p:cBhvr>
                                      <p:to>
                                        <p:strVal val="visible"/>
                                      </p:to>
                                    </p:set>
                                    <p:animEffect transition="in" filter="fade">
                                      <p:cBhvr>
                                        <p:cTn id="22" dur="2000"/>
                                        <p:tgtEl>
                                          <p:spTgt spid="74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3" grpId="0"/>
      <p:bldP spid="747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p:cNvSpPr txBox="1">
            <a:spLocks noChangeArrowheads="1"/>
          </p:cNvSpPr>
          <p:nvPr/>
        </p:nvSpPr>
        <p:spPr bwMode="auto">
          <a:xfrm>
            <a:off x="325438" y="446088"/>
            <a:ext cx="8135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混合一个字母表，常见的有两种方法，这两种方法都采用了一个</a:t>
            </a:r>
            <a:r>
              <a:rPr lang="zh-CN" altLang="en-US">
                <a:solidFill>
                  <a:srgbClr val="0000FF"/>
                </a:solidFill>
              </a:rPr>
              <a:t>密钥单词</a:t>
            </a:r>
            <a:r>
              <a:rPr lang="zh-CN" altLang="en-US"/>
              <a:t>或一个</a:t>
            </a:r>
            <a:r>
              <a:rPr lang="zh-CN" altLang="en-US">
                <a:solidFill>
                  <a:srgbClr val="0000FF"/>
                </a:solidFill>
              </a:rPr>
              <a:t>密钥短语</a:t>
            </a:r>
            <a:r>
              <a:rPr lang="zh-CN" altLang="en-US"/>
              <a:t>。</a:t>
            </a:r>
            <a:r>
              <a:rPr lang="zh-CN" altLang="en-US" sz="1800" b="0"/>
              <a:t> </a:t>
            </a:r>
          </a:p>
        </p:txBody>
      </p:sp>
      <p:grpSp>
        <p:nvGrpSpPr>
          <p:cNvPr id="75789" name="Group 13"/>
          <p:cNvGrpSpPr>
            <a:grpSpLocks/>
          </p:cNvGrpSpPr>
          <p:nvPr/>
        </p:nvGrpSpPr>
        <p:grpSpPr bwMode="auto">
          <a:xfrm>
            <a:off x="287338" y="1309688"/>
            <a:ext cx="8605837" cy="1944687"/>
            <a:chOff x="181" y="825"/>
            <a:chExt cx="5421" cy="1225"/>
          </a:xfrm>
        </p:grpSpPr>
        <p:sp>
          <p:nvSpPr>
            <p:cNvPr id="75783" name="AutoShape 7"/>
            <p:cNvSpPr>
              <a:spLocks noChangeArrowheads="1"/>
            </p:cNvSpPr>
            <p:nvPr/>
          </p:nvSpPr>
          <p:spPr bwMode="auto">
            <a:xfrm>
              <a:off x="204" y="825"/>
              <a:ext cx="5398" cy="1225"/>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75784" name="Text Box 8"/>
            <p:cNvSpPr txBox="1">
              <a:spLocks noChangeArrowheads="1"/>
            </p:cNvSpPr>
            <p:nvPr/>
          </p:nvSpPr>
          <p:spPr bwMode="auto">
            <a:xfrm>
              <a:off x="181" y="825"/>
              <a:ext cx="5285"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FF"/>
                  </a:solidFill>
                </a:rPr>
                <a:t>方法</a:t>
              </a:r>
              <a:r>
                <a:rPr lang="en-US" altLang="zh-CN">
                  <a:solidFill>
                    <a:srgbClr val="0000FF"/>
                  </a:solidFill>
                </a:rPr>
                <a:t>1</a:t>
              </a:r>
              <a:r>
                <a:rPr lang="zh-CN" altLang="en-US">
                  <a:solidFill>
                    <a:srgbClr val="0000FF"/>
                  </a:solidFill>
                </a:rPr>
                <a:t>：</a:t>
              </a:r>
            </a:p>
            <a:p>
              <a:r>
                <a:rPr lang="en-US" altLang="zh-CN">
                  <a:solidFill>
                    <a:srgbClr val="0000FF"/>
                  </a:solidFill>
                </a:rPr>
                <a:t>a)</a:t>
              </a:r>
              <a:r>
                <a:rPr lang="zh-CN" altLang="en-US"/>
                <a:t>选择一个密钥单词或密钥短语，例如：</a:t>
              </a:r>
              <a:r>
                <a:rPr lang="en-US" altLang="zh-CN">
                  <a:solidFill>
                    <a:srgbClr val="CC0000"/>
                  </a:solidFill>
                </a:rPr>
                <a:t>construct</a:t>
              </a:r>
            </a:p>
            <a:p>
              <a:r>
                <a:rPr lang="en-US" altLang="zh-CN">
                  <a:solidFill>
                    <a:srgbClr val="0000FF"/>
                  </a:solidFill>
                </a:rPr>
                <a:t>b)</a:t>
              </a:r>
              <a:r>
                <a:rPr lang="zh-CN" altLang="en-US"/>
                <a:t>去掉其中重复的字母，得：</a:t>
              </a:r>
              <a:r>
                <a:rPr lang="en-US" altLang="zh-CN">
                  <a:solidFill>
                    <a:srgbClr val="CC0000"/>
                  </a:solidFill>
                </a:rPr>
                <a:t>constru</a:t>
              </a:r>
            </a:p>
            <a:p>
              <a:r>
                <a:rPr lang="en-US" altLang="zh-CN">
                  <a:solidFill>
                    <a:srgbClr val="0000FF"/>
                  </a:solidFill>
                </a:rPr>
                <a:t>c)</a:t>
              </a:r>
              <a:r>
                <a:rPr lang="zh-CN" altLang="en-US"/>
                <a:t>在修改后的密钥后面接上从标准字母表中去掉密钥中已有的字母后剩下的字母，得：</a:t>
              </a:r>
            </a:p>
          </p:txBody>
        </p:sp>
      </p:grpSp>
      <p:sp>
        <p:nvSpPr>
          <p:cNvPr id="75785" name="Text Box 9"/>
          <p:cNvSpPr txBox="1">
            <a:spLocks noChangeArrowheads="1"/>
          </p:cNvSpPr>
          <p:nvPr/>
        </p:nvSpPr>
        <p:spPr bwMode="auto">
          <a:xfrm>
            <a:off x="757238" y="3295650"/>
            <a:ext cx="77771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latin typeface="宋体" pitchFamily="2" charset="-122"/>
              </a:rPr>
              <a:t>明文字母表</a:t>
            </a:r>
            <a:r>
              <a:rPr lang="zh-CN" altLang="en-US">
                <a:latin typeface="宋体" pitchFamily="2" charset="-122"/>
              </a:rPr>
              <a:t>   </a:t>
            </a:r>
            <a:r>
              <a:rPr lang="en-US" altLang="zh-CN"/>
              <a:t>ABCDEFGHIJKLMNOPQRSTUVWXYZ</a:t>
            </a:r>
          </a:p>
          <a:p>
            <a:r>
              <a:rPr lang="zh-CN" altLang="en-US">
                <a:solidFill>
                  <a:srgbClr val="CC0000"/>
                </a:solidFill>
                <a:latin typeface="宋体" pitchFamily="2" charset="-122"/>
              </a:rPr>
              <a:t>密文字母表</a:t>
            </a:r>
            <a:r>
              <a:rPr lang="zh-CN" altLang="en-US">
                <a:latin typeface="宋体" pitchFamily="2" charset="-122"/>
              </a:rPr>
              <a:t>   </a:t>
            </a:r>
            <a:r>
              <a:rPr lang="en-US" altLang="zh-CN">
                <a:solidFill>
                  <a:srgbClr val="0000FF"/>
                </a:solidFill>
              </a:rPr>
              <a:t>CONSTRU</a:t>
            </a:r>
            <a:r>
              <a:rPr lang="en-US" altLang="zh-CN"/>
              <a:t>ABDEFGHIJKLMPQVWXYZ</a:t>
            </a:r>
          </a:p>
        </p:txBody>
      </p:sp>
      <p:grpSp>
        <p:nvGrpSpPr>
          <p:cNvPr id="75790" name="Group 14"/>
          <p:cNvGrpSpPr>
            <a:grpSpLocks/>
          </p:cNvGrpSpPr>
          <p:nvPr/>
        </p:nvGrpSpPr>
        <p:grpSpPr bwMode="auto">
          <a:xfrm>
            <a:off x="323850" y="4117975"/>
            <a:ext cx="8569325" cy="1223963"/>
            <a:chOff x="204" y="2594"/>
            <a:chExt cx="5398" cy="771"/>
          </a:xfrm>
        </p:grpSpPr>
        <p:sp>
          <p:nvSpPr>
            <p:cNvPr id="75786" name="AutoShape 10"/>
            <p:cNvSpPr>
              <a:spLocks noChangeArrowheads="1"/>
            </p:cNvSpPr>
            <p:nvPr/>
          </p:nvSpPr>
          <p:spPr bwMode="auto">
            <a:xfrm>
              <a:off x="204" y="2594"/>
              <a:ext cx="5398" cy="771"/>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75787" name="Text Box 11"/>
            <p:cNvSpPr txBox="1">
              <a:spLocks noChangeArrowheads="1"/>
            </p:cNvSpPr>
            <p:nvPr/>
          </p:nvSpPr>
          <p:spPr bwMode="auto">
            <a:xfrm>
              <a:off x="250" y="2594"/>
              <a:ext cx="530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在设计密钥时，也可在明文字母表中选择一个特定字母，然后从该特定字母开始写密钥单词将密钥单词隐藏于其中。例如，对于上例，选取特定字 母 </a:t>
              </a:r>
              <a:r>
                <a:rPr lang="en-US" altLang="zh-CN">
                  <a:solidFill>
                    <a:srgbClr val="0000FF"/>
                  </a:solidFill>
                  <a:latin typeface="宋体" pitchFamily="2" charset="-122"/>
                </a:rPr>
                <a:t>k</a:t>
              </a:r>
              <a:r>
                <a:rPr lang="zh-CN" altLang="en-US">
                  <a:latin typeface="宋体" pitchFamily="2" charset="-122"/>
                </a:rPr>
                <a:t>，则可得：</a:t>
              </a:r>
              <a:r>
                <a:rPr lang="zh-CN" altLang="en-US" sz="1800" b="0"/>
                <a:t> </a:t>
              </a:r>
            </a:p>
          </p:txBody>
        </p:sp>
      </p:grpSp>
      <p:sp>
        <p:nvSpPr>
          <p:cNvPr id="75788" name="Text Box 12"/>
          <p:cNvSpPr txBox="1">
            <a:spLocks noChangeArrowheads="1"/>
          </p:cNvSpPr>
          <p:nvPr/>
        </p:nvSpPr>
        <p:spPr bwMode="auto">
          <a:xfrm>
            <a:off x="757238" y="5486400"/>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latin typeface="宋体" pitchFamily="2" charset="-122"/>
              </a:rPr>
              <a:t>明文字母表</a:t>
            </a:r>
            <a:r>
              <a:rPr lang="zh-CN" altLang="en-US">
                <a:latin typeface="宋体" pitchFamily="2" charset="-122"/>
              </a:rPr>
              <a:t>   </a:t>
            </a:r>
            <a:r>
              <a:rPr lang="en-US" altLang="zh-CN"/>
              <a:t>ABCDEFGHIJKLMNOPQRSTUVWXYZ</a:t>
            </a:r>
          </a:p>
          <a:p>
            <a:r>
              <a:rPr lang="zh-CN" altLang="en-US">
                <a:solidFill>
                  <a:srgbClr val="CC0000"/>
                </a:solidFill>
                <a:latin typeface="宋体" pitchFamily="2" charset="-122"/>
              </a:rPr>
              <a:t>密文字母表</a:t>
            </a:r>
            <a:r>
              <a:rPr lang="zh-CN" altLang="en-US">
                <a:latin typeface="宋体" pitchFamily="2" charset="-122"/>
              </a:rPr>
              <a:t>   </a:t>
            </a:r>
            <a:r>
              <a:rPr lang="en-US" altLang="zh-CN"/>
              <a:t>KLMPQVWXYZ</a:t>
            </a:r>
            <a:r>
              <a:rPr lang="en-US" altLang="zh-CN">
                <a:solidFill>
                  <a:srgbClr val="0000FF"/>
                </a:solidFill>
              </a:rPr>
              <a:t>CONSTRU</a:t>
            </a:r>
            <a:r>
              <a:rPr lang="en-US" altLang="zh-CN"/>
              <a:t>ABDEFGHIJ</a:t>
            </a:r>
            <a:r>
              <a:rPr lang="en-US" altLang="zh-CN" b="0">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strips(downRight)">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5789"/>
                                        </p:tgtEl>
                                        <p:attrNameLst>
                                          <p:attrName>style.visibility</p:attrName>
                                        </p:attrNameLst>
                                      </p:cBhvr>
                                      <p:to>
                                        <p:strVal val="visible"/>
                                      </p:to>
                                    </p:set>
                                    <p:animEffect transition="in" filter="wipe(up)">
                                      <p:cBhvr>
                                        <p:cTn id="12" dur="500"/>
                                        <p:tgtEl>
                                          <p:spTgt spid="75789"/>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5785"/>
                                        </p:tgtEl>
                                        <p:attrNameLst>
                                          <p:attrName>style.visibility</p:attrName>
                                        </p:attrNameLst>
                                      </p:cBhvr>
                                      <p:to>
                                        <p:strVal val="visible"/>
                                      </p:to>
                                    </p:set>
                                    <p:animEffect transition="in" filter="fade">
                                      <p:cBhvr>
                                        <p:cTn id="16" dur="2000"/>
                                        <p:tgtEl>
                                          <p:spTgt spid="757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5790"/>
                                        </p:tgtEl>
                                        <p:attrNameLst>
                                          <p:attrName>style.visibility</p:attrName>
                                        </p:attrNameLst>
                                      </p:cBhvr>
                                      <p:to>
                                        <p:strVal val="visible"/>
                                      </p:to>
                                    </p:set>
                                    <p:animEffect transition="in" filter="wipe(up)">
                                      <p:cBhvr>
                                        <p:cTn id="21" dur="500"/>
                                        <p:tgtEl>
                                          <p:spTgt spid="75790"/>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5788"/>
                                        </p:tgtEl>
                                        <p:attrNameLst>
                                          <p:attrName>style.visibility</p:attrName>
                                        </p:attrNameLst>
                                      </p:cBhvr>
                                      <p:to>
                                        <p:strVal val="visible"/>
                                      </p:to>
                                    </p:set>
                                    <p:animEffect transition="in" filter="fade">
                                      <p:cBhvr>
                                        <p:cTn id="25" dur="2000"/>
                                        <p:tgtEl>
                                          <p:spTgt spid="75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5" grpId="0"/>
      <p:bldP spid="757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11" name="Group 11"/>
          <p:cNvGrpSpPr>
            <a:grpSpLocks/>
          </p:cNvGrpSpPr>
          <p:nvPr/>
        </p:nvGrpSpPr>
        <p:grpSpPr bwMode="auto">
          <a:xfrm>
            <a:off x="287338" y="620713"/>
            <a:ext cx="8605837" cy="2303462"/>
            <a:chOff x="181" y="391"/>
            <a:chExt cx="5421" cy="1451"/>
          </a:xfrm>
        </p:grpSpPr>
        <p:sp>
          <p:nvSpPr>
            <p:cNvPr id="76806" name="AutoShape 6"/>
            <p:cNvSpPr>
              <a:spLocks noChangeArrowheads="1"/>
            </p:cNvSpPr>
            <p:nvPr/>
          </p:nvSpPr>
          <p:spPr bwMode="auto">
            <a:xfrm>
              <a:off x="204" y="391"/>
              <a:ext cx="5398" cy="1451"/>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76807" name="Text Box 7"/>
            <p:cNvSpPr txBox="1">
              <a:spLocks noChangeArrowheads="1"/>
            </p:cNvSpPr>
            <p:nvPr/>
          </p:nvSpPr>
          <p:spPr bwMode="auto">
            <a:xfrm>
              <a:off x="181" y="391"/>
              <a:ext cx="5285"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FF"/>
                  </a:solidFill>
                  <a:latin typeface="宋体" pitchFamily="2" charset="-122"/>
                </a:rPr>
                <a:t>方法</a:t>
              </a:r>
              <a:r>
                <a:rPr lang="en-US" altLang="zh-CN">
                  <a:solidFill>
                    <a:srgbClr val="0000FF"/>
                  </a:solidFill>
                  <a:latin typeface="宋体" pitchFamily="2" charset="-122"/>
                </a:rPr>
                <a:t>2</a:t>
              </a:r>
              <a:r>
                <a:rPr lang="zh-CN" altLang="en-US">
                  <a:solidFill>
                    <a:srgbClr val="0000FF"/>
                  </a:solidFill>
                  <a:latin typeface="宋体" pitchFamily="2" charset="-122"/>
                </a:rPr>
                <a:t>：</a:t>
              </a:r>
            </a:p>
            <a:p>
              <a:r>
                <a:rPr lang="en-US" altLang="zh-CN">
                  <a:solidFill>
                    <a:srgbClr val="0000FF"/>
                  </a:solidFill>
                  <a:latin typeface="宋体" pitchFamily="2" charset="-122"/>
                </a:rPr>
                <a:t>a)</a:t>
              </a:r>
              <a:r>
                <a:rPr lang="zh-CN" altLang="en-US">
                  <a:latin typeface="宋体" pitchFamily="2" charset="-122"/>
                </a:rPr>
                <a:t>选择一个密钥单词或密钥短语，例如： </a:t>
              </a:r>
              <a:r>
                <a:rPr lang="en-US" altLang="zh-CN">
                  <a:solidFill>
                    <a:srgbClr val="CC0000"/>
                  </a:solidFill>
                  <a:latin typeface="宋体" pitchFamily="2" charset="-122"/>
                </a:rPr>
                <a:t>construct</a:t>
              </a:r>
            </a:p>
            <a:p>
              <a:r>
                <a:rPr lang="en-US" altLang="zh-CN">
                  <a:solidFill>
                    <a:srgbClr val="0000FF"/>
                  </a:solidFill>
                  <a:latin typeface="宋体" pitchFamily="2" charset="-122"/>
                </a:rPr>
                <a:t>b)</a:t>
              </a:r>
              <a:r>
                <a:rPr lang="zh-CN" altLang="en-US">
                  <a:latin typeface="宋体" pitchFamily="2" charset="-122"/>
                </a:rPr>
                <a:t>去掉其中重复的字母，得：</a:t>
              </a:r>
              <a:r>
                <a:rPr lang="en-US" altLang="zh-CN">
                  <a:solidFill>
                    <a:srgbClr val="CC0000"/>
                  </a:solidFill>
                  <a:latin typeface="宋体" pitchFamily="2" charset="-122"/>
                </a:rPr>
                <a:t>constru</a:t>
              </a:r>
            </a:p>
            <a:p>
              <a:r>
                <a:rPr lang="en-US" altLang="zh-CN">
                  <a:solidFill>
                    <a:srgbClr val="0000FF"/>
                  </a:solidFill>
                  <a:latin typeface="宋体" pitchFamily="2" charset="-122"/>
                </a:rPr>
                <a:t>c)</a:t>
              </a:r>
              <a:r>
                <a:rPr lang="zh-CN" altLang="en-US">
                  <a:latin typeface="宋体" pitchFamily="2" charset="-122"/>
                </a:rPr>
                <a:t>这些字母构成矩阵的第一行，矩阵的后续各行由标准字母表中去掉密钥单词的字母后剩下的字母构成</a:t>
              </a:r>
            </a:p>
            <a:p>
              <a:r>
                <a:rPr lang="en-US" altLang="zh-CN">
                  <a:solidFill>
                    <a:srgbClr val="0000FF"/>
                  </a:solidFill>
                  <a:latin typeface="宋体" pitchFamily="2" charset="-122"/>
                </a:rPr>
                <a:t>d)</a:t>
              </a:r>
              <a:r>
                <a:rPr lang="zh-CN" altLang="en-US">
                  <a:latin typeface="宋体" pitchFamily="2" charset="-122"/>
                </a:rPr>
                <a:t>将所得矩阵中的字母按列的顺序排出</a:t>
              </a:r>
              <a:r>
                <a:rPr lang="zh-CN" altLang="en-US" b="0">
                  <a:latin typeface="宋体" pitchFamily="2" charset="-122"/>
                </a:rPr>
                <a:t> </a:t>
              </a:r>
            </a:p>
          </p:txBody>
        </p:sp>
      </p:grpSp>
      <p:sp>
        <p:nvSpPr>
          <p:cNvPr id="76808" name="Text Box 8"/>
          <p:cNvSpPr txBox="1">
            <a:spLocks noChangeArrowheads="1"/>
          </p:cNvSpPr>
          <p:nvPr/>
        </p:nvSpPr>
        <p:spPr bwMode="auto">
          <a:xfrm>
            <a:off x="1260475" y="2894013"/>
            <a:ext cx="6696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得：    </a:t>
            </a:r>
            <a:r>
              <a:rPr lang="en-US" altLang="zh-CN"/>
              <a:t>cugmyoahpznbiqsdjvrtekwrflx</a:t>
            </a:r>
          </a:p>
          <a:p>
            <a:r>
              <a:rPr lang="zh-CN" altLang="en-US"/>
              <a:t>按照此方法产生的字母表称为  </a:t>
            </a:r>
            <a:r>
              <a:rPr lang="zh-CN" altLang="en-US">
                <a:solidFill>
                  <a:srgbClr val="0000FF"/>
                </a:solidFill>
              </a:rPr>
              <a:t>混淆字母表</a:t>
            </a:r>
            <a:r>
              <a:rPr lang="zh-CN" altLang="en-US"/>
              <a:t>。</a:t>
            </a:r>
          </a:p>
        </p:txBody>
      </p:sp>
      <p:grpSp>
        <p:nvGrpSpPr>
          <p:cNvPr id="76812" name="Group 12"/>
          <p:cNvGrpSpPr>
            <a:grpSpLocks/>
          </p:cNvGrpSpPr>
          <p:nvPr/>
        </p:nvGrpSpPr>
        <p:grpSpPr bwMode="auto">
          <a:xfrm>
            <a:off x="323850" y="3716338"/>
            <a:ext cx="8640763" cy="2665412"/>
            <a:chOff x="204" y="2341"/>
            <a:chExt cx="5443" cy="1679"/>
          </a:xfrm>
        </p:grpSpPr>
        <p:sp>
          <p:nvSpPr>
            <p:cNvPr id="76809" name="AutoShape 9"/>
            <p:cNvSpPr>
              <a:spLocks noChangeArrowheads="1"/>
            </p:cNvSpPr>
            <p:nvPr/>
          </p:nvSpPr>
          <p:spPr bwMode="auto">
            <a:xfrm>
              <a:off x="204" y="2341"/>
              <a:ext cx="5398" cy="167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76810" name="Text Box 10"/>
            <p:cNvSpPr txBox="1">
              <a:spLocks noChangeArrowheads="1"/>
            </p:cNvSpPr>
            <p:nvPr/>
          </p:nvSpPr>
          <p:spPr bwMode="auto">
            <a:xfrm>
              <a:off x="249" y="2341"/>
              <a:ext cx="5398"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还可以使用</a:t>
              </a:r>
              <a:r>
                <a:rPr lang="zh-CN" altLang="en-US">
                  <a:solidFill>
                    <a:srgbClr val="0000FF"/>
                  </a:solidFill>
                </a:rPr>
                <a:t>混淆数</a:t>
              </a:r>
              <a:r>
                <a:rPr lang="zh-CN" altLang="en-US"/>
                <a:t>。混淆数由以下方法产生：</a:t>
              </a:r>
            </a:p>
            <a:p>
              <a:r>
                <a:rPr lang="en-US" altLang="zh-CN"/>
                <a:t>a)</a:t>
              </a:r>
              <a:r>
                <a:rPr lang="zh-CN" altLang="en-US"/>
                <a:t>选一密钥单词或密钥短语，例如：</a:t>
              </a:r>
              <a:r>
                <a:rPr lang="en-US" altLang="zh-CN">
                  <a:solidFill>
                    <a:srgbClr val="CC0000"/>
                  </a:solidFill>
                </a:rPr>
                <a:t>construct</a:t>
              </a:r>
            </a:p>
            <a:p>
              <a:r>
                <a:rPr lang="en-US" altLang="zh-CN"/>
                <a:t>b)</a:t>
              </a:r>
              <a:r>
                <a:rPr lang="zh-CN" altLang="en-US"/>
                <a:t>按照这些字母在标准字母表中出现的相对顺序给它们编号，对序列中重复的字母则自左向右编号，得   ：</a:t>
              </a:r>
              <a:r>
                <a:rPr lang="en-US" altLang="zh-CN"/>
                <a:t>construct</a:t>
              </a:r>
            </a:p>
            <a:p>
              <a:r>
                <a:rPr lang="en-US" altLang="zh-CN"/>
                <a:t>		                                                  143675928</a:t>
              </a:r>
            </a:p>
            <a:p>
              <a:r>
                <a:rPr lang="en-US" altLang="zh-CN"/>
                <a:t>c)</a:t>
              </a:r>
              <a:r>
                <a:rPr lang="zh-CN" altLang="en-US"/>
                <a:t>自左向右选出这些数 字</a:t>
              </a:r>
              <a:r>
                <a:rPr lang="en-US" altLang="zh-CN"/>
                <a:t>,</a:t>
              </a:r>
              <a:r>
                <a:rPr lang="zh-CN" altLang="en-US"/>
                <a:t>得到一个混淆数字 组</a:t>
              </a:r>
              <a:r>
                <a:rPr lang="en-US" altLang="zh-CN"/>
                <a:t>:143675928</a:t>
              </a:r>
              <a:r>
                <a:rPr lang="zh-CN" altLang="en-US"/>
                <a:t>，混淆字母表由从小到大的顺序取矩阵中相应列得出。</a:t>
              </a:r>
              <a:endParaRPr lang="zh-CN" altLang="en-US" sz="1800" b="0"/>
            </a:p>
          </p:txBody>
        </p:sp>
      </p:grpSp>
      <p:grpSp>
        <p:nvGrpSpPr>
          <p:cNvPr id="76813" name="Group 13"/>
          <p:cNvGrpSpPr>
            <a:grpSpLocks/>
          </p:cNvGrpSpPr>
          <p:nvPr/>
        </p:nvGrpSpPr>
        <p:grpSpPr bwMode="auto">
          <a:xfrm flipH="1">
            <a:off x="395288" y="4868863"/>
            <a:ext cx="2305050" cy="1728787"/>
            <a:chOff x="1303" y="1686"/>
            <a:chExt cx="2573" cy="1669"/>
          </a:xfrm>
        </p:grpSpPr>
        <p:grpSp>
          <p:nvGrpSpPr>
            <p:cNvPr id="76814" name="Group 14"/>
            <p:cNvGrpSpPr>
              <a:grpSpLocks/>
            </p:cNvGrpSpPr>
            <p:nvPr/>
          </p:nvGrpSpPr>
          <p:grpSpPr bwMode="auto">
            <a:xfrm>
              <a:off x="1303" y="2760"/>
              <a:ext cx="2573" cy="595"/>
              <a:chOff x="1303" y="2760"/>
              <a:chExt cx="2573" cy="595"/>
            </a:xfrm>
          </p:grpSpPr>
          <p:sp>
            <p:nvSpPr>
              <p:cNvPr id="76815" name="Freeform 15"/>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76816" name="Rectangle 16"/>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76817" name="Freeform 17"/>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sp>
          <p:nvSpPr>
            <p:cNvPr id="76818" name="Freeform 18"/>
            <p:cNvSpPr>
              <a:spLocks/>
            </p:cNvSpPr>
            <p:nvPr/>
          </p:nvSpPr>
          <p:spPr bwMode="auto">
            <a:xfrm>
              <a:off x="2239" y="2128"/>
              <a:ext cx="20" cy="48"/>
            </a:xfrm>
            <a:custGeom>
              <a:avLst/>
              <a:gdLst>
                <a:gd name="T0" fmla="*/ 0 w 39"/>
                <a:gd name="T1" fmla="*/ 29 h 95"/>
                <a:gd name="T2" fmla="*/ 11 w 39"/>
                <a:gd name="T3" fmla="*/ 15 h 95"/>
                <a:gd name="T4" fmla="*/ 39 w 39"/>
                <a:gd name="T5" fmla="*/ 0 h 95"/>
                <a:gd name="T6" fmla="*/ 38 w 39"/>
                <a:gd name="T7" fmla="*/ 95 h 95"/>
                <a:gd name="T8" fmla="*/ 30 w 39"/>
                <a:gd name="T9" fmla="*/ 83 h 95"/>
                <a:gd name="T10" fmla="*/ 21 w 39"/>
                <a:gd name="T11" fmla="*/ 70 h 95"/>
                <a:gd name="T12" fmla="*/ 8 w 39"/>
                <a:gd name="T13" fmla="*/ 49 h 95"/>
                <a:gd name="T14" fmla="*/ 0 w 39"/>
                <a:gd name="T15" fmla="*/ 2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zh-CN" altLang="en-US"/>
            </a:p>
          </p:txBody>
        </p:sp>
        <p:grpSp>
          <p:nvGrpSpPr>
            <p:cNvPr id="76819" name="Group 19"/>
            <p:cNvGrpSpPr>
              <a:grpSpLocks/>
            </p:cNvGrpSpPr>
            <p:nvPr/>
          </p:nvGrpSpPr>
          <p:grpSpPr bwMode="auto">
            <a:xfrm>
              <a:off x="2801" y="1975"/>
              <a:ext cx="67" cy="57"/>
              <a:chOff x="2801" y="1975"/>
              <a:chExt cx="67" cy="57"/>
            </a:xfrm>
          </p:grpSpPr>
          <p:sp>
            <p:nvSpPr>
              <p:cNvPr id="76820" name="Oval 20"/>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76821" name="Oval 21"/>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76822" name="Group 22"/>
            <p:cNvGrpSpPr>
              <a:grpSpLocks/>
            </p:cNvGrpSpPr>
            <p:nvPr/>
          </p:nvGrpSpPr>
          <p:grpSpPr bwMode="auto">
            <a:xfrm>
              <a:off x="2973" y="1980"/>
              <a:ext cx="67" cy="57"/>
              <a:chOff x="2973" y="1980"/>
              <a:chExt cx="67" cy="57"/>
            </a:xfrm>
          </p:grpSpPr>
          <p:sp>
            <p:nvSpPr>
              <p:cNvPr id="76823" name="Oval 23"/>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76824" name="Oval 24"/>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76825" name="Group 25"/>
            <p:cNvGrpSpPr>
              <a:grpSpLocks/>
            </p:cNvGrpSpPr>
            <p:nvPr/>
          </p:nvGrpSpPr>
          <p:grpSpPr bwMode="auto">
            <a:xfrm>
              <a:off x="2169" y="1686"/>
              <a:ext cx="1380" cy="1387"/>
              <a:chOff x="2169" y="1686"/>
              <a:chExt cx="1380" cy="1387"/>
            </a:xfrm>
          </p:grpSpPr>
          <p:grpSp>
            <p:nvGrpSpPr>
              <p:cNvPr id="76826" name="Group 26"/>
              <p:cNvGrpSpPr>
                <a:grpSpLocks/>
              </p:cNvGrpSpPr>
              <p:nvPr/>
            </p:nvGrpSpPr>
            <p:grpSpPr bwMode="auto">
              <a:xfrm>
                <a:off x="2169" y="1686"/>
                <a:ext cx="1236" cy="1387"/>
                <a:chOff x="2169" y="1686"/>
                <a:chExt cx="1236" cy="1387"/>
              </a:xfrm>
            </p:grpSpPr>
            <p:sp>
              <p:nvSpPr>
                <p:cNvPr id="76827" name="Freeform 27"/>
                <p:cNvSpPr>
                  <a:spLocks/>
                </p:cNvSpPr>
                <p:nvPr/>
              </p:nvSpPr>
              <p:spPr bwMode="auto">
                <a:xfrm>
                  <a:off x="3081" y="1941"/>
                  <a:ext cx="64" cy="155"/>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76828" name="Freeform 28"/>
                <p:cNvSpPr>
                  <a:spLocks/>
                </p:cNvSpPr>
                <p:nvPr/>
              </p:nvSpPr>
              <p:spPr bwMode="auto">
                <a:xfrm>
                  <a:off x="2667" y="1945"/>
                  <a:ext cx="63" cy="155"/>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76829" name="Group 29"/>
                <p:cNvGrpSpPr>
                  <a:grpSpLocks/>
                </p:cNvGrpSpPr>
                <p:nvPr/>
              </p:nvGrpSpPr>
              <p:grpSpPr bwMode="auto">
                <a:xfrm>
                  <a:off x="2169" y="2067"/>
                  <a:ext cx="1236" cy="1006"/>
                  <a:chOff x="2169" y="2067"/>
                  <a:chExt cx="1236" cy="1006"/>
                </a:xfrm>
              </p:grpSpPr>
              <p:sp>
                <p:nvSpPr>
                  <p:cNvPr id="76830" name="Freeform 30"/>
                  <p:cNvSpPr>
                    <a:spLocks/>
                  </p:cNvSpPr>
                  <p:nvPr/>
                </p:nvSpPr>
                <p:spPr bwMode="auto">
                  <a:xfrm>
                    <a:off x="2169" y="2107"/>
                    <a:ext cx="1236" cy="655"/>
                  </a:xfrm>
                  <a:custGeom>
                    <a:avLst/>
                    <a:gdLst>
                      <a:gd name="T0" fmla="*/ 555 w 2472"/>
                      <a:gd name="T1" fmla="*/ 1310 h 1310"/>
                      <a:gd name="T2" fmla="*/ 553 w 2472"/>
                      <a:gd name="T3" fmla="*/ 1263 h 1310"/>
                      <a:gd name="T4" fmla="*/ 555 w 2472"/>
                      <a:gd name="T5" fmla="*/ 1180 h 1310"/>
                      <a:gd name="T6" fmla="*/ 565 w 2472"/>
                      <a:gd name="T7" fmla="*/ 1093 h 1310"/>
                      <a:gd name="T8" fmla="*/ 510 w 2472"/>
                      <a:gd name="T9" fmla="*/ 1128 h 1310"/>
                      <a:gd name="T10" fmla="*/ 461 w 2472"/>
                      <a:gd name="T11" fmla="*/ 1159 h 1310"/>
                      <a:gd name="T12" fmla="*/ 359 w 2472"/>
                      <a:gd name="T13" fmla="*/ 1194 h 1310"/>
                      <a:gd name="T14" fmla="*/ 267 w 2472"/>
                      <a:gd name="T15" fmla="*/ 1206 h 1310"/>
                      <a:gd name="T16" fmla="*/ 206 w 2472"/>
                      <a:gd name="T17" fmla="*/ 1203 h 1310"/>
                      <a:gd name="T18" fmla="*/ 164 w 2472"/>
                      <a:gd name="T19" fmla="*/ 1183 h 1310"/>
                      <a:gd name="T20" fmla="*/ 117 w 2472"/>
                      <a:gd name="T21" fmla="*/ 1124 h 1310"/>
                      <a:gd name="T22" fmla="*/ 65 w 2472"/>
                      <a:gd name="T23" fmla="*/ 1032 h 1310"/>
                      <a:gd name="T24" fmla="*/ 39 w 2472"/>
                      <a:gd name="T25" fmla="*/ 955 h 1310"/>
                      <a:gd name="T26" fmla="*/ 24 w 2472"/>
                      <a:gd name="T27" fmla="*/ 890 h 1310"/>
                      <a:gd name="T28" fmla="*/ 11 w 2472"/>
                      <a:gd name="T29" fmla="*/ 828 h 1310"/>
                      <a:gd name="T30" fmla="*/ 5 w 2472"/>
                      <a:gd name="T31" fmla="*/ 773 h 1310"/>
                      <a:gd name="T32" fmla="*/ 0 w 2472"/>
                      <a:gd name="T33" fmla="*/ 705 h 1310"/>
                      <a:gd name="T34" fmla="*/ 0 w 2472"/>
                      <a:gd name="T35" fmla="*/ 622 h 1310"/>
                      <a:gd name="T36" fmla="*/ 2 w 2472"/>
                      <a:gd name="T37" fmla="*/ 546 h 1310"/>
                      <a:gd name="T38" fmla="*/ 14 w 2472"/>
                      <a:gd name="T39" fmla="*/ 475 h 1310"/>
                      <a:gd name="T40" fmla="*/ 25 w 2472"/>
                      <a:gd name="T41" fmla="*/ 403 h 1310"/>
                      <a:gd name="T42" fmla="*/ 39 w 2472"/>
                      <a:gd name="T43" fmla="*/ 336 h 1310"/>
                      <a:gd name="T44" fmla="*/ 57 w 2472"/>
                      <a:gd name="T45" fmla="*/ 271 h 1310"/>
                      <a:gd name="T46" fmla="*/ 82 w 2472"/>
                      <a:gd name="T47" fmla="*/ 183 h 1310"/>
                      <a:gd name="T48" fmla="*/ 112 w 2472"/>
                      <a:gd name="T49" fmla="*/ 133 h 1310"/>
                      <a:gd name="T50" fmla="*/ 142 w 2472"/>
                      <a:gd name="T51" fmla="*/ 79 h 1310"/>
                      <a:gd name="T52" fmla="*/ 164 w 2472"/>
                      <a:gd name="T53" fmla="*/ 114 h 1310"/>
                      <a:gd name="T54" fmla="*/ 189 w 2472"/>
                      <a:gd name="T55" fmla="*/ 152 h 1310"/>
                      <a:gd name="T56" fmla="*/ 234 w 2472"/>
                      <a:gd name="T57" fmla="*/ 202 h 1310"/>
                      <a:gd name="T58" fmla="*/ 272 w 2472"/>
                      <a:gd name="T59" fmla="*/ 225 h 1310"/>
                      <a:gd name="T60" fmla="*/ 315 w 2472"/>
                      <a:gd name="T61" fmla="*/ 237 h 1310"/>
                      <a:gd name="T62" fmla="*/ 393 w 2472"/>
                      <a:gd name="T63" fmla="*/ 218 h 1310"/>
                      <a:gd name="T64" fmla="*/ 478 w 2472"/>
                      <a:gd name="T65" fmla="*/ 176 h 1310"/>
                      <a:gd name="T66" fmla="*/ 484 w 2472"/>
                      <a:gd name="T67" fmla="*/ 275 h 1310"/>
                      <a:gd name="T68" fmla="*/ 518 w 2472"/>
                      <a:gd name="T69" fmla="*/ 505 h 1310"/>
                      <a:gd name="T70" fmla="*/ 507 w 2472"/>
                      <a:gd name="T71" fmla="*/ 621 h 1310"/>
                      <a:gd name="T72" fmla="*/ 588 w 2472"/>
                      <a:gd name="T73" fmla="*/ 460 h 1310"/>
                      <a:gd name="T74" fmla="*/ 657 w 2472"/>
                      <a:gd name="T75" fmla="*/ 345 h 1310"/>
                      <a:gd name="T76" fmla="*/ 726 w 2472"/>
                      <a:gd name="T77" fmla="*/ 265 h 1310"/>
                      <a:gd name="T78" fmla="*/ 818 w 2472"/>
                      <a:gd name="T79" fmla="*/ 173 h 1310"/>
                      <a:gd name="T80" fmla="*/ 899 w 2472"/>
                      <a:gd name="T81" fmla="*/ 102 h 1310"/>
                      <a:gd name="T82" fmla="*/ 1060 w 2472"/>
                      <a:gd name="T83" fmla="*/ 34 h 1310"/>
                      <a:gd name="T84" fmla="*/ 1244 w 2472"/>
                      <a:gd name="T85" fmla="*/ 0 h 1310"/>
                      <a:gd name="T86" fmla="*/ 1461 w 2472"/>
                      <a:gd name="T87" fmla="*/ 0 h 1310"/>
                      <a:gd name="T88" fmla="*/ 1830 w 2472"/>
                      <a:gd name="T89" fmla="*/ 57 h 1310"/>
                      <a:gd name="T90" fmla="*/ 2071 w 2472"/>
                      <a:gd name="T91" fmla="*/ 161 h 1310"/>
                      <a:gd name="T92" fmla="*/ 2219 w 2472"/>
                      <a:gd name="T93" fmla="*/ 287 h 1310"/>
                      <a:gd name="T94" fmla="*/ 2323 w 2472"/>
                      <a:gd name="T95" fmla="*/ 439 h 1310"/>
                      <a:gd name="T96" fmla="*/ 2415 w 2472"/>
                      <a:gd name="T97" fmla="*/ 587 h 1310"/>
                      <a:gd name="T98" fmla="*/ 2461 w 2472"/>
                      <a:gd name="T99" fmla="*/ 737 h 1310"/>
                      <a:gd name="T100" fmla="*/ 2472 w 2472"/>
                      <a:gd name="T101" fmla="*/ 1059 h 1310"/>
                      <a:gd name="T102" fmla="*/ 2461 w 2472"/>
                      <a:gd name="T103" fmla="*/ 1310 h 1310"/>
                      <a:gd name="T104" fmla="*/ 555 w 2472"/>
                      <a:gd name="T105" fmla="*/ 131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zh-CN" altLang="en-US"/>
                  </a:p>
                </p:txBody>
              </p:sp>
              <p:grpSp>
                <p:nvGrpSpPr>
                  <p:cNvPr id="76831" name="Group 31"/>
                  <p:cNvGrpSpPr>
                    <a:grpSpLocks/>
                  </p:cNvGrpSpPr>
                  <p:nvPr/>
                </p:nvGrpSpPr>
                <p:grpSpPr bwMode="auto">
                  <a:xfrm>
                    <a:off x="2681" y="2067"/>
                    <a:ext cx="449" cy="1006"/>
                    <a:chOff x="2681" y="2067"/>
                    <a:chExt cx="449" cy="1006"/>
                  </a:xfrm>
                </p:grpSpPr>
                <p:sp>
                  <p:nvSpPr>
                    <p:cNvPr id="76832" name="Freeform 32"/>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76833" name="Freeform 33"/>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sp>
              <p:nvSpPr>
                <p:cNvPr id="76834" name="Freeform 34"/>
                <p:cNvSpPr>
                  <a:spLocks/>
                </p:cNvSpPr>
                <p:nvPr/>
              </p:nvSpPr>
              <p:spPr bwMode="auto">
                <a:xfrm>
                  <a:off x="2939" y="2008"/>
                  <a:ext cx="347" cy="43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76835" name="Freeform 35"/>
                <p:cNvSpPr>
                  <a:spLocks/>
                </p:cNvSpPr>
                <p:nvPr/>
              </p:nvSpPr>
              <p:spPr bwMode="auto">
                <a:xfrm>
                  <a:off x="2681" y="1740"/>
                  <a:ext cx="438" cy="621"/>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76836" name="Group 36"/>
                <p:cNvGrpSpPr>
                  <a:grpSpLocks/>
                </p:cNvGrpSpPr>
                <p:nvPr/>
              </p:nvGrpSpPr>
              <p:grpSpPr bwMode="auto">
                <a:xfrm>
                  <a:off x="2802" y="2002"/>
                  <a:ext cx="216" cy="233"/>
                  <a:chOff x="2802" y="2002"/>
                  <a:chExt cx="216" cy="233"/>
                </a:xfrm>
              </p:grpSpPr>
              <p:sp>
                <p:nvSpPr>
                  <p:cNvPr id="76837" name="Freeform 37"/>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38" name="Freeform 38"/>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39" name="Freeform 39"/>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6840" name="Group 40"/>
                <p:cNvGrpSpPr>
                  <a:grpSpLocks/>
                </p:cNvGrpSpPr>
                <p:nvPr/>
              </p:nvGrpSpPr>
              <p:grpSpPr bwMode="auto">
                <a:xfrm>
                  <a:off x="2780" y="1904"/>
                  <a:ext cx="287" cy="26"/>
                  <a:chOff x="2780" y="1904"/>
                  <a:chExt cx="287" cy="26"/>
                </a:xfrm>
              </p:grpSpPr>
              <p:sp>
                <p:nvSpPr>
                  <p:cNvPr id="76841" name="Freeform 41"/>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76842" name="Freeform 42"/>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76843" name="Freeform 43"/>
                <p:cNvSpPr>
                  <a:spLocks/>
                </p:cNvSpPr>
                <p:nvPr/>
              </p:nvSpPr>
              <p:spPr bwMode="auto">
                <a:xfrm>
                  <a:off x="2693" y="1686"/>
                  <a:ext cx="451" cy="294"/>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76844" name="Freeform 44"/>
              <p:cNvSpPr>
                <a:spLocks/>
              </p:cNvSpPr>
              <p:nvPr/>
            </p:nvSpPr>
            <p:spPr bwMode="auto">
              <a:xfrm>
                <a:off x="3072" y="2309"/>
                <a:ext cx="477" cy="509"/>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zh-CN" altLang="en-US"/>
              </a:p>
            </p:txBody>
          </p:sp>
          <p:sp>
            <p:nvSpPr>
              <p:cNvPr id="76845" name="Freeform 45"/>
              <p:cNvSpPr>
                <a:spLocks/>
              </p:cNvSpPr>
              <p:nvPr/>
            </p:nvSpPr>
            <p:spPr bwMode="auto">
              <a:xfrm>
                <a:off x="3065" y="2297"/>
                <a:ext cx="291" cy="24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grpSp>
          <p:nvGrpSpPr>
            <p:cNvPr id="76846" name="Group 46"/>
            <p:cNvGrpSpPr>
              <a:grpSpLocks/>
            </p:cNvGrpSpPr>
            <p:nvPr/>
          </p:nvGrpSpPr>
          <p:grpSpPr bwMode="auto">
            <a:xfrm>
              <a:off x="2692" y="1940"/>
              <a:ext cx="431" cy="125"/>
              <a:chOff x="2692" y="1940"/>
              <a:chExt cx="431" cy="125"/>
            </a:xfrm>
          </p:grpSpPr>
          <p:grpSp>
            <p:nvGrpSpPr>
              <p:cNvPr id="76847" name="Group 47"/>
              <p:cNvGrpSpPr>
                <a:grpSpLocks/>
              </p:cNvGrpSpPr>
              <p:nvPr/>
            </p:nvGrpSpPr>
            <p:grpSpPr bwMode="auto">
              <a:xfrm>
                <a:off x="2692" y="1940"/>
                <a:ext cx="431" cy="125"/>
                <a:chOff x="2692" y="1940"/>
                <a:chExt cx="431" cy="125"/>
              </a:xfrm>
            </p:grpSpPr>
            <p:sp>
              <p:nvSpPr>
                <p:cNvPr id="76848" name="Freeform 48"/>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76849" name="Freeform 49"/>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76850" name="Freeform 50"/>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76851" name="Freeform 51"/>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76852" name="Freeform 52"/>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76853" name="Group 53"/>
              <p:cNvGrpSpPr>
                <a:grpSpLocks/>
              </p:cNvGrpSpPr>
              <p:nvPr/>
            </p:nvGrpSpPr>
            <p:grpSpPr bwMode="auto">
              <a:xfrm>
                <a:off x="2803" y="1970"/>
                <a:ext cx="67" cy="57"/>
                <a:chOff x="2803" y="1970"/>
                <a:chExt cx="67" cy="57"/>
              </a:xfrm>
            </p:grpSpPr>
            <p:sp>
              <p:nvSpPr>
                <p:cNvPr id="76854" name="Oval 54"/>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76855" name="Oval 55"/>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76856" name="Group 56"/>
              <p:cNvGrpSpPr>
                <a:grpSpLocks/>
              </p:cNvGrpSpPr>
              <p:nvPr/>
            </p:nvGrpSpPr>
            <p:grpSpPr bwMode="auto">
              <a:xfrm>
                <a:off x="2975" y="1975"/>
                <a:ext cx="67" cy="57"/>
                <a:chOff x="2975" y="1975"/>
                <a:chExt cx="67" cy="57"/>
              </a:xfrm>
            </p:grpSpPr>
            <p:sp>
              <p:nvSpPr>
                <p:cNvPr id="76857" name="Oval 57"/>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76858" name="Oval 58"/>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sp>
          <p:nvSpPr>
            <p:cNvPr id="76859" name="Freeform 59"/>
            <p:cNvSpPr>
              <a:spLocks/>
            </p:cNvSpPr>
            <p:nvPr/>
          </p:nvSpPr>
          <p:spPr bwMode="auto">
            <a:xfrm>
              <a:off x="2208" y="2064"/>
              <a:ext cx="192" cy="192"/>
            </a:xfrm>
            <a:custGeom>
              <a:avLst/>
              <a:gdLst>
                <a:gd name="T0" fmla="*/ 94 w 487"/>
                <a:gd name="T1" fmla="*/ 0 h 424"/>
                <a:gd name="T2" fmla="*/ 115 w 487"/>
                <a:gd name="T3" fmla="*/ 35 h 424"/>
                <a:gd name="T4" fmla="*/ 125 w 487"/>
                <a:gd name="T5" fmla="*/ 50 h 424"/>
                <a:gd name="T6" fmla="*/ 143 w 487"/>
                <a:gd name="T7" fmla="*/ 84 h 424"/>
                <a:gd name="T8" fmla="*/ 156 w 487"/>
                <a:gd name="T9" fmla="*/ 107 h 424"/>
                <a:gd name="T10" fmla="*/ 174 w 487"/>
                <a:gd name="T11" fmla="*/ 122 h 424"/>
                <a:gd name="T12" fmla="*/ 201 w 487"/>
                <a:gd name="T13" fmla="*/ 143 h 424"/>
                <a:gd name="T14" fmla="*/ 246 w 487"/>
                <a:gd name="T15" fmla="*/ 166 h 424"/>
                <a:gd name="T16" fmla="*/ 288 w 487"/>
                <a:gd name="T17" fmla="*/ 166 h 424"/>
                <a:gd name="T18" fmla="*/ 327 w 487"/>
                <a:gd name="T19" fmla="*/ 161 h 424"/>
                <a:gd name="T20" fmla="*/ 375 w 487"/>
                <a:gd name="T21" fmla="*/ 143 h 424"/>
                <a:gd name="T22" fmla="*/ 440 w 487"/>
                <a:gd name="T23" fmla="*/ 114 h 424"/>
                <a:gd name="T24" fmla="*/ 446 w 487"/>
                <a:gd name="T25" fmla="*/ 138 h 424"/>
                <a:gd name="T26" fmla="*/ 476 w 487"/>
                <a:gd name="T27" fmla="*/ 304 h 424"/>
                <a:gd name="T28" fmla="*/ 487 w 487"/>
                <a:gd name="T29" fmla="*/ 389 h 424"/>
                <a:gd name="T30" fmla="*/ 417 w 487"/>
                <a:gd name="T31" fmla="*/ 412 h 424"/>
                <a:gd name="T32" fmla="*/ 327 w 487"/>
                <a:gd name="T33" fmla="*/ 418 h 424"/>
                <a:gd name="T34" fmla="*/ 275 w 487"/>
                <a:gd name="T35" fmla="*/ 424 h 424"/>
                <a:gd name="T36" fmla="*/ 184 w 487"/>
                <a:gd name="T37" fmla="*/ 400 h 424"/>
                <a:gd name="T38" fmla="*/ 120 w 487"/>
                <a:gd name="T39" fmla="*/ 365 h 424"/>
                <a:gd name="T40" fmla="*/ 71 w 487"/>
                <a:gd name="T41" fmla="*/ 320 h 424"/>
                <a:gd name="T42" fmla="*/ 29 w 487"/>
                <a:gd name="T43" fmla="*/ 275 h 424"/>
                <a:gd name="T44" fmla="*/ 0 w 487"/>
                <a:gd name="T45" fmla="*/ 224 h 424"/>
                <a:gd name="T46" fmla="*/ 11 w 487"/>
                <a:gd name="T47" fmla="*/ 175 h 424"/>
                <a:gd name="T48" fmla="*/ 35 w 487"/>
                <a:gd name="T49" fmla="*/ 108 h 424"/>
                <a:gd name="T50" fmla="*/ 59 w 487"/>
                <a:gd name="T51" fmla="*/ 66 h 424"/>
                <a:gd name="T52" fmla="*/ 94 w 487"/>
                <a:gd name="T5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76860" name="Group 60"/>
            <p:cNvGrpSpPr>
              <a:grpSpLocks/>
            </p:cNvGrpSpPr>
            <p:nvPr/>
          </p:nvGrpSpPr>
          <p:grpSpPr bwMode="auto">
            <a:xfrm rot="16200000" flipV="1">
              <a:off x="2006" y="1788"/>
              <a:ext cx="442" cy="322"/>
              <a:chOff x="4363" y="2585"/>
              <a:chExt cx="1104" cy="808"/>
            </a:xfrm>
          </p:grpSpPr>
          <p:sp>
            <p:nvSpPr>
              <p:cNvPr id="76861" name="Freeform 61"/>
              <p:cNvSpPr>
                <a:spLocks/>
              </p:cNvSpPr>
              <p:nvPr/>
            </p:nvSpPr>
            <p:spPr bwMode="auto">
              <a:xfrm>
                <a:off x="4363" y="2585"/>
                <a:ext cx="1104" cy="808"/>
              </a:xfrm>
              <a:custGeom>
                <a:avLst/>
                <a:gdLst>
                  <a:gd name="T0" fmla="*/ 729 w 3311"/>
                  <a:gd name="T1" fmla="*/ 97 h 2423"/>
                  <a:gd name="T2" fmla="*/ 1249 w 3311"/>
                  <a:gd name="T3" fmla="*/ 0 h 2423"/>
                  <a:gd name="T4" fmla="*/ 1674 w 3311"/>
                  <a:gd name="T5" fmla="*/ 79 h 2423"/>
                  <a:gd name="T6" fmla="*/ 2115 w 3311"/>
                  <a:gd name="T7" fmla="*/ 271 h 2423"/>
                  <a:gd name="T8" fmla="*/ 2512 w 3311"/>
                  <a:gd name="T9" fmla="*/ 443 h 2423"/>
                  <a:gd name="T10" fmla="*/ 2874 w 3311"/>
                  <a:gd name="T11" fmla="*/ 584 h 2423"/>
                  <a:gd name="T12" fmla="*/ 2967 w 3311"/>
                  <a:gd name="T13" fmla="*/ 663 h 2423"/>
                  <a:gd name="T14" fmla="*/ 2971 w 3311"/>
                  <a:gd name="T15" fmla="*/ 829 h 2423"/>
                  <a:gd name="T16" fmla="*/ 2874 w 3311"/>
                  <a:gd name="T17" fmla="*/ 909 h 2423"/>
                  <a:gd name="T18" fmla="*/ 2708 w 3311"/>
                  <a:gd name="T19" fmla="*/ 938 h 2423"/>
                  <a:gd name="T20" fmla="*/ 2574 w 3311"/>
                  <a:gd name="T21" fmla="*/ 931 h 2423"/>
                  <a:gd name="T22" fmla="*/ 2424 w 3311"/>
                  <a:gd name="T23" fmla="*/ 900 h 2423"/>
                  <a:gd name="T24" fmla="*/ 2477 w 3311"/>
                  <a:gd name="T25" fmla="*/ 981 h 2423"/>
                  <a:gd name="T26" fmla="*/ 2526 w 3311"/>
                  <a:gd name="T27" fmla="*/ 1048 h 2423"/>
                  <a:gd name="T28" fmla="*/ 2756 w 3311"/>
                  <a:gd name="T29" fmla="*/ 1194 h 2423"/>
                  <a:gd name="T30" fmla="*/ 2874 w 3311"/>
                  <a:gd name="T31" fmla="*/ 1309 h 2423"/>
                  <a:gd name="T32" fmla="*/ 2983 w 3311"/>
                  <a:gd name="T33" fmla="*/ 1420 h 2423"/>
                  <a:gd name="T34" fmla="*/ 3158 w 3311"/>
                  <a:gd name="T35" fmla="*/ 1570 h 2423"/>
                  <a:gd name="T36" fmla="*/ 3249 w 3311"/>
                  <a:gd name="T37" fmla="*/ 1676 h 2423"/>
                  <a:gd name="T38" fmla="*/ 3299 w 3311"/>
                  <a:gd name="T39" fmla="*/ 1776 h 2423"/>
                  <a:gd name="T40" fmla="*/ 3308 w 3311"/>
                  <a:gd name="T41" fmla="*/ 1879 h 2423"/>
                  <a:gd name="T42" fmla="*/ 3239 w 3311"/>
                  <a:gd name="T43" fmla="*/ 1969 h 2423"/>
                  <a:gd name="T44" fmla="*/ 3228 w 3311"/>
                  <a:gd name="T45" fmla="*/ 2050 h 2423"/>
                  <a:gd name="T46" fmla="*/ 3237 w 3311"/>
                  <a:gd name="T47" fmla="*/ 2131 h 2423"/>
                  <a:gd name="T48" fmla="*/ 3218 w 3311"/>
                  <a:gd name="T49" fmla="*/ 2200 h 2423"/>
                  <a:gd name="T50" fmla="*/ 3184 w 3311"/>
                  <a:gd name="T51" fmla="*/ 2244 h 2423"/>
                  <a:gd name="T52" fmla="*/ 3117 w 3311"/>
                  <a:gd name="T53" fmla="*/ 2272 h 2423"/>
                  <a:gd name="T54" fmla="*/ 3002 w 3311"/>
                  <a:gd name="T55" fmla="*/ 2267 h 2423"/>
                  <a:gd name="T56" fmla="*/ 2939 w 3311"/>
                  <a:gd name="T57" fmla="*/ 2291 h 2423"/>
                  <a:gd name="T58" fmla="*/ 2923 w 3311"/>
                  <a:gd name="T59" fmla="*/ 2369 h 2423"/>
                  <a:gd name="T60" fmla="*/ 2890 w 3311"/>
                  <a:gd name="T61" fmla="*/ 2410 h 2423"/>
                  <a:gd name="T62" fmla="*/ 2842 w 3311"/>
                  <a:gd name="T63" fmla="*/ 2422 h 2423"/>
                  <a:gd name="T64" fmla="*/ 2768 w 3311"/>
                  <a:gd name="T65" fmla="*/ 2420 h 2423"/>
                  <a:gd name="T66" fmla="*/ 2629 w 3311"/>
                  <a:gd name="T67" fmla="*/ 2373 h 2423"/>
                  <a:gd name="T68" fmla="*/ 2337 w 3311"/>
                  <a:gd name="T69" fmla="*/ 2223 h 2423"/>
                  <a:gd name="T70" fmla="*/ 2176 w 3311"/>
                  <a:gd name="T71" fmla="*/ 2173 h 2423"/>
                  <a:gd name="T72" fmla="*/ 2012 w 3311"/>
                  <a:gd name="T73" fmla="*/ 2147 h 2423"/>
                  <a:gd name="T74" fmla="*/ 1642 w 3311"/>
                  <a:gd name="T75" fmla="*/ 2004 h 2423"/>
                  <a:gd name="T76" fmla="*/ 1364 w 3311"/>
                  <a:gd name="T77" fmla="*/ 1853 h 2423"/>
                  <a:gd name="T78" fmla="*/ 1158 w 3311"/>
                  <a:gd name="T79" fmla="*/ 1766 h 2423"/>
                  <a:gd name="T80" fmla="*/ 995 w 3311"/>
                  <a:gd name="T81" fmla="*/ 1687 h 2423"/>
                  <a:gd name="T82" fmla="*/ 821 w 3311"/>
                  <a:gd name="T83" fmla="*/ 1562 h 2423"/>
                  <a:gd name="T84" fmla="*/ 270 w 3311"/>
                  <a:gd name="T85" fmla="*/ 1059 h 2423"/>
                  <a:gd name="T86" fmla="*/ 208 w 3311"/>
                  <a:gd name="T87" fmla="*/ 20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zh-CN" altLang="en-US"/>
              </a:p>
            </p:txBody>
          </p:sp>
          <p:sp>
            <p:nvSpPr>
              <p:cNvPr id="76862" name="Freeform 62"/>
              <p:cNvSpPr>
                <a:spLocks/>
              </p:cNvSpPr>
              <p:nvPr/>
            </p:nvSpPr>
            <p:spPr bwMode="auto">
              <a:xfrm>
                <a:off x="4784" y="3075"/>
                <a:ext cx="336" cy="224"/>
              </a:xfrm>
              <a:custGeom>
                <a:avLst/>
                <a:gdLst>
                  <a:gd name="T0" fmla="*/ 961 w 1008"/>
                  <a:gd name="T1" fmla="*/ 673 h 673"/>
                  <a:gd name="T2" fmla="*/ 995 w 1008"/>
                  <a:gd name="T3" fmla="*/ 624 h 673"/>
                  <a:gd name="T4" fmla="*/ 1008 w 1008"/>
                  <a:gd name="T5" fmla="*/ 572 h 673"/>
                  <a:gd name="T6" fmla="*/ 1004 w 1008"/>
                  <a:gd name="T7" fmla="*/ 530 h 673"/>
                  <a:gd name="T8" fmla="*/ 970 w 1008"/>
                  <a:gd name="T9" fmla="*/ 469 h 673"/>
                  <a:gd name="T10" fmla="*/ 916 w 1008"/>
                  <a:gd name="T11" fmla="*/ 420 h 673"/>
                  <a:gd name="T12" fmla="*/ 847 w 1008"/>
                  <a:gd name="T13" fmla="*/ 372 h 673"/>
                  <a:gd name="T14" fmla="*/ 763 w 1008"/>
                  <a:gd name="T15" fmla="*/ 332 h 673"/>
                  <a:gd name="T16" fmla="*/ 679 w 1008"/>
                  <a:gd name="T17" fmla="*/ 310 h 673"/>
                  <a:gd name="T18" fmla="*/ 599 w 1008"/>
                  <a:gd name="T19" fmla="*/ 291 h 673"/>
                  <a:gd name="T20" fmla="*/ 557 w 1008"/>
                  <a:gd name="T21" fmla="*/ 248 h 673"/>
                  <a:gd name="T22" fmla="*/ 513 w 1008"/>
                  <a:gd name="T23" fmla="*/ 208 h 673"/>
                  <a:gd name="T24" fmla="*/ 454 w 1008"/>
                  <a:gd name="T25" fmla="*/ 161 h 673"/>
                  <a:gd name="T26" fmla="*/ 405 w 1008"/>
                  <a:gd name="T27" fmla="*/ 129 h 673"/>
                  <a:gd name="T28" fmla="*/ 332 w 1008"/>
                  <a:gd name="T29" fmla="*/ 92 h 673"/>
                  <a:gd name="T30" fmla="*/ 292 w 1008"/>
                  <a:gd name="T31" fmla="*/ 75 h 673"/>
                  <a:gd name="T32" fmla="*/ 220 w 1008"/>
                  <a:gd name="T33" fmla="*/ 33 h 673"/>
                  <a:gd name="T34" fmla="*/ 142 w 1008"/>
                  <a:gd name="T35" fmla="*/ 10 h 673"/>
                  <a:gd name="T36" fmla="*/ 53 w 1008"/>
                  <a:gd name="T37" fmla="*/ 0 h 673"/>
                  <a:gd name="T38" fmla="*/ 0 w 1008"/>
                  <a:gd name="T39" fmla="*/ 1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zh-CN" altLang="en-US"/>
              </a:p>
            </p:txBody>
          </p:sp>
          <p:sp>
            <p:nvSpPr>
              <p:cNvPr id="76863" name="Freeform 63"/>
              <p:cNvSpPr>
                <a:spLocks/>
              </p:cNvSpPr>
              <p:nvPr/>
            </p:nvSpPr>
            <p:spPr bwMode="auto">
              <a:xfrm>
                <a:off x="4981" y="3054"/>
                <a:ext cx="359" cy="279"/>
              </a:xfrm>
              <a:custGeom>
                <a:avLst/>
                <a:gdLst>
                  <a:gd name="T0" fmla="*/ 1077 w 1077"/>
                  <a:gd name="T1" fmla="*/ 838 h 838"/>
                  <a:gd name="T2" fmla="*/ 1069 w 1077"/>
                  <a:gd name="T3" fmla="*/ 806 h 838"/>
                  <a:gd name="T4" fmla="*/ 1057 w 1077"/>
                  <a:gd name="T5" fmla="*/ 769 h 838"/>
                  <a:gd name="T6" fmla="*/ 1036 w 1077"/>
                  <a:gd name="T7" fmla="*/ 732 h 838"/>
                  <a:gd name="T8" fmla="*/ 1016 w 1077"/>
                  <a:gd name="T9" fmla="*/ 704 h 838"/>
                  <a:gd name="T10" fmla="*/ 989 w 1077"/>
                  <a:gd name="T11" fmla="*/ 676 h 838"/>
                  <a:gd name="T12" fmla="*/ 908 w 1077"/>
                  <a:gd name="T13" fmla="*/ 609 h 838"/>
                  <a:gd name="T14" fmla="*/ 814 w 1077"/>
                  <a:gd name="T15" fmla="*/ 548 h 838"/>
                  <a:gd name="T16" fmla="*/ 736 w 1077"/>
                  <a:gd name="T17" fmla="*/ 514 h 838"/>
                  <a:gd name="T18" fmla="*/ 635 w 1077"/>
                  <a:gd name="T19" fmla="*/ 485 h 838"/>
                  <a:gd name="T20" fmla="*/ 547 w 1077"/>
                  <a:gd name="T21" fmla="*/ 413 h 838"/>
                  <a:gd name="T22" fmla="*/ 469 w 1077"/>
                  <a:gd name="T23" fmla="*/ 339 h 838"/>
                  <a:gd name="T24" fmla="*/ 386 w 1077"/>
                  <a:gd name="T25" fmla="*/ 275 h 838"/>
                  <a:gd name="T26" fmla="*/ 286 w 1077"/>
                  <a:gd name="T27" fmla="*/ 213 h 838"/>
                  <a:gd name="T28" fmla="*/ 198 w 1077"/>
                  <a:gd name="T29" fmla="*/ 159 h 838"/>
                  <a:gd name="T30" fmla="*/ 120 w 1077"/>
                  <a:gd name="T31" fmla="*/ 72 h 838"/>
                  <a:gd name="T32" fmla="*/ 0 w 1077"/>
                  <a:gd name="T3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6864" name="Freeform 64"/>
              <p:cNvSpPr>
                <a:spLocks/>
              </p:cNvSpPr>
              <p:nvPr/>
            </p:nvSpPr>
            <p:spPr bwMode="auto">
              <a:xfrm>
                <a:off x="5074" y="2973"/>
                <a:ext cx="356" cy="276"/>
              </a:xfrm>
              <a:custGeom>
                <a:avLst/>
                <a:gdLst>
                  <a:gd name="T0" fmla="*/ 1069 w 1069"/>
                  <a:gd name="T1" fmla="*/ 828 h 828"/>
                  <a:gd name="T2" fmla="*/ 1026 w 1069"/>
                  <a:gd name="T3" fmla="*/ 771 h 828"/>
                  <a:gd name="T4" fmla="*/ 989 w 1069"/>
                  <a:gd name="T5" fmla="*/ 728 h 828"/>
                  <a:gd name="T6" fmla="*/ 947 w 1069"/>
                  <a:gd name="T7" fmla="*/ 694 h 828"/>
                  <a:gd name="T8" fmla="*/ 797 w 1069"/>
                  <a:gd name="T9" fmla="*/ 593 h 828"/>
                  <a:gd name="T10" fmla="*/ 698 w 1069"/>
                  <a:gd name="T11" fmla="*/ 540 h 828"/>
                  <a:gd name="T12" fmla="*/ 624 w 1069"/>
                  <a:gd name="T13" fmla="*/ 463 h 828"/>
                  <a:gd name="T14" fmla="*/ 539 w 1069"/>
                  <a:gd name="T15" fmla="*/ 393 h 828"/>
                  <a:gd name="T16" fmla="*/ 458 w 1069"/>
                  <a:gd name="T17" fmla="*/ 332 h 828"/>
                  <a:gd name="T18" fmla="*/ 372 w 1069"/>
                  <a:gd name="T19" fmla="*/ 278 h 828"/>
                  <a:gd name="T20" fmla="*/ 322 w 1069"/>
                  <a:gd name="T21" fmla="*/ 243 h 828"/>
                  <a:gd name="T22" fmla="*/ 222 w 1069"/>
                  <a:gd name="T23" fmla="*/ 188 h 828"/>
                  <a:gd name="T24" fmla="*/ 126 w 1069"/>
                  <a:gd name="T25" fmla="*/ 80 h 828"/>
                  <a:gd name="T26" fmla="*/ 0 w 1069"/>
                  <a:gd name="T2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6865" name="Freeform 65"/>
              <p:cNvSpPr>
                <a:spLocks/>
              </p:cNvSpPr>
              <p:nvPr/>
            </p:nvSpPr>
            <p:spPr bwMode="auto">
              <a:xfrm>
                <a:off x="5130" y="2749"/>
                <a:ext cx="12" cy="104"/>
              </a:xfrm>
              <a:custGeom>
                <a:avLst/>
                <a:gdLst>
                  <a:gd name="T0" fmla="*/ 20 w 36"/>
                  <a:gd name="T1" fmla="*/ 313 h 313"/>
                  <a:gd name="T2" fmla="*/ 4 w 36"/>
                  <a:gd name="T3" fmla="*/ 216 h 313"/>
                  <a:gd name="T4" fmla="*/ 0 w 36"/>
                  <a:gd name="T5" fmla="*/ 152 h 313"/>
                  <a:gd name="T6" fmla="*/ 16 w 36"/>
                  <a:gd name="T7" fmla="*/ 66 h 313"/>
                  <a:gd name="T8" fmla="*/ 36 w 36"/>
                  <a:gd name="T9" fmla="*/ 0 h 313"/>
                </a:gdLst>
                <a:ahLst/>
                <a:cxnLst>
                  <a:cxn ang="0">
                    <a:pos x="T0" y="T1"/>
                  </a:cxn>
                  <a:cxn ang="0">
                    <a:pos x="T2" y="T3"/>
                  </a:cxn>
                  <a:cxn ang="0">
                    <a:pos x="T4" y="T5"/>
                  </a:cxn>
                  <a:cxn ang="0">
                    <a:pos x="T6" y="T7"/>
                  </a:cxn>
                  <a:cxn ang="0">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6866" name="Freeform 66"/>
              <p:cNvSpPr>
                <a:spLocks/>
              </p:cNvSpPr>
              <p:nvPr/>
            </p:nvSpPr>
            <p:spPr bwMode="auto">
              <a:xfrm>
                <a:off x="5146" y="2938"/>
                <a:ext cx="59" cy="59"/>
              </a:xfrm>
              <a:custGeom>
                <a:avLst/>
                <a:gdLst>
                  <a:gd name="T0" fmla="*/ 177 w 177"/>
                  <a:gd name="T1" fmla="*/ 0 h 175"/>
                  <a:gd name="T2" fmla="*/ 133 w 177"/>
                  <a:gd name="T3" fmla="*/ 9 h 175"/>
                  <a:gd name="T4" fmla="*/ 84 w 177"/>
                  <a:gd name="T5" fmla="*/ 34 h 175"/>
                  <a:gd name="T6" fmla="*/ 43 w 177"/>
                  <a:gd name="T7" fmla="*/ 72 h 175"/>
                  <a:gd name="T8" fmla="*/ 21 w 177"/>
                  <a:gd name="T9" fmla="*/ 107 h 175"/>
                  <a:gd name="T10" fmla="*/ 0 w 177"/>
                  <a:gd name="T11" fmla="*/ 175 h 175"/>
                </a:gdLst>
                <a:ahLst/>
                <a:cxnLst>
                  <a:cxn ang="0">
                    <a:pos x="T0" y="T1"/>
                  </a:cxn>
                  <a:cxn ang="0">
                    <a:pos x="T2" y="T3"/>
                  </a:cxn>
                  <a:cxn ang="0">
                    <a:pos x="T4" y="T5"/>
                  </a:cxn>
                  <a:cxn ang="0">
                    <a:pos x="T6" y="T7"/>
                  </a:cxn>
                  <a:cxn ang="0">
                    <a:pos x="T8" y="T9"/>
                  </a:cxn>
                  <a:cxn ang="0">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zh-CN" altLang="en-US"/>
              </a:p>
            </p:txBody>
          </p:sp>
          <p:sp>
            <p:nvSpPr>
              <p:cNvPr id="76867" name="Freeform 67"/>
              <p:cNvSpPr>
                <a:spLocks/>
              </p:cNvSpPr>
              <p:nvPr/>
            </p:nvSpPr>
            <p:spPr bwMode="auto">
              <a:xfrm>
                <a:off x="5048" y="3028"/>
                <a:ext cx="94" cy="41"/>
              </a:xfrm>
              <a:custGeom>
                <a:avLst/>
                <a:gdLst>
                  <a:gd name="T0" fmla="*/ 281 w 281"/>
                  <a:gd name="T1" fmla="*/ 3 h 123"/>
                  <a:gd name="T2" fmla="*/ 229 w 281"/>
                  <a:gd name="T3" fmla="*/ 0 h 123"/>
                  <a:gd name="T4" fmla="*/ 159 w 281"/>
                  <a:gd name="T5" fmla="*/ 12 h 123"/>
                  <a:gd name="T6" fmla="*/ 88 w 281"/>
                  <a:gd name="T7" fmla="*/ 34 h 123"/>
                  <a:gd name="T8" fmla="*/ 50 w 281"/>
                  <a:gd name="T9" fmla="*/ 60 h 123"/>
                  <a:gd name="T10" fmla="*/ 0 w 281"/>
                  <a:gd name="T11" fmla="*/ 123 h 123"/>
                </a:gdLst>
                <a:ahLst/>
                <a:cxnLst>
                  <a:cxn ang="0">
                    <a:pos x="T0" y="T1"/>
                  </a:cxn>
                  <a:cxn ang="0">
                    <a:pos x="T2" y="T3"/>
                  </a:cxn>
                  <a:cxn ang="0">
                    <a:pos x="T4" y="T5"/>
                  </a:cxn>
                  <a:cxn ang="0">
                    <a:pos x="T6" y="T7"/>
                  </a:cxn>
                  <a:cxn ang="0">
                    <a:pos x="T8" y="T9"/>
                  </a:cxn>
                  <a:cxn ang="0">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zh-CN" altLang="en-US"/>
              </a:p>
            </p:txBody>
          </p:sp>
          <p:sp>
            <p:nvSpPr>
              <p:cNvPr id="76868" name="Freeform 68"/>
              <p:cNvSpPr>
                <a:spLocks/>
              </p:cNvSpPr>
              <p:nvPr/>
            </p:nvSpPr>
            <p:spPr bwMode="auto">
              <a:xfrm>
                <a:off x="4920" y="3088"/>
                <a:ext cx="106" cy="22"/>
              </a:xfrm>
              <a:custGeom>
                <a:avLst/>
                <a:gdLst>
                  <a:gd name="T0" fmla="*/ 319 w 319"/>
                  <a:gd name="T1" fmla="*/ 5 h 68"/>
                  <a:gd name="T2" fmla="*/ 247 w 319"/>
                  <a:gd name="T3" fmla="*/ 0 h 68"/>
                  <a:gd name="T4" fmla="*/ 171 w 319"/>
                  <a:gd name="T5" fmla="*/ 3 h 68"/>
                  <a:gd name="T6" fmla="*/ 108 w 319"/>
                  <a:gd name="T7" fmla="*/ 21 h 68"/>
                  <a:gd name="T8" fmla="*/ 42 w 319"/>
                  <a:gd name="T9" fmla="*/ 41 h 68"/>
                  <a:gd name="T10" fmla="*/ 0 w 319"/>
                  <a:gd name="T11" fmla="*/ 68 h 68"/>
                </a:gdLst>
                <a:ahLst/>
                <a:cxnLst>
                  <a:cxn ang="0">
                    <a:pos x="T0" y="T1"/>
                  </a:cxn>
                  <a:cxn ang="0">
                    <a:pos x="T2" y="T3"/>
                  </a:cxn>
                  <a:cxn ang="0">
                    <a:pos x="T4" y="T5"/>
                  </a:cxn>
                  <a:cxn ang="0">
                    <a:pos x="T6" y="T7"/>
                  </a:cxn>
                  <a:cxn ang="0">
                    <a:pos x="T8" y="T9"/>
                  </a:cxn>
                  <a:cxn ang="0">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zh-CN" altLang="en-US"/>
              </a:p>
            </p:txBody>
          </p:sp>
          <p:sp>
            <p:nvSpPr>
              <p:cNvPr id="76869" name="Freeform 69"/>
              <p:cNvSpPr>
                <a:spLocks/>
              </p:cNvSpPr>
              <p:nvPr/>
            </p:nvSpPr>
            <p:spPr bwMode="auto">
              <a:xfrm>
                <a:off x="5251" y="3010"/>
                <a:ext cx="50" cy="35"/>
              </a:xfrm>
              <a:custGeom>
                <a:avLst/>
                <a:gdLst>
                  <a:gd name="T0" fmla="*/ 150 w 150"/>
                  <a:gd name="T1" fmla="*/ 0 h 103"/>
                  <a:gd name="T2" fmla="*/ 97 w 150"/>
                  <a:gd name="T3" fmla="*/ 12 h 103"/>
                  <a:gd name="T4" fmla="*/ 45 w 150"/>
                  <a:gd name="T5" fmla="*/ 40 h 103"/>
                  <a:gd name="T6" fmla="*/ 0 w 150"/>
                  <a:gd name="T7" fmla="*/ 103 h 103"/>
                </a:gdLst>
                <a:ahLst/>
                <a:cxnLst>
                  <a:cxn ang="0">
                    <a:pos x="T0" y="T1"/>
                  </a:cxn>
                  <a:cxn ang="0">
                    <a:pos x="T2" y="T3"/>
                  </a:cxn>
                  <a:cxn ang="0">
                    <a:pos x="T4" y="T5"/>
                  </a:cxn>
                  <a:cxn ang="0">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zh-CN" altLang="en-US"/>
              </a:p>
            </p:txBody>
          </p:sp>
          <p:sp>
            <p:nvSpPr>
              <p:cNvPr id="76870" name="Freeform 70"/>
              <p:cNvSpPr>
                <a:spLocks/>
              </p:cNvSpPr>
              <p:nvPr/>
            </p:nvSpPr>
            <p:spPr bwMode="auto">
              <a:xfrm>
                <a:off x="5142" y="3082"/>
                <a:ext cx="81" cy="42"/>
              </a:xfrm>
              <a:custGeom>
                <a:avLst/>
                <a:gdLst>
                  <a:gd name="T0" fmla="*/ 242 w 242"/>
                  <a:gd name="T1" fmla="*/ 3 h 124"/>
                  <a:gd name="T2" fmla="*/ 165 w 242"/>
                  <a:gd name="T3" fmla="*/ 0 h 124"/>
                  <a:gd name="T4" fmla="*/ 114 w 242"/>
                  <a:gd name="T5" fmla="*/ 19 h 124"/>
                  <a:gd name="T6" fmla="*/ 59 w 242"/>
                  <a:gd name="T7" fmla="*/ 57 h 124"/>
                  <a:gd name="T8" fmla="*/ 0 w 242"/>
                  <a:gd name="T9" fmla="*/ 124 h 124"/>
                </a:gdLst>
                <a:ahLst/>
                <a:cxnLst>
                  <a:cxn ang="0">
                    <a:pos x="T0" y="T1"/>
                  </a:cxn>
                  <a:cxn ang="0">
                    <a:pos x="T2" y="T3"/>
                  </a:cxn>
                  <a:cxn ang="0">
                    <a:pos x="T4" y="T5"/>
                  </a:cxn>
                  <a:cxn ang="0">
                    <a:pos x="T6" y="T7"/>
                  </a:cxn>
                  <a:cxn ang="0">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zh-CN" altLang="en-US"/>
              </a:p>
            </p:txBody>
          </p:sp>
          <p:sp>
            <p:nvSpPr>
              <p:cNvPr id="76871" name="Freeform 71"/>
              <p:cNvSpPr>
                <a:spLocks/>
              </p:cNvSpPr>
              <p:nvPr/>
            </p:nvSpPr>
            <p:spPr bwMode="auto">
              <a:xfrm>
                <a:off x="5262" y="3167"/>
                <a:ext cx="68" cy="32"/>
              </a:xfrm>
              <a:custGeom>
                <a:avLst/>
                <a:gdLst>
                  <a:gd name="T0" fmla="*/ 205 w 205"/>
                  <a:gd name="T1" fmla="*/ 0 h 95"/>
                  <a:gd name="T2" fmla="*/ 155 w 205"/>
                  <a:gd name="T3" fmla="*/ 0 h 95"/>
                  <a:gd name="T4" fmla="*/ 102 w 205"/>
                  <a:gd name="T5" fmla="*/ 15 h 95"/>
                  <a:gd name="T6" fmla="*/ 44 w 205"/>
                  <a:gd name="T7" fmla="*/ 48 h 95"/>
                  <a:gd name="T8" fmla="*/ 0 w 205"/>
                  <a:gd name="T9" fmla="*/ 95 h 95"/>
                </a:gdLst>
                <a:ahLst/>
                <a:cxnLst>
                  <a:cxn ang="0">
                    <a:pos x="T0" y="T1"/>
                  </a:cxn>
                  <a:cxn ang="0">
                    <a:pos x="T2" y="T3"/>
                  </a:cxn>
                  <a:cxn ang="0">
                    <a:pos x="T4" y="T5"/>
                  </a:cxn>
                  <a:cxn ang="0">
                    <a:pos x="T6" y="T7"/>
                  </a:cxn>
                  <a:cxn ang="0">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zh-CN" altLang="en-US"/>
              </a:p>
            </p:txBody>
          </p:sp>
          <p:sp>
            <p:nvSpPr>
              <p:cNvPr id="76872" name="Freeform 72"/>
              <p:cNvSpPr>
                <a:spLocks/>
              </p:cNvSpPr>
              <p:nvPr/>
            </p:nvSpPr>
            <p:spPr bwMode="auto">
              <a:xfrm>
                <a:off x="5139" y="3221"/>
                <a:ext cx="66" cy="33"/>
              </a:xfrm>
              <a:custGeom>
                <a:avLst/>
                <a:gdLst>
                  <a:gd name="T0" fmla="*/ 199 w 199"/>
                  <a:gd name="T1" fmla="*/ 0 h 101"/>
                  <a:gd name="T2" fmla="*/ 127 w 199"/>
                  <a:gd name="T3" fmla="*/ 14 h 101"/>
                  <a:gd name="T4" fmla="*/ 81 w 199"/>
                  <a:gd name="T5" fmla="*/ 31 h 101"/>
                  <a:gd name="T6" fmla="*/ 37 w 199"/>
                  <a:gd name="T7" fmla="*/ 66 h 101"/>
                  <a:gd name="T8" fmla="*/ 0 w 199"/>
                  <a:gd name="T9" fmla="*/ 101 h 101"/>
                </a:gdLst>
                <a:ahLst/>
                <a:cxnLst>
                  <a:cxn ang="0">
                    <a:pos x="T0" y="T1"/>
                  </a:cxn>
                  <a:cxn ang="0">
                    <a:pos x="T2" y="T3"/>
                  </a:cxn>
                  <a:cxn ang="0">
                    <a:pos x="T4" y="T5"/>
                  </a:cxn>
                  <a:cxn ang="0">
                    <a:pos x="T6" y="T7"/>
                  </a:cxn>
                  <a:cxn ang="0">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zh-CN" altLang="en-US"/>
              </a:p>
            </p:txBody>
          </p:sp>
          <p:sp>
            <p:nvSpPr>
              <p:cNvPr id="76873" name="Freeform 73"/>
              <p:cNvSpPr>
                <a:spLocks/>
              </p:cNvSpPr>
              <p:nvPr/>
            </p:nvSpPr>
            <p:spPr bwMode="auto">
              <a:xfrm>
                <a:off x="5013" y="2863"/>
                <a:ext cx="98" cy="85"/>
              </a:xfrm>
              <a:custGeom>
                <a:avLst/>
                <a:gdLst>
                  <a:gd name="T0" fmla="*/ 0 w 296"/>
                  <a:gd name="T1" fmla="*/ 253 h 253"/>
                  <a:gd name="T2" fmla="*/ 63 w 296"/>
                  <a:gd name="T3" fmla="*/ 206 h 253"/>
                  <a:gd name="T4" fmla="*/ 146 w 296"/>
                  <a:gd name="T5" fmla="*/ 142 h 253"/>
                  <a:gd name="T6" fmla="*/ 231 w 296"/>
                  <a:gd name="T7" fmla="*/ 72 h 253"/>
                  <a:gd name="T8" fmla="*/ 296 w 296"/>
                  <a:gd name="T9" fmla="*/ 0 h 253"/>
                </a:gdLst>
                <a:ahLst/>
                <a:cxnLst>
                  <a:cxn ang="0">
                    <a:pos x="T0" y="T1"/>
                  </a:cxn>
                  <a:cxn ang="0">
                    <a:pos x="T2" y="T3"/>
                  </a:cxn>
                  <a:cxn ang="0">
                    <a:pos x="T4" y="T5"/>
                  </a:cxn>
                  <a:cxn ang="0">
                    <a:pos x="T6" y="T7"/>
                  </a:cxn>
                  <a:cxn ang="0">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6874" name="Freeform 74"/>
              <p:cNvSpPr>
                <a:spLocks/>
              </p:cNvSpPr>
              <p:nvPr/>
            </p:nvSpPr>
            <p:spPr bwMode="auto">
              <a:xfrm>
                <a:off x="5016" y="3137"/>
                <a:ext cx="79" cy="32"/>
              </a:xfrm>
              <a:custGeom>
                <a:avLst/>
                <a:gdLst>
                  <a:gd name="T0" fmla="*/ 237 w 237"/>
                  <a:gd name="T1" fmla="*/ 0 h 96"/>
                  <a:gd name="T2" fmla="*/ 152 w 237"/>
                  <a:gd name="T3" fmla="*/ 5 h 96"/>
                  <a:gd name="T4" fmla="*/ 88 w 237"/>
                  <a:gd name="T5" fmla="*/ 25 h 96"/>
                  <a:gd name="T6" fmla="*/ 41 w 237"/>
                  <a:gd name="T7" fmla="*/ 53 h 96"/>
                  <a:gd name="T8" fmla="*/ 0 w 237"/>
                  <a:gd name="T9" fmla="*/ 96 h 96"/>
                </a:gdLst>
                <a:ahLst/>
                <a:cxnLst>
                  <a:cxn ang="0">
                    <a:pos x="T0" y="T1"/>
                  </a:cxn>
                  <a:cxn ang="0">
                    <a:pos x="T2" y="T3"/>
                  </a:cxn>
                  <a:cxn ang="0">
                    <a:pos x="T4" y="T5"/>
                  </a:cxn>
                  <a:cxn ang="0">
                    <a:pos x="T6" y="T7"/>
                  </a:cxn>
                  <a:cxn ang="0">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zh-CN" altLang="en-US"/>
              </a:p>
            </p:txBody>
          </p:sp>
          <p:sp>
            <p:nvSpPr>
              <p:cNvPr id="76875" name="Freeform 75"/>
              <p:cNvSpPr>
                <a:spLocks/>
              </p:cNvSpPr>
              <p:nvPr/>
            </p:nvSpPr>
            <p:spPr bwMode="auto">
              <a:xfrm>
                <a:off x="5320" y="3082"/>
                <a:ext cx="66" cy="27"/>
              </a:xfrm>
              <a:custGeom>
                <a:avLst/>
                <a:gdLst>
                  <a:gd name="T0" fmla="*/ 198 w 198"/>
                  <a:gd name="T1" fmla="*/ 16 h 79"/>
                  <a:gd name="T2" fmla="*/ 145 w 198"/>
                  <a:gd name="T3" fmla="*/ 0 h 79"/>
                  <a:gd name="T4" fmla="*/ 97 w 198"/>
                  <a:gd name="T5" fmla="*/ 3 h 79"/>
                  <a:gd name="T6" fmla="*/ 47 w 198"/>
                  <a:gd name="T7" fmla="*/ 25 h 79"/>
                  <a:gd name="T8" fmla="*/ 16 w 198"/>
                  <a:gd name="T9" fmla="*/ 47 h 79"/>
                  <a:gd name="T10" fmla="*/ 0 w 198"/>
                  <a:gd name="T11" fmla="*/ 79 h 79"/>
                </a:gdLst>
                <a:ahLst/>
                <a:cxnLst>
                  <a:cxn ang="0">
                    <a:pos x="T0" y="T1"/>
                  </a:cxn>
                  <a:cxn ang="0">
                    <a:pos x="T2" y="T3"/>
                  </a:cxn>
                  <a:cxn ang="0">
                    <a:pos x="T4" y="T5"/>
                  </a:cxn>
                  <a:cxn ang="0">
                    <a:pos x="T6" y="T7"/>
                  </a:cxn>
                  <a:cxn ang="0">
                    <a:pos x="T8" y="T9"/>
                  </a:cxn>
                  <a:cxn ang="0">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zh-CN" altLang="en-US"/>
              </a:p>
            </p:txBody>
          </p:sp>
          <p:sp>
            <p:nvSpPr>
              <p:cNvPr id="76876" name="Freeform 76"/>
              <p:cNvSpPr>
                <a:spLocks/>
              </p:cNvSpPr>
              <p:nvPr/>
            </p:nvSpPr>
            <p:spPr bwMode="auto">
              <a:xfrm>
                <a:off x="4928" y="3174"/>
                <a:ext cx="61" cy="24"/>
              </a:xfrm>
              <a:custGeom>
                <a:avLst/>
                <a:gdLst>
                  <a:gd name="T0" fmla="*/ 184 w 184"/>
                  <a:gd name="T1" fmla="*/ 0 h 72"/>
                  <a:gd name="T2" fmla="*/ 153 w 184"/>
                  <a:gd name="T3" fmla="*/ 0 h 72"/>
                  <a:gd name="T4" fmla="*/ 104 w 184"/>
                  <a:gd name="T5" fmla="*/ 5 h 72"/>
                  <a:gd name="T6" fmla="*/ 62 w 184"/>
                  <a:gd name="T7" fmla="*/ 17 h 72"/>
                  <a:gd name="T8" fmla="*/ 40 w 184"/>
                  <a:gd name="T9" fmla="*/ 32 h 72"/>
                  <a:gd name="T10" fmla="*/ 16 w 184"/>
                  <a:gd name="T11" fmla="*/ 54 h 72"/>
                  <a:gd name="T12" fmla="*/ 0 w 184"/>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zh-CN" altLang="en-US"/>
              </a:p>
            </p:txBody>
          </p:sp>
          <p:sp>
            <p:nvSpPr>
              <p:cNvPr id="76877" name="Freeform 77"/>
              <p:cNvSpPr>
                <a:spLocks/>
              </p:cNvSpPr>
              <p:nvPr/>
            </p:nvSpPr>
            <p:spPr bwMode="auto">
              <a:xfrm>
                <a:off x="4839" y="3054"/>
                <a:ext cx="12" cy="26"/>
              </a:xfrm>
              <a:custGeom>
                <a:avLst/>
                <a:gdLst>
                  <a:gd name="T0" fmla="*/ 0 w 38"/>
                  <a:gd name="T1" fmla="*/ 78 h 78"/>
                  <a:gd name="T2" fmla="*/ 12 w 38"/>
                  <a:gd name="T3" fmla="*/ 32 h 78"/>
                  <a:gd name="T4" fmla="*/ 28 w 38"/>
                  <a:gd name="T5" fmla="*/ 9 h 78"/>
                  <a:gd name="T6" fmla="*/ 38 w 38"/>
                  <a:gd name="T7" fmla="*/ 0 h 78"/>
                </a:gdLst>
                <a:ahLst/>
                <a:cxnLst>
                  <a:cxn ang="0">
                    <a:pos x="T0" y="T1"/>
                  </a:cxn>
                  <a:cxn ang="0">
                    <a:pos x="T2" y="T3"/>
                  </a:cxn>
                  <a:cxn ang="0">
                    <a:pos x="T4" y="T5"/>
                  </a:cxn>
                  <a:cxn ang="0">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6878" name="Freeform 78"/>
              <p:cNvSpPr>
                <a:spLocks/>
              </p:cNvSpPr>
              <p:nvPr/>
            </p:nvSpPr>
            <p:spPr bwMode="auto">
              <a:xfrm>
                <a:off x="4684" y="2741"/>
                <a:ext cx="342" cy="89"/>
              </a:xfrm>
              <a:custGeom>
                <a:avLst/>
                <a:gdLst>
                  <a:gd name="T0" fmla="*/ 0 w 1027"/>
                  <a:gd name="T1" fmla="*/ 0 h 266"/>
                  <a:gd name="T2" fmla="*/ 158 w 1027"/>
                  <a:gd name="T3" fmla="*/ 141 h 266"/>
                  <a:gd name="T4" fmla="*/ 270 w 1027"/>
                  <a:gd name="T5" fmla="*/ 204 h 266"/>
                  <a:gd name="T6" fmla="*/ 379 w 1027"/>
                  <a:gd name="T7" fmla="*/ 250 h 266"/>
                  <a:gd name="T8" fmla="*/ 727 w 1027"/>
                  <a:gd name="T9" fmla="*/ 266 h 266"/>
                  <a:gd name="T10" fmla="*/ 869 w 1027"/>
                  <a:gd name="T11" fmla="*/ 236 h 266"/>
                  <a:gd name="T12" fmla="*/ 948 w 1027"/>
                  <a:gd name="T13" fmla="*/ 204 h 266"/>
                  <a:gd name="T14" fmla="*/ 1027 w 1027"/>
                  <a:gd name="T15" fmla="*/ 20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zh-CN" altLang="en-US"/>
              </a:p>
            </p:txBody>
          </p:sp>
          <p:sp>
            <p:nvSpPr>
              <p:cNvPr id="76879" name="Freeform 79"/>
              <p:cNvSpPr>
                <a:spLocks/>
              </p:cNvSpPr>
              <p:nvPr/>
            </p:nvSpPr>
            <p:spPr bwMode="auto">
              <a:xfrm>
                <a:off x="4700" y="2762"/>
                <a:ext cx="58" cy="132"/>
              </a:xfrm>
              <a:custGeom>
                <a:avLst/>
                <a:gdLst>
                  <a:gd name="T0" fmla="*/ 0 w 174"/>
                  <a:gd name="T1" fmla="*/ 0 h 396"/>
                  <a:gd name="T2" fmla="*/ 80 w 174"/>
                  <a:gd name="T3" fmla="*/ 111 h 396"/>
                  <a:gd name="T4" fmla="*/ 127 w 174"/>
                  <a:gd name="T5" fmla="*/ 221 h 396"/>
                  <a:gd name="T6" fmla="*/ 143 w 174"/>
                  <a:gd name="T7" fmla="*/ 284 h 396"/>
                  <a:gd name="T8" fmla="*/ 174 w 174"/>
                  <a:gd name="T9" fmla="*/ 396 h 396"/>
                </a:gdLst>
                <a:ahLst/>
                <a:cxnLst>
                  <a:cxn ang="0">
                    <a:pos x="T0" y="T1"/>
                  </a:cxn>
                  <a:cxn ang="0">
                    <a:pos x="T2" y="T3"/>
                  </a:cxn>
                  <a:cxn ang="0">
                    <a:pos x="T4" y="T5"/>
                  </a:cxn>
                  <a:cxn ang="0">
                    <a:pos x="T6" y="T7"/>
                  </a:cxn>
                  <a:cxn ang="0">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zh-CN" altLang="en-US"/>
              </a:p>
            </p:txBody>
          </p:sp>
          <p:sp>
            <p:nvSpPr>
              <p:cNvPr id="76880" name="Freeform 80"/>
              <p:cNvSpPr>
                <a:spLocks/>
              </p:cNvSpPr>
              <p:nvPr/>
            </p:nvSpPr>
            <p:spPr bwMode="auto">
              <a:xfrm>
                <a:off x="4653" y="2924"/>
                <a:ext cx="331" cy="142"/>
              </a:xfrm>
              <a:custGeom>
                <a:avLst/>
                <a:gdLst>
                  <a:gd name="T0" fmla="*/ 992 w 992"/>
                  <a:gd name="T1" fmla="*/ 0 h 425"/>
                  <a:gd name="T2" fmla="*/ 804 w 992"/>
                  <a:gd name="T3" fmla="*/ 110 h 425"/>
                  <a:gd name="T4" fmla="*/ 678 w 992"/>
                  <a:gd name="T5" fmla="*/ 141 h 425"/>
                  <a:gd name="T6" fmla="*/ 504 w 992"/>
                  <a:gd name="T7" fmla="*/ 204 h 425"/>
                  <a:gd name="T8" fmla="*/ 331 w 992"/>
                  <a:gd name="T9" fmla="*/ 253 h 425"/>
                  <a:gd name="T10" fmla="*/ 172 w 992"/>
                  <a:gd name="T11" fmla="*/ 315 h 425"/>
                  <a:gd name="T12" fmla="*/ 15 w 992"/>
                  <a:gd name="T13" fmla="*/ 394 h 425"/>
                  <a:gd name="T14" fmla="*/ 0 w 992"/>
                  <a:gd name="T15" fmla="*/ 42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zh-CN" altLang="en-US"/>
              </a:p>
            </p:txBody>
          </p:sp>
          <p:sp>
            <p:nvSpPr>
              <p:cNvPr id="76881" name="Freeform 81"/>
              <p:cNvSpPr>
                <a:spLocks/>
              </p:cNvSpPr>
              <p:nvPr/>
            </p:nvSpPr>
            <p:spPr bwMode="auto">
              <a:xfrm>
                <a:off x="5082" y="2939"/>
                <a:ext cx="9" cy="39"/>
              </a:xfrm>
              <a:custGeom>
                <a:avLst/>
                <a:gdLst>
                  <a:gd name="T0" fmla="*/ 18 w 27"/>
                  <a:gd name="T1" fmla="*/ 116 h 116"/>
                  <a:gd name="T2" fmla="*/ 27 w 27"/>
                  <a:gd name="T3" fmla="*/ 86 h 116"/>
                  <a:gd name="T4" fmla="*/ 0 w 27"/>
                  <a:gd name="T5" fmla="*/ 31 h 116"/>
                  <a:gd name="T6" fmla="*/ 0 w 27"/>
                  <a:gd name="T7" fmla="*/ 0 h 116"/>
                </a:gdLst>
                <a:ahLst/>
                <a:cxnLst>
                  <a:cxn ang="0">
                    <a:pos x="T0" y="T1"/>
                  </a:cxn>
                  <a:cxn ang="0">
                    <a:pos x="T2" y="T3"/>
                  </a:cxn>
                  <a:cxn ang="0">
                    <a:pos x="T4" y="T5"/>
                  </a:cxn>
                  <a:cxn ang="0">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6882" name="Freeform 82"/>
              <p:cNvSpPr>
                <a:spLocks/>
              </p:cNvSpPr>
              <p:nvPr/>
            </p:nvSpPr>
            <p:spPr bwMode="auto">
              <a:xfrm>
                <a:off x="5042" y="2814"/>
                <a:ext cx="68" cy="49"/>
              </a:xfrm>
              <a:custGeom>
                <a:avLst/>
                <a:gdLst>
                  <a:gd name="T0" fmla="*/ 0 w 204"/>
                  <a:gd name="T1" fmla="*/ 0 h 149"/>
                  <a:gd name="T2" fmla="*/ 53 w 204"/>
                  <a:gd name="T3" fmla="*/ 47 h 149"/>
                  <a:gd name="T4" fmla="*/ 107 w 204"/>
                  <a:gd name="T5" fmla="*/ 86 h 149"/>
                  <a:gd name="T6" fmla="*/ 204 w 204"/>
                  <a:gd name="T7" fmla="*/ 149 h 149"/>
                </a:gdLst>
                <a:ahLst/>
                <a:cxnLst>
                  <a:cxn ang="0">
                    <a:pos x="T0" y="T1"/>
                  </a:cxn>
                  <a:cxn ang="0">
                    <a:pos x="T2" y="T3"/>
                  </a:cxn>
                  <a:cxn ang="0">
                    <a:pos x="T4" y="T5"/>
                  </a:cxn>
                  <a:cxn ang="0">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zh-CN" altLang="en-US"/>
              </a:p>
            </p:txBody>
          </p:sp>
        </p:grpSp>
      </p:grpSp>
      <p:sp>
        <p:nvSpPr>
          <p:cNvPr id="76883" name="AutoShape 83"/>
          <p:cNvSpPr>
            <a:spLocks noChangeArrowheads="1"/>
          </p:cNvSpPr>
          <p:nvPr/>
        </p:nvSpPr>
        <p:spPr bwMode="auto">
          <a:xfrm>
            <a:off x="2411413" y="3068638"/>
            <a:ext cx="4897437" cy="2376487"/>
          </a:xfrm>
          <a:prstGeom prst="wedgeEllipseCallout">
            <a:avLst>
              <a:gd name="adj1" fmla="val -54958"/>
              <a:gd name="adj2" fmla="val 50602"/>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zh-CN" altLang="en-US"/>
              <a:t>为增加保密性，在使用代替法时还可利用一些其他技巧，如单字母表对多字母表、单字母对多字母、多重代替等。</a:t>
            </a:r>
            <a:r>
              <a:rPr lang="zh-CN" altLang="en-US" sz="1800"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76811"/>
                                        </p:tgtEl>
                                        <p:attrNameLst>
                                          <p:attrName>style.visibility</p:attrName>
                                        </p:attrNameLst>
                                      </p:cBhvr>
                                      <p:to>
                                        <p:strVal val="visible"/>
                                      </p:to>
                                    </p:set>
                                    <p:animEffect transition="in" filter="blinds(horizontal)">
                                      <p:cBhvr>
                                        <p:cTn id="7" dur="500"/>
                                        <p:tgtEl>
                                          <p:spTgt spid="76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808"/>
                                        </p:tgtEl>
                                        <p:attrNameLst>
                                          <p:attrName>style.visibility</p:attrName>
                                        </p:attrNameLst>
                                      </p:cBhvr>
                                      <p:to>
                                        <p:strVal val="visible"/>
                                      </p:to>
                                    </p:set>
                                    <p:animEffect transition="in" filter="fade">
                                      <p:cBhvr>
                                        <p:cTn id="12" dur="2000"/>
                                        <p:tgtEl>
                                          <p:spTgt spid="768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6812"/>
                                        </p:tgtEl>
                                        <p:attrNameLst>
                                          <p:attrName>style.visibility</p:attrName>
                                        </p:attrNameLst>
                                      </p:cBhvr>
                                      <p:to>
                                        <p:strVal val="visible"/>
                                      </p:to>
                                    </p:set>
                                    <p:animEffect transition="in" filter="blinds(horizontal)">
                                      <p:cBhvr>
                                        <p:cTn id="17" dur="500"/>
                                        <p:tgtEl>
                                          <p:spTgt spid="768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6813"/>
                                        </p:tgtEl>
                                        <p:attrNameLst>
                                          <p:attrName>style.visibility</p:attrName>
                                        </p:attrNameLst>
                                      </p:cBhvr>
                                      <p:to>
                                        <p:strVal val="visible"/>
                                      </p:to>
                                    </p:set>
                                    <p:animEffect transition="in" filter="dissolve">
                                      <p:cBhvr>
                                        <p:cTn id="22" dur="500"/>
                                        <p:tgtEl>
                                          <p:spTgt spid="76813"/>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6883"/>
                                        </p:tgtEl>
                                        <p:attrNameLst>
                                          <p:attrName>style.visibility</p:attrName>
                                        </p:attrNameLst>
                                      </p:cBhvr>
                                      <p:to>
                                        <p:strVal val="visible"/>
                                      </p:to>
                                    </p:set>
                                    <p:animEffect transition="in" filter="wipe(left)">
                                      <p:cBhvr>
                                        <p:cTn id="26" dur="500"/>
                                        <p:tgtEl>
                                          <p:spTgt spid="76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p:bldP spid="7688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2" name="Group 4"/>
          <p:cNvGrpSpPr>
            <a:grpSpLocks/>
          </p:cNvGrpSpPr>
          <p:nvPr/>
        </p:nvGrpSpPr>
        <p:grpSpPr bwMode="auto">
          <a:xfrm>
            <a:off x="250825" y="442913"/>
            <a:ext cx="4681538" cy="682625"/>
            <a:chOff x="158" y="279"/>
            <a:chExt cx="2578" cy="430"/>
          </a:xfrm>
        </p:grpSpPr>
        <p:sp>
          <p:nvSpPr>
            <p:cNvPr id="78853" name="Rectangle 5"/>
            <p:cNvSpPr>
              <a:spLocks noChangeArrowheads="1"/>
            </p:cNvSpPr>
            <p:nvPr/>
          </p:nvSpPr>
          <p:spPr bwMode="auto">
            <a:xfrm>
              <a:off x="158" y="305"/>
              <a:ext cx="190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600">
                  <a:solidFill>
                    <a:srgbClr val="0000FF"/>
                  </a:solidFill>
                </a:rPr>
                <a:t>2</a:t>
              </a:r>
              <a:r>
                <a:rPr lang="en-US" altLang="zh-CN" sz="3600"/>
                <a:t>.</a:t>
              </a:r>
              <a:r>
                <a:rPr lang="zh-CN" altLang="en-US" sz="3600"/>
                <a:t>移位密码体制</a:t>
              </a:r>
            </a:p>
          </p:txBody>
        </p:sp>
        <p:pic>
          <p:nvPicPr>
            <p:cNvPr id="78854" name="Picture 6" descr="4167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64" y="279"/>
              <a:ext cx="672"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861" name="Group 13"/>
          <p:cNvGrpSpPr>
            <a:grpSpLocks/>
          </p:cNvGrpSpPr>
          <p:nvPr/>
        </p:nvGrpSpPr>
        <p:grpSpPr bwMode="auto">
          <a:xfrm>
            <a:off x="395288" y="1196975"/>
            <a:ext cx="8497887" cy="936625"/>
            <a:chOff x="249" y="754"/>
            <a:chExt cx="5353" cy="590"/>
          </a:xfrm>
        </p:grpSpPr>
        <p:sp>
          <p:nvSpPr>
            <p:cNvPr id="78856" name="Text Box 8" descr="再生纸"/>
            <p:cNvSpPr txBox="1">
              <a:spLocks noChangeArrowheads="1"/>
            </p:cNvSpPr>
            <p:nvPr/>
          </p:nvSpPr>
          <p:spPr bwMode="auto">
            <a:xfrm>
              <a:off x="249" y="754"/>
              <a:ext cx="5353" cy="590"/>
            </a:xfrm>
            <a:prstGeom prst="rect">
              <a:avLst/>
            </a:prstGeom>
            <a:blipFill dpi="0" rotWithShape="0">
              <a:blip r:embed="rId3"/>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55663" indent="-855663">
                <a:defRPr>
                  <a:solidFill>
                    <a:schemeClr val="tx1"/>
                  </a:solidFill>
                  <a:latin typeface="Arial" pitchFamily="34" charset="0"/>
                  <a:ea typeface="宋体" pitchFamily="2" charset="-122"/>
                </a:defRPr>
              </a:lvl1pPr>
              <a:lvl2pPr marL="1046163">
                <a:defRPr>
                  <a:solidFill>
                    <a:schemeClr val="tx1"/>
                  </a:solidFill>
                  <a:latin typeface="Arial" pitchFamily="34" charset="0"/>
                  <a:ea typeface="宋体" pitchFamily="2" charset="-122"/>
                </a:defRPr>
              </a:lvl2pPr>
              <a:lvl3pPr marL="1236663">
                <a:defRPr>
                  <a:solidFill>
                    <a:schemeClr val="tx1"/>
                  </a:solidFill>
                  <a:latin typeface="Arial" pitchFamily="34" charset="0"/>
                  <a:ea typeface="宋体" pitchFamily="2" charset="-122"/>
                </a:defRPr>
              </a:lvl3pPr>
              <a:lvl4pPr marL="142716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endParaRPr kumimoji="1" lang="zh-CN" altLang="zh-CN" sz="2800">
                <a:solidFill>
                  <a:srgbClr val="0000FF"/>
                </a:solidFill>
              </a:endParaRPr>
            </a:p>
          </p:txBody>
        </p:sp>
        <p:sp>
          <p:nvSpPr>
            <p:cNvPr id="78857" name="Text Box 9"/>
            <p:cNvSpPr txBox="1">
              <a:spLocks noChangeArrowheads="1"/>
            </p:cNvSpPr>
            <p:nvPr/>
          </p:nvSpPr>
          <p:spPr bwMode="auto">
            <a:xfrm>
              <a:off x="249" y="800"/>
              <a:ext cx="526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rPr>
                <a:t>移位密码</a:t>
              </a:r>
              <a:r>
                <a:rPr lang="zh-CN" altLang="en-US"/>
                <a:t>采用移位法进行加密，明文中的字母重新排列，本身不变，只是位置改变了。</a:t>
              </a:r>
            </a:p>
          </p:txBody>
        </p:sp>
      </p:grpSp>
      <p:grpSp>
        <p:nvGrpSpPr>
          <p:cNvPr id="78860" name="Group 12"/>
          <p:cNvGrpSpPr>
            <a:grpSpLocks/>
          </p:cNvGrpSpPr>
          <p:nvPr/>
        </p:nvGrpSpPr>
        <p:grpSpPr bwMode="auto">
          <a:xfrm>
            <a:off x="250825" y="2205038"/>
            <a:ext cx="8569325" cy="3024187"/>
            <a:chOff x="158" y="1389"/>
            <a:chExt cx="5398" cy="1905"/>
          </a:xfrm>
        </p:grpSpPr>
        <p:sp>
          <p:nvSpPr>
            <p:cNvPr id="78858" name="AutoShape 10" descr="纸莎草纸"/>
            <p:cNvSpPr>
              <a:spLocks noChangeArrowheads="1"/>
            </p:cNvSpPr>
            <p:nvPr/>
          </p:nvSpPr>
          <p:spPr bwMode="auto">
            <a:xfrm>
              <a:off x="158" y="1389"/>
              <a:ext cx="5398" cy="1905"/>
            </a:xfrm>
            <a:prstGeom prst="horizontalScroll">
              <a:avLst>
                <a:gd name="adj" fmla="val 12500"/>
              </a:avLst>
            </a:prstGeom>
            <a:blipFill dpi="0" rotWithShape="1">
              <a:blip r:embed="rId4"/>
              <a:srcRect/>
              <a:tile tx="0" ty="0" sx="100000" sy="100000" flip="none" algn="tl"/>
            </a:blipFill>
            <a:ln w="28575">
              <a:solidFill>
                <a:schemeClr val="tx1"/>
              </a:solidFill>
              <a:round/>
              <a:headEnd/>
              <a:tailEnd/>
            </a:ln>
            <a:effectLst>
              <a:outerShdw dist="107763" dir="2700000" algn="ctr" rotWithShape="0">
                <a:srgbClr val="9999FF">
                  <a:alpha val="50000"/>
                </a:srgbClr>
              </a:outerShdw>
            </a:effectLst>
          </p:spPr>
          <p:txBody>
            <a:bodyPr wrap="none" anchor="ctr"/>
            <a:lstStyle/>
            <a:p>
              <a:endParaRPr lang="zh-CN" altLang="en-US"/>
            </a:p>
          </p:txBody>
        </p:sp>
        <p:sp>
          <p:nvSpPr>
            <p:cNvPr id="78859" name="Text Box 11"/>
            <p:cNvSpPr txBox="1">
              <a:spLocks noChangeArrowheads="1"/>
            </p:cNvSpPr>
            <p:nvPr/>
          </p:nvSpPr>
          <p:spPr bwMode="auto">
            <a:xfrm>
              <a:off x="385" y="1616"/>
              <a:ext cx="5126"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早在</a:t>
              </a:r>
              <a:r>
                <a:rPr lang="en-US" altLang="zh-CN"/>
                <a:t>4000</a:t>
              </a:r>
              <a:r>
                <a:rPr lang="zh-CN" altLang="en-US"/>
                <a:t>多年前，古希腊人就用一种名  叫“天书”的器械来加密消息。该密码器械是用一条窄长的草纸缠绕在一个直径确定的圆筒上，明文逐行横写在纸带上，当取下纸带时，字母的次序就被打乱了，消息得以隐蔽。收方阅读消息时，要将纸带重新绕在直径与原来相同的圆筒上，才能看到正确的消息。在这里圆筒的直径起到了密钥的作用。</a:t>
              </a:r>
              <a:r>
                <a:rPr lang="zh-CN" altLang="en-US" sz="1800" b="0"/>
                <a:t> </a:t>
              </a:r>
            </a:p>
          </p:txBody>
        </p:sp>
      </p:grpSp>
      <p:sp>
        <p:nvSpPr>
          <p:cNvPr id="78862" name="Text Box 14"/>
          <p:cNvSpPr txBox="1">
            <a:spLocks noChangeArrowheads="1"/>
          </p:cNvSpPr>
          <p:nvPr/>
        </p:nvSpPr>
        <p:spPr bwMode="auto">
          <a:xfrm>
            <a:off x="250825" y="2276475"/>
            <a:ext cx="86423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rPr>
              <a:t>另一种移位 法</a:t>
            </a:r>
            <a:r>
              <a:rPr lang="zh-CN" altLang="en-US"/>
              <a:t>采用将字母表中的字母平移若干位的方法来构造密文字母表，传说这类方法是由古罗马皇帝凯撒最早使用的，故这种密文字母表被称为凯撒字母表。例如，如用将字母表向右平移</a:t>
            </a:r>
            <a:r>
              <a:rPr lang="en-US" altLang="zh-CN">
                <a:solidFill>
                  <a:srgbClr val="0000FF"/>
                </a:solidFill>
              </a:rPr>
              <a:t>3</a:t>
            </a:r>
            <a:r>
              <a:rPr lang="zh-CN" altLang="en-US"/>
              <a:t>位的方法来构造密文字母表，可  得： </a:t>
            </a:r>
          </a:p>
        </p:txBody>
      </p:sp>
      <p:sp>
        <p:nvSpPr>
          <p:cNvPr id="78863" name="Text Box 15"/>
          <p:cNvSpPr txBox="1">
            <a:spLocks noChangeArrowheads="1"/>
          </p:cNvSpPr>
          <p:nvPr/>
        </p:nvSpPr>
        <p:spPr bwMode="auto">
          <a:xfrm>
            <a:off x="611188" y="38608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明文字母表</a:t>
            </a:r>
            <a:r>
              <a:rPr lang="zh-CN" altLang="en-US"/>
              <a:t>：   </a:t>
            </a:r>
            <a:r>
              <a:rPr lang="en-US" altLang="zh-CN">
                <a:solidFill>
                  <a:srgbClr val="0000FF"/>
                </a:solidFill>
              </a:rPr>
              <a:t>ABC</a:t>
            </a:r>
            <a:r>
              <a:rPr lang="en-US" altLang="zh-CN"/>
              <a:t>DEFGHIJKLMNOPQRSTUVWXYZ</a:t>
            </a:r>
          </a:p>
          <a:p>
            <a:r>
              <a:rPr lang="zh-CN" altLang="en-US">
                <a:solidFill>
                  <a:srgbClr val="FF0000"/>
                </a:solidFill>
              </a:rPr>
              <a:t>密文字母表</a:t>
            </a:r>
            <a:r>
              <a:rPr lang="zh-CN" altLang="en-US"/>
              <a:t>：   </a:t>
            </a:r>
            <a:r>
              <a:rPr lang="en-US" altLang="zh-CN"/>
              <a:t>DEFGHIJKLMNOPQRTSUVWXYZ</a:t>
            </a:r>
            <a:r>
              <a:rPr lang="en-US" altLang="zh-CN">
                <a:solidFill>
                  <a:srgbClr val="0000FF"/>
                </a:solidFill>
              </a:rPr>
              <a:t>ABC</a:t>
            </a:r>
          </a:p>
        </p:txBody>
      </p:sp>
      <p:grpSp>
        <p:nvGrpSpPr>
          <p:cNvPr id="78867" name="Group 19"/>
          <p:cNvGrpSpPr>
            <a:grpSpLocks/>
          </p:cNvGrpSpPr>
          <p:nvPr/>
        </p:nvGrpSpPr>
        <p:grpSpPr bwMode="auto">
          <a:xfrm>
            <a:off x="395288" y="4627563"/>
            <a:ext cx="7129462" cy="482600"/>
            <a:chOff x="249" y="2915"/>
            <a:chExt cx="4491" cy="304"/>
          </a:xfrm>
        </p:grpSpPr>
        <p:sp>
          <p:nvSpPr>
            <p:cNvPr id="78864" name="Text Box 16"/>
            <p:cNvSpPr txBox="1">
              <a:spLocks noChangeArrowheads="1"/>
            </p:cNvSpPr>
            <p:nvPr/>
          </p:nvSpPr>
          <p:spPr bwMode="auto">
            <a:xfrm>
              <a:off x="249" y="2931"/>
              <a:ext cx="2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因此</a:t>
              </a:r>
              <a:r>
                <a:rPr lang="zh-CN" altLang="en-US">
                  <a:solidFill>
                    <a:srgbClr val="0000FF"/>
                  </a:solidFill>
                </a:rPr>
                <a:t>    “</a:t>
              </a:r>
              <a:r>
                <a:rPr lang="en-US" altLang="zh-CN">
                  <a:solidFill>
                    <a:srgbClr val="0000FF"/>
                  </a:solidFill>
                </a:rPr>
                <a:t>THANK YOU” </a:t>
              </a:r>
            </a:p>
          </p:txBody>
        </p:sp>
        <p:sp>
          <p:nvSpPr>
            <p:cNvPr id="78865" name="Text Box 17"/>
            <p:cNvSpPr txBox="1">
              <a:spLocks noChangeArrowheads="1"/>
            </p:cNvSpPr>
            <p:nvPr/>
          </p:nvSpPr>
          <p:spPr bwMode="auto">
            <a:xfrm>
              <a:off x="3107" y="2915"/>
              <a:ext cx="16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6600"/>
                  </a:solidFill>
                </a:rPr>
                <a:t>“WKDQN BRX”</a:t>
              </a:r>
              <a:r>
                <a:rPr lang="en-US" altLang="zh-CN" sz="1800" b="0"/>
                <a:t> </a:t>
              </a:r>
            </a:p>
          </p:txBody>
        </p:sp>
        <p:sp>
          <p:nvSpPr>
            <p:cNvPr id="78866" name="Line 18"/>
            <p:cNvSpPr>
              <a:spLocks noChangeShapeType="1"/>
            </p:cNvSpPr>
            <p:nvPr/>
          </p:nvSpPr>
          <p:spPr bwMode="auto">
            <a:xfrm>
              <a:off x="2290" y="3067"/>
              <a:ext cx="771"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8870" name="Group 22"/>
          <p:cNvGrpSpPr>
            <a:grpSpLocks/>
          </p:cNvGrpSpPr>
          <p:nvPr/>
        </p:nvGrpSpPr>
        <p:grpSpPr bwMode="auto">
          <a:xfrm>
            <a:off x="250825" y="5084763"/>
            <a:ext cx="8713788" cy="1584325"/>
            <a:chOff x="158" y="3203"/>
            <a:chExt cx="5489" cy="998"/>
          </a:xfrm>
        </p:grpSpPr>
        <p:sp>
          <p:nvSpPr>
            <p:cNvPr id="78869" name="Rectangle 21"/>
            <p:cNvSpPr>
              <a:spLocks noChangeArrowheads="1"/>
            </p:cNvSpPr>
            <p:nvPr/>
          </p:nvSpPr>
          <p:spPr bwMode="auto">
            <a:xfrm>
              <a:off x="204" y="3203"/>
              <a:ext cx="5443" cy="99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8" name="Text Box 20"/>
            <p:cNvSpPr txBox="1">
              <a:spLocks noChangeArrowheads="1"/>
            </p:cNvSpPr>
            <p:nvPr/>
          </p:nvSpPr>
          <p:spPr bwMode="auto">
            <a:xfrm>
              <a:off x="158" y="3203"/>
              <a:ext cx="5489"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以上两种移位较易被人破译，为打破字母表中原有的顺序还可采用所谓路线加密法，即把明文字母表按某种既定的顺序安排在一个矩阵中，然后用另一种顺序选出矩阵中的字母来产生密文表。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arn(outVertical)">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8861"/>
                                        </p:tgtEl>
                                        <p:attrNameLst>
                                          <p:attrName>style.visibility</p:attrName>
                                        </p:attrNameLst>
                                      </p:cBhvr>
                                      <p:to>
                                        <p:strVal val="visible"/>
                                      </p:to>
                                    </p:set>
                                    <p:animEffect transition="in" filter="box(out)">
                                      <p:cBhvr>
                                        <p:cTn id="12" dur="500"/>
                                        <p:tgtEl>
                                          <p:spTgt spid="788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8860"/>
                                        </p:tgtEl>
                                        <p:attrNameLst>
                                          <p:attrName>style.visibility</p:attrName>
                                        </p:attrNameLst>
                                      </p:cBhvr>
                                      <p:to>
                                        <p:strVal val="visible"/>
                                      </p:to>
                                    </p:set>
                                    <p:animEffect transition="in" filter="wipe(left)">
                                      <p:cBhvr>
                                        <p:cTn id="17" dur="500"/>
                                        <p:tgtEl>
                                          <p:spTgt spid="78860"/>
                                        </p:tgtEl>
                                      </p:cBhvr>
                                    </p:animEffect>
                                  </p:childTnLst>
                                  <p:subTnLst>
                                    <p:set>
                                      <p:cBhvr override="childStyle">
                                        <p:cTn dur="1" fill="hold" display="0" masterRel="nextClick" afterEffect="1"/>
                                        <p:tgtEl>
                                          <p:spTgt spid="78860"/>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8862"/>
                                        </p:tgtEl>
                                        <p:attrNameLst>
                                          <p:attrName>style.visibility</p:attrName>
                                        </p:attrNameLst>
                                      </p:cBhvr>
                                      <p:to>
                                        <p:strVal val="visible"/>
                                      </p:to>
                                    </p:set>
                                    <p:animEffect transition="in" filter="strips(downRight)">
                                      <p:cBhvr>
                                        <p:cTn id="22" dur="500"/>
                                        <p:tgtEl>
                                          <p:spTgt spid="788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78863"/>
                                        </p:tgtEl>
                                        <p:attrNameLst>
                                          <p:attrName>style.visibility</p:attrName>
                                        </p:attrNameLst>
                                      </p:cBhvr>
                                      <p:to>
                                        <p:strVal val="visible"/>
                                      </p:to>
                                    </p:set>
                                    <p:animEffect transition="in" filter="diamond(in)">
                                      <p:cBhvr>
                                        <p:cTn id="27" dur="2000"/>
                                        <p:tgtEl>
                                          <p:spTgt spid="788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8867"/>
                                        </p:tgtEl>
                                        <p:attrNameLst>
                                          <p:attrName>style.visibility</p:attrName>
                                        </p:attrNameLst>
                                      </p:cBhvr>
                                      <p:to>
                                        <p:strVal val="visible"/>
                                      </p:to>
                                    </p:set>
                                    <p:animEffect transition="in" filter="wipe(left)">
                                      <p:cBhvr>
                                        <p:cTn id="32" dur="500"/>
                                        <p:tgtEl>
                                          <p:spTgt spid="788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8870"/>
                                        </p:tgtEl>
                                        <p:attrNameLst>
                                          <p:attrName>style.visibility</p:attrName>
                                        </p:attrNameLst>
                                      </p:cBhvr>
                                      <p:to>
                                        <p:strVal val="visible"/>
                                      </p:to>
                                    </p:set>
                                    <p:animEffect transition="in" filter="wipe(left)">
                                      <p:cBhvr>
                                        <p:cTn id="37" dur="500"/>
                                        <p:tgtEl>
                                          <p:spTgt spid="78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2" grpId="0"/>
      <p:bldP spid="788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9" name="Group 7"/>
          <p:cNvGrpSpPr>
            <a:grpSpLocks/>
          </p:cNvGrpSpPr>
          <p:nvPr/>
        </p:nvGrpSpPr>
        <p:grpSpPr bwMode="auto">
          <a:xfrm>
            <a:off x="468313" y="4437063"/>
            <a:ext cx="8208962" cy="1296987"/>
            <a:chOff x="204" y="2523"/>
            <a:chExt cx="5398" cy="1043"/>
          </a:xfrm>
        </p:grpSpPr>
        <p:sp>
          <p:nvSpPr>
            <p:cNvPr id="79880" name="AutoShape 8" descr="永恒"/>
            <p:cNvSpPr>
              <a:spLocks noChangeArrowheads="1"/>
            </p:cNvSpPr>
            <p:nvPr/>
          </p:nvSpPr>
          <p:spPr bwMode="auto">
            <a:xfrm>
              <a:off x="204" y="2523"/>
              <a:ext cx="5398" cy="1043"/>
            </a:xfrm>
            <a:prstGeom prst="roundRect">
              <a:avLst>
                <a:gd name="adj" fmla="val 16667"/>
              </a:avLst>
            </a:prstGeom>
            <a:blipFill dpi="0" rotWithShape="0">
              <a:blip r:embed="rId2"/>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b="0"/>
            </a:p>
          </p:txBody>
        </p:sp>
        <p:sp>
          <p:nvSpPr>
            <p:cNvPr id="79881" name="Text Box 9"/>
            <p:cNvSpPr txBox="1">
              <a:spLocks noChangeArrowheads="1"/>
            </p:cNvSpPr>
            <p:nvPr/>
          </p:nvSpPr>
          <p:spPr bwMode="auto">
            <a:xfrm>
              <a:off x="295" y="2568"/>
              <a:ext cx="5307"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sp>
        <p:nvSpPr>
          <p:cNvPr id="79876" name="Text Box 4"/>
          <p:cNvSpPr txBox="1">
            <a:spLocks noChangeArrowheads="1"/>
          </p:cNvSpPr>
          <p:nvPr/>
        </p:nvSpPr>
        <p:spPr bwMode="auto">
          <a:xfrm>
            <a:off x="468313" y="620713"/>
            <a:ext cx="835183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例如，对明文：</a:t>
            </a:r>
            <a:r>
              <a:rPr lang="en-US" altLang="zh-CN">
                <a:solidFill>
                  <a:srgbClr val="0000FF"/>
                </a:solidFill>
              </a:rPr>
              <a:t>THE HISTORY OF ZJU IS MORE THAN ONE HUNDRED YEARS</a:t>
            </a:r>
            <a:r>
              <a:rPr lang="en-US" altLang="zh-CN"/>
              <a:t>.</a:t>
            </a:r>
            <a:r>
              <a:rPr lang="zh-CN" altLang="en-US"/>
              <a:t>以</a:t>
            </a:r>
            <a:r>
              <a:rPr lang="en-US" altLang="zh-CN"/>
              <a:t>7</a:t>
            </a:r>
            <a:r>
              <a:rPr lang="zh-CN" altLang="en-US"/>
              <a:t>列矩阵表示如下：</a:t>
            </a:r>
          </a:p>
          <a:p>
            <a:pPr algn="ctr"/>
            <a:r>
              <a:rPr lang="en-US" altLang="zh-CN">
                <a:solidFill>
                  <a:srgbClr val="00CC00"/>
                </a:solidFill>
              </a:rPr>
              <a:t>THEHIST</a:t>
            </a:r>
          </a:p>
          <a:p>
            <a:pPr algn="ctr"/>
            <a:r>
              <a:rPr lang="en-US" altLang="zh-CN">
                <a:solidFill>
                  <a:srgbClr val="00CC00"/>
                </a:solidFill>
              </a:rPr>
              <a:t>ORYOFZJ</a:t>
            </a:r>
          </a:p>
          <a:p>
            <a:pPr algn="ctr"/>
            <a:r>
              <a:rPr lang="en-US" altLang="zh-CN">
                <a:solidFill>
                  <a:srgbClr val="00CC00"/>
                </a:solidFill>
              </a:rPr>
              <a:t>UISMORE</a:t>
            </a:r>
          </a:p>
          <a:p>
            <a:pPr algn="ctr"/>
            <a:r>
              <a:rPr lang="en-US" altLang="zh-CN">
                <a:solidFill>
                  <a:srgbClr val="00CC00"/>
                </a:solidFill>
              </a:rPr>
              <a:t>THANONE</a:t>
            </a:r>
          </a:p>
          <a:p>
            <a:pPr algn="ctr"/>
            <a:r>
              <a:rPr lang="en-US" altLang="zh-CN">
                <a:solidFill>
                  <a:srgbClr val="00CC00"/>
                </a:solidFill>
              </a:rPr>
              <a:t>HUNDRED</a:t>
            </a:r>
          </a:p>
          <a:p>
            <a:pPr algn="ctr"/>
            <a:r>
              <a:rPr lang="en-US" altLang="zh-CN">
                <a:solidFill>
                  <a:srgbClr val="00CC00"/>
                </a:solidFill>
              </a:rPr>
              <a:t>YEARS</a:t>
            </a:r>
          </a:p>
        </p:txBody>
      </p:sp>
      <p:sp>
        <p:nvSpPr>
          <p:cNvPr id="79877" name="Text Box 5"/>
          <p:cNvSpPr txBox="1">
            <a:spLocks noChangeArrowheads="1"/>
          </p:cNvSpPr>
          <p:nvPr/>
        </p:nvSpPr>
        <p:spPr bwMode="auto">
          <a:xfrm>
            <a:off x="468313" y="3573463"/>
            <a:ext cx="8135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再按事先约定的方式选出密文。例如，如按列选出，得到密文：</a:t>
            </a:r>
            <a:r>
              <a:rPr lang="en-US" altLang="zh-CN">
                <a:solidFill>
                  <a:srgbClr val="0000FF"/>
                </a:solidFill>
              </a:rPr>
              <a:t>touthyhrihueeysanahomndrifoorsszrnetjeed</a:t>
            </a:r>
          </a:p>
        </p:txBody>
      </p:sp>
      <p:sp>
        <p:nvSpPr>
          <p:cNvPr id="79878" name="Text Box 6"/>
          <p:cNvSpPr txBox="1">
            <a:spLocks noChangeArrowheads="1"/>
          </p:cNvSpPr>
          <p:nvPr/>
        </p:nvSpPr>
        <p:spPr bwMode="auto">
          <a:xfrm>
            <a:off x="468313" y="4508500"/>
            <a:ext cx="81359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使用不同的顺序进行编写和选择，可以得到各种不同的路线加密体制。对于同一明文消息矩阵，采用不同的抄写方式，得到的密文也是不同的。 </a:t>
            </a:r>
          </a:p>
        </p:txBody>
      </p:sp>
      <p:sp>
        <p:nvSpPr>
          <p:cNvPr id="79883" name="Text Box 11"/>
          <p:cNvSpPr txBox="1">
            <a:spLocks noChangeArrowheads="1"/>
          </p:cNvSpPr>
          <p:nvPr/>
        </p:nvSpPr>
        <p:spPr bwMode="auto">
          <a:xfrm>
            <a:off x="468313" y="4473575"/>
            <a:ext cx="81359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当明文超过规定矩阵的大小时，可以另加一矩阵。当需要加密的字母数小于矩阵大小时，可以在矩阵中留空位或以无用的字母来填满矩阵。</a:t>
            </a:r>
            <a:r>
              <a:rPr lang="zh-CN" altLang="en-US"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checkerboard(across)">
                                      <p:cBhvr>
                                        <p:cTn id="7" dur="500"/>
                                        <p:tgtEl>
                                          <p:spTgt spid="79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fade">
                                      <p:cBhvr>
                                        <p:cTn id="12" dur="2000"/>
                                        <p:tgtEl>
                                          <p:spTgt spid="79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79879"/>
                                        </p:tgtEl>
                                        <p:attrNameLst>
                                          <p:attrName>style.visibility</p:attrName>
                                        </p:attrNameLst>
                                      </p:cBhvr>
                                      <p:to>
                                        <p:strVal val="visible"/>
                                      </p:to>
                                    </p:set>
                                    <p:animEffect transition="in" filter="barn(outHorizontal)">
                                      <p:cBhvr>
                                        <p:cTn id="17" dur="500"/>
                                        <p:tgtEl>
                                          <p:spTgt spid="79879"/>
                                        </p:tgtEl>
                                      </p:cBhvr>
                                    </p:animEffect>
                                  </p:childTnLst>
                                </p:cTn>
                              </p:par>
                            </p:childTnLst>
                          </p:cTn>
                        </p:par>
                        <p:par>
                          <p:cTn id="18" fill="hold" nodeType="afterGroup">
                            <p:stCondLst>
                              <p:cond delay="500"/>
                            </p:stCondLst>
                            <p:childTnLst>
                              <p:par>
                                <p:cTn id="19" presetID="18" presetClass="entr" presetSubtype="6" fill="hold" grpId="0" nodeType="afterEffect">
                                  <p:stCondLst>
                                    <p:cond delay="0"/>
                                  </p:stCondLst>
                                  <p:childTnLst>
                                    <p:set>
                                      <p:cBhvr>
                                        <p:cTn id="20" dur="1" fill="hold">
                                          <p:stCondLst>
                                            <p:cond delay="0"/>
                                          </p:stCondLst>
                                        </p:cTn>
                                        <p:tgtEl>
                                          <p:spTgt spid="79878"/>
                                        </p:tgtEl>
                                        <p:attrNameLst>
                                          <p:attrName>style.visibility</p:attrName>
                                        </p:attrNameLst>
                                      </p:cBhvr>
                                      <p:to>
                                        <p:strVal val="visible"/>
                                      </p:to>
                                    </p:set>
                                    <p:animEffect transition="in" filter="strips(downRight)">
                                      <p:cBhvr>
                                        <p:cTn id="21" dur="500"/>
                                        <p:tgtEl>
                                          <p:spTgt spid="79878"/>
                                        </p:tgtEl>
                                      </p:cBhvr>
                                    </p:animEffect>
                                  </p:childTnLst>
                                  <p:subTnLst>
                                    <p:set>
                                      <p:cBhvr override="childStyle">
                                        <p:cTn dur="1" fill="hold" display="0" masterRel="nextClick" afterEffect="1"/>
                                        <p:tgtEl>
                                          <p:spTgt spid="79878"/>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79883"/>
                                        </p:tgtEl>
                                        <p:attrNameLst>
                                          <p:attrName>style.visibility</p:attrName>
                                        </p:attrNameLst>
                                      </p:cBhvr>
                                      <p:to>
                                        <p:strVal val="visible"/>
                                      </p:to>
                                    </p:set>
                                    <p:animEffect transition="in" filter="strips(downRight)">
                                      <p:cBhvr>
                                        <p:cTn id="26"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p:bldP spid="79877" grpId="0"/>
      <p:bldP spid="79878" grpId="0"/>
      <p:bldP spid="798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900" name="Group 4"/>
          <p:cNvGrpSpPr>
            <a:grpSpLocks/>
          </p:cNvGrpSpPr>
          <p:nvPr/>
        </p:nvGrpSpPr>
        <p:grpSpPr bwMode="auto">
          <a:xfrm>
            <a:off x="395288" y="620713"/>
            <a:ext cx="8497887" cy="936625"/>
            <a:chOff x="249" y="391"/>
            <a:chExt cx="5353" cy="1950"/>
          </a:xfrm>
        </p:grpSpPr>
        <p:sp>
          <p:nvSpPr>
            <p:cNvPr id="80901" name="Text Box 5" descr="再生纸"/>
            <p:cNvSpPr txBox="1">
              <a:spLocks noChangeArrowheads="1"/>
            </p:cNvSpPr>
            <p:nvPr/>
          </p:nvSpPr>
          <p:spPr bwMode="auto">
            <a:xfrm>
              <a:off x="249" y="391"/>
              <a:ext cx="5353" cy="1950"/>
            </a:xfrm>
            <a:prstGeom prst="rect">
              <a:avLst/>
            </a:prstGeom>
            <a:blipFill dpi="0" rotWithShape="0">
              <a:blip r:embed="rId2"/>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55663" indent="-855663">
                <a:defRPr>
                  <a:solidFill>
                    <a:schemeClr val="tx1"/>
                  </a:solidFill>
                  <a:latin typeface="Arial" pitchFamily="34" charset="0"/>
                  <a:ea typeface="宋体" pitchFamily="2" charset="-122"/>
                </a:defRPr>
              </a:lvl1pPr>
              <a:lvl2pPr marL="1046163">
                <a:defRPr>
                  <a:solidFill>
                    <a:schemeClr val="tx1"/>
                  </a:solidFill>
                  <a:latin typeface="Arial" pitchFamily="34" charset="0"/>
                  <a:ea typeface="宋体" pitchFamily="2" charset="-122"/>
                </a:defRPr>
              </a:lvl2pPr>
              <a:lvl3pPr marL="1236663">
                <a:defRPr>
                  <a:solidFill>
                    <a:schemeClr val="tx1"/>
                  </a:solidFill>
                  <a:latin typeface="Arial" pitchFamily="34" charset="0"/>
                  <a:ea typeface="宋体" pitchFamily="2" charset="-122"/>
                </a:defRPr>
              </a:lvl3pPr>
              <a:lvl4pPr marL="142716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endParaRPr kumimoji="1" lang="zh-CN" altLang="zh-CN" sz="2800">
                <a:solidFill>
                  <a:srgbClr val="0000FF"/>
                </a:solidFill>
              </a:endParaRPr>
            </a:p>
          </p:txBody>
        </p:sp>
        <p:sp>
          <p:nvSpPr>
            <p:cNvPr id="80902" name="Text Box 6"/>
            <p:cNvSpPr txBox="1">
              <a:spLocks noChangeArrowheads="1"/>
            </p:cNvSpPr>
            <p:nvPr/>
          </p:nvSpPr>
          <p:spPr bwMode="auto">
            <a:xfrm>
              <a:off x="249" y="437"/>
              <a:ext cx="5262" cy="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移位法也可和代替法结合使用，并使用约定的单词或短语作密钥，以进一步加强保密性，这就  是</a:t>
              </a:r>
              <a:r>
                <a:rPr lang="zh-CN" altLang="en-US">
                  <a:solidFill>
                    <a:srgbClr val="0000FF"/>
                  </a:solidFill>
                </a:rPr>
                <a:t>钥控列序加密 法</a:t>
              </a:r>
              <a:r>
                <a:rPr lang="zh-CN" altLang="en-US"/>
                <a:t>。</a:t>
              </a:r>
              <a:r>
                <a:rPr lang="zh-CN" altLang="en-US" sz="1800" b="0"/>
                <a:t> </a:t>
              </a:r>
            </a:p>
          </p:txBody>
        </p:sp>
      </p:grpSp>
      <p:sp>
        <p:nvSpPr>
          <p:cNvPr id="80903" name="Text Box 7"/>
          <p:cNvSpPr txBox="1">
            <a:spLocks noChangeArrowheads="1"/>
          </p:cNvSpPr>
          <p:nvPr/>
        </p:nvSpPr>
        <p:spPr bwMode="auto">
          <a:xfrm>
            <a:off x="466725" y="1557338"/>
            <a:ext cx="849788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例如</a:t>
            </a:r>
            <a:r>
              <a:rPr lang="zh-CN" altLang="en-US"/>
              <a:t>，用密钥单词 </a:t>
            </a:r>
            <a:r>
              <a:rPr lang="en-US" altLang="zh-CN">
                <a:solidFill>
                  <a:srgbClr val="0000FF"/>
                </a:solidFill>
              </a:rPr>
              <a:t>construct</a:t>
            </a:r>
            <a:r>
              <a:rPr lang="zh-CN" altLang="en-US"/>
              <a:t>对明文</a:t>
            </a:r>
            <a:r>
              <a:rPr lang="en-US" altLang="zh-CN">
                <a:solidFill>
                  <a:srgbClr val="0000FF"/>
                </a:solidFill>
              </a:rPr>
              <a:t>MATHEMATICAL MODELING IS USEFUL</a:t>
            </a:r>
            <a:r>
              <a:rPr lang="zh-CN" altLang="en-US"/>
              <a:t>加密：</a:t>
            </a:r>
          </a:p>
          <a:p>
            <a:pPr algn="ctr"/>
            <a:r>
              <a:rPr lang="en-US" altLang="zh-CN">
                <a:solidFill>
                  <a:srgbClr val="0000FF"/>
                </a:solidFill>
              </a:rPr>
              <a:t>CONSTRUCT</a:t>
            </a:r>
          </a:p>
          <a:p>
            <a:pPr algn="ctr"/>
            <a:r>
              <a:rPr lang="en-US" altLang="zh-CN">
                <a:solidFill>
                  <a:srgbClr val="0000FF"/>
                </a:solidFill>
              </a:rPr>
              <a:t> 1 4 3 675 9 28</a:t>
            </a:r>
          </a:p>
          <a:p>
            <a:pPr algn="ctr"/>
            <a:r>
              <a:rPr lang="en-US" altLang="zh-CN">
                <a:solidFill>
                  <a:srgbClr val="0000FF"/>
                </a:solidFill>
              </a:rPr>
              <a:t>MATHEMATI</a:t>
            </a:r>
          </a:p>
          <a:p>
            <a:pPr algn="ctr"/>
            <a:r>
              <a:rPr lang="en-US" altLang="zh-CN">
                <a:solidFill>
                  <a:srgbClr val="0000FF"/>
                </a:solidFill>
              </a:rPr>
              <a:t>CALMODELI</a:t>
            </a:r>
          </a:p>
          <a:p>
            <a:pPr algn="ctr"/>
            <a:r>
              <a:rPr lang="en-US" altLang="zh-CN">
                <a:solidFill>
                  <a:srgbClr val="0000FF"/>
                </a:solidFill>
              </a:rPr>
              <a:t>NGISUSEFU</a:t>
            </a:r>
          </a:p>
          <a:p>
            <a:r>
              <a:rPr lang="en-US" altLang="zh-CN">
                <a:solidFill>
                  <a:srgbClr val="0000FF"/>
                </a:solidFill>
              </a:rPr>
              <a:t>                                      L </a:t>
            </a:r>
          </a:p>
          <a:p>
            <a:r>
              <a:rPr lang="zh-CN" altLang="en-US"/>
              <a:t>按混淆数的顺序选出各列，得到密文：</a:t>
            </a:r>
          </a:p>
          <a:p>
            <a:r>
              <a:rPr lang="zh-CN" altLang="en-US"/>
              <a:t>     </a:t>
            </a:r>
            <a:r>
              <a:rPr lang="zh-CN" altLang="en-US">
                <a:solidFill>
                  <a:srgbClr val="0000FF"/>
                </a:solidFill>
              </a:rPr>
              <a:t> </a:t>
            </a:r>
            <a:r>
              <a:rPr lang="en-US" altLang="zh-CN">
                <a:solidFill>
                  <a:srgbClr val="0000FF"/>
                </a:solidFill>
              </a:rPr>
              <a:t>MCNLTLFTLIAAGMDSHMSEOSIIUAEE</a:t>
            </a:r>
          </a:p>
        </p:txBody>
      </p:sp>
      <p:grpSp>
        <p:nvGrpSpPr>
          <p:cNvPr id="80904" name="Group 8"/>
          <p:cNvGrpSpPr>
            <a:grpSpLocks/>
          </p:cNvGrpSpPr>
          <p:nvPr/>
        </p:nvGrpSpPr>
        <p:grpSpPr bwMode="auto">
          <a:xfrm>
            <a:off x="468313" y="5373688"/>
            <a:ext cx="8497887" cy="936625"/>
            <a:chOff x="249" y="391"/>
            <a:chExt cx="5353" cy="1950"/>
          </a:xfrm>
        </p:grpSpPr>
        <p:sp>
          <p:nvSpPr>
            <p:cNvPr id="80905" name="Text Box 9" descr="再生纸"/>
            <p:cNvSpPr txBox="1">
              <a:spLocks noChangeArrowheads="1"/>
            </p:cNvSpPr>
            <p:nvPr/>
          </p:nvSpPr>
          <p:spPr bwMode="auto">
            <a:xfrm>
              <a:off x="249" y="391"/>
              <a:ext cx="5353" cy="1950"/>
            </a:xfrm>
            <a:prstGeom prst="rect">
              <a:avLst/>
            </a:prstGeom>
            <a:blipFill dpi="0" rotWithShape="0">
              <a:blip r:embed="rId2"/>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55663" indent="-855663">
                <a:defRPr>
                  <a:solidFill>
                    <a:schemeClr val="tx1"/>
                  </a:solidFill>
                  <a:latin typeface="Arial" pitchFamily="34" charset="0"/>
                  <a:ea typeface="宋体" pitchFamily="2" charset="-122"/>
                </a:defRPr>
              </a:lvl1pPr>
              <a:lvl2pPr marL="1046163">
                <a:defRPr>
                  <a:solidFill>
                    <a:schemeClr val="tx1"/>
                  </a:solidFill>
                  <a:latin typeface="Arial" pitchFamily="34" charset="0"/>
                  <a:ea typeface="宋体" pitchFamily="2" charset="-122"/>
                </a:defRPr>
              </a:lvl2pPr>
              <a:lvl3pPr marL="1236663">
                <a:defRPr>
                  <a:solidFill>
                    <a:schemeClr val="tx1"/>
                  </a:solidFill>
                  <a:latin typeface="Arial" pitchFamily="34" charset="0"/>
                  <a:ea typeface="宋体" pitchFamily="2" charset="-122"/>
                </a:defRPr>
              </a:lvl3pPr>
              <a:lvl4pPr marL="142716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endParaRPr kumimoji="1" lang="zh-CN" altLang="zh-CN" sz="2800">
                <a:solidFill>
                  <a:srgbClr val="0000FF"/>
                </a:solidFill>
              </a:endParaRPr>
            </a:p>
          </p:txBody>
        </p:sp>
        <p:sp>
          <p:nvSpPr>
            <p:cNvPr id="80906" name="Text Box 10"/>
            <p:cNvSpPr txBox="1">
              <a:spLocks noChangeArrowheads="1"/>
            </p:cNvSpPr>
            <p:nvPr/>
          </p:nvSpPr>
          <p:spPr bwMode="auto">
            <a:xfrm>
              <a:off x="249" y="437"/>
              <a:ext cx="5262" cy="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移位法的使用可重复多次，只进行一次移位加密的称为一   </a:t>
              </a:r>
              <a:r>
                <a:rPr lang="zh-CN" altLang="en-US">
                  <a:solidFill>
                    <a:srgbClr val="0000FF"/>
                  </a:solidFill>
                </a:rPr>
                <a:t>次移位法</a:t>
              </a:r>
              <a:r>
                <a:rPr lang="zh-CN" altLang="en-US"/>
                <a:t>，经多次移位的则称  为</a:t>
              </a:r>
              <a:r>
                <a:rPr lang="zh-CN" altLang="en-US">
                  <a:solidFill>
                    <a:srgbClr val="0000FF"/>
                  </a:solidFill>
                </a:rPr>
                <a:t>多次移位法</a:t>
              </a:r>
              <a:r>
                <a:rPr lang="zh-CN" altLang="en-US"/>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box(out)">
                                      <p:cBhvr>
                                        <p:cTn id="7" dur="500"/>
                                        <p:tgtEl>
                                          <p:spTgt spid="80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80903"/>
                                        </p:tgtEl>
                                        <p:attrNameLst>
                                          <p:attrName>style.visibility</p:attrName>
                                        </p:attrNameLst>
                                      </p:cBhvr>
                                      <p:to>
                                        <p:strVal val="visible"/>
                                      </p:to>
                                    </p:set>
                                    <p:animEffect transition="in" filter="circle(out)">
                                      <p:cBhvr>
                                        <p:cTn id="12" dur="2000"/>
                                        <p:tgtEl>
                                          <p:spTgt spid="809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80904"/>
                                        </p:tgtEl>
                                        <p:attrNameLst>
                                          <p:attrName>style.visibility</p:attrName>
                                        </p:attrNameLst>
                                      </p:cBhvr>
                                      <p:to>
                                        <p:strVal val="visible"/>
                                      </p:to>
                                    </p:set>
                                    <p:animEffect transition="in" filter="box(out)">
                                      <p:cBhvr>
                                        <p:cTn id="17" dur="500"/>
                                        <p:tgtEl>
                                          <p:spTgt spid="80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6" name="Group 16"/>
          <p:cNvGrpSpPr>
            <a:grpSpLocks/>
          </p:cNvGrpSpPr>
          <p:nvPr/>
        </p:nvGrpSpPr>
        <p:grpSpPr bwMode="auto">
          <a:xfrm>
            <a:off x="468313" y="549275"/>
            <a:ext cx="6191250" cy="647700"/>
            <a:chOff x="295" y="346"/>
            <a:chExt cx="3900" cy="408"/>
          </a:xfrm>
        </p:grpSpPr>
        <p:sp>
          <p:nvSpPr>
            <p:cNvPr id="81929" name="Rectangle 9"/>
            <p:cNvSpPr>
              <a:spLocks noChangeArrowheads="1"/>
            </p:cNvSpPr>
            <p:nvPr/>
          </p:nvSpPr>
          <p:spPr bwMode="auto">
            <a:xfrm>
              <a:off x="340" y="346"/>
              <a:ext cx="3629" cy="408"/>
            </a:xfrm>
            <a:prstGeom prst="rect">
              <a:avLst/>
            </a:prstGeom>
            <a:gradFill rotWithShape="1">
              <a:gsLst>
                <a:gs pos="0">
                  <a:srgbClr val="FFFF99">
                    <a:gamma/>
                    <a:shade val="78824"/>
                    <a:invGamma/>
                  </a:srgbClr>
                </a:gs>
                <a:gs pos="100000">
                  <a:srgbClr val="FFFF99"/>
                </a:gs>
              </a:gsLst>
              <a:lin ang="5400000" scaled="1"/>
            </a:gradFill>
            <a:ln w="2857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81928" name="Text Box 8"/>
            <p:cNvSpPr txBox="1">
              <a:spLocks noChangeArrowheads="1"/>
            </p:cNvSpPr>
            <p:nvPr/>
          </p:nvSpPr>
          <p:spPr bwMode="auto">
            <a:xfrm>
              <a:off x="295" y="346"/>
              <a:ext cx="39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代替法与移位法密码 的</a:t>
              </a:r>
              <a:r>
                <a:rPr lang="zh-CN" altLang="en-US" sz="3600">
                  <a:solidFill>
                    <a:srgbClr val="0000FF"/>
                  </a:solidFill>
                </a:rPr>
                <a:t>破译 </a:t>
              </a:r>
            </a:p>
          </p:txBody>
        </p:sp>
      </p:grpSp>
      <p:sp>
        <p:nvSpPr>
          <p:cNvPr id="81930" name="Text Box 10"/>
          <p:cNvSpPr txBox="1">
            <a:spLocks noChangeArrowheads="1"/>
          </p:cNvSpPr>
          <p:nvPr/>
        </p:nvSpPr>
        <p:spPr bwMode="auto">
          <a:xfrm>
            <a:off x="395288" y="1341438"/>
            <a:ext cx="82089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对窃听到的密文进行分析时  ，</a:t>
            </a:r>
            <a:r>
              <a:rPr lang="zh-CN" altLang="en-US">
                <a:solidFill>
                  <a:srgbClr val="0000FF"/>
                </a:solidFill>
              </a:rPr>
              <a:t>穷举法</a:t>
            </a:r>
            <a:r>
              <a:rPr lang="zh-CN" altLang="en-US"/>
              <a:t>和</a:t>
            </a:r>
            <a:r>
              <a:rPr lang="zh-CN" altLang="en-US">
                <a:solidFill>
                  <a:srgbClr val="0000FF"/>
                </a:solidFill>
              </a:rPr>
              <a:t>统计法</a:t>
            </a:r>
            <a:r>
              <a:rPr lang="zh-CN" altLang="en-US"/>
              <a:t>是最基本的破译方法  。</a:t>
            </a:r>
          </a:p>
        </p:txBody>
      </p:sp>
      <p:grpSp>
        <p:nvGrpSpPr>
          <p:cNvPr id="81935" name="Group 15"/>
          <p:cNvGrpSpPr>
            <a:grpSpLocks/>
          </p:cNvGrpSpPr>
          <p:nvPr/>
        </p:nvGrpSpPr>
        <p:grpSpPr bwMode="auto">
          <a:xfrm>
            <a:off x="395288" y="2205038"/>
            <a:ext cx="8137525" cy="4108450"/>
            <a:chOff x="249" y="1389"/>
            <a:chExt cx="5126" cy="2588"/>
          </a:xfrm>
        </p:grpSpPr>
        <p:grpSp>
          <p:nvGrpSpPr>
            <p:cNvPr id="81932" name="Group 12"/>
            <p:cNvGrpSpPr>
              <a:grpSpLocks/>
            </p:cNvGrpSpPr>
            <p:nvPr/>
          </p:nvGrpSpPr>
          <p:grpSpPr bwMode="auto">
            <a:xfrm>
              <a:off x="249" y="1389"/>
              <a:ext cx="5126" cy="2585"/>
              <a:chOff x="181" y="391"/>
              <a:chExt cx="5421" cy="1451"/>
            </a:xfrm>
          </p:grpSpPr>
          <p:sp>
            <p:nvSpPr>
              <p:cNvPr id="81933" name="AutoShape 13"/>
              <p:cNvSpPr>
                <a:spLocks noChangeArrowheads="1"/>
              </p:cNvSpPr>
              <p:nvPr/>
            </p:nvSpPr>
            <p:spPr bwMode="auto">
              <a:xfrm>
                <a:off x="204" y="391"/>
                <a:ext cx="5398" cy="1451"/>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81934" name="Text Box 14"/>
              <p:cNvSpPr txBox="1">
                <a:spLocks noChangeArrowheads="1"/>
              </p:cNvSpPr>
              <p:nvPr/>
            </p:nvSpPr>
            <p:spPr bwMode="auto">
              <a:xfrm>
                <a:off x="181" y="391"/>
                <a:ext cx="528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latin typeface="宋体" pitchFamily="2" charset="-122"/>
                </a:endParaRPr>
              </a:p>
            </p:txBody>
          </p:sp>
        </p:grpSp>
        <p:sp>
          <p:nvSpPr>
            <p:cNvPr id="81931" name="Text Box 11"/>
            <p:cNvSpPr txBox="1">
              <a:spLocks noChangeArrowheads="1"/>
            </p:cNvSpPr>
            <p:nvPr/>
          </p:nvSpPr>
          <p:spPr bwMode="auto">
            <a:xfrm>
              <a:off x="249" y="1389"/>
              <a:ext cx="5125"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穷举分析法</a:t>
              </a:r>
              <a:r>
                <a:rPr lang="zh-CN" altLang="en-US">
                  <a:solidFill>
                    <a:srgbClr val="0000FF"/>
                  </a:solidFill>
                </a:rPr>
                <a:t> </a:t>
              </a:r>
              <a:r>
                <a:rPr lang="zh-CN" altLang="en-US"/>
                <a:t>就是对所有可能的密钥或明文进行逐一试探，直至试探到“正确”的为止。此 方法</a:t>
              </a:r>
              <a:r>
                <a:rPr lang="zh-CN" altLang="en-US">
                  <a:solidFill>
                    <a:srgbClr val="0000FF"/>
                  </a:solidFill>
                </a:rPr>
                <a:t>需要事先知道密码体制或加密算法</a:t>
              </a:r>
              <a:r>
                <a:rPr lang="zh-CN" altLang="en-US"/>
                <a:t>（但不知道密钥或加密具体办法）。破译时需将猜测到的明文和选定的密钥输入给算法，产生密文，再将该密文与窃听来的密文比较。如果相同，则认为该密钥就是所要求的，否则继续试探，直至破译。以英文字母为例，当已知对方在采用代替法加密时，如果使用穷举字母表来破译，那么对于最简单的一种使用单字母表－单字母－单元代替法加密的密码，字母表的可能情况   有</a:t>
              </a:r>
              <a:r>
                <a:rPr lang="en-US" altLang="zh-CN">
                  <a:solidFill>
                    <a:srgbClr val="0000FF"/>
                  </a:solidFill>
                </a:rPr>
                <a:t>26</a:t>
              </a:r>
              <a:r>
                <a:rPr lang="zh-CN" altLang="en-US">
                  <a:solidFill>
                    <a:srgbClr val="0000FF"/>
                  </a:solidFill>
                </a:rPr>
                <a:t>！</a:t>
              </a:r>
              <a:r>
                <a:rPr lang="zh-CN" altLang="en-US"/>
                <a:t>种，可见，单纯地使用穷举法，在实际应用中几乎是行不通的，只能与其它方法结合使用。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81936"/>
                                        </p:tgtEl>
                                        <p:attrNameLst>
                                          <p:attrName>style.visibility</p:attrName>
                                        </p:attrNameLst>
                                      </p:cBhvr>
                                      <p:to>
                                        <p:strVal val="visible"/>
                                      </p:to>
                                    </p:set>
                                    <p:animEffect transition="in" filter="blinds(horizontal)">
                                      <p:cBhvr>
                                        <p:cTn id="7" dur="500"/>
                                        <p:tgtEl>
                                          <p:spTgt spid="819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930"/>
                                        </p:tgtEl>
                                        <p:attrNameLst>
                                          <p:attrName>style.visibility</p:attrName>
                                        </p:attrNameLst>
                                      </p:cBhvr>
                                      <p:to>
                                        <p:strVal val="visible"/>
                                      </p:to>
                                    </p:set>
                                    <p:animEffect transition="in" filter="strips(downRight)">
                                      <p:cBhvr>
                                        <p:cTn id="12" dur="500"/>
                                        <p:tgtEl>
                                          <p:spTgt spid="819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81935"/>
                                        </p:tgtEl>
                                        <p:attrNameLst>
                                          <p:attrName>style.visibility</p:attrName>
                                        </p:attrNameLst>
                                      </p:cBhvr>
                                      <p:to>
                                        <p:strVal val="visible"/>
                                      </p:to>
                                    </p:set>
                                    <p:animEffect transition="in" filter="wheel(4)">
                                      <p:cBhvr>
                                        <p:cTn id="17" dur="2000"/>
                                        <p:tgtEl>
                                          <p:spTgt spid="81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8" name="Group 4"/>
          <p:cNvGrpSpPr>
            <a:grpSpLocks/>
          </p:cNvGrpSpPr>
          <p:nvPr/>
        </p:nvGrpSpPr>
        <p:grpSpPr bwMode="auto">
          <a:xfrm>
            <a:off x="323850" y="620713"/>
            <a:ext cx="8605838" cy="1187450"/>
            <a:chOff x="181" y="391"/>
            <a:chExt cx="5421" cy="1451"/>
          </a:xfrm>
        </p:grpSpPr>
        <p:sp>
          <p:nvSpPr>
            <p:cNvPr id="82949" name="AutoShape 5"/>
            <p:cNvSpPr>
              <a:spLocks noChangeArrowheads="1"/>
            </p:cNvSpPr>
            <p:nvPr/>
          </p:nvSpPr>
          <p:spPr bwMode="auto">
            <a:xfrm>
              <a:off x="204" y="391"/>
              <a:ext cx="5398" cy="1451"/>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82950" name="Text Box 6"/>
            <p:cNvSpPr txBox="1">
              <a:spLocks noChangeArrowheads="1"/>
            </p:cNvSpPr>
            <p:nvPr/>
          </p:nvSpPr>
          <p:spPr bwMode="auto">
            <a:xfrm>
              <a:off x="181" y="391"/>
              <a:ext cx="5285" cy="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统计法</a:t>
              </a:r>
              <a:r>
                <a:rPr lang="zh-CN" altLang="en-US"/>
                <a:t>是根据统计资料进行猜测的。在一段足够长且非特别专门化的文章中，字母的使用频率是比较稳定的。在某些技术性或专门化文章中的字母使用频率可能有微小变化。</a:t>
              </a:r>
              <a:r>
                <a:rPr lang="zh-CN" altLang="en-US" b="0"/>
                <a:t> </a:t>
              </a:r>
            </a:p>
          </p:txBody>
        </p:sp>
      </p:grpSp>
      <p:sp>
        <p:nvSpPr>
          <p:cNvPr id="82951" name="Text Box 7"/>
          <p:cNvSpPr txBox="1">
            <a:spLocks noChangeArrowheads="1"/>
          </p:cNvSpPr>
          <p:nvPr/>
        </p:nvSpPr>
        <p:spPr bwMode="auto">
          <a:xfrm>
            <a:off x="250825" y="1844675"/>
            <a:ext cx="84978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在上述两种加密方法中字母表中的字母是一一对应的，因此，在截获的密文中各字母出现的概率提供了重要的密钥信息。根据权威资料报道，可以 将</a:t>
            </a:r>
            <a:r>
              <a:rPr lang="en-US" altLang="zh-CN">
                <a:solidFill>
                  <a:srgbClr val="0000FF"/>
                </a:solidFill>
              </a:rPr>
              <a:t>26</a:t>
            </a:r>
            <a:r>
              <a:rPr lang="zh-CN" altLang="en-US"/>
              <a:t>个英文字母按其出现的频率大小较合理地分为五组：</a:t>
            </a:r>
          </a:p>
        </p:txBody>
      </p:sp>
      <p:sp>
        <p:nvSpPr>
          <p:cNvPr id="82952" name="Text Box 8"/>
          <p:cNvSpPr txBox="1">
            <a:spLocks noChangeArrowheads="1"/>
          </p:cNvSpPr>
          <p:nvPr/>
        </p:nvSpPr>
        <p:spPr bwMode="auto">
          <a:xfrm>
            <a:off x="2051050" y="3429000"/>
            <a:ext cx="46085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buFontTx/>
              <a:buAutoNum type="romanUcPeriod"/>
            </a:pPr>
            <a:r>
              <a:rPr lang="en-US" altLang="zh-CN">
                <a:solidFill>
                  <a:srgbClr val="FF0000"/>
                </a:solidFill>
              </a:rPr>
              <a:t> </a:t>
            </a:r>
            <a:r>
              <a:rPr lang="en-US" altLang="zh-CN">
                <a:solidFill>
                  <a:srgbClr val="0000FF"/>
                </a:solidFill>
              </a:rPr>
              <a:t>   t,a,o,i,n,s,h,r; </a:t>
            </a:r>
          </a:p>
          <a:p>
            <a:pPr>
              <a:buFontTx/>
              <a:buAutoNum type="romanUcPeriod"/>
            </a:pPr>
            <a:r>
              <a:rPr lang="en-US" altLang="zh-CN">
                <a:solidFill>
                  <a:srgbClr val="FF0000"/>
                </a:solidFill>
              </a:rPr>
              <a:t>   </a:t>
            </a:r>
            <a:r>
              <a:rPr lang="en-US" altLang="zh-CN">
                <a:solidFill>
                  <a:srgbClr val="0000FF"/>
                </a:solidFill>
              </a:rPr>
              <a:t>e; </a:t>
            </a:r>
          </a:p>
          <a:p>
            <a:pPr>
              <a:buFontTx/>
              <a:buAutoNum type="romanUcPeriod"/>
            </a:pPr>
            <a:r>
              <a:rPr lang="en-US" altLang="zh-CN">
                <a:solidFill>
                  <a:srgbClr val="FF0000"/>
                </a:solidFill>
              </a:rPr>
              <a:t>  </a:t>
            </a:r>
            <a:r>
              <a:rPr lang="en-US" altLang="zh-CN">
                <a:solidFill>
                  <a:srgbClr val="0000FF"/>
                </a:solidFill>
              </a:rPr>
              <a:t>d,l; </a:t>
            </a:r>
          </a:p>
          <a:p>
            <a:pPr>
              <a:buFontTx/>
              <a:buAutoNum type="romanUcPeriod"/>
            </a:pPr>
            <a:r>
              <a:rPr lang="en-US" altLang="zh-CN">
                <a:solidFill>
                  <a:srgbClr val="FF0000"/>
                </a:solidFill>
              </a:rPr>
              <a:t>  </a:t>
            </a:r>
            <a:r>
              <a:rPr lang="en-US" altLang="zh-CN">
                <a:solidFill>
                  <a:srgbClr val="0000FF"/>
                </a:solidFill>
              </a:rPr>
              <a:t>c,u,m,w,f,g,y,p,b;  </a:t>
            </a:r>
          </a:p>
          <a:p>
            <a:pPr>
              <a:buFontTx/>
              <a:buAutoNum type="romanUcPeriod"/>
            </a:pPr>
            <a:r>
              <a:rPr lang="en-US" altLang="zh-CN">
                <a:solidFill>
                  <a:srgbClr val="FF0000"/>
                </a:solidFill>
              </a:rPr>
              <a:t>   </a:t>
            </a:r>
            <a:r>
              <a:rPr lang="en-US" altLang="zh-CN">
                <a:solidFill>
                  <a:srgbClr val="0000FF"/>
                </a:solidFill>
              </a:rPr>
              <a:t>v,k,j,x,q,z; </a:t>
            </a:r>
          </a:p>
        </p:txBody>
      </p:sp>
      <p:grpSp>
        <p:nvGrpSpPr>
          <p:cNvPr id="82957" name="Group 13"/>
          <p:cNvGrpSpPr>
            <a:grpSpLocks/>
          </p:cNvGrpSpPr>
          <p:nvPr/>
        </p:nvGrpSpPr>
        <p:grpSpPr bwMode="auto">
          <a:xfrm>
            <a:off x="323850" y="5373688"/>
            <a:ext cx="8497888" cy="936625"/>
            <a:chOff x="204" y="3385"/>
            <a:chExt cx="5353" cy="590"/>
          </a:xfrm>
        </p:grpSpPr>
        <p:grpSp>
          <p:nvGrpSpPr>
            <p:cNvPr id="82954" name="Group 10"/>
            <p:cNvGrpSpPr>
              <a:grpSpLocks/>
            </p:cNvGrpSpPr>
            <p:nvPr/>
          </p:nvGrpSpPr>
          <p:grpSpPr bwMode="auto">
            <a:xfrm>
              <a:off x="204" y="3385"/>
              <a:ext cx="5353" cy="590"/>
              <a:chOff x="249" y="391"/>
              <a:chExt cx="5353" cy="1950"/>
            </a:xfrm>
          </p:grpSpPr>
          <p:sp>
            <p:nvSpPr>
              <p:cNvPr id="82955" name="Text Box 11" descr="再生纸"/>
              <p:cNvSpPr txBox="1">
                <a:spLocks noChangeArrowheads="1"/>
              </p:cNvSpPr>
              <p:nvPr/>
            </p:nvSpPr>
            <p:spPr bwMode="auto">
              <a:xfrm>
                <a:off x="249" y="391"/>
                <a:ext cx="5353" cy="1950"/>
              </a:xfrm>
              <a:prstGeom prst="rect">
                <a:avLst/>
              </a:prstGeom>
              <a:blipFill dpi="0" rotWithShape="0">
                <a:blip r:embed="rId2"/>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55663" indent="-855663">
                  <a:defRPr>
                    <a:solidFill>
                      <a:schemeClr val="tx1"/>
                    </a:solidFill>
                    <a:latin typeface="Arial" pitchFamily="34" charset="0"/>
                    <a:ea typeface="宋体" pitchFamily="2" charset="-122"/>
                  </a:defRPr>
                </a:lvl1pPr>
                <a:lvl2pPr marL="1046163">
                  <a:defRPr>
                    <a:solidFill>
                      <a:schemeClr val="tx1"/>
                    </a:solidFill>
                    <a:latin typeface="Arial" pitchFamily="34" charset="0"/>
                    <a:ea typeface="宋体" pitchFamily="2" charset="-122"/>
                  </a:defRPr>
                </a:lvl2pPr>
                <a:lvl3pPr marL="1236663">
                  <a:defRPr>
                    <a:solidFill>
                      <a:schemeClr val="tx1"/>
                    </a:solidFill>
                    <a:latin typeface="Arial" pitchFamily="34" charset="0"/>
                    <a:ea typeface="宋体" pitchFamily="2" charset="-122"/>
                  </a:defRPr>
                </a:lvl3pPr>
                <a:lvl4pPr marL="142716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endParaRPr kumimoji="1" lang="zh-CN" altLang="zh-CN" sz="2800">
                  <a:solidFill>
                    <a:srgbClr val="0000FF"/>
                  </a:solidFill>
                </a:endParaRPr>
              </a:p>
            </p:txBody>
          </p:sp>
          <p:sp>
            <p:nvSpPr>
              <p:cNvPr id="82956" name="Text Box 12"/>
              <p:cNvSpPr txBox="1">
                <a:spLocks noChangeArrowheads="1"/>
              </p:cNvSpPr>
              <p:nvPr/>
            </p:nvSpPr>
            <p:spPr bwMode="auto">
              <a:xfrm>
                <a:off x="249" y="437"/>
                <a:ext cx="5262" cy="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sp>
          <p:nvSpPr>
            <p:cNvPr id="82953" name="Text Box 9"/>
            <p:cNvSpPr txBox="1">
              <a:spLocks noChangeArrowheads="1"/>
            </p:cNvSpPr>
            <p:nvPr/>
          </p:nvSpPr>
          <p:spPr bwMode="auto">
            <a:xfrm>
              <a:off x="204" y="3385"/>
              <a:ext cx="526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不仅单个字母以相当稳定的频率出现，</a:t>
              </a:r>
              <a:r>
                <a:rPr lang="zh-CN" altLang="en-US">
                  <a:solidFill>
                    <a:srgbClr val="0000FF"/>
                  </a:solidFill>
                </a:rPr>
                <a:t>相邻字母对</a:t>
              </a:r>
              <a:r>
                <a:rPr lang="zh-CN" altLang="en-US"/>
                <a:t>和</a:t>
              </a:r>
              <a:r>
                <a:rPr lang="zh-CN" altLang="en-US">
                  <a:solidFill>
                    <a:srgbClr val="0000FF"/>
                  </a:solidFill>
                </a:rPr>
                <a:t>三字母对</a:t>
              </a:r>
              <a:r>
                <a:rPr lang="zh-CN" altLang="en-US"/>
                <a:t>同样如此。</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linds(horizontal)">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2951"/>
                                        </p:tgtEl>
                                        <p:attrNameLst>
                                          <p:attrName>style.visibility</p:attrName>
                                        </p:attrNameLst>
                                      </p:cBhvr>
                                      <p:to>
                                        <p:strVal val="visible"/>
                                      </p:to>
                                    </p:set>
                                    <p:animEffect transition="in" filter="strips(downRight)">
                                      <p:cBhvr>
                                        <p:cTn id="12" dur="500"/>
                                        <p:tgtEl>
                                          <p:spTgt spid="829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82952"/>
                                        </p:tgtEl>
                                        <p:attrNameLst>
                                          <p:attrName>style.visibility</p:attrName>
                                        </p:attrNameLst>
                                      </p:cBhvr>
                                      <p:to>
                                        <p:strVal val="visible"/>
                                      </p:to>
                                    </p:set>
                                    <p:anim calcmode="lin" valueType="num">
                                      <p:cBhvr>
                                        <p:cTn id="17" dur="500" fill="hold"/>
                                        <p:tgtEl>
                                          <p:spTgt spid="8295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2952"/>
                                        </p:tgtEl>
                                        <p:attrNameLst>
                                          <p:attrName>ppt_y</p:attrName>
                                        </p:attrNameLst>
                                      </p:cBhvr>
                                      <p:tavLst>
                                        <p:tav tm="0">
                                          <p:val>
                                            <p:strVal val="#ppt_y"/>
                                          </p:val>
                                        </p:tav>
                                        <p:tav tm="100000">
                                          <p:val>
                                            <p:strVal val="#ppt_y"/>
                                          </p:val>
                                        </p:tav>
                                      </p:tavLst>
                                    </p:anim>
                                    <p:anim calcmode="lin" valueType="num">
                                      <p:cBhvr>
                                        <p:cTn id="19" dur="500" fill="hold"/>
                                        <p:tgtEl>
                                          <p:spTgt spid="8295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295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29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nodeType="clickEffect">
                                  <p:stCondLst>
                                    <p:cond delay="0"/>
                                  </p:stCondLst>
                                  <p:childTnLst>
                                    <p:set>
                                      <p:cBhvr>
                                        <p:cTn id="25" dur="1" fill="hold">
                                          <p:stCondLst>
                                            <p:cond delay="0"/>
                                          </p:stCondLst>
                                        </p:cTn>
                                        <p:tgtEl>
                                          <p:spTgt spid="82957"/>
                                        </p:tgtEl>
                                        <p:attrNameLst>
                                          <p:attrName>style.visibility</p:attrName>
                                        </p:attrNameLst>
                                      </p:cBhvr>
                                      <p:to>
                                        <p:strVal val="visible"/>
                                      </p:to>
                                    </p:set>
                                    <p:anim calcmode="lin" valueType="num">
                                      <p:cBhvr>
                                        <p:cTn id="26" dur="1000" fill="hold"/>
                                        <p:tgtEl>
                                          <p:spTgt spid="82957"/>
                                        </p:tgtEl>
                                        <p:attrNameLst>
                                          <p:attrName>ppt_w</p:attrName>
                                        </p:attrNameLst>
                                      </p:cBhvr>
                                      <p:tavLst>
                                        <p:tav tm="0">
                                          <p:val>
                                            <p:strVal val="#ppt_w*0.70"/>
                                          </p:val>
                                        </p:tav>
                                        <p:tav tm="100000">
                                          <p:val>
                                            <p:strVal val="#ppt_w"/>
                                          </p:val>
                                        </p:tav>
                                      </p:tavLst>
                                    </p:anim>
                                    <p:anim calcmode="lin" valueType="num">
                                      <p:cBhvr>
                                        <p:cTn id="27" dur="1000" fill="hold"/>
                                        <p:tgtEl>
                                          <p:spTgt spid="82957"/>
                                        </p:tgtEl>
                                        <p:attrNameLst>
                                          <p:attrName>ppt_h</p:attrName>
                                        </p:attrNameLst>
                                      </p:cBhvr>
                                      <p:tavLst>
                                        <p:tav tm="0">
                                          <p:val>
                                            <p:strVal val="#ppt_h"/>
                                          </p:val>
                                        </p:tav>
                                        <p:tav tm="100000">
                                          <p:val>
                                            <p:strVal val="#ppt_h"/>
                                          </p:val>
                                        </p:tav>
                                      </p:tavLst>
                                    </p:anim>
                                    <p:animEffect transition="in" filter="fade">
                                      <p:cBhvr>
                                        <p:cTn id="28" dur="1000"/>
                                        <p:tgtEl>
                                          <p:spTgt spid="82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P spid="829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AutoShape 4" descr="白色大理石"/>
          <p:cNvSpPr>
            <a:spLocks noChangeArrowheads="1"/>
          </p:cNvSpPr>
          <p:nvPr/>
        </p:nvSpPr>
        <p:spPr bwMode="auto">
          <a:xfrm>
            <a:off x="503238" y="476250"/>
            <a:ext cx="8172450" cy="1008063"/>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3600">
                <a:effectLst>
                  <a:outerShdw blurRad="38100" dist="38100" dir="2700000" algn="tl">
                    <a:srgbClr val="C0C0C0"/>
                  </a:outerShdw>
                </a:effectLst>
              </a:rPr>
              <a:t>基于线性代数与 差分方程方法的模型</a:t>
            </a:r>
            <a:r>
              <a:rPr lang="zh-CN" altLang="en-US" sz="1800">
                <a:effectLst>
                  <a:outerShdw blurRad="38100" dist="38100" dir="2700000" algn="tl">
                    <a:srgbClr val="C0C0C0"/>
                  </a:outerShdw>
                </a:effectLst>
              </a:rPr>
              <a:t>    </a:t>
            </a:r>
          </a:p>
        </p:txBody>
      </p:sp>
      <p:grpSp>
        <p:nvGrpSpPr>
          <p:cNvPr id="2199" name="Group 151"/>
          <p:cNvGrpSpPr>
            <a:grpSpLocks/>
          </p:cNvGrpSpPr>
          <p:nvPr/>
        </p:nvGrpSpPr>
        <p:grpSpPr bwMode="auto">
          <a:xfrm>
            <a:off x="539750" y="1700213"/>
            <a:ext cx="8135938" cy="4681537"/>
            <a:chOff x="340" y="1071"/>
            <a:chExt cx="5125" cy="2949"/>
          </a:xfrm>
        </p:grpSpPr>
        <p:sp>
          <p:nvSpPr>
            <p:cNvPr id="2053" name="Rectangle 5"/>
            <p:cNvSpPr>
              <a:spLocks noChangeArrowheads="1"/>
            </p:cNvSpPr>
            <p:nvPr/>
          </p:nvSpPr>
          <p:spPr bwMode="auto">
            <a:xfrm>
              <a:off x="340" y="1071"/>
              <a:ext cx="5125" cy="29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Text Box 6"/>
            <p:cNvSpPr txBox="1">
              <a:spLocks noChangeArrowheads="1"/>
            </p:cNvSpPr>
            <p:nvPr/>
          </p:nvSpPr>
          <p:spPr bwMode="auto">
            <a:xfrm>
              <a:off x="385" y="1117"/>
              <a:ext cx="5035"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在第三章中，我们有多处对不连续变化的变量采取了连续化的方法，从而建立了相应的微分方程模型。但是由于以下原因：</a:t>
              </a:r>
            </a:p>
            <a:p>
              <a:r>
                <a:rPr lang="zh-CN" altLang="en-US">
                  <a:solidFill>
                    <a:srgbClr val="0000FF"/>
                  </a:solidFill>
                </a:rPr>
                <a:t>第一</a:t>
              </a:r>
              <a:r>
                <a:rPr lang="zh-CN" altLang="en-US"/>
                <a:t>，有时变量事实上只能取自一个有限的集合； </a:t>
              </a:r>
            </a:p>
            <a:p>
              <a:r>
                <a:rPr lang="zh-CN" altLang="en-US">
                  <a:solidFill>
                    <a:srgbClr val="0000FF"/>
                  </a:solidFill>
                </a:rPr>
                <a:t>第二</a:t>
              </a:r>
              <a:r>
                <a:rPr lang="zh-CN" altLang="en-US"/>
                <a:t>，有时采取连续化方法后建立的模型比较复杂，无法求出问题的解，从而只能求它们的数值解。也就是说，在建模时我们对离散变量作了连续化处理，而在求解时，又对连续变量作了离散化处理，使之重新变为离散变量。所以采取连续化方法的效果有时并不很好，因而是不可取的。</a:t>
              </a:r>
            </a:p>
          </p:txBody>
        </p:sp>
      </p:grpSp>
      <p:grpSp>
        <p:nvGrpSpPr>
          <p:cNvPr id="2056" name="Group 8"/>
          <p:cNvGrpSpPr>
            <a:grpSpLocks/>
          </p:cNvGrpSpPr>
          <p:nvPr/>
        </p:nvGrpSpPr>
        <p:grpSpPr bwMode="auto">
          <a:xfrm>
            <a:off x="827088" y="5084763"/>
            <a:ext cx="1371600" cy="1600200"/>
            <a:chOff x="624" y="2647"/>
            <a:chExt cx="1242" cy="1289"/>
          </a:xfrm>
        </p:grpSpPr>
        <p:grpSp>
          <p:nvGrpSpPr>
            <p:cNvPr id="2057" name="Group 9"/>
            <p:cNvGrpSpPr>
              <a:grpSpLocks/>
            </p:cNvGrpSpPr>
            <p:nvPr/>
          </p:nvGrpSpPr>
          <p:grpSpPr bwMode="auto">
            <a:xfrm>
              <a:off x="624" y="3312"/>
              <a:ext cx="528" cy="624"/>
              <a:chOff x="2016" y="3024"/>
              <a:chExt cx="528" cy="624"/>
            </a:xfrm>
          </p:grpSpPr>
          <p:sp>
            <p:nvSpPr>
              <p:cNvPr id="2058" name="AutoShape 10"/>
              <p:cNvSpPr>
                <a:spLocks noChangeArrowheads="1"/>
              </p:cNvSpPr>
              <p:nvPr/>
            </p:nvSpPr>
            <p:spPr bwMode="auto">
              <a:xfrm flipH="1">
                <a:off x="2016" y="3072"/>
                <a:ext cx="480" cy="576"/>
              </a:xfrm>
              <a:prstGeom prst="rtTriangle">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59" name="Group 11"/>
              <p:cNvGrpSpPr>
                <a:grpSpLocks/>
              </p:cNvGrpSpPr>
              <p:nvPr/>
            </p:nvGrpSpPr>
            <p:grpSpPr bwMode="auto">
              <a:xfrm>
                <a:off x="2016" y="3024"/>
                <a:ext cx="528" cy="624"/>
                <a:chOff x="576" y="3312"/>
                <a:chExt cx="528" cy="624"/>
              </a:xfrm>
            </p:grpSpPr>
            <p:sp>
              <p:nvSpPr>
                <p:cNvPr id="2060" name="Freeform 12"/>
                <p:cNvSpPr>
                  <a:spLocks/>
                </p:cNvSpPr>
                <p:nvPr/>
              </p:nvSpPr>
              <p:spPr bwMode="auto">
                <a:xfrm>
                  <a:off x="576" y="3312"/>
                  <a:ext cx="528" cy="624"/>
                </a:xfrm>
                <a:custGeom>
                  <a:avLst/>
                  <a:gdLst>
                    <a:gd name="T0" fmla="*/ 528 w 528"/>
                    <a:gd name="T1" fmla="*/ 0 h 624"/>
                    <a:gd name="T2" fmla="*/ 384 w 528"/>
                    <a:gd name="T3" fmla="*/ 96 h 624"/>
                    <a:gd name="T4" fmla="*/ 192 w 528"/>
                    <a:gd name="T5" fmla="*/ 336 h 624"/>
                    <a:gd name="T6" fmla="*/ 0 w 528"/>
                    <a:gd name="T7" fmla="*/ 624 h 624"/>
                  </a:gdLst>
                  <a:ahLst/>
                  <a:cxnLst>
                    <a:cxn ang="0">
                      <a:pos x="T0" y="T1"/>
                    </a:cxn>
                    <a:cxn ang="0">
                      <a:pos x="T2" y="T3"/>
                    </a:cxn>
                    <a:cxn ang="0">
                      <a:pos x="T4" y="T5"/>
                    </a:cxn>
                    <a:cxn ang="0">
                      <a:pos x="T6" y="T7"/>
                    </a:cxn>
                  </a:cxnLst>
                  <a:rect l="0" t="0" r="r" b="b"/>
                  <a:pathLst>
                    <a:path w="528" h="624">
                      <a:moveTo>
                        <a:pt x="528" y="0"/>
                      </a:moveTo>
                      <a:cubicBezTo>
                        <a:pt x="484" y="20"/>
                        <a:pt x="440" y="40"/>
                        <a:pt x="384" y="96"/>
                      </a:cubicBezTo>
                      <a:cubicBezTo>
                        <a:pt x="328" y="152"/>
                        <a:pt x="256" y="248"/>
                        <a:pt x="192" y="336"/>
                      </a:cubicBezTo>
                      <a:cubicBezTo>
                        <a:pt x="128" y="424"/>
                        <a:pt x="64" y="524"/>
                        <a:pt x="0" y="624"/>
                      </a:cubicBez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 name="Freeform 13"/>
                <p:cNvSpPr>
                  <a:spLocks/>
                </p:cNvSpPr>
                <p:nvPr/>
              </p:nvSpPr>
              <p:spPr bwMode="auto">
                <a:xfrm>
                  <a:off x="672" y="3696"/>
                  <a:ext cx="192" cy="240"/>
                </a:xfrm>
                <a:custGeom>
                  <a:avLst/>
                  <a:gdLst>
                    <a:gd name="T0" fmla="*/ 192 w 192"/>
                    <a:gd name="T1" fmla="*/ 0 h 240"/>
                    <a:gd name="T2" fmla="*/ 96 w 192"/>
                    <a:gd name="T3" fmla="*/ 48 h 240"/>
                    <a:gd name="T4" fmla="*/ 48 w 192"/>
                    <a:gd name="T5" fmla="*/ 144 h 240"/>
                    <a:gd name="T6" fmla="*/ 0 w 192"/>
                    <a:gd name="T7" fmla="*/ 240 h 240"/>
                  </a:gdLst>
                  <a:ahLst/>
                  <a:cxnLst>
                    <a:cxn ang="0">
                      <a:pos x="T0" y="T1"/>
                    </a:cxn>
                    <a:cxn ang="0">
                      <a:pos x="T2" y="T3"/>
                    </a:cxn>
                    <a:cxn ang="0">
                      <a:pos x="T4" y="T5"/>
                    </a:cxn>
                    <a:cxn ang="0">
                      <a:pos x="T6" y="T7"/>
                    </a:cxn>
                  </a:cxnLst>
                  <a:rect l="0" t="0" r="r" b="b"/>
                  <a:pathLst>
                    <a:path w="192" h="240">
                      <a:moveTo>
                        <a:pt x="192" y="0"/>
                      </a:moveTo>
                      <a:cubicBezTo>
                        <a:pt x="156" y="12"/>
                        <a:pt x="120" y="24"/>
                        <a:pt x="96" y="48"/>
                      </a:cubicBezTo>
                      <a:cubicBezTo>
                        <a:pt x="72" y="72"/>
                        <a:pt x="64" y="112"/>
                        <a:pt x="48" y="144"/>
                      </a:cubicBezTo>
                      <a:cubicBezTo>
                        <a:pt x="32" y="176"/>
                        <a:pt x="16" y="208"/>
                        <a:pt x="0" y="240"/>
                      </a:cubicBez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 name="Line 14"/>
                <p:cNvSpPr>
                  <a:spLocks noChangeShapeType="1"/>
                </p:cNvSpPr>
                <p:nvPr/>
              </p:nvSpPr>
              <p:spPr bwMode="auto">
                <a:xfrm>
                  <a:off x="576" y="393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63" name="Group 15"/>
            <p:cNvGrpSpPr>
              <a:grpSpLocks/>
            </p:cNvGrpSpPr>
            <p:nvPr/>
          </p:nvGrpSpPr>
          <p:grpSpPr bwMode="auto">
            <a:xfrm>
              <a:off x="1134" y="2647"/>
              <a:ext cx="732" cy="823"/>
              <a:chOff x="1134" y="2647"/>
              <a:chExt cx="732" cy="823"/>
            </a:xfrm>
          </p:grpSpPr>
          <p:grpSp>
            <p:nvGrpSpPr>
              <p:cNvPr id="2064" name="Group 16"/>
              <p:cNvGrpSpPr>
                <a:grpSpLocks/>
              </p:cNvGrpSpPr>
              <p:nvPr/>
            </p:nvGrpSpPr>
            <p:grpSpPr bwMode="auto">
              <a:xfrm>
                <a:off x="1134" y="2647"/>
                <a:ext cx="732" cy="823"/>
                <a:chOff x="1134" y="2647"/>
                <a:chExt cx="732" cy="823"/>
              </a:xfrm>
            </p:grpSpPr>
            <p:grpSp>
              <p:nvGrpSpPr>
                <p:cNvPr id="2065" name="Group 17"/>
                <p:cNvGrpSpPr>
                  <a:grpSpLocks/>
                </p:cNvGrpSpPr>
                <p:nvPr/>
              </p:nvGrpSpPr>
              <p:grpSpPr bwMode="auto">
                <a:xfrm>
                  <a:off x="1134" y="2647"/>
                  <a:ext cx="721" cy="823"/>
                  <a:chOff x="1134" y="2647"/>
                  <a:chExt cx="721" cy="823"/>
                </a:xfrm>
              </p:grpSpPr>
              <p:grpSp>
                <p:nvGrpSpPr>
                  <p:cNvPr id="2066" name="Group 18"/>
                  <p:cNvGrpSpPr>
                    <a:grpSpLocks/>
                  </p:cNvGrpSpPr>
                  <p:nvPr/>
                </p:nvGrpSpPr>
                <p:grpSpPr bwMode="auto">
                  <a:xfrm>
                    <a:off x="1134" y="2647"/>
                    <a:ext cx="721" cy="823"/>
                    <a:chOff x="1134" y="2647"/>
                    <a:chExt cx="721" cy="823"/>
                  </a:xfrm>
                </p:grpSpPr>
                <p:sp>
                  <p:nvSpPr>
                    <p:cNvPr id="2067" name="Freeform 19"/>
                    <p:cNvSpPr>
                      <a:spLocks/>
                    </p:cNvSpPr>
                    <p:nvPr/>
                  </p:nvSpPr>
                  <p:spPr bwMode="auto">
                    <a:xfrm>
                      <a:off x="1134" y="2647"/>
                      <a:ext cx="721" cy="823"/>
                    </a:xfrm>
                    <a:custGeom>
                      <a:avLst/>
                      <a:gdLst>
                        <a:gd name="T0" fmla="*/ 0 w 1442"/>
                        <a:gd name="T1" fmla="*/ 1375 h 1645"/>
                        <a:gd name="T2" fmla="*/ 140 w 1442"/>
                        <a:gd name="T3" fmla="*/ 1196 h 1645"/>
                        <a:gd name="T4" fmla="*/ 238 w 1442"/>
                        <a:gd name="T5" fmla="*/ 1089 h 1645"/>
                        <a:gd name="T6" fmla="*/ 300 w 1442"/>
                        <a:gd name="T7" fmla="*/ 1011 h 1645"/>
                        <a:gd name="T8" fmla="*/ 305 w 1442"/>
                        <a:gd name="T9" fmla="*/ 918 h 1645"/>
                        <a:gd name="T10" fmla="*/ 276 w 1442"/>
                        <a:gd name="T11" fmla="*/ 840 h 1645"/>
                        <a:gd name="T12" fmla="*/ 233 w 1442"/>
                        <a:gd name="T13" fmla="*/ 773 h 1645"/>
                        <a:gd name="T14" fmla="*/ 213 w 1442"/>
                        <a:gd name="T15" fmla="*/ 710 h 1645"/>
                        <a:gd name="T16" fmla="*/ 191 w 1442"/>
                        <a:gd name="T17" fmla="*/ 663 h 1645"/>
                        <a:gd name="T18" fmla="*/ 170 w 1442"/>
                        <a:gd name="T19" fmla="*/ 554 h 1645"/>
                        <a:gd name="T20" fmla="*/ 172 w 1442"/>
                        <a:gd name="T21" fmla="*/ 485 h 1645"/>
                        <a:gd name="T22" fmla="*/ 182 w 1442"/>
                        <a:gd name="T23" fmla="*/ 387 h 1645"/>
                        <a:gd name="T24" fmla="*/ 211 w 1442"/>
                        <a:gd name="T25" fmla="*/ 304 h 1645"/>
                        <a:gd name="T26" fmla="*/ 257 w 1442"/>
                        <a:gd name="T27" fmla="*/ 216 h 1645"/>
                        <a:gd name="T28" fmla="*/ 305 w 1442"/>
                        <a:gd name="T29" fmla="*/ 165 h 1645"/>
                        <a:gd name="T30" fmla="*/ 379 w 1442"/>
                        <a:gd name="T31" fmla="*/ 97 h 1645"/>
                        <a:gd name="T32" fmla="*/ 484 w 1442"/>
                        <a:gd name="T33" fmla="*/ 48 h 1645"/>
                        <a:gd name="T34" fmla="*/ 577 w 1442"/>
                        <a:gd name="T35" fmla="*/ 22 h 1645"/>
                        <a:gd name="T36" fmla="*/ 689 w 1442"/>
                        <a:gd name="T37" fmla="*/ 1 h 1645"/>
                        <a:gd name="T38" fmla="*/ 801 w 1442"/>
                        <a:gd name="T39" fmla="*/ 0 h 1645"/>
                        <a:gd name="T40" fmla="*/ 891 w 1442"/>
                        <a:gd name="T41" fmla="*/ 8 h 1645"/>
                        <a:gd name="T42" fmla="*/ 1003 w 1442"/>
                        <a:gd name="T43" fmla="*/ 34 h 1645"/>
                        <a:gd name="T44" fmla="*/ 1108 w 1442"/>
                        <a:gd name="T45" fmla="*/ 71 h 1645"/>
                        <a:gd name="T46" fmla="*/ 1183 w 1442"/>
                        <a:gd name="T47" fmla="*/ 112 h 1645"/>
                        <a:gd name="T48" fmla="*/ 1271 w 1442"/>
                        <a:gd name="T49" fmla="*/ 182 h 1645"/>
                        <a:gd name="T50" fmla="*/ 1344 w 1442"/>
                        <a:gd name="T51" fmla="*/ 273 h 1645"/>
                        <a:gd name="T52" fmla="*/ 1393 w 1442"/>
                        <a:gd name="T53" fmla="*/ 366 h 1645"/>
                        <a:gd name="T54" fmla="*/ 1425 w 1442"/>
                        <a:gd name="T55" fmla="*/ 433 h 1645"/>
                        <a:gd name="T56" fmla="*/ 1442 w 1442"/>
                        <a:gd name="T57" fmla="*/ 551 h 1645"/>
                        <a:gd name="T58" fmla="*/ 1437 w 1442"/>
                        <a:gd name="T59" fmla="*/ 674 h 1645"/>
                        <a:gd name="T60" fmla="*/ 1426 w 1442"/>
                        <a:gd name="T61" fmla="*/ 768 h 1645"/>
                        <a:gd name="T62" fmla="*/ 1393 w 1442"/>
                        <a:gd name="T63" fmla="*/ 891 h 1645"/>
                        <a:gd name="T64" fmla="*/ 1350 w 1442"/>
                        <a:gd name="T65" fmla="*/ 1015 h 1645"/>
                        <a:gd name="T66" fmla="*/ 1297 w 1442"/>
                        <a:gd name="T67" fmla="*/ 1109 h 1645"/>
                        <a:gd name="T68" fmla="*/ 1226 w 1442"/>
                        <a:gd name="T69" fmla="*/ 1210 h 1645"/>
                        <a:gd name="T70" fmla="*/ 1141 w 1442"/>
                        <a:gd name="T71" fmla="*/ 1272 h 1645"/>
                        <a:gd name="T72" fmla="*/ 1056 w 1442"/>
                        <a:gd name="T73" fmla="*/ 1304 h 1645"/>
                        <a:gd name="T74" fmla="*/ 962 w 1442"/>
                        <a:gd name="T75" fmla="*/ 1324 h 1645"/>
                        <a:gd name="T76" fmla="*/ 879 w 1442"/>
                        <a:gd name="T77" fmla="*/ 1323 h 1645"/>
                        <a:gd name="T78" fmla="*/ 811 w 1442"/>
                        <a:gd name="T79" fmla="*/ 1298 h 1645"/>
                        <a:gd name="T80" fmla="*/ 752 w 1442"/>
                        <a:gd name="T81" fmla="*/ 1265 h 1645"/>
                        <a:gd name="T82" fmla="*/ 724 w 1442"/>
                        <a:gd name="T83" fmla="*/ 1254 h 1645"/>
                        <a:gd name="T84" fmla="*/ 748 w 1442"/>
                        <a:gd name="T85" fmla="*/ 1319 h 1645"/>
                        <a:gd name="T86" fmla="*/ 791 w 1442"/>
                        <a:gd name="T87" fmla="*/ 1381 h 1645"/>
                        <a:gd name="T88" fmla="*/ 811 w 1442"/>
                        <a:gd name="T89" fmla="*/ 1469 h 1645"/>
                        <a:gd name="T90" fmla="*/ 811 w 1442"/>
                        <a:gd name="T91" fmla="*/ 1645 h 1645"/>
                        <a:gd name="T92" fmla="*/ 625 w 1442"/>
                        <a:gd name="T93" fmla="*/ 1631 h 1645"/>
                        <a:gd name="T94" fmla="*/ 441 w 1442"/>
                        <a:gd name="T95" fmla="*/ 1557 h 1645"/>
                        <a:gd name="T96" fmla="*/ 305 w 1442"/>
                        <a:gd name="T97" fmla="*/ 1474 h 1645"/>
                        <a:gd name="T98" fmla="*/ 0 w 1442"/>
                        <a:gd name="T99" fmla="*/ 1375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2" h="1645">
                          <a:moveTo>
                            <a:pt x="0" y="1375"/>
                          </a:moveTo>
                          <a:lnTo>
                            <a:pt x="140" y="1196"/>
                          </a:lnTo>
                          <a:lnTo>
                            <a:pt x="238" y="1089"/>
                          </a:lnTo>
                          <a:lnTo>
                            <a:pt x="300" y="1011"/>
                          </a:lnTo>
                          <a:lnTo>
                            <a:pt x="305" y="918"/>
                          </a:lnTo>
                          <a:lnTo>
                            <a:pt x="276" y="840"/>
                          </a:lnTo>
                          <a:lnTo>
                            <a:pt x="233" y="773"/>
                          </a:lnTo>
                          <a:lnTo>
                            <a:pt x="213" y="710"/>
                          </a:lnTo>
                          <a:lnTo>
                            <a:pt x="191" y="663"/>
                          </a:lnTo>
                          <a:lnTo>
                            <a:pt x="170" y="554"/>
                          </a:lnTo>
                          <a:lnTo>
                            <a:pt x="172" y="485"/>
                          </a:lnTo>
                          <a:lnTo>
                            <a:pt x="182" y="387"/>
                          </a:lnTo>
                          <a:lnTo>
                            <a:pt x="211" y="304"/>
                          </a:lnTo>
                          <a:lnTo>
                            <a:pt x="257" y="216"/>
                          </a:lnTo>
                          <a:lnTo>
                            <a:pt x="305" y="165"/>
                          </a:lnTo>
                          <a:lnTo>
                            <a:pt x="379" y="97"/>
                          </a:lnTo>
                          <a:lnTo>
                            <a:pt x="484" y="48"/>
                          </a:lnTo>
                          <a:lnTo>
                            <a:pt x="577" y="22"/>
                          </a:lnTo>
                          <a:lnTo>
                            <a:pt x="689" y="1"/>
                          </a:lnTo>
                          <a:lnTo>
                            <a:pt x="801" y="0"/>
                          </a:lnTo>
                          <a:lnTo>
                            <a:pt x="891" y="8"/>
                          </a:lnTo>
                          <a:lnTo>
                            <a:pt x="1003" y="34"/>
                          </a:lnTo>
                          <a:lnTo>
                            <a:pt x="1108" y="71"/>
                          </a:lnTo>
                          <a:lnTo>
                            <a:pt x="1183" y="112"/>
                          </a:lnTo>
                          <a:lnTo>
                            <a:pt x="1271" y="182"/>
                          </a:lnTo>
                          <a:lnTo>
                            <a:pt x="1344" y="273"/>
                          </a:lnTo>
                          <a:lnTo>
                            <a:pt x="1393" y="366"/>
                          </a:lnTo>
                          <a:lnTo>
                            <a:pt x="1425" y="433"/>
                          </a:lnTo>
                          <a:lnTo>
                            <a:pt x="1442" y="551"/>
                          </a:lnTo>
                          <a:lnTo>
                            <a:pt x="1437" y="674"/>
                          </a:lnTo>
                          <a:lnTo>
                            <a:pt x="1426" y="768"/>
                          </a:lnTo>
                          <a:lnTo>
                            <a:pt x="1393" y="891"/>
                          </a:lnTo>
                          <a:lnTo>
                            <a:pt x="1350" y="1015"/>
                          </a:lnTo>
                          <a:lnTo>
                            <a:pt x="1297" y="1109"/>
                          </a:lnTo>
                          <a:lnTo>
                            <a:pt x="1226" y="1210"/>
                          </a:lnTo>
                          <a:lnTo>
                            <a:pt x="1141" y="1272"/>
                          </a:lnTo>
                          <a:lnTo>
                            <a:pt x="1056" y="1304"/>
                          </a:lnTo>
                          <a:lnTo>
                            <a:pt x="962" y="1324"/>
                          </a:lnTo>
                          <a:lnTo>
                            <a:pt x="879" y="1323"/>
                          </a:lnTo>
                          <a:lnTo>
                            <a:pt x="811" y="1298"/>
                          </a:lnTo>
                          <a:lnTo>
                            <a:pt x="752" y="1265"/>
                          </a:lnTo>
                          <a:lnTo>
                            <a:pt x="724" y="1254"/>
                          </a:lnTo>
                          <a:lnTo>
                            <a:pt x="748" y="1319"/>
                          </a:lnTo>
                          <a:lnTo>
                            <a:pt x="791" y="1381"/>
                          </a:lnTo>
                          <a:lnTo>
                            <a:pt x="811" y="1469"/>
                          </a:lnTo>
                          <a:lnTo>
                            <a:pt x="811" y="1645"/>
                          </a:lnTo>
                          <a:lnTo>
                            <a:pt x="625" y="1631"/>
                          </a:lnTo>
                          <a:lnTo>
                            <a:pt x="441" y="1557"/>
                          </a:lnTo>
                          <a:lnTo>
                            <a:pt x="305" y="1474"/>
                          </a:lnTo>
                          <a:lnTo>
                            <a:pt x="0" y="1375"/>
                          </a:lnTo>
                          <a:close/>
                        </a:path>
                      </a:pathLst>
                    </a:custGeom>
                    <a:solidFill>
                      <a:srgbClr val="E0A080"/>
                    </a:solidFill>
                    <a:ln w="6350">
                      <a:solidFill>
                        <a:srgbClr val="000000"/>
                      </a:solidFill>
                      <a:prstDash val="solid"/>
                      <a:round/>
                      <a:headEnd/>
                      <a:tailEnd/>
                    </a:ln>
                  </p:spPr>
                  <p:txBody>
                    <a:bodyPr/>
                    <a:lstStyle/>
                    <a:p>
                      <a:endParaRPr lang="zh-CN" altLang="en-US"/>
                    </a:p>
                  </p:txBody>
                </p:sp>
                <p:sp>
                  <p:nvSpPr>
                    <p:cNvPr id="2068" name="Freeform 20"/>
                    <p:cNvSpPr>
                      <a:spLocks/>
                    </p:cNvSpPr>
                    <p:nvPr/>
                  </p:nvSpPr>
                  <p:spPr bwMode="auto">
                    <a:xfrm>
                      <a:off x="1533" y="2952"/>
                      <a:ext cx="43" cy="139"/>
                    </a:xfrm>
                    <a:custGeom>
                      <a:avLst/>
                      <a:gdLst>
                        <a:gd name="T0" fmla="*/ 86 w 86"/>
                        <a:gd name="T1" fmla="*/ 277 h 277"/>
                        <a:gd name="T2" fmla="*/ 46 w 86"/>
                        <a:gd name="T3" fmla="*/ 265 h 277"/>
                        <a:gd name="T4" fmla="*/ 24 w 86"/>
                        <a:gd name="T5" fmla="*/ 241 h 277"/>
                        <a:gd name="T6" fmla="*/ 7 w 86"/>
                        <a:gd name="T7" fmla="*/ 202 h 277"/>
                        <a:gd name="T8" fmla="*/ 0 w 86"/>
                        <a:gd name="T9" fmla="*/ 153 h 277"/>
                        <a:gd name="T10" fmla="*/ 3 w 86"/>
                        <a:gd name="T11" fmla="*/ 96 h 277"/>
                        <a:gd name="T12" fmla="*/ 16 w 86"/>
                        <a:gd name="T13" fmla="*/ 60 h 277"/>
                        <a:gd name="T14" fmla="*/ 39 w 86"/>
                        <a:gd name="T15" fmla="*/ 24 h 277"/>
                        <a:gd name="T16" fmla="*/ 65 w 86"/>
                        <a:gd name="T1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277">
                          <a:moveTo>
                            <a:pt x="86" y="277"/>
                          </a:moveTo>
                          <a:lnTo>
                            <a:pt x="46" y="265"/>
                          </a:lnTo>
                          <a:lnTo>
                            <a:pt x="24" y="241"/>
                          </a:lnTo>
                          <a:lnTo>
                            <a:pt x="7" y="202"/>
                          </a:lnTo>
                          <a:lnTo>
                            <a:pt x="0" y="153"/>
                          </a:lnTo>
                          <a:lnTo>
                            <a:pt x="3" y="96"/>
                          </a:lnTo>
                          <a:lnTo>
                            <a:pt x="16" y="60"/>
                          </a:lnTo>
                          <a:lnTo>
                            <a:pt x="39" y="24"/>
                          </a:lnTo>
                          <a:lnTo>
                            <a:pt x="6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69" name="Group 21"/>
                  <p:cNvGrpSpPr>
                    <a:grpSpLocks/>
                  </p:cNvGrpSpPr>
                  <p:nvPr/>
                </p:nvGrpSpPr>
                <p:grpSpPr bwMode="auto">
                  <a:xfrm>
                    <a:off x="1159" y="2649"/>
                    <a:ext cx="630" cy="526"/>
                    <a:chOff x="1159" y="2649"/>
                    <a:chExt cx="630" cy="526"/>
                  </a:xfrm>
                </p:grpSpPr>
                <p:grpSp>
                  <p:nvGrpSpPr>
                    <p:cNvPr id="2070" name="Group 22"/>
                    <p:cNvGrpSpPr>
                      <a:grpSpLocks/>
                    </p:cNvGrpSpPr>
                    <p:nvPr/>
                  </p:nvGrpSpPr>
                  <p:grpSpPr bwMode="auto">
                    <a:xfrm>
                      <a:off x="1314" y="2649"/>
                      <a:ext cx="414" cy="152"/>
                      <a:chOff x="1314" y="2649"/>
                      <a:chExt cx="414" cy="152"/>
                    </a:xfrm>
                  </p:grpSpPr>
                  <p:sp>
                    <p:nvSpPr>
                      <p:cNvPr id="2071" name="Freeform 23"/>
                      <p:cNvSpPr>
                        <a:spLocks/>
                      </p:cNvSpPr>
                      <p:nvPr/>
                    </p:nvSpPr>
                    <p:spPr bwMode="auto">
                      <a:xfrm>
                        <a:off x="1344" y="2671"/>
                        <a:ext cx="384" cy="130"/>
                      </a:xfrm>
                      <a:custGeom>
                        <a:avLst/>
                        <a:gdLst>
                          <a:gd name="T0" fmla="*/ 0 w 768"/>
                          <a:gd name="T1" fmla="*/ 259 h 259"/>
                          <a:gd name="T2" fmla="*/ 64 w 768"/>
                          <a:gd name="T3" fmla="*/ 176 h 259"/>
                          <a:gd name="T4" fmla="*/ 140 w 768"/>
                          <a:gd name="T5" fmla="*/ 115 h 259"/>
                          <a:gd name="T6" fmla="*/ 229 w 768"/>
                          <a:gd name="T7" fmla="*/ 64 h 259"/>
                          <a:gd name="T8" fmla="*/ 321 w 768"/>
                          <a:gd name="T9" fmla="*/ 29 h 259"/>
                          <a:gd name="T10" fmla="*/ 427 w 768"/>
                          <a:gd name="T11" fmla="*/ 11 h 259"/>
                          <a:gd name="T12" fmla="*/ 556 w 768"/>
                          <a:gd name="T13" fmla="*/ 0 h 259"/>
                          <a:gd name="T14" fmla="*/ 649 w 768"/>
                          <a:gd name="T15" fmla="*/ 16 h 259"/>
                          <a:gd name="T16" fmla="*/ 768 w 768"/>
                          <a:gd name="T17" fmla="*/ 5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8" h="259">
                            <a:moveTo>
                              <a:pt x="0" y="259"/>
                            </a:moveTo>
                            <a:lnTo>
                              <a:pt x="64" y="176"/>
                            </a:lnTo>
                            <a:lnTo>
                              <a:pt x="140" y="115"/>
                            </a:lnTo>
                            <a:lnTo>
                              <a:pt x="229" y="64"/>
                            </a:lnTo>
                            <a:lnTo>
                              <a:pt x="321" y="29"/>
                            </a:lnTo>
                            <a:lnTo>
                              <a:pt x="427" y="11"/>
                            </a:lnTo>
                            <a:lnTo>
                              <a:pt x="556" y="0"/>
                            </a:lnTo>
                            <a:lnTo>
                              <a:pt x="649" y="16"/>
                            </a:lnTo>
                            <a:lnTo>
                              <a:pt x="768" y="56"/>
                            </a:lnTo>
                          </a:path>
                        </a:pathLst>
                      </a:custGeom>
                      <a:noFill/>
                      <a:ln w="6350">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2" name="Freeform 24"/>
                      <p:cNvSpPr>
                        <a:spLocks/>
                      </p:cNvSpPr>
                      <p:nvPr/>
                    </p:nvSpPr>
                    <p:spPr bwMode="auto">
                      <a:xfrm>
                        <a:off x="1314" y="2649"/>
                        <a:ext cx="389" cy="142"/>
                      </a:xfrm>
                      <a:custGeom>
                        <a:avLst/>
                        <a:gdLst>
                          <a:gd name="T0" fmla="*/ 0 w 776"/>
                          <a:gd name="T1" fmla="*/ 285 h 285"/>
                          <a:gd name="T2" fmla="*/ 40 w 776"/>
                          <a:gd name="T3" fmla="*/ 205 h 285"/>
                          <a:gd name="T4" fmla="*/ 88 w 776"/>
                          <a:gd name="T5" fmla="*/ 141 h 285"/>
                          <a:gd name="T6" fmla="*/ 147 w 776"/>
                          <a:gd name="T7" fmla="*/ 84 h 285"/>
                          <a:gd name="T8" fmla="*/ 227 w 776"/>
                          <a:gd name="T9" fmla="*/ 35 h 285"/>
                          <a:gd name="T10" fmla="*/ 341 w 776"/>
                          <a:gd name="T11" fmla="*/ 5 h 285"/>
                          <a:gd name="T12" fmla="*/ 450 w 776"/>
                          <a:gd name="T13" fmla="*/ 0 h 285"/>
                          <a:gd name="T14" fmla="*/ 568 w 776"/>
                          <a:gd name="T15" fmla="*/ 14 h 285"/>
                          <a:gd name="T16" fmla="*/ 668 w 776"/>
                          <a:gd name="T17" fmla="*/ 38 h 285"/>
                          <a:gd name="T18" fmla="*/ 726 w 776"/>
                          <a:gd name="T19" fmla="*/ 62 h 285"/>
                          <a:gd name="T20" fmla="*/ 776 w 776"/>
                          <a:gd name="T21" fmla="*/ 8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6" h="285">
                            <a:moveTo>
                              <a:pt x="0" y="285"/>
                            </a:moveTo>
                            <a:lnTo>
                              <a:pt x="40" y="205"/>
                            </a:lnTo>
                            <a:lnTo>
                              <a:pt x="88" y="141"/>
                            </a:lnTo>
                            <a:lnTo>
                              <a:pt x="147" y="84"/>
                            </a:lnTo>
                            <a:lnTo>
                              <a:pt x="227" y="35"/>
                            </a:lnTo>
                            <a:lnTo>
                              <a:pt x="341" y="5"/>
                            </a:lnTo>
                            <a:lnTo>
                              <a:pt x="450" y="0"/>
                            </a:lnTo>
                            <a:lnTo>
                              <a:pt x="568" y="14"/>
                            </a:lnTo>
                            <a:lnTo>
                              <a:pt x="668" y="38"/>
                            </a:lnTo>
                            <a:lnTo>
                              <a:pt x="726" y="62"/>
                            </a:lnTo>
                            <a:lnTo>
                              <a:pt x="776" y="86"/>
                            </a:lnTo>
                          </a:path>
                        </a:pathLst>
                      </a:custGeom>
                      <a:noFill/>
                      <a:ln w="6350">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73" name="Group 25"/>
                    <p:cNvGrpSpPr>
                      <a:grpSpLocks/>
                    </p:cNvGrpSpPr>
                    <p:nvPr/>
                  </p:nvGrpSpPr>
                  <p:grpSpPr bwMode="auto">
                    <a:xfrm>
                      <a:off x="1159" y="2743"/>
                      <a:ext cx="630" cy="432"/>
                      <a:chOff x="1159" y="2743"/>
                      <a:chExt cx="630" cy="432"/>
                    </a:xfrm>
                  </p:grpSpPr>
                  <p:grpSp>
                    <p:nvGrpSpPr>
                      <p:cNvPr id="2074" name="Group 26"/>
                      <p:cNvGrpSpPr>
                        <a:grpSpLocks/>
                      </p:cNvGrpSpPr>
                      <p:nvPr/>
                    </p:nvGrpSpPr>
                    <p:grpSpPr bwMode="auto">
                      <a:xfrm>
                        <a:off x="1159" y="2743"/>
                        <a:ext cx="225" cy="249"/>
                        <a:chOff x="1159" y="2743"/>
                        <a:chExt cx="225" cy="249"/>
                      </a:xfrm>
                    </p:grpSpPr>
                    <p:sp>
                      <p:nvSpPr>
                        <p:cNvPr id="2075" name="Freeform 27"/>
                        <p:cNvSpPr>
                          <a:spLocks/>
                        </p:cNvSpPr>
                        <p:nvPr/>
                      </p:nvSpPr>
                      <p:spPr bwMode="auto">
                        <a:xfrm>
                          <a:off x="1159" y="2743"/>
                          <a:ext cx="225" cy="249"/>
                        </a:xfrm>
                        <a:custGeom>
                          <a:avLst/>
                          <a:gdLst>
                            <a:gd name="T0" fmla="*/ 24 w 449"/>
                            <a:gd name="T1" fmla="*/ 408 h 498"/>
                            <a:gd name="T2" fmla="*/ 16 w 449"/>
                            <a:gd name="T3" fmla="*/ 215 h 498"/>
                            <a:gd name="T4" fmla="*/ 75 w 449"/>
                            <a:gd name="T5" fmla="*/ 93 h 498"/>
                            <a:gd name="T6" fmla="*/ 119 w 449"/>
                            <a:gd name="T7" fmla="*/ 23 h 498"/>
                            <a:gd name="T8" fmla="*/ 162 w 449"/>
                            <a:gd name="T9" fmla="*/ 0 h 498"/>
                            <a:gd name="T10" fmla="*/ 185 w 449"/>
                            <a:gd name="T11" fmla="*/ 44 h 498"/>
                            <a:gd name="T12" fmla="*/ 220 w 449"/>
                            <a:gd name="T13" fmla="*/ 25 h 498"/>
                            <a:gd name="T14" fmla="*/ 242 w 449"/>
                            <a:gd name="T15" fmla="*/ 70 h 498"/>
                            <a:gd name="T16" fmla="*/ 265 w 449"/>
                            <a:gd name="T17" fmla="*/ 99 h 498"/>
                            <a:gd name="T18" fmla="*/ 291 w 449"/>
                            <a:gd name="T19" fmla="*/ 126 h 498"/>
                            <a:gd name="T20" fmla="*/ 286 w 449"/>
                            <a:gd name="T21" fmla="*/ 168 h 498"/>
                            <a:gd name="T22" fmla="*/ 319 w 449"/>
                            <a:gd name="T23" fmla="*/ 142 h 498"/>
                            <a:gd name="T24" fmla="*/ 351 w 449"/>
                            <a:gd name="T25" fmla="*/ 166 h 498"/>
                            <a:gd name="T26" fmla="*/ 354 w 449"/>
                            <a:gd name="T27" fmla="*/ 200 h 498"/>
                            <a:gd name="T28" fmla="*/ 391 w 449"/>
                            <a:gd name="T29" fmla="*/ 205 h 498"/>
                            <a:gd name="T30" fmla="*/ 404 w 449"/>
                            <a:gd name="T31" fmla="*/ 245 h 498"/>
                            <a:gd name="T32" fmla="*/ 433 w 449"/>
                            <a:gd name="T33" fmla="*/ 283 h 498"/>
                            <a:gd name="T34" fmla="*/ 423 w 449"/>
                            <a:gd name="T35" fmla="*/ 366 h 498"/>
                            <a:gd name="T36" fmla="*/ 438 w 449"/>
                            <a:gd name="T37" fmla="*/ 422 h 498"/>
                            <a:gd name="T38" fmla="*/ 446 w 449"/>
                            <a:gd name="T39" fmla="*/ 471 h 498"/>
                            <a:gd name="T40" fmla="*/ 417 w 449"/>
                            <a:gd name="T41" fmla="*/ 498 h 498"/>
                            <a:gd name="T42" fmla="*/ 381 w 449"/>
                            <a:gd name="T43" fmla="*/ 492 h 498"/>
                            <a:gd name="T44" fmla="*/ 351 w 449"/>
                            <a:gd name="T45" fmla="*/ 455 h 498"/>
                            <a:gd name="T46" fmla="*/ 328 w 449"/>
                            <a:gd name="T47" fmla="*/ 450 h 498"/>
                            <a:gd name="T48" fmla="*/ 290 w 449"/>
                            <a:gd name="T49" fmla="*/ 440 h 498"/>
                            <a:gd name="T50" fmla="*/ 265 w 449"/>
                            <a:gd name="T51" fmla="*/ 433 h 498"/>
                            <a:gd name="T52" fmla="*/ 248 w 449"/>
                            <a:gd name="T53" fmla="*/ 423 h 498"/>
                            <a:gd name="T54" fmla="*/ 220 w 449"/>
                            <a:gd name="T55" fmla="*/ 417 h 498"/>
                            <a:gd name="T56" fmla="*/ 200 w 449"/>
                            <a:gd name="T57" fmla="*/ 385 h 498"/>
                            <a:gd name="T58" fmla="*/ 187 w 449"/>
                            <a:gd name="T59" fmla="*/ 418 h 498"/>
                            <a:gd name="T60" fmla="*/ 158 w 449"/>
                            <a:gd name="T61" fmla="*/ 429 h 498"/>
                            <a:gd name="T62" fmla="*/ 144 w 449"/>
                            <a:gd name="T63" fmla="*/ 440 h 498"/>
                            <a:gd name="T64" fmla="*/ 119 w 449"/>
                            <a:gd name="T65" fmla="*/ 47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9" h="498">
                              <a:moveTo>
                                <a:pt x="83" y="472"/>
                              </a:moveTo>
                              <a:lnTo>
                                <a:pt x="24" y="408"/>
                              </a:lnTo>
                              <a:lnTo>
                                <a:pt x="0" y="323"/>
                              </a:lnTo>
                              <a:lnTo>
                                <a:pt x="16" y="215"/>
                              </a:lnTo>
                              <a:lnTo>
                                <a:pt x="49" y="134"/>
                              </a:lnTo>
                              <a:lnTo>
                                <a:pt x="75" y="93"/>
                              </a:lnTo>
                              <a:lnTo>
                                <a:pt x="104" y="40"/>
                              </a:lnTo>
                              <a:lnTo>
                                <a:pt x="119" y="23"/>
                              </a:lnTo>
                              <a:lnTo>
                                <a:pt x="140" y="1"/>
                              </a:lnTo>
                              <a:lnTo>
                                <a:pt x="162" y="0"/>
                              </a:lnTo>
                              <a:lnTo>
                                <a:pt x="174" y="19"/>
                              </a:lnTo>
                              <a:lnTo>
                                <a:pt x="185" y="44"/>
                              </a:lnTo>
                              <a:lnTo>
                                <a:pt x="195" y="28"/>
                              </a:lnTo>
                              <a:lnTo>
                                <a:pt x="220" y="25"/>
                              </a:lnTo>
                              <a:lnTo>
                                <a:pt x="235" y="44"/>
                              </a:lnTo>
                              <a:lnTo>
                                <a:pt x="242" y="70"/>
                              </a:lnTo>
                              <a:lnTo>
                                <a:pt x="248" y="110"/>
                              </a:lnTo>
                              <a:lnTo>
                                <a:pt x="265" y="99"/>
                              </a:lnTo>
                              <a:lnTo>
                                <a:pt x="286" y="113"/>
                              </a:lnTo>
                              <a:lnTo>
                                <a:pt x="291" y="126"/>
                              </a:lnTo>
                              <a:lnTo>
                                <a:pt x="290" y="149"/>
                              </a:lnTo>
                              <a:lnTo>
                                <a:pt x="286" y="168"/>
                              </a:lnTo>
                              <a:lnTo>
                                <a:pt x="300" y="152"/>
                              </a:lnTo>
                              <a:lnTo>
                                <a:pt x="319" y="142"/>
                              </a:lnTo>
                              <a:lnTo>
                                <a:pt x="348" y="149"/>
                              </a:lnTo>
                              <a:lnTo>
                                <a:pt x="351" y="166"/>
                              </a:lnTo>
                              <a:lnTo>
                                <a:pt x="354" y="181"/>
                              </a:lnTo>
                              <a:lnTo>
                                <a:pt x="354" y="200"/>
                              </a:lnTo>
                              <a:lnTo>
                                <a:pt x="371" y="194"/>
                              </a:lnTo>
                              <a:lnTo>
                                <a:pt x="391" y="205"/>
                              </a:lnTo>
                              <a:lnTo>
                                <a:pt x="399" y="220"/>
                              </a:lnTo>
                              <a:lnTo>
                                <a:pt x="404" y="245"/>
                              </a:lnTo>
                              <a:lnTo>
                                <a:pt x="423" y="253"/>
                              </a:lnTo>
                              <a:lnTo>
                                <a:pt x="433" y="283"/>
                              </a:lnTo>
                              <a:lnTo>
                                <a:pt x="429" y="312"/>
                              </a:lnTo>
                              <a:lnTo>
                                <a:pt x="423" y="366"/>
                              </a:lnTo>
                              <a:lnTo>
                                <a:pt x="427" y="398"/>
                              </a:lnTo>
                              <a:lnTo>
                                <a:pt x="438" y="422"/>
                              </a:lnTo>
                              <a:lnTo>
                                <a:pt x="449" y="445"/>
                              </a:lnTo>
                              <a:lnTo>
                                <a:pt x="446" y="471"/>
                              </a:lnTo>
                              <a:lnTo>
                                <a:pt x="433" y="491"/>
                              </a:lnTo>
                              <a:lnTo>
                                <a:pt x="417" y="498"/>
                              </a:lnTo>
                              <a:lnTo>
                                <a:pt x="398" y="498"/>
                              </a:lnTo>
                              <a:lnTo>
                                <a:pt x="381" y="492"/>
                              </a:lnTo>
                              <a:lnTo>
                                <a:pt x="360" y="472"/>
                              </a:lnTo>
                              <a:lnTo>
                                <a:pt x="351" y="455"/>
                              </a:lnTo>
                              <a:lnTo>
                                <a:pt x="348" y="445"/>
                              </a:lnTo>
                              <a:lnTo>
                                <a:pt x="328" y="450"/>
                              </a:lnTo>
                              <a:lnTo>
                                <a:pt x="306" y="449"/>
                              </a:lnTo>
                              <a:lnTo>
                                <a:pt x="290" y="440"/>
                              </a:lnTo>
                              <a:lnTo>
                                <a:pt x="284" y="433"/>
                              </a:lnTo>
                              <a:lnTo>
                                <a:pt x="265" y="433"/>
                              </a:lnTo>
                              <a:lnTo>
                                <a:pt x="254" y="428"/>
                              </a:lnTo>
                              <a:lnTo>
                                <a:pt x="248" y="423"/>
                              </a:lnTo>
                              <a:lnTo>
                                <a:pt x="233" y="423"/>
                              </a:lnTo>
                              <a:lnTo>
                                <a:pt x="220" y="417"/>
                              </a:lnTo>
                              <a:lnTo>
                                <a:pt x="210" y="398"/>
                              </a:lnTo>
                              <a:lnTo>
                                <a:pt x="200" y="385"/>
                              </a:lnTo>
                              <a:lnTo>
                                <a:pt x="195" y="398"/>
                              </a:lnTo>
                              <a:lnTo>
                                <a:pt x="187" y="418"/>
                              </a:lnTo>
                              <a:lnTo>
                                <a:pt x="172" y="428"/>
                              </a:lnTo>
                              <a:lnTo>
                                <a:pt x="158" y="429"/>
                              </a:lnTo>
                              <a:lnTo>
                                <a:pt x="148" y="429"/>
                              </a:lnTo>
                              <a:lnTo>
                                <a:pt x="144" y="440"/>
                              </a:lnTo>
                              <a:lnTo>
                                <a:pt x="134" y="455"/>
                              </a:lnTo>
                              <a:lnTo>
                                <a:pt x="119" y="472"/>
                              </a:lnTo>
                              <a:lnTo>
                                <a:pt x="83" y="472"/>
                              </a:lnTo>
                              <a:close/>
                            </a:path>
                          </a:pathLst>
                        </a:custGeom>
                        <a:solidFill>
                          <a:srgbClr val="C08040"/>
                        </a:solidFill>
                        <a:ln w="6350">
                          <a:solidFill>
                            <a:srgbClr val="000000"/>
                          </a:solidFill>
                          <a:prstDash val="solid"/>
                          <a:round/>
                          <a:headEnd/>
                          <a:tailEnd/>
                        </a:ln>
                      </p:spPr>
                      <p:txBody>
                        <a:bodyPr/>
                        <a:lstStyle/>
                        <a:p>
                          <a:endParaRPr lang="zh-CN" altLang="en-US"/>
                        </a:p>
                      </p:txBody>
                    </p:sp>
                    <p:grpSp>
                      <p:nvGrpSpPr>
                        <p:cNvPr id="2076" name="Group 28"/>
                        <p:cNvGrpSpPr>
                          <a:grpSpLocks/>
                        </p:cNvGrpSpPr>
                        <p:nvPr/>
                      </p:nvGrpSpPr>
                      <p:grpSpPr bwMode="auto">
                        <a:xfrm>
                          <a:off x="1171" y="2756"/>
                          <a:ext cx="169" cy="217"/>
                          <a:chOff x="1171" y="2756"/>
                          <a:chExt cx="169" cy="217"/>
                        </a:xfrm>
                      </p:grpSpPr>
                      <p:sp>
                        <p:nvSpPr>
                          <p:cNvPr id="2077" name="Freeform 29"/>
                          <p:cNvSpPr>
                            <a:spLocks/>
                          </p:cNvSpPr>
                          <p:nvPr/>
                        </p:nvSpPr>
                        <p:spPr bwMode="auto">
                          <a:xfrm>
                            <a:off x="1306" y="2899"/>
                            <a:ext cx="34" cy="46"/>
                          </a:xfrm>
                          <a:custGeom>
                            <a:avLst/>
                            <a:gdLst>
                              <a:gd name="T0" fmla="*/ 19 w 66"/>
                              <a:gd name="T1" fmla="*/ 93 h 93"/>
                              <a:gd name="T2" fmla="*/ 14 w 66"/>
                              <a:gd name="T3" fmla="*/ 47 h 93"/>
                              <a:gd name="T4" fmla="*/ 29 w 66"/>
                              <a:gd name="T5" fmla="*/ 20 h 93"/>
                              <a:gd name="T6" fmla="*/ 66 w 66"/>
                              <a:gd name="T7" fmla="*/ 0 h 93"/>
                              <a:gd name="T8" fmla="*/ 43 w 66"/>
                              <a:gd name="T9" fmla="*/ 4 h 93"/>
                              <a:gd name="T10" fmla="*/ 12 w 66"/>
                              <a:gd name="T11" fmla="*/ 14 h 93"/>
                              <a:gd name="T12" fmla="*/ 0 w 66"/>
                              <a:gd name="T13" fmla="*/ 38 h 93"/>
                              <a:gd name="T14" fmla="*/ 19 w 66"/>
                              <a:gd name="T15" fmla="*/ 9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93">
                                <a:moveTo>
                                  <a:pt x="19" y="93"/>
                                </a:moveTo>
                                <a:lnTo>
                                  <a:pt x="14" y="47"/>
                                </a:lnTo>
                                <a:lnTo>
                                  <a:pt x="29" y="20"/>
                                </a:lnTo>
                                <a:lnTo>
                                  <a:pt x="66" y="0"/>
                                </a:lnTo>
                                <a:lnTo>
                                  <a:pt x="43" y="4"/>
                                </a:lnTo>
                                <a:lnTo>
                                  <a:pt x="12" y="14"/>
                                </a:lnTo>
                                <a:lnTo>
                                  <a:pt x="0" y="38"/>
                                </a:lnTo>
                                <a:lnTo>
                                  <a:pt x="19" y="93"/>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2078" name="Freeform 30"/>
                          <p:cNvSpPr>
                            <a:spLocks/>
                          </p:cNvSpPr>
                          <p:nvPr/>
                        </p:nvSpPr>
                        <p:spPr bwMode="auto">
                          <a:xfrm>
                            <a:off x="1243" y="2827"/>
                            <a:ext cx="54" cy="108"/>
                          </a:xfrm>
                          <a:custGeom>
                            <a:avLst/>
                            <a:gdLst>
                              <a:gd name="T0" fmla="*/ 43 w 108"/>
                              <a:gd name="T1" fmla="*/ 217 h 217"/>
                              <a:gd name="T2" fmla="*/ 22 w 108"/>
                              <a:gd name="T3" fmla="*/ 171 h 217"/>
                              <a:gd name="T4" fmla="*/ 26 w 108"/>
                              <a:gd name="T5" fmla="*/ 104 h 217"/>
                              <a:gd name="T6" fmla="*/ 60 w 108"/>
                              <a:gd name="T7" fmla="*/ 52 h 217"/>
                              <a:gd name="T8" fmla="*/ 108 w 108"/>
                              <a:gd name="T9" fmla="*/ 0 h 217"/>
                              <a:gd name="T10" fmla="*/ 81 w 108"/>
                              <a:gd name="T11" fmla="*/ 30 h 217"/>
                              <a:gd name="T12" fmla="*/ 32 w 108"/>
                              <a:gd name="T13" fmla="*/ 65 h 217"/>
                              <a:gd name="T14" fmla="*/ 0 w 108"/>
                              <a:gd name="T15" fmla="*/ 97 h 217"/>
                              <a:gd name="T16" fmla="*/ 5 w 108"/>
                              <a:gd name="T17" fmla="*/ 121 h 217"/>
                              <a:gd name="T18" fmla="*/ 4 w 108"/>
                              <a:gd name="T19" fmla="*/ 154 h 217"/>
                              <a:gd name="T20" fmla="*/ 4 w 108"/>
                              <a:gd name="T21" fmla="*/ 186 h 217"/>
                              <a:gd name="T22" fmla="*/ 43 w 108"/>
                              <a:gd name="T23"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17">
                                <a:moveTo>
                                  <a:pt x="43" y="217"/>
                                </a:moveTo>
                                <a:lnTo>
                                  <a:pt x="22" y="171"/>
                                </a:lnTo>
                                <a:lnTo>
                                  <a:pt x="26" y="104"/>
                                </a:lnTo>
                                <a:lnTo>
                                  <a:pt x="60" y="52"/>
                                </a:lnTo>
                                <a:lnTo>
                                  <a:pt x="108" y="0"/>
                                </a:lnTo>
                                <a:lnTo>
                                  <a:pt x="81" y="30"/>
                                </a:lnTo>
                                <a:lnTo>
                                  <a:pt x="32" y="65"/>
                                </a:lnTo>
                                <a:lnTo>
                                  <a:pt x="0" y="97"/>
                                </a:lnTo>
                                <a:lnTo>
                                  <a:pt x="5" y="121"/>
                                </a:lnTo>
                                <a:lnTo>
                                  <a:pt x="4" y="154"/>
                                </a:lnTo>
                                <a:lnTo>
                                  <a:pt x="4" y="186"/>
                                </a:lnTo>
                                <a:lnTo>
                                  <a:pt x="43" y="217"/>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2079" name="Freeform 31"/>
                          <p:cNvSpPr>
                            <a:spLocks/>
                          </p:cNvSpPr>
                          <p:nvPr/>
                        </p:nvSpPr>
                        <p:spPr bwMode="auto">
                          <a:xfrm>
                            <a:off x="1171" y="2886"/>
                            <a:ext cx="37" cy="87"/>
                          </a:xfrm>
                          <a:custGeom>
                            <a:avLst/>
                            <a:gdLst>
                              <a:gd name="T0" fmla="*/ 33 w 74"/>
                              <a:gd name="T1" fmla="*/ 144 h 174"/>
                              <a:gd name="T2" fmla="*/ 0 w 74"/>
                              <a:gd name="T3" fmla="*/ 90 h 174"/>
                              <a:gd name="T4" fmla="*/ 12 w 74"/>
                              <a:gd name="T5" fmla="*/ 53 h 174"/>
                              <a:gd name="T6" fmla="*/ 42 w 74"/>
                              <a:gd name="T7" fmla="*/ 0 h 174"/>
                              <a:gd name="T8" fmla="*/ 17 w 74"/>
                              <a:gd name="T9" fmla="*/ 92 h 174"/>
                              <a:gd name="T10" fmla="*/ 36 w 74"/>
                              <a:gd name="T11" fmla="*/ 132 h 174"/>
                              <a:gd name="T12" fmla="*/ 74 w 74"/>
                              <a:gd name="T13" fmla="*/ 174 h 174"/>
                              <a:gd name="T14" fmla="*/ 33 w 74"/>
                              <a:gd name="T15" fmla="*/ 14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74">
                                <a:moveTo>
                                  <a:pt x="33" y="144"/>
                                </a:moveTo>
                                <a:lnTo>
                                  <a:pt x="0" y="90"/>
                                </a:lnTo>
                                <a:lnTo>
                                  <a:pt x="12" y="53"/>
                                </a:lnTo>
                                <a:lnTo>
                                  <a:pt x="42" y="0"/>
                                </a:lnTo>
                                <a:lnTo>
                                  <a:pt x="17" y="92"/>
                                </a:lnTo>
                                <a:lnTo>
                                  <a:pt x="36" y="132"/>
                                </a:lnTo>
                                <a:lnTo>
                                  <a:pt x="74" y="174"/>
                                </a:lnTo>
                                <a:lnTo>
                                  <a:pt x="33" y="144"/>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2080" name="Freeform 32"/>
                          <p:cNvSpPr>
                            <a:spLocks/>
                          </p:cNvSpPr>
                          <p:nvPr/>
                        </p:nvSpPr>
                        <p:spPr bwMode="auto">
                          <a:xfrm>
                            <a:off x="1201" y="2756"/>
                            <a:ext cx="49" cy="86"/>
                          </a:xfrm>
                          <a:custGeom>
                            <a:avLst/>
                            <a:gdLst>
                              <a:gd name="T0" fmla="*/ 99 w 99"/>
                              <a:gd name="T1" fmla="*/ 0 h 171"/>
                              <a:gd name="T2" fmla="*/ 52 w 99"/>
                              <a:gd name="T3" fmla="*/ 42 h 171"/>
                              <a:gd name="T4" fmla="*/ 14 w 99"/>
                              <a:gd name="T5" fmla="*/ 83 h 171"/>
                              <a:gd name="T6" fmla="*/ 6 w 99"/>
                              <a:gd name="T7" fmla="*/ 122 h 171"/>
                              <a:gd name="T8" fmla="*/ 0 w 99"/>
                              <a:gd name="T9" fmla="*/ 171 h 171"/>
                              <a:gd name="T10" fmla="*/ 16 w 99"/>
                              <a:gd name="T11" fmla="*/ 130 h 171"/>
                              <a:gd name="T12" fmla="*/ 31 w 99"/>
                              <a:gd name="T13" fmla="*/ 87 h 171"/>
                              <a:gd name="T14" fmla="*/ 72 w 99"/>
                              <a:gd name="T15" fmla="*/ 37 h 171"/>
                              <a:gd name="T16" fmla="*/ 99 w 99"/>
                              <a:gd name="T1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1">
                                <a:moveTo>
                                  <a:pt x="99" y="0"/>
                                </a:moveTo>
                                <a:lnTo>
                                  <a:pt x="52" y="42"/>
                                </a:lnTo>
                                <a:lnTo>
                                  <a:pt x="14" y="83"/>
                                </a:lnTo>
                                <a:lnTo>
                                  <a:pt x="6" y="122"/>
                                </a:lnTo>
                                <a:lnTo>
                                  <a:pt x="0" y="171"/>
                                </a:lnTo>
                                <a:lnTo>
                                  <a:pt x="16" y="130"/>
                                </a:lnTo>
                                <a:lnTo>
                                  <a:pt x="31" y="87"/>
                                </a:lnTo>
                                <a:lnTo>
                                  <a:pt x="72" y="37"/>
                                </a:lnTo>
                                <a:lnTo>
                                  <a:pt x="99" y="0"/>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2081" name="Freeform 33"/>
                          <p:cNvSpPr>
                            <a:spLocks/>
                          </p:cNvSpPr>
                          <p:nvPr/>
                        </p:nvSpPr>
                        <p:spPr bwMode="auto">
                          <a:xfrm>
                            <a:off x="1195" y="2917"/>
                            <a:ext cx="28" cy="56"/>
                          </a:xfrm>
                          <a:custGeom>
                            <a:avLst/>
                            <a:gdLst>
                              <a:gd name="T0" fmla="*/ 21 w 57"/>
                              <a:gd name="T1" fmla="*/ 112 h 112"/>
                              <a:gd name="T2" fmla="*/ 7 w 57"/>
                              <a:gd name="T3" fmla="*/ 78 h 112"/>
                              <a:gd name="T4" fmla="*/ 0 w 57"/>
                              <a:gd name="T5" fmla="*/ 53 h 112"/>
                              <a:gd name="T6" fmla="*/ 16 w 57"/>
                              <a:gd name="T7" fmla="*/ 23 h 112"/>
                              <a:gd name="T8" fmla="*/ 50 w 57"/>
                              <a:gd name="T9" fmla="*/ 0 h 112"/>
                              <a:gd name="T10" fmla="*/ 31 w 57"/>
                              <a:gd name="T11" fmla="*/ 32 h 112"/>
                              <a:gd name="T12" fmla="*/ 18 w 57"/>
                              <a:gd name="T13" fmla="*/ 64 h 112"/>
                              <a:gd name="T14" fmla="*/ 36 w 57"/>
                              <a:gd name="T15" fmla="*/ 78 h 112"/>
                              <a:gd name="T16" fmla="*/ 57 w 57"/>
                              <a:gd name="T17" fmla="*/ 47 h 112"/>
                              <a:gd name="T18" fmla="*/ 47 w 57"/>
                              <a:gd name="T19" fmla="*/ 71 h 112"/>
                              <a:gd name="T20" fmla="*/ 21 w 57"/>
                              <a:gd name="T2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112">
                                <a:moveTo>
                                  <a:pt x="21" y="112"/>
                                </a:moveTo>
                                <a:lnTo>
                                  <a:pt x="7" y="78"/>
                                </a:lnTo>
                                <a:lnTo>
                                  <a:pt x="0" y="53"/>
                                </a:lnTo>
                                <a:lnTo>
                                  <a:pt x="16" y="23"/>
                                </a:lnTo>
                                <a:lnTo>
                                  <a:pt x="50" y="0"/>
                                </a:lnTo>
                                <a:lnTo>
                                  <a:pt x="31" y="32"/>
                                </a:lnTo>
                                <a:lnTo>
                                  <a:pt x="18" y="64"/>
                                </a:lnTo>
                                <a:lnTo>
                                  <a:pt x="36" y="78"/>
                                </a:lnTo>
                                <a:lnTo>
                                  <a:pt x="57" y="47"/>
                                </a:lnTo>
                                <a:lnTo>
                                  <a:pt x="47" y="71"/>
                                </a:lnTo>
                                <a:lnTo>
                                  <a:pt x="21" y="112"/>
                                </a:lnTo>
                                <a:close/>
                              </a:path>
                            </a:pathLst>
                          </a:custGeom>
                          <a:solidFill>
                            <a:srgbClr val="804000"/>
                          </a:solidFill>
                          <a:ln w="6350">
                            <a:solidFill>
                              <a:srgbClr val="000000"/>
                            </a:solidFill>
                            <a:prstDash val="solid"/>
                            <a:round/>
                            <a:headEnd/>
                            <a:tailEnd/>
                          </a:ln>
                        </p:spPr>
                        <p:txBody>
                          <a:bodyPr/>
                          <a:lstStyle/>
                          <a:p>
                            <a:endParaRPr lang="zh-CN" altLang="en-US"/>
                          </a:p>
                        </p:txBody>
                      </p:sp>
                    </p:grpSp>
                  </p:grpSp>
                  <p:grpSp>
                    <p:nvGrpSpPr>
                      <p:cNvPr id="2082" name="Group 34"/>
                      <p:cNvGrpSpPr>
                        <a:grpSpLocks/>
                      </p:cNvGrpSpPr>
                      <p:nvPr/>
                    </p:nvGrpSpPr>
                    <p:grpSpPr bwMode="auto">
                      <a:xfrm>
                        <a:off x="1549" y="3046"/>
                        <a:ext cx="240" cy="129"/>
                        <a:chOff x="1549" y="3046"/>
                        <a:chExt cx="240" cy="129"/>
                      </a:xfrm>
                    </p:grpSpPr>
                    <p:sp>
                      <p:nvSpPr>
                        <p:cNvPr id="2083" name="Freeform 35"/>
                        <p:cNvSpPr>
                          <a:spLocks/>
                        </p:cNvSpPr>
                        <p:nvPr/>
                      </p:nvSpPr>
                      <p:spPr bwMode="auto">
                        <a:xfrm>
                          <a:off x="1549" y="3046"/>
                          <a:ext cx="240" cy="129"/>
                        </a:xfrm>
                        <a:custGeom>
                          <a:avLst/>
                          <a:gdLst>
                            <a:gd name="T0" fmla="*/ 30 w 480"/>
                            <a:gd name="T1" fmla="*/ 63 h 259"/>
                            <a:gd name="T2" fmla="*/ 117 w 480"/>
                            <a:gd name="T3" fmla="*/ 67 h 259"/>
                            <a:gd name="T4" fmla="*/ 176 w 480"/>
                            <a:gd name="T5" fmla="*/ 66 h 259"/>
                            <a:gd name="T6" fmla="*/ 250 w 480"/>
                            <a:gd name="T7" fmla="*/ 31 h 259"/>
                            <a:gd name="T8" fmla="*/ 309 w 480"/>
                            <a:gd name="T9" fmla="*/ 4 h 259"/>
                            <a:gd name="T10" fmla="*/ 363 w 480"/>
                            <a:gd name="T11" fmla="*/ 0 h 259"/>
                            <a:gd name="T12" fmla="*/ 387 w 480"/>
                            <a:gd name="T13" fmla="*/ 25 h 259"/>
                            <a:gd name="T14" fmla="*/ 425 w 480"/>
                            <a:gd name="T15" fmla="*/ 43 h 259"/>
                            <a:gd name="T16" fmla="*/ 469 w 480"/>
                            <a:gd name="T17" fmla="*/ 46 h 259"/>
                            <a:gd name="T18" fmla="*/ 480 w 480"/>
                            <a:gd name="T19" fmla="*/ 67 h 259"/>
                            <a:gd name="T20" fmla="*/ 473 w 480"/>
                            <a:gd name="T21" fmla="*/ 117 h 259"/>
                            <a:gd name="T22" fmla="*/ 465 w 480"/>
                            <a:gd name="T23" fmla="*/ 149 h 259"/>
                            <a:gd name="T24" fmla="*/ 444 w 480"/>
                            <a:gd name="T25" fmla="*/ 175 h 259"/>
                            <a:gd name="T26" fmla="*/ 413 w 480"/>
                            <a:gd name="T27" fmla="*/ 207 h 259"/>
                            <a:gd name="T28" fmla="*/ 397 w 480"/>
                            <a:gd name="T29" fmla="*/ 238 h 259"/>
                            <a:gd name="T30" fmla="*/ 375 w 480"/>
                            <a:gd name="T31" fmla="*/ 256 h 259"/>
                            <a:gd name="T32" fmla="*/ 357 w 480"/>
                            <a:gd name="T33" fmla="*/ 259 h 259"/>
                            <a:gd name="T34" fmla="*/ 330 w 480"/>
                            <a:gd name="T35" fmla="*/ 233 h 259"/>
                            <a:gd name="T36" fmla="*/ 311 w 480"/>
                            <a:gd name="T37" fmla="*/ 243 h 259"/>
                            <a:gd name="T38" fmla="*/ 284 w 480"/>
                            <a:gd name="T39" fmla="*/ 244 h 259"/>
                            <a:gd name="T40" fmla="*/ 264 w 480"/>
                            <a:gd name="T41" fmla="*/ 206 h 259"/>
                            <a:gd name="T42" fmla="*/ 252 w 480"/>
                            <a:gd name="T43" fmla="*/ 212 h 259"/>
                            <a:gd name="T44" fmla="*/ 232 w 480"/>
                            <a:gd name="T45" fmla="*/ 212 h 259"/>
                            <a:gd name="T46" fmla="*/ 224 w 480"/>
                            <a:gd name="T47" fmla="*/ 191 h 259"/>
                            <a:gd name="T48" fmla="*/ 202 w 480"/>
                            <a:gd name="T49" fmla="*/ 206 h 259"/>
                            <a:gd name="T50" fmla="*/ 181 w 480"/>
                            <a:gd name="T51" fmla="*/ 218 h 259"/>
                            <a:gd name="T52" fmla="*/ 158 w 480"/>
                            <a:gd name="T53" fmla="*/ 206 h 259"/>
                            <a:gd name="T54" fmla="*/ 151 w 480"/>
                            <a:gd name="T55" fmla="*/ 186 h 259"/>
                            <a:gd name="T56" fmla="*/ 149 w 480"/>
                            <a:gd name="T57" fmla="*/ 163 h 259"/>
                            <a:gd name="T58" fmla="*/ 110 w 480"/>
                            <a:gd name="T59" fmla="*/ 168 h 259"/>
                            <a:gd name="T60" fmla="*/ 81 w 480"/>
                            <a:gd name="T61" fmla="*/ 175 h 259"/>
                            <a:gd name="T62" fmla="*/ 74 w 480"/>
                            <a:gd name="T63" fmla="*/ 159 h 259"/>
                            <a:gd name="T64" fmla="*/ 50 w 480"/>
                            <a:gd name="T65" fmla="*/ 159 h 259"/>
                            <a:gd name="T66" fmla="*/ 14 w 480"/>
                            <a:gd name="T67" fmla="*/ 134 h 259"/>
                            <a:gd name="T68" fmla="*/ 0 w 480"/>
                            <a:gd name="T69" fmla="*/ 104 h 259"/>
                            <a:gd name="T70" fmla="*/ 7 w 480"/>
                            <a:gd name="T71" fmla="*/ 91 h 259"/>
                            <a:gd name="T72" fmla="*/ 2 w 480"/>
                            <a:gd name="T73" fmla="*/ 66 h 259"/>
                            <a:gd name="T74" fmla="*/ 30 w 480"/>
                            <a:gd name="T75" fmla="*/ 6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0" h="259">
                              <a:moveTo>
                                <a:pt x="30" y="63"/>
                              </a:moveTo>
                              <a:lnTo>
                                <a:pt x="117" y="67"/>
                              </a:lnTo>
                              <a:lnTo>
                                <a:pt x="176" y="66"/>
                              </a:lnTo>
                              <a:lnTo>
                                <a:pt x="250" y="31"/>
                              </a:lnTo>
                              <a:lnTo>
                                <a:pt x="309" y="4"/>
                              </a:lnTo>
                              <a:lnTo>
                                <a:pt x="363" y="0"/>
                              </a:lnTo>
                              <a:lnTo>
                                <a:pt x="387" y="25"/>
                              </a:lnTo>
                              <a:lnTo>
                                <a:pt x="425" y="43"/>
                              </a:lnTo>
                              <a:lnTo>
                                <a:pt x="469" y="46"/>
                              </a:lnTo>
                              <a:lnTo>
                                <a:pt x="480" y="67"/>
                              </a:lnTo>
                              <a:lnTo>
                                <a:pt x="473" y="117"/>
                              </a:lnTo>
                              <a:lnTo>
                                <a:pt x="465" y="149"/>
                              </a:lnTo>
                              <a:lnTo>
                                <a:pt x="444" y="175"/>
                              </a:lnTo>
                              <a:lnTo>
                                <a:pt x="413" y="207"/>
                              </a:lnTo>
                              <a:lnTo>
                                <a:pt x="397" y="238"/>
                              </a:lnTo>
                              <a:lnTo>
                                <a:pt x="375" y="256"/>
                              </a:lnTo>
                              <a:lnTo>
                                <a:pt x="357" y="259"/>
                              </a:lnTo>
                              <a:lnTo>
                                <a:pt x="330" y="233"/>
                              </a:lnTo>
                              <a:lnTo>
                                <a:pt x="311" y="243"/>
                              </a:lnTo>
                              <a:lnTo>
                                <a:pt x="284" y="244"/>
                              </a:lnTo>
                              <a:lnTo>
                                <a:pt x="264" y="206"/>
                              </a:lnTo>
                              <a:lnTo>
                                <a:pt x="252" y="212"/>
                              </a:lnTo>
                              <a:lnTo>
                                <a:pt x="232" y="212"/>
                              </a:lnTo>
                              <a:lnTo>
                                <a:pt x="224" y="191"/>
                              </a:lnTo>
                              <a:lnTo>
                                <a:pt x="202" y="206"/>
                              </a:lnTo>
                              <a:lnTo>
                                <a:pt x="181" y="218"/>
                              </a:lnTo>
                              <a:lnTo>
                                <a:pt x="158" y="206"/>
                              </a:lnTo>
                              <a:lnTo>
                                <a:pt x="151" y="186"/>
                              </a:lnTo>
                              <a:lnTo>
                                <a:pt x="149" y="163"/>
                              </a:lnTo>
                              <a:lnTo>
                                <a:pt x="110" y="168"/>
                              </a:lnTo>
                              <a:lnTo>
                                <a:pt x="81" y="175"/>
                              </a:lnTo>
                              <a:lnTo>
                                <a:pt x="74" y="159"/>
                              </a:lnTo>
                              <a:lnTo>
                                <a:pt x="50" y="159"/>
                              </a:lnTo>
                              <a:lnTo>
                                <a:pt x="14" y="134"/>
                              </a:lnTo>
                              <a:lnTo>
                                <a:pt x="0" y="104"/>
                              </a:lnTo>
                              <a:lnTo>
                                <a:pt x="7" y="91"/>
                              </a:lnTo>
                              <a:lnTo>
                                <a:pt x="2" y="66"/>
                              </a:lnTo>
                              <a:lnTo>
                                <a:pt x="30" y="63"/>
                              </a:lnTo>
                              <a:close/>
                            </a:path>
                          </a:pathLst>
                        </a:custGeom>
                        <a:solidFill>
                          <a:srgbClr val="C08040"/>
                        </a:solidFill>
                        <a:ln w="6350">
                          <a:solidFill>
                            <a:srgbClr val="000000"/>
                          </a:solidFill>
                          <a:prstDash val="solid"/>
                          <a:round/>
                          <a:headEnd/>
                          <a:tailEnd/>
                        </a:ln>
                      </p:spPr>
                      <p:txBody>
                        <a:bodyPr/>
                        <a:lstStyle/>
                        <a:p>
                          <a:endParaRPr lang="zh-CN" altLang="en-US"/>
                        </a:p>
                      </p:txBody>
                    </p:sp>
                    <p:grpSp>
                      <p:nvGrpSpPr>
                        <p:cNvPr id="2084" name="Group 36"/>
                        <p:cNvGrpSpPr>
                          <a:grpSpLocks/>
                        </p:cNvGrpSpPr>
                        <p:nvPr/>
                      </p:nvGrpSpPr>
                      <p:grpSpPr bwMode="auto">
                        <a:xfrm>
                          <a:off x="1585" y="3067"/>
                          <a:ext cx="180" cy="98"/>
                          <a:chOff x="1585" y="3067"/>
                          <a:chExt cx="180" cy="98"/>
                        </a:xfrm>
                      </p:grpSpPr>
                      <p:sp>
                        <p:nvSpPr>
                          <p:cNvPr id="2085" name="Freeform 37"/>
                          <p:cNvSpPr>
                            <a:spLocks/>
                          </p:cNvSpPr>
                          <p:nvPr/>
                        </p:nvSpPr>
                        <p:spPr bwMode="auto">
                          <a:xfrm>
                            <a:off x="1585" y="3097"/>
                            <a:ext cx="55" cy="28"/>
                          </a:xfrm>
                          <a:custGeom>
                            <a:avLst/>
                            <a:gdLst>
                              <a:gd name="T0" fmla="*/ 0 w 110"/>
                              <a:gd name="T1" fmla="*/ 55 h 55"/>
                              <a:gd name="T2" fmla="*/ 58 w 110"/>
                              <a:gd name="T3" fmla="*/ 40 h 55"/>
                              <a:gd name="T4" fmla="*/ 110 w 110"/>
                              <a:gd name="T5" fmla="*/ 0 h 55"/>
                              <a:gd name="T6" fmla="*/ 90 w 110"/>
                              <a:gd name="T7" fmla="*/ 30 h 55"/>
                              <a:gd name="T8" fmla="*/ 67 w 110"/>
                              <a:gd name="T9" fmla="*/ 50 h 55"/>
                              <a:gd name="T10" fmla="*/ 0 w 110"/>
                              <a:gd name="T11" fmla="*/ 55 h 55"/>
                            </a:gdLst>
                            <a:ahLst/>
                            <a:cxnLst>
                              <a:cxn ang="0">
                                <a:pos x="T0" y="T1"/>
                              </a:cxn>
                              <a:cxn ang="0">
                                <a:pos x="T2" y="T3"/>
                              </a:cxn>
                              <a:cxn ang="0">
                                <a:pos x="T4" y="T5"/>
                              </a:cxn>
                              <a:cxn ang="0">
                                <a:pos x="T6" y="T7"/>
                              </a:cxn>
                              <a:cxn ang="0">
                                <a:pos x="T8" y="T9"/>
                              </a:cxn>
                              <a:cxn ang="0">
                                <a:pos x="T10" y="T11"/>
                              </a:cxn>
                            </a:cxnLst>
                            <a:rect l="0" t="0" r="r" b="b"/>
                            <a:pathLst>
                              <a:path w="110" h="55">
                                <a:moveTo>
                                  <a:pt x="0" y="55"/>
                                </a:moveTo>
                                <a:lnTo>
                                  <a:pt x="58" y="40"/>
                                </a:lnTo>
                                <a:lnTo>
                                  <a:pt x="110" y="0"/>
                                </a:lnTo>
                                <a:lnTo>
                                  <a:pt x="90" y="30"/>
                                </a:lnTo>
                                <a:lnTo>
                                  <a:pt x="67" y="50"/>
                                </a:lnTo>
                                <a:lnTo>
                                  <a:pt x="0" y="55"/>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2086" name="Freeform 38"/>
                          <p:cNvSpPr>
                            <a:spLocks/>
                          </p:cNvSpPr>
                          <p:nvPr/>
                        </p:nvSpPr>
                        <p:spPr bwMode="auto">
                          <a:xfrm>
                            <a:off x="1659" y="3067"/>
                            <a:ext cx="44" cy="78"/>
                          </a:xfrm>
                          <a:custGeom>
                            <a:avLst/>
                            <a:gdLst>
                              <a:gd name="T0" fmla="*/ 0 w 88"/>
                              <a:gd name="T1" fmla="*/ 157 h 157"/>
                              <a:gd name="T2" fmla="*/ 31 w 88"/>
                              <a:gd name="T3" fmla="*/ 103 h 157"/>
                              <a:gd name="T4" fmla="*/ 88 w 88"/>
                              <a:gd name="T5" fmla="*/ 0 h 157"/>
                              <a:gd name="T6" fmla="*/ 71 w 88"/>
                              <a:gd name="T7" fmla="*/ 57 h 157"/>
                              <a:gd name="T8" fmla="*/ 59 w 88"/>
                              <a:gd name="T9" fmla="*/ 106 h 157"/>
                              <a:gd name="T10" fmla="*/ 0 w 88"/>
                              <a:gd name="T11" fmla="*/ 157 h 157"/>
                            </a:gdLst>
                            <a:ahLst/>
                            <a:cxnLst>
                              <a:cxn ang="0">
                                <a:pos x="T0" y="T1"/>
                              </a:cxn>
                              <a:cxn ang="0">
                                <a:pos x="T2" y="T3"/>
                              </a:cxn>
                              <a:cxn ang="0">
                                <a:pos x="T4" y="T5"/>
                              </a:cxn>
                              <a:cxn ang="0">
                                <a:pos x="T6" y="T7"/>
                              </a:cxn>
                              <a:cxn ang="0">
                                <a:pos x="T8" y="T9"/>
                              </a:cxn>
                              <a:cxn ang="0">
                                <a:pos x="T10" y="T11"/>
                              </a:cxn>
                            </a:cxnLst>
                            <a:rect l="0" t="0" r="r" b="b"/>
                            <a:pathLst>
                              <a:path w="88" h="157">
                                <a:moveTo>
                                  <a:pt x="0" y="157"/>
                                </a:moveTo>
                                <a:lnTo>
                                  <a:pt x="31" y="103"/>
                                </a:lnTo>
                                <a:lnTo>
                                  <a:pt x="88" y="0"/>
                                </a:lnTo>
                                <a:lnTo>
                                  <a:pt x="71" y="57"/>
                                </a:lnTo>
                                <a:lnTo>
                                  <a:pt x="59" y="106"/>
                                </a:lnTo>
                                <a:lnTo>
                                  <a:pt x="0" y="157"/>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2087" name="Freeform 39"/>
                          <p:cNvSpPr>
                            <a:spLocks/>
                          </p:cNvSpPr>
                          <p:nvPr/>
                        </p:nvSpPr>
                        <p:spPr bwMode="auto">
                          <a:xfrm>
                            <a:off x="1711" y="3069"/>
                            <a:ext cx="32" cy="96"/>
                          </a:xfrm>
                          <a:custGeom>
                            <a:avLst/>
                            <a:gdLst>
                              <a:gd name="T0" fmla="*/ 0 w 65"/>
                              <a:gd name="T1" fmla="*/ 192 h 192"/>
                              <a:gd name="T2" fmla="*/ 48 w 65"/>
                              <a:gd name="T3" fmla="*/ 150 h 192"/>
                              <a:gd name="T4" fmla="*/ 46 w 65"/>
                              <a:gd name="T5" fmla="*/ 59 h 192"/>
                              <a:gd name="T6" fmla="*/ 15 w 65"/>
                              <a:gd name="T7" fmla="*/ 0 h 192"/>
                              <a:gd name="T8" fmla="*/ 53 w 65"/>
                              <a:gd name="T9" fmla="*/ 57 h 192"/>
                              <a:gd name="T10" fmla="*/ 65 w 65"/>
                              <a:gd name="T11" fmla="*/ 116 h 192"/>
                              <a:gd name="T12" fmla="*/ 63 w 65"/>
                              <a:gd name="T13" fmla="*/ 166 h 192"/>
                              <a:gd name="T14" fmla="*/ 0 w 65"/>
                              <a:gd name="T15" fmla="*/ 192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92">
                                <a:moveTo>
                                  <a:pt x="0" y="192"/>
                                </a:moveTo>
                                <a:lnTo>
                                  <a:pt x="48" y="150"/>
                                </a:lnTo>
                                <a:lnTo>
                                  <a:pt x="46" y="59"/>
                                </a:lnTo>
                                <a:lnTo>
                                  <a:pt x="15" y="0"/>
                                </a:lnTo>
                                <a:lnTo>
                                  <a:pt x="53" y="57"/>
                                </a:lnTo>
                                <a:lnTo>
                                  <a:pt x="65" y="116"/>
                                </a:lnTo>
                                <a:lnTo>
                                  <a:pt x="63" y="166"/>
                                </a:lnTo>
                                <a:lnTo>
                                  <a:pt x="0" y="192"/>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2088" name="Freeform 40"/>
                          <p:cNvSpPr>
                            <a:spLocks/>
                          </p:cNvSpPr>
                          <p:nvPr/>
                        </p:nvSpPr>
                        <p:spPr bwMode="auto">
                          <a:xfrm>
                            <a:off x="1756" y="3099"/>
                            <a:ext cx="9" cy="37"/>
                          </a:xfrm>
                          <a:custGeom>
                            <a:avLst/>
                            <a:gdLst>
                              <a:gd name="T0" fmla="*/ 0 w 19"/>
                              <a:gd name="T1" fmla="*/ 0 h 74"/>
                              <a:gd name="T2" fmla="*/ 19 w 19"/>
                              <a:gd name="T3" fmla="*/ 51 h 74"/>
                              <a:gd name="T4" fmla="*/ 12 w 19"/>
                              <a:gd name="T5" fmla="*/ 74 h 74"/>
                            </a:gdLst>
                            <a:ahLst/>
                            <a:cxnLst>
                              <a:cxn ang="0">
                                <a:pos x="T0" y="T1"/>
                              </a:cxn>
                              <a:cxn ang="0">
                                <a:pos x="T2" y="T3"/>
                              </a:cxn>
                              <a:cxn ang="0">
                                <a:pos x="T4" y="T5"/>
                              </a:cxn>
                            </a:cxnLst>
                            <a:rect l="0" t="0" r="r" b="b"/>
                            <a:pathLst>
                              <a:path w="19" h="74">
                                <a:moveTo>
                                  <a:pt x="0" y="0"/>
                                </a:moveTo>
                                <a:lnTo>
                                  <a:pt x="19" y="51"/>
                                </a:lnTo>
                                <a:lnTo>
                                  <a:pt x="12" y="7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grpSp>
              <p:nvGrpSpPr>
                <p:cNvPr id="2089" name="Group 41"/>
                <p:cNvGrpSpPr>
                  <a:grpSpLocks/>
                </p:cNvGrpSpPr>
                <p:nvPr/>
              </p:nvGrpSpPr>
              <p:grpSpPr bwMode="auto">
                <a:xfrm>
                  <a:off x="1718" y="2805"/>
                  <a:ext cx="148" cy="215"/>
                  <a:chOff x="1718" y="2805"/>
                  <a:chExt cx="148" cy="215"/>
                </a:xfrm>
              </p:grpSpPr>
              <p:sp>
                <p:nvSpPr>
                  <p:cNvPr id="2090" name="Freeform 42"/>
                  <p:cNvSpPr>
                    <a:spLocks/>
                  </p:cNvSpPr>
                  <p:nvPr/>
                </p:nvSpPr>
                <p:spPr bwMode="auto">
                  <a:xfrm>
                    <a:off x="1718" y="2854"/>
                    <a:ext cx="132" cy="166"/>
                  </a:xfrm>
                  <a:custGeom>
                    <a:avLst/>
                    <a:gdLst>
                      <a:gd name="T0" fmla="*/ 15 w 263"/>
                      <a:gd name="T1" fmla="*/ 141 h 333"/>
                      <a:gd name="T2" fmla="*/ 43 w 263"/>
                      <a:gd name="T3" fmla="*/ 77 h 333"/>
                      <a:gd name="T4" fmla="*/ 64 w 263"/>
                      <a:gd name="T5" fmla="*/ 53 h 333"/>
                      <a:gd name="T6" fmla="*/ 92 w 263"/>
                      <a:gd name="T7" fmla="*/ 17 h 333"/>
                      <a:gd name="T8" fmla="*/ 139 w 263"/>
                      <a:gd name="T9" fmla="*/ 0 h 333"/>
                      <a:gd name="T10" fmla="*/ 180 w 263"/>
                      <a:gd name="T11" fmla="*/ 6 h 333"/>
                      <a:gd name="T12" fmla="*/ 212 w 263"/>
                      <a:gd name="T13" fmla="*/ 26 h 333"/>
                      <a:gd name="T14" fmla="*/ 241 w 263"/>
                      <a:gd name="T15" fmla="*/ 63 h 333"/>
                      <a:gd name="T16" fmla="*/ 262 w 263"/>
                      <a:gd name="T17" fmla="*/ 123 h 333"/>
                      <a:gd name="T18" fmla="*/ 263 w 263"/>
                      <a:gd name="T19" fmla="*/ 169 h 333"/>
                      <a:gd name="T20" fmla="*/ 248 w 263"/>
                      <a:gd name="T21" fmla="*/ 214 h 333"/>
                      <a:gd name="T22" fmla="*/ 221 w 263"/>
                      <a:gd name="T23" fmla="*/ 256 h 333"/>
                      <a:gd name="T24" fmla="*/ 196 w 263"/>
                      <a:gd name="T25" fmla="*/ 288 h 333"/>
                      <a:gd name="T26" fmla="*/ 149 w 263"/>
                      <a:gd name="T27" fmla="*/ 324 h 333"/>
                      <a:gd name="T28" fmla="*/ 96 w 263"/>
                      <a:gd name="T29" fmla="*/ 333 h 333"/>
                      <a:gd name="T30" fmla="*/ 47 w 263"/>
                      <a:gd name="T31" fmla="*/ 320 h 333"/>
                      <a:gd name="T32" fmla="*/ 7 w 263"/>
                      <a:gd name="T33" fmla="*/ 281 h 333"/>
                      <a:gd name="T34" fmla="*/ 0 w 263"/>
                      <a:gd name="T35" fmla="*/ 228 h 333"/>
                      <a:gd name="T36" fmla="*/ 15 w 263"/>
                      <a:gd name="T37" fmla="*/ 14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3" h="333">
                        <a:moveTo>
                          <a:pt x="15" y="141"/>
                        </a:moveTo>
                        <a:lnTo>
                          <a:pt x="43" y="77"/>
                        </a:lnTo>
                        <a:lnTo>
                          <a:pt x="64" y="53"/>
                        </a:lnTo>
                        <a:lnTo>
                          <a:pt x="92" y="17"/>
                        </a:lnTo>
                        <a:lnTo>
                          <a:pt x="139" y="0"/>
                        </a:lnTo>
                        <a:lnTo>
                          <a:pt x="180" y="6"/>
                        </a:lnTo>
                        <a:lnTo>
                          <a:pt x="212" y="26"/>
                        </a:lnTo>
                        <a:lnTo>
                          <a:pt x="241" y="63"/>
                        </a:lnTo>
                        <a:lnTo>
                          <a:pt x="262" y="123"/>
                        </a:lnTo>
                        <a:lnTo>
                          <a:pt x="263" y="169"/>
                        </a:lnTo>
                        <a:lnTo>
                          <a:pt x="248" y="214"/>
                        </a:lnTo>
                        <a:lnTo>
                          <a:pt x="221" y="256"/>
                        </a:lnTo>
                        <a:lnTo>
                          <a:pt x="196" y="288"/>
                        </a:lnTo>
                        <a:lnTo>
                          <a:pt x="149" y="324"/>
                        </a:lnTo>
                        <a:lnTo>
                          <a:pt x="96" y="333"/>
                        </a:lnTo>
                        <a:lnTo>
                          <a:pt x="47" y="320"/>
                        </a:lnTo>
                        <a:lnTo>
                          <a:pt x="7" y="281"/>
                        </a:lnTo>
                        <a:lnTo>
                          <a:pt x="0" y="228"/>
                        </a:lnTo>
                        <a:lnTo>
                          <a:pt x="15" y="141"/>
                        </a:lnTo>
                        <a:close/>
                      </a:path>
                    </a:pathLst>
                  </a:custGeom>
                  <a:solidFill>
                    <a:srgbClr val="F0F0F0"/>
                  </a:solidFill>
                  <a:ln w="6350">
                    <a:solidFill>
                      <a:srgbClr val="000000"/>
                    </a:solidFill>
                    <a:prstDash val="solid"/>
                    <a:round/>
                    <a:headEnd/>
                    <a:tailEnd/>
                  </a:ln>
                </p:spPr>
                <p:txBody>
                  <a:bodyPr/>
                  <a:lstStyle/>
                  <a:p>
                    <a:endParaRPr lang="zh-CN" altLang="en-US"/>
                  </a:p>
                </p:txBody>
              </p:sp>
              <p:sp>
                <p:nvSpPr>
                  <p:cNvPr id="2091" name="Oval 43"/>
                  <p:cNvSpPr>
                    <a:spLocks noChangeArrowheads="1"/>
                  </p:cNvSpPr>
                  <p:nvPr/>
                </p:nvSpPr>
                <p:spPr bwMode="auto">
                  <a:xfrm>
                    <a:off x="1777" y="2902"/>
                    <a:ext cx="37" cy="41"/>
                  </a:xfrm>
                  <a:prstGeom prst="ellipse">
                    <a:avLst/>
                  </a:prstGeom>
                  <a:solidFill>
                    <a:srgbClr val="000080"/>
                  </a:solidFill>
                  <a:ln w="6350">
                    <a:solidFill>
                      <a:srgbClr val="000000"/>
                    </a:solidFill>
                    <a:round/>
                    <a:headEnd/>
                    <a:tailEnd/>
                  </a:ln>
                </p:spPr>
                <p:txBody>
                  <a:bodyPr/>
                  <a:lstStyle/>
                  <a:p>
                    <a:endParaRPr lang="zh-CN" altLang="en-US"/>
                  </a:p>
                </p:txBody>
              </p:sp>
              <p:sp>
                <p:nvSpPr>
                  <p:cNvPr id="2092" name="Freeform 44"/>
                  <p:cNvSpPr>
                    <a:spLocks/>
                  </p:cNvSpPr>
                  <p:nvPr/>
                </p:nvSpPr>
                <p:spPr bwMode="auto">
                  <a:xfrm>
                    <a:off x="1737" y="2805"/>
                    <a:ext cx="129" cy="105"/>
                  </a:xfrm>
                  <a:custGeom>
                    <a:avLst/>
                    <a:gdLst>
                      <a:gd name="T0" fmla="*/ 256 w 258"/>
                      <a:gd name="T1" fmla="*/ 144 h 210"/>
                      <a:gd name="T2" fmla="*/ 250 w 258"/>
                      <a:gd name="T3" fmla="*/ 127 h 210"/>
                      <a:gd name="T4" fmla="*/ 65 w 258"/>
                      <a:gd name="T5" fmla="*/ 1 h 210"/>
                      <a:gd name="T6" fmla="*/ 48 w 258"/>
                      <a:gd name="T7" fmla="*/ 0 h 210"/>
                      <a:gd name="T8" fmla="*/ 30 w 258"/>
                      <a:gd name="T9" fmla="*/ 7 h 210"/>
                      <a:gd name="T10" fmla="*/ 12 w 258"/>
                      <a:gd name="T11" fmla="*/ 21 h 210"/>
                      <a:gd name="T12" fmla="*/ 0 w 258"/>
                      <a:gd name="T13" fmla="*/ 44 h 210"/>
                      <a:gd name="T14" fmla="*/ 3 w 258"/>
                      <a:gd name="T15" fmla="*/ 64 h 210"/>
                      <a:gd name="T16" fmla="*/ 9 w 258"/>
                      <a:gd name="T17" fmla="*/ 85 h 210"/>
                      <a:gd name="T18" fmla="*/ 20 w 258"/>
                      <a:gd name="T19" fmla="*/ 97 h 210"/>
                      <a:gd name="T20" fmla="*/ 37 w 258"/>
                      <a:gd name="T21" fmla="*/ 107 h 210"/>
                      <a:gd name="T22" fmla="*/ 175 w 258"/>
                      <a:gd name="T23" fmla="*/ 202 h 210"/>
                      <a:gd name="T24" fmla="*/ 187 w 258"/>
                      <a:gd name="T25" fmla="*/ 208 h 210"/>
                      <a:gd name="T26" fmla="*/ 203 w 258"/>
                      <a:gd name="T27" fmla="*/ 210 h 210"/>
                      <a:gd name="T28" fmla="*/ 223 w 258"/>
                      <a:gd name="T29" fmla="*/ 208 h 210"/>
                      <a:gd name="T30" fmla="*/ 240 w 258"/>
                      <a:gd name="T31" fmla="*/ 196 h 210"/>
                      <a:gd name="T32" fmla="*/ 254 w 258"/>
                      <a:gd name="T33" fmla="*/ 178 h 210"/>
                      <a:gd name="T34" fmla="*/ 258 w 258"/>
                      <a:gd name="T35" fmla="*/ 159 h 210"/>
                      <a:gd name="T36" fmla="*/ 256 w 258"/>
                      <a:gd name="T37" fmla="*/ 14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210">
                        <a:moveTo>
                          <a:pt x="256" y="144"/>
                        </a:moveTo>
                        <a:lnTo>
                          <a:pt x="250" y="127"/>
                        </a:lnTo>
                        <a:lnTo>
                          <a:pt x="65" y="1"/>
                        </a:lnTo>
                        <a:lnTo>
                          <a:pt x="48" y="0"/>
                        </a:lnTo>
                        <a:lnTo>
                          <a:pt x="30" y="7"/>
                        </a:lnTo>
                        <a:lnTo>
                          <a:pt x="12" y="21"/>
                        </a:lnTo>
                        <a:lnTo>
                          <a:pt x="0" y="44"/>
                        </a:lnTo>
                        <a:lnTo>
                          <a:pt x="3" y="64"/>
                        </a:lnTo>
                        <a:lnTo>
                          <a:pt x="9" y="85"/>
                        </a:lnTo>
                        <a:lnTo>
                          <a:pt x="20" y="97"/>
                        </a:lnTo>
                        <a:lnTo>
                          <a:pt x="37" y="107"/>
                        </a:lnTo>
                        <a:lnTo>
                          <a:pt x="175" y="202"/>
                        </a:lnTo>
                        <a:lnTo>
                          <a:pt x="187" y="208"/>
                        </a:lnTo>
                        <a:lnTo>
                          <a:pt x="203" y="210"/>
                        </a:lnTo>
                        <a:lnTo>
                          <a:pt x="223" y="208"/>
                        </a:lnTo>
                        <a:lnTo>
                          <a:pt x="240" y="196"/>
                        </a:lnTo>
                        <a:lnTo>
                          <a:pt x="254" y="178"/>
                        </a:lnTo>
                        <a:lnTo>
                          <a:pt x="258" y="159"/>
                        </a:lnTo>
                        <a:lnTo>
                          <a:pt x="256" y="144"/>
                        </a:lnTo>
                        <a:close/>
                      </a:path>
                    </a:pathLst>
                  </a:custGeom>
                  <a:solidFill>
                    <a:srgbClr val="C08040"/>
                  </a:solidFill>
                  <a:ln w="6350">
                    <a:solidFill>
                      <a:srgbClr val="000000"/>
                    </a:solidFill>
                    <a:prstDash val="solid"/>
                    <a:round/>
                    <a:headEnd/>
                    <a:tailEnd/>
                  </a:ln>
                </p:spPr>
                <p:txBody>
                  <a:bodyPr/>
                  <a:lstStyle/>
                  <a:p>
                    <a:endParaRPr lang="zh-CN" altLang="en-US"/>
                  </a:p>
                </p:txBody>
              </p:sp>
            </p:grpSp>
          </p:grpSp>
          <p:grpSp>
            <p:nvGrpSpPr>
              <p:cNvPr id="2093" name="Group 45"/>
              <p:cNvGrpSpPr>
                <a:grpSpLocks/>
              </p:cNvGrpSpPr>
              <p:nvPr/>
            </p:nvGrpSpPr>
            <p:grpSpPr bwMode="auto">
              <a:xfrm>
                <a:off x="1559" y="2806"/>
                <a:ext cx="302" cy="273"/>
                <a:chOff x="1559" y="2806"/>
                <a:chExt cx="302" cy="273"/>
              </a:xfrm>
            </p:grpSpPr>
            <p:sp>
              <p:nvSpPr>
                <p:cNvPr id="2094" name="Freeform 46"/>
                <p:cNvSpPr>
                  <a:spLocks/>
                </p:cNvSpPr>
                <p:nvPr/>
              </p:nvSpPr>
              <p:spPr bwMode="auto">
                <a:xfrm>
                  <a:off x="1659" y="2863"/>
                  <a:ext cx="202" cy="216"/>
                </a:xfrm>
                <a:custGeom>
                  <a:avLst/>
                  <a:gdLst>
                    <a:gd name="T0" fmla="*/ 146 w 403"/>
                    <a:gd name="T1" fmla="*/ 0 h 432"/>
                    <a:gd name="T2" fmla="*/ 215 w 403"/>
                    <a:gd name="T3" fmla="*/ 49 h 432"/>
                    <a:gd name="T4" fmla="*/ 302 w 403"/>
                    <a:gd name="T5" fmla="*/ 141 h 432"/>
                    <a:gd name="T6" fmla="*/ 344 w 403"/>
                    <a:gd name="T7" fmla="*/ 194 h 432"/>
                    <a:gd name="T8" fmla="*/ 373 w 403"/>
                    <a:gd name="T9" fmla="*/ 235 h 432"/>
                    <a:gd name="T10" fmla="*/ 396 w 403"/>
                    <a:gd name="T11" fmla="*/ 277 h 432"/>
                    <a:gd name="T12" fmla="*/ 403 w 403"/>
                    <a:gd name="T13" fmla="*/ 323 h 432"/>
                    <a:gd name="T14" fmla="*/ 403 w 403"/>
                    <a:gd name="T15" fmla="*/ 365 h 432"/>
                    <a:gd name="T16" fmla="*/ 384 w 403"/>
                    <a:gd name="T17" fmla="*/ 402 h 432"/>
                    <a:gd name="T18" fmla="*/ 357 w 403"/>
                    <a:gd name="T19" fmla="*/ 424 h 432"/>
                    <a:gd name="T20" fmla="*/ 294 w 403"/>
                    <a:gd name="T21" fmla="*/ 432 h 432"/>
                    <a:gd name="T22" fmla="*/ 214 w 403"/>
                    <a:gd name="T23" fmla="*/ 410 h 432"/>
                    <a:gd name="T24" fmla="*/ 141 w 403"/>
                    <a:gd name="T25" fmla="*/ 386 h 432"/>
                    <a:gd name="T26" fmla="*/ 103 w 403"/>
                    <a:gd name="T27" fmla="*/ 359 h 432"/>
                    <a:gd name="T28" fmla="*/ 45 w 403"/>
                    <a:gd name="T29" fmla="*/ 317 h 432"/>
                    <a:gd name="T30" fmla="*/ 0 w 403"/>
                    <a:gd name="T31" fmla="*/ 242 h 432"/>
                    <a:gd name="T32" fmla="*/ 34 w 403"/>
                    <a:gd name="T33" fmla="*/ 230 h 432"/>
                    <a:gd name="T34" fmla="*/ 72 w 403"/>
                    <a:gd name="T35" fmla="*/ 96 h 432"/>
                    <a:gd name="T36" fmla="*/ 146 w 403"/>
                    <a:gd name="T37"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3" h="432">
                      <a:moveTo>
                        <a:pt x="146" y="0"/>
                      </a:moveTo>
                      <a:lnTo>
                        <a:pt x="215" y="49"/>
                      </a:lnTo>
                      <a:lnTo>
                        <a:pt x="302" y="141"/>
                      </a:lnTo>
                      <a:lnTo>
                        <a:pt x="344" y="194"/>
                      </a:lnTo>
                      <a:lnTo>
                        <a:pt x="373" y="235"/>
                      </a:lnTo>
                      <a:lnTo>
                        <a:pt x="396" y="277"/>
                      </a:lnTo>
                      <a:lnTo>
                        <a:pt x="403" y="323"/>
                      </a:lnTo>
                      <a:lnTo>
                        <a:pt x="403" y="365"/>
                      </a:lnTo>
                      <a:lnTo>
                        <a:pt x="384" y="402"/>
                      </a:lnTo>
                      <a:lnTo>
                        <a:pt x="357" y="424"/>
                      </a:lnTo>
                      <a:lnTo>
                        <a:pt x="294" y="432"/>
                      </a:lnTo>
                      <a:lnTo>
                        <a:pt x="214" y="410"/>
                      </a:lnTo>
                      <a:lnTo>
                        <a:pt x="141" y="386"/>
                      </a:lnTo>
                      <a:lnTo>
                        <a:pt x="103" y="359"/>
                      </a:lnTo>
                      <a:lnTo>
                        <a:pt x="45" y="317"/>
                      </a:lnTo>
                      <a:lnTo>
                        <a:pt x="0" y="242"/>
                      </a:lnTo>
                      <a:lnTo>
                        <a:pt x="34" y="230"/>
                      </a:lnTo>
                      <a:lnTo>
                        <a:pt x="72" y="96"/>
                      </a:lnTo>
                      <a:lnTo>
                        <a:pt x="146" y="0"/>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2095" name="Group 47"/>
                <p:cNvGrpSpPr>
                  <a:grpSpLocks/>
                </p:cNvGrpSpPr>
                <p:nvPr/>
              </p:nvGrpSpPr>
              <p:grpSpPr bwMode="auto">
                <a:xfrm>
                  <a:off x="1559" y="2806"/>
                  <a:ext cx="187" cy="193"/>
                  <a:chOff x="1559" y="2806"/>
                  <a:chExt cx="187" cy="193"/>
                </a:xfrm>
              </p:grpSpPr>
              <p:sp>
                <p:nvSpPr>
                  <p:cNvPr id="2096" name="Freeform 48"/>
                  <p:cNvSpPr>
                    <a:spLocks/>
                  </p:cNvSpPr>
                  <p:nvPr/>
                </p:nvSpPr>
                <p:spPr bwMode="auto">
                  <a:xfrm>
                    <a:off x="1584" y="2846"/>
                    <a:ext cx="132" cy="153"/>
                  </a:xfrm>
                  <a:custGeom>
                    <a:avLst/>
                    <a:gdLst>
                      <a:gd name="T0" fmla="*/ 18 w 264"/>
                      <a:gd name="T1" fmla="*/ 118 h 308"/>
                      <a:gd name="T2" fmla="*/ 41 w 264"/>
                      <a:gd name="T3" fmla="*/ 67 h 308"/>
                      <a:gd name="T4" fmla="*/ 67 w 264"/>
                      <a:gd name="T5" fmla="*/ 37 h 308"/>
                      <a:gd name="T6" fmla="*/ 103 w 264"/>
                      <a:gd name="T7" fmla="*/ 14 h 308"/>
                      <a:gd name="T8" fmla="*/ 156 w 264"/>
                      <a:gd name="T9" fmla="*/ 0 h 308"/>
                      <a:gd name="T10" fmla="*/ 204 w 264"/>
                      <a:gd name="T11" fmla="*/ 4 h 308"/>
                      <a:gd name="T12" fmla="*/ 233 w 264"/>
                      <a:gd name="T13" fmla="*/ 15 h 308"/>
                      <a:gd name="T14" fmla="*/ 249 w 264"/>
                      <a:gd name="T15" fmla="*/ 42 h 308"/>
                      <a:gd name="T16" fmla="*/ 264 w 264"/>
                      <a:gd name="T17" fmla="*/ 83 h 308"/>
                      <a:gd name="T18" fmla="*/ 261 w 264"/>
                      <a:gd name="T19" fmla="*/ 139 h 308"/>
                      <a:gd name="T20" fmla="*/ 249 w 264"/>
                      <a:gd name="T21" fmla="*/ 190 h 308"/>
                      <a:gd name="T22" fmla="*/ 229 w 264"/>
                      <a:gd name="T23" fmla="*/ 235 h 308"/>
                      <a:gd name="T24" fmla="*/ 195 w 264"/>
                      <a:gd name="T25" fmla="*/ 278 h 308"/>
                      <a:gd name="T26" fmla="*/ 140 w 264"/>
                      <a:gd name="T27" fmla="*/ 308 h 308"/>
                      <a:gd name="T28" fmla="*/ 75 w 264"/>
                      <a:gd name="T29" fmla="*/ 302 h 308"/>
                      <a:gd name="T30" fmla="*/ 32 w 264"/>
                      <a:gd name="T31" fmla="*/ 282 h 308"/>
                      <a:gd name="T32" fmla="*/ 0 w 264"/>
                      <a:gd name="T33" fmla="*/ 235 h 308"/>
                      <a:gd name="T34" fmla="*/ 2 w 264"/>
                      <a:gd name="T35" fmla="*/ 175 h 308"/>
                      <a:gd name="T36" fmla="*/ 18 w 264"/>
                      <a:gd name="T37" fmla="*/ 11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4" h="308">
                        <a:moveTo>
                          <a:pt x="18" y="118"/>
                        </a:moveTo>
                        <a:lnTo>
                          <a:pt x="41" y="67"/>
                        </a:lnTo>
                        <a:lnTo>
                          <a:pt x="67" y="37"/>
                        </a:lnTo>
                        <a:lnTo>
                          <a:pt x="103" y="14"/>
                        </a:lnTo>
                        <a:lnTo>
                          <a:pt x="156" y="0"/>
                        </a:lnTo>
                        <a:lnTo>
                          <a:pt x="204" y="4"/>
                        </a:lnTo>
                        <a:lnTo>
                          <a:pt x="233" y="15"/>
                        </a:lnTo>
                        <a:lnTo>
                          <a:pt x="249" y="42"/>
                        </a:lnTo>
                        <a:lnTo>
                          <a:pt x="264" y="83"/>
                        </a:lnTo>
                        <a:lnTo>
                          <a:pt x="261" y="139"/>
                        </a:lnTo>
                        <a:lnTo>
                          <a:pt x="249" y="190"/>
                        </a:lnTo>
                        <a:lnTo>
                          <a:pt x="229" y="235"/>
                        </a:lnTo>
                        <a:lnTo>
                          <a:pt x="195" y="278"/>
                        </a:lnTo>
                        <a:lnTo>
                          <a:pt x="140" y="308"/>
                        </a:lnTo>
                        <a:lnTo>
                          <a:pt x="75" y="302"/>
                        </a:lnTo>
                        <a:lnTo>
                          <a:pt x="32" y="282"/>
                        </a:lnTo>
                        <a:lnTo>
                          <a:pt x="0" y="235"/>
                        </a:lnTo>
                        <a:lnTo>
                          <a:pt x="2" y="175"/>
                        </a:lnTo>
                        <a:lnTo>
                          <a:pt x="18" y="118"/>
                        </a:lnTo>
                        <a:close/>
                      </a:path>
                    </a:pathLst>
                  </a:custGeom>
                  <a:solidFill>
                    <a:srgbClr val="F0F0F0"/>
                  </a:solidFill>
                  <a:ln w="6350">
                    <a:solidFill>
                      <a:srgbClr val="000000"/>
                    </a:solidFill>
                    <a:prstDash val="solid"/>
                    <a:round/>
                    <a:headEnd/>
                    <a:tailEnd/>
                  </a:ln>
                </p:spPr>
                <p:txBody>
                  <a:bodyPr/>
                  <a:lstStyle/>
                  <a:p>
                    <a:endParaRPr lang="zh-CN" altLang="en-US"/>
                  </a:p>
                </p:txBody>
              </p:sp>
              <p:sp>
                <p:nvSpPr>
                  <p:cNvPr id="2097" name="Oval 49"/>
                  <p:cNvSpPr>
                    <a:spLocks noChangeArrowheads="1"/>
                  </p:cNvSpPr>
                  <p:nvPr/>
                </p:nvSpPr>
                <p:spPr bwMode="auto">
                  <a:xfrm>
                    <a:off x="1609" y="2932"/>
                    <a:ext cx="37" cy="42"/>
                  </a:xfrm>
                  <a:prstGeom prst="ellipse">
                    <a:avLst/>
                  </a:prstGeom>
                  <a:solidFill>
                    <a:srgbClr val="000080"/>
                  </a:solidFill>
                  <a:ln w="6350">
                    <a:solidFill>
                      <a:srgbClr val="000000"/>
                    </a:solidFill>
                    <a:round/>
                    <a:headEnd/>
                    <a:tailEnd/>
                  </a:ln>
                </p:spPr>
                <p:txBody>
                  <a:bodyPr/>
                  <a:lstStyle/>
                  <a:p>
                    <a:endParaRPr lang="zh-CN" altLang="en-US"/>
                  </a:p>
                </p:txBody>
              </p:sp>
              <p:sp>
                <p:nvSpPr>
                  <p:cNvPr id="2098" name="Freeform 50"/>
                  <p:cNvSpPr>
                    <a:spLocks/>
                  </p:cNvSpPr>
                  <p:nvPr/>
                </p:nvSpPr>
                <p:spPr bwMode="auto">
                  <a:xfrm>
                    <a:off x="1559" y="2806"/>
                    <a:ext cx="187" cy="104"/>
                  </a:xfrm>
                  <a:custGeom>
                    <a:avLst/>
                    <a:gdLst>
                      <a:gd name="T0" fmla="*/ 11 w 373"/>
                      <a:gd name="T1" fmla="*/ 122 h 208"/>
                      <a:gd name="T2" fmla="*/ 30 w 373"/>
                      <a:gd name="T3" fmla="*/ 110 h 208"/>
                      <a:gd name="T4" fmla="*/ 307 w 373"/>
                      <a:gd name="T5" fmla="*/ 1 h 208"/>
                      <a:gd name="T6" fmla="*/ 325 w 373"/>
                      <a:gd name="T7" fmla="*/ 0 h 208"/>
                      <a:gd name="T8" fmla="*/ 343 w 373"/>
                      <a:gd name="T9" fmla="*/ 8 h 208"/>
                      <a:gd name="T10" fmla="*/ 361 w 373"/>
                      <a:gd name="T11" fmla="*/ 21 h 208"/>
                      <a:gd name="T12" fmla="*/ 373 w 373"/>
                      <a:gd name="T13" fmla="*/ 44 h 208"/>
                      <a:gd name="T14" fmla="*/ 371 w 373"/>
                      <a:gd name="T15" fmla="*/ 64 h 208"/>
                      <a:gd name="T16" fmla="*/ 365 w 373"/>
                      <a:gd name="T17" fmla="*/ 85 h 208"/>
                      <a:gd name="T18" fmla="*/ 354 w 373"/>
                      <a:gd name="T19" fmla="*/ 97 h 208"/>
                      <a:gd name="T20" fmla="*/ 336 w 373"/>
                      <a:gd name="T21" fmla="*/ 107 h 208"/>
                      <a:gd name="T22" fmla="*/ 71 w 373"/>
                      <a:gd name="T23" fmla="*/ 207 h 208"/>
                      <a:gd name="T24" fmla="*/ 55 w 373"/>
                      <a:gd name="T25" fmla="*/ 208 h 208"/>
                      <a:gd name="T26" fmla="*/ 37 w 373"/>
                      <a:gd name="T27" fmla="*/ 203 h 208"/>
                      <a:gd name="T28" fmla="*/ 23 w 373"/>
                      <a:gd name="T29" fmla="*/ 195 h 208"/>
                      <a:gd name="T30" fmla="*/ 8 w 373"/>
                      <a:gd name="T31" fmla="*/ 182 h 208"/>
                      <a:gd name="T32" fmla="*/ 0 w 373"/>
                      <a:gd name="T33" fmla="*/ 164 h 208"/>
                      <a:gd name="T34" fmla="*/ 3 w 373"/>
                      <a:gd name="T35" fmla="*/ 140 h 208"/>
                      <a:gd name="T36" fmla="*/ 11 w 373"/>
                      <a:gd name="T37" fmla="*/ 12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3" h="208">
                        <a:moveTo>
                          <a:pt x="11" y="122"/>
                        </a:moveTo>
                        <a:lnTo>
                          <a:pt x="30" y="110"/>
                        </a:lnTo>
                        <a:lnTo>
                          <a:pt x="307" y="1"/>
                        </a:lnTo>
                        <a:lnTo>
                          <a:pt x="325" y="0"/>
                        </a:lnTo>
                        <a:lnTo>
                          <a:pt x="343" y="8"/>
                        </a:lnTo>
                        <a:lnTo>
                          <a:pt x="361" y="21"/>
                        </a:lnTo>
                        <a:lnTo>
                          <a:pt x="373" y="44"/>
                        </a:lnTo>
                        <a:lnTo>
                          <a:pt x="371" y="64"/>
                        </a:lnTo>
                        <a:lnTo>
                          <a:pt x="365" y="85"/>
                        </a:lnTo>
                        <a:lnTo>
                          <a:pt x="354" y="97"/>
                        </a:lnTo>
                        <a:lnTo>
                          <a:pt x="336" y="107"/>
                        </a:lnTo>
                        <a:lnTo>
                          <a:pt x="71" y="207"/>
                        </a:lnTo>
                        <a:lnTo>
                          <a:pt x="55" y="208"/>
                        </a:lnTo>
                        <a:lnTo>
                          <a:pt x="37" y="203"/>
                        </a:lnTo>
                        <a:lnTo>
                          <a:pt x="23" y="195"/>
                        </a:lnTo>
                        <a:lnTo>
                          <a:pt x="8" y="182"/>
                        </a:lnTo>
                        <a:lnTo>
                          <a:pt x="0" y="164"/>
                        </a:lnTo>
                        <a:lnTo>
                          <a:pt x="3" y="140"/>
                        </a:lnTo>
                        <a:lnTo>
                          <a:pt x="11" y="122"/>
                        </a:lnTo>
                        <a:close/>
                      </a:path>
                    </a:pathLst>
                  </a:custGeom>
                  <a:solidFill>
                    <a:srgbClr val="C08040"/>
                  </a:solidFill>
                  <a:ln w="6350">
                    <a:solidFill>
                      <a:srgbClr val="000000"/>
                    </a:solidFill>
                    <a:prstDash val="solid"/>
                    <a:round/>
                    <a:headEnd/>
                    <a:tailEnd/>
                  </a:ln>
                </p:spPr>
                <p:txBody>
                  <a:bodyPr/>
                  <a:lstStyle/>
                  <a:p>
                    <a:endParaRPr lang="zh-CN" altLang="en-US"/>
                  </a:p>
                </p:txBody>
              </p:sp>
            </p:grpSp>
          </p:grpSp>
        </p:grpSp>
        <p:grpSp>
          <p:nvGrpSpPr>
            <p:cNvPr id="2099" name="Group 51"/>
            <p:cNvGrpSpPr>
              <a:grpSpLocks/>
            </p:cNvGrpSpPr>
            <p:nvPr/>
          </p:nvGrpSpPr>
          <p:grpSpPr bwMode="auto">
            <a:xfrm>
              <a:off x="884" y="3323"/>
              <a:ext cx="824" cy="610"/>
              <a:chOff x="884" y="3323"/>
              <a:chExt cx="824" cy="610"/>
            </a:xfrm>
          </p:grpSpPr>
          <p:sp>
            <p:nvSpPr>
              <p:cNvPr id="2100" name="Freeform 52"/>
              <p:cNvSpPr>
                <a:spLocks/>
              </p:cNvSpPr>
              <p:nvPr/>
            </p:nvSpPr>
            <p:spPr bwMode="auto">
              <a:xfrm>
                <a:off x="884" y="3323"/>
                <a:ext cx="824" cy="610"/>
              </a:xfrm>
              <a:custGeom>
                <a:avLst/>
                <a:gdLst>
                  <a:gd name="T0" fmla="*/ 439 w 1648"/>
                  <a:gd name="T1" fmla="*/ 586 h 1220"/>
                  <a:gd name="T2" fmla="*/ 531 w 1648"/>
                  <a:gd name="T3" fmla="*/ 627 h 1220"/>
                  <a:gd name="T4" fmla="*/ 568 w 1648"/>
                  <a:gd name="T5" fmla="*/ 573 h 1220"/>
                  <a:gd name="T6" fmla="*/ 626 w 1648"/>
                  <a:gd name="T7" fmla="*/ 498 h 1220"/>
                  <a:gd name="T8" fmla="*/ 696 w 1648"/>
                  <a:gd name="T9" fmla="*/ 422 h 1220"/>
                  <a:gd name="T10" fmla="*/ 788 w 1648"/>
                  <a:gd name="T11" fmla="*/ 350 h 1220"/>
                  <a:gd name="T12" fmla="*/ 902 w 1648"/>
                  <a:gd name="T13" fmla="*/ 268 h 1220"/>
                  <a:gd name="T14" fmla="*/ 1039 w 1648"/>
                  <a:gd name="T15" fmla="*/ 189 h 1220"/>
                  <a:gd name="T16" fmla="*/ 1188 w 1648"/>
                  <a:gd name="T17" fmla="*/ 101 h 1220"/>
                  <a:gd name="T18" fmla="*/ 1353 w 1648"/>
                  <a:gd name="T19" fmla="*/ 4 h 1220"/>
                  <a:gd name="T20" fmla="*/ 1416 w 1648"/>
                  <a:gd name="T21" fmla="*/ 0 h 1220"/>
                  <a:gd name="T22" fmla="*/ 1492 w 1648"/>
                  <a:gd name="T23" fmla="*/ 34 h 1220"/>
                  <a:gd name="T24" fmla="*/ 1560 w 1648"/>
                  <a:gd name="T25" fmla="*/ 117 h 1220"/>
                  <a:gd name="T26" fmla="*/ 1608 w 1648"/>
                  <a:gd name="T27" fmla="*/ 226 h 1220"/>
                  <a:gd name="T28" fmla="*/ 1631 w 1648"/>
                  <a:gd name="T29" fmla="*/ 350 h 1220"/>
                  <a:gd name="T30" fmla="*/ 1648 w 1648"/>
                  <a:gd name="T31" fmla="*/ 541 h 1220"/>
                  <a:gd name="T32" fmla="*/ 1642 w 1648"/>
                  <a:gd name="T33" fmla="*/ 663 h 1220"/>
                  <a:gd name="T34" fmla="*/ 1615 w 1648"/>
                  <a:gd name="T35" fmla="*/ 818 h 1220"/>
                  <a:gd name="T36" fmla="*/ 1563 w 1648"/>
                  <a:gd name="T37" fmla="*/ 969 h 1220"/>
                  <a:gd name="T38" fmla="*/ 1498 w 1648"/>
                  <a:gd name="T39" fmla="*/ 1108 h 1220"/>
                  <a:gd name="T40" fmla="*/ 1424 w 1648"/>
                  <a:gd name="T41" fmla="*/ 1220 h 1220"/>
                  <a:gd name="T42" fmla="*/ 0 w 1648"/>
                  <a:gd name="T43" fmla="*/ 1220 h 1220"/>
                  <a:gd name="T44" fmla="*/ 127 w 1648"/>
                  <a:gd name="T45" fmla="*/ 941 h 1220"/>
                  <a:gd name="T46" fmla="*/ 199 w 1648"/>
                  <a:gd name="T47" fmla="*/ 974 h 1220"/>
                  <a:gd name="T48" fmla="*/ 271 w 1648"/>
                  <a:gd name="T49" fmla="*/ 919 h 1220"/>
                  <a:gd name="T50" fmla="*/ 343 w 1648"/>
                  <a:gd name="T51" fmla="*/ 854 h 1220"/>
                  <a:gd name="T52" fmla="*/ 375 w 1648"/>
                  <a:gd name="T53" fmla="*/ 814 h 1220"/>
                  <a:gd name="T54" fmla="*/ 415 w 1648"/>
                  <a:gd name="T55" fmla="*/ 743 h 1220"/>
                  <a:gd name="T56" fmla="*/ 439 w 1648"/>
                  <a:gd name="T57" fmla="*/ 58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48" h="1220">
                    <a:moveTo>
                      <a:pt x="439" y="586"/>
                    </a:moveTo>
                    <a:lnTo>
                      <a:pt x="531" y="627"/>
                    </a:lnTo>
                    <a:lnTo>
                      <a:pt x="568" y="573"/>
                    </a:lnTo>
                    <a:lnTo>
                      <a:pt x="626" y="498"/>
                    </a:lnTo>
                    <a:lnTo>
                      <a:pt x="696" y="422"/>
                    </a:lnTo>
                    <a:lnTo>
                      <a:pt x="788" y="350"/>
                    </a:lnTo>
                    <a:lnTo>
                      <a:pt x="902" y="268"/>
                    </a:lnTo>
                    <a:lnTo>
                      <a:pt x="1039" y="189"/>
                    </a:lnTo>
                    <a:lnTo>
                      <a:pt x="1188" y="101"/>
                    </a:lnTo>
                    <a:lnTo>
                      <a:pt x="1353" y="4"/>
                    </a:lnTo>
                    <a:lnTo>
                      <a:pt x="1416" y="0"/>
                    </a:lnTo>
                    <a:lnTo>
                      <a:pt x="1492" y="34"/>
                    </a:lnTo>
                    <a:lnTo>
                      <a:pt x="1560" y="117"/>
                    </a:lnTo>
                    <a:lnTo>
                      <a:pt x="1608" y="226"/>
                    </a:lnTo>
                    <a:lnTo>
                      <a:pt x="1631" y="350"/>
                    </a:lnTo>
                    <a:lnTo>
                      <a:pt x="1648" y="541"/>
                    </a:lnTo>
                    <a:lnTo>
                      <a:pt x="1642" y="663"/>
                    </a:lnTo>
                    <a:lnTo>
                      <a:pt x="1615" y="818"/>
                    </a:lnTo>
                    <a:lnTo>
                      <a:pt x="1563" y="969"/>
                    </a:lnTo>
                    <a:lnTo>
                      <a:pt x="1498" y="1108"/>
                    </a:lnTo>
                    <a:lnTo>
                      <a:pt x="1424" y="1220"/>
                    </a:lnTo>
                    <a:lnTo>
                      <a:pt x="0" y="1220"/>
                    </a:lnTo>
                    <a:lnTo>
                      <a:pt x="127" y="941"/>
                    </a:lnTo>
                    <a:lnTo>
                      <a:pt x="199" y="974"/>
                    </a:lnTo>
                    <a:lnTo>
                      <a:pt x="271" y="919"/>
                    </a:lnTo>
                    <a:lnTo>
                      <a:pt x="343" y="854"/>
                    </a:lnTo>
                    <a:lnTo>
                      <a:pt x="375" y="814"/>
                    </a:lnTo>
                    <a:lnTo>
                      <a:pt x="415" y="743"/>
                    </a:lnTo>
                    <a:lnTo>
                      <a:pt x="439" y="586"/>
                    </a:lnTo>
                    <a:close/>
                  </a:path>
                </a:pathLst>
              </a:custGeom>
              <a:solidFill>
                <a:srgbClr val="00FFFF"/>
              </a:solidFill>
              <a:ln w="6350">
                <a:solidFill>
                  <a:srgbClr val="000000"/>
                </a:solidFill>
                <a:prstDash val="solid"/>
                <a:round/>
                <a:headEnd/>
                <a:tailEnd/>
              </a:ln>
            </p:spPr>
            <p:txBody>
              <a:bodyPr/>
              <a:lstStyle/>
              <a:p>
                <a:endParaRPr lang="zh-CN" altLang="en-US"/>
              </a:p>
            </p:txBody>
          </p:sp>
          <p:grpSp>
            <p:nvGrpSpPr>
              <p:cNvPr id="2101" name="Group 53"/>
              <p:cNvGrpSpPr>
                <a:grpSpLocks/>
              </p:cNvGrpSpPr>
              <p:nvPr/>
            </p:nvGrpSpPr>
            <p:grpSpPr bwMode="auto">
              <a:xfrm>
                <a:off x="1130" y="3517"/>
                <a:ext cx="333" cy="320"/>
                <a:chOff x="1130" y="3517"/>
                <a:chExt cx="333" cy="320"/>
              </a:xfrm>
            </p:grpSpPr>
            <p:sp>
              <p:nvSpPr>
                <p:cNvPr id="2102" name="Freeform 54"/>
                <p:cNvSpPr>
                  <a:spLocks/>
                </p:cNvSpPr>
                <p:nvPr/>
              </p:nvSpPr>
              <p:spPr bwMode="auto">
                <a:xfrm>
                  <a:off x="1130" y="3521"/>
                  <a:ext cx="333" cy="316"/>
                </a:xfrm>
                <a:custGeom>
                  <a:avLst/>
                  <a:gdLst>
                    <a:gd name="T0" fmla="*/ 0 w 667"/>
                    <a:gd name="T1" fmla="*/ 214 h 630"/>
                    <a:gd name="T2" fmla="*/ 32 w 667"/>
                    <a:gd name="T3" fmla="*/ 239 h 630"/>
                    <a:gd name="T4" fmla="*/ 63 w 667"/>
                    <a:gd name="T5" fmla="*/ 258 h 630"/>
                    <a:gd name="T6" fmla="*/ 131 w 667"/>
                    <a:gd name="T7" fmla="*/ 306 h 630"/>
                    <a:gd name="T8" fmla="*/ 188 w 667"/>
                    <a:gd name="T9" fmla="*/ 354 h 630"/>
                    <a:gd name="T10" fmla="*/ 223 w 667"/>
                    <a:gd name="T11" fmla="*/ 394 h 630"/>
                    <a:gd name="T12" fmla="*/ 260 w 667"/>
                    <a:gd name="T13" fmla="*/ 442 h 630"/>
                    <a:gd name="T14" fmla="*/ 264 w 667"/>
                    <a:gd name="T15" fmla="*/ 481 h 630"/>
                    <a:gd name="T16" fmla="*/ 296 w 667"/>
                    <a:gd name="T17" fmla="*/ 476 h 630"/>
                    <a:gd name="T18" fmla="*/ 304 w 667"/>
                    <a:gd name="T19" fmla="*/ 494 h 630"/>
                    <a:gd name="T20" fmla="*/ 323 w 667"/>
                    <a:gd name="T21" fmla="*/ 522 h 630"/>
                    <a:gd name="T22" fmla="*/ 331 w 667"/>
                    <a:gd name="T23" fmla="*/ 538 h 630"/>
                    <a:gd name="T24" fmla="*/ 323 w 667"/>
                    <a:gd name="T25" fmla="*/ 550 h 630"/>
                    <a:gd name="T26" fmla="*/ 352 w 667"/>
                    <a:gd name="T27" fmla="*/ 556 h 630"/>
                    <a:gd name="T28" fmla="*/ 400 w 667"/>
                    <a:gd name="T29" fmla="*/ 590 h 630"/>
                    <a:gd name="T30" fmla="*/ 404 w 667"/>
                    <a:gd name="T31" fmla="*/ 630 h 630"/>
                    <a:gd name="T32" fmla="*/ 409 w 667"/>
                    <a:gd name="T33" fmla="*/ 556 h 630"/>
                    <a:gd name="T34" fmla="*/ 381 w 667"/>
                    <a:gd name="T35" fmla="*/ 534 h 630"/>
                    <a:gd name="T36" fmla="*/ 388 w 667"/>
                    <a:gd name="T37" fmla="*/ 469 h 630"/>
                    <a:gd name="T38" fmla="*/ 388 w 667"/>
                    <a:gd name="T39" fmla="*/ 464 h 630"/>
                    <a:gd name="T40" fmla="*/ 397 w 667"/>
                    <a:gd name="T41" fmla="*/ 433 h 630"/>
                    <a:gd name="T42" fmla="*/ 415 w 667"/>
                    <a:gd name="T43" fmla="*/ 354 h 630"/>
                    <a:gd name="T44" fmla="*/ 443 w 667"/>
                    <a:gd name="T45" fmla="*/ 298 h 630"/>
                    <a:gd name="T46" fmla="*/ 489 w 667"/>
                    <a:gd name="T47" fmla="*/ 267 h 630"/>
                    <a:gd name="T48" fmla="*/ 543 w 667"/>
                    <a:gd name="T49" fmla="*/ 218 h 630"/>
                    <a:gd name="T50" fmla="*/ 615 w 667"/>
                    <a:gd name="T51" fmla="*/ 145 h 630"/>
                    <a:gd name="T52" fmla="*/ 643 w 667"/>
                    <a:gd name="T53" fmla="*/ 84 h 630"/>
                    <a:gd name="T54" fmla="*/ 659 w 667"/>
                    <a:gd name="T55" fmla="*/ 41 h 630"/>
                    <a:gd name="T56" fmla="*/ 667 w 667"/>
                    <a:gd name="T57" fmla="*/ 0 h 630"/>
                    <a:gd name="T58" fmla="*/ 618 w 667"/>
                    <a:gd name="T59" fmla="*/ 92 h 630"/>
                    <a:gd name="T60" fmla="*/ 571 w 667"/>
                    <a:gd name="T61" fmla="*/ 161 h 630"/>
                    <a:gd name="T62" fmla="*/ 507 w 667"/>
                    <a:gd name="T63" fmla="*/ 205 h 630"/>
                    <a:gd name="T64" fmla="*/ 461 w 667"/>
                    <a:gd name="T65" fmla="*/ 230 h 630"/>
                    <a:gd name="T66" fmla="*/ 415 w 667"/>
                    <a:gd name="T67" fmla="*/ 269 h 630"/>
                    <a:gd name="T68" fmla="*/ 368 w 667"/>
                    <a:gd name="T69" fmla="*/ 326 h 630"/>
                    <a:gd name="T70" fmla="*/ 344 w 667"/>
                    <a:gd name="T71" fmla="*/ 369 h 630"/>
                    <a:gd name="T72" fmla="*/ 340 w 667"/>
                    <a:gd name="T73" fmla="*/ 426 h 630"/>
                    <a:gd name="T74" fmla="*/ 331 w 667"/>
                    <a:gd name="T75" fmla="*/ 481 h 630"/>
                    <a:gd name="T76" fmla="*/ 344 w 667"/>
                    <a:gd name="T77" fmla="*/ 497 h 630"/>
                    <a:gd name="T78" fmla="*/ 319 w 667"/>
                    <a:gd name="T79" fmla="*/ 481 h 630"/>
                    <a:gd name="T80" fmla="*/ 313 w 667"/>
                    <a:gd name="T81" fmla="*/ 449 h 630"/>
                    <a:gd name="T82" fmla="*/ 288 w 667"/>
                    <a:gd name="T83" fmla="*/ 454 h 630"/>
                    <a:gd name="T84" fmla="*/ 285 w 667"/>
                    <a:gd name="T85" fmla="*/ 421 h 630"/>
                    <a:gd name="T86" fmla="*/ 239 w 667"/>
                    <a:gd name="T87" fmla="*/ 378 h 630"/>
                    <a:gd name="T88" fmla="*/ 176 w 667"/>
                    <a:gd name="T89" fmla="*/ 322 h 630"/>
                    <a:gd name="T90" fmla="*/ 96 w 667"/>
                    <a:gd name="T91" fmla="*/ 255 h 630"/>
                    <a:gd name="T92" fmla="*/ 0 w 667"/>
                    <a:gd name="T93" fmla="*/ 21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7" h="630">
                      <a:moveTo>
                        <a:pt x="0" y="214"/>
                      </a:moveTo>
                      <a:lnTo>
                        <a:pt x="32" y="239"/>
                      </a:lnTo>
                      <a:lnTo>
                        <a:pt x="63" y="258"/>
                      </a:lnTo>
                      <a:lnTo>
                        <a:pt x="131" y="306"/>
                      </a:lnTo>
                      <a:lnTo>
                        <a:pt x="188" y="354"/>
                      </a:lnTo>
                      <a:lnTo>
                        <a:pt x="223" y="394"/>
                      </a:lnTo>
                      <a:lnTo>
                        <a:pt x="260" y="442"/>
                      </a:lnTo>
                      <a:lnTo>
                        <a:pt x="264" y="481"/>
                      </a:lnTo>
                      <a:lnTo>
                        <a:pt x="296" y="476"/>
                      </a:lnTo>
                      <a:lnTo>
                        <a:pt x="304" y="494"/>
                      </a:lnTo>
                      <a:lnTo>
                        <a:pt x="323" y="522"/>
                      </a:lnTo>
                      <a:lnTo>
                        <a:pt x="331" y="538"/>
                      </a:lnTo>
                      <a:lnTo>
                        <a:pt x="323" y="550"/>
                      </a:lnTo>
                      <a:lnTo>
                        <a:pt x="352" y="556"/>
                      </a:lnTo>
                      <a:lnTo>
                        <a:pt x="400" y="590"/>
                      </a:lnTo>
                      <a:lnTo>
                        <a:pt x="404" y="630"/>
                      </a:lnTo>
                      <a:lnTo>
                        <a:pt x="409" y="556"/>
                      </a:lnTo>
                      <a:lnTo>
                        <a:pt x="381" y="534"/>
                      </a:lnTo>
                      <a:lnTo>
                        <a:pt x="388" y="469"/>
                      </a:lnTo>
                      <a:lnTo>
                        <a:pt x="388" y="464"/>
                      </a:lnTo>
                      <a:lnTo>
                        <a:pt x="397" y="433"/>
                      </a:lnTo>
                      <a:lnTo>
                        <a:pt x="415" y="354"/>
                      </a:lnTo>
                      <a:lnTo>
                        <a:pt x="443" y="298"/>
                      </a:lnTo>
                      <a:lnTo>
                        <a:pt x="489" y="267"/>
                      </a:lnTo>
                      <a:lnTo>
                        <a:pt x="543" y="218"/>
                      </a:lnTo>
                      <a:lnTo>
                        <a:pt x="615" y="145"/>
                      </a:lnTo>
                      <a:lnTo>
                        <a:pt x="643" y="84"/>
                      </a:lnTo>
                      <a:lnTo>
                        <a:pt x="659" y="41"/>
                      </a:lnTo>
                      <a:lnTo>
                        <a:pt x="667" y="0"/>
                      </a:lnTo>
                      <a:lnTo>
                        <a:pt x="618" y="92"/>
                      </a:lnTo>
                      <a:lnTo>
                        <a:pt x="571" y="161"/>
                      </a:lnTo>
                      <a:lnTo>
                        <a:pt x="507" y="205"/>
                      </a:lnTo>
                      <a:lnTo>
                        <a:pt x="461" y="230"/>
                      </a:lnTo>
                      <a:lnTo>
                        <a:pt x="415" y="269"/>
                      </a:lnTo>
                      <a:lnTo>
                        <a:pt x="368" y="326"/>
                      </a:lnTo>
                      <a:lnTo>
                        <a:pt x="344" y="369"/>
                      </a:lnTo>
                      <a:lnTo>
                        <a:pt x="340" y="426"/>
                      </a:lnTo>
                      <a:lnTo>
                        <a:pt x="331" y="481"/>
                      </a:lnTo>
                      <a:lnTo>
                        <a:pt x="344" y="497"/>
                      </a:lnTo>
                      <a:lnTo>
                        <a:pt x="319" y="481"/>
                      </a:lnTo>
                      <a:lnTo>
                        <a:pt x="313" y="449"/>
                      </a:lnTo>
                      <a:lnTo>
                        <a:pt x="288" y="454"/>
                      </a:lnTo>
                      <a:lnTo>
                        <a:pt x="285" y="421"/>
                      </a:lnTo>
                      <a:lnTo>
                        <a:pt x="239" y="378"/>
                      </a:lnTo>
                      <a:lnTo>
                        <a:pt x="176" y="322"/>
                      </a:lnTo>
                      <a:lnTo>
                        <a:pt x="96" y="255"/>
                      </a:lnTo>
                      <a:lnTo>
                        <a:pt x="0" y="214"/>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2103" name="Freeform 55"/>
                <p:cNvSpPr>
                  <a:spLocks/>
                </p:cNvSpPr>
                <p:nvPr/>
              </p:nvSpPr>
              <p:spPr bwMode="auto">
                <a:xfrm>
                  <a:off x="1132" y="3517"/>
                  <a:ext cx="330" cy="283"/>
                </a:xfrm>
                <a:custGeom>
                  <a:avLst/>
                  <a:gdLst>
                    <a:gd name="T0" fmla="*/ 0 w 661"/>
                    <a:gd name="T1" fmla="*/ 227 h 567"/>
                    <a:gd name="T2" fmla="*/ 56 w 661"/>
                    <a:gd name="T3" fmla="*/ 235 h 567"/>
                    <a:gd name="T4" fmla="*/ 104 w 661"/>
                    <a:gd name="T5" fmla="*/ 272 h 567"/>
                    <a:gd name="T6" fmla="*/ 195 w 661"/>
                    <a:gd name="T7" fmla="*/ 339 h 567"/>
                    <a:gd name="T8" fmla="*/ 280 w 661"/>
                    <a:gd name="T9" fmla="*/ 426 h 567"/>
                    <a:gd name="T10" fmla="*/ 283 w 661"/>
                    <a:gd name="T11" fmla="*/ 457 h 567"/>
                    <a:gd name="T12" fmla="*/ 310 w 661"/>
                    <a:gd name="T13" fmla="*/ 450 h 567"/>
                    <a:gd name="T14" fmla="*/ 327 w 661"/>
                    <a:gd name="T15" fmla="*/ 487 h 567"/>
                    <a:gd name="T16" fmla="*/ 331 w 661"/>
                    <a:gd name="T17" fmla="*/ 511 h 567"/>
                    <a:gd name="T18" fmla="*/ 390 w 661"/>
                    <a:gd name="T19" fmla="*/ 567 h 567"/>
                    <a:gd name="T20" fmla="*/ 331 w 661"/>
                    <a:gd name="T21" fmla="*/ 507 h 567"/>
                    <a:gd name="T22" fmla="*/ 324 w 661"/>
                    <a:gd name="T23" fmla="*/ 474 h 567"/>
                    <a:gd name="T24" fmla="*/ 336 w 661"/>
                    <a:gd name="T25" fmla="*/ 376 h 567"/>
                    <a:gd name="T26" fmla="*/ 387 w 661"/>
                    <a:gd name="T27" fmla="*/ 294 h 567"/>
                    <a:gd name="T28" fmla="*/ 464 w 661"/>
                    <a:gd name="T29" fmla="*/ 230 h 567"/>
                    <a:gd name="T30" fmla="*/ 539 w 661"/>
                    <a:gd name="T31" fmla="*/ 185 h 567"/>
                    <a:gd name="T32" fmla="*/ 591 w 661"/>
                    <a:gd name="T33" fmla="*/ 123 h 567"/>
                    <a:gd name="T34" fmla="*/ 628 w 661"/>
                    <a:gd name="T35" fmla="*/ 74 h 567"/>
                    <a:gd name="T36" fmla="*/ 661 w 661"/>
                    <a:gd name="T37"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1" h="567">
                      <a:moveTo>
                        <a:pt x="0" y="227"/>
                      </a:moveTo>
                      <a:lnTo>
                        <a:pt x="56" y="235"/>
                      </a:lnTo>
                      <a:lnTo>
                        <a:pt x="104" y="272"/>
                      </a:lnTo>
                      <a:lnTo>
                        <a:pt x="195" y="339"/>
                      </a:lnTo>
                      <a:lnTo>
                        <a:pt x="280" y="426"/>
                      </a:lnTo>
                      <a:lnTo>
                        <a:pt x="283" y="457"/>
                      </a:lnTo>
                      <a:lnTo>
                        <a:pt x="310" y="450"/>
                      </a:lnTo>
                      <a:lnTo>
                        <a:pt x="327" y="487"/>
                      </a:lnTo>
                      <a:lnTo>
                        <a:pt x="331" y="511"/>
                      </a:lnTo>
                      <a:lnTo>
                        <a:pt x="390" y="567"/>
                      </a:lnTo>
                      <a:lnTo>
                        <a:pt x="331" y="507"/>
                      </a:lnTo>
                      <a:lnTo>
                        <a:pt x="324" y="474"/>
                      </a:lnTo>
                      <a:lnTo>
                        <a:pt x="336" y="376"/>
                      </a:lnTo>
                      <a:lnTo>
                        <a:pt x="387" y="294"/>
                      </a:lnTo>
                      <a:lnTo>
                        <a:pt x="464" y="230"/>
                      </a:lnTo>
                      <a:lnTo>
                        <a:pt x="539" y="185"/>
                      </a:lnTo>
                      <a:lnTo>
                        <a:pt x="591" y="123"/>
                      </a:lnTo>
                      <a:lnTo>
                        <a:pt x="628" y="74"/>
                      </a:lnTo>
                      <a:lnTo>
                        <a:pt x="661"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04" name="Group 56"/>
              <p:cNvGrpSpPr>
                <a:grpSpLocks/>
              </p:cNvGrpSpPr>
              <p:nvPr/>
            </p:nvGrpSpPr>
            <p:grpSpPr bwMode="auto">
              <a:xfrm>
                <a:off x="939" y="3808"/>
                <a:ext cx="131" cy="125"/>
                <a:chOff x="939" y="3808"/>
                <a:chExt cx="131" cy="125"/>
              </a:xfrm>
            </p:grpSpPr>
            <p:sp>
              <p:nvSpPr>
                <p:cNvPr id="2105" name="Freeform 57"/>
                <p:cNvSpPr>
                  <a:spLocks/>
                </p:cNvSpPr>
                <p:nvPr/>
              </p:nvSpPr>
              <p:spPr bwMode="auto">
                <a:xfrm>
                  <a:off x="939" y="3808"/>
                  <a:ext cx="131" cy="123"/>
                </a:xfrm>
                <a:custGeom>
                  <a:avLst/>
                  <a:gdLst>
                    <a:gd name="T0" fmla="*/ 0 w 262"/>
                    <a:gd name="T1" fmla="*/ 0 h 245"/>
                    <a:gd name="T2" fmla="*/ 128 w 262"/>
                    <a:gd name="T3" fmla="*/ 33 h 245"/>
                    <a:gd name="T4" fmla="*/ 160 w 262"/>
                    <a:gd name="T5" fmla="*/ 57 h 245"/>
                    <a:gd name="T6" fmla="*/ 188 w 262"/>
                    <a:gd name="T7" fmla="*/ 133 h 245"/>
                    <a:gd name="T8" fmla="*/ 192 w 262"/>
                    <a:gd name="T9" fmla="*/ 137 h 245"/>
                    <a:gd name="T10" fmla="*/ 213 w 262"/>
                    <a:gd name="T11" fmla="*/ 161 h 245"/>
                    <a:gd name="T12" fmla="*/ 229 w 262"/>
                    <a:gd name="T13" fmla="*/ 184 h 245"/>
                    <a:gd name="T14" fmla="*/ 251 w 262"/>
                    <a:gd name="T15" fmla="*/ 198 h 245"/>
                    <a:gd name="T16" fmla="*/ 251 w 262"/>
                    <a:gd name="T17" fmla="*/ 222 h 245"/>
                    <a:gd name="T18" fmla="*/ 262 w 262"/>
                    <a:gd name="T19" fmla="*/ 245 h 245"/>
                    <a:gd name="T20" fmla="*/ 241 w 262"/>
                    <a:gd name="T21" fmla="*/ 245 h 245"/>
                    <a:gd name="T22" fmla="*/ 240 w 262"/>
                    <a:gd name="T23" fmla="*/ 235 h 245"/>
                    <a:gd name="T24" fmla="*/ 240 w 262"/>
                    <a:gd name="T25" fmla="*/ 206 h 245"/>
                    <a:gd name="T26" fmla="*/ 204 w 262"/>
                    <a:gd name="T27" fmla="*/ 188 h 245"/>
                    <a:gd name="T28" fmla="*/ 176 w 262"/>
                    <a:gd name="T29" fmla="*/ 141 h 245"/>
                    <a:gd name="T30" fmla="*/ 160 w 262"/>
                    <a:gd name="T31" fmla="*/ 109 h 245"/>
                    <a:gd name="T32" fmla="*/ 135 w 262"/>
                    <a:gd name="T33" fmla="*/ 57 h 245"/>
                    <a:gd name="T34" fmla="*/ 87 w 262"/>
                    <a:gd name="T35" fmla="*/ 29 h 245"/>
                    <a:gd name="T36" fmla="*/ 0 w 262"/>
                    <a:gd name="T3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2" h="245">
                      <a:moveTo>
                        <a:pt x="0" y="0"/>
                      </a:moveTo>
                      <a:lnTo>
                        <a:pt x="128" y="33"/>
                      </a:lnTo>
                      <a:lnTo>
                        <a:pt x="160" y="57"/>
                      </a:lnTo>
                      <a:lnTo>
                        <a:pt x="188" y="133"/>
                      </a:lnTo>
                      <a:lnTo>
                        <a:pt x="192" y="137"/>
                      </a:lnTo>
                      <a:lnTo>
                        <a:pt x="213" y="161"/>
                      </a:lnTo>
                      <a:lnTo>
                        <a:pt x="229" y="184"/>
                      </a:lnTo>
                      <a:lnTo>
                        <a:pt x="251" y="198"/>
                      </a:lnTo>
                      <a:lnTo>
                        <a:pt x="251" y="222"/>
                      </a:lnTo>
                      <a:lnTo>
                        <a:pt x="262" y="245"/>
                      </a:lnTo>
                      <a:lnTo>
                        <a:pt x="241" y="245"/>
                      </a:lnTo>
                      <a:lnTo>
                        <a:pt x="240" y="235"/>
                      </a:lnTo>
                      <a:lnTo>
                        <a:pt x="240" y="206"/>
                      </a:lnTo>
                      <a:lnTo>
                        <a:pt x="204" y="188"/>
                      </a:lnTo>
                      <a:lnTo>
                        <a:pt x="176" y="141"/>
                      </a:lnTo>
                      <a:lnTo>
                        <a:pt x="160" y="109"/>
                      </a:lnTo>
                      <a:lnTo>
                        <a:pt x="135" y="57"/>
                      </a:lnTo>
                      <a:lnTo>
                        <a:pt x="87" y="29"/>
                      </a:lnTo>
                      <a:lnTo>
                        <a:pt x="0" y="0"/>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2106" name="Freeform 58"/>
                <p:cNvSpPr>
                  <a:spLocks/>
                </p:cNvSpPr>
                <p:nvPr/>
              </p:nvSpPr>
              <p:spPr bwMode="auto">
                <a:xfrm>
                  <a:off x="946" y="3810"/>
                  <a:ext cx="112" cy="123"/>
                </a:xfrm>
                <a:custGeom>
                  <a:avLst/>
                  <a:gdLst>
                    <a:gd name="T0" fmla="*/ 0 w 222"/>
                    <a:gd name="T1" fmla="*/ 0 h 245"/>
                    <a:gd name="T2" fmla="*/ 85 w 222"/>
                    <a:gd name="T3" fmla="*/ 36 h 245"/>
                    <a:gd name="T4" fmla="*/ 122 w 222"/>
                    <a:gd name="T5" fmla="*/ 58 h 245"/>
                    <a:gd name="T6" fmla="*/ 141 w 222"/>
                    <a:gd name="T7" fmla="*/ 96 h 245"/>
                    <a:gd name="T8" fmla="*/ 160 w 222"/>
                    <a:gd name="T9" fmla="*/ 147 h 245"/>
                    <a:gd name="T10" fmla="*/ 178 w 222"/>
                    <a:gd name="T11" fmla="*/ 176 h 245"/>
                    <a:gd name="T12" fmla="*/ 204 w 222"/>
                    <a:gd name="T13" fmla="*/ 195 h 245"/>
                    <a:gd name="T14" fmla="*/ 219 w 222"/>
                    <a:gd name="T15" fmla="*/ 210 h 245"/>
                    <a:gd name="T16" fmla="*/ 222 w 222"/>
                    <a:gd name="T17"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45">
                      <a:moveTo>
                        <a:pt x="0" y="0"/>
                      </a:moveTo>
                      <a:lnTo>
                        <a:pt x="85" y="36"/>
                      </a:lnTo>
                      <a:lnTo>
                        <a:pt x="122" y="58"/>
                      </a:lnTo>
                      <a:lnTo>
                        <a:pt x="141" y="96"/>
                      </a:lnTo>
                      <a:lnTo>
                        <a:pt x="160" y="147"/>
                      </a:lnTo>
                      <a:lnTo>
                        <a:pt x="178" y="176"/>
                      </a:lnTo>
                      <a:lnTo>
                        <a:pt x="204" y="195"/>
                      </a:lnTo>
                      <a:lnTo>
                        <a:pt x="219" y="210"/>
                      </a:lnTo>
                      <a:lnTo>
                        <a:pt x="222" y="24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07" name="Group 59"/>
              <p:cNvGrpSpPr>
                <a:grpSpLocks/>
              </p:cNvGrpSpPr>
              <p:nvPr/>
            </p:nvGrpSpPr>
            <p:grpSpPr bwMode="auto">
              <a:xfrm>
                <a:off x="1512" y="3664"/>
                <a:ext cx="194" cy="269"/>
                <a:chOff x="1512" y="3664"/>
                <a:chExt cx="194" cy="269"/>
              </a:xfrm>
            </p:grpSpPr>
            <p:sp>
              <p:nvSpPr>
                <p:cNvPr id="2108" name="Freeform 60"/>
                <p:cNvSpPr>
                  <a:spLocks/>
                </p:cNvSpPr>
                <p:nvPr/>
              </p:nvSpPr>
              <p:spPr bwMode="auto">
                <a:xfrm>
                  <a:off x="1516" y="3667"/>
                  <a:ext cx="189" cy="264"/>
                </a:xfrm>
                <a:custGeom>
                  <a:avLst/>
                  <a:gdLst>
                    <a:gd name="T0" fmla="*/ 378 w 378"/>
                    <a:gd name="T1" fmla="*/ 0 h 530"/>
                    <a:gd name="T2" fmla="*/ 366 w 378"/>
                    <a:gd name="T3" fmla="*/ 62 h 530"/>
                    <a:gd name="T4" fmla="*/ 342 w 378"/>
                    <a:gd name="T5" fmla="*/ 105 h 530"/>
                    <a:gd name="T6" fmla="*/ 298 w 378"/>
                    <a:gd name="T7" fmla="*/ 144 h 530"/>
                    <a:gd name="T8" fmla="*/ 245 w 378"/>
                    <a:gd name="T9" fmla="*/ 188 h 530"/>
                    <a:gd name="T10" fmla="*/ 184 w 378"/>
                    <a:gd name="T11" fmla="*/ 233 h 530"/>
                    <a:gd name="T12" fmla="*/ 134 w 378"/>
                    <a:gd name="T13" fmla="*/ 272 h 530"/>
                    <a:gd name="T14" fmla="*/ 95 w 378"/>
                    <a:gd name="T15" fmla="*/ 336 h 530"/>
                    <a:gd name="T16" fmla="*/ 67 w 378"/>
                    <a:gd name="T17" fmla="*/ 393 h 530"/>
                    <a:gd name="T18" fmla="*/ 54 w 378"/>
                    <a:gd name="T19" fmla="*/ 445 h 530"/>
                    <a:gd name="T20" fmla="*/ 38 w 378"/>
                    <a:gd name="T21" fmla="*/ 487 h 530"/>
                    <a:gd name="T22" fmla="*/ 20 w 378"/>
                    <a:gd name="T23" fmla="*/ 522 h 530"/>
                    <a:gd name="T24" fmla="*/ 0 w 378"/>
                    <a:gd name="T25" fmla="*/ 530 h 530"/>
                    <a:gd name="T26" fmla="*/ 27 w 378"/>
                    <a:gd name="T27" fmla="*/ 527 h 530"/>
                    <a:gd name="T28" fmla="*/ 47 w 378"/>
                    <a:gd name="T29" fmla="*/ 527 h 530"/>
                    <a:gd name="T30" fmla="*/ 79 w 378"/>
                    <a:gd name="T31" fmla="*/ 482 h 530"/>
                    <a:gd name="T32" fmla="*/ 91 w 378"/>
                    <a:gd name="T33" fmla="*/ 434 h 530"/>
                    <a:gd name="T34" fmla="*/ 107 w 378"/>
                    <a:gd name="T35" fmla="*/ 393 h 530"/>
                    <a:gd name="T36" fmla="*/ 134 w 378"/>
                    <a:gd name="T37" fmla="*/ 341 h 530"/>
                    <a:gd name="T38" fmla="*/ 171 w 378"/>
                    <a:gd name="T39" fmla="*/ 304 h 530"/>
                    <a:gd name="T40" fmla="*/ 196 w 378"/>
                    <a:gd name="T41" fmla="*/ 268 h 530"/>
                    <a:gd name="T42" fmla="*/ 241 w 378"/>
                    <a:gd name="T43" fmla="*/ 237 h 530"/>
                    <a:gd name="T44" fmla="*/ 286 w 378"/>
                    <a:gd name="T45" fmla="*/ 212 h 530"/>
                    <a:gd name="T46" fmla="*/ 325 w 378"/>
                    <a:gd name="T47" fmla="*/ 157 h 530"/>
                    <a:gd name="T48" fmla="*/ 345 w 378"/>
                    <a:gd name="T49" fmla="*/ 117 h 530"/>
                    <a:gd name="T50" fmla="*/ 363 w 378"/>
                    <a:gd name="T51" fmla="*/ 82 h 530"/>
                    <a:gd name="T52" fmla="*/ 378 w 378"/>
                    <a:gd name="T53"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8" h="530">
                      <a:moveTo>
                        <a:pt x="378" y="0"/>
                      </a:moveTo>
                      <a:lnTo>
                        <a:pt x="366" y="62"/>
                      </a:lnTo>
                      <a:lnTo>
                        <a:pt x="342" y="105"/>
                      </a:lnTo>
                      <a:lnTo>
                        <a:pt x="298" y="144"/>
                      </a:lnTo>
                      <a:lnTo>
                        <a:pt x="245" y="188"/>
                      </a:lnTo>
                      <a:lnTo>
                        <a:pt x="184" y="233"/>
                      </a:lnTo>
                      <a:lnTo>
                        <a:pt x="134" y="272"/>
                      </a:lnTo>
                      <a:lnTo>
                        <a:pt x="95" y="336"/>
                      </a:lnTo>
                      <a:lnTo>
                        <a:pt x="67" y="393"/>
                      </a:lnTo>
                      <a:lnTo>
                        <a:pt x="54" y="445"/>
                      </a:lnTo>
                      <a:lnTo>
                        <a:pt x="38" y="487"/>
                      </a:lnTo>
                      <a:lnTo>
                        <a:pt x="20" y="522"/>
                      </a:lnTo>
                      <a:lnTo>
                        <a:pt x="0" y="530"/>
                      </a:lnTo>
                      <a:lnTo>
                        <a:pt x="27" y="527"/>
                      </a:lnTo>
                      <a:lnTo>
                        <a:pt x="47" y="527"/>
                      </a:lnTo>
                      <a:lnTo>
                        <a:pt x="79" y="482"/>
                      </a:lnTo>
                      <a:lnTo>
                        <a:pt x="91" y="434"/>
                      </a:lnTo>
                      <a:lnTo>
                        <a:pt x="107" y="393"/>
                      </a:lnTo>
                      <a:lnTo>
                        <a:pt x="134" y="341"/>
                      </a:lnTo>
                      <a:lnTo>
                        <a:pt x="171" y="304"/>
                      </a:lnTo>
                      <a:lnTo>
                        <a:pt x="196" y="268"/>
                      </a:lnTo>
                      <a:lnTo>
                        <a:pt x="241" y="237"/>
                      </a:lnTo>
                      <a:lnTo>
                        <a:pt x="286" y="212"/>
                      </a:lnTo>
                      <a:lnTo>
                        <a:pt x="325" y="157"/>
                      </a:lnTo>
                      <a:lnTo>
                        <a:pt x="345" y="117"/>
                      </a:lnTo>
                      <a:lnTo>
                        <a:pt x="363" y="82"/>
                      </a:lnTo>
                      <a:lnTo>
                        <a:pt x="378" y="0"/>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2109" name="Freeform 61"/>
                <p:cNvSpPr>
                  <a:spLocks/>
                </p:cNvSpPr>
                <p:nvPr/>
              </p:nvSpPr>
              <p:spPr bwMode="auto">
                <a:xfrm>
                  <a:off x="1512" y="3664"/>
                  <a:ext cx="194" cy="269"/>
                </a:xfrm>
                <a:custGeom>
                  <a:avLst/>
                  <a:gdLst>
                    <a:gd name="T0" fmla="*/ 0 w 386"/>
                    <a:gd name="T1" fmla="*/ 539 h 539"/>
                    <a:gd name="T2" fmla="*/ 36 w 386"/>
                    <a:gd name="T3" fmla="*/ 523 h 539"/>
                    <a:gd name="T4" fmla="*/ 58 w 386"/>
                    <a:gd name="T5" fmla="*/ 491 h 539"/>
                    <a:gd name="T6" fmla="*/ 70 w 386"/>
                    <a:gd name="T7" fmla="*/ 436 h 539"/>
                    <a:gd name="T8" fmla="*/ 102 w 386"/>
                    <a:gd name="T9" fmla="*/ 341 h 539"/>
                    <a:gd name="T10" fmla="*/ 154 w 386"/>
                    <a:gd name="T11" fmla="*/ 267 h 539"/>
                    <a:gd name="T12" fmla="*/ 255 w 386"/>
                    <a:gd name="T13" fmla="*/ 196 h 539"/>
                    <a:gd name="T14" fmla="*/ 299 w 386"/>
                    <a:gd name="T15" fmla="*/ 163 h 539"/>
                    <a:gd name="T16" fmla="*/ 364 w 386"/>
                    <a:gd name="T17" fmla="*/ 93 h 539"/>
                    <a:gd name="T18" fmla="*/ 380 w 386"/>
                    <a:gd name="T19" fmla="*/ 35 h 539"/>
                    <a:gd name="T20" fmla="*/ 386 w 386"/>
                    <a:gd name="T21"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6" h="539">
                      <a:moveTo>
                        <a:pt x="0" y="539"/>
                      </a:moveTo>
                      <a:lnTo>
                        <a:pt x="36" y="523"/>
                      </a:lnTo>
                      <a:lnTo>
                        <a:pt x="58" y="491"/>
                      </a:lnTo>
                      <a:lnTo>
                        <a:pt x="70" y="436"/>
                      </a:lnTo>
                      <a:lnTo>
                        <a:pt x="102" y="341"/>
                      </a:lnTo>
                      <a:lnTo>
                        <a:pt x="154" y="267"/>
                      </a:lnTo>
                      <a:lnTo>
                        <a:pt x="255" y="196"/>
                      </a:lnTo>
                      <a:lnTo>
                        <a:pt x="299" y="163"/>
                      </a:lnTo>
                      <a:lnTo>
                        <a:pt x="364" y="93"/>
                      </a:lnTo>
                      <a:lnTo>
                        <a:pt x="380" y="35"/>
                      </a:lnTo>
                      <a:lnTo>
                        <a:pt x="38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110" name="Group 62"/>
            <p:cNvGrpSpPr>
              <a:grpSpLocks/>
            </p:cNvGrpSpPr>
            <p:nvPr/>
          </p:nvGrpSpPr>
          <p:grpSpPr bwMode="auto">
            <a:xfrm>
              <a:off x="1209" y="2947"/>
              <a:ext cx="128" cy="172"/>
              <a:chOff x="1209" y="2947"/>
              <a:chExt cx="128" cy="172"/>
            </a:xfrm>
          </p:grpSpPr>
          <p:sp>
            <p:nvSpPr>
              <p:cNvPr id="2111" name="Freeform 63"/>
              <p:cNvSpPr>
                <a:spLocks/>
              </p:cNvSpPr>
              <p:nvPr/>
            </p:nvSpPr>
            <p:spPr bwMode="auto">
              <a:xfrm>
                <a:off x="1209" y="2947"/>
                <a:ext cx="119" cy="172"/>
              </a:xfrm>
              <a:custGeom>
                <a:avLst/>
                <a:gdLst>
                  <a:gd name="T0" fmla="*/ 196 w 239"/>
                  <a:gd name="T1" fmla="*/ 57 h 346"/>
                  <a:gd name="T2" fmla="*/ 166 w 239"/>
                  <a:gd name="T3" fmla="*/ 16 h 346"/>
                  <a:gd name="T4" fmla="*/ 128 w 239"/>
                  <a:gd name="T5" fmla="*/ 1 h 346"/>
                  <a:gd name="T6" fmla="*/ 80 w 239"/>
                  <a:gd name="T7" fmla="*/ 0 h 346"/>
                  <a:gd name="T8" fmla="*/ 38 w 239"/>
                  <a:gd name="T9" fmla="*/ 27 h 346"/>
                  <a:gd name="T10" fmla="*/ 9 w 239"/>
                  <a:gd name="T11" fmla="*/ 74 h 346"/>
                  <a:gd name="T12" fmla="*/ 0 w 239"/>
                  <a:gd name="T13" fmla="*/ 129 h 346"/>
                  <a:gd name="T14" fmla="*/ 5 w 239"/>
                  <a:gd name="T15" fmla="*/ 208 h 346"/>
                  <a:gd name="T16" fmla="*/ 35 w 239"/>
                  <a:gd name="T17" fmla="*/ 250 h 346"/>
                  <a:gd name="T18" fmla="*/ 63 w 239"/>
                  <a:gd name="T19" fmla="*/ 275 h 346"/>
                  <a:gd name="T20" fmla="*/ 104 w 239"/>
                  <a:gd name="T21" fmla="*/ 296 h 346"/>
                  <a:gd name="T22" fmla="*/ 126 w 239"/>
                  <a:gd name="T23" fmla="*/ 331 h 346"/>
                  <a:gd name="T24" fmla="*/ 156 w 239"/>
                  <a:gd name="T25" fmla="*/ 346 h 346"/>
                  <a:gd name="T26" fmla="*/ 195 w 239"/>
                  <a:gd name="T27" fmla="*/ 344 h 346"/>
                  <a:gd name="T28" fmla="*/ 220 w 239"/>
                  <a:gd name="T29" fmla="*/ 320 h 346"/>
                  <a:gd name="T30" fmla="*/ 235 w 239"/>
                  <a:gd name="T31" fmla="*/ 288 h 346"/>
                  <a:gd name="T32" fmla="*/ 239 w 239"/>
                  <a:gd name="T33" fmla="*/ 249 h 346"/>
                  <a:gd name="T34" fmla="*/ 225 w 239"/>
                  <a:gd name="T35" fmla="*/ 211 h 346"/>
                  <a:gd name="T36" fmla="*/ 229 w 239"/>
                  <a:gd name="T37" fmla="*/ 159 h 346"/>
                  <a:gd name="T38" fmla="*/ 218 w 239"/>
                  <a:gd name="T39" fmla="*/ 103 h 346"/>
                  <a:gd name="T40" fmla="*/ 196 w 239"/>
                  <a:gd name="T41" fmla="*/ 5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346">
                    <a:moveTo>
                      <a:pt x="196" y="57"/>
                    </a:moveTo>
                    <a:lnTo>
                      <a:pt x="166" y="16"/>
                    </a:lnTo>
                    <a:lnTo>
                      <a:pt x="128" y="1"/>
                    </a:lnTo>
                    <a:lnTo>
                      <a:pt x="80" y="0"/>
                    </a:lnTo>
                    <a:lnTo>
                      <a:pt x="38" y="27"/>
                    </a:lnTo>
                    <a:lnTo>
                      <a:pt x="9" y="74"/>
                    </a:lnTo>
                    <a:lnTo>
                      <a:pt x="0" y="129"/>
                    </a:lnTo>
                    <a:lnTo>
                      <a:pt x="5" y="208"/>
                    </a:lnTo>
                    <a:lnTo>
                      <a:pt x="35" y="250"/>
                    </a:lnTo>
                    <a:lnTo>
                      <a:pt x="63" y="275"/>
                    </a:lnTo>
                    <a:lnTo>
                      <a:pt x="104" y="296"/>
                    </a:lnTo>
                    <a:lnTo>
                      <a:pt x="126" y="331"/>
                    </a:lnTo>
                    <a:lnTo>
                      <a:pt x="156" y="346"/>
                    </a:lnTo>
                    <a:lnTo>
                      <a:pt x="195" y="344"/>
                    </a:lnTo>
                    <a:lnTo>
                      <a:pt x="220" y="320"/>
                    </a:lnTo>
                    <a:lnTo>
                      <a:pt x="235" y="288"/>
                    </a:lnTo>
                    <a:lnTo>
                      <a:pt x="239" y="249"/>
                    </a:lnTo>
                    <a:lnTo>
                      <a:pt x="225" y="211"/>
                    </a:lnTo>
                    <a:lnTo>
                      <a:pt x="229" y="159"/>
                    </a:lnTo>
                    <a:lnTo>
                      <a:pt x="218" y="103"/>
                    </a:lnTo>
                    <a:lnTo>
                      <a:pt x="196" y="57"/>
                    </a:lnTo>
                    <a:close/>
                  </a:path>
                </a:pathLst>
              </a:custGeom>
              <a:solidFill>
                <a:srgbClr val="E0A080"/>
              </a:solidFill>
              <a:ln w="6350">
                <a:solidFill>
                  <a:srgbClr val="000000"/>
                </a:solidFill>
                <a:prstDash val="solid"/>
                <a:round/>
                <a:headEnd/>
                <a:tailEnd/>
              </a:ln>
            </p:spPr>
            <p:txBody>
              <a:bodyPr/>
              <a:lstStyle/>
              <a:p>
                <a:endParaRPr lang="zh-CN" altLang="en-US"/>
              </a:p>
            </p:txBody>
          </p:sp>
          <p:sp>
            <p:nvSpPr>
              <p:cNvPr id="2112" name="Freeform 64"/>
              <p:cNvSpPr>
                <a:spLocks/>
              </p:cNvSpPr>
              <p:nvPr/>
            </p:nvSpPr>
            <p:spPr bwMode="auto">
              <a:xfrm>
                <a:off x="1239" y="2947"/>
                <a:ext cx="98" cy="163"/>
              </a:xfrm>
              <a:custGeom>
                <a:avLst/>
                <a:gdLst>
                  <a:gd name="T0" fmla="*/ 161 w 197"/>
                  <a:gd name="T1" fmla="*/ 53 h 326"/>
                  <a:gd name="T2" fmla="*/ 137 w 197"/>
                  <a:gd name="T3" fmla="*/ 15 h 326"/>
                  <a:gd name="T4" fmla="*/ 106 w 197"/>
                  <a:gd name="T5" fmla="*/ 1 h 326"/>
                  <a:gd name="T6" fmla="*/ 67 w 197"/>
                  <a:gd name="T7" fmla="*/ 0 h 326"/>
                  <a:gd name="T8" fmla="*/ 32 w 197"/>
                  <a:gd name="T9" fmla="*/ 26 h 326"/>
                  <a:gd name="T10" fmla="*/ 8 w 197"/>
                  <a:gd name="T11" fmla="*/ 70 h 326"/>
                  <a:gd name="T12" fmla="*/ 0 w 197"/>
                  <a:gd name="T13" fmla="*/ 122 h 326"/>
                  <a:gd name="T14" fmla="*/ 4 w 197"/>
                  <a:gd name="T15" fmla="*/ 196 h 326"/>
                  <a:gd name="T16" fmla="*/ 29 w 197"/>
                  <a:gd name="T17" fmla="*/ 235 h 326"/>
                  <a:gd name="T18" fmla="*/ 52 w 197"/>
                  <a:gd name="T19" fmla="*/ 259 h 326"/>
                  <a:gd name="T20" fmla="*/ 85 w 197"/>
                  <a:gd name="T21" fmla="*/ 278 h 326"/>
                  <a:gd name="T22" fmla="*/ 104 w 197"/>
                  <a:gd name="T23" fmla="*/ 313 h 326"/>
                  <a:gd name="T24" fmla="*/ 129 w 197"/>
                  <a:gd name="T25" fmla="*/ 326 h 326"/>
                  <a:gd name="T26" fmla="*/ 160 w 197"/>
                  <a:gd name="T27" fmla="*/ 324 h 326"/>
                  <a:gd name="T28" fmla="*/ 182 w 197"/>
                  <a:gd name="T29" fmla="*/ 302 h 326"/>
                  <a:gd name="T30" fmla="*/ 195 w 197"/>
                  <a:gd name="T31" fmla="*/ 272 h 326"/>
                  <a:gd name="T32" fmla="*/ 197 w 197"/>
                  <a:gd name="T33" fmla="*/ 235 h 326"/>
                  <a:gd name="T34" fmla="*/ 186 w 197"/>
                  <a:gd name="T35" fmla="*/ 198 h 326"/>
                  <a:gd name="T36" fmla="*/ 189 w 197"/>
                  <a:gd name="T37" fmla="*/ 150 h 326"/>
                  <a:gd name="T38" fmla="*/ 180 w 197"/>
                  <a:gd name="T39" fmla="*/ 97 h 326"/>
                  <a:gd name="T40" fmla="*/ 161 w 197"/>
                  <a:gd name="T41" fmla="*/ 5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7" h="326">
                    <a:moveTo>
                      <a:pt x="161" y="53"/>
                    </a:moveTo>
                    <a:lnTo>
                      <a:pt x="137" y="15"/>
                    </a:lnTo>
                    <a:lnTo>
                      <a:pt x="106" y="1"/>
                    </a:lnTo>
                    <a:lnTo>
                      <a:pt x="67" y="0"/>
                    </a:lnTo>
                    <a:lnTo>
                      <a:pt x="32" y="26"/>
                    </a:lnTo>
                    <a:lnTo>
                      <a:pt x="8" y="70"/>
                    </a:lnTo>
                    <a:lnTo>
                      <a:pt x="0" y="122"/>
                    </a:lnTo>
                    <a:lnTo>
                      <a:pt x="4" y="196"/>
                    </a:lnTo>
                    <a:lnTo>
                      <a:pt x="29" y="235"/>
                    </a:lnTo>
                    <a:lnTo>
                      <a:pt x="52" y="259"/>
                    </a:lnTo>
                    <a:lnTo>
                      <a:pt x="85" y="278"/>
                    </a:lnTo>
                    <a:lnTo>
                      <a:pt x="104" y="313"/>
                    </a:lnTo>
                    <a:lnTo>
                      <a:pt x="129" y="326"/>
                    </a:lnTo>
                    <a:lnTo>
                      <a:pt x="160" y="324"/>
                    </a:lnTo>
                    <a:lnTo>
                      <a:pt x="182" y="302"/>
                    </a:lnTo>
                    <a:lnTo>
                      <a:pt x="195" y="272"/>
                    </a:lnTo>
                    <a:lnTo>
                      <a:pt x="197" y="235"/>
                    </a:lnTo>
                    <a:lnTo>
                      <a:pt x="186" y="198"/>
                    </a:lnTo>
                    <a:lnTo>
                      <a:pt x="189" y="150"/>
                    </a:lnTo>
                    <a:lnTo>
                      <a:pt x="180" y="97"/>
                    </a:lnTo>
                    <a:lnTo>
                      <a:pt x="161" y="53"/>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13" name="Group 65"/>
            <p:cNvGrpSpPr>
              <a:grpSpLocks/>
            </p:cNvGrpSpPr>
            <p:nvPr/>
          </p:nvGrpSpPr>
          <p:grpSpPr bwMode="auto">
            <a:xfrm>
              <a:off x="741" y="3199"/>
              <a:ext cx="811" cy="623"/>
              <a:chOff x="741" y="3199"/>
              <a:chExt cx="811" cy="623"/>
            </a:xfrm>
          </p:grpSpPr>
          <p:sp>
            <p:nvSpPr>
              <p:cNvPr id="2114" name="Freeform 66"/>
              <p:cNvSpPr>
                <a:spLocks/>
              </p:cNvSpPr>
              <p:nvPr/>
            </p:nvSpPr>
            <p:spPr bwMode="auto">
              <a:xfrm>
                <a:off x="1055" y="3199"/>
                <a:ext cx="497" cy="419"/>
              </a:xfrm>
              <a:custGeom>
                <a:avLst/>
                <a:gdLst>
                  <a:gd name="T0" fmla="*/ 380 w 994"/>
                  <a:gd name="T1" fmla="*/ 0 h 838"/>
                  <a:gd name="T2" fmla="*/ 188 w 994"/>
                  <a:gd name="T3" fmla="*/ 165 h 838"/>
                  <a:gd name="T4" fmla="*/ 71 w 994"/>
                  <a:gd name="T5" fmla="*/ 319 h 838"/>
                  <a:gd name="T6" fmla="*/ 0 w 994"/>
                  <a:gd name="T7" fmla="*/ 582 h 838"/>
                  <a:gd name="T8" fmla="*/ 188 w 994"/>
                  <a:gd name="T9" fmla="*/ 443 h 838"/>
                  <a:gd name="T10" fmla="*/ 292 w 994"/>
                  <a:gd name="T11" fmla="*/ 345 h 838"/>
                  <a:gd name="T12" fmla="*/ 349 w 994"/>
                  <a:gd name="T13" fmla="*/ 282 h 838"/>
                  <a:gd name="T14" fmla="*/ 292 w 994"/>
                  <a:gd name="T15" fmla="*/ 441 h 838"/>
                  <a:gd name="T16" fmla="*/ 278 w 994"/>
                  <a:gd name="T17" fmla="*/ 586 h 838"/>
                  <a:gd name="T18" fmla="*/ 273 w 994"/>
                  <a:gd name="T19" fmla="*/ 838 h 838"/>
                  <a:gd name="T20" fmla="*/ 305 w 994"/>
                  <a:gd name="T21" fmla="*/ 766 h 838"/>
                  <a:gd name="T22" fmla="*/ 369 w 994"/>
                  <a:gd name="T23" fmla="*/ 661 h 838"/>
                  <a:gd name="T24" fmla="*/ 473 w 994"/>
                  <a:gd name="T25" fmla="*/ 582 h 838"/>
                  <a:gd name="T26" fmla="*/ 568 w 994"/>
                  <a:gd name="T27" fmla="*/ 541 h 838"/>
                  <a:gd name="T28" fmla="*/ 799 w 994"/>
                  <a:gd name="T29" fmla="*/ 433 h 838"/>
                  <a:gd name="T30" fmla="*/ 994 w 994"/>
                  <a:gd name="T31" fmla="*/ 252 h 838"/>
                  <a:gd name="T32" fmla="*/ 934 w 994"/>
                  <a:gd name="T33" fmla="*/ 209 h 838"/>
                  <a:gd name="T34" fmla="*/ 879 w 994"/>
                  <a:gd name="T35" fmla="*/ 230 h 838"/>
                  <a:gd name="T36" fmla="*/ 787 w 994"/>
                  <a:gd name="T37" fmla="*/ 234 h 838"/>
                  <a:gd name="T38" fmla="*/ 675 w 994"/>
                  <a:gd name="T39" fmla="*/ 221 h 838"/>
                  <a:gd name="T40" fmla="*/ 577 w 994"/>
                  <a:gd name="T41" fmla="*/ 193 h 838"/>
                  <a:gd name="T42" fmla="*/ 424 w 994"/>
                  <a:gd name="T43" fmla="*/ 205 h 838"/>
                  <a:gd name="T44" fmla="*/ 380 w 994"/>
                  <a:gd name="T45"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4" h="838">
                    <a:moveTo>
                      <a:pt x="380" y="0"/>
                    </a:moveTo>
                    <a:lnTo>
                      <a:pt x="188" y="165"/>
                    </a:lnTo>
                    <a:lnTo>
                      <a:pt x="71" y="319"/>
                    </a:lnTo>
                    <a:lnTo>
                      <a:pt x="0" y="582"/>
                    </a:lnTo>
                    <a:lnTo>
                      <a:pt x="188" y="443"/>
                    </a:lnTo>
                    <a:lnTo>
                      <a:pt x="292" y="345"/>
                    </a:lnTo>
                    <a:lnTo>
                      <a:pt x="349" y="282"/>
                    </a:lnTo>
                    <a:lnTo>
                      <a:pt x="292" y="441"/>
                    </a:lnTo>
                    <a:lnTo>
                      <a:pt x="278" y="586"/>
                    </a:lnTo>
                    <a:lnTo>
                      <a:pt x="273" y="838"/>
                    </a:lnTo>
                    <a:lnTo>
                      <a:pt x="305" y="766"/>
                    </a:lnTo>
                    <a:lnTo>
                      <a:pt x="369" y="661"/>
                    </a:lnTo>
                    <a:lnTo>
                      <a:pt x="473" y="582"/>
                    </a:lnTo>
                    <a:lnTo>
                      <a:pt x="568" y="541"/>
                    </a:lnTo>
                    <a:lnTo>
                      <a:pt x="799" y="433"/>
                    </a:lnTo>
                    <a:lnTo>
                      <a:pt x="994" y="252"/>
                    </a:lnTo>
                    <a:lnTo>
                      <a:pt x="934" y="209"/>
                    </a:lnTo>
                    <a:lnTo>
                      <a:pt x="879" y="230"/>
                    </a:lnTo>
                    <a:lnTo>
                      <a:pt x="787" y="234"/>
                    </a:lnTo>
                    <a:lnTo>
                      <a:pt x="675" y="221"/>
                    </a:lnTo>
                    <a:lnTo>
                      <a:pt x="577" y="193"/>
                    </a:lnTo>
                    <a:lnTo>
                      <a:pt x="424" y="205"/>
                    </a:lnTo>
                    <a:lnTo>
                      <a:pt x="380" y="0"/>
                    </a:lnTo>
                    <a:close/>
                  </a:path>
                </a:pathLst>
              </a:custGeom>
              <a:solidFill>
                <a:srgbClr val="E0E0FF"/>
              </a:solidFill>
              <a:ln w="6350">
                <a:solidFill>
                  <a:srgbClr val="000000"/>
                </a:solidFill>
                <a:prstDash val="solid"/>
                <a:round/>
                <a:headEnd/>
                <a:tailEnd/>
              </a:ln>
            </p:spPr>
            <p:txBody>
              <a:bodyPr/>
              <a:lstStyle/>
              <a:p>
                <a:endParaRPr lang="zh-CN" altLang="en-US"/>
              </a:p>
            </p:txBody>
          </p:sp>
          <p:sp>
            <p:nvSpPr>
              <p:cNvPr id="2115" name="Freeform 67"/>
              <p:cNvSpPr>
                <a:spLocks/>
              </p:cNvSpPr>
              <p:nvPr/>
            </p:nvSpPr>
            <p:spPr bwMode="auto">
              <a:xfrm>
                <a:off x="982" y="3334"/>
                <a:ext cx="268" cy="462"/>
              </a:xfrm>
              <a:custGeom>
                <a:avLst/>
                <a:gdLst>
                  <a:gd name="T0" fmla="*/ 473 w 537"/>
                  <a:gd name="T1" fmla="*/ 0 h 925"/>
                  <a:gd name="T2" fmla="*/ 537 w 537"/>
                  <a:gd name="T3" fmla="*/ 48 h 925"/>
                  <a:gd name="T4" fmla="*/ 531 w 537"/>
                  <a:gd name="T5" fmla="*/ 180 h 925"/>
                  <a:gd name="T6" fmla="*/ 406 w 537"/>
                  <a:gd name="T7" fmla="*/ 280 h 925"/>
                  <a:gd name="T8" fmla="*/ 316 w 537"/>
                  <a:gd name="T9" fmla="*/ 606 h 925"/>
                  <a:gd name="T10" fmla="*/ 0 w 537"/>
                  <a:gd name="T11" fmla="*/ 925 h 925"/>
                  <a:gd name="T12" fmla="*/ 145 w 537"/>
                  <a:gd name="T13" fmla="*/ 476 h 925"/>
                  <a:gd name="T14" fmla="*/ 305 w 537"/>
                  <a:gd name="T15" fmla="*/ 231 h 925"/>
                  <a:gd name="T16" fmla="*/ 330 w 537"/>
                  <a:gd name="T17" fmla="*/ 80 h 925"/>
                  <a:gd name="T18" fmla="*/ 473 w 537"/>
                  <a:gd name="T19" fmla="*/ 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7" h="925">
                    <a:moveTo>
                      <a:pt x="473" y="0"/>
                    </a:moveTo>
                    <a:lnTo>
                      <a:pt x="537" y="48"/>
                    </a:lnTo>
                    <a:lnTo>
                      <a:pt x="531" y="180"/>
                    </a:lnTo>
                    <a:lnTo>
                      <a:pt x="406" y="280"/>
                    </a:lnTo>
                    <a:lnTo>
                      <a:pt x="316" y="606"/>
                    </a:lnTo>
                    <a:lnTo>
                      <a:pt x="0" y="925"/>
                    </a:lnTo>
                    <a:lnTo>
                      <a:pt x="145" y="476"/>
                    </a:lnTo>
                    <a:lnTo>
                      <a:pt x="305" y="231"/>
                    </a:lnTo>
                    <a:lnTo>
                      <a:pt x="330" y="80"/>
                    </a:lnTo>
                    <a:lnTo>
                      <a:pt x="473" y="0"/>
                    </a:lnTo>
                    <a:close/>
                  </a:path>
                </a:pathLst>
              </a:custGeom>
              <a:solidFill>
                <a:srgbClr val="FF00A0"/>
              </a:solidFill>
              <a:ln w="6350">
                <a:solidFill>
                  <a:srgbClr val="000000"/>
                </a:solidFill>
                <a:prstDash val="solid"/>
                <a:round/>
                <a:headEnd/>
                <a:tailEnd/>
              </a:ln>
            </p:spPr>
            <p:txBody>
              <a:bodyPr/>
              <a:lstStyle/>
              <a:p>
                <a:endParaRPr lang="zh-CN" altLang="en-US"/>
              </a:p>
            </p:txBody>
          </p:sp>
          <p:grpSp>
            <p:nvGrpSpPr>
              <p:cNvPr id="2116" name="Group 68"/>
              <p:cNvGrpSpPr>
                <a:grpSpLocks/>
              </p:cNvGrpSpPr>
              <p:nvPr/>
            </p:nvGrpSpPr>
            <p:grpSpPr bwMode="auto">
              <a:xfrm>
                <a:off x="741" y="3360"/>
                <a:ext cx="391" cy="462"/>
                <a:chOff x="741" y="3360"/>
                <a:chExt cx="391" cy="462"/>
              </a:xfrm>
            </p:grpSpPr>
            <p:grpSp>
              <p:nvGrpSpPr>
                <p:cNvPr id="2117" name="Group 69"/>
                <p:cNvGrpSpPr>
                  <a:grpSpLocks/>
                </p:cNvGrpSpPr>
                <p:nvPr/>
              </p:nvGrpSpPr>
              <p:grpSpPr bwMode="auto">
                <a:xfrm>
                  <a:off x="741" y="3360"/>
                  <a:ext cx="335" cy="372"/>
                  <a:chOff x="741" y="3360"/>
                  <a:chExt cx="335" cy="372"/>
                </a:xfrm>
              </p:grpSpPr>
              <p:sp>
                <p:nvSpPr>
                  <p:cNvPr id="2118" name="Freeform 70"/>
                  <p:cNvSpPr>
                    <a:spLocks/>
                  </p:cNvSpPr>
                  <p:nvPr/>
                </p:nvSpPr>
                <p:spPr bwMode="auto">
                  <a:xfrm>
                    <a:off x="741" y="3360"/>
                    <a:ext cx="335" cy="372"/>
                  </a:xfrm>
                  <a:custGeom>
                    <a:avLst/>
                    <a:gdLst>
                      <a:gd name="T0" fmla="*/ 571 w 669"/>
                      <a:gd name="T1" fmla="*/ 72 h 745"/>
                      <a:gd name="T2" fmla="*/ 511 w 669"/>
                      <a:gd name="T3" fmla="*/ 192 h 745"/>
                      <a:gd name="T4" fmla="*/ 409 w 669"/>
                      <a:gd name="T5" fmla="*/ 169 h 745"/>
                      <a:gd name="T6" fmla="*/ 314 w 669"/>
                      <a:gd name="T7" fmla="*/ 140 h 745"/>
                      <a:gd name="T8" fmla="*/ 229 w 669"/>
                      <a:gd name="T9" fmla="*/ 102 h 745"/>
                      <a:gd name="T10" fmla="*/ 167 w 669"/>
                      <a:gd name="T11" fmla="*/ 75 h 745"/>
                      <a:gd name="T12" fmla="*/ 52 w 669"/>
                      <a:gd name="T13" fmla="*/ 0 h 745"/>
                      <a:gd name="T14" fmla="*/ 20 w 669"/>
                      <a:gd name="T15" fmla="*/ 12 h 745"/>
                      <a:gd name="T16" fmla="*/ 16 w 669"/>
                      <a:gd name="T17" fmla="*/ 85 h 745"/>
                      <a:gd name="T18" fmla="*/ 64 w 669"/>
                      <a:gd name="T19" fmla="*/ 153 h 745"/>
                      <a:gd name="T20" fmla="*/ 25 w 669"/>
                      <a:gd name="T21" fmla="*/ 144 h 745"/>
                      <a:gd name="T22" fmla="*/ 0 w 669"/>
                      <a:gd name="T23" fmla="*/ 176 h 745"/>
                      <a:gd name="T24" fmla="*/ 7 w 669"/>
                      <a:gd name="T25" fmla="*/ 208 h 745"/>
                      <a:gd name="T26" fmla="*/ 41 w 669"/>
                      <a:gd name="T27" fmla="*/ 249 h 745"/>
                      <a:gd name="T28" fmla="*/ 25 w 669"/>
                      <a:gd name="T29" fmla="*/ 265 h 745"/>
                      <a:gd name="T30" fmla="*/ 7 w 669"/>
                      <a:gd name="T31" fmla="*/ 289 h 745"/>
                      <a:gd name="T32" fmla="*/ 7 w 669"/>
                      <a:gd name="T33" fmla="*/ 319 h 745"/>
                      <a:gd name="T34" fmla="*/ 25 w 669"/>
                      <a:gd name="T35" fmla="*/ 368 h 745"/>
                      <a:gd name="T36" fmla="*/ 80 w 669"/>
                      <a:gd name="T37" fmla="*/ 415 h 745"/>
                      <a:gd name="T38" fmla="*/ 55 w 669"/>
                      <a:gd name="T39" fmla="*/ 431 h 745"/>
                      <a:gd name="T40" fmla="*/ 44 w 669"/>
                      <a:gd name="T41" fmla="*/ 472 h 745"/>
                      <a:gd name="T42" fmla="*/ 59 w 669"/>
                      <a:gd name="T43" fmla="*/ 512 h 745"/>
                      <a:gd name="T44" fmla="*/ 109 w 669"/>
                      <a:gd name="T45" fmla="*/ 537 h 745"/>
                      <a:gd name="T46" fmla="*/ 173 w 669"/>
                      <a:gd name="T47" fmla="*/ 561 h 745"/>
                      <a:gd name="T48" fmla="*/ 225 w 669"/>
                      <a:gd name="T49" fmla="*/ 605 h 745"/>
                      <a:gd name="T50" fmla="*/ 265 w 669"/>
                      <a:gd name="T51" fmla="*/ 645 h 745"/>
                      <a:gd name="T52" fmla="*/ 301 w 669"/>
                      <a:gd name="T53" fmla="*/ 685 h 745"/>
                      <a:gd name="T54" fmla="*/ 343 w 669"/>
                      <a:gd name="T55" fmla="*/ 730 h 745"/>
                      <a:gd name="T56" fmla="*/ 417 w 669"/>
                      <a:gd name="T57" fmla="*/ 745 h 745"/>
                      <a:gd name="T58" fmla="*/ 560 w 669"/>
                      <a:gd name="T59" fmla="*/ 561 h 745"/>
                      <a:gd name="T60" fmla="*/ 584 w 669"/>
                      <a:gd name="T61" fmla="*/ 424 h 745"/>
                      <a:gd name="T62" fmla="*/ 593 w 669"/>
                      <a:gd name="T63" fmla="*/ 344 h 745"/>
                      <a:gd name="T64" fmla="*/ 629 w 669"/>
                      <a:gd name="T65" fmla="*/ 303 h 745"/>
                      <a:gd name="T66" fmla="*/ 656 w 669"/>
                      <a:gd name="T67" fmla="*/ 261 h 745"/>
                      <a:gd name="T68" fmla="*/ 669 w 669"/>
                      <a:gd name="T69" fmla="*/ 197 h 745"/>
                      <a:gd name="T70" fmla="*/ 666 w 669"/>
                      <a:gd name="T71" fmla="*/ 154 h 745"/>
                      <a:gd name="T72" fmla="*/ 652 w 669"/>
                      <a:gd name="T73" fmla="*/ 118 h 745"/>
                      <a:gd name="T74" fmla="*/ 629 w 669"/>
                      <a:gd name="T75" fmla="*/ 83 h 745"/>
                      <a:gd name="T76" fmla="*/ 602 w 669"/>
                      <a:gd name="T77" fmla="*/ 68 h 745"/>
                      <a:gd name="T78" fmla="*/ 571 w 669"/>
                      <a:gd name="T79" fmla="*/ 72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9" h="745">
                        <a:moveTo>
                          <a:pt x="571" y="72"/>
                        </a:moveTo>
                        <a:lnTo>
                          <a:pt x="511" y="192"/>
                        </a:lnTo>
                        <a:lnTo>
                          <a:pt x="409" y="169"/>
                        </a:lnTo>
                        <a:lnTo>
                          <a:pt x="314" y="140"/>
                        </a:lnTo>
                        <a:lnTo>
                          <a:pt x="229" y="102"/>
                        </a:lnTo>
                        <a:lnTo>
                          <a:pt x="167" y="75"/>
                        </a:lnTo>
                        <a:lnTo>
                          <a:pt x="52" y="0"/>
                        </a:lnTo>
                        <a:lnTo>
                          <a:pt x="20" y="12"/>
                        </a:lnTo>
                        <a:lnTo>
                          <a:pt x="16" y="85"/>
                        </a:lnTo>
                        <a:lnTo>
                          <a:pt x="64" y="153"/>
                        </a:lnTo>
                        <a:lnTo>
                          <a:pt x="25" y="144"/>
                        </a:lnTo>
                        <a:lnTo>
                          <a:pt x="0" y="176"/>
                        </a:lnTo>
                        <a:lnTo>
                          <a:pt x="7" y="208"/>
                        </a:lnTo>
                        <a:lnTo>
                          <a:pt x="41" y="249"/>
                        </a:lnTo>
                        <a:lnTo>
                          <a:pt x="25" y="265"/>
                        </a:lnTo>
                        <a:lnTo>
                          <a:pt x="7" y="289"/>
                        </a:lnTo>
                        <a:lnTo>
                          <a:pt x="7" y="319"/>
                        </a:lnTo>
                        <a:lnTo>
                          <a:pt x="25" y="368"/>
                        </a:lnTo>
                        <a:lnTo>
                          <a:pt x="80" y="415"/>
                        </a:lnTo>
                        <a:lnTo>
                          <a:pt x="55" y="431"/>
                        </a:lnTo>
                        <a:lnTo>
                          <a:pt x="44" y="472"/>
                        </a:lnTo>
                        <a:lnTo>
                          <a:pt x="59" y="512"/>
                        </a:lnTo>
                        <a:lnTo>
                          <a:pt x="109" y="537"/>
                        </a:lnTo>
                        <a:lnTo>
                          <a:pt x="173" y="561"/>
                        </a:lnTo>
                        <a:lnTo>
                          <a:pt x="225" y="605"/>
                        </a:lnTo>
                        <a:lnTo>
                          <a:pt x="265" y="645"/>
                        </a:lnTo>
                        <a:lnTo>
                          <a:pt x="301" y="685"/>
                        </a:lnTo>
                        <a:lnTo>
                          <a:pt x="343" y="730"/>
                        </a:lnTo>
                        <a:lnTo>
                          <a:pt x="417" y="745"/>
                        </a:lnTo>
                        <a:lnTo>
                          <a:pt x="560" y="561"/>
                        </a:lnTo>
                        <a:lnTo>
                          <a:pt x="584" y="424"/>
                        </a:lnTo>
                        <a:lnTo>
                          <a:pt x="593" y="344"/>
                        </a:lnTo>
                        <a:lnTo>
                          <a:pt x="629" y="303"/>
                        </a:lnTo>
                        <a:lnTo>
                          <a:pt x="656" y="261"/>
                        </a:lnTo>
                        <a:lnTo>
                          <a:pt x="669" y="197"/>
                        </a:lnTo>
                        <a:lnTo>
                          <a:pt x="666" y="154"/>
                        </a:lnTo>
                        <a:lnTo>
                          <a:pt x="652" y="118"/>
                        </a:lnTo>
                        <a:lnTo>
                          <a:pt x="629" y="83"/>
                        </a:lnTo>
                        <a:lnTo>
                          <a:pt x="602" y="68"/>
                        </a:lnTo>
                        <a:lnTo>
                          <a:pt x="571" y="72"/>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2119" name="Group 71"/>
                  <p:cNvGrpSpPr>
                    <a:grpSpLocks/>
                  </p:cNvGrpSpPr>
                  <p:nvPr/>
                </p:nvGrpSpPr>
                <p:grpSpPr bwMode="auto">
                  <a:xfrm>
                    <a:off x="762" y="3416"/>
                    <a:ext cx="249" cy="182"/>
                    <a:chOff x="762" y="3416"/>
                    <a:chExt cx="249" cy="182"/>
                  </a:xfrm>
                </p:grpSpPr>
                <p:sp>
                  <p:nvSpPr>
                    <p:cNvPr id="2120" name="Freeform 72"/>
                    <p:cNvSpPr>
                      <a:spLocks/>
                    </p:cNvSpPr>
                    <p:nvPr/>
                  </p:nvSpPr>
                  <p:spPr bwMode="auto">
                    <a:xfrm>
                      <a:off x="769" y="3432"/>
                      <a:ext cx="177" cy="62"/>
                    </a:xfrm>
                    <a:custGeom>
                      <a:avLst/>
                      <a:gdLst>
                        <a:gd name="T0" fmla="*/ 0 w 354"/>
                        <a:gd name="T1" fmla="*/ 0 h 124"/>
                        <a:gd name="T2" fmla="*/ 79 w 354"/>
                        <a:gd name="T3" fmla="*/ 59 h 124"/>
                        <a:gd name="T4" fmla="*/ 175 w 354"/>
                        <a:gd name="T5" fmla="*/ 105 h 124"/>
                        <a:gd name="T6" fmla="*/ 275 w 354"/>
                        <a:gd name="T7" fmla="*/ 124 h 124"/>
                        <a:gd name="T8" fmla="*/ 354 w 354"/>
                        <a:gd name="T9" fmla="*/ 124 h 124"/>
                      </a:gdLst>
                      <a:ahLst/>
                      <a:cxnLst>
                        <a:cxn ang="0">
                          <a:pos x="T0" y="T1"/>
                        </a:cxn>
                        <a:cxn ang="0">
                          <a:pos x="T2" y="T3"/>
                        </a:cxn>
                        <a:cxn ang="0">
                          <a:pos x="T4" y="T5"/>
                        </a:cxn>
                        <a:cxn ang="0">
                          <a:pos x="T6" y="T7"/>
                        </a:cxn>
                        <a:cxn ang="0">
                          <a:pos x="T8" y="T9"/>
                        </a:cxn>
                      </a:cxnLst>
                      <a:rect l="0" t="0" r="r" b="b"/>
                      <a:pathLst>
                        <a:path w="354" h="124">
                          <a:moveTo>
                            <a:pt x="0" y="0"/>
                          </a:moveTo>
                          <a:lnTo>
                            <a:pt x="79" y="59"/>
                          </a:lnTo>
                          <a:lnTo>
                            <a:pt x="175" y="105"/>
                          </a:lnTo>
                          <a:lnTo>
                            <a:pt x="275" y="124"/>
                          </a:lnTo>
                          <a:lnTo>
                            <a:pt x="354" y="12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21" name="Freeform 73"/>
                    <p:cNvSpPr>
                      <a:spLocks/>
                    </p:cNvSpPr>
                    <p:nvPr/>
                  </p:nvSpPr>
                  <p:spPr bwMode="auto">
                    <a:xfrm>
                      <a:off x="762" y="3488"/>
                      <a:ext cx="128" cy="57"/>
                    </a:xfrm>
                    <a:custGeom>
                      <a:avLst/>
                      <a:gdLst>
                        <a:gd name="T0" fmla="*/ 0 w 257"/>
                        <a:gd name="T1" fmla="*/ 0 h 116"/>
                        <a:gd name="T2" fmla="*/ 59 w 257"/>
                        <a:gd name="T3" fmla="*/ 47 h 116"/>
                        <a:gd name="T4" fmla="*/ 148 w 257"/>
                        <a:gd name="T5" fmla="*/ 91 h 116"/>
                        <a:gd name="T6" fmla="*/ 257 w 257"/>
                        <a:gd name="T7" fmla="*/ 116 h 116"/>
                      </a:gdLst>
                      <a:ahLst/>
                      <a:cxnLst>
                        <a:cxn ang="0">
                          <a:pos x="T0" y="T1"/>
                        </a:cxn>
                        <a:cxn ang="0">
                          <a:pos x="T2" y="T3"/>
                        </a:cxn>
                        <a:cxn ang="0">
                          <a:pos x="T4" y="T5"/>
                        </a:cxn>
                        <a:cxn ang="0">
                          <a:pos x="T6" y="T7"/>
                        </a:cxn>
                      </a:cxnLst>
                      <a:rect l="0" t="0" r="r" b="b"/>
                      <a:pathLst>
                        <a:path w="257" h="116">
                          <a:moveTo>
                            <a:pt x="0" y="0"/>
                          </a:moveTo>
                          <a:lnTo>
                            <a:pt x="59" y="47"/>
                          </a:lnTo>
                          <a:lnTo>
                            <a:pt x="148" y="91"/>
                          </a:lnTo>
                          <a:lnTo>
                            <a:pt x="257" y="1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22" name="Freeform 74"/>
                    <p:cNvSpPr>
                      <a:spLocks/>
                    </p:cNvSpPr>
                    <p:nvPr/>
                  </p:nvSpPr>
                  <p:spPr bwMode="auto">
                    <a:xfrm>
                      <a:off x="781" y="3567"/>
                      <a:ext cx="87" cy="31"/>
                    </a:xfrm>
                    <a:custGeom>
                      <a:avLst/>
                      <a:gdLst>
                        <a:gd name="T0" fmla="*/ 0 w 172"/>
                        <a:gd name="T1" fmla="*/ 0 h 62"/>
                        <a:gd name="T2" fmla="*/ 81 w 172"/>
                        <a:gd name="T3" fmla="*/ 41 h 62"/>
                        <a:gd name="T4" fmla="*/ 172 w 172"/>
                        <a:gd name="T5" fmla="*/ 62 h 62"/>
                      </a:gdLst>
                      <a:ahLst/>
                      <a:cxnLst>
                        <a:cxn ang="0">
                          <a:pos x="T0" y="T1"/>
                        </a:cxn>
                        <a:cxn ang="0">
                          <a:pos x="T2" y="T3"/>
                        </a:cxn>
                        <a:cxn ang="0">
                          <a:pos x="T4" y="T5"/>
                        </a:cxn>
                      </a:cxnLst>
                      <a:rect l="0" t="0" r="r" b="b"/>
                      <a:pathLst>
                        <a:path w="172" h="62">
                          <a:moveTo>
                            <a:pt x="0" y="0"/>
                          </a:moveTo>
                          <a:lnTo>
                            <a:pt x="81" y="41"/>
                          </a:lnTo>
                          <a:lnTo>
                            <a:pt x="172" y="6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23" name="Freeform 75"/>
                    <p:cNvSpPr>
                      <a:spLocks/>
                    </p:cNvSpPr>
                    <p:nvPr/>
                  </p:nvSpPr>
                  <p:spPr bwMode="auto">
                    <a:xfrm>
                      <a:off x="1005" y="3416"/>
                      <a:ext cx="6" cy="38"/>
                    </a:xfrm>
                    <a:custGeom>
                      <a:avLst/>
                      <a:gdLst>
                        <a:gd name="T0" fmla="*/ 6 w 12"/>
                        <a:gd name="T1" fmla="*/ 75 h 75"/>
                        <a:gd name="T2" fmla="*/ 0 w 12"/>
                        <a:gd name="T3" fmla="*/ 43 h 75"/>
                        <a:gd name="T4" fmla="*/ 1 w 12"/>
                        <a:gd name="T5" fmla="*/ 25 h 75"/>
                        <a:gd name="T6" fmla="*/ 12 w 12"/>
                        <a:gd name="T7" fmla="*/ 0 h 75"/>
                      </a:gdLst>
                      <a:ahLst/>
                      <a:cxnLst>
                        <a:cxn ang="0">
                          <a:pos x="T0" y="T1"/>
                        </a:cxn>
                        <a:cxn ang="0">
                          <a:pos x="T2" y="T3"/>
                        </a:cxn>
                        <a:cxn ang="0">
                          <a:pos x="T4" y="T5"/>
                        </a:cxn>
                        <a:cxn ang="0">
                          <a:pos x="T6" y="T7"/>
                        </a:cxn>
                      </a:cxnLst>
                      <a:rect l="0" t="0" r="r" b="b"/>
                      <a:pathLst>
                        <a:path w="12" h="75">
                          <a:moveTo>
                            <a:pt x="6" y="75"/>
                          </a:moveTo>
                          <a:lnTo>
                            <a:pt x="0" y="43"/>
                          </a:lnTo>
                          <a:lnTo>
                            <a:pt x="1" y="25"/>
                          </a:lnTo>
                          <a:lnTo>
                            <a:pt x="12"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124" name="Freeform 76"/>
                <p:cNvSpPr>
                  <a:spLocks/>
                </p:cNvSpPr>
                <p:nvPr/>
              </p:nvSpPr>
              <p:spPr bwMode="auto">
                <a:xfrm>
                  <a:off x="898" y="3547"/>
                  <a:ext cx="234" cy="275"/>
                </a:xfrm>
                <a:custGeom>
                  <a:avLst/>
                  <a:gdLst>
                    <a:gd name="T0" fmla="*/ 279 w 467"/>
                    <a:gd name="T1" fmla="*/ 0 h 549"/>
                    <a:gd name="T2" fmla="*/ 375 w 467"/>
                    <a:gd name="T3" fmla="*/ 66 h 549"/>
                    <a:gd name="T4" fmla="*/ 467 w 467"/>
                    <a:gd name="T5" fmla="*/ 152 h 549"/>
                    <a:gd name="T6" fmla="*/ 464 w 467"/>
                    <a:gd name="T7" fmla="*/ 203 h 549"/>
                    <a:gd name="T8" fmla="*/ 443 w 467"/>
                    <a:gd name="T9" fmla="*/ 249 h 549"/>
                    <a:gd name="T10" fmla="*/ 395 w 467"/>
                    <a:gd name="T11" fmla="*/ 346 h 549"/>
                    <a:gd name="T12" fmla="*/ 304 w 467"/>
                    <a:gd name="T13" fmla="*/ 465 h 549"/>
                    <a:gd name="T14" fmla="*/ 203 w 467"/>
                    <a:gd name="T15" fmla="*/ 549 h 549"/>
                    <a:gd name="T16" fmla="*/ 95 w 467"/>
                    <a:gd name="T17" fmla="*/ 520 h 549"/>
                    <a:gd name="T18" fmla="*/ 29 w 467"/>
                    <a:gd name="T19" fmla="*/ 474 h 549"/>
                    <a:gd name="T20" fmla="*/ 0 w 467"/>
                    <a:gd name="T21" fmla="*/ 416 h 549"/>
                    <a:gd name="T22" fmla="*/ 0 w 467"/>
                    <a:gd name="T23" fmla="*/ 337 h 549"/>
                    <a:gd name="T24" fmla="*/ 29 w 467"/>
                    <a:gd name="T25" fmla="*/ 346 h 549"/>
                    <a:gd name="T26" fmla="*/ 95 w 467"/>
                    <a:gd name="T27" fmla="*/ 314 h 549"/>
                    <a:gd name="T28" fmla="*/ 143 w 467"/>
                    <a:gd name="T29" fmla="*/ 257 h 549"/>
                    <a:gd name="T30" fmla="*/ 234 w 467"/>
                    <a:gd name="T31" fmla="*/ 149 h 549"/>
                    <a:gd name="T32" fmla="*/ 279 w 467"/>
                    <a:gd name="T3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 h="549">
                      <a:moveTo>
                        <a:pt x="279" y="0"/>
                      </a:moveTo>
                      <a:lnTo>
                        <a:pt x="375" y="66"/>
                      </a:lnTo>
                      <a:lnTo>
                        <a:pt x="467" y="152"/>
                      </a:lnTo>
                      <a:lnTo>
                        <a:pt x="464" y="203"/>
                      </a:lnTo>
                      <a:lnTo>
                        <a:pt x="443" y="249"/>
                      </a:lnTo>
                      <a:lnTo>
                        <a:pt x="395" y="346"/>
                      </a:lnTo>
                      <a:lnTo>
                        <a:pt x="304" y="465"/>
                      </a:lnTo>
                      <a:lnTo>
                        <a:pt x="203" y="549"/>
                      </a:lnTo>
                      <a:lnTo>
                        <a:pt x="95" y="520"/>
                      </a:lnTo>
                      <a:lnTo>
                        <a:pt x="29" y="474"/>
                      </a:lnTo>
                      <a:lnTo>
                        <a:pt x="0" y="416"/>
                      </a:lnTo>
                      <a:lnTo>
                        <a:pt x="0" y="337"/>
                      </a:lnTo>
                      <a:lnTo>
                        <a:pt x="29" y="346"/>
                      </a:lnTo>
                      <a:lnTo>
                        <a:pt x="95" y="314"/>
                      </a:lnTo>
                      <a:lnTo>
                        <a:pt x="143" y="257"/>
                      </a:lnTo>
                      <a:lnTo>
                        <a:pt x="234" y="149"/>
                      </a:lnTo>
                      <a:lnTo>
                        <a:pt x="279" y="0"/>
                      </a:lnTo>
                      <a:close/>
                    </a:path>
                  </a:pathLst>
                </a:custGeom>
                <a:solidFill>
                  <a:srgbClr val="C0E0FF"/>
                </a:solidFill>
                <a:ln w="6350">
                  <a:solidFill>
                    <a:srgbClr val="000000"/>
                  </a:solidFill>
                  <a:prstDash val="solid"/>
                  <a:round/>
                  <a:headEnd/>
                  <a:tailEnd/>
                </a:ln>
              </p:spPr>
              <p:txBody>
                <a:bodyPr/>
                <a:lstStyle/>
                <a:p>
                  <a:endParaRPr lang="zh-CN" altLang="en-US"/>
                </a:p>
              </p:txBody>
            </p:sp>
          </p:grpSp>
        </p:grpSp>
      </p:grpSp>
      <p:sp>
        <p:nvSpPr>
          <p:cNvPr id="2198" name="AutoShape 150"/>
          <p:cNvSpPr>
            <a:spLocks noChangeArrowheads="1"/>
          </p:cNvSpPr>
          <p:nvPr/>
        </p:nvSpPr>
        <p:spPr bwMode="auto">
          <a:xfrm>
            <a:off x="2268538" y="3573463"/>
            <a:ext cx="6335712" cy="2376487"/>
          </a:xfrm>
          <a:prstGeom prst="wedgeRoundRectCallout">
            <a:avLst>
              <a:gd name="adj1" fmla="val -52731"/>
              <a:gd name="adj2" fmla="val 56079"/>
              <a:gd name="adj3" fmla="val 16667"/>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a:lstStyle/>
          <a:p>
            <a:r>
              <a:rPr lang="zh-CN" altLang="en-US"/>
              <a:t>电子计算机的广泛应用为我们处理大量信息提供了实现的可能，这就十分自然地提出了一个问题，对具有离散变量的实际问题直接建立一个离散模型是否更为可取？本章介绍的几个模型就是基于这种想法建立起来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inHorizontal)">
                                      <p:cBhvr>
                                        <p:cTn id="7" dur="500"/>
                                        <p:tgtEl>
                                          <p:spTgt spid="2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99"/>
                                        </p:tgtEl>
                                        <p:attrNameLst>
                                          <p:attrName>style.visibility</p:attrName>
                                        </p:attrNameLst>
                                      </p:cBhvr>
                                      <p:to>
                                        <p:strVal val="visible"/>
                                      </p:to>
                                    </p:set>
                                    <p:animEffect transition="in" filter="wipe(up)">
                                      <p:cBhvr>
                                        <p:cTn id="12" dur="500"/>
                                        <p:tgtEl>
                                          <p:spTgt spid="21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4" presetClass="entr" presetSubtype="0" fill="hold" nodeType="clickEffect">
                                  <p:stCondLst>
                                    <p:cond delay="0"/>
                                  </p:stCondLst>
                                  <p:childTnLst>
                                    <p:set>
                                      <p:cBhvr>
                                        <p:cTn id="16" dur="1" fill="hold">
                                          <p:stCondLst>
                                            <p:cond delay="0"/>
                                          </p:stCondLst>
                                        </p:cTn>
                                        <p:tgtEl>
                                          <p:spTgt spid="2056"/>
                                        </p:tgtEl>
                                        <p:attrNameLst>
                                          <p:attrName>style.visibility</p:attrName>
                                        </p:attrNameLst>
                                      </p:cBhvr>
                                      <p:to>
                                        <p:strVal val="visible"/>
                                      </p:to>
                                    </p:set>
                                    <p:anim from="(-#ppt_w/2)" to="(#ppt_x)" calcmode="lin" valueType="num">
                                      <p:cBhvr>
                                        <p:cTn id="17" dur="600" fill="hold">
                                          <p:stCondLst>
                                            <p:cond delay="0"/>
                                          </p:stCondLst>
                                        </p:cTn>
                                        <p:tgtEl>
                                          <p:spTgt spid="2056"/>
                                        </p:tgtEl>
                                        <p:attrNameLst>
                                          <p:attrName>ppt_x</p:attrName>
                                        </p:attrNameLst>
                                      </p:cBhvr>
                                    </p:anim>
                                    <p:anim from="0" to="-1.0" calcmode="lin" valueType="num">
                                      <p:cBhvr>
                                        <p:cTn id="18" dur="200" decel="50000" autoRev="1" fill="hold">
                                          <p:stCondLst>
                                            <p:cond delay="600"/>
                                          </p:stCondLst>
                                        </p:cTn>
                                        <p:tgtEl>
                                          <p:spTgt spid="2056"/>
                                        </p:tgtEl>
                                        <p:attrNameLst>
                                          <p:attrName>xshear</p:attrName>
                                        </p:attrNameLst>
                                      </p:cBhvr>
                                    </p:anim>
                                    <p:animScale>
                                      <p:cBhvr>
                                        <p:cTn id="19" dur="200" decel="100000" autoRev="1" fill="hold">
                                          <p:stCondLst>
                                            <p:cond delay="600"/>
                                          </p:stCondLst>
                                        </p:cTn>
                                        <p:tgtEl>
                                          <p:spTgt spid="2056"/>
                                        </p:tgtEl>
                                      </p:cBhvr>
                                      <p:from x="100000" y="100000"/>
                                      <p:to x="80000" y="100000"/>
                                    </p:animScale>
                                    <p:anim by="(#ppt_h/3+#ppt_w*0.1)" calcmode="lin" valueType="num">
                                      <p:cBhvr additive="sum">
                                        <p:cTn id="20" dur="200" decel="100000" autoRev="1" fill="hold">
                                          <p:stCondLst>
                                            <p:cond delay="600"/>
                                          </p:stCondLst>
                                        </p:cTn>
                                        <p:tgtEl>
                                          <p:spTgt spid="2056"/>
                                        </p:tgtEl>
                                        <p:attrNameLst>
                                          <p:attrName>ppt_x</p:attrName>
                                        </p:attrNameLst>
                                      </p:cBhvr>
                                    </p:anim>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98"/>
                                        </p:tgtEl>
                                        <p:attrNameLst>
                                          <p:attrName>style.visibility</p:attrName>
                                        </p:attrNameLst>
                                      </p:cBhvr>
                                      <p:to>
                                        <p:strVal val="visible"/>
                                      </p:to>
                                    </p:set>
                                    <p:animEffect transition="in" filter="wipe(left)">
                                      <p:cBhvr>
                                        <p:cTn id="24" dur="500"/>
                                        <p:tgtEl>
                                          <p:spTgt spid="2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P spid="219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Text Box 4"/>
          <p:cNvSpPr txBox="1">
            <a:spLocks noChangeArrowheads="1"/>
          </p:cNvSpPr>
          <p:nvPr/>
        </p:nvSpPr>
        <p:spPr bwMode="auto">
          <a:xfrm>
            <a:off x="539750" y="620713"/>
            <a:ext cx="82089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按</a:t>
            </a:r>
            <a:r>
              <a:rPr lang="zh-CN" altLang="en-US">
                <a:solidFill>
                  <a:srgbClr val="FF0000"/>
                </a:solidFill>
              </a:rPr>
              <a:t>频率大小</a:t>
            </a:r>
            <a:r>
              <a:rPr lang="zh-CN" altLang="en-US"/>
              <a:t> 将双字母排列如下：</a:t>
            </a:r>
            <a:endParaRPr lang="zh-CN" altLang="en-US">
              <a:solidFill>
                <a:srgbClr val="0000FF"/>
              </a:solidFill>
            </a:endParaRPr>
          </a:p>
          <a:p>
            <a:r>
              <a:rPr lang="en-US" altLang="zh-CN">
                <a:solidFill>
                  <a:srgbClr val="0000FF"/>
                </a:solidFill>
              </a:rPr>
              <a:t>th,he,in,er,an,re,ed,on,es,st,en,at,to,nt,ha,nd,ou,ea,ng,as,or,ti,is,er,it,ar,te,se,hi,of</a:t>
            </a:r>
          </a:p>
          <a:p>
            <a:r>
              <a:rPr lang="zh-CN" altLang="en-US"/>
              <a:t>使用最多的三字母按频率大小排列如下：</a:t>
            </a:r>
          </a:p>
          <a:p>
            <a:r>
              <a:rPr lang="zh-CN" altLang="en-US"/>
              <a:t> </a:t>
            </a:r>
            <a:r>
              <a:rPr lang="en-US" altLang="zh-CN">
                <a:solidFill>
                  <a:srgbClr val="0000FF"/>
                </a:solidFill>
              </a:rPr>
              <a:t>The,ing,and,her,ere,ent,tha,nth,was,eth,for,dth</a:t>
            </a:r>
          </a:p>
        </p:txBody>
      </p:sp>
      <p:sp>
        <p:nvSpPr>
          <p:cNvPr id="83973" name="AutoShape 5"/>
          <p:cNvSpPr>
            <a:spLocks noChangeArrowheads="1"/>
          </p:cNvSpPr>
          <p:nvPr/>
        </p:nvSpPr>
        <p:spPr bwMode="auto">
          <a:xfrm rot="-10800000">
            <a:off x="2843213" y="2492375"/>
            <a:ext cx="3816350" cy="1657350"/>
          </a:xfrm>
          <a:prstGeom prst="wedgeRoundRectCallout">
            <a:avLst>
              <a:gd name="adj1" fmla="val 5694"/>
              <a:gd name="adj2" fmla="val 80361"/>
              <a:gd name="adj3" fmla="val 16667"/>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rot="10800000"/>
          <a:lstStyle/>
          <a:p>
            <a:pPr algn="ctr"/>
            <a:r>
              <a:rPr lang="zh-CN" altLang="en-US"/>
              <a:t>统计的章节越长，统计结果就越可靠。对于只有几个单词的密文，统计是无意义的。</a:t>
            </a:r>
          </a:p>
        </p:txBody>
      </p:sp>
      <p:grpSp>
        <p:nvGrpSpPr>
          <p:cNvPr id="83977" name="Group 9"/>
          <p:cNvGrpSpPr>
            <a:grpSpLocks/>
          </p:cNvGrpSpPr>
          <p:nvPr/>
        </p:nvGrpSpPr>
        <p:grpSpPr bwMode="auto">
          <a:xfrm>
            <a:off x="611188" y="2565400"/>
            <a:ext cx="7921625" cy="2736850"/>
            <a:chOff x="385" y="1706"/>
            <a:chExt cx="4990" cy="1724"/>
          </a:xfrm>
        </p:grpSpPr>
        <p:sp>
          <p:nvSpPr>
            <p:cNvPr id="83974" name="AutoShape 6" descr="永恒"/>
            <p:cNvSpPr>
              <a:spLocks noChangeArrowheads="1"/>
            </p:cNvSpPr>
            <p:nvPr/>
          </p:nvSpPr>
          <p:spPr bwMode="auto">
            <a:xfrm>
              <a:off x="385" y="1706"/>
              <a:ext cx="4944" cy="1724"/>
            </a:xfrm>
            <a:prstGeom prst="roundRect">
              <a:avLst>
                <a:gd name="adj" fmla="val 16667"/>
              </a:avLst>
            </a:prstGeom>
            <a:blipFill dpi="0" rotWithShape="0">
              <a:blip r:embed="rId2"/>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000">
                <a:effectLst>
                  <a:outerShdw blurRad="38100" dist="38100" dir="2700000" algn="tl">
                    <a:srgbClr val="FFFFFF"/>
                  </a:outerShdw>
                </a:effectLst>
              </a:endParaRPr>
            </a:p>
          </p:txBody>
        </p:sp>
        <p:sp>
          <p:nvSpPr>
            <p:cNvPr id="83975" name="Text Box 7"/>
            <p:cNvSpPr txBox="1">
              <a:spLocks noChangeArrowheads="1"/>
            </p:cNvSpPr>
            <p:nvPr/>
          </p:nvSpPr>
          <p:spPr bwMode="auto">
            <a:xfrm>
              <a:off x="476" y="1706"/>
              <a:ext cx="4899"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714500" indent="-342900">
                <a:defRPr>
                  <a:solidFill>
                    <a:schemeClr val="tx1"/>
                  </a:solidFill>
                  <a:latin typeface="Arial" pitchFamily="34" charset="0"/>
                  <a:ea typeface="宋体" pitchFamily="2" charset="-122"/>
                </a:defRPr>
              </a:lvl4pPr>
              <a:lvl5pPr marL="2171700" indent="-342900">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r>
                <a:rPr lang="zh-CN" altLang="en-US"/>
                <a:t>下面介绍一下统计观察的三个结果：</a:t>
              </a:r>
            </a:p>
            <a:p>
              <a:r>
                <a:rPr lang="en-US" altLang="zh-CN">
                  <a:solidFill>
                    <a:srgbClr val="0000FF"/>
                  </a:solidFill>
                </a:rPr>
                <a:t>a)</a:t>
              </a:r>
              <a:r>
                <a:rPr lang="zh-CN" altLang="en-US" u="sng"/>
                <a:t>单词</a:t>
              </a:r>
              <a:r>
                <a:rPr lang="en-US" altLang="zh-CN" u="sng">
                  <a:solidFill>
                    <a:srgbClr val="FF0000"/>
                  </a:solidFill>
                </a:rPr>
                <a:t>the</a:t>
              </a:r>
              <a:r>
                <a:rPr lang="zh-CN" altLang="en-US" u="sng"/>
                <a:t>在这些统计中有重要的作用；</a:t>
              </a:r>
            </a:p>
            <a:p>
              <a:r>
                <a:rPr lang="en-US" altLang="zh-CN">
                  <a:solidFill>
                    <a:srgbClr val="0000FF"/>
                  </a:solidFill>
                </a:rPr>
                <a:t>b)</a:t>
              </a:r>
              <a:r>
                <a:rPr lang="zh-CN" altLang="en-US" u="sng"/>
                <a:t>以</a:t>
              </a:r>
              <a:r>
                <a:rPr lang="en-US" altLang="zh-CN" u="sng">
                  <a:solidFill>
                    <a:srgbClr val="FF0000"/>
                  </a:solidFill>
                </a:rPr>
                <a:t>e</a:t>
              </a:r>
              <a:r>
                <a:rPr lang="zh-CN" altLang="en-US" u="sng">
                  <a:solidFill>
                    <a:srgbClr val="FF0000"/>
                  </a:solidFill>
                </a:rPr>
                <a:t>，</a:t>
              </a:r>
              <a:r>
                <a:rPr lang="en-US" altLang="zh-CN" u="sng">
                  <a:solidFill>
                    <a:srgbClr val="FF0000"/>
                  </a:solidFill>
                </a:rPr>
                <a:t>s</a:t>
              </a:r>
              <a:r>
                <a:rPr lang="zh-CN" altLang="en-US" u="sng">
                  <a:solidFill>
                    <a:srgbClr val="FF0000"/>
                  </a:solidFill>
                </a:rPr>
                <a:t>，</a:t>
              </a:r>
              <a:r>
                <a:rPr lang="en-US" altLang="zh-CN" u="sng">
                  <a:solidFill>
                    <a:srgbClr val="FF0000"/>
                  </a:solidFill>
                </a:rPr>
                <a:t>d</a:t>
              </a:r>
              <a:r>
                <a:rPr lang="zh-CN" altLang="en-US" u="sng">
                  <a:solidFill>
                    <a:srgbClr val="FF0000"/>
                  </a:solidFill>
                </a:rPr>
                <a:t>，</a:t>
              </a:r>
              <a:r>
                <a:rPr lang="en-US" altLang="zh-CN" u="sng">
                  <a:solidFill>
                    <a:srgbClr val="FF0000"/>
                  </a:solidFill>
                </a:rPr>
                <a:t>t</a:t>
              </a:r>
              <a:r>
                <a:rPr lang="zh-CN" altLang="en-US" u="sng"/>
                <a:t>为结尾的英语单词超过了一半；</a:t>
              </a:r>
            </a:p>
            <a:p>
              <a:r>
                <a:rPr lang="en-US" altLang="zh-CN">
                  <a:solidFill>
                    <a:srgbClr val="0000FF"/>
                  </a:solidFill>
                </a:rPr>
                <a:t>c)</a:t>
              </a:r>
              <a:r>
                <a:rPr lang="zh-CN" altLang="en-US" u="sng"/>
                <a:t>以</a:t>
              </a:r>
              <a:r>
                <a:rPr lang="en-US" altLang="zh-CN" u="sng">
                  <a:solidFill>
                    <a:srgbClr val="FF0000"/>
                  </a:solidFill>
                </a:rPr>
                <a:t>t</a:t>
              </a:r>
              <a:r>
                <a:rPr lang="zh-CN" altLang="en-US" u="sng">
                  <a:solidFill>
                    <a:srgbClr val="FF0000"/>
                  </a:solidFill>
                </a:rPr>
                <a:t>，</a:t>
              </a:r>
              <a:r>
                <a:rPr lang="en-US" altLang="zh-CN" u="sng">
                  <a:solidFill>
                    <a:srgbClr val="FF0000"/>
                  </a:solidFill>
                </a:rPr>
                <a:t>a</a:t>
              </a:r>
              <a:r>
                <a:rPr lang="zh-CN" altLang="en-US" u="sng">
                  <a:solidFill>
                    <a:srgbClr val="FF0000"/>
                  </a:solidFill>
                </a:rPr>
                <a:t>，</a:t>
              </a:r>
              <a:r>
                <a:rPr lang="en-US" altLang="zh-CN" u="sng">
                  <a:solidFill>
                    <a:srgbClr val="FF0000"/>
                  </a:solidFill>
                </a:rPr>
                <a:t>s</a:t>
              </a:r>
              <a:r>
                <a:rPr lang="zh-CN" altLang="en-US" u="sng">
                  <a:solidFill>
                    <a:srgbClr val="FF0000"/>
                  </a:solidFill>
                </a:rPr>
                <a:t>，</a:t>
              </a:r>
              <a:r>
                <a:rPr lang="en-US" altLang="zh-CN" u="sng">
                  <a:solidFill>
                    <a:srgbClr val="FF0000"/>
                  </a:solidFill>
                </a:rPr>
                <a:t>w</a:t>
              </a:r>
              <a:r>
                <a:rPr lang="zh-CN" altLang="en-US" u="sng"/>
                <a:t>为起始字母的英语单词约为一半。</a:t>
              </a:r>
            </a:p>
            <a:p>
              <a:r>
                <a:rPr lang="zh-CN" altLang="en-US"/>
                <a:t>对于</a:t>
              </a:r>
              <a:r>
                <a:rPr lang="en-US" altLang="zh-CN">
                  <a:solidFill>
                    <a:srgbClr val="0000FF"/>
                  </a:solidFill>
                </a:rPr>
                <a:t>a)</a:t>
              </a:r>
              <a:r>
                <a:rPr lang="en-US" altLang="zh-CN"/>
                <a:t> </a:t>
              </a:r>
              <a:r>
                <a:rPr lang="zh-CN" altLang="en-US"/>
                <a:t>，如果 将</a:t>
              </a:r>
              <a:r>
                <a:rPr lang="en-US" altLang="zh-CN">
                  <a:solidFill>
                    <a:srgbClr val="0000FF"/>
                  </a:solidFill>
                </a:rPr>
                <a:t>the</a:t>
              </a:r>
              <a:r>
                <a:rPr lang="zh-CN" altLang="en-US"/>
                <a:t>从明文中删除，那 么</a:t>
              </a:r>
              <a:r>
                <a:rPr lang="en-US" altLang="zh-CN">
                  <a:solidFill>
                    <a:srgbClr val="0000FF"/>
                  </a:solidFill>
                </a:rPr>
                <a:t>t</a:t>
              </a:r>
              <a:r>
                <a:rPr lang="zh-CN" altLang="en-US"/>
                <a:t>的频率将要降到第二组中其他字母之后， 而</a:t>
              </a:r>
              <a:r>
                <a:rPr lang="en-US" altLang="zh-CN">
                  <a:solidFill>
                    <a:srgbClr val="0000FF"/>
                  </a:solidFill>
                </a:rPr>
                <a:t>h</a:t>
              </a:r>
              <a:r>
                <a:rPr lang="zh-CN" altLang="en-US"/>
                <a:t>将降到第三组中，并 且</a:t>
              </a:r>
              <a:r>
                <a:rPr lang="en-US" altLang="zh-CN">
                  <a:solidFill>
                    <a:srgbClr val="0000FF"/>
                  </a:solidFill>
                </a:rPr>
                <a:t>th</a:t>
              </a:r>
              <a:r>
                <a:rPr lang="zh-CN" altLang="en-US"/>
                <a:t>和</a:t>
              </a:r>
              <a:r>
                <a:rPr lang="en-US" altLang="zh-CN">
                  <a:solidFill>
                    <a:srgbClr val="0000FF"/>
                  </a:solidFill>
                </a:rPr>
                <a:t>he</a:t>
              </a:r>
              <a:r>
                <a:rPr lang="zh-CN" altLang="en-US"/>
                <a:t>就不再是最众多的字母了。</a:t>
              </a:r>
            </a:p>
          </p:txBody>
        </p:sp>
      </p:grpSp>
      <p:sp>
        <p:nvSpPr>
          <p:cNvPr id="83976" name="Text Box 8"/>
          <p:cNvSpPr txBox="1">
            <a:spLocks noChangeArrowheads="1"/>
          </p:cNvSpPr>
          <p:nvPr/>
        </p:nvSpPr>
        <p:spPr bwMode="auto">
          <a:xfrm>
            <a:off x="684213" y="5373688"/>
            <a:ext cx="77755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以上对英语统计的讨论是在仅涉  及</a:t>
            </a:r>
            <a:r>
              <a:rPr lang="en-US" altLang="zh-CN">
                <a:solidFill>
                  <a:srgbClr val="0000FF"/>
                </a:solidFill>
              </a:rPr>
              <a:t>26</a:t>
            </a:r>
            <a:r>
              <a:rPr lang="zh-CN" altLang="en-US"/>
              <a:t>个字母的假设条件下进行的。实际上消息的构成还包括间隔、标点、数字等字符。总之，破译密码并不是件很容易的事。</a:t>
            </a:r>
            <a:r>
              <a:rPr lang="zh-CN" altLang="en-US" sz="1800"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wipe(up)">
                                      <p:cBhvr>
                                        <p:cTn id="7" dur="500"/>
                                        <p:tgtEl>
                                          <p:spTgt spid="83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wipe(up)">
                                      <p:cBhvr>
                                        <p:cTn id="12" dur="500"/>
                                        <p:tgtEl>
                                          <p:spTgt spid="83973"/>
                                        </p:tgtEl>
                                      </p:cBhvr>
                                    </p:animEffect>
                                  </p:childTnLst>
                                  <p:subTnLst>
                                    <p:set>
                                      <p:cBhvr override="childStyle">
                                        <p:cTn dur="1" fill="hold" display="0" masterRel="nextClick" afterEffect="1"/>
                                        <p:tgtEl>
                                          <p:spTgt spid="8397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83977"/>
                                        </p:tgtEl>
                                        <p:attrNameLst>
                                          <p:attrName>style.visibility</p:attrName>
                                        </p:attrNameLst>
                                      </p:cBhvr>
                                      <p:to>
                                        <p:strVal val="visible"/>
                                      </p:to>
                                    </p:set>
                                    <p:animEffect transition="in" filter="barn(outVertical)">
                                      <p:cBhvr>
                                        <p:cTn id="17" dur="500"/>
                                        <p:tgtEl>
                                          <p:spTgt spid="839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3976"/>
                                        </p:tgtEl>
                                        <p:attrNameLst>
                                          <p:attrName>style.visibility</p:attrName>
                                        </p:attrNameLst>
                                      </p:cBhvr>
                                      <p:to>
                                        <p:strVal val="visible"/>
                                      </p:to>
                                    </p:set>
                                    <p:animEffect transition="in" filter="diamond(in)">
                                      <p:cBhvr>
                                        <p:cTn id="22" dur="20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animBg="1"/>
      <p:bldP spid="839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6" name="Group 4"/>
          <p:cNvGrpSpPr>
            <a:grpSpLocks/>
          </p:cNvGrpSpPr>
          <p:nvPr/>
        </p:nvGrpSpPr>
        <p:grpSpPr bwMode="auto">
          <a:xfrm>
            <a:off x="468313" y="404813"/>
            <a:ext cx="3816350" cy="682625"/>
            <a:chOff x="158" y="279"/>
            <a:chExt cx="2578" cy="430"/>
          </a:xfrm>
        </p:grpSpPr>
        <p:sp>
          <p:nvSpPr>
            <p:cNvPr id="84997" name="Rectangle 5"/>
            <p:cNvSpPr>
              <a:spLocks noChangeArrowheads="1"/>
            </p:cNvSpPr>
            <p:nvPr/>
          </p:nvSpPr>
          <p:spPr bwMode="auto">
            <a:xfrm>
              <a:off x="158" y="305"/>
              <a:ext cx="190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600">
                  <a:solidFill>
                    <a:srgbClr val="0000FF"/>
                  </a:solidFill>
                </a:rPr>
                <a:t>2</a:t>
              </a:r>
              <a:r>
                <a:rPr lang="en-US" altLang="zh-CN" sz="3600"/>
                <a:t>.</a:t>
              </a:r>
              <a:r>
                <a:rPr lang="zh-CN" altLang="en-US" sz="3600"/>
                <a:t>希尔密码</a:t>
              </a:r>
            </a:p>
          </p:txBody>
        </p:sp>
        <p:pic>
          <p:nvPicPr>
            <p:cNvPr id="84998" name="Picture 6" descr="4167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64" y="279"/>
              <a:ext cx="672"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5007" name="Group 15"/>
          <p:cNvGrpSpPr>
            <a:grpSpLocks/>
          </p:cNvGrpSpPr>
          <p:nvPr/>
        </p:nvGrpSpPr>
        <p:grpSpPr bwMode="auto">
          <a:xfrm>
            <a:off x="539750" y="1012825"/>
            <a:ext cx="8208963" cy="1552575"/>
            <a:chOff x="340" y="638"/>
            <a:chExt cx="5171" cy="978"/>
          </a:xfrm>
        </p:grpSpPr>
        <p:sp>
          <p:nvSpPr>
            <p:cNvPr id="85001" name="Text Box 9" descr="再生纸"/>
            <p:cNvSpPr txBox="1">
              <a:spLocks noChangeArrowheads="1"/>
            </p:cNvSpPr>
            <p:nvPr/>
          </p:nvSpPr>
          <p:spPr bwMode="auto">
            <a:xfrm>
              <a:off x="340" y="683"/>
              <a:ext cx="5171" cy="907"/>
            </a:xfrm>
            <a:prstGeom prst="rect">
              <a:avLst/>
            </a:prstGeom>
            <a:blipFill dpi="0" rotWithShape="0">
              <a:blip r:embed="rId3"/>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55663" indent="-855663">
                <a:defRPr>
                  <a:solidFill>
                    <a:schemeClr val="tx1"/>
                  </a:solidFill>
                  <a:latin typeface="Arial" pitchFamily="34" charset="0"/>
                  <a:ea typeface="宋体" pitchFamily="2" charset="-122"/>
                </a:defRPr>
              </a:lvl1pPr>
              <a:lvl2pPr marL="1046163">
                <a:defRPr>
                  <a:solidFill>
                    <a:schemeClr val="tx1"/>
                  </a:solidFill>
                  <a:latin typeface="Arial" pitchFamily="34" charset="0"/>
                  <a:ea typeface="宋体" pitchFamily="2" charset="-122"/>
                </a:defRPr>
              </a:lvl2pPr>
              <a:lvl3pPr marL="1236663">
                <a:defRPr>
                  <a:solidFill>
                    <a:schemeClr val="tx1"/>
                  </a:solidFill>
                  <a:latin typeface="Arial" pitchFamily="34" charset="0"/>
                  <a:ea typeface="宋体" pitchFamily="2" charset="-122"/>
                </a:defRPr>
              </a:lvl3pPr>
              <a:lvl4pPr marL="142716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endParaRPr kumimoji="1" lang="zh-CN" altLang="zh-CN" sz="2800">
                <a:solidFill>
                  <a:srgbClr val="0000FF"/>
                </a:solidFill>
              </a:endParaRPr>
            </a:p>
          </p:txBody>
        </p:sp>
        <p:sp>
          <p:nvSpPr>
            <p:cNvPr id="84999" name="Text Box 7"/>
            <p:cNvSpPr txBox="1">
              <a:spLocks noChangeArrowheads="1"/>
            </p:cNvSpPr>
            <p:nvPr/>
          </p:nvSpPr>
          <p:spPr bwMode="auto">
            <a:xfrm>
              <a:off x="386" y="638"/>
              <a:ext cx="5125"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代替密码与移位密码的一个致命弱点  是</a:t>
              </a:r>
              <a:r>
                <a:rPr lang="zh-CN" altLang="en-US">
                  <a:solidFill>
                    <a:srgbClr val="0000FF"/>
                  </a:solidFill>
                </a:rPr>
                <a:t>明文字符</a:t>
              </a:r>
              <a:r>
                <a:rPr lang="zh-CN" altLang="en-US"/>
                <a:t>和</a:t>
              </a:r>
              <a:r>
                <a:rPr lang="zh-CN" altLang="en-US">
                  <a:solidFill>
                    <a:srgbClr val="0000FF"/>
                  </a:solidFill>
                </a:rPr>
                <a:t>密文字符</a:t>
              </a:r>
              <a:r>
                <a:rPr lang="zh-CN" altLang="en-US"/>
                <a:t>有相同的</a:t>
              </a:r>
              <a:r>
                <a:rPr lang="zh-CN" altLang="en-US">
                  <a:solidFill>
                    <a:srgbClr val="0000FF"/>
                  </a:solidFill>
                </a:rPr>
                <a:t>使用频率</a:t>
              </a:r>
              <a:r>
                <a:rPr lang="en-US" altLang="zh-CN"/>
                <a:t>,</a:t>
              </a:r>
              <a:r>
                <a:rPr lang="zh-CN" altLang="en-US"/>
                <a:t>破译者可从统计出来的字符频率中找到规律，进而找出破译的突破口。要克服这一缺陷，提高保密程度就必须改变字符间的一一对应。 </a:t>
              </a:r>
            </a:p>
          </p:txBody>
        </p:sp>
      </p:grpSp>
      <p:sp>
        <p:nvSpPr>
          <p:cNvPr id="85003" name="Text Box 11"/>
          <p:cNvSpPr txBox="1">
            <a:spLocks noChangeArrowheads="1"/>
          </p:cNvSpPr>
          <p:nvPr/>
        </p:nvSpPr>
        <p:spPr bwMode="auto">
          <a:xfrm>
            <a:off x="395288" y="2492375"/>
            <a:ext cx="8280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1929</a:t>
            </a:r>
            <a:r>
              <a:rPr lang="zh-CN" altLang="en-US"/>
              <a:t>年，希尔利用线性代数中的矩阵运算，打破了字符间的对应关系，设计了一种被称为希尔密码的代数密码。为了便于计算，希尔首先将字符变换成数，例如，对英文字母，我们可以作如下变换：</a:t>
            </a:r>
          </a:p>
        </p:txBody>
      </p:sp>
      <p:sp>
        <p:nvSpPr>
          <p:cNvPr id="85004" name="Text Box 12"/>
          <p:cNvSpPr txBox="1">
            <a:spLocks noChangeArrowheads="1"/>
          </p:cNvSpPr>
          <p:nvPr/>
        </p:nvSpPr>
        <p:spPr bwMode="auto">
          <a:xfrm>
            <a:off x="538163" y="3933825"/>
            <a:ext cx="8137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s-ES_tradnl" sz="1800" b="0"/>
              <a:t> </a:t>
            </a:r>
            <a:r>
              <a:rPr lang="es-ES_tradnl" altLang="zh-CN" sz="2000">
                <a:solidFill>
                  <a:srgbClr val="FF0000"/>
                </a:solidFill>
              </a:rPr>
              <a:t>ABC DE FG H I  J   K   L  M  N   O   P Q   R  S   T   U  V   W   X  Y  Z</a:t>
            </a:r>
          </a:p>
          <a:p>
            <a:r>
              <a:rPr lang="es-ES_tradnl" altLang="zh-CN" sz="2000">
                <a:solidFill>
                  <a:srgbClr val="0000FF"/>
                </a:solidFill>
              </a:rPr>
              <a:t> 1 2 3 4 5 6 7 8 9 10 11 12 13 14 15 16 17 18 19 20 21 22  23 24 25 0</a:t>
            </a:r>
            <a:endParaRPr lang="en-US" altLang="zh-CN" sz="2000">
              <a:solidFill>
                <a:srgbClr val="0000FF"/>
              </a:solidFill>
            </a:endParaRPr>
          </a:p>
        </p:txBody>
      </p:sp>
      <p:grpSp>
        <p:nvGrpSpPr>
          <p:cNvPr id="85008" name="Group 16"/>
          <p:cNvGrpSpPr>
            <a:grpSpLocks/>
          </p:cNvGrpSpPr>
          <p:nvPr/>
        </p:nvGrpSpPr>
        <p:grpSpPr bwMode="auto">
          <a:xfrm>
            <a:off x="395288" y="4535488"/>
            <a:ext cx="8424862" cy="1917700"/>
            <a:chOff x="249" y="2857"/>
            <a:chExt cx="5307" cy="1208"/>
          </a:xfrm>
        </p:grpSpPr>
        <p:sp>
          <p:nvSpPr>
            <p:cNvPr id="85006" name="Rectangle 14"/>
            <p:cNvSpPr>
              <a:spLocks noChangeArrowheads="1"/>
            </p:cNvSpPr>
            <p:nvPr/>
          </p:nvSpPr>
          <p:spPr bwMode="auto">
            <a:xfrm>
              <a:off x="295" y="2886"/>
              <a:ext cx="5261" cy="1179"/>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5" name="Text Box 13"/>
            <p:cNvSpPr txBox="1">
              <a:spLocks noChangeArrowheads="1"/>
            </p:cNvSpPr>
            <p:nvPr/>
          </p:nvSpPr>
          <p:spPr bwMode="auto">
            <a:xfrm>
              <a:off x="249" y="2857"/>
              <a:ext cx="521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s-ES_tradnl"/>
                <a:t>将密文分成 </a:t>
              </a:r>
              <a:r>
                <a:rPr lang="es-ES_tradnl" altLang="zh-CN">
                  <a:solidFill>
                    <a:srgbClr val="0000FF"/>
                  </a:solidFill>
                </a:rPr>
                <a:t>n</a:t>
              </a:r>
              <a:r>
                <a:rPr lang="zh-CN" altLang="es-ES_tradnl"/>
                <a:t>个一组，用对应的数字代替，就变成了一个  个</a:t>
              </a:r>
              <a:r>
                <a:rPr lang="es-ES_tradnl" altLang="zh-CN"/>
                <a:t>n</a:t>
              </a:r>
              <a:r>
                <a:rPr lang="zh-CN" altLang="es-ES_tradnl"/>
                <a:t>维向量。如果取定一 个</a:t>
              </a:r>
              <a:r>
                <a:rPr lang="es-ES_tradnl" altLang="zh-CN">
                  <a:solidFill>
                    <a:srgbClr val="0000FF"/>
                  </a:solidFill>
                </a:rPr>
                <a:t>n</a:t>
              </a:r>
              <a:r>
                <a:rPr lang="zh-CN" altLang="es-ES_tradnl"/>
                <a:t>阶的非奇异矩 阵</a:t>
              </a:r>
              <a:r>
                <a:rPr lang="es-ES_tradnl" altLang="zh-CN">
                  <a:solidFill>
                    <a:srgbClr val="0000FF"/>
                  </a:solidFill>
                </a:rPr>
                <a:t>A</a:t>
              </a:r>
              <a:r>
                <a:rPr lang="zh-CN" altLang="es-ES_tradnl"/>
                <a:t>（此矩阵为主要密钥）， 用</a:t>
              </a:r>
              <a:r>
                <a:rPr lang="es-ES_tradnl" altLang="zh-CN">
                  <a:solidFill>
                    <a:srgbClr val="0000FF"/>
                  </a:solidFill>
                </a:rPr>
                <a:t>A</a:t>
              </a:r>
              <a:r>
                <a:rPr lang="zh-CN" altLang="es-ES_tradnl"/>
                <a:t>去乘每一向量，即可起到加密的效果，解密也不麻烦，将密文也分 成</a:t>
              </a:r>
              <a:r>
                <a:rPr lang="es-ES_tradnl" altLang="zh-CN">
                  <a:solidFill>
                    <a:srgbClr val="0000FF"/>
                  </a:solidFill>
                </a:rPr>
                <a:t>n</a:t>
              </a:r>
              <a:r>
                <a:rPr lang="zh-CN" altLang="es-ES_tradnl"/>
                <a:t>个一组，同样变换 成</a:t>
              </a:r>
              <a:r>
                <a:rPr lang="es-ES_tradnl" altLang="zh-CN"/>
                <a:t>n</a:t>
              </a:r>
              <a:r>
                <a:rPr lang="zh-CN" altLang="es-ES_tradnl"/>
                <a:t>维向量，只需用去乘这些向量，即可将他们变回原先的明文。 </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barn(outVertical)">
                                      <p:cBhvr>
                                        <p:cTn id="7" dur="500"/>
                                        <p:tgtEl>
                                          <p:spTgt spid="84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5007"/>
                                        </p:tgtEl>
                                        <p:attrNameLst>
                                          <p:attrName>style.visibility</p:attrName>
                                        </p:attrNameLst>
                                      </p:cBhvr>
                                      <p:to>
                                        <p:strVal val="visible"/>
                                      </p:to>
                                    </p:set>
                                    <p:animEffect transition="in" filter="wipe(left)">
                                      <p:cBhvr>
                                        <p:cTn id="12" dur="500"/>
                                        <p:tgtEl>
                                          <p:spTgt spid="850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5003"/>
                                        </p:tgtEl>
                                        <p:attrNameLst>
                                          <p:attrName>style.visibility</p:attrName>
                                        </p:attrNameLst>
                                      </p:cBhvr>
                                      <p:to>
                                        <p:strVal val="visible"/>
                                      </p:to>
                                    </p:set>
                                    <p:animEffect transition="in" filter="checkerboard(across)">
                                      <p:cBhvr>
                                        <p:cTn id="17" dur="500"/>
                                        <p:tgtEl>
                                          <p:spTgt spid="850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004"/>
                                        </p:tgtEl>
                                        <p:attrNameLst>
                                          <p:attrName>style.visibility</p:attrName>
                                        </p:attrNameLst>
                                      </p:cBhvr>
                                      <p:to>
                                        <p:strVal val="visible"/>
                                      </p:to>
                                    </p:set>
                                    <p:animEffect transition="in" filter="fade">
                                      <p:cBhvr>
                                        <p:cTn id="22" dur="2000"/>
                                        <p:tgtEl>
                                          <p:spTgt spid="850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85008"/>
                                        </p:tgtEl>
                                        <p:attrNameLst>
                                          <p:attrName>style.visibility</p:attrName>
                                        </p:attrNameLst>
                                      </p:cBhvr>
                                      <p:to>
                                        <p:strVal val="visible"/>
                                      </p:to>
                                    </p:set>
                                    <p:anim calcmode="lin" valueType="num">
                                      <p:cBhvr>
                                        <p:cTn id="27" dur="1000" fill="hold"/>
                                        <p:tgtEl>
                                          <p:spTgt spid="85008"/>
                                        </p:tgtEl>
                                        <p:attrNameLst>
                                          <p:attrName>ppt_w</p:attrName>
                                        </p:attrNameLst>
                                      </p:cBhvr>
                                      <p:tavLst>
                                        <p:tav tm="0">
                                          <p:val>
                                            <p:strVal val="#ppt_w*0.70"/>
                                          </p:val>
                                        </p:tav>
                                        <p:tav tm="100000">
                                          <p:val>
                                            <p:strVal val="#ppt_w"/>
                                          </p:val>
                                        </p:tav>
                                      </p:tavLst>
                                    </p:anim>
                                    <p:anim calcmode="lin" valueType="num">
                                      <p:cBhvr>
                                        <p:cTn id="28" dur="1000" fill="hold"/>
                                        <p:tgtEl>
                                          <p:spTgt spid="85008"/>
                                        </p:tgtEl>
                                        <p:attrNameLst>
                                          <p:attrName>ppt_h</p:attrName>
                                        </p:attrNameLst>
                                      </p:cBhvr>
                                      <p:tavLst>
                                        <p:tav tm="0">
                                          <p:val>
                                            <p:strVal val="#ppt_h"/>
                                          </p:val>
                                        </p:tav>
                                        <p:tav tm="100000">
                                          <p:val>
                                            <p:strVal val="#ppt_h"/>
                                          </p:val>
                                        </p:tav>
                                      </p:tavLst>
                                    </p:anim>
                                    <p:animEffect transition="in" filter="fade">
                                      <p:cBhvr>
                                        <p:cTn id="29" dur="1000"/>
                                        <p:tgtEl>
                                          <p:spTgt spid="85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p:bldP spid="850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6" name="Rectangle 10"/>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6032" name="Rectangle 1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6034" name="Rectangle 18"/>
          <p:cNvSpPr>
            <a:spLocks noChangeArrowheads="1"/>
          </p:cNvSpPr>
          <p:nvPr/>
        </p:nvSpPr>
        <p:spPr bwMode="auto">
          <a:xfrm>
            <a:off x="0" y="328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6036" name="Rectangle 2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6038" name="Rectangle 2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6041" name="Rectangle 2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6060" name="Group 44"/>
          <p:cNvGrpSpPr>
            <a:grpSpLocks/>
          </p:cNvGrpSpPr>
          <p:nvPr/>
        </p:nvGrpSpPr>
        <p:grpSpPr bwMode="auto">
          <a:xfrm>
            <a:off x="468313" y="620713"/>
            <a:ext cx="8280400" cy="1655762"/>
            <a:chOff x="295" y="391"/>
            <a:chExt cx="5216" cy="1043"/>
          </a:xfrm>
        </p:grpSpPr>
        <p:sp>
          <p:nvSpPr>
            <p:cNvPr id="86029" name="AutoShape 13" descr="永恒"/>
            <p:cNvSpPr>
              <a:spLocks noChangeArrowheads="1"/>
            </p:cNvSpPr>
            <p:nvPr/>
          </p:nvSpPr>
          <p:spPr bwMode="auto">
            <a:xfrm>
              <a:off x="295" y="391"/>
              <a:ext cx="5216" cy="1043"/>
            </a:xfrm>
            <a:prstGeom prst="roundRect">
              <a:avLst>
                <a:gd name="adj" fmla="val 16667"/>
              </a:avLst>
            </a:prstGeom>
            <a:blipFill dpi="0" rotWithShape="0">
              <a:blip r:embed="rId3"/>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a:effectLst>
                  <a:outerShdw blurRad="38100" dist="38100" dir="2700000" algn="tl">
                    <a:srgbClr val="FFFFFF"/>
                  </a:outerShdw>
                </a:effectLst>
              </a:endParaRPr>
            </a:p>
          </p:txBody>
        </p:sp>
        <p:sp>
          <p:nvSpPr>
            <p:cNvPr id="86030" name="Text Box 14"/>
            <p:cNvSpPr txBox="1">
              <a:spLocks noChangeArrowheads="1"/>
            </p:cNvSpPr>
            <p:nvPr/>
          </p:nvSpPr>
          <p:spPr bwMode="auto">
            <a:xfrm>
              <a:off x="340" y="436"/>
              <a:ext cx="5125"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s-ES_tradnl">
                  <a:solidFill>
                    <a:srgbClr val="FF0000"/>
                  </a:solidFill>
                </a:rPr>
                <a:t>定理</a:t>
              </a:r>
              <a:r>
                <a:rPr lang="es-ES_tradnl" altLang="zh-CN">
                  <a:solidFill>
                    <a:srgbClr val="FF0000"/>
                  </a:solidFill>
                </a:rPr>
                <a:t>1</a:t>
              </a:r>
              <a:r>
                <a:rPr lang="es-ES_tradnl" altLang="zh-CN"/>
                <a:t>                                 ,</a:t>
              </a:r>
              <a:r>
                <a:rPr lang="zh-CN" altLang="es-ES_tradnl"/>
                <a:t>若                            使得  </a:t>
              </a:r>
            </a:p>
            <a:p>
              <a:pPr>
                <a:spcBef>
                  <a:spcPct val="50000"/>
                </a:spcBef>
              </a:pPr>
              <a:r>
                <a:rPr lang="es-ES_tradnl" altLang="zh-CN"/>
                <a:t>                                (mod26)</a:t>
              </a:r>
              <a:r>
                <a:rPr lang="zh-CN" altLang="es-ES_tradnl"/>
                <a:t>，则必有                     </a:t>
              </a:r>
              <a:r>
                <a:rPr lang="es-ES_tradnl" altLang="zh-CN">
                  <a:solidFill>
                    <a:srgbClr val="0000FF"/>
                  </a:solidFill>
                </a:rPr>
                <a:t>=1</a:t>
              </a:r>
              <a:r>
                <a:rPr lang="zh-CN" altLang="es-ES_tradnl"/>
                <a:t>，其</a:t>
              </a:r>
            </a:p>
            <a:p>
              <a:pPr>
                <a:spcBef>
                  <a:spcPct val="50000"/>
                </a:spcBef>
              </a:pPr>
              <a:r>
                <a:rPr lang="zh-CN" altLang="es-ES_tradnl"/>
                <a:t>中                       为     与</a:t>
              </a:r>
              <a:r>
                <a:rPr lang="es-ES_tradnl" altLang="zh-CN"/>
                <a:t>26</a:t>
              </a:r>
              <a:r>
                <a:rPr lang="zh-CN" altLang="es-ES_tradnl"/>
                <a:t>的最大公因子。</a:t>
              </a:r>
              <a:endParaRPr lang="zh-CN" altLang="en-US"/>
            </a:p>
          </p:txBody>
        </p:sp>
        <p:graphicFrame>
          <p:nvGraphicFramePr>
            <p:cNvPr id="86031" name="Object 15"/>
            <p:cNvGraphicFramePr>
              <a:graphicFrameLocks noChangeAspect="1"/>
            </p:cNvGraphicFramePr>
            <p:nvPr/>
          </p:nvGraphicFramePr>
          <p:xfrm>
            <a:off x="1156" y="391"/>
            <a:ext cx="1373" cy="327"/>
          </p:xfrm>
          <a:graphic>
            <a:graphicData uri="http://schemas.openxmlformats.org/presentationml/2006/ole">
              <mc:AlternateContent xmlns:mc="http://schemas.openxmlformats.org/markup-compatibility/2006">
                <mc:Choice xmlns:v="urn:schemas-microsoft-com:vml" Requires="v">
                  <p:oleObj spid="_x0000_s86071" name="公式" r:id="rId4" imgW="838080" imgH="203040" progId="Equation.3">
                    <p:embed/>
                  </p:oleObj>
                </mc:Choice>
                <mc:Fallback>
                  <p:oleObj name="公式" r:id="rId4" imgW="838080" imgH="20304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 y="391"/>
                          <a:ext cx="1373"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33" name="Object 17"/>
            <p:cNvGraphicFramePr>
              <a:graphicFrameLocks noChangeAspect="1"/>
            </p:cNvGraphicFramePr>
            <p:nvPr/>
          </p:nvGraphicFramePr>
          <p:xfrm>
            <a:off x="2971" y="391"/>
            <a:ext cx="1320" cy="355"/>
          </p:xfrm>
          <a:graphic>
            <a:graphicData uri="http://schemas.openxmlformats.org/presentationml/2006/ole">
              <mc:AlternateContent xmlns:mc="http://schemas.openxmlformats.org/markup-compatibility/2006">
                <mc:Choice xmlns:v="urn:schemas-microsoft-com:vml" Requires="v">
                  <p:oleObj spid="_x0000_s86072" name="公式" r:id="rId6" imgW="850680" imgH="228600" progId="Equation.3">
                    <p:embed/>
                  </p:oleObj>
                </mc:Choice>
                <mc:Fallback>
                  <p:oleObj name="公式" r:id="rId6" imgW="850680" imgH="2286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 y="391"/>
                          <a:ext cx="1320" cy="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35" name="Object 19"/>
            <p:cNvGraphicFramePr>
              <a:graphicFrameLocks noChangeAspect="1"/>
            </p:cNvGraphicFramePr>
            <p:nvPr/>
          </p:nvGraphicFramePr>
          <p:xfrm>
            <a:off x="398" y="709"/>
            <a:ext cx="1666" cy="352"/>
          </p:xfrm>
          <a:graphic>
            <a:graphicData uri="http://schemas.openxmlformats.org/presentationml/2006/ole">
              <mc:AlternateContent xmlns:mc="http://schemas.openxmlformats.org/markup-compatibility/2006">
                <mc:Choice xmlns:v="urn:schemas-microsoft-com:vml" Requires="v">
                  <p:oleObj spid="_x0000_s86073" name="公式" r:id="rId8" imgW="888840" imgH="190440" progId="Equation.3">
                    <p:embed/>
                  </p:oleObj>
                </mc:Choice>
                <mc:Fallback>
                  <p:oleObj name="公式" r:id="rId8" imgW="888840" imgH="19044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 y="709"/>
                          <a:ext cx="1666"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37" name="Object 21"/>
            <p:cNvGraphicFramePr>
              <a:graphicFrameLocks noChangeAspect="1"/>
            </p:cNvGraphicFramePr>
            <p:nvPr/>
          </p:nvGraphicFramePr>
          <p:xfrm>
            <a:off x="3606" y="740"/>
            <a:ext cx="1088" cy="331"/>
          </p:xfrm>
          <a:graphic>
            <a:graphicData uri="http://schemas.openxmlformats.org/presentationml/2006/ole">
              <mc:AlternateContent xmlns:mc="http://schemas.openxmlformats.org/markup-compatibility/2006">
                <mc:Choice xmlns:v="urn:schemas-microsoft-com:vml" Requires="v">
                  <p:oleObj spid="_x0000_s86074" name="公式" r:id="rId10" imgW="660240" imgH="203040" progId="Equation.3">
                    <p:embed/>
                  </p:oleObj>
                </mc:Choice>
                <mc:Fallback>
                  <p:oleObj name="公式" r:id="rId10" imgW="660240" imgH="20304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6" y="740"/>
                          <a:ext cx="1088"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39" name="Object 23"/>
            <p:cNvGraphicFramePr>
              <a:graphicFrameLocks noChangeAspect="1"/>
            </p:cNvGraphicFramePr>
            <p:nvPr/>
          </p:nvGraphicFramePr>
          <p:xfrm>
            <a:off x="613" y="1071"/>
            <a:ext cx="1088" cy="331"/>
          </p:xfrm>
          <a:graphic>
            <a:graphicData uri="http://schemas.openxmlformats.org/presentationml/2006/ole">
              <mc:AlternateContent xmlns:mc="http://schemas.openxmlformats.org/markup-compatibility/2006">
                <mc:Choice xmlns:v="urn:schemas-microsoft-com:vml" Requires="v">
                  <p:oleObj spid="_x0000_s86075" name="公式" r:id="rId12" imgW="660240" imgH="203040" progId="Equation.3">
                    <p:embed/>
                  </p:oleObj>
                </mc:Choice>
                <mc:Fallback>
                  <p:oleObj name="公式" r:id="rId12" imgW="660240" imgH="203040"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3" y="1071"/>
                          <a:ext cx="1088"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40" name="Object 24"/>
            <p:cNvGraphicFramePr>
              <a:graphicFrameLocks noChangeAspect="1"/>
            </p:cNvGraphicFramePr>
            <p:nvPr/>
          </p:nvGraphicFramePr>
          <p:xfrm>
            <a:off x="2018" y="1117"/>
            <a:ext cx="254" cy="265"/>
          </p:xfrm>
          <a:graphic>
            <a:graphicData uri="http://schemas.openxmlformats.org/presentationml/2006/ole">
              <mc:AlternateContent xmlns:mc="http://schemas.openxmlformats.org/markup-compatibility/2006">
                <mc:Choice xmlns:v="urn:schemas-microsoft-com:vml" Requires="v">
                  <p:oleObj spid="_x0000_s86076" name="公式" r:id="rId14" imgW="114120" imgH="114120" progId="Equation.3">
                    <p:embed/>
                  </p:oleObj>
                </mc:Choice>
                <mc:Fallback>
                  <p:oleObj name="公式" r:id="rId14" imgW="114120" imgH="114120"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8" y="1117"/>
                          <a:ext cx="254"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6070" name="Group 54"/>
          <p:cNvGrpSpPr>
            <a:grpSpLocks/>
          </p:cNvGrpSpPr>
          <p:nvPr/>
        </p:nvGrpSpPr>
        <p:grpSpPr bwMode="auto">
          <a:xfrm>
            <a:off x="468313" y="2492375"/>
            <a:ext cx="8229600" cy="3960813"/>
            <a:chOff x="295" y="1570"/>
            <a:chExt cx="5184" cy="2495"/>
          </a:xfrm>
        </p:grpSpPr>
        <p:grpSp>
          <p:nvGrpSpPr>
            <p:cNvPr id="86061" name="Group 45"/>
            <p:cNvGrpSpPr>
              <a:grpSpLocks/>
            </p:cNvGrpSpPr>
            <p:nvPr/>
          </p:nvGrpSpPr>
          <p:grpSpPr bwMode="auto">
            <a:xfrm>
              <a:off x="385" y="1690"/>
              <a:ext cx="4766" cy="2012"/>
              <a:chOff x="350" y="1509"/>
              <a:chExt cx="4766" cy="2012"/>
            </a:xfrm>
          </p:grpSpPr>
          <p:sp>
            <p:nvSpPr>
              <p:cNvPr id="86051" name="Rectangle 35"/>
              <p:cNvSpPr>
                <a:spLocks noChangeArrowheads="1"/>
              </p:cNvSpPr>
              <p:nvPr/>
            </p:nvSpPr>
            <p:spPr bwMode="auto">
              <a:xfrm>
                <a:off x="350" y="1509"/>
                <a:ext cx="7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solidFill>
                      <a:srgbClr val="FF0000"/>
                    </a:solidFill>
                    <a:latin typeface="Times New Roman" pitchFamily="18" charset="0"/>
                    <a:cs typeface="Times New Roman" pitchFamily="18" charset="0"/>
                  </a:rPr>
                  <a:t>证</a:t>
                </a:r>
                <a:r>
                  <a:rPr lang="zh-CN" altLang="es-ES_tradnl">
                    <a:latin typeface="Times New Roman" pitchFamily="18" charset="0"/>
                    <a:cs typeface="Times New Roman" pitchFamily="18" charset="0"/>
                  </a:rPr>
                  <a:t>  任取</a:t>
                </a:r>
                <a:endParaRPr lang="zh-CN" altLang="es-ES_tradnl"/>
              </a:p>
            </p:txBody>
          </p:sp>
          <p:graphicFrame>
            <p:nvGraphicFramePr>
              <p:cNvPr id="86050" name="Object 34"/>
              <p:cNvGraphicFramePr>
                <a:graphicFrameLocks noChangeAspect="1"/>
              </p:cNvGraphicFramePr>
              <p:nvPr/>
            </p:nvGraphicFramePr>
            <p:xfrm>
              <a:off x="1076" y="1509"/>
              <a:ext cx="1225" cy="287"/>
            </p:xfrm>
            <a:graphic>
              <a:graphicData uri="http://schemas.openxmlformats.org/presentationml/2006/ole">
                <mc:AlternateContent xmlns:mc="http://schemas.openxmlformats.org/markup-compatibility/2006">
                  <mc:Choice xmlns:v="urn:schemas-microsoft-com:vml" Requires="v">
                    <p:oleObj spid="_x0000_s86077" name="公式" r:id="rId16" imgW="850680" imgH="203040" progId="Equation.3">
                      <p:embed/>
                    </p:oleObj>
                  </mc:Choice>
                  <mc:Fallback>
                    <p:oleObj name="公式" r:id="rId16" imgW="850680" imgH="203040"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6" y="1509"/>
                            <a:ext cx="1225"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52" name="Rectangle 36"/>
              <p:cNvSpPr>
                <a:spLocks noChangeArrowheads="1"/>
              </p:cNvSpPr>
              <p:nvPr/>
            </p:nvSpPr>
            <p:spPr bwMode="auto">
              <a:xfrm>
                <a:off x="2255" y="1509"/>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，令</a:t>
                </a:r>
                <a:endParaRPr lang="zh-CN" altLang="es-ES_tradnl"/>
              </a:p>
            </p:txBody>
          </p:sp>
          <p:graphicFrame>
            <p:nvGraphicFramePr>
              <p:cNvPr id="86049" name="Object 33"/>
              <p:cNvGraphicFramePr>
                <a:graphicFrameLocks noChangeAspect="1"/>
              </p:cNvGraphicFramePr>
              <p:nvPr/>
            </p:nvGraphicFramePr>
            <p:xfrm>
              <a:off x="2709" y="1509"/>
              <a:ext cx="1213" cy="307"/>
            </p:xfrm>
            <a:graphic>
              <a:graphicData uri="http://schemas.openxmlformats.org/presentationml/2006/ole">
                <mc:AlternateContent xmlns:mc="http://schemas.openxmlformats.org/markup-compatibility/2006">
                  <mc:Choice xmlns:v="urn:schemas-microsoft-com:vml" Requires="v">
                    <p:oleObj spid="_x0000_s86078" name="公式" r:id="rId18" imgW="787320" imgH="203040" progId="Equation.3">
                      <p:embed/>
                    </p:oleObj>
                  </mc:Choice>
                  <mc:Fallback>
                    <p:oleObj name="公式" r:id="rId18" imgW="787320" imgH="203040" progId="Equation.3">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09" y="1509"/>
                            <a:ext cx="1213"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53" name="Rectangle 37"/>
              <p:cNvSpPr>
                <a:spLocks noChangeArrowheads="1"/>
              </p:cNvSpPr>
              <p:nvPr/>
            </p:nvSpPr>
            <p:spPr bwMode="auto">
              <a:xfrm>
                <a:off x="3707" y="1509"/>
                <a:ext cx="863"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r>
                  <a:rPr lang="zh-CN" altLang="es-ES_tradnl">
                    <a:latin typeface="Times New Roman" pitchFamily="18" charset="0"/>
                    <a:cs typeface="Times New Roman" pitchFamily="18" charset="0"/>
                  </a:rPr>
                  <a:t>，于是</a:t>
                </a:r>
                <a:endParaRPr lang="zh-CN" altLang="es-ES_tradnl"/>
              </a:p>
              <a:p>
                <a:pPr indent="266700" eaLnBrk="0" hangingPunct="0"/>
                <a:endParaRPr lang="zh-CN" altLang="es-ES_tradnl" sz="1800" b="0"/>
              </a:p>
            </p:txBody>
          </p:sp>
          <p:graphicFrame>
            <p:nvGraphicFramePr>
              <p:cNvPr id="86048" name="Object 32"/>
              <p:cNvGraphicFramePr>
                <a:graphicFrameLocks noChangeAspect="1"/>
              </p:cNvGraphicFramePr>
              <p:nvPr/>
            </p:nvGraphicFramePr>
            <p:xfrm>
              <a:off x="622" y="1781"/>
              <a:ext cx="4220" cy="393"/>
            </p:xfrm>
            <a:graphic>
              <a:graphicData uri="http://schemas.openxmlformats.org/presentationml/2006/ole">
                <mc:AlternateContent xmlns:mc="http://schemas.openxmlformats.org/markup-compatibility/2006">
                  <mc:Choice xmlns:v="urn:schemas-microsoft-com:vml" Requires="v">
                    <p:oleObj spid="_x0000_s86079" name="公式" r:id="rId20" imgW="2450880" imgH="228600" progId="Equation.3">
                      <p:embed/>
                    </p:oleObj>
                  </mc:Choice>
                  <mc:Fallback>
                    <p:oleObj name="公式" r:id="rId20" imgW="2450880" imgH="228600"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2" y="1781"/>
                            <a:ext cx="4220"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54" name="Rectangle 38"/>
              <p:cNvSpPr>
                <a:spLocks noChangeArrowheads="1"/>
              </p:cNvSpPr>
              <p:nvPr/>
            </p:nvSpPr>
            <p:spPr bwMode="auto">
              <a:xfrm>
                <a:off x="4614" y="1827"/>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，故</a:t>
                </a:r>
                <a:endParaRPr lang="zh-CN" altLang="es-ES_tradnl"/>
              </a:p>
            </p:txBody>
          </p:sp>
          <p:graphicFrame>
            <p:nvGraphicFramePr>
              <p:cNvPr id="86047" name="Object 31"/>
              <p:cNvGraphicFramePr>
                <a:graphicFrameLocks noChangeAspect="1"/>
              </p:cNvGraphicFramePr>
              <p:nvPr/>
            </p:nvGraphicFramePr>
            <p:xfrm>
              <a:off x="577" y="2144"/>
              <a:ext cx="2293" cy="404"/>
            </p:xfrm>
            <a:graphic>
              <a:graphicData uri="http://schemas.openxmlformats.org/presentationml/2006/ole">
                <mc:AlternateContent xmlns:mc="http://schemas.openxmlformats.org/markup-compatibility/2006">
                  <mc:Choice xmlns:v="urn:schemas-microsoft-com:vml" Requires="v">
                    <p:oleObj spid="_x0000_s86080" name="公式" r:id="rId22" imgW="1295280" imgH="228600" progId="Equation.3">
                      <p:embed/>
                    </p:oleObj>
                  </mc:Choice>
                  <mc:Fallback>
                    <p:oleObj name="公式" r:id="rId22" imgW="1295280" imgH="228600"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7" y="2144"/>
                            <a:ext cx="2293"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55" name="Rectangle 39"/>
              <p:cNvSpPr>
                <a:spLocks noChangeArrowheads="1"/>
              </p:cNvSpPr>
              <p:nvPr/>
            </p:nvSpPr>
            <p:spPr bwMode="auto">
              <a:xfrm>
                <a:off x="2618" y="219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，由</a:t>
                </a:r>
                <a:endParaRPr lang="zh-CN" altLang="es-ES_tradnl"/>
              </a:p>
            </p:txBody>
          </p:sp>
          <p:graphicFrame>
            <p:nvGraphicFramePr>
              <p:cNvPr id="86046" name="Object 30"/>
              <p:cNvGraphicFramePr>
                <a:graphicFrameLocks noChangeAspect="1"/>
              </p:cNvGraphicFramePr>
              <p:nvPr/>
            </p:nvGraphicFramePr>
            <p:xfrm>
              <a:off x="3253" y="2190"/>
              <a:ext cx="224" cy="285"/>
            </p:xfrm>
            <a:graphic>
              <a:graphicData uri="http://schemas.openxmlformats.org/presentationml/2006/ole">
                <mc:AlternateContent xmlns:mc="http://schemas.openxmlformats.org/markup-compatibility/2006">
                  <mc:Choice xmlns:v="urn:schemas-microsoft-com:vml" Requires="v">
                    <p:oleObj spid="_x0000_s86081" name="公式" r:id="rId24" imgW="126720" imgH="164880" progId="Equation.3">
                      <p:embed/>
                    </p:oleObj>
                  </mc:Choice>
                  <mc:Fallback>
                    <p:oleObj name="公式" r:id="rId24" imgW="126720" imgH="164880" progId="Equation.3">
                      <p:embed/>
                      <p:pic>
                        <p:nvPicPr>
                          <p:cNvPr id="0" name="Object 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53" y="2190"/>
                            <a:ext cx="224"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56" name="Rectangle 40"/>
              <p:cNvSpPr>
                <a:spLocks noChangeArrowheads="1"/>
              </p:cNvSpPr>
              <p:nvPr/>
            </p:nvSpPr>
            <p:spPr bwMode="auto">
              <a:xfrm>
                <a:off x="3253" y="2190"/>
                <a:ext cx="1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的任意性可知必有</a:t>
                </a:r>
                <a:r>
                  <a:rPr lang="zh-CN" altLang="es-ES_tradnl" sz="1000" b="0">
                    <a:latin typeface="Times New Roman" pitchFamily="18" charset="0"/>
                    <a:cs typeface="Times New Roman" pitchFamily="18" charset="0"/>
                  </a:rPr>
                  <a:t>    </a:t>
                </a:r>
                <a:endParaRPr lang="zh-CN" altLang="es-ES_tradnl" sz="1800" b="0"/>
              </a:p>
            </p:txBody>
          </p:sp>
          <p:graphicFrame>
            <p:nvGraphicFramePr>
              <p:cNvPr id="86045" name="Object 29"/>
              <p:cNvGraphicFramePr>
                <a:graphicFrameLocks noChangeAspect="1"/>
              </p:cNvGraphicFramePr>
              <p:nvPr/>
            </p:nvGraphicFramePr>
            <p:xfrm>
              <a:off x="622" y="2507"/>
              <a:ext cx="949" cy="362"/>
            </p:xfrm>
            <a:graphic>
              <a:graphicData uri="http://schemas.openxmlformats.org/presentationml/2006/ole">
                <mc:AlternateContent xmlns:mc="http://schemas.openxmlformats.org/markup-compatibility/2006">
                  <mc:Choice xmlns:v="urn:schemas-microsoft-com:vml" Requires="v">
                    <p:oleObj spid="_x0000_s86082" name="公式" r:id="rId26" imgW="495000" imgH="190440" progId="Equation.3">
                      <p:embed/>
                    </p:oleObj>
                  </mc:Choice>
                  <mc:Fallback>
                    <p:oleObj name="公式" r:id="rId26" imgW="495000" imgH="190440" progId="Equation.3">
                      <p:embed/>
                      <p:pic>
                        <p:nvPicPr>
                          <p:cNvPr id="0" name="Object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2" y="2507"/>
                            <a:ext cx="949"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57" name="Rectangle 41"/>
              <p:cNvSpPr>
                <a:spLocks noChangeArrowheads="1"/>
              </p:cNvSpPr>
              <p:nvPr/>
            </p:nvSpPr>
            <p:spPr bwMode="auto">
              <a:xfrm>
                <a:off x="1348" y="2438"/>
                <a:ext cx="140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666750"/>
                <a:r>
                  <a:rPr lang="zh-CN" altLang="es-ES_tradnl" sz="1000" b="0">
                    <a:latin typeface="Times New Roman" pitchFamily="18" charset="0"/>
                    <a:cs typeface="Times New Roman" pitchFamily="18" charset="0"/>
                  </a:rPr>
                  <a:t>  </a:t>
                </a:r>
                <a:r>
                  <a:rPr lang="es-ES_tradnl" altLang="zh-CN">
                    <a:latin typeface="Times New Roman" pitchFamily="18" charset="0"/>
                    <a:cs typeface="Times New Roman" pitchFamily="18" charset="0"/>
                  </a:rPr>
                  <a:t>(</a:t>
                </a:r>
                <a:r>
                  <a:rPr lang="es-ES_tradnl" altLang="zh-CN">
                    <a:solidFill>
                      <a:srgbClr val="FF0000"/>
                    </a:solidFill>
                    <a:latin typeface="Times New Roman" pitchFamily="18" charset="0"/>
                    <a:cs typeface="Times New Roman" pitchFamily="18" charset="0"/>
                  </a:rPr>
                  <a:t>mod26</a:t>
                </a:r>
                <a:r>
                  <a:rPr lang="es-ES_tradnl" altLang="zh-CN">
                    <a:latin typeface="Times New Roman" pitchFamily="18" charset="0"/>
                    <a:cs typeface="Times New Roman" pitchFamily="18" charset="0"/>
                  </a:rPr>
                  <a:t>)</a:t>
                </a:r>
                <a:r>
                  <a:rPr lang="es-ES_tradnl" altLang="zh-CN"/>
                  <a:t> </a:t>
                </a:r>
                <a:r>
                  <a:rPr lang="zh-CN" altLang="es-ES_tradnl">
                    <a:latin typeface="Times New Roman" pitchFamily="18" charset="0"/>
                    <a:cs typeface="Times New Roman" pitchFamily="18" charset="0"/>
                  </a:rPr>
                  <a:t>即</a:t>
                </a:r>
                <a:r>
                  <a:rPr lang="zh-CN" altLang="es-ES_tradnl" sz="1000" b="0">
                    <a:latin typeface="Times New Roman" pitchFamily="18" charset="0"/>
                    <a:cs typeface="Times New Roman" pitchFamily="18" charset="0"/>
                  </a:rPr>
                  <a:t>  </a:t>
                </a:r>
                <a:endParaRPr lang="zh-CN" altLang="es-ES_tradnl" sz="1800" b="0"/>
              </a:p>
            </p:txBody>
          </p:sp>
          <p:graphicFrame>
            <p:nvGraphicFramePr>
              <p:cNvPr id="86044" name="Object 28"/>
              <p:cNvGraphicFramePr>
                <a:graphicFrameLocks noChangeAspect="1"/>
              </p:cNvGraphicFramePr>
              <p:nvPr/>
            </p:nvGraphicFramePr>
            <p:xfrm>
              <a:off x="2890" y="2507"/>
              <a:ext cx="1810" cy="324"/>
            </p:xfrm>
            <a:graphic>
              <a:graphicData uri="http://schemas.openxmlformats.org/presentationml/2006/ole">
                <mc:AlternateContent xmlns:mc="http://schemas.openxmlformats.org/markup-compatibility/2006">
                  <mc:Choice xmlns:v="urn:schemas-microsoft-com:vml" Requires="v">
                    <p:oleObj spid="_x0000_s86083" name="公式" r:id="rId28" imgW="1206360" imgH="215640" progId="Equation.3">
                      <p:embed/>
                    </p:oleObj>
                  </mc:Choice>
                  <mc:Fallback>
                    <p:oleObj name="公式" r:id="rId28" imgW="1206360" imgH="215640" progId="Equation.3">
                      <p:embed/>
                      <p:pic>
                        <p:nvPicPr>
                          <p:cNvPr id="0" name="Object 2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90" y="2507"/>
                            <a:ext cx="1810"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58" name="Rectangle 42"/>
              <p:cNvSpPr>
                <a:spLocks noChangeArrowheads="1"/>
              </p:cNvSpPr>
              <p:nvPr/>
            </p:nvSpPr>
            <p:spPr bwMode="auto">
              <a:xfrm>
                <a:off x="532" y="2870"/>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上式说明必有</a:t>
                </a:r>
                <a:endParaRPr lang="zh-CN" altLang="es-ES_tradnl"/>
              </a:p>
            </p:txBody>
          </p:sp>
          <p:graphicFrame>
            <p:nvGraphicFramePr>
              <p:cNvPr id="86043" name="Object 27"/>
              <p:cNvGraphicFramePr>
                <a:graphicFrameLocks noChangeAspect="1"/>
              </p:cNvGraphicFramePr>
              <p:nvPr/>
            </p:nvGraphicFramePr>
            <p:xfrm>
              <a:off x="2301" y="2870"/>
              <a:ext cx="1406" cy="320"/>
            </p:xfrm>
            <a:graphic>
              <a:graphicData uri="http://schemas.openxmlformats.org/presentationml/2006/ole">
                <mc:AlternateContent xmlns:mc="http://schemas.openxmlformats.org/markup-compatibility/2006">
                  <mc:Choice xmlns:v="urn:schemas-microsoft-com:vml" Requires="v">
                    <p:oleObj spid="_x0000_s86084" name="公式" r:id="rId30" imgW="876240" imgH="203040" progId="Equation.3">
                      <p:embed/>
                    </p:oleObj>
                  </mc:Choice>
                  <mc:Fallback>
                    <p:oleObj name="公式" r:id="rId30" imgW="876240" imgH="203040" progId="Equation.3">
                      <p:embed/>
                      <p:pic>
                        <p:nvPicPr>
                          <p:cNvPr id="0" name="Object 2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301" y="2870"/>
                            <a:ext cx="1406"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59" name="Rectangle 43"/>
              <p:cNvSpPr>
                <a:spLocks noChangeArrowheads="1"/>
              </p:cNvSpPr>
              <p:nvPr/>
            </p:nvSpPr>
            <p:spPr bwMode="auto">
              <a:xfrm>
                <a:off x="668" y="3233"/>
                <a:ext cx="3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，不然它将整 除</a:t>
                </a:r>
                <a:r>
                  <a:rPr lang="es-ES_tradnl" altLang="zh-CN">
                    <a:solidFill>
                      <a:srgbClr val="0000FF"/>
                    </a:solidFill>
                    <a:latin typeface="Times New Roman" pitchFamily="18" charset="0"/>
                    <a:cs typeface="Times New Roman" pitchFamily="18" charset="0"/>
                  </a:rPr>
                  <a:t>1</a:t>
                </a:r>
                <a:r>
                  <a:rPr lang="zh-CN" altLang="es-ES_tradnl">
                    <a:latin typeface="Times New Roman" pitchFamily="18" charset="0"/>
                    <a:cs typeface="Times New Roman" pitchFamily="18" charset="0"/>
                  </a:rPr>
                  <a:t>，而这是不可能的。</a:t>
                </a:r>
                <a:endParaRPr lang="zh-CN" altLang="es-ES_tradnl"/>
              </a:p>
            </p:txBody>
          </p:sp>
        </p:grpSp>
        <p:grpSp>
          <p:nvGrpSpPr>
            <p:cNvPr id="86062" name="Group 46"/>
            <p:cNvGrpSpPr>
              <a:grpSpLocks/>
            </p:cNvGrpSpPr>
            <p:nvPr/>
          </p:nvGrpSpPr>
          <p:grpSpPr bwMode="auto">
            <a:xfrm>
              <a:off x="295" y="1570"/>
              <a:ext cx="5184" cy="2495"/>
              <a:chOff x="295" y="527"/>
              <a:chExt cx="5184" cy="3629"/>
            </a:xfrm>
          </p:grpSpPr>
          <p:sp>
            <p:nvSpPr>
              <p:cNvPr id="86063" name="Line 47"/>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6064" name="Group 48"/>
              <p:cNvGrpSpPr>
                <a:grpSpLocks/>
              </p:cNvGrpSpPr>
              <p:nvPr/>
            </p:nvGrpSpPr>
            <p:grpSpPr bwMode="auto">
              <a:xfrm>
                <a:off x="295" y="527"/>
                <a:ext cx="5184" cy="3629"/>
                <a:chOff x="295" y="618"/>
                <a:chExt cx="5184" cy="3583"/>
              </a:xfrm>
            </p:grpSpPr>
            <p:sp>
              <p:nvSpPr>
                <p:cNvPr id="86065" name="Line 49"/>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6066" name="Group 50"/>
                <p:cNvGrpSpPr>
                  <a:grpSpLocks/>
                </p:cNvGrpSpPr>
                <p:nvPr/>
              </p:nvGrpSpPr>
              <p:grpSpPr bwMode="auto">
                <a:xfrm>
                  <a:off x="301" y="618"/>
                  <a:ext cx="5178" cy="3583"/>
                  <a:chOff x="301" y="618"/>
                  <a:chExt cx="5178" cy="3095"/>
                </a:xfrm>
              </p:grpSpPr>
              <p:sp>
                <p:nvSpPr>
                  <p:cNvPr id="86067" name="Line 51"/>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68" name="Freeform 52"/>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86042" name="Group 26"/>
          <p:cNvGrpSpPr>
            <a:grpSpLocks/>
          </p:cNvGrpSpPr>
          <p:nvPr/>
        </p:nvGrpSpPr>
        <p:grpSpPr bwMode="auto">
          <a:xfrm>
            <a:off x="395288" y="1341438"/>
            <a:ext cx="7993062" cy="4392612"/>
            <a:chOff x="158" y="845"/>
            <a:chExt cx="5035" cy="2767"/>
          </a:xfrm>
        </p:grpSpPr>
        <p:graphicFrame>
          <p:nvGraphicFramePr>
            <p:cNvPr id="86020" name="Object 4"/>
            <p:cNvGraphicFramePr>
              <a:graphicFrameLocks noChangeAspect="1"/>
            </p:cNvGraphicFramePr>
            <p:nvPr/>
          </p:nvGraphicFramePr>
          <p:xfrm>
            <a:off x="158" y="1525"/>
            <a:ext cx="1338" cy="1905"/>
          </p:xfrm>
          <a:graphic>
            <a:graphicData uri="http://schemas.openxmlformats.org/presentationml/2006/ole">
              <mc:AlternateContent xmlns:mc="http://schemas.openxmlformats.org/markup-compatibility/2006">
                <mc:Choice xmlns:v="urn:schemas-microsoft-com:vml" Requires="v">
                  <p:oleObj spid="_x0000_s86085" name="剪辑" r:id="rId32" imgW="1605960" imgH="2286360" progId="MS_ClipArt_Gallery.2">
                    <p:embed/>
                  </p:oleObj>
                </mc:Choice>
                <mc:Fallback>
                  <p:oleObj name="剪辑" r:id="rId32" imgW="1605960" imgH="2286360" progId="MS_ClipArt_Gallery.2">
                    <p:embed/>
                    <p:pic>
                      <p:nvPicPr>
                        <p:cNvPr id="0" name="Object 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8" y="1525"/>
                          <a:ext cx="1338" cy="1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027" name="Group 11"/>
            <p:cNvGrpSpPr>
              <a:grpSpLocks/>
            </p:cNvGrpSpPr>
            <p:nvPr/>
          </p:nvGrpSpPr>
          <p:grpSpPr bwMode="auto">
            <a:xfrm>
              <a:off x="1610" y="845"/>
              <a:ext cx="3583" cy="2767"/>
              <a:chOff x="1701" y="391"/>
              <a:chExt cx="3583" cy="2767"/>
            </a:xfrm>
          </p:grpSpPr>
          <p:sp>
            <p:nvSpPr>
              <p:cNvPr id="86021" name="AutoShape 5" descr="信纸"/>
              <p:cNvSpPr>
                <a:spLocks noChangeArrowheads="1"/>
              </p:cNvSpPr>
              <p:nvPr/>
            </p:nvSpPr>
            <p:spPr bwMode="auto">
              <a:xfrm>
                <a:off x="1701" y="391"/>
                <a:ext cx="3583" cy="2767"/>
              </a:xfrm>
              <a:prstGeom prst="wedgeRectCallout">
                <a:avLst>
                  <a:gd name="adj1" fmla="val -57787"/>
                  <a:gd name="adj2" fmla="val -3634"/>
                </a:avLst>
              </a:prstGeom>
              <a:blipFill dpi="0" rotWithShape="1">
                <a:blip r:embed="rId3"/>
                <a:srcRect/>
                <a:tile tx="0" ty="0" sx="100000" sy="100000" flip="none" algn="tl"/>
              </a:blipFill>
              <a:ln w="9525">
                <a:solidFill>
                  <a:schemeClr val="tx1"/>
                </a:solidFill>
                <a:miter lim="800000"/>
                <a:headEnd/>
                <a:tailEnd/>
              </a:ln>
              <a:effectLst>
                <a:outerShdw dist="107763" dir="2700000" algn="ctr" rotWithShape="0">
                  <a:schemeClr val="bg2">
                    <a:alpha val="50000"/>
                  </a:schemeClr>
                </a:outerShdw>
              </a:effectLst>
            </p:spPr>
            <p:txBody>
              <a:bodyPr/>
              <a:lstStyle/>
              <a:p>
                <a:pPr algn="ctr"/>
                <a:endParaRPr lang="zh-CN" altLang="zh-CN" sz="1800" b="0"/>
              </a:p>
            </p:txBody>
          </p:sp>
          <p:sp>
            <p:nvSpPr>
              <p:cNvPr id="86022" name="Text Box 6"/>
              <p:cNvSpPr txBox="1">
                <a:spLocks noChangeArrowheads="1"/>
              </p:cNvSpPr>
              <p:nvPr/>
            </p:nvSpPr>
            <p:spPr bwMode="auto">
              <a:xfrm>
                <a:off x="1701" y="436"/>
                <a:ext cx="3493" cy="2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s-ES_tradnl"/>
                  <a:t>在具体实施时 ，我们很快会发现一些困难：                                                      </a:t>
                </a:r>
                <a:r>
                  <a:rPr lang="es-ES_tradnl" altLang="zh-CN">
                    <a:solidFill>
                      <a:srgbClr val="FF0000"/>
                    </a:solidFill>
                  </a:rPr>
                  <a:t>(1)</a:t>
                </a:r>
                <a:r>
                  <a:rPr lang="es-ES_tradnl" altLang="zh-CN"/>
                  <a:t> </a:t>
                </a:r>
                <a:r>
                  <a:rPr lang="zh-CN" altLang="es-ES_tradnl"/>
                  <a:t>为了使数字与字符间可以互换，必须使用取自</a:t>
                </a:r>
                <a:r>
                  <a:rPr lang="es-ES_tradnl" altLang="zh-CN">
                    <a:solidFill>
                      <a:srgbClr val="0000FF"/>
                    </a:solidFill>
                  </a:rPr>
                  <a:t>0—25</a:t>
                </a:r>
                <a:r>
                  <a:rPr lang="zh-CN" altLang="es-ES_tradnl"/>
                  <a:t>之间的整数                   </a:t>
                </a:r>
                <a:r>
                  <a:rPr lang="es-ES_tradnl" altLang="zh-CN">
                    <a:solidFill>
                      <a:srgbClr val="FF0000"/>
                    </a:solidFill>
                  </a:rPr>
                  <a:t>(2)</a:t>
                </a:r>
                <a:r>
                  <a:rPr lang="zh-CN" altLang="es-ES_tradnl"/>
                  <a:t>由线性代数知识，                  ，其中</a:t>
                </a:r>
              </a:p>
              <a:p>
                <a:pPr>
                  <a:spcBef>
                    <a:spcPct val="50000"/>
                  </a:spcBef>
                </a:pPr>
                <a:r>
                  <a:rPr lang="zh-CN" altLang="es-ES_tradnl"/>
                  <a:t>     为</a:t>
                </a:r>
                <a:r>
                  <a:rPr lang="es-ES_tradnl" altLang="zh-CN">
                    <a:solidFill>
                      <a:srgbClr val="0000FF"/>
                    </a:solidFill>
                  </a:rPr>
                  <a:t>A</a:t>
                </a:r>
                <a:r>
                  <a:rPr lang="zh-CN" altLang="es-ES_tradnl"/>
                  <a:t>的伴随矩阵。由于使用了除法，在  求</a:t>
                </a:r>
                <a:r>
                  <a:rPr lang="es-ES_tradnl" altLang="zh-CN">
                    <a:solidFill>
                      <a:srgbClr val="0000FF"/>
                    </a:solidFill>
                  </a:rPr>
                  <a:t>A</a:t>
                </a:r>
                <a:r>
                  <a:rPr lang="zh-CN" altLang="es-ES_tradnl"/>
                  <a:t>的逆矩阵时可能会出现分数。不解决这些困难，上述想法仍然无法实现。解决的办法是引进同余运算，并用乘法来代替除法，（如同线性代数中用逆矩阵代替矩阵除法一样）。</a:t>
                </a:r>
                <a:endParaRPr lang="zh-CN" altLang="en-US"/>
              </a:p>
            </p:txBody>
          </p:sp>
          <p:graphicFrame>
            <p:nvGraphicFramePr>
              <p:cNvPr id="86023" name="Object 7"/>
              <p:cNvGraphicFramePr>
                <a:graphicFrameLocks noChangeAspect="1"/>
              </p:cNvGraphicFramePr>
              <p:nvPr/>
            </p:nvGraphicFramePr>
            <p:xfrm>
              <a:off x="3466" y="1170"/>
              <a:ext cx="1092" cy="582"/>
            </p:xfrm>
            <a:graphic>
              <a:graphicData uri="http://schemas.openxmlformats.org/presentationml/2006/ole">
                <mc:AlternateContent xmlns:mc="http://schemas.openxmlformats.org/markup-compatibility/2006">
                  <mc:Choice xmlns:v="urn:schemas-microsoft-com:vml" Requires="v">
                    <p:oleObj spid="_x0000_s86086" name="公式" r:id="rId34" imgW="838080" imgH="444240" progId="Equation.3">
                      <p:embed/>
                    </p:oleObj>
                  </mc:Choice>
                  <mc:Fallback>
                    <p:oleObj name="公式" r:id="rId34" imgW="838080" imgH="444240" progId="Equation.3">
                      <p:embed/>
                      <p:pic>
                        <p:nvPicPr>
                          <p:cNvPr id="0" name="Object 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466" y="1170"/>
                            <a:ext cx="1092"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5" name="Object 9"/>
              <p:cNvGraphicFramePr>
                <a:graphicFrameLocks noChangeAspect="1"/>
              </p:cNvGraphicFramePr>
              <p:nvPr/>
            </p:nvGraphicFramePr>
            <p:xfrm>
              <a:off x="1746" y="1661"/>
              <a:ext cx="322" cy="302"/>
            </p:xfrm>
            <a:graphic>
              <a:graphicData uri="http://schemas.openxmlformats.org/presentationml/2006/ole">
                <mc:AlternateContent xmlns:mc="http://schemas.openxmlformats.org/markup-compatibility/2006">
                  <mc:Choice xmlns:v="urn:schemas-microsoft-com:vml" Requires="v">
                    <p:oleObj spid="_x0000_s86087" name="公式" r:id="rId36" imgW="203040" imgH="190440" progId="Equation.3">
                      <p:embed/>
                    </p:oleObj>
                  </mc:Choice>
                  <mc:Fallback>
                    <p:oleObj name="公式" r:id="rId36" imgW="203040" imgH="190440" progId="Equation.3">
                      <p:embed/>
                      <p:pic>
                        <p:nvPicPr>
                          <p:cNvPr id="0" name="Object 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746" y="1661"/>
                            <a:ext cx="322"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6042"/>
                                        </p:tgtEl>
                                        <p:attrNameLst>
                                          <p:attrName>style.visibility</p:attrName>
                                        </p:attrNameLst>
                                      </p:cBhvr>
                                      <p:to>
                                        <p:strVal val="visible"/>
                                      </p:to>
                                    </p:set>
                                    <p:animEffect transition="in" filter="wipe(left)">
                                      <p:cBhvr>
                                        <p:cTn id="7" dur="500"/>
                                        <p:tgtEl>
                                          <p:spTgt spid="86042"/>
                                        </p:tgtEl>
                                      </p:cBhvr>
                                    </p:animEffect>
                                  </p:childTnLst>
                                  <p:subTnLst>
                                    <p:set>
                                      <p:cBhvr override="childStyle">
                                        <p:cTn dur="1" fill="hold" display="0" masterRel="nextClick" afterEffect="1"/>
                                        <p:tgtEl>
                                          <p:spTgt spid="8604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86060"/>
                                        </p:tgtEl>
                                        <p:attrNameLst>
                                          <p:attrName>style.visibility</p:attrName>
                                        </p:attrNameLst>
                                      </p:cBhvr>
                                      <p:to>
                                        <p:strVal val="visible"/>
                                      </p:to>
                                    </p:set>
                                    <p:animEffect transition="in" filter="diamond(out)">
                                      <p:cBhvr>
                                        <p:cTn id="12" dur="2000"/>
                                        <p:tgtEl>
                                          <p:spTgt spid="86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6070"/>
                                        </p:tgtEl>
                                        <p:attrNameLst>
                                          <p:attrName>style.visibility</p:attrName>
                                        </p:attrNameLst>
                                      </p:cBhvr>
                                      <p:to>
                                        <p:strVal val="visible"/>
                                      </p:to>
                                    </p:set>
                                    <p:animEffect transition="in" filter="wipe(up)">
                                      <p:cBhvr>
                                        <p:cTn id="17" dur="500"/>
                                        <p:tgtEl>
                                          <p:spTgt spid="86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106" name="Group 66"/>
          <p:cNvGrpSpPr>
            <a:grpSpLocks/>
          </p:cNvGrpSpPr>
          <p:nvPr/>
        </p:nvGrpSpPr>
        <p:grpSpPr bwMode="auto">
          <a:xfrm>
            <a:off x="179388" y="620713"/>
            <a:ext cx="8518525" cy="5761037"/>
            <a:chOff x="113" y="391"/>
            <a:chExt cx="5366" cy="3629"/>
          </a:xfrm>
        </p:grpSpPr>
        <p:grpSp>
          <p:nvGrpSpPr>
            <p:cNvPr id="87044" name="Group 4"/>
            <p:cNvGrpSpPr>
              <a:grpSpLocks/>
            </p:cNvGrpSpPr>
            <p:nvPr/>
          </p:nvGrpSpPr>
          <p:grpSpPr bwMode="auto">
            <a:xfrm flipV="1">
              <a:off x="295" y="391"/>
              <a:ext cx="5184" cy="3629"/>
              <a:chOff x="240" y="432"/>
              <a:chExt cx="5184" cy="3095"/>
            </a:xfrm>
          </p:grpSpPr>
          <p:sp>
            <p:nvSpPr>
              <p:cNvPr id="87045" name="Line 5"/>
              <p:cNvSpPr>
                <a:spLocks noChangeShapeType="1"/>
              </p:cNvSpPr>
              <p:nvPr/>
            </p:nvSpPr>
            <p:spPr bwMode="auto">
              <a:xfrm>
                <a:off x="240" y="432"/>
                <a:ext cx="5184" cy="0"/>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6" name="Line 6"/>
              <p:cNvSpPr>
                <a:spLocks noChangeShapeType="1"/>
              </p:cNvSpPr>
              <p:nvPr/>
            </p:nvSpPr>
            <p:spPr bwMode="auto">
              <a:xfrm>
                <a:off x="240" y="432"/>
                <a:ext cx="0" cy="2928"/>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7" name="Line 7"/>
              <p:cNvSpPr>
                <a:spLocks noChangeShapeType="1"/>
              </p:cNvSpPr>
              <p:nvPr/>
            </p:nvSpPr>
            <p:spPr bwMode="auto">
              <a:xfrm>
                <a:off x="5424" y="432"/>
                <a:ext cx="0" cy="2784"/>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8" name="Freeform 8"/>
              <p:cNvSpPr>
                <a:spLocks/>
              </p:cNvSpPr>
              <p:nvPr/>
            </p:nvSpPr>
            <p:spPr bwMode="auto">
              <a:xfrm>
                <a:off x="246" y="3196"/>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61" name="Rectangle 21"/>
            <p:cNvSpPr>
              <a:spLocks noChangeArrowheads="1"/>
            </p:cNvSpPr>
            <p:nvPr/>
          </p:nvSpPr>
          <p:spPr bwMode="auto">
            <a:xfrm>
              <a:off x="113" y="572"/>
              <a:ext cx="2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    此外，我们还不难证明这样的</a:t>
              </a:r>
              <a:endParaRPr lang="zh-CN" altLang="es-ES_tradnl"/>
            </a:p>
          </p:txBody>
        </p:sp>
        <p:graphicFrame>
          <p:nvGraphicFramePr>
            <p:cNvPr id="87060" name="Object 20"/>
            <p:cNvGraphicFramePr>
              <a:graphicFrameLocks noChangeAspect="1"/>
            </p:cNvGraphicFramePr>
            <p:nvPr/>
          </p:nvGraphicFramePr>
          <p:xfrm>
            <a:off x="3016" y="482"/>
            <a:ext cx="409" cy="350"/>
          </p:xfrm>
          <a:graphic>
            <a:graphicData uri="http://schemas.openxmlformats.org/presentationml/2006/ole">
              <mc:AlternateContent xmlns:mc="http://schemas.openxmlformats.org/markup-compatibility/2006">
                <mc:Choice xmlns:v="urn:schemas-microsoft-com:vml" Requires="v">
                  <p:oleObj spid="_x0000_s87107" name="公式" r:id="rId3" imgW="215640" imgH="190440" progId="Equation.3">
                    <p:embed/>
                  </p:oleObj>
                </mc:Choice>
                <mc:Fallback>
                  <p:oleObj name="公式" r:id="rId3" imgW="215640" imgH="19044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 y="482"/>
                          <a:ext cx="409"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2" name="Rectangle 22"/>
            <p:cNvSpPr>
              <a:spLocks noChangeArrowheads="1"/>
            </p:cNvSpPr>
            <p:nvPr/>
          </p:nvSpPr>
          <p:spPr bwMode="auto">
            <a:xfrm>
              <a:off x="3152" y="602"/>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还是由</a:t>
              </a:r>
              <a:endParaRPr lang="zh-CN" altLang="es-ES_tradnl"/>
            </a:p>
          </p:txBody>
        </p:sp>
        <p:graphicFrame>
          <p:nvGraphicFramePr>
            <p:cNvPr id="87059" name="Object 19"/>
            <p:cNvGraphicFramePr>
              <a:graphicFrameLocks noChangeAspect="1"/>
            </p:cNvGraphicFramePr>
            <p:nvPr/>
          </p:nvGraphicFramePr>
          <p:xfrm>
            <a:off x="340" y="845"/>
            <a:ext cx="206" cy="218"/>
          </p:xfrm>
          <a:graphic>
            <a:graphicData uri="http://schemas.openxmlformats.org/presentationml/2006/ole">
              <mc:AlternateContent xmlns:mc="http://schemas.openxmlformats.org/markup-compatibility/2006">
                <mc:Choice xmlns:v="urn:schemas-microsoft-com:vml" Requires="v">
                  <p:oleObj spid="_x0000_s87108" name="公式" r:id="rId5" imgW="114120" imgH="114120" progId="Equation.3">
                    <p:embed/>
                  </p:oleObj>
                </mc:Choice>
                <mc:Fallback>
                  <p:oleObj name="公式" r:id="rId5" imgW="114120" imgH="11412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845"/>
                          <a:ext cx="206"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3" name="Rectangle 23"/>
            <p:cNvSpPr>
              <a:spLocks noChangeArrowheads="1"/>
            </p:cNvSpPr>
            <p:nvPr/>
          </p:nvSpPr>
          <p:spPr bwMode="auto">
            <a:xfrm>
              <a:off x="385" y="799"/>
              <a:ext cx="25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400050"/>
              <a:r>
                <a:rPr lang="zh-CN" altLang="es-ES_tradnl">
                  <a:latin typeface="Times New Roman" pitchFamily="18" charset="0"/>
                  <a:cs typeface="Times New Roman" pitchFamily="18" charset="0"/>
                </a:rPr>
                <a:t>唯一确定的。事实上设有  </a:t>
              </a:r>
              <a:endParaRPr lang="zh-CN" altLang="es-ES_tradnl"/>
            </a:p>
          </p:txBody>
        </p:sp>
        <p:graphicFrame>
          <p:nvGraphicFramePr>
            <p:cNvPr id="87058" name="Object 18"/>
            <p:cNvGraphicFramePr>
              <a:graphicFrameLocks noChangeAspect="1"/>
            </p:cNvGraphicFramePr>
            <p:nvPr/>
          </p:nvGraphicFramePr>
          <p:xfrm>
            <a:off x="2017" y="1070"/>
            <a:ext cx="1451" cy="364"/>
          </p:xfrm>
          <a:graphic>
            <a:graphicData uri="http://schemas.openxmlformats.org/presentationml/2006/ole">
              <mc:AlternateContent xmlns:mc="http://schemas.openxmlformats.org/markup-compatibility/2006">
                <mc:Choice xmlns:v="urn:schemas-microsoft-com:vml" Requires="v">
                  <p:oleObj spid="_x0000_s87109" name="公式" r:id="rId7" imgW="914400" imgH="228600" progId="Equation.3">
                    <p:embed/>
                  </p:oleObj>
                </mc:Choice>
                <mc:Fallback>
                  <p:oleObj name="公式" r:id="rId7" imgW="914400" imgH="2286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7" y="1070"/>
                          <a:ext cx="1451"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4" name="Rectangle 24"/>
            <p:cNvSpPr>
              <a:spLocks noChangeArrowheads="1"/>
            </p:cNvSpPr>
            <p:nvPr/>
          </p:nvSpPr>
          <p:spPr bwMode="auto">
            <a:xfrm>
              <a:off x="1401" y="1117"/>
              <a:ext cx="7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       和  </a:t>
              </a:r>
              <a:endParaRPr lang="zh-CN" altLang="es-ES_tradnl"/>
            </a:p>
          </p:txBody>
        </p:sp>
        <p:graphicFrame>
          <p:nvGraphicFramePr>
            <p:cNvPr id="87057" name="Object 17"/>
            <p:cNvGraphicFramePr>
              <a:graphicFrameLocks noChangeAspect="1"/>
            </p:cNvGraphicFramePr>
            <p:nvPr/>
          </p:nvGraphicFramePr>
          <p:xfrm>
            <a:off x="294" y="1071"/>
            <a:ext cx="1497" cy="368"/>
          </p:xfrm>
          <a:graphic>
            <a:graphicData uri="http://schemas.openxmlformats.org/presentationml/2006/ole">
              <mc:AlternateContent xmlns:mc="http://schemas.openxmlformats.org/markup-compatibility/2006">
                <mc:Choice xmlns:v="urn:schemas-microsoft-com:vml" Requires="v">
                  <p:oleObj spid="_x0000_s87110" name="公式" r:id="rId9" imgW="927000" imgH="228600" progId="Equation.3">
                    <p:embed/>
                  </p:oleObj>
                </mc:Choice>
                <mc:Fallback>
                  <p:oleObj name="公式" r:id="rId9" imgW="927000" imgH="228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 y="1071"/>
                          <a:ext cx="1497" cy="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5" name="Rectangle 25"/>
            <p:cNvSpPr>
              <a:spLocks noChangeArrowheads="1"/>
            </p:cNvSpPr>
            <p:nvPr/>
          </p:nvSpPr>
          <p:spPr bwMode="auto">
            <a:xfrm>
              <a:off x="2184" y="1517"/>
              <a:ext cx="17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sz="1000" b="0">
                  <a:latin typeface="Times New Roman" pitchFamily="18" charset="0"/>
                  <a:cs typeface="Times New Roman" pitchFamily="18" charset="0"/>
                </a:rPr>
                <a:t>   </a:t>
              </a:r>
              <a:endParaRPr lang="zh-CN" altLang="es-ES_tradnl" sz="1800" b="0"/>
            </a:p>
          </p:txBody>
        </p:sp>
        <p:graphicFrame>
          <p:nvGraphicFramePr>
            <p:cNvPr id="87056" name="Object 16"/>
            <p:cNvGraphicFramePr>
              <a:graphicFrameLocks noChangeAspect="1"/>
            </p:cNvGraphicFramePr>
            <p:nvPr/>
          </p:nvGraphicFramePr>
          <p:xfrm>
            <a:off x="3470" y="1071"/>
            <a:ext cx="1905" cy="342"/>
          </p:xfrm>
          <a:graphic>
            <a:graphicData uri="http://schemas.openxmlformats.org/presentationml/2006/ole">
              <mc:AlternateContent xmlns:mc="http://schemas.openxmlformats.org/markup-compatibility/2006">
                <mc:Choice xmlns:v="urn:schemas-microsoft-com:vml" Requires="v">
                  <p:oleObj spid="_x0000_s87111" name="公式" r:id="rId11" imgW="1269720" imgH="228600" progId="Equation.3">
                    <p:embed/>
                  </p:oleObj>
                </mc:Choice>
                <mc:Fallback>
                  <p:oleObj name="公式" r:id="rId11" imgW="1269720" imgH="2286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70" y="1071"/>
                          <a:ext cx="1905"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6" name="Rectangle 26"/>
            <p:cNvSpPr>
              <a:spLocks noChangeArrowheads="1"/>
            </p:cNvSpPr>
            <p:nvPr/>
          </p:nvSpPr>
          <p:spPr bwMode="auto">
            <a:xfrm>
              <a:off x="657" y="148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则  </a:t>
              </a:r>
              <a:endParaRPr lang="zh-CN" altLang="es-ES_tradnl"/>
            </a:p>
          </p:txBody>
        </p:sp>
        <p:graphicFrame>
          <p:nvGraphicFramePr>
            <p:cNvPr id="87055" name="Object 15"/>
            <p:cNvGraphicFramePr>
              <a:graphicFrameLocks noChangeAspect="1"/>
            </p:cNvGraphicFramePr>
            <p:nvPr/>
          </p:nvGraphicFramePr>
          <p:xfrm>
            <a:off x="1020" y="1434"/>
            <a:ext cx="2392" cy="359"/>
          </p:xfrm>
          <a:graphic>
            <a:graphicData uri="http://schemas.openxmlformats.org/presentationml/2006/ole">
              <mc:AlternateContent xmlns:mc="http://schemas.openxmlformats.org/markup-compatibility/2006">
                <mc:Choice xmlns:v="urn:schemas-microsoft-com:vml" Requires="v">
                  <p:oleObj spid="_x0000_s87112" name="公式" r:id="rId13" imgW="1523880" imgH="228600" progId="Equation.3">
                    <p:embed/>
                  </p:oleObj>
                </mc:Choice>
                <mc:Fallback>
                  <p:oleObj name="公式" r:id="rId13" imgW="1523880" imgH="2286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0" y="1434"/>
                          <a:ext cx="2392"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7" name="Rectangle 27"/>
            <p:cNvSpPr>
              <a:spLocks noChangeArrowheads="1"/>
            </p:cNvSpPr>
            <p:nvPr/>
          </p:nvSpPr>
          <p:spPr bwMode="auto">
            <a:xfrm>
              <a:off x="3359" y="1509"/>
              <a:ext cx="7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  故必有</a:t>
              </a:r>
              <a:endParaRPr lang="zh-CN" altLang="es-ES_tradnl"/>
            </a:p>
          </p:txBody>
        </p:sp>
        <p:graphicFrame>
          <p:nvGraphicFramePr>
            <p:cNvPr id="87054" name="Object 14"/>
            <p:cNvGraphicFramePr>
              <a:graphicFrameLocks noChangeAspect="1"/>
            </p:cNvGraphicFramePr>
            <p:nvPr/>
          </p:nvGraphicFramePr>
          <p:xfrm>
            <a:off x="657" y="1833"/>
            <a:ext cx="816" cy="372"/>
          </p:xfrm>
          <a:graphic>
            <a:graphicData uri="http://schemas.openxmlformats.org/presentationml/2006/ole">
              <mc:AlternateContent xmlns:mc="http://schemas.openxmlformats.org/markup-compatibility/2006">
                <mc:Choice xmlns:v="urn:schemas-microsoft-com:vml" Requires="v">
                  <p:oleObj spid="_x0000_s87113" name="公式" r:id="rId15" imgW="482400" imgH="215640" progId="Equation.3">
                    <p:embed/>
                  </p:oleObj>
                </mc:Choice>
                <mc:Fallback>
                  <p:oleObj name="公式" r:id="rId15" imgW="482400" imgH="21564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7" y="1833"/>
                          <a:ext cx="816" cy="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8" name="Rectangle 28"/>
            <p:cNvSpPr>
              <a:spLocks noChangeArrowheads="1"/>
            </p:cNvSpPr>
            <p:nvPr/>
          </p:nvSpPr>
          <p:spPr bwMode="auto">
            <a:xfrm>
              <a:off x="1474" y="188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（也因为</a:t>
              </a:r>
              <a:endParaRPr lang="zh-CN" altLang="es-ES_tradnl"/>
            </a:p>
          </p:txBody>
        </p:sp>
        <p:graphicFrame>
          <p:nvGraphicFramePr>
            <p:cNvPr id="87053" name="Object 13"/>
            <p:cNvGraphicFramePr>
              <a:graphicFrameLocks noChangeAspect="1"/>
            </p:cNvGraphicFramePr>
            <p:nvPr/>
          </p:nvGraphicFramePr>
          <p:xfrm>
            <a:off x="2336" y="1891"/>
            <a:ext cx="1380" cy="314"/>
          </p:xfrm>
          <a:graphic>
            <a:graphicData uri="http://schemas.openxmlformats.org/presentationml/2006/ole">
              <mc:AlternateContent xmlns:mc="http://schemas.openxmlformats.org/markup-compatibility/2006">
                <mc:Choice xmlns:v="urn:schemas-microsoft-com:vml" Requires="v">
                  <p:oleObj spid="_x0000_s87114" name="公式" r:id="rId17" imgW="876240" imgH="203040" progId="Equation.3">
                    <p:embed/>
                  </p:oleObj>
                </mc:Choice>
                <mc:Fallback>
                  <p:oleObj name="公式" r:id="rId17" imgW="876240" imgH="20304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36" y="1891"/>
                          <a:ext cx="1380"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9" name="Rectangle 29"/>
            <p:cNvSpPr>
              <a:spLocks noChangeArrowheads="1"/>
            </p:cNvSpPr>
            <p:nvPr/>
          </p:nvSpPr>
          <p:spPr bwMode="auto">
            <a:xfrm>
              <a:off x="3606" y="1872"/>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），即</a:t>
              </a:r>
              <a:endParaRPr lang="zh-CN" altLang="es-ES_tradnl"/>
            </a:p>
          </p:txBody>
        </p:sp>
        <p:graphicFrame>
          <p:nvGraphicFramePr>
            <p:cNvPr id="87052" name="Object 12"/>
            <p:cNvGraphicFramePr>
              <a:graphicFrameLocks noChangeAspect="1"/>
            </p:cNvGraphicFramePr>
            <p:nvPr/>
          </p:nvGraphicFramePr>
          <p:xfrm>
            <a:off x="4365" y="1797"/>
            <a:ext cx="964" cy="401"/>
          </p:xfrm>
          <a:graphic>
            <a:graphicData uri="http://schemas.openxmlformats.org/presentationml/2006/ole">
              <mc:AlternateContent xmlns:mc="http://schemas.openxmlformats.org/markup-compatibility/2006">
                <mc:Choice xmlns:v="urn:schemas-microsoft-com:vml" Requires="v">
                  <p:oleObj spid="_x0000_s87115" name="公式" r:id="rId19" imgW="545760" imgH="228600" progId="Equation.3">
                    <p:embed/>
                  </p:oleObj>
                </mc:Choice>
                <mc:Fallback>
                  <p:oleObj name="公式" r:id="rId19" imgW="545760" imgH="2286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65" y="1797"/>
                          <a:ext cx="964"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70" name="Rectangle 30"/>
            <p:cNvSpPr>
              <a:spLocks noChangeArrowheads="1"/>
            </p:cNvSpPr>
            <p:nvPr/>
          </p:nvSpPr>
          <p:spPr bwMode="auto">
            <a:xfrm>
              <a:off x="430" y="2280"/>
              <a:ext cx="4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   由定理</a:t>
              </a:r>
              <a:r>
                <a:rPr lang="es-ES_tradnl" altLang="zh-CN">
                  <a:latin typeface="Times New Roman" pitchFamily="18" charset="0"/>
                  <a:cs typeface="Times New Roman" pitchFamily="18" charset="0"/>
                </a:rPr>
                <a:t>1</a:t>
              </a:r>
              <a:r>
                <a:rPr lang="zh-CN" altLang="es-ES_tradnl">
                  <a:latin typeface="Times New Roman" pitchFamily="18" charset="0"/>
                  <a:cs typeface="Times New Roman" pitchFamily="18" charset="0"/>
                </a:rPr>
                <a:t>，</a:t>
              </a:r>
              <a:r>
                <a:rPr lang="es-ES_tradnl" altLang="zh-CN">
                  <a:latin typeface="Times New Roman" pitchFamily="18" charset="0"/>
                  <a:cs typeface="Times New Roman" pitchFamily="18" charset="0"/>
                </a:rPr>
                <a:t>0—26</a:t>
              </a:r>
              <a:r>
                <a:rPr lang="zh-CN" altLang="es-ES_tradnl">
                  <a:latin typeface="Times New Roman" pitchFamily="18" charset="0"/>
                  <a:cs typeface="Times New Roman" pitchFamily="18" charset="0"/>
                </a:rPr>
                <a:t>中除</a:t>
              </a:r>
              <a:r>
                <a:rPr lang="es-ES_tradnl" altLang="zh-CN">
                  <a:latin typeface="Times New Roman" pitchFamily="18" charset="0"/>
                  <a:cs typeface="Times New Roman" pitchFamily="18" charset="0"/>
                </a:rPr>
                <a:t>13</a:t>
              </a:r>
              <a:r>
                <a:rPr lang="zh-CN" altLang="es-ES_tradnl">
                  <a:latin typeface="Times New Roman" pitchFamily="18" charset="0"/>
                  <a:cs typeface="Times New Roman" pitchFamily="18" charset="0"/>
                </a:rPr>
                <a:t>以外的奇数均可取作这里的</a:t>
              </a:r>
              <a:endParaRPr lang="zh-CN" altLang="es-ES_tradnl"/>
            </a:p>
          </p:txBody>
        </p:sp>
        <p:graphicFrame>
          <p:nvGraphicFramePr>
            <p:cNvPr id="87051" name="Object 11"/>
            <p:cNvGraphicFramePr>
              <a:graphicFrameLocks noChangeAspect="1"/>
            </p:cNvGraphicFramePr>
            <p:nvPr/>
          </p:nvGraphicFramePr>
          <p:xfrm>
            <a:off x="4975" y="2296"/>
            <a:ext cx="218" cy="227"/>
          </p:xfrm>
          <a:graphic>
            <a:graphicData uri="http://schemas.openxmlformats.org/presentationml/2006/ole">
              <mc:AlternateContent xmlns:mc="http://schemas.openxmlformats.org/markup-compatibility/2006">
                <mc:Choice xmlns:v="urn:schemas-microsoft-com:vml" Requires="v">
                  <p:oleObj spid="_x0000_s87116" name="公式" r:id="rId21" imgW="114120" imgH="114120" progId="Equation.3">
                    <p:embed/>
                  </p:oleObj>
                </mc:Choice>
                <mc:Fallback>
                  <p:oleObj name="公式" r:id="rId21" imgW="114120" imgH="114120"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75" y="2296"/>
                          <a:ext cx="21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71" name="Rectangle 31"/>
            <p:cNvSpPr>
              <a:spLocks noChangeArrowheads="1"/>
            </p:cNvSpPr>
            <p:nvPr/>
          </p:nvSpPr>
          <p:spPr bwMode="auto">
            <a:xfrm>
              <a:off x="612" y="2568"/>
              <a:ext cx="262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，下表为经计算求得的逆元素</a:t>
              </a:r>
              <a:endParaRPr lang="zh-CN" altLang="es-ES_tradnl"/>
            </a:p>
            <a:p>
              <a:pPr eaLnBrk="0" hangingPunct="0"/>
              <a:r>
                <a:rPr lang="zh-CN" altLang="es-ES_tradnl">
                  <a:latin typeface="Times New Roman" pitchFamily="18" charset="0"/>
                  <a:cs typeface="Times New Roman" pitchFamily="18" charset="0"/>
                </a:rPr>
                <a:t>    </a:t>
              </a:r>
              <a:endParaRPr lang="zh-CN" altLang="es-ES_tradnl"/>
            </a:p>
          </p:txBody>
        </p:sp>
      </p:grpSp>
      <p:grpSp>
        <p:nvGrpSpPr>
          <p:cNvPr id="87077" name="Group 37"/>
          <p:cNvGrpSpPr>
            <a:grpSpLocks/>
          </p:cNvGrpSpPr>
          <p:nvPr/>
        </p:nvGrpSpPr>
        <p:grpSpPr bwMode="auto">
          <a:xfrm>
            <a:off x="1042988" y="4581525"/>
            <a:ext cx="6842125" cy="1439863"/>
            <a:chOff x="657" y="2886"/>
            <a:chExt cx="4310" cy="907"/>
          </a:xfrm>
        </p:grpSpPr>
        <p:sp>
          <p:nvSpPr>
            <p:cNvPr id="87074" name="Rectangle 34"/>
            <p:cNvSpPr>
              <a:spLocks noChangeArrowheads="1"/>
            </p:cNvSpPr>
            <p:nvPr/>
          </p:nvSpPr>
          <p:spPr bwMode="auto">
            <a:xfrm>
              <a:off x="657" y="2886"/>
              <a:ext cx="4310" cy="9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7050" name="Object 10"/>
            <p:cNvGraphicFramePr>
              <a:graphicFrameLocks noChangeAspect="1"/>
            </p:cNvGraphicFramePr>
            <p:nvPr/>
          </p:nvGraphicFramePr>
          <p:xfrm>
            <a:off x="975" y="2931"/>
            <a:ext cx="252" cy="263"/>
          </p:xfrm>
          <a:graphic>
            <a:graphicData uri="http://schemas.openxmlformats.org/presentationml/2006/ole">
              <mc:AlternateContent xmlns:mc="http://schemas.openxmlformats.org/markup-compatibility/2006">
                <mc:Choice xmlns:v="urn:schemas-microsoft-com:vml" Requires="v">
                  <p:oleObj spid="_x0000_s87117" name="公式" r:id="rId23" imgW="114120" imgH="114120" progId="Equation.3">
                    <p:embed/>
                  </p:oleObj>
                </mc:Choice>
                <mc:Fallback>
                  <p:oleObj name="公式" r:id="rId23" imgW="114120" imgH="114120" progId="Equation.3">
                    <p:embed/>
                    <p:pic>
                      <p:nvPicPr>
                        <p:cNvPr id="0"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5" y="2931"/>
                          <a:ext cx="252"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72" name="Rectangle 32"/>
            <p:cNvSpPr>
              <a:spLocks noChangeArrowheads="1"/>
            </p:cNvSpPr>
            <p:nvPr/>
          </p:nvSpPr>
          <p:spPr bwMode="auto">
            <a:xfrm>
              <a:off x="1292" y="2915"/>
              <a:ext cx="33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s-ES_tradnl">
                  <a:latin typeface="Times New Roman" pitchFamily="18" charset="0"/>
                  <a:cs typeface="Times New Roman" pitchFamily="18" charset="0"/>
                </a:rPr>
                <a:t>    </a:t>
              </a:r>
              <a:r>
                <a:rPr lang="es-ES_tradnl" altLang="zh-CN">
                  <a:latin typeface="Times New Roman" pitchFamily="18" charset="0"/>
                  <a:cs typeface="Times New Roman" pitchFamily="18" charset="0"/>
                </a:rPr>
                <a:t>1   3   5   7   9  11  15  17  19  21  23  25</a:t>
              </a:r>
              <a:endParaRPr lang="es-ES_tradnl" altLang="zh-CN"/>
            </a:p>
          </p:txBody>
        </p:sp>
        <p:graphicFrame>
          <p:nvGraphicFramePr>
            <p:cNvPr id="87049" name="Object 9"/>
            <p:cNvGraphicFramePr>
              <a:graphicFrameLocks noChangeAspect="1"/>
            </p:cNvGraphicFramePr>
            <p:nvPr/>
          </p:nvGraphicFramePr>
          <p:xfrm>
            <a:off x="929" y="3249"/>
            <a:ext cx="514" cy="443"/>
          </p:xfrm>
          <a:graphic>
            <a:graphicData uri="http://schemas.openxmlformats.org/presentationml/2006/ole">
              <mc:AlternateContent xmlns:mc="http://schemas.openxmlformats.org/markup-compatibility/2006">
                <mc:Choice xmlns:v="urn:schemas-microsoft-com:vml" Requires="v">
                  <p:oleObj spid="_x0000_s87118" name="公式" r:id="rId25" imgW="215640" imgH="190440" progId="Equation.3">
                    <p:embed/>
                  </p:oleObj>
                </mc:Choice>
                <mc:Fallback>
                  <p:oleObj name="公式" r:id="rId25" imgW="215640" imgH="190440" progId="Equation.3">
                    <p:embed/>
                    <p:pic>
                      <p:nvPicPr>
                        <p:cNvPr id="0" name="Object 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29" y="3249"/>
                          <a:ext cx="514" cy="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73" name="Rectangle 33"/>
            <p:cNvSpPr>
              <a:spLocks noChangeArrowheads="1"/>
            </p:cNvSpPr>
            <p:nvPr/>
          </p:nvSpPr>
          <p:spPr bwMode="auto">
            <a:xfrm>
              <a:off x="1317" y="3414"/>
              <a:ext cx="33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   </a:t>
              </a:r>
              <a:r>
                <a:rPr lang="es-ES_tradnl" altLang="zh-CN">
                  <a:latin typeface="Times New Roman" pitchFamily="18" charset="0"/>
                  <a:cs typeface="Times New Roman" pitchFamily="18" charset="0"/>
                </a:rPr>
                <a:t>1   9  21  15   3  19   7  23  11   5  17  25</a:t>
              </a:r>
              <a:endParaRPr lang="es-ES_tradnl"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87106"/>
                                        </p:tgtEl>
                                        <p:attrNameLst>
                                          <p:attrName>style.visibility</p:attrName>
                                        </p:attrNameLst>
                                      </p:cBhvr>
                                      <p:to>
                                        <p:strVal val="visible"/>
                                      </p:to>
                                    </p:set>
                                    <p:animEffect transition="in" filter="wipe(up)">
                                      <p:cBhvr>
                                        <p:cTn id="7" dur="500"/>
                                        <p:tgtEl>
                                          <p:spTgt spid="8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7077"/>
                                        </p:tgtEl>
                                        <p:attrNameLst>
                                          <p:attrName>style.visibility</p:attrName>
                                        </p:attrNameLst>
                                      </p:cBhvr>
                                      <p:to>
                                        <p:strVal val="visible"/>
                                      </p:to>
                                    </p:set>
                                    <p:animEffect transition="in" filter="checkerboard(across)">
                                      <p:cBhvr>
                                        <p:cTn id="12" dur="500"/>
                                        <p:tgtEl>
                                          <p:spTgt spid="87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8" name="Group 4"/>
          <p:cNvGrpSpPr>
            <a:grpSpLocks/>
          </p:cNvGrpSpPr>
          <p:nvPr/>
        </p:nvGrpSpPr>
        <p:grpSpPr bwMode="auto">
          <a:xfrm>
            <a:off x="539750" y="836613"/>
            <a:ext cx="8229600" cy="5184775"/>
            <a:chOff x="431" y="527"/>
            <a:chExt cx="5184" cy="2359"/>
          </a:xfrm>
        </p:grpSpPr>
        <p:sp>
          <p:nvSpPr>
            <p:cNvPr id="88069" name="AutoShape 5"/>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88070" name="Text Box 6"/>
            <p:cNvSpPr txBox="1">
              <a:spLocks noChangeArrowheads="1"/>
            </p:cNvSpPr>
            <p:nvPr/>
          </p:nvSpPr>
          <p:spPr bwMode="auto">
            <a:xfrm>
              <a:off x="476" y="602"/>
              <a:ext cx="5126" cy="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s-ES_tradnl" sz="3200">
                  <a:solidFill>
                    <a:srgbClr val="0000FF"/>
                  </a:solidFill>
                </a:rPr>
                <a:t>例</a:t>
              </a:r>
              <a:r>
                <a:rPr lang="es-ES_tradnl" altLang="zh-CN" sz="3200">
                  <a:solidFill>
                    <a:srgbClr val="0000FF"/>
                  </a:solidFill>
                </a:rPr>
                <a:t>1</a:t>
              </a:r>
              <a:r>
                <a:rPr lang="es-ES_tradnl" altLang="zh-CN" sz="3200"/>
                <a:t>  </a:t>
              </a:r>
              <a:r>
                <a:rPr lang="zh-CN" altLang="es-ES_tradnl" sz="3200"/>
                <a:t>取</a:t>
              </a:r>
              <a:r>
                <a:rPr lang="es-ES_tradnl" altLang="zh-CN" sz="3200">
                  <a:solidFill>
                    <a:srgbClr val="0000FF"/>
                  </a:solidFill>
                </a:rPr>
                <a:t>a = 3</a:t>
              </a:r>
              <a:r>
                <a:rPr lang="zh-CN" altLang="es-ES_tradnl" sz="3200"/>
                <a:t>用希尔密码体系加密语句</a:t>
              </a:r>
              <a:r>
                <a:rPr lang="es-ES_tradnl" altLang="zh-CN" sz="3200">
                  <a:solidFill>
                    <a:srgbClr val="FF0000"/>
                  </a:solidFill>
                </a:rPr>
                <a:t>THANK YOU</a:t>
              </a:r>
            </a:p>
            <a:p>
              <a:r>
                <a:rPr lang="zh-CN" altLang="es-ES_tradnl" sz="3200" u="sng">
                  <a:solidFill>
                    <a:srgbClr val="0000FF"/>
                  </a:solidFill>
                </a:rPr>
                <a:t>步</a:t>
              </a:r>
              <a:r>
                <a:rPr lang="es-ES_tradnl" altLang="zh-CN" sz="3200" u="sng">
                  <a:solidFill>
                    <a:srgbClr val="0000FF"/>
                  </a:solidFill>
                </a:rPr>
                <a:t>1</a:t>
              </a:r>
              <a:r>
                <a:rPr lang="es-ES_tradnl" altLang="zh-CN" sz="3200"/>
                <a:t>  </a:t>
              </a:r>
              <a:r>
                <a:rPr lang="zh-CN" altLang="es-ES_tradnl" sz="3200"/>
                <a:t>将</a:t>
              </a:r>
              <a:r>
                <a:rPr lang="es-ES_tradnl" altLang="zh-CN" sz="3200">
                  <a:solidFill>
                    <a:srgbClr val="FF0000"/>
                  </a:solidFill>
                </a:rPr>
                <a:t>THANK YOU</a:t>
              </a:r>
              <a:r>
                <a:rPr lang="zh-CN" altLang="es-ES_tradnl" sz="3200"/>
                <a:t>转换成                （</a:t>
              </a:r>
              <a:r>
                <a:rPr lang="es-ES_tradnl" altLang="zh-CN" sz="3200">
                  <a:solidFill>
                    <a:srgbClr val="00CC00"/>
                  </a:solidFill>
                </a:rPr>
                <a:t>20</a:t>
              </a:r>
              <a:r>
                <a:rPr lang="zh-CN" altLang="es-ES_tradnl" sz="3200">
                  <a:solidFill>
                    <a:srgbClr val="00CC00"/>
                  </a:solidFill>
                </a:rPr>
                <a:t>，</a:t>
              </a:r>
              <a:r>
                <a:rPr lang="es-ES_tradnl" altLang="zh-CN" sz="3200">
                  <a:solidFill>
                    <a:srgbClr val="00CC00"/>
                  </a:solidFill>
                </a:rPr>
                <a:t>8</a:t>
              </a:r>
              <a:r>
                <a:rPr lang="zh-CN" altLang="es-ES_tradnl" sz="3200">
                  <a:solidFill>
                    <a:srgbClr val="00CC00"/>
                  </a:solidFill>
                </a:rPr>
                <a:t>，</a:t>
              </a:r>
              <a:r>
                <a:rPr lang="es-ES_tradnl" altLang="zh-CN" sz="3200">
                  <a:solidFill>
                    <a:srgbClr val="00CC00"/>
                  </a:solidFill>
                </a:rPr>
                <a:t>1</a:t>
              </a:r>
              <a:r>
                <a:rPr lang="zh-CN" altLang="es-ES_tradnl" sz="3200">
                  <a:solidFill>
                    <a:srgbClr val="00CC00"/>
                  </a:solidFill>
                </a:rPr>
                <a:t>，</a:t>
              </a:r>
              <a:r>
                <a:rPr lang="es-ES_tradnl" altLang="zh-CN" sz="3200">
                  <a:solidFill>
                    <a:srgbClr val="00CC00"/>
                  </a:solidFill>
                </a:rPr>
                <a:t>14</a:t>
              </a:r>
              <a:r>
                <a:rPr lang="zh-CN" altLang="es-ES_tradnl" sz="3200">
                  <a:solidFill>
                    <a:srgbClr val="00CC00"/>
                  </a:solidFill>
                </a:rPr>
                <a:t>，</a:t>
              </a:r>
              <a:r>
                <a:rPr lang="es-ES_tradnl" altLang="zh-CN" sz="3200">
                  <a:solidFill>
                    <a:srgbClr val="00CC00"/>
                  </a:solidFill>
                </a:rPr>
                <a:t>11</a:t>
              </a:r>
              <a:r>
                <a:rPr lang="zh-CN" altLang="es-ES_tradnl" sz="3200">
                  <a:solidFill>
                    <a:srgbClr val="00CC00"/>
                  </a:solidFill>
                </a:rPr>
                <a:t>，</a:t>
              </a:r>
              <a:r>
                <a:rPr lang="es-ES_tradnl" altLang="zh-CN" sz="3200">
                  <a:solidFill>
                    <a:srgbClr val="00CC00"/>
                  </a:solidFill>
                </a:rPr>
                <a:t>25</a:t>
              </a:r>
              <a:r>
                <a:rPr lang="zh-CN" altLang="es-ES_tradnl" sz="3200">
                  <a:solidFill>
                    <a:srgbClr val="00CC00"/>
                  </a:solidFill>
                </a:rPr>
                <a:t>，</a:t>
              </a:r>
              <a:r>
                <a:rPr lang="es-ES_tradnl" altLang="zh-CN" sz="3200">
                  <a:solidFill>
                    <a:srgbClr val="00CC00"/>
                  </a:solidFill>
                </a:rPr>
                <a:t>15</a:t>
              </a:r>
              <a:r>
                <a:rPr lang="zh-CN" altLang="es-ES_tradnl" sz="3200">
                  <a:solidFill>
                    <a:srgbClr val="00CC00"/>
                  </a:solidFill>
                </a:rPr>
                <a:t>，</a:t>
              </a:r>
              <a:r>
                <a:rPr lang="es-ES_tradnl" altLang="zh-CN" sz="3200">
                  <a:solidFill>
                    <a:srgbClr val="00CC00"/>
                  </a:solidFill>
                </a:rPr>
                <a:t>21</a:t>
              </a:r>
              <a:r>
                <a:rPr lang="zh-CN" altLang="es-ES_tradnl" sz="3200"/>
                <a:t>）</a:t>
              </a:r>
            </a:p>
            <a:p>
              <a:r>
                <a:rPr lang="zh-CN" altLang="es-ES_tradnl" sz="3200" u="sng">
                  <a:solidFill>
                    <a:srgbClr val="0000FF"/>
                  </a:solidFill>
                </a:rPr>
                <a:t>步</a:t>
              </a:r>
              <a:r>
                <a:rPr lang="es-ES_tradnl" altLang="zh-CN" sz="3200" u="sng">
                  <a:solidFill>
                    <a:srgbClr val="0000FF"/>
                  </a:solidFill>
                </a:rPr>
                <a:t>2</a:t>
              </a:r>
              <a:r>
                <a:rPr lang="es-ES_tradnl" altLang="zh-CN" sz="3200"/>
                <a:t>  </a:t>
              </a:r>
              <a:r>
                <a:rPr lang="zh-CN" altLang="es-ES_tradnl" sz="3200"/>
                <a:t>每一分量乘以 </a:t>
              </a:r>
              <a:r>
                <a:rPr lang="es-ES_tradnl" altLang="zh-CN" sz="3200">
                  <a:solidFill>
                    <a:srgbClr val="0000FF"/>
                  </a:solidFill>
                </a:rPr>
                <a:t>3</a:t>
              </a:r>
              <a:r>
                <a:rPr lang="zh-CN" altLang="es-ES_tradnl" sz="3200"/>
                <a:t>并关于</a:t>
              </a:r>
              <a:r>
                <a:rPr lang="es-ES_tradnl" altLang="zh-CN" sz="3200">
                  <a:solidFill>
                    <a:srgbClr val="0000FF"/>
                  </a:solidFill>
                </a:rPr>
                <a:t>26</a:t>
              </a:r>
              <a:r>
                <a:rPr lang="zh-CN" altLang="es-ES_tradnl" sz="3200"/>
                <a:t>取余得     （</a:t>
              </a:r>
              <a:r>
                <a:rPr lang="es-ES_tradnl" altLang="zh-CN" sz="3200">
                  <a:solidFill>
                    <a:srgbClr val="00CC00"/>
                  </a:solidFill>
                </a:rPr>
                <a:t>8</a:t>
              </a:r>
              <a:r>
                <a:rPr lang="zh-CN" altLang="es-ES_tradnl" sz="3200">
                  <a:solidFill>
                    <a:srgbClr val="00CC00"/>
                  </a:solidFill>
                </a:rPr>
                <a:t>，</a:t>
              </a:r>
              <a:r>
                <a:rPr lang="es-ES_tradnl" altLang="zh-CN" sz="3200">
                  <a:solidFill>
                    <a:srgbClr val="00CC00"/>
                  </a:solidFill>
                </a:rPr>
                <a:t>24</a:t>
              </a:r>
              <a:r>
                <a:rPr lang="zh-CN" altLang="es-ES_tradnl" sz="3200">
                  <a:solidFill>
                    <a:srgbClr val="00CC00"/>
                  </a:solidFill>
                </a:rPr>
                <a:t>，</a:t>
              </a:r>
              <a:r>
                <a:rPr lang="es-ES_tradnl" altLang="zh-CN" sz="3200">
                  <a:solidFill>
                    <a:srgbClr val="00CC00"/>
                  </a:solidFill>
                </a:rPr>
                <a:t>3</a:t>
              </a:r>
              <a:r>
                <a:rPr lang="zh-CN" altLang="es-ES_tradnl" sz="3200">
                  <a:solidFill>
                    <a:srgbClr val="00CC00"/>
                  </a:solidFill>
                </a:rPr>
                <a:t>，</a:t>
              </a:r>
              <a:r>
                <a:rPr lang="es-ES_tradnl" altLang="zh-CN" sz="3200">
                  <a:solidFill>
                    <a:srgbClr val="00CC00"/>
                  </a:solidFill>
                </a:rPr>
                <a:t>16</a:t>
              </a:r>
              <a:r>
                <a:rPr lang="zh-CN" altLang="es-ES_tradnl" sz="3200">
                  <a:solidFill>
                    <a:srgbClr val="00CC00"/>
                  </a:solidFill>
                </a:rPr>
                <a:t>，</a:t>
              </a:r>
              <a:r>
                <a:rPr lang="es-ES_tradnl" altLang="zh-CN" sz="3200">
                  <a:solidFill>
                    <a:srgbClr val="00CC00"/>
                  </a:solidFill>
                </a:rPr>
                <a:t>7</a:t>
              </a:r>
              <a:r>
                <a:rPr lang="zh-CN" altLang="es-ES_tradnl" sz="3200">
                  <a:solidFill>
                    <a:srgbClr val="00CC00"/>
                  </a:solidFill>
                </a:rPr>
                <a:t>，</a:t>
              </a:r>
              <a:r>
                <a:rPr lang="es-ES_tradnl" altLang="zh-CN" sz="3200">
                  <a:solidFill>
                    <a:srgbClr val="00CC00"/>
                  </a:solidFill>
                </a:rPr>
                <a:t>23</a:t>
              </a:r>
              <a:r>
                <a:rPr lang="zh-CN" altLang="es-ES_tradnl" sz="3200">
                  <a:solidFill>
                    <a:srgbClr val="00CC00"/>
                  </a:solidFill>
                </a:rPr>
                <a:t>，</a:t>
              </a:r>
              <a:r>
                <a:rPr lang="es-ES_tradnl" altLang="zh-CN" sz="3200">
                  <a:solidFill>
                    <a:srgbClr val="00CC00"/>
                  </a:solidFill>
                </a:rPr>
                <a:t>19</a:t>
              </a:r>
              <a:r>
                <a:rPr lang="zh-CN" altLang="es-ES_tradnl" sz="3200">
                  <a:solidFill>
                    <a:srgbClr val="00CC00"/>
                  </a:solidFill>
                </a:rPr>
                <a:t>，</a:t>
              </a:r>
              <a:r>
                <a:rPr lang="es-ES_tradnl" altLang="zh-CN" sz="3200">
                  <a:solidFill>
                    <a:srgbClr val="00CC00"/>
                  </a:solidFill>
                </a:rPr>
                <a:t>11</a:t>
              </a:r>
              <a:r>
                <a:rPr lang="zh-CN" altLang="es-ES_tradnl" sz="3200"/>
                <a:t>）</a:t>
              </a:r>
            </a:p>
            <a:p>
              <a:r>
                <a:rPr lang="zh-CN" altLang="es-ES_tradnl" sz="3200"/>
                <a:t>   密文为</a:t>
              </a:r>
              <a:r>
                <a:rPr lang="es-ES_tradnl" altLang="zh-CN" sz="3200">
                  <a:solidFill>
                    <a:srgbClr val="FF0000"/>
                  </a:solidFill>
                </a:rPr>
                <a:t>HXCPG WSK</a:t>
              </a:r>
            </a:p>
            <a:p>
              <a:r>
                <a:rPr lang="zh-CN" altLang="es-ES_tradnl" sz="3200"/>
                <a:t>现在我们已不难将方法推 广到</a:t>
              </a:r>
              <a:r>
                <a:rPr lang="es-ES_tradnl" altLang="zh-CN" sz="3200">
                  <a:solidFill>
                    <a:srgbClr val="0000FF"/>
                  </a:solidFill>
                </a:rPr>
                <a:t>n</a:t>
              </a:r>
              <a:r>
                <a:rPr lang="zh-CN" altLang="es-ES_tradnl" sz="3200"/>
                <a:t>为一般整数的情况了</a:t>
              </a:r>
              <a:r>
                <a:rPr lang="es-ES_tradnl" altLang="zh-CN" sz="3200"/>
                <a:t>,</a:t>
              </a:r>
              <a:r>
                <a:rPr lang="zh-CN" altLang="es-ES_tradnl" sz="3200"/>
                <a:t>只需在乘法运算中结合应用取余，求逆矩阵时用逆元素相乘来代替除法即可。</a:t>
              </a:r>
              <a:endParaRPr lang="zh-CN" altLang="en-US" sz="3200"/>
            </a:p>
          </p:txBody>
        </p:sp>
      </p:grpSp>
      <p:pic>
        <p:nvPicPr>
          <p:cNvPr id="88071" name="Picture 7" descr="H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60350"/>
            <a:ext cx="862012"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88071"/>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88068"/>
                                        </p:tgtEl>
                                        <p:attrNameLst>
                                          <p:attrName>style.visibility</p:attrName>
                                        </p:attrNameLst>
                                      </p:cBhvr>
                                      <p:to>
                                        <p:strVal val="visible"/>
                                      </p:to>
                                    </p:set>
                                    <p:animEffect transition="in" filter="wipe(up)">
                                      <p:cBhvr>
                                        <p:cTn id="10"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04" name="Rectangle 16"/>
          <p:cNvSpPr>
            <a:spLocks noChangeArrowheads="1"/>
          </p:cNvSpPr>
          <p:nvPr/>
        </p:nvSpPr>
        <p:spPr bwMode="auto">
          <a:xfrm>
            <a:off x="4371975" y="4821238"/>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b="0"/>
              <a:t> </a:t>
            </a:r>
            <a:endParaRPr lang="en-US" altLang="zh-CN" sz="1800" b="0"/>
          </a:p>
        </p:txBody>
      </p:sp>
      <p:sp>
        <p:nvSpPr>
          <p:cNvPr id="89108" name="Rectangle 20"/>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9" name="Group 21"/>
          <p:cNvGrpSpPr>
            <a:grpSpLocks/>
          </p:cNvGrpSpPr>
          <p:nvPr/>
        </p:nvGrpSpPr>
        <p:grpSpPr bwMode="auto">
          <a:xfrm>
            <a:off x="395288" y="836613"/>
            <a:ext cx="8447087" cy="1933575"/>
            <a:chOff x="281" y="572"/>
            <a:chExt cx="5321" cy="1218"/>
          </a:xfrm>
        </p:grpSpPr>
        <p:grpSp>
          <p:nvGrpSpPr>
            <p:cNvPr id="89092" name="Group 4"/>
            <p:cNvGrpSpPr>
              <a:grpSpLocks/>
            </p:cNvGrpSpPr>
            <p:nvPr/>
          </p:nvGrpSpPr>
          <p:grpSpPr bwMode="auto">
            <a:xfrm>
              <a:off x="281" y="572"/>
              <a:ext cx="5321" cy="1044"/>
              <a:chOff x="431" y="527"/>
              <a:chExt cx="5184" cy="2359"/>
            </a:xfrm>
          </p:grpSpPr>
          <p:sp>
            <p:nvSpPr>
              <p:cNvPr id="89093" name="AutoShape 5"/>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89094" name="Text Box 6"/>
              <p:cNvSpPr txBox="1">
                <a:spLocks noChangeArrowheads="1"/>
              </p:cNvSpPr>
              <p:nvPr/>
            </p:nvSpPr>
            <p:spPr bwMode="auto">
              <a:xfrm>
                <a:off x="476" y="602"/>
                <a:ext cx="5126" cy="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s-ES_tradnl" sz="3200">
                    <a:solidFill>
                      <a:srgbClr val="0000FF"/>
                    </a:solidFill>
                  </a:rPr>
                  <a:t>例</a:t>
                </a:r>
                <a:r>
                  <a:rPr lang="es-ES_tradnl" altLang="zh-CN" sz="3200">
                    <a:solidFill>
                      <a:srgbClr val="0000FF"/>
                    </a:solidFill>
                  </a:rPr>
                  <a:t>2</a:t>
                </a:r>
                <a:r>
                  <a:rPr lang="es-ES_tradnl" altLang="zh-CN" sz="3200"/>
                  <a:t>   </a:t>
                </a:r>
                <a:r>
                  <a:rPr lang="zh-CN" altLang="es-ES_tradnl" sz="3200"/>
                  <a:t>取</a:t>
                </a:r>
                <a:r>
                  <a:rPr lang="es-ES_tradnl" altLang="zh-CN" sz="3200">
                    <a:solidFill>
                      <a:srgbClr val="0000FF"/>
                    </a:solidFill>
                  </a:rPr>
                  <a:t>A</a:t>
                </a:r>
                <a:r>
                  <a:rPr lang="es-ES_tradnl" altLang="zh-CN" sz="3200"/>
                  <a:t> =          </a:t>
                </a:r>
                <a:r>
                  <a:rPr lang="zh-CN" altLang="es-ES_tradnl" sz="3200"/>
                  <a:t>则                   </a:t>
                </a:r>
                <a:r>
                  <a:rPr lang="es-ES_tradnl" altLang="zh-CN" sz="3200"/>
                  <a:t>(</a:t>
                </a:r>
                <a:r>
                  <a:rPr lang="zh-CN" altLang="es-ES_tradnl" sz="3200"/>
                  <a:t>具体求法见</a:t>
                </a:r>
              </a:p>
              <a:p>
                <a:pPr algn="just"/>
                <a:endParaRPr lang="zh-CN" altLang="es-ES_tradnl" sz="3200"/>
              </a:p>
              <a:p>
                <a:pPr algn="just"/>
                <a:r>
                  <a:rPr lang="zh-CN" altLang="es-ES_tradnl" sz="3200"/>
                  <a:t>后</a:t>
                </a:r>
                <a:r>
                  <a:rPr lang="es-ES_tradnl" altLang="zh-CN" sz="3200"/>
                  <a:t>),</a:t>
                </a:r>
                <a:r>
                  <a:rPr lang="zh-CN" altLang="es-ES_tradnl" sz="3200"/>
                  <a:t>用</a:t>
                </a:r>
                <a:r>
                  <a:rPr lang="es-ES_tradnl" altLang="zh-CN" sz="3200">
                    <a:solidFill>
                      <a:srgbClr val="0000FF"/>
                    </a:solidFill>
                  </a:rPr>
                  <a:t>A</a:t>
                </a:r>
                <a:r>
                  <a:rPr lang="zh-CN" altLang="es-ES_tradnl" sz="3200"/>
                  <a:t>加密</a:t>
                </a:r>
                <a:r>
                  <a:rPr lang="es-ES_tradnl" altLang="zh-CN" sz="3200">
                    <a:solidFill>
                      <a:srgbClr val="FF0000"/>
                    </a:solidFill>
                  </a:rPr>
                  <a:t>THANK YOU</a:t>
                </a:r>
                <a:r>
                  <a:rPr lang="es-ES_tradnl" altLang="zh-CN" sz="3200"/>
                  <a:t>,</a:t>
                </a:r>
                <a:r>
                  <a:rPr lang="zh-CN" altLang="es-ES_tradnl" sz="3200"/>
                  <a:t>再用     对密文解密</a:t>
                </a:r>
                <a:endParaRPr lang="zh-CN" altLang="en-US" sz="3200"/>
              </a:p>
            </p:txBody>
          </p:sp>
        </p:grpSp>
        <p:sp>
          <p:nvSpPr>
            <p:cNvPr id="89100" name="Rectangle 12"/>
            <p:cNvSpPr>
              <a:spLocks noChangeArrowheads="1"/>
            </p:cNvSpPr>
            <p:nvPr/>
          </p:nvSpPr>
          <p:spPr bwMode="auto">
            <a:xfrm>
              <a:off x="2709" y="1194"/>
              <a:ext cx="1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sz="1000" b="0">
                  <a:latin typeface="Times New Roman" pitchFamily="18" charset="0"/>
                  <a:cs typeface="Times New Roman" pitchFamily="18" charset="0"/>
                </a:rPr>
                <a:t> </a:t>
              </a:r>
              <a:endParaRPr lang="zh-CN" altLang="es-ES_tradnl" sz="1800" b="0"/>
            </a:p>
          </p:txBody>
        </p:sp>
        <p:sp>
          <p:nvSpPr>
            <p:cNvPr id="89101" name="Rectangle 13"/>
            <p:cNvSpPr>
              <a:spLocks noChangeArrowheads="1"/>
            </p:cNvSpPr>
            <p:nvPr/>
          </p:nvSpPr>
          <p:spPr bwMode="auto">
            <a:xfrm>
              <a:off x="2709" y="1636"/>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sz="1000" b="0">
                  <a:latin typeface="Times New Roman" pitchFamily="18" charset="0"/>
                  <a:cs typeface="Times New Roman" pitchFamily="18" charset="0"/>
                </a:rPr>
                <a:t>  </a:t>
              </a:r>
              <a:endParaRPr lang="zh-CN" altLang="es-ES_tradnl" sz="1800" b="0"/>
            </a:p>
          </p:txBody>
        </p:sp>
        <p:grpSp>
          <p:nvGrpSpPr>
            <p:cNvPr id="89105" name="Group 17"/>
            <p:cNvGrpSpPr>
              <a:grpSpLocks/>
            </p:cNvGrpSpPr>
            <p:nvPr/>
          </p:nvGrpSpPr>
          <p:grpSpPr bwMode="auto">
            <a:xfrm>
              <a:off x="1701" y="618"/>
              <a:ext cx="681" cy="544"/>
              <a:chOff x="1655" y="2024"/>
              <a:chExt cx="302" cy="288"/>
            </a:xfrm>
          </p:grpSpPr>
          <p:graphicFrame>
            <p:nvGraphicFramePr>
              <p:cNvPr id="89099" name="Object 11"/>
              <p:cNvGraphicFramePr>
                <a:graphicFrameLocks noChangeAspect="1"/>
              </p:cNvGraphicFramePr>
              <p:nvPr/>
            </p:nvGraphicFramePr>
            <p:xfrm>
              <a:off x="1655" y="2024"/>
              <a:ext cx="120" cy="288"/>
            </p:xfrm>
            <a:graphic>
              <a:graphicData uri="http://schemas.openxmlformats.org/presentationml/2006/ole">
                <mc:AlternateContent xmlns:mc="http://schemas.openxmlformats.org/markup-compatibility/2006">
                  <mc:Choice xmlns:v="urn:schemas-microsoft-com:vml" Requires="v">
                    <p:oleObj spid="_x0000_s89173" name="公式" r:id="rId3" imgW="190440" imgH="457200" progId="Equation.3">
                      <p:embed/>
                    </p:oleObj>
                  </mc:Choice>
                  <mc:Fallback>
                    <p:oleObj name="公式" r:id="rId3" imgW="190440" imgH="457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 y="2024"/>
                            <a:ext cx="12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8" name="Object 10"/>
              <p:cNvGraphicFramePr>
                <a:graphicFrameLocks noChangeAspect="1"/>
              </p:cNvGraphicFramePr>
              <p:nvPr/>
            </p:nvGraphicFramePr>
            <p:xfrm>
              <a:off x="1837" y="2024"/>
              <a:ext cx="120" cy="288"/>
            </p:xfrm>
            <a:graphic>
              <a:graphicData uri="http://schemas.openxmlformats.org/presentationml/2006/ole">
                <mc:AlternateContent xmlns:mc="http://schemas.openxmlformats.org/markup-compatibility/2006">
                  <mc:Choice xmlns:v="urn:schemas-microsoft-com:vml" Requires="v">
                    <p:oleObj spid="_x0000_s89174" name="公式" r:id="rId5" imgW="190440" imgH="457200" progId="Equation.3">
                      <p:embed/>
                    </p:oleObj>
                  </mc:Choice>
                  <mc:Fallback>
                    <p:oleObj name="公式" r:id="rId5" imgW="190440" imgH="457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2024"/>
                            <a:ext cx="12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9106" name="Group 18"/>
            <p:cNvGrpSpPr>
              <a:grpSpLocks/>
            </p:cNvGrpSpPr>
            <p:nvPr/>
          </p:nvGrpSpPr>
          <p:grpSpPr bwMode="auto">
            <a:xfrm>
              <a:off x="2699" y="572"/>
              <a:ext cx="1088" cy="590"/>
              <a:chOff x="2705" y="2232"/>
              <a:chExt cx="522" cy="291"/>
            </a:xfrm>
          </p:grpSpPr>
          <p:graphicFrame>
            <p:nvGraphicFramePr>
              <p:cNvPr id="89097" name="Object 9"/>
              <p:cNvGraphicFramePr>
                <a:graphicFrameLocks noChangeAspect="1"/>
              </p:cNvGraphicFramePr>
              <p:nvPr/>
            </p:nvGraphicFramePr>
            <p:xfrm>
              <a:off x="2705" y="2232"/>
              <a:ext cx="350" cy="288"/>
            </p:xfrm>
            <a:graphic>
              <a:graphicData uri="http://schemas.openxmlformats.org/presentationml/2006/ole">
                <mc:AlternateContent xmlns:mc="http://schemas.openxmlformats.org/markup-compatibility/2006">
                  <mc:Choice xmlns:v="urn:schemas-microsoft-com:vml" Requires="v">
                    <p:oleObj spid="_x0000_s89175" name="公式" r:id="rId7" imgW="558720" imgH="457200" progId="Equation.3">
                      <p:embed/>
                    </p:oleObj>
                  </mc:Choice>
                  <mc:Fallback>
                    <p:oleObj name="公式" r:id="rId7" imgW="558720" imgH="457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5" y="2232"/>
                            <a:ext cx="35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6" name="Object 8"/>
              <p:cNvGraphicFramePr>
                <a:graphicFrameLocks noChangeAspect="1"/>
              </p:cNvGraphicFramePr>
              <p:nvPr/>
            </p:nvGraphicFramePr>
            <p:xfrm>
              <a:off x="3107" y="2235"/>
              <a:ext cx="120" cy="288"/>
            </p:xfrm>
            <a:graphic>
              <a:graphicData uri="http://schemas.openxmlformats.org/presentationml/2006/ole">
                <mc:AlternateContent xmlns:mc="http://schemas.openxmlformats.org/markup-compatibility/2006">
                  <mc:Choice xmlns:v="urn:schemas-microsoft-com:vml" Requires="v">
                    <p:oleObj spid="_x0000_s89176" name="公式" r:id="rId9" imgW="190440" imgH="457200" progId="Equation.3">
                      <p:embed/>
                    </p:oleObj>
                  </mc:Choice>
                  <mc:Fallback>
                    <p:oleObj name="公式" r:id="rId9" imgW="19044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7" y="2235"/>
                            <a:ext cx="12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9107" name="Object 19"/>
            <p:cNvGraphicFramePr>
              <a:graphicFrameLocks noChangeAspect="1"/>
            </p:cNvGraphicFramePr>
            <p:nvPr/>
          </p:nvGraphicFramePr>
          <p:xfrm>
            <a:off x="3784" y="1189"/>
            <a:ext cx="502" cy="381"/>
          </p:xfrm>
          <a:graphic>
            <a:graphicData uri="http://schemas.openxmlformats.org/presentationml/2006/ole">
              <mc:AlternateContent xmlns:mc="http://schemas.openxmlformats.org/markup-compatibility/2006">
                <mc:Choice xmlns:v="urn:schemas-microsoft-com:vml" Requires="v">
                  <p:oleObj spid="_x0000_s89177" name="公式" r:id="rId11" imgW="253800" imgH="190440" progId="Equation.3">
                    <p:embed/>
                  </p:oleObj>
                </mc:Choice>
                <mc:Fallback>
                  <p:oleObj name="公式" r:id="rId11" imgW="253800" imgH="19044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4" y="1189"/>
                          <a:ext cx="502"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89095" name="Picture 7" descr="HW"/>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7885113" y="260350"/>
            <a:ext cx="862012" cy="914400"/>
          </a:xfrm>
          <a:prstGeom prst="rect">
            <a:avLst/>
          </a:prstGeom>
          <a:noFill/>
          <a:extLst>
            <a:ext uri="{909E8E84-426E-40DD-AFC4-6F175D3DCCD1}">
              <a14:hiddenFill xmlns:a14="http://schemas.microsoft.com/office/drawing/2010/main">
                <a:solidFill>
                  <a:srgbClr val="FFFFFF"/>
                </a:solidFill>
              </a14:hiddenFill>
            </a:ext>
          </a:extLst>
        </p:spPr>
      </p:pic>
      <p:sp>
        <p:nvSpPr>
          <p:cNvPr id="89119" name="Rectangle 31"/>
          <p:cNvSpPr>
            <a:spLocks noChangeArrowheads="1"/>
          </p:cNvSpPr>
          <p:nvPr/>
        </p:nvSpPr>
        <p:spPr bwMode="auto">
          <a:xfrm>
            <a:off x="2178050" y="1201738"/>
            <a:ext cx="27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sz="1000" b="0">
                <a:latin typeface="Times New Roman" pitchFamily="18" charset="0"/>
                <a:cs typeface="Times New Roman" pitchFamily="18" charset="0"/>
              </a:rPr>
              <a:t>   </a:t>
            </a:r>
            <a:endParaRPr lang="zh-CN" altLang="es-ES_tradnl" sz="1800" b="0"/>
          </a:p>
        </p:txBody>
      </p:sp>
      <p:sp>
        <p:nvSpPr>
          <p:cNvPr id="89120" name="Rectangle 32"/>
          <p:cNvSpPr>
            <a:spLocks noChangeArrowheads="1"/>
          </p:cNvSpPr>
          <p:nvPr/>
        </p:nvSpPr>
        <p:spPr bwMode="auto">
          <a:xfrm>
            <a:off x="2178050" y="1903413"/>
            <a:ext cx="27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sz="1000" b="0">
                <a:latin typeface="Times New Roman" pitchFamily="18" charset="0"/>
                <a:cs typeface="Times New Roman" pitchFamily="18" charset="0"/>
              </a:rPr>
              <a:t>   </a:t>
            </a:r>
            <a:endParaRPr lang="zh-CN" altLang="es-ES_tradnl" sz="1800" b="0"/>
          </a:p>
        </p:txBody>
      </p:sp>
      <p:sp>
        <p:nvSpPr>
          <p:cNvPr id="89121" name="Rectangle 33"/>
          <p:cNvSpPr>
            <a:spLocks noChangeArrowheads="1"/>
          </p:cNvSpPr>
          <p:nvPr/>
        </p:nvSpPr>
        <p:spPr bwMode="auto">
          <a:xfrm>
            <a:off x="6354763" y="5532438"/>
            <a:ext cx="27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sz="1000" b="0">
                <a:latin typeface="Times New Roman" pitchFamily="18" charset="0"/>
                <a:cs typeface="Times New Roman" pitchFamily="18" charset="0"/>
              </a:rPr>
              <a:t>   </a:t>
            </a:r>
            <a:endParaRPr lang="zh-CN" altLang="es-ES_tradnl" sz="1800" b="0"/>
          </a:p>
        </p:txBody>
      </p:sp>
      <p:grpSp>
        <p:nvGrpSpPr>
          <p:cNvPr id="89129" name="Group 41"/>
          <p:cNvGrpSpPr>
            <a:grpSpLocks/>
          </p:cNvGrpSpPr>
          <p:nvPr/>
        </p:nvGrpSpPr>
        <p:grpSpPr bwMode="auto">
          <a:xfrm>
            <a:off x="2771775" y="3475038"/>
            <a:ext cx="2808288" cy="1081087"/>
            <a:chOff x="1655" y="2069"/>
            <a:chExt cx="1769" cy="681"/>
          </a:xfrm>
        </p:grpSpPr>
        <p:sp>
          <p:nvSpPr>
            <p:cNvPr id="89103" name="Rectangle 15"/>
            <p:cNvSpPr>
              <a:spLocks noChangeArrowheads="1"/>
            </p:cNvSpPr>
            <p:nvPr/>
          </p:nvSpPr>
          <p:spPr bwMode="auto">
            <a:xfrm>
              <a:off x="2709" y="2520"/>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sz="1000" b="0">
                  <a:latin typeface="Times New Roman" pitchFamily="18" charset="0"/>
                  <a:cs typeface="Times New Roman" pitchFamily="18" charset="0"/>
                </a:rPr>
                <a:t>  </a:t>
              </a:r>
              <a:endParaRPr lang="zh-CN" altLang="es-ES_tradnl" sz="1800" b="0"/>
            </a:p>
          </p:txBody>
        </p:sp>
        <p:graphicFrame>
          <p:nvGraphicFramePr>
            <p:cNvPr id="89117" name="Object 29"/>
            <p:cNvGraphicFramePr>
              <a:graphicFrameLocks noChangeAspect="1"/>
            </p:cNvGraphicFramePr>
            <p:nvPr/>
          </p:nvGraphicFramePr>
          <p:xfrm>
            <a:off x="1655" y="2069"/>
            <a:ext cx="423" cy="681"/>
          </p:xfrm>
          <a:graphic>
            <a:graphicData uri="http://schemas.openxmlformats.org/presentationml/2006/ole">
              <mc:AlternateContent xmlns:mc="http://schemas.openxmlformats.org/markup-compatibility/2006">
                <mc:Choice xmlns:v="urn:schemas-microsoft-com:vml" Requires="v">
                  <p:oleObj spid="_x0000_s89178" name="公式" r:id="rId14" imgW="330120" imgH="457200" progId="Equation.3">
                    <p:embed/>
                  </p:oleObj>
                </mc:Choice>
                <mc:Fallback>
                  <p:oleObj name="公式" r:id="rId14" imgW="330120" imgH="457200"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55" y="2069"/>
                          <a:ext cx="423" cy="681"/>
                        </a:xfrm>
                        <a:prstGeom prst="rect">
                          <a:avLst/>
                        </a:prstGeom>
                        <a:noFill/>
                        <a:extLst>
                          <a:ext uri="{909E8E84-426E-40DD-AFC4-6F175D3DCCD1}">
                            <a14:hiddenFill xmlns:a14="http://schemas.microsoft.com/office/drawing/2010/main">
                              <a:solidFill>
                                <a:srgbClr val="0000FF"/>
                              </a:solidFill>
                            </a14:hiddenFill>
                          </a:ext>
                        </a:extLst>
                      </p:spPr>
                    </p:pic>
                  </p:oleObj>
                </mc:Fallback>
              </mc:AlternateContent>
            </a:graphicData>
          </a:graphic>
        </p:graphicFrame>
        <p:graphicFrame>
          <p:nvGraphicFramePr>
            <p:cNvPr id="89116" name="Object 28"/>
            <p:cNvGraphicFramePr>
              <a:graphicFrameLocks noChangeAspect="1"/>
            </p:cNvGraphicFramePr>
            <p:nvPr/>
          </p:nvGraphicFramePr>
          <p:xfrm>
            <a:off x="2112" y="2069"/>
            <a:ext cx="398" cy="681"/>
          </p:xfrm>
          <a:graphic>
            <a:graphicData uri="http://schemas.openxmlformats.org/presentationml/2006/ole">
              <mc:AlternateContent xmlns:mc="http://schemas.openxmlformats.org/markup-compatibility/2006">
                <mc:Choice xmlns:v="urn:schemas-microsoft-com:vml" Requires="v">
                  <p:oleObj spid="_x0000_s89179" name="公式" r:id="rId16" imgW="317160" imgH="457200" progId="Equation.3">
                    <p:embed/>
                  </p:oleObj>
                </mc:Choice>
                <mc:Fallback>
                  <p:oleObj name="公式" r:id="rId16" imgW="317160" imgH="457200" progId="Equation.3">
                    <p:embed/>
                    <p:pic>
                      <p:nvPicPr>
                        <p:cNvPr id="0"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12" y="2069"/>
                          <a:ext cx="398" cy="681"/>
                        </a:xfrm>
                        <a:prstGeom prst="rect">
                          <a:avLst/>
                        </a:prstGeom>
                        <a:noFill/>
                        <a:extLst>
                          <a:ext uri="{909E8E84-426E-40DD-AFC4-6F175D3DCCD1}">
                            <a14:hiddenFill xmlns:a14="http://schemas.microsoft.com/office/drawing/2010/main">
                              <a:solidFill>
                                <a:srgbClr val="0000FF"/>
                              </a:solidFill>
                            </a14:hiddenFill>
                          </a:ext>
                        </a:extLst>
                      </p:spPr>
                    </p:pic>
                  </p:oleObj>
                </mc:Fallback>
              </mc:AlternateContent>
            </a:graphicData>
          </a:graphic>
        </p:graphicFrame>
        <p:graphicFrame>
          <p:nvGraphicFramePr>
            <p:cNvPr id="89115" name="Object 27"/>
            <p:cNvGraphicFramePr>
              <a:graphicFrameLocks noChangeAspect="1"/>
            </p:cNvGraphicFramePr>
            <p:nvPr/>
          </p:nvGraphicFramePr>
          <p:xfrm>
            <a:off x="2569" y="2069"/>
            <a:ext cx="422" cy="681"/>
          </p:xfrm>
          <a:graphic>
            <a:graphicData uri="http://schemas.openxmlformats.org/presentationml/2006/ole">
              <mc:AlternateContent xmlns:mc="http://schemas.openxmlformats.org/markup-compatibility/2006">
                <mc:Choice xmlns:v="urn:schemas-microsoft-com:vml" Requires="v">
                  <p:oleObj spid="_x0000_s89180" name="公式" r:id="rId18" imgW="330120" imgH="457200" progId="Equation.3">
                    <p:embed/>
                  </p:oleObj>
                </mc:Choice>
                <mc:Fallback>
                  <p:oleObj name="公式" r:id="rId18" imgW="330120" imgH="457200"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69" y="2069"/>
                          <a:ext cx="422" cy="681"/>
                        </a:xfrm>
                        <a:prstGeom prst="rect">
                          <a:avLst/>
                        </a:prstGeom>
                        <a:noFill/>
                        <a:extLst>
                          <a:ext uri="{909E8E84-426E-40DD-AFC4-6F175D3DCCD1}">
                            <a14:hiddenFill xmlns:a14="http://schemas.microsoft.com/office/drawing/2010/main">
                              <a:solidFill>
                                <a:srgbClr val="0000FF"/>
                              </a:solidFill>
                            </a14:hiddenFill>
                          </a:ext>
                        </a:extLst>
                      </p:spPr>
                    </p:pic>
                  </p:oleObj>
                </mc:Fallback>
              </mc:AlternateContent>
            </a:graphicData>
          </a:graphic>
        </p:graphicFrame>
        <p:graphicFrame>
          <p:nvGraphicFramePr>
            <p:cNvPr id="89114" name="Object 26"/>
            <p:cNvGraphicFramePr>
              <a:graphicFrameLocks noChangeAspect="1"/>
            </p:cNvGraphicFramePr>
            <p:nvPr/>
          </p:nvGraphicFramePr>
          <p:xfrm>
            <a:off x="3026" y="2069"/>
            <a:ext cx="398" cy="681"/>
          </p:xfrm>
          <a:graphic>
            <a:graphicData uri="http://schemas.openxmlformats.org/presentationml/2006/ole">
              <mc:AlternateContent xmlns:mc="http://schemas.openxmlformats.org/markup-compatibility/2006">
                <mc:Choice xmlns:v="urn:schemas-microsoft-com:vml" Requires="v">
                  <p:oleObj spid="_x0000_s89181" name="公式" r:id="rId20" imgW="317160" imgH="457200" progId="Equation.3">
                    <p:embed/>
                  </p:oleObj>
                </mc:Choice>
                <mc:Fallback>
                  <p:oleObj name="公式" r:id="rId20" imgW="317160" imgH="45720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26" y="2069"/>
                          <a:ext cx="398" cy="681"/>
                        </a:xfrm>
                        <a:prstGeom prst="rect">
                          <a:avLst/>
                        </a:prstGeom>
                        <a:noFill/>
                        <a:extLst>
                          <a:ext uri="{909E8E84-426E-40DD-AFC4-6F175D3DCCD1}">
                            <a14:hiddenFill xmlns:a14="http://schemas.microsoft.com/office/drawing/2010/main">
                              <a:solidFill>
                                <a:srgbClr val="0000FF"/>
                              </a:solidFill>
                            </a14:hiddenFill>
                          </a:ext>
                        </a:extLst>
                      </p:spPr>
                    </p:pic>
                  </p:oleObj>
                </mc:Fallback>
              </mc:AlternateContent>
            </a:graphicData>
          </a:graphic>
        </p:graphicFrame>
      </p:grpSp>
      <p:sp>
        <p:nvSpPr>
          <p:cNvPr id="89122" name="Rectangle 34"/>
          <p:cNvSpPr>
            <a:spLocks noChangeArrowheads="1"/>
          </p:cNvSpPr>
          <p:nvPr/>
        </p:nvSpPr>
        <p:spPr bwMode="auto">
          <a:xfrm>
            <a:off x="827088" y="4484688"/>
            <a:ext cx="645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用矩阵</a:t>
            </a:r>
            <a:r>
              <a:rPr lang="es-ES_tradnl" altLang="zh-CN">
                <a:solidFill>
                  <a:srgbClr val="0000FF"/>
                </a:solidFill>
                <a:latin typeface="Times New Roman" pitchFamily="18" charset="0"/>
                <a:cs typeface="Times New Roman" pitchFamily="18" charset="0"/>
              </a:rPr>
              <a:t>A</a:t>
            </a:r>
            <a:r>
              <a:rPr lang="zh-CN" altLang="es-ES_tradnl">
                <a:latin typeface="Times New Roman" pitchFamily="18" charset="0"/>
                <a:cs typeface="Times New Roman" pitchFamily="18" charset="0"/>
              </a:rPr>
              <a:t>左乘各向量加密（关 于</a:t>
            </a:r>
            <a:r>
              <a:rPr lang="es-ES_tradnl" altLang="zh-CN">
                <a:solidFill>
                  <a:srgbClr val="0000FF"/>
                </a:solidFill>
                <a:latin typeface="Times New Roman" pitchFamily="18" charset="0"/>
                <a:cs typeface="Times New Roman" pitchFamily="18" charset="0"/>
              </a:rPr>
              <a:t>26</a:t>
            </a:r>
            <a:r>
              <a:rPr lang="zh-CN" altLang="es-ES_tradnl">
                <a:latin typeface="Times New Roman" pitchFamily="18" charset="0"/>
                <a:cs typeface="Times New Roman" pitchFamily="18" charset="0"/>
              </a:rPr>
              <a:t>取余）得      </a:t>
            </a:r>
            <a:endParaRPr lang="zh-CN" altLang="es-ES_tradnl"/>
          </a:p>
        </p:txBody>
      </p:sp>
      <p:sp>
        <p:nvSpPr>
          <p:cNvPr id="89124" name="Rectangle 36"/>
          <p:cNvSpPr>
            <a:spLocks noChangeArrowheads="1"/>
          </p:cNvSpPr>
          <p:nvPr/>
        </p:nvSpPr>
        <p:spPr bwMode="auto">
          <a:xfrm>
            <a:off x="2249488" y="4981575"/>
            <a:ext cx="27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sz="1000" b="0">
                <a:latin typeface="Times New Roman" pitchFamily="18" charset="0"/>
                <a:cs typeface="Times New Roman" pitchFamily="18" charset="0"/>
              </a:rPr>
              <a:t>   </a:t>
            </a:r>
            <a:endParaRPr lang="zh-CN" altLang="es-ES_tradnl" sz="1800" b="0"/>
          </a:p>
        </p:txBody>
      </p:sp>
      <p:sp>
        <p:nvSpPr>
          <p:cNvPr id="89125" name="Rectangle 37"/>
          <p:cNvSpPr>
            <a:spLocks noChangeArrowheads="1"/>
          </p:cNvSpPr>
          <p:nvPr/>
        </p:nvSpPr>
        <p:spPr bwMode="auto">
          <a:xfrm>
            <a:off x="2249488" y="5683250"/>
            <a:ext cx="27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sz="1000" b="0">
                <a:latin typeface="Times New Roman" pitchFamily="18" charset="0"/>
                <a:cs typeface="Times New Roman" pitchFamily="18" charset="0"/>
              </a:rPr>
              <a:t>   </a:t>
            </a:r>
            <a:endParaRPr lang="zh-CN" altLang="es-ES_tradnl" sz="1800" b="0"/>
          </a:p>
        </p:txBody>
      </p:sp>
      <p:grpSp>
        <p:nvGrpSpPr>
          <p:cNvPr id="89130" name="Group 42"/>
          <p:cNvGrpSpPr>
            <a:grpSpLocks/>
          </p:cNvGrpSpPr>
          <p:nvPr/>
        </p:nvGrpSpPr>
        <p:grpSpPr bwMode="auto">
          <a:xfrm>
            <a:off x="2843213" y="4987925"/>
            <a:ext cx="2592387" cy="1008063"/>
            <a:chOff x="1701" y="3158"/>
            <a:chExt cx="876" cy="333"/>
          </a:xfrm>
        </p:grpSpPr>
        <p:graphicFrame>
          <p:nvGraphicFramePr>
            <p:cNvPr id="89113" name="Object 25"/>
            <p:cNvGraphicFramePr>
              <a:graphicFrameLocks noChangeAspect="1"/>
            </p:cNvGraphicFramePr>
            <p:nvPr/>
          </p:nvGraphicFramePr>
          <p:xfrm>
            <a:off x="1701" y="3158"/>
            <a:ext cx="210" cy="333"/>
          </p:xfrm>
          <a:graphic>
            <a:graphicData uri="http://schemas.openxmlformats.org/presentationml/2006/ole">
              <mc:AlternateContent xmlns:mc="http://schemas.openxmlformats.org/markup-compatibility/2006">
                <mc:Choice xmlns:v="urn:schemas-microsoft-com:vml" Requires="v">
                  <p:oleObj spid="_x0000_s89182" name="公式" r:id="rId22" imgW="330120" imgH="457200" progId="Equation.3">
                    <p:embed/>
                  </p:oleObj>
                </mc:Choice>
                <mc:Fallback>
                  <p:oleObj name="公式" r:id="rId22" imgW="330120" imgH="457200" progId="Equation.3">
                    <p:embed/>
                    <p:pic>
                      <p:nvPicPr>
                        <p:cNvPr id="0" name="Object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01" y="3158"/>
                          <a:ext cx="210"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2" name="Object 24"/>
            <p:cNvGraphicFramePr>
              <a:graphicFrameLocks noChangeAspect="1"/>
            </p:cNvGraphicFramePr>
            <p:nvPr/>
          </p:nvGraphicFramePr>
          <p:xfrm>
            <a:off x="1923" y="3158"/>
            <a:ext cx="206" cy="333"/>
          </p:xfrm>
          <a:graphic>
            <a:graphicData uri="http://schemas.openxmlformats.org/presentationml/2006/ole">
              <mc:AlternateContent xmlns:mc="http://schemas.openxmlformats.org/markup-compatibility/2006">
                <mc:Choice xmlns:v="urn:schemas-microsoft-com:vml" Requires="v">
                  <p:oleObj spid="_x0000_s89183" name="公式" r:id="rId24" imgW="330120" imgH="457200" progId="Equation.3">
                    <p:embed/>
                  </p:oleObj>
                </mc:Choice>
                <mc:Fallback>
                  <p:oleObj name="公式" r:id="rId24" imgW="330120" imgH="457200" progId="Equation.3">
                    <p:embed/>
                    <p:pic>
                      <p:nvPicPr>
                        <p:cNvPr id="0" name="Object 2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23" y="3158"/>
                          <a:ext cx="206"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1" name="Object 23"/>
            <p:cNvGraphicFramePr>
              <a:graphicFrameLocks noChangeAspect="1"/>
            </p:cNvGraphicFramePr>
            <p:nvPr/>
          </p:nvGraphicFramePr>
          <p:xfrm>
            <a:off x="2154" y="3158"/>
            <a:ext cx="210" cy="333"/>
          </p:xfrm>
          <a:graphic>
            <a:graphicData uri="http://schemas.openxmlformats.org/presentationml/2006/ole">
              <mc:AlternateContent xmlns:mc="http://schemas.openxmlformats.org/markup-compatibility/2006">
                <mc:Choice xmlns:v="urn:schemas-microsoft-com:vml" Requires="v">
                  <p:oleObj spid="_x0000_s89184" name="公式" r:id="rId26" imgW="330120" imgH="457200" progId="Equation.3">
                    <p:embed/>
                  </p:oleObj>
                </mc:Choice>
                <mc:Fallback>
                  <p:oleObj name="公式" r:id="rId26" imgW="330120" imgH="457200" progId="Equation.3">
                    <p:embed/>
                    <p:pic>
                      <p:nvPicPr>
                        <p:cNvPr id="0" name="Object 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54" y="3158"/>
                          <a:ext cx="210"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0" name="Object 22"/>
            <p:cNvGraphicFramePr>
              <a:graphicFrameLocks noChangeAspect="1"/>
            </p:cNvGraphicFramePr>
            <p:nvPr/>
          </p:nvGraphicFramePr>
          <p:xfrm>
            <a:off x="2377" y="3158"/>
            <a:ext cx="200" cy="333"/>
          </p:xfrm>
          <a:graphic>
            <a:graphicData uri="http://schemas.openxmlformats.org/presentationml/2006/ole">
              <mc:AlternateContent xmlns:mc="http://schemas.openxmlformats.org/markup-compatibility/2006">
                <mc:Choice xmlns:v="urn:schemas-microsoft-com:vml" Requires="v">
                  <p:oleObj spid="_x0000_s89185" name="公式" r:id="rId28" imgW="317160" imgH="457200" progId="Equation.3">
                    <p:embed/>
                  </p:oleObj>
                </mc:Choice>
                <mc:Fallback>
                  <p:oleObj name="公式" r:id="rId28" imgW="317160" imgH="457200" progId="Equation.3">
                    <p:embed/>
                    <p:pic>
                      <p:nvPicPr>
                        <p:cNvPr id="0" name="Object 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377" y="3158"/>
                          <a:ext cx="200"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9126" name="Rectangle 38"/>
          <p:cNvSpPr>
            <a:spLocks noChangeArrowheads="1"/>
          </p:cNvSpPr>
          <p:nvPr/>
        </p:nvSpPr>
        <p:spPr bwMode="auto">
          <a:xfrm>
            <a:off x="2249488" y="5995988"/>
            <a:ext cx="3357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s-ES_tradnl">
                <a:latin typeface="Times New Roman" pitchFamily="18" charset="0"/>
                <a:cs typeface="Times New Roman" pitchFamily="18" charset="0"/>
              </a:rPr>
              <a:t>得到密文   </a:t>
            </a:r>
            <a:r>
              <a:rPr lang="es-ES_tradnl" altLang="zh-CN">
                <a:solidFill>
                  <a:srgbClr val="FF0000"/>
                </a:solidFill>
                <a:latin typeface="Times New Roman" pitchFamily="18" charset="0"/>
                <a:cs typeface="Times New Roman" pitchFamily="18" charset="0"/>
              </a:rPr>
              <a:t>JXCPI WEK</a:t>
            </a:r>
            <a:endParaRPr lang="es-ES_tradnl" altLang="zh-CN">
              <a:solidFill>
                <a:srgbClr val="FF0000"/>
              </a:solidFill>
            </a:endParaRPr>
          </a:p>
        </p:txBody>
      </p:sp>
      <p:grpSp>
        <p:nvGrpSpPr>
          <p:cNvPr id="89172" name="Group 84"/>
          <p:cNvGrpSpPr>
            <a:grpSpLocks/>
          </p:cNvGrpSpPr>
          <p:nvPr/>
        </p:nvGrpSpPr>
        <p:grpSpPr bwMode="auto">
          <a:xfrm>
            <a:off x="322263" y="2636838"/>
            <a:ext cx="8642350" cy="3960812"/>
            <a:chOff x="203" y="1661"/>
            <a:chExt cx="5444" cy="2495"/>
          </a:xfrm>
        </p:grpSpPr>
        <p:sp>
          <p:nvSpPr>
            <p:cNvPr id="89118" name="Rectangle 30"/>
            <p:cNvSpPr>
              <a:spLocks noChangeArrowheads="1"/>
            </p:cNvSpPr>
            <p:nvPr/>
          </p:nvSpPr>
          <p:spPr bwMode="auto">
            <a:xfrm>
              <a:off x="203" y="1736"/>
              <a:ext cx="54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s-ES_tradnl">
                  <a:latin typeface="Times New Roman" pitchFamily="18" charset="0"/>
                  <a:cs typeface="Times New Roman" pitchFamily="18" charset="0"/>
                </a:rPr>
                <a:t> 解</a:t>
              </a:r>
              <a:r>
                <a:rPr lang="es-ES_tradnl" altLang="zh-CN">
                  <a:latin typeface="Times New Roman" pitchFamily="18" charset="0"/>
                  <a:cs typeface="Times New Roman" pitchFamily="18" charset="0"/>
                </a:rPr>
                <a:t>:(</a:t>
              </a:r>
              <a:r>
                <a:rPr lang="zh-CN" altLang="es-ES_tradnl">
                  <a:latin typeface="Times New Roman" pitchFamily="18" charset="0"/>
                  <a:cs typeface="Times New Roman" pitchFamily="18" charset="0"/>
                </a:rPr>
                <a:t>希尔密码加 密</a:t>
              </a:r>
              <a:r>
                <a:rPr lang="es-ES_tradnl" altLang="zh-CN">
                  <a:latin typeface="Times New Roman" pitchFamily="18" charset="0"/>
                  <a:cs typeface="Times New Roman" pitchFamily="18" charset="0"/>
                </a:rPr>
                <a:t>)</a:t>
              </a:r>
              <a:r>
                <a:rPr lang="zh-CN" altLang="es-ES_tradnl">
                  <a:latin typeface="Times New Roman" pitchFamily="18" charset="0"/>
                  <a:cs typeface="Times New Roman" pitchFamily="18" charset="0"/>
                </a:rPr>
                <a:t>用相应数字代替字符，划分为两个元素一</a:t>
              </a:r>
            </a:p>
            <a:p>
              <a:r>
                <a:rPr lang="zh-CN" altLang="es-ES_tradnl">
                  <a:latin typeface="Times New Roman" pitchFamily="18" charset="0"/>
                  <a:cs typeface="Times New Roman" pitchFamily="18" charset="0"/>
                </a:rPr>
                <a:t>       组并表示为向量：</a:t>
              </a:r>
              <a:endParaRPr lang="zh-CN" altLang="es-ES_tradnl"/>
            </a:p>
          </p:txBody>
        </p:sp>
        <p:grpSp>
          <p:nvGrpSpPr>
            <p:cNvPr id="89162" name="Group 74"/>
            <p:cNvGrpSpPr>
              <a:grpSpLocks/>
            </p:cNvGrpSpPr>
            <p:nvPr/>
          </p:nvGrpSpPr>
          <p:grpSpPr bwMode="auto">
            <a:xfrm>
              <a:off x="249" y="1661"/>
              <a:ext cx="5307" cy="2495"/>
              <a:chOff x="295" y="527"/>
              <a:chExt cx="5184" cy="3629"/>
            </a:xfrm>
          </p:grpSpPr>
          <p:sp>
            <p:nvSpPr>
              <p:cNvPr id="89163" name="Line 75"/>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9164" name="Group 76"/>
              <p:cNvGrpSpPr>
                <a:grpSpLocks/>
              </p:cNvGrpSpPr>
              <p:nvPr/>
            </p:nvGrpSpPr>
            <p:grpSpPr bwMode="auto">
              <a:xfrm>
                <a:off x="295" y="527"/>
                <a:ext cx="5184" cy="3629"/>
                <a:chOff x="295" y="618"/>
                <a:chExt cx="5184" cy="3583"/>
              </a:xfrm>
            </p:grpSpPr>
            <p:sp>
              <p:nvSpPr>
                <p:cNvPr id="89165" name="Line 77"/>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9166" name="Group 78"/>
                <p:cNvGrpSpPr>
                  <a:grpSpLocks/>
                </p:cNvGrpSpPr>
                <p:nvPr/>
              </p:nvGrpSpPr>
              <p:grpSpPr bwMode="auto">
                <a:xfrm>
                  <a:off x="301" y="618"/>
                  <a:ext cx="5178" cy="3583"/>
                  <a:chOff x="301" y="618"/>
                  <a:chExt cx="5178" cy="3095"/>
                </a:xfrm>
              </p:grpSpPr>
              <p:sp>
                <p:nvSpPr>
                  <p:cNvPr id="89167" name="Line 79"/>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68" name="Freeform 80"/>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89095"/>
                                        </p:tgtEl>
                                        <p:attrNameLst>
                                          <p:attrName>style.visibility</p:attrName>
                                        </p:attrNameLst>
                                      </p:cBhvr>
                                      <p:to>
                                        <p:strVal val="visible"/>
                                      </p:to>
                                    </p:set>
                                  </p:childTnLst>
                                </p:cTn>
                              </p:par>
                            </p:childTnLst>
                          </p:cTn>
                        </p:par>
                        <p:par>
                          <p:cTn id="7" fill="hold" nodeType="afterGroup">
                            <p:stCondLst>
                              <p:cond delay="0"/>
                            </p:stCondLst>
                            <p:childTnLst>
                              <p:par>
                                <p:cTn id="8" presetID="8" presetClass="entr" presetSubtype="16" fill="hold" nodeType="afterEffect">
                                  <p:stCondLst>
                                    <p:cond delay="0"/>
                                  </p:stCondLst>
                                  <p:childTnLst>
                                    <p:set>
                                      <p:cBhvr>
                                        <p:cTn id="9" dur="1" fill="hold">
                                          <p:stCondLst>
                                            <p:cond delay="0"/>
                                          </p:stCondLst>
                                        </p:cTn>
                                        <p:tgtEl>
                                          <p:spTgt spid="89109"/>
                                        </p:tgtEl>
                                        <p:attrNameLst>
                                          <p:attrName>style.visibility</p:attrName>
                                        </p:attrNameLst>
                                      </p:cBhvr>
                                      <p:to>
                                        <p:strVal val="visible"/>
                                      </p:to>
                                    </p:set>
                                    <p:animEffect transition="in" filter="diamond(in)">
                                      <p:cBhvr>
                                        <p:cTn id="10" dur="2000"/>
                                        <p:tgtEl>
                                          <p:spTgt spid="8910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89172"/>
                                        </p:tgtEl>
                                        <p:attrNameLst>
                                          <p:attrName>style.visibility</p:attrName>
                                        </p:attrNameLst>
                                      </p:cBhvr>
                                      <p:to>
                                        <p:strVal val="visible"/>
                                      </p:to>
                                    </p:set>
                                    <p:animEffect transition="in" filter="wipe(up)">
                                      <p:cBhvr>
                                        <p:cTn id="15" dur="500"/>
                                        <p:tgtEl>
                                          <p:spTgt spid="89172"/>
                                        </p:tgtEl>
                                      </p:cBhvr>
                                    </p:animEffect>
                                  </p:childTnLst>
                                </p:cTn>
                              </p:par>
                            </p:childTnLst>
                          </p:cTn>
                        </p:par>
                        <p:par>
                          <p:cTn id="16" fill="hold" nodeType="afterGroup">
                            <p:stCondLst>
                              <p:cond delay="500"/>
                            </p:stCondLst>
                            <p:childTnLst>
                              <p:par>
                                <p:cTn id="17" presetID="10" presetClass="entr" presetSubtype="0" fill="hold" nodeType="afterEffect">
                                  <p:stCondLst>
                                    <p:cond delay="0"/>
                                  </p:stCondLst>
                                  <p:childTnLst>
                                    <p:set>
                                      <p:cBhvr>
                                        <p:cTn id="18" dur="1" fill="hold">
                                          <p:stCondLst>
                                            <p:cond delay="0"/>
                                          </p:stCondLst>
                                        </p:cTn>
                                        <p:tgtEl>
                                          <p:spTgt spid="89129"/>
                                        </p:tgtEl>
                                        <p:attrNameLst>
                                          <p:attrName>style.visibility</p:attrName>
                                        </p:attrNameLst>
                                      </p:cBhvr>
                                      <p:to>
                                        <p:strVal val="visible"/>
                                      </p:to>
                                    </p:set>
                                    <p:animEffect transition="in" filter="fade">
                                      <p:cBhvr>
                                        <p:cTn id="19" dur="2000"/>
                                        <p:tgtEl>
                                          <p:spTgt spid="891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9122"/>
                                        </p:tgtEl>
                                        <p:attrNameLst>
                                          <p:attrName>style.visibility</p:attrName>
                                        </p:attrNameLst>
                                      </p:cBhvr>
                                      <p:to>
                                        <p:strVal val="visible"/>
                                      </p:to>
                                    </p:set>
                                    <p:animEffect transition="in" filter="blinds(horizontal)">
                                      <p:cBhvr>
                                        <p:cTn id="24" dur="500"/>
                                        <p:tgtEl>
                                          <p:spTgt spid="89122"/>
                                        </p:tgtEl>
                                      </p:cBhvr>
                                    </p:animEffect>
                                  </p:childTnLst>
                                </p:cTn>
                              </p:par>
                            </p:childTnLst>
                          </p:cTn>
                        </p:par>
                        <p:par>
                          <p:cTn id="25" fill="hold" nodeType="afterGroup">
                            <p:stCondLst>
                              <p:cond delay="500"/>
                            </p:stCondLst>
                            <p:childTnLst>
                              <p:par>
                                <p:cTn id="26" presetID="10" presetClass="entr" presetSubtype="0" fill="hold" nodeType="afterEffect">
                                  <p:stCondLst>
                                    <p:cond delay="0"/>
                                  </p:stCondLst>
                                  <p:childTnLst>
                                    <p:set>
                                      <p:cBhvr>
                                        <p:cTn id="27" dur="1" fill="hold">
                                          <p:stCondLst>
                                            <p:cond delay="0"/>
                                          </p:stCondLst>
                                        </p:cTn>
                                        <p:tgtEl>
                                          <p:spTgt spid="89130"/>
                                        </p:tgtEl>
                                        <p:attrNameLst>
                                          <p:attrName>style.visibility</p:attrName>
                                        </p:attrNameLst>
                                      </p:cBhvr>
                                      <p:to>
                                        <p:strVal val="visible"/>
                                      </p:to>
                                    </p:set>
                                    <p:animEffect transition="in" filter="fade">
                                      <p:cBhvr>
                                        <p:cTn id="28" dur="2000"/>
                                        <p:tgtEl>
                                          <p:spTgt spid="891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89126"/>
                                        </p:tgtEl>
                                        <p:attrNameLst>
                                          <p:attrName>style.visibility</p:attrName>
                                        </p:attrNameLst>
                                      </p:cBhvr>
                                      <p:to>
                                        <p:strVal val="visible"/>
                                      </p:to>
                                    </p:set>
                                    <p:animEffect transition="in" filter="strips(downRight)">
                                      <p:cBhvr>
                                        <p:cTn id="33" dur="500"/>
                                        <p:tgtEl>
                                          <p:spTgt spid="8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22" grpId="0"/>
      <p:bldP spid="891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62" name="Group 50"/>
          <p:cNvGrpSpPr>
            <a:grpSpLocks/>
          </p:cNvGrpSpPr>
          <p:nvPr/>
        </p:nvGrpSpPr>
        <p:grpSpPr bwMode="auto">
          <a:xfrm>
            <a:off x="519113" y="620713"/>
            <a:ext cx="8301037" cy="2520950"/>
            <a:chOff x="327" y="391"/>
            <a:chExt cx="5229" cy="1588"/>
          </a:xfrm>
        </p:grpSpPr>
        <p:grpSp>
          <p:nvGrpSpPr>
            <p:cNvPr id="90116" name="Group 4"/>
            <p:cNvGrpSpPr>
              <a:grpSpLocks/>
            </p:cNvGrpSpPr>
            <p:nvPr/>
          </p:nvGrpSpPr>
          <p:grpSpPr bwMode="auto">
            <a:xfrm rot="10800000" flipH="1">
              <a:off x="327" y="391"/>
              <a:ext cx="5184" cy="1588"/>
              <a:chOff x="295" y="527"/>
              <a:chExt cx="5184" cy="3629"/>
            </a:xfrm>
          </p:grpSpPr>
          <p:sp>
            <p:nvSpPr>
              <p:cNvPr id="90117" name="Line 5"/>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0118" name="Group 6"/>
              <p:cNvGrpSpPr>
                <a:grpSpLocks/>
              </p:cNvGrpSpPr>
              <p:nvPr/>
            </p:nvGrpSpPr>
            <p:grpSpPr bwMode="auto">
              <a:xfrm>
                <a:off x="295" y="527"/>
                <a:ext cx="5184" cy="3629"/>
                <a:chOff x="295" y="618"/>
                <a:chExt cx="5184" cy="3583"/>
              </a:xfrm>
            </p:grpSpPr>
            <p:sp>
              <p:nvSpPr>
                <p:cNvPr id="90119" name="Line 7"/>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0120" name="Group 8"/>
                <p:cNvGrpSpPr>
                  <a:grpSpLocks/>
                </p:cNvGrpSpPr>
                <p:nvPr/>
              </p:nvGrpSpPr>
              <p:grpSpPr bwMode="auto">
                <a:xfrm>
                  <a:off x="301" y="618"/>
                  <a:ext cx="5178" cy="3583"/>
                  <a:chOff x="301" y="618"/>
                  <a:chExt cx="5178" cy="3095"/>
                </a:xfrm>
              </p:grpSpPr>
              <p:sp>
                <p:nvSpPr>
                  <p:cNvPr id="90121" name="Line 9"/>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2" name="Freeform 10"/>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90123" name="Text Box 11"/>
            <p:cNvSpPr txBox="1">
              <a:spLocks noChangeArrowheads="1"/>
            </p:cNvSpPr>
            <p:nvPr/>
          </p:nvSpPr>
          <p:spPr bwMode="auto">
            <a:xfrm>
              <a:off x="339" y="527"/>
              <a:ext cx="52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s-ES_tradnl"/>
                <a:t>（</a:t>
              </a:r>
              <a:r>
                <a:rPr lang="zh-CN" altLang="es-ES_tradnl">
                  <a:solidFill>
                    <a:srgbClr val="FF0000"/>
                  </a:solidFill>
                </a:rPr>
                <a:t>希尔密码解密</a:t>
              </a:r>
              <a:r>
                <a:rPr lang="zh-CN" altLang="es-ES_tradnl"/>
                <a:t>）</a:t>
              </a:r>
            </a:p>
            <a:p>
              <a:r>
                <a:rPr lang="zh-CN" altLang="es-ES_tradnl"/>
                <a:t>用</a:t>
              </a:r>
              <a:r>
                <a:rPr lang="es-ES_tradnl" altLang="zh-CN">
                  <a:solidFill>
                    <a:srgbClr val="0000FF"/>
                  </a:solidFill>
                </a:rPr>
                <a:t>A</a:t>
              </a:r>
              <a:r>
                <a:rPr lang="es-ES_tradnl" altLang="zh-CN" baseline="30000">
                  <a:solidFill>
                    <a:srgbClr val="0000FF"/>
                  </a:solidFill>
                </a:rPr>
                <a:t>-1</a:t>
              </a:r>
              <a:r>
                <a:rPr lang="zh-CN" altLang="es-ES_tradnl"/>
                <a:t>左乘求得的向量，即可还原为原来的向量。 </a:t>
              </a:r>
              <a:r>
                <a:rPr lang="es-ES_tradnl" altLang="zh-CN"/>
                <a:t>(</a:t>
              </a:r>
              <a:r>
                <a:rPr lang="zh-CN" altLang="es-ES_tradnl">
                  <a:solidFill>
                    <a:srgbClr val="CC0000"/>
                  </a:solidFill>
                </a:rPr>
                <a:t>自行验证</a:t>
              </a:r>
              <a:r>
                <a:rPr lang="es-ES_tradnl" altLang="zh-CN"/>
                <a:t>)</a:t>
              </a:r>
            </a:p>
            <a:p>
              <a:r>
                <a:rPr lang="zh-CN" altLang="es-ES_tradnl"/>
                <a:t>希尔密码是以</a:t>
              </a:r>
              <a:r>
                <a:rPr lang="zh-CN" altLang="es-ES_tradnl">
                  <a:solidFill>
                    <a:srgbClr val="0000FF"/>
                  </a:solidFill>
                </a:rPr>
                <a:t>矩阵 法</a:t>
              </a:r>
              <a:r>
                <a:rPr lang="zh-CN" altLang="es-ES_tradnl"/>
                <a:t>为基础的，明文与密文的对  应由</a:t>
              </a:r>
              <a:r>
                <a:rPr lang="en-US" altLang="zh-CN">
                  <a:solidFill>
                    <a:srgbClr val="0000FF"/>
                  </a:solidFill>
                </a:rPr>
                <a:t>n</a:t>
              </a:r>
              <a:r>
                <a:rPr lang="zh-CN" altLang="en-US"/>
                <a:t>阶矩阵</a:t>
              </a:r>
              <a:r>
                <a:rPr lang="en-US" altLang="zh-CN">
                  <a:solidFill>
                    <a:srgbClr val="0000FF"/>
                  </a:solidFill>
                </a:rPr>
                <a:t>A</a:t>
              </a:r>
              <a:r>
                <a:rPr lang="zh-CN" altLang="en-US"/>
                <a:t>确定。矩阵</a:t>
              </a:r>
              <a:r>
                <a:rPr lang="en-US" altLang="zh-CN">
                  <a:solidFill>
                    <a:srgbClr val="0000FF"/>
                  </a:solidFill>
                </a:rPr>
                <a:t>A</a:t>
              </a:r>
              <a:r>
                <a:rPr lang="zh-CN" altLang="en-US"/>
                <a:t>的阶数是事先约定的，与明文分组时每组字母的字母数量相同，如果明文所含字数  与</a:t>
              </a:r>
              <a:r>
                <a:rPr lang="en-US" altLang="zh-CN">
                  <a:solidFill>
                    <a:srgbClr val="0000FF"/>
                  </a:solidFill>
                </a:rPr>
                <a:t>n</a:t>
              </a:r>
              <a:r>
                <a:rPr lang="zh-CN" altLang="en-US"/>
                <a:t>不匹配，则最后几个分量可任意补足。</a:t>
              </a:r>
            </a:p>
          </p:txBody>
        </p:sp>
      </p:grpSp>
      <p:sp>
        <p:nvSpPr>
          <p:cNvPr id="90137"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4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41" name="Rectangle 29"/>
          <p:cNvSpPr>
            <a:spLocks noChangeArrowheads="1"/>
          </p:cNvSpPr>
          <p:nvPr/>
        </p:nvSpPr>
        <p:spPr bwMode="auto">
          <a:xfrm>
            <a:off x="0" y="4572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itchFamily="18" charset="0"/>
                <a:cs typeface="Times New Roman" pitchFamily="18" charset="0"/>
              </a:rPr>
              <a:t> </a:t>
            </a:r>
            <a:endParaRPr lang="en-US" altLang="zh-CN" sz="1800" b="0"/>
          </a:p>
        </p:txBody>
      </p:sp>
      <p:sp>
        <p:nvSpPr>
          <p:cNvPr id="90142" name="Rectangle 30"/>
          <p:cNvSpPr>
            <a:spLocks noChangeArrowheads="1"/>
          </p:cNvSpPr>
          <p:nvPr/>
        </p:nvSpPr>
        <p:spPr bwMode="auto">
          <a:xfrm>
            <a:off x="0" y="1158875"/>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b="0"/>
              <a:t> </a:t>
            </a:r>
            <a:endParaRPr lang="en-US" altLang="zh-CN" sz="1800" b="0"/>
          </a:p>
        </p:txBody>
      </p:sp>
      <p:sp>
        <p:nvSpPr>
          <p:cNvPr id="90148" name="Rectangle 36"/>
          <p:cNvSpPr>
            <a:spLocks noChangeArrowheads="1"/>
          </p:cNvSpPr>
          <p:nvPr/>
        </p:nvSpPr>
        <p:spPr bwMode="auto">
          <a:xfrm>
            <a:off x="0" y="2417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50" name="Rectangle 38"/>
          <p:cNvSpPr>
            <a:spLocks noChangeArrowheads="1"/>
          </p:cNvSpPr>
          <p:nvPr/>
        </p:nvSpPr>
        <p:spPr bwMode="auto">
          <a:xfrm>
            <a:off x="0" y="328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51" name="Rectangle 39"/>
          <p:cNvSpPr>
            <a:spLocks noChangeArrowheads="1"/>
          </p:cNvSpPr>
          <p:nvPr/>
        </p:nvSpPr>
        <p:spPr bwMode="auto">
          <a:xfrm>
            <a:off x="0" y="3738563"/>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itchFamily="18" charset="0"/>
                <a:cs typeface="Times New Roman" pitchFamily="18" charset="0"/>
              </a:rPr>
              <a:t>  </a:t>
            </a:r>
            <a:endParaRPr lang="en-US" altLang="zh-CN" sz="1800" b="0"/>
          </a:p>
        </p:txBody>
      </p:sp>
      <p:sp>
        <p:nvSpPr>
          <p:cNvPr id="90156" name="Rectangle 44"/>
          <p:cNvSpPr>
            <a:spLocks noChangeArrowheads="1"/>
          </p:cNvSpPr>
          <p:nvPr/>
        </p:nvSpPr>
        <p:spPr bwMode="auto">
          <a:xfrm>
            <a:off x="0"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58" name="Rectangle 46"/>
          <p:cNvSpPr>
            <a:spLocks noChangeArrowheads="1"/>
          </p:cNvSpPr>
          <p:nvPr/>
        </p:nvSpPr>
        <p:spPr bwMode="auto">
          <a:xfrm>
            <a:off x="0" y="3878263"/>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b="0"/>
              <a:t> </a:t>
            </a:r>
            <a:endParaRPr lang="en-US" altLang="zh-CN" sz="1800" b="0"/>
          </a:p>
        </p:txBody>
      </p:sp>
      <p:grpSp>
        <p:nvGrpSpPr>
          <p:cNvPr id="90163" name="Group 51"/>
          <p:cNvGrpSpPr>
            <a:grpSpLocks/>
          </p:cNvGrpSpPr>
          <p:nvPr/>
        </p:nvGrpSpPr>
        <p:grpSpPr bwMode="auto">
          <a:xfrm>
            <a:off x="468313" y="3284538"/>
            <a:ext cx="8229600" cy="3313112"/>
            <a:chOff x="295" y="2069"/>
            <a:chExt cx="5184" cy="2087"/>
          </a:xfrm>
        </p:grpSpPr>
        <p:grpSp>
          <p:nvGrpSpPr>
            <p:cNvPr id="90125" name="Group 13"/>
            <p:cNvGrpSpPr>
              <a:grpSpLocks/>
            </p:cNvGrpSpPr>
            <p:nvPr/>
          </p:nvGrpSpPr>
          <p:grpSpPr bwMode="auto">
            <a:xfrm>
              <a:off x="295" y="2069"/>
              <a:ext cx="5184" cy="2087"/>
              <a:chOff x="295" y="527"/>
              <a:chExt cx="5184" cy="3629"/>
            </a:xfrm>
          </p:grpSpPr>
          <p:sp>
            <p:nvSpPr>
              <p:cNvPr id="90126" name="Line 14"/>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0127" name="Group 15"/>
              <p:cNvGrpSpPr>
                <a:grpSpLocks/>
              </p:cNvGrpSpPr>
              <p:nvPr/>
            </p:nvGrpSpPr>
            <p:grpSpPr bwMode="auto">
              <a:xfrm>
                <a:off x="295" y="527"/>
                <a:ext cx="5184" cy="3629"/>
                <a:chOff x="295" y="618"/>
                <a:chExt cx="5184" cy="3583"/>
              </a:xfrm>
            </p:grpSpPr>
            <p:sp>
              <p:nvSpPr>
                <p:cNvPr id="90128" name="Line 16"/>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0129" name="Group 17"/>
                <p:cNvGrpSpPr>
                  <a:grpSpLocks/>
                </p:cNvGrpSpPr>
                <p:nvPr/>
              </p:nvGrpSpPr>
              <p:grpSpPr bwMode="auto">
                <a:xfrm>
                  <a:off x="301" y="618"/>
                  <a:ext cx="5178" cy="3583"/>
                  <a:chOff x="301" y="618"/>
                  <a:chExt cx="5178" cy="3095"/>
                </a:xfrm>
              </p:grpSpPr>
              <p:sp>
                <p:nvSpPr>
                  <p:cNvPr id="90130" name="Line 18"/>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1" name="Freeform 19"/>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90135" name="Text Box 23"/>
            <p:cNvSpPr txBox="1">
              <a:spLocks noChangeArrowheads="1"/>
            </p:cNvSpPr>
            <p:nvPr/>
          </p:nvSpPr>
          <p:spPr bwMode="auto">
            <a:xfrm>
              <a:off x="340" y="2115"/>
              <a:ext cx="5080"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FF"/>
                  </a:solidFill>
                </a:rPr>
                <a:t>A</a:t>
              </a:r>
              <a:r>
                <a:rPr lang="en-US" altLang="zh-CN" baseline="30000">
                  <a:solidFill>
                    <a:srgbClr val="0000FF"/>
                  </a:solidFill>
                </a:rPr>
                <a:t>-1</a:t>
              </a:r>
              <a:r>
                <a:rPr lang="zh-CN" altLang="en-US">
                  <a:solidFill>
                    <a:srgbClr val="FF0000"/>
                  </a:solidFill>
                </a:rPr>
                <a:t>的求法</a:t>
              </a:r>
              <a:endParaRPr lang="zh-CN" altLang="en-US" u="sng"/>
            </a:p>
            <a:p>
              <a:r>
                <a:rPr lang="zh-CN" altLang="en-US" u="sng">
                  <a:solidFill>
                    <a:srgbClr val="00CC00"/>
                  </a:solidFill>
                </a:rPr>
                <a:t>方法</a:t>
              </a:r>
              <a:r>
                <a:rPr lang="en-US" altLang="zh-CN" u="sng">
                  <a:solidFill>
                    <a:srgbClr val="00CC00"/>
                  </a:solidFill>
                </a:rPr>
                <a:t>1</a:t>
              </a:r>
              <a:r>
                <a:rPr lang="en-US" altLang="zh-CN"/>
                <a:t>  </a:t>
              </a:r>
              <a:r>
                <a:rPr lang="zh-CN" altLang="en-US"/>
                <a:t>利用公式                      ，例如，若取                  ，</a:t>
              </a:r>
            </a:p>
            <a:p>
              <a:endParaRPr lang="zh-CN" altLang="en-US"/>
            </a:p>
            <a:p>
              <a:r>
                <a:rPr lang="zh-CN" altLang="en-US"/>
                <a:t>则                     </a:t>
              </a:r>
              <a:r>
                <a:rPr lang="en-US" altLang="zh-CN"/>
                <a:t>,                   ,                         (mod26) </a:t>
              </a:r>
              <a:r>
                <a:rPr lang="zh-CN" altLang="en-US"/>
                <a:t>，即 </a:t>
              </a:r>
            </a:p>
            <a:p>
              <a:endParaRPr lang="zh-CN" altLang="en-US"/>
            </a:p>
            <a:p>
              <a:endParaRPr lang="zh-CN" altLang="en-US"/>
            </a:p>
            <a:p>
              <a:r>
                <a:rPr lang="zh-CN" altLang="en-US" u="sng">
                  <a:solidFill>
                    <a:srgbClr val="00CC00"/>
                  </a:solidFill>
                </a:rPr>
                <a:t>方法</a:t>
              </a:r>
              <a:r>
                <a:rPr lang="en-US" altLang="zh-CN" u="sng">
                  <a:solidFill>
                    <a:srgbClr val="00CC00"/>
                  </a:solidFill>
                </a:rPr>
                <a:t>2</a:t>
              </a:r>
              <a:r>
                <a:rPr lang="en-US" altLang="zh-CN"/>
                <a:t>  </a:t>
              </a:r>
              <a:r>
                <a:rPr lang="zh-CN" altLang="en-US"/>
                <a:t>利用高斯消去法。将矩  阵</a:t>
              </a:r>
              <a:r>
                <a:rPr lang="en-US" altLang="zh-CN" i="1">
                  <a:solidFill>
                    <a:srgbClr val="0000FF"/>
                  </a:solidFill>
                </a:rPr>
                <a:t>(A, E)</a:t>
              </a:r>
              <a:r>
                <a:rPr lang="zh-CN" altLang="en-US"/>
                <a:t>中的矩阵</a:t>
              </a:r>
              <a:r>
                <a:rPr lang="en-US" altLang="zh-CN" i="1">
                  <a:solidFill>
                    <a:srgbClr val="0000FF"/>
                  </a:solidFill>
                </a:rPr>
                <a:t>A</a:t>
              </a:r>
              <a:r>
                <a:rPr lang="zh-CN" altLang="en-US"/>
                <a:t>消为</a:t>
              </a:r>
              <a:r>
                <a:rPr lang="en-US" altLang="zh-CN" i="1">
                  <a:solidFill>
                    <a:srgbClr val="0000FF"/>
                  </a:solidFill>
                </a:rPr>
                <a:t>E</a:t>
              </a:r>
              <a:r>
                <a:rPr lang="zh-CN" altLang="en-US"/>
                <a:t>，则原先的</a:t>
              </a:r>
              <a:r>
                <a:rPr lang="en-US" altLang="zh-CN" i="1">
                  <a:solidFill>
                    <a:srgbClr val="0000FF"/>
                  </a:solidFill>
                </a:rPr>
                <a:t>E</a:t>
              </a:r>
              <a:r>
                <a:rPr lang="zh-CN" altLang="en-US"/>
                <a:t>即被消成了</a:t>
              </a:r>
              <a:r>
                <a:rPr lang="en-US" altLang="zh-CN" i="1">
                  <a:solidFill>
                    <a:srgbClr val="0000FF"/>
                  </a:solidFill>
                </a:rPr>
                <a:t>A</a:t>
              </a:r>
              <a:r>
                <a:rPr lang="en-US" altLang="zh-CN" baseline="30000">
                  <a:solidFill>
                    <a:srgbClr val="0000FF"/>
                  </a:solidFill>
                </a:rPr>
                <a:t>-1</a:t>
              </a:r>
              <a:r>
                <a:rPr lang="zh-CN" altLang="en-US"/>
                <a:t>，</a:t>
              </a:r>
            </a:p>
          </p:txBody>
        </p:sp>
        <p:graphicFrame>
          <p:nvGraphicFramePr>
            <p:cNvPr id="90136" name="Object 24"/>
            <p:cNvGraphicFramePr>
              <a:graphicFrameLocks noChangeAspect="1"/>
            </p:cNvGraphicFramePr>
            <p:nvPr/>
          </p:nvGraphicFramePr>
          <p:xfrm>
            <a:off x="1837" y="2219"/>
            <a:ext cx="1043" cy="531"/>
          </p:xfrm>
          <a:graphic>
            <a:graphicData uri="http://schemas.openxmlformats.org/presentationml/2006/ole">
              <mc:AlternateContent xmlns:mc="http://schemas.openxmlformats.org/markup-compatibility/2006">
                <mc:Choice xmlns:v="urn:schemas-microsoft-com:vml" Requires="v">
                  <p:oleObj spid="_x0000_s90164" name="公式" r:id="rId3" imgW="876240" imgH="444240" progId="Equation.3">
                    <p:embed/>
                  </p:oleObj>
                </mc:Choice>
                <mc:Fallback>
                  <p:oleObj name="公式" r:id="rId3" imgW="876240" imgH="44424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2219"/>
                          <a:ext cx="1043" cy="5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0143" name="Group 31"/>
            <p:cNvGrpSpPr>
              <a:grpSpLocks/>
            </p:cNvGrpSpPr>
            <p:nvPr/>
          </p:nvGrpSpPr>
          <p:grpSpPr bwMode="auto">
            <a:xfrm>
              <a:off x="4169" y="2251"/>
              <a:ext cx="798" cy="482"/>
              <a:chOff x="-4" y="0"/>
              <a:chExt cx="419" cy="288"/>
            </a:xfrm>
          </p:grpSpPr>
          <p:graphicFrame>
            <p:nvGraphicFramePr>
              <p:cNvPr id="90139" name="Object 27"/>
              <p:cNvGraphicFramePr>
                <a:graphicFrameLocks noChangeAspect="1"/>
              </p:cNvGraphicFramePr>
              <p:nvPr/>
            </p:nvGraphicFramePr>
            <p:xfrm>
              <a:off x="-4" y="0"/>
              <a:ext cx="290" cy="288"/>
            </p:xfrm>
            <a:graphic>
              <a:graphicData uri="http://schemas.openxmlformats.org/presentationml/2006/ole">
                <mc:AlternateContent xmlns:mc="http://schemas.openxmlformats.org/markup-compatibility/2006">
                  <mc:Choice xmlns:v="urn:schemas-microsoft-com:vml" Requires="v">
                    <p:oleObj spid="_x0000_s90165" name="公式" r:id="rId5" imgW="457200" imgH="457200" progId="Equation.3">
                      <p:embed/>
                    </p:oleObj>
                  </mc:Choice>
                  <mc:Fallback>
                    <p:oleObj name="公式" r:id="rId5" imgW="457200" imgH="4572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 y="0"/>
                            <a:ext cx="29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38" name="Object 26"/>
              <p:cNvGraphicFramePr>
                <a:graphicFrameLocks noChangeAspect="1"/>
              </p:cNvGraphicFramePr>
              <p:nvPr/>
            </p:nvGraphicFramePr>
            <p:xfrm>
              <a:off x="295" y="0"/>
              <a:ext cx="120" cy="288"/>
            </p:xfrm>
            <a:graphic>
              <a:graphicData uri="http://schemas.openxmlformats.org/presentationml/2006/ole">
                <mc:AlternateContent xmlns:mc="http://schemas.openxmlformats.org/markup-compatibility/2006">
                  <mc:Choice xmlns:v="urn:schemas-microsoft-com:vml" Requires="v">
                    <p:oleObj spid="_x0000_s90166" name="公式" r:id="rId7" imgW="190440" imgH="457200" progId="Equation.3">
                      <p:embed/>
                    </p:oleObj>
                  </mc:Choice>
                  <mc:Fallback>
                    <p:oleObj name="公式" r:id="rId7" imgW="190440" imgH="45720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 y="0"/>
                            <a:ext cx="12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0147" name="Object 35"/>
            <p:cNvGraphicFramePr>
              <a:graphicFrameLocks noChangeAspect="1"/>
            </p:cNvGraphicFramePr>
            <p:nvPr/>
          </p:nvGraphicFramePr>
          <p:xfrm>
            <a:off x="612" y="2840"/>
            <a:ext cx="1043" cy="255"/>
          </p:xfrm>
          <a:graphic>
            <a:graphicData uri="http://schemas.openxmlformats.org/presentationml/2006/ole">
              <mc:AlternateContent xmlns:mc="http://schemas.openxmlformats.org/markup-compatibility/2006">
                <mc:Choice xmlns:v="urn:schemas-microsoft-com:vml" Requires="v">
                  <p:oleObj spid="_x0000_s90167" name="公式" r:id="rId9" imgW="698400" imgH="203040" progId="Equation.3">
                    <p:embed/>
                  </p:oleObj>
                </mc:Choice>
                <mc:Fallback>
                  <p:oleObj name="公式" r:id="rId9" imgW="698400" imgH="203040"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 y="2840"/>
                          <a:ext cx="1043"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46" name="Object 34"/>
            <p:cNvGraphicFramePr>
              <a:graphicFrameLocks noChangeAspect="1"/>
            </p:cNvGraphicFramePr>
            <p:nvPr/>
          </p:nvGraphicFramePr>
          <p:xfrm>
            <a:off x="1807" y="2639"/>
            <a:ext cx="892" cy="519"/>
          </p:xfrm>
          <a:graphic>
            <a:graphicData uri="http://schemas.openxmlformats.org/presentationml/2006/ole">
              <mc:AlternateContent xmlns:mc="http://schemas.openxmlformats.org/markup-compatibility/2006">
                <mc:Choice xmlns:v="urn:schemas-microsoft-com:vml" Requires="v">
                  <p:oleObj spid="_x0000_s90168" name="公式" r:id="rId11" imgW="723600" imgH="419040" progId="Equation.3">
                    <p:embed/>
                  </p:oleObj>
                </mc:Choice>
                <mc:Fallback>
                  <p:oleObj name="公式" r:id="rId11" imgW="723600" imgH="419040"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7" y="2639"/>
                          <a:ext cx="892" cy="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0153" name="Group 41"/>
            <p:cNvGrpSpPr>
              <a:grpSpLocks/>
            </p:cNvGrpSpPr>
            <p:nvPr/>
          </p:nvGrpSpPr>
          <p:grpSpPr bwMode="auto">
            <a:xfrm>
              <a:off x="2917" y="2704"/>
              <a:ext cx="1195" cy="499"/>
              <a:chOff x="2241" y="527"/>
              <a:chExt cx="608" cy="288"/>
            </a:xfrm>
          </p:grpSpPr>
          <p:graphicFrame>
            <p:nvGraphicFramePr>
              <p:cNvPr id="90145" name="Object 33"/>
              <p:cNvGraphicFramePr>
                <a:graphicFrameLocks noChangeAspect="1"/>
              </p:cNvGraphicFramePr>
              <p:nvPr/>
            </p:nvGraphicFramePr>
            <p:xfrm>
              <a:off x="2241" y="527"/>
              <a:ext cx="414" cy="288"/>
            </p:xfrm>
            <a:graphic>
              <a:graphicData uri="http://schemas.openxmlformats.org/presentationml/2006/ole">
                <mc:AlternateContent xmlns:mc="http://schemas.openxmlformats.org/markup-compatibility/2006">
                  <mc:Choice xmlns:v="urn:schemas-microsoft-com:vml" Requires="v">
                    <p:oleObj spid="_x0000_s90169" name="公式" r:id="rId13" imgW="660240" imgH="457200" progId="Equation.3">
                      <p:embed/>
                    </p:oleObj>
                  </mc:Choice>
                  <mc:Fallback>
                    <p:oleObj name="公式" r:id="rId13" imgW="660240" imgH="45720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1" y="527"/>
                            <a:ext cx="41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44" name="Object 32"/>
              <p:cNvGraphicFramePr>
                <a:graphicFrameLocks noChangeAspect="1"/>
              </p:cNvGraphicFramePr>
              <p:nvPr/>
            </p:nvGraphicFramePr>
            <p:xfrm>
              <a:off x="2649" y="527"/>
              <a:ext cx="200" cy="288"/>
            </p:xfrm>
            <a:graphic>
              <a:graphicData uri="http://schemas.openxmlformats.org/presentationml/2006/ole">
                <mc:AlternateContent xmlns:mc="http://schemas.openxmlformats.org/markup-compatibility/2006">
                  <mc:Choice xmlns:v="urn:schemas-microsoft-com:vml" Requires="v">
                    <p:oleObj spid="_x0000_s90170" name="公式" r:id="rId15" imgW="317160" imgH="457200" progId="Equation.3">
                      <p:embed/>
                    </p:oleObj>
                  </mc:Choice>
                  <mc:Fallback>
                    <p:oleObj name="公式" r:id="rId15" imgW="317160" imgH="45720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9" y="527"/>
                            <a:ext cx="20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0161" name="Group 49"/>
            <p:cNvGrpSpPr>
              <a:grpSpLocks/>
            </p:cNvGrpSpPr>
            <p:nvPr/>
          </p:nvGrpSpPr>
          <p:grpSpPr bwMode="auto">
            <a:xfrm>
              <a:off x="2154" y="3046"/>
              <a:ext cx="908" cy="520"/>
              <a:chOff x="2290" y="7"/>
              <a:chExt cx="499" cy="293"/>
            </a:xfrm>
          </p:grpSpPr>
          <p:graphicFrame>
            <p:nvGraphicFramePr>
              <p:cNvPr id="90159" name="Object 47"/>
              <p:cNvGraphicFramePr>
                <a:graphicFrameLocks noChangeAspect="1"/>
              </p:cNvGraphicFramePr>
              <p:nvPr/>
            </p:nvGraphicFramePr>
            <p:xfrm>
              <a:off x="2290" y="7"/>
              <a:ext cx="358" cy="288"/>
            </p:xfrm>
            <a:graphic>
              <a:graphicData uri="http://schemas.openxmlformats.org/presentationml/2006/ole">
                <mc:AlternateContent xmlns:mc="http://schemas.openxmlformats.org/markup-compatibility/2006">
                  <mc:Choice xmlns:v="urn:schemas-microsoft-com:vml" Requires="v">
                    <p:oleObj spid="_x0000_s90171" name="公式" r:id="rId17" imgW="571320" imgH="457200" progId="Equation.3">
                      <p:embed/>
                    </p:oleObj>
                  </mc:Choice>
                  <mc:Fallback>
                    <p:oleObj name="公式" r:id="rId17" imgW="571320" imgH="457200" progId="Equation.3">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90" y="7"/>
                            <a:ext cx="35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60" name="Object 48"/>
              <p:cNvGraphicFramePr>
                <a:graphicFrameLocks noChangeAspect="1"/>
              </p:cNvGraphicFramePr>
              <p:nvPr/>
            </p:nvGraphicFramePr>
            <p:xfrm>
              <a:off x="2669" y="12"/>
              <a:ext cx="120" cy="288"/>
            </p:xfrm>
            <a:graphic>
              <a:graphicData uri="http://schemas.openxmlformats.org/presentationml/2006/ole">
                <mc:AlternateContent xmlns:mc="http://schemas.openxmlformats.org/markup-compatibility/2006">
                  <mc:Choice xmlns:v="urn:schemas-microsoft-com:vml" Requires="v">
                    <p:oleObj spid="_x0000_s90172" name="公式" r:id="rId19" imgW="190440" imgH="457200" progId="Equation.3">
                      <p:embed/>
                    </p:oleObj>
                  </mc:Choice>
                  <mc:Fallback>
                    <p:oleObj name="公式" r:id="rId19" imgW="190440" imgH="457200" progId="Equation.3">
                      <p:embed/>
                      <p:pic>
                        <p:nvPicPr>
                          <p:cNvPr id="0" name="Object 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9" y="12"/>
                            <a:ext cx="12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90162"/>
                                        </p:tgtEl>
                                        <p:attrNameLst>
                                          <p:attrName>style.visibility</p:attrName>
                                        </p:attrNameLst>
                                      </p:cBhvr>
                                      <p:to>
                                        <p:strVal val="visible"/>
                                      </p:to>
                                    </p:set>
                                    <p:animEffect transition="in" filter="wipe(down)">
                                      <p:cBhvr>
                                        <p:cTn id="7" dur="500"/>
                                        <p:tgtEl>
                                          <p:spTgt spid="90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nodeType="clickEffect">
                                  <p:stCondLst>
                                    <p:cond delay="0"/>
                                  </p:stCondLst>
                                  <p:childTnLst>
                                    <p:set>
                                      <p:cBhvr>
                                        <p:cTn id="11" dur="1" fill="hold">
                                          <p:stCondLst>
                                            <p:cond delay="0"/>
                                          </p:stCondLst>
                                        </p:cTn>
                                        <p:tgtEl>
                                          <p:spTgt spid="90163"/>
                                        </p:tgtEl>
                                        <p:attrNameLst>
                                          <p:attrName>style.visibility</p:attrName>
                                        </p:attrNameLst>
                                      </p:cBhvr>
                                      <p:to>
                                        <p:strVal val="visible"/>
                                      </p:to>
                                    </p:set>
                                    <p:animEffect transition="in" filter="circle(out)">
                                      <p:cBhvr>
                                        <p:cTn id="12" dur="2000"/>
                                        <p:tgtEl>
                                          <p:spTgt spid="90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84" name="Rectangle 48"/>
          <p:cNvSpPr>
            <a:spLocks noChangeArrowheads="1"/>
          </p:cNvSpPr>
          <p:nvPr/>
        </p:nvSpPr>
        <p:spPr bwMode="auto">
          <a:xfrm>
            <a:off x="0" y="1795463"/>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itchFamily="18" charset="0"/>
                <a:cs typeface="Times New Roman" pitchFamily="18" charset="0"/>
              </a:rPr>
              <a:t> </a:t>
            </a:r>
            <a:endParaRPr lang="en-US" altLang="zh-CN" sz="1800" b="0"/>
          </a:p>
        </p:txBody>
      </p:sp>
      <p:sp>
        <p:nvSpPr>
          <p:cNvPr id="91185" name="Rectangle 49"/>
          <p:cNvSpPr>
            <a:spLocks noChangeArrowheads="1"/>
          </p:cNvSpPr>
          <p:nvPr/>
        </p:nvSpPr>
        <p:spPr bwMode="auto">
          <a:xfrm>
            <a:off x="0" y="2525713"/>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itchFamily="18" charset="0"/>
                <a:cs typeface="Times New Roman" pitchFamily="18" charset="0"/>
              </a:rPr>
              <a:t> </a:t>
            </a:r>
            <a:endParaRPr lang="en-US" altLang="zh-CN" sz="1800" b="0"/>
          </a:p>
        </p:txBody>
      </p:sp>
      <p:sp>
        <p:nvSpPr>
          <p:cNvPr id="91187" name="Rectangle 51"/>
          <p:cNvSpPr>
            <a:spLocks noChangeArrowheads="1"/>
          </p:cNvSpPr>
          <p:nvPr/>
        </p:nvSpPr>
        <p:spPr bwMode="auto">
          <a:xfrm>
            <a:off x="0" y="3929063"/>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itchFamily="18" charset="0"/>
                <a:cs typeface="Times New Roman" pitchFamily="18" charset="0"/>
              </a:rPr>
              <a:t> </a:t>
            </a:r>
            <a:endParaRPr lang="en-US" altLang="zh-CN" sz="1800" b="0"/>
          </a:p>
        </p:txBody>
      </p:sp>
      <p:sp>
        <p:nvSpPr>
          <p:cNvPr id="91188" name="Rectangle 52"/>
          <p:cNvSpPr>
            <a:spLocks noChangeArrowheads="1"/>
          </p:cNvSpPr>
          <p:nvPr/>
        </p:nvSpPr>
        <p:spPr bwMode="auto">
          <a:xfrm>
            <a:off x="0" y="4659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1189" name="Rectangle 53"/>
          <p:cNvSpPr>
            <a:spLocks noChangeArrowheads="1"/>
          </p:cNvSpPr>
          <p:nvPr/>
        </p:nvSpPr>
        <p:spPr bwMode="auto">
          <a:xfrm>
            <a:off x="2325688" y="4802188"/>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b="0"/>
              <a:t> </a:t>
            </a:r>
            <a:endParaRPr lang="en-US" altLang="zh-CN" sz="1800" b="0"/>
          </a:p>
        </p:txBody>
      </p:sp>
      <p:grpSp>
        <p:nvGrpSpPr>
          <p:cNvPr id="91215" name="Group 79"/>
          <p:cNvGrpSpPr>
            <a:grpSpLocks/>
          </p:cNvGrpSpPr>
          <p:nvPr/>
        </p:nvGrpSpPr>
        <p:grpSpPr bwMode="auto">
          <a:xfrm>
            <a:off x="539750" y="620713"/>
            <a:ext cx="8229600" cy="4032250"/>
            <a:chOff x="327" y="391"/>
            <a:chExt cx="5184" cy="2540"/>
          </a:xfrm>
        </p:grpSpPr>
        <p:grpSp>
          <p:nvGrpSpPr>
            <p:cNvPr id="91140" name="Group 4"/>
            <p:cNvGrpSpPr>
              <a:grpSpLocks/>
            </p:cNvGrpSpPr>
            <p:nvPr/>
          </p:nvGrpSpPr>
          <p:grpSpPr bwMode="auto">
            <a:xfrm rot="10800000" flipH="1">
              <a:off x="327" y="391"/>
              <a:ext cx="5184" cy="2540"/>
              <a:chOff x="295" y="527"/>
              <a:chExt cx="5184" cy="3629"/>
            </a:xfrm>
          </p:grpSpPr>
          <p:sp>
            <p:nvSpPr>
              <p:cNvPr id="91141" name="Line 5"/>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142" name="Group 6"/>
              <p:cNvGrpSpPr>
                <a:grpSpLocks/>
              </p:cNvGrpSpPr>
              <p:nvPr/>
            </p:nvGrpSpPr>
            <p:grpSpPr bwMode="auto">
              <a:xfrm>
                <a:off x="295" y="527"/>
                <a:ext cx="5184" cy="3629"/>
                <a:chOff x="295" y="618"/>
                <a:chExt cx="5184" cy="3583"/>
              </a:xfrm>
            </p:grpSpPr>
            <p:sp>
              <p:nvSpPr>
                <p:cNvPr id="91143" name="Line 7"/>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144" name="Group 8"/>
                <p:cNvGrpSpPr>
                  <a:grpSpLocks/>
                </p:cNvGrpSpPr>
                <p:nvPr/>
              </p:nvGrpSpPr>
              <p:grpSpPr bwMode="auto">
                <a:xfrm>
                  <a:off x="301" y="618"/>
                  <a:ext cx="5178" cy="3583"/>
                  <a:chOff x="301" y="618"/>
                  <a:chExt cx="5178" cy="3095"/>
                </a:xfrm>
              </p:grpSpPr>
              <p:sp>
                <p:nvSpPr>
                  <p:cNvPr id="91145" name="Line 9"/>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6" name="Freeform 10"/>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91178" name="Text Box 42"/>
            <p:cNvSpPr txBox="1">
              <a:spLocks noChangeArrowheads="1"/>
            </p:cNvSpPr>
            <p:nvPr/>
          </p:nvSpPr>
          <p:spPr bwMode="auto">
            <a:xfrm>
              <a:off x="385" y="57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如 </a:t>
              </a:r>
            </a:p>
          </p:txBody>
        </p:sp>
        <p:grpSp>
          <p:nvGrpSpPr>
            <p:cNvPr id="91191" name="Group 55"/>
            <p:cNvGrpSpPr>
              <a:grpSpLocks/>
            </p:cNvGrpSpPr>
            <p:nvPr/>
          </p:nvGrpSpPr>
          <p:grpSpPr bwMode="auto">
            <a:xfrm>
              <a:off x="431" y="864"/>
              <a:ext cx="1410" cy="525"/>
              <a:chOff x="1062" y="981"/>
              <a:chExt cx="1410" cy="525"/>
            </a:xfrm>
          </p:grpSpPr>
          <p:graphicFrame>
            <p:nvGraphicFramePr>
              <p:cNvPr id="91183" name="Object 47"/>
              <p:cNvGraphicFramePr>
                <a:graphicFrameLocks noChangeAspect="1"/>
              </p:cNvGraphicFramePr>
              <p:nvPr/>
            </p:nvGraphicFramePr>
            <p:xfrm>
              <a:off x="1062" y="981"/>
              <a:ext cx="292" cy="525"/>
            </p:xfrm>
            <a:graphic>
              <a:graphicData uri="http://schemas.openxmlformats.org/presentationml/2006/ole">
                <mc:AlternateContent xmlns:mc="http://schemas.openxmlformats.org/markup-compatibility/2006">
                  <mc:Choice xmlns:v="urn:schemas-microsoft-com:vml" Requires="v">
                    <p:oleObj spid="_x0000_s91217" name="公式" r:id="rId3" imgW="266400" imgH="482400" progId="Equation.3">
                      <p:embed/>
                    </p:oleObj>
                  </mc:Choice>
                  <mc:Fallback>
                    <p:oleObj name="公式" r:id="rId3" imgW="266400" imgH="482400" progId="Equation.3">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 y="981"/>
                            <a:ext cx="292" cy="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82" name="Object 46"/>
              <p:cNvGraphicFramePr>
                <a:graphicFrameLocks noChangeAspect="1"/>
              </p:cNvGraphicFramePr>
              <p:nvPr/>
            </p:nvGraphicFramePr>
            <p:xfrm>
              <a:off x="1380" y="986"/>
              <a:ext cx="206" cy="494"/>
            </p:xfrm>
            <a:graphic>
              <a:graphicData uri="http://schemas.openxmlformats.org/presentationml/2006/ole">
                <mc:AlternateContent xmlns:mc="http://schemas.openxmlformats.org/markup-compatibility/2006">
                  <mc:Choice xmlns:v="urn:schemas-microsoft-com:vml" Requires="v">
                    <p:oleObj spid="_x0000_s91218" name="公式" r:id="rId5" imgW="190440" imgH="457200" progId="Equation.3">
                      <p:embed/>
                    </p:oleObj>
                  </mc:Choice>
                  <mc:Fallback>
                    <p:oleObj name="公式" r:id="rId5" imgW="190440" imgH="457200" progId="Equation.3">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0" y="986"/>
                            <a:ext cx="206"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86" name="Rectangle 50"/>
              <p:cNvSpPr>
                <a:spLocks noChangeArrowheads="1"/>
              </p:cNvSpPr>
              <p:nvPr/>
            </p:nvSpPr>
            <p:spPr bwMode="auto">
              <a:xfrm>
                <a:off x="1529" y="1191"/>
                <a:ext cx="6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000" b="0">
                    <a:latin typeface="Times New Roman" pitchFamily="18" charset="0"/>
                    <a:cs typeface="Times New Roman" pitchFamily="18" charset="0"/>
                  </a:rPr>
                  <a:t> </a:t>
                </a:r>
                <a:r>
                  <a:rPr lang="zh-CN" altLang="en-US" b="0">
                    <a:latin typeface="Times New Roman" pitchFamily="18" charset="0"/>
                    <a:cs typeface="Times New Roman" pitchFamily="18" charset="0"/>
                  </a:rPr>
                  <a:t>，</a:t>
                </a:r>
                <a:r>
                  <a:rPr lang="zh-CN" altLang="en-US" sz="1000" b="0">
                    <a:latin typeface="Times New Roman" pitchFamily="18" charset="0"/>
                    <a:cs typeface="Times New Roman" pitchFamily="18" charset="0"/>
                  </a:rPr>
                  <a:t> </a:t>
                </a:r>
                <a:endParaRPr lang="zh-CN" altLang="en-US" sz="1800" b="0"/>
              </a:p>
            </p:txBody>
          </p:sp>
          <p:graphicFrame>
            <p:nvGraphicFramePr>
              <p:cNvPr id="91181" name="Object 45"/>
              <p:cNvGraphicFramePr>
                <a:graphicFrameLocks noChangeAspect="1"/>
              </p:cNvGraphicFramePr>
              <p:nvPr/>
            </p:nvGraphicFramePr>
            <p:xfrm>
              <a:off x="1693" y="986"/>
              <a:ext cx="206" cy="494"/>
            </p:xfrm>
            <a:graphic>
              <a:graphicData uri="http://schemas.openxmlformats.org/presentationml/2006/ole">
                <mc:AlternateContent xmlns:mc="http://schemas.openxmlformats.org/markup-compatibility/2006">
                  <mc:Choice xmlns:v="urn:schemas-microsoft-com:vml" Requires="v">
                    <p:oleObj spid="_x0000_s91219" name="公式" r:id="rId7" imgW="190440" imgH="457200" progId="Equation.3">
                      <p:embed/>
                    </p:oleObj>
                  </mc:Choice>
                  <mc:Fallback>
                    <p:oleObj name="公式" r:id="rId7" imgW="190440" imgH="457200"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3" y="986"/>
                            <a:ext cx="206"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80" name="Object 44"/>
              <p:cNvGraphicFramePr>
                <a:graphicFrameLocks noChangeAspect="1"/>
              </p:cNvGraphicFramePr>
              <p:nvPr/>
            </p:nvGraphicFramePr>
            <p:xfrm>
              <a:off x="1946" y="981"/>
              <a:ext cx="292" cy="525"/>
            </p:xfrm>
            <a:graphic>
              <a:graphicData uri="http://schemas.openxmlformats.org/presentationml/2006/ole">
                <mc:AlternateContent xmlns:mc="http://schemas.openxmlformats.org/markup-compatibility/2006">
                  <mc:Choice xmlns:v="urn:schemas-microsoft-com:vml" Requires="v">
                    <p:oleObj spid="_x0000_s91220" name="公式" r:id="rId9" imgW="266400" imgH="482400" progId="Equation.3">
                      <p:embed/>
                    </p:oleObj>
                  </mc:Choice>
                  <mc:Fallback>
                    <p:oleObj name="公式" r:id="rId9" imgW="266400" imgH="482400"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6" y="981"/>
                            <a:ext cx="292" cy="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79" name="Object 43"/>
              <p:cNvGraphicFramePr>
                <a:graphicFrameLocks noChangeAspect="1"/>
              </p:cNvGraphicFramePr>
              <p:nvPr/>
            </p:nvGraphicFramePr>
            <p:xfrm>
              <a:off x="2252" y="1162"/>
              <a:ext cx="220" cy="155"/>
            </p:xfrm>
            <a:graphic>
              <a:graphicData uri="http://schemas.openxmlformats.org/presentationml/2006/ole">
                <mc:AlternateContent xmlns:mc="http://schemas.openxmlformats.org/markup-compatibility/2006">
                  <mc:Choice xmlns:v="urn:schemas-microsoft-com:vml" Requires="v">
                    <p:oleObj spid="_x0000_s91221" name="公式" r:id="rId11" imgW="203040" imgH="139680" progId="Equation.3">
                      <p:embed/>
                    </p:oleObj>
                  </mc:Choice>
                  <mc:Fallback>
                    <p:oleObj name="公式" r:id="rId11" imgW="203040" imgH="139680" progId="Equation.3">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2" y="1162"/>
                            <a:ext cx="220" cy="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192" name="Text Box 56"/>
            <p:cNvSpPr txBox="1">
              <a:spLocks noChangeArrowheads="1"/>
            </p:cNvSpPr>
            <p:nvPr/>
          </p:nvSpPr>
          <p:spPr bwMode="auto">
            <a:xfrm>
              <a:off x="1796" y="936"/>
              <a:ext cx="21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r>
                <a:rPr lang="zh-CN" altLang="en-US"/>
                <a:t>用</a:t>
              </a:r>
              <a:r>
                <a:rPr lang="en-US" altLang="zh-CN">
                  <a:solidFill>
                    <a:srgbClr val="0000FF"/>
                  </a:solidFill>
                </a:rPr>
                <a:t>9</a:t>
              </a:r>
              <a:r>
                <a:rPr lang="zh-CN" altLang="en-US"/>
                <a:t>乘第二行并取同 余</a:t>
              </a:r>
              <a:r>
                <a:rPr lang="en-US" altLang="zh-CN"/>
                <a:t>)</a:t>
              </a:r>
              <a:r>
                <a:rPr lang="en-US" altLang="zh-CN" sz="1800" b="0"/>
                <a:t> </a:t>
              </a:r>
            </a:p>
          </p:txBody>
        </p:sp>
        <p:grpSp>
          <p:nvGrpSpPr>
            <p:cNvPr id="91200" name="Group 64"/>
            <p:cNvGrpSpPr>
              <a:grpSpLocks/>
            </p:cNvGrpSpPr>
            <p:nvPr/>
          </p:nvGrpSpPr>
          <p:grpSpPr bwMode="auto">
            <a:xfrm>
              <a:off x="3969" y="819"/>
              <a:ext cx="1396" cy="525"/>
              <a:chOff x="2479" y="1706"/>
              <a:chExt cx="1396" cy="525"/>
            </a:xfrm>
          </p:grpSpPr>
          <p:graphicFrame>
            <p:nvGraphicFramePr>
              <p:cNvPr id="91194" name="Object 58"/>
              <p:cNvGraphicFramePr>
                <a:graphicFrameLocks noChangeAspect="1"/>
              </p:cNvGraphicFramePr>
              <p:nvPr/>
            </p:nvGraphicFramePr>
            <p:xfrm>
              <a:off x="2699" y="1706"/>
              <a:ext cx="292" cy="525"/>
            </p:xfrm>
            <a:graphic>
              <a:graphicData uri="http://schemas.openxmlformats.org/presentationml/2006/ole">
                <mc:AlternateContent xmlns:mc="http://schemas.openxmlformats.org/markup-compatibility/2006">
                  <mc:Choice xmlns:v="urn:schemas-microsoft-com:vml" Requires="v">
                    <p:oleObj spid="_x0000_s91222" name="公式" r:id="rId13" imgW="266400" imgH="482400" progId="Equation.3">
                      <p:embed/>
                    </p:oleObj>
                  </mc:Choice>
                  <mc:Fallback>
                    <p:oleObj name="公式" r:id="rId13" imgW="266400" imgH="482400" progId="Equation.3">
                      <p:embed/>
                      <p:pic>
                        <p:nvPicPr>
                          <p:cNvPr id="0" name="Object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 y="1706"/>
                            <a:ext cx="292" cy="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95" name="Object 59"/>
              <p:cNvGraphicFramePr>
                <a:graphicFrameLocks noChangeAspect="1"/>
              </p:cNvGraphicFramePr>
              <p:nvPr/>
            </p:nvGraphicFramePr>
            <p:xfrm>
              <a:off x="3017" y="1711"/>
              <a:ext cx="206" cy="494"/>
            </p:xfrm>
            <a:graphic>
              <a:graphicData uri="http://schemas.openxmlformats.org/presentationml/2006/ole">
                <mc:AlternateContent xmlns:mc="http://schemas.openxmlformats.org/markup-compatibility/2006">
                  <mc:Choice xmlns:v="urn:schemas-microsoft-com:vml" Requires="v">
                    <p:oleObj spid="_x0000_s91223" name="公式" r:id="rId15" imgW="190440" imgH="457200" progId="Equation.3">
                      <p:embed/>
                    </p:oleObj>
                  </mc:Choice>
                  <mc:Fallback>
                    <p:oleObj name="公式" r:id="rId15" imgW="190440" imgH="457200" progId="Equation.3">
                      <p:embed/>
                      <p:pic>
                        <p:nvPicPr>
                          <p:cNvPr id="0" name="Object 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7" y="1711"/>
                            <a:ext cx="206"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96" name="Rectangle 60"/>
              <p:cNvSpPr>
                <a:spLocks noChangeArrowheads="1"/>
              </p:cNvSpPr>
              <p:nvPr/>
            </p:nvSpPr>
            <p:spPr bwMode="auto">
              <a:xfrm>
                <a:off x="3166" y="1916"/>
                <a:ext cx="6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000" b="0">
                    <a:latin typeface="Times New Roman" pitchFamily="18" charset="0"/>
                    <a:cs typeface="Times New Roman" pitchFamily="18" charset="0"/>
                  </a:rPr>
                  <a:t> </a:t>
                </a:r>
                <a:r>
                  <a:rPr lang="zh-CN" altLang="en-US" b="0">
                    <a:latin typeface="Times New Roman" pitchFamily="18" charset="0"/>
                    <a:cs typeface="Times New Roman" pitchFamily="18" charset="0"/>
                  </a:rPr>
                  <a:t>，</a:t>
                </a:r>
                <a:r>
                  <a:rPr lang="zh-CN" altLang="en-US" sz="1000" b="0">
                    <a:latin typeface="Times New Roman" pitchFamily="18" charset="0"/>
                    <a:cs typeface="Times New Roman" pitchFamily="18" charset="0"/>
                  </a:rPr>
                  <a:t> </a:t>
                </a:r>
                <a:endParaRPr lang="zh-CN" altLang="en-US" sz="1800" b="0"/>
              </a:p>
            </p:txBody>
          </p:sp>
          <p:graphicFrame>
            <p:nvGraphicFramePr>
              <p:cNvPr id="91197" name="Object 61"/>
              <p:cNvGraphicFramePr>
                <a:graphicFrameLocks noChangeAspect="1"/>
              </p:cNvGraphicFramePr>
              <p:nvPr/>
            </p:nvGraphicFramePr>
            <p:xfrm>
              <a:off x="3330" y="1711"/>
              <a:ext cx="206" cy="494"/>
            </p:xfrm>
            <a:graphic>
              <a:graphicData uri="http://schemas.openxmlformats.org/presentationml/2006/ole">
                <mc:AlternateContent xmlns:mc="http://schemas.openxmlformats.org/markup-compatibility/2006">
                  <mc:Choice xmlns:v="urn:schemas-microsoft-com:vml" Requires="v">
                    <p:oleObj spid="_x0000_s91224" name="公式" r:id="rId17" imgW="190440" imgH="457200" progId="Equation.3">
                      <p:embed/>
                    </p:oleObj>
                  </mc:Choice>
                  <mc:Fallback>
                    <p:oleObj name="公式" r:id="rId17" imgW="190440" imgH="457200" progId="Equation.3">
                      <p:embed/>
                      <p:pic>
                        <p:nvPicPr>
                          <p:cNvPr id="0" name="Object 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30" y="1711"/>
                            <a:ext cx="206"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98" name="Object 62"/>
              <p:cNvGraphicFramePr>
                <a:graphicFrameLocks noChangeAspect="1"/>
              </p:cNvGraphicFramePr>
              <p:nvPr/>
            </p:nvGraphicFramePr>
            <p:xfrm>
              <a:off x="3583" y="1706"/>
              <a:ext cx="292" cy="525"/>
            </p:xfrm>
            <a:graphic>
              <a:graphicData uri="http://schemas.openxmlformats.org/presentationml/2006/ole">
                <mc:AlternateContent xmlns:mc="http://schemas.openxmlformats.org/markup-compatibility/2006">
                  <mc:Choice xmlns:v="urn:schemas-microsoft-com:vml" Requires="v">
                    <p:oleObj spid="_x0000_s91225" name="公式" r:id="rId19" imgW="266400" imgH="482400" progId="Equation.3">
                      <p:embed/>
                    </p:oleObj>
                  </mc:Choice>
                  <mc:Fallback>
                    <p:oleObj name="公式" r:id="rId19" imgW="266400" imgH="482400" progId="Equation.3">
                      <p:embed/>
                      <p:pic>
                        <p:nvPicPr>
                          <p:cNvPr id="0" name="Object 6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83" y="1706"/>
                            <a:ext cx="292" cy="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99" name="Object 63"/>
              <p:cNvGraphicFramePr>
                <a:graphicFrameLocks noChangeAspect="1"/>
              </p:cNvGraphicFramePr>
              <p:nvPr/>
            </p:nvGraphicFramePr>
            <p:xfrm>
              <a:off x="2479" y="1888"/>
              <a:ext cx="220" cy="155"/>
            </p:xfrm>
            <a:graphic>
              <a:graphicData uri="http://schemas.openxmlformats.org/presentationml/2006/ole">
                <mc:AlternateContent xmlns:mc="http://schemas.openxmlformats.org/markup-compatibility/2006">
                  <mc:Choice xmlns:v="urn:schemas-microsoft-com:vml" Requires="v">
                    <p:oleObj spid="_x0000_s91226" name="公式" r:id="rId21" imgW="203040" imgH="139680" progId="Equation.3">
                      <p:embed/>
                    </p:oleObj>
                  </mc:Choice>
                  <mc:Fallback>
                    <p:oleObj name="公式" r:id="rId21" imgW="203040" imgH="139680" progId="Equation.3">
                      <p:embed/>
                      <p:pic>
                        <p:nvPicPr>
                          <p:cNvPr id="0" name="Object 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9" y="1888"/>
                            <a:ext cx="220" cy="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201" name="Text Box 65"/>
            <p:cNvSpPr txBox="1">
              <a:spLocks noChangeArrowheads="1"/>
            </p:cNvSpPr>
            <p:nvPr/>
          </p:nvSpPr>
          <p:spPr bwMode="auto">
            <a:xfrm>
              <a:off x="431" y="1570"/>
              <a:ext cx="48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第一行减去第二行 的</a:t>
              </a:r>
              <a:r>
                <a:rPr lang="en-US" altLang="zh-CN">
                  <a:solidFill>
                    <a:srgbClr val="0000FF"/>
                  </a:solidFill>
                </a:rPr>
                <a:t>2</a:t>
              </a:r>
              <a:r>
                <a:rPr lang="zh-CN" altLang="en-US"/>
                <a:t>倍并取同余，得 </a:t>
              </a:r>
            </a:p>
          </p:txBody>
        </p:sp>
        <p:grpSp>
          <p:nvGrpSpPr>
            <p:cNvPr id="91209" name="Group 73"/>
            <p:cNvGrpSpPr>
              <a:grpSpLocks/>
            </p:cNvGrpSpPr>
            <p:nvPr/>
          </p:nvGrpSpPr>
          <p:grpSpPr bwMode="auto">
            <a:xfrm>
              <a:off x="2067" y="1888"/>
              <a:ext cx="1176" cy="525"/>
              <a:chOff x="1565" y="2024"/>
              <a:chExt cx="1176" cy="525"/>
            </a:xfrm>
          </p:grpSpPr>
          <p:graphicFrame>
            <p:nvGraphicFramePr>
              <p:cNvPr id="91203" name="Object 67"/>
              <p:cNvGraphicFramePr>
                <a:graphicFrameLocks noChangeAspect="1"/>
              </p:cNvGraphicFramePr>
              <p:nvPr/>
            </p:nvGraphicFramePr>
            <p:xfrm>
              <a:off x="1565" y="2024"/>
              <a:ext cx="292" cy="525"/>
            </p:xfrm>
            <a:graphic>
              <a:graphicData uri="http://schemas.openxmlformats.org/presentationml/2006/ole">
                <mc:AlternateContent xmlns:mc="http://schemas.openxmlformats.org/markup-compatibility/2006">
                  <mc:Choice xmlns:v="urn:schemas-microsoft-com:vml" Requires="v">
                    <p:oleObj spid="_x0000_s91227" name="公式" r:id="rId22" imgW="266400" imgH="482400" progId="Equation.3">
                      <p:embed/>
                    </p:oleObj>
                  </mc:Choice>
                  <mc:Fallback>
                    <p:oleObj name="公式" r:id="rId22" imgW="266400" imgH="482400" progId="Equation.3">
                      <p:embed/>
                      <p:pic>
                        <p:nvPicPr>
                          <p:cNvPr id="0" name="Object 6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65" y="2024"/>
                            <a:ext cx="292" cy="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204" name="Object 68"/>
              <p:cNvGraphicFramePr>
                <a:graphicFrameLocks noChangeAspect="1"/>
              </p:cNvGraphicFramePr>
              <p:nvPr/>
            </p:nvGraphicFramePr>
            <p:xfrm>
              <a:off x="1883" y="2029"/>
              <a:ext cx="206" cy="494"/>
            </p:xfrm>
            <a:graphic>
              <a:graphicData uri="http://schemas.openxmlformats.org/presentationml/2006/ole">
                <mc:AlternateContent xmlns:mc="http://schemas.openxmlformats.org/markup-compatibility/2006">
                  <mc:Choice xmlns:v="urn:schemas-microsoft-com:vml" Requires="v">
                    <p:oleObj spid="_x0000_s91228" name="公式" r:id="rId24" imgW="190440" imgH="457200" progId="Equation.3">
                      <p:embed/>
                    </p:oleObj>
                  </mc:Choice>
                  <mc:Fallback>
                    <p:oleObj name="公式" r:id="rId24" imgW="190440" imgH="457200" progId="Equation.3">
                      <p:embed/>
                      <p:pic>
                        <p:nvPicPr>
                          <p:cNvPr id="0" name="Object 6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83" y="2029"/>
                            <a:ext cx="206"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205" name="Rectangle 69"/>
              <p:cNvSpPr>
                <a:spLocks noChangeArrowheads="1"/>
              </p:cNvSpPr>
              <p:nvPr/>
            </p:nvSpPr>
            <p:spPr bwMode="auto">
              <a:xfrm>
                <a:off x="2032" y="2234"/>
                <a:ext cx="6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000" b="0">
                    <a:latin typeface="Times New Roman" pitchFamily="18" charset="0"/>
                    <a:cs typeface="Times New Roman" pitchFamily="18" charset="0"/>
                  </a:rPr>
                  <a:t> </a:t>
                </a:r>
                <a:r>
                  <a:rPr lang="zh-CN" altLang="en-US" b="0">
                    <a:latin typeface="Times New Roman" pitchFamily="18" charset="0"/>
                    <a:cs typeface="Times New Roman" pitchFamily="18" charset="0"/>
                  </a:rPr>
                  <a:t>，</a:t>
                </a:r>
                <a:r>
                  <a:rPr lang="zh-CN" altLang="en-US" sz="1000" b="0">
                    <a:latin typeface="Times New Roman" pitchFamily="18" charset="0"/>
                    <a:cs typeface="Times New Roman" pitchFamily="18" charset="0"/>
                  </a:rPr>
                  <a:t> </a:t>
                </a:r>
                <a:endParaRPr lang="zh-CN" altLang="en-US" sz="1800" b="0"/>
              </a:p>
            </p:txBody>
          </p:sp>
          <p:graphicFrame>
            <p:nvGraphicFramePr>
              <p:cNvPr id="91206" name="Object 70"/>
              <p:cNvGraphicFramePr>
                <a:graphicFrameLocks noChangeAspect="1"/>
              </p:cNvGraphicFramePr>
              <p:nvPr/>
            </p:nvGraphicFramePr>
            <p:xfrm>
              <a:off x="2196" y="2029"/>
              <a:ext cx="206" cy="494"/>
            </p:xfrm>
            <a:graphic>
              <a:graphicData uri="http://schemas.openxmlformats.org/presentationml/2006/ole">
                <mc:AlternateContent xmlns:mc="http://schemas.openxmlformats.org/markup-compatibility/2006">
                  <mc:Choice xmlns:v="urn:schemas-microsoft-com:vml" Requires="v">
                    <p:oleObj spid="_x0000_s91229" name="公式" r:id="rId26" imgW="190440" imgH="457200" progId="Equation.3">
                      <p:embed/>
                    </p:oleObj>
                  </mc:Choice>
                  <mc:Fallback>
                    <p:oleObj name="公式" r:id="rId26" imgW="190440" imgH="457200" progId="Equation.3">
                      <p:embed/>
                      <p:pic>
                        <p:nvPicPr>
                          <p:cNvPr id="0" name="Object 7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96" y="2029"/>
                            <a:ext cx="206"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207" name="Object 71"/>
              <p:cNvGraphicFramePr>
                <a:graphicFrameLocks noChangeAspect="1"/>
              </p:cNvGraphicFramePr>
              <p:nvPr/>
            </p:nvGraphicFramePr>
            <p:xfrm>
              <a:off x="2449" y="2024"/>
              <a:ext cx="292" cy="525"/>
            </p:xfrm>
            <a:graphic>
              <a:graphicData uri="http://schemas.openxmlformats.org/presentationml/2006/ole">
                <mc:AlternateContent xmlns:mc="http://schemas.openxmlformats.org/markup-compatibility/2006">
                  <mc:Choice xmlns:v="urn:schemas-microsoft-com:vml" Requires="v">
                    <p:oleObj spid="_x0000_s91230" name="公式" r:id="rId28" imgW="266400" imgH="482400" progId="Equation.3">
                      <p:embed/>
                    </p:oleObj>
                  </mc:Choice>
                  <mc:Fallback>
                    <p:oleObj name="公式" r:id="rId28" imgW="266400" imgH="482400" progId="Equation.3">
                      <p:embed/>
                      <p:pic>
                        <p:nvPicPr>
                          <p:cNvPr id="0" name="Object 7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49" y="2024"/>
                            <a:ext cx="292" cy="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210" name="Text Box 74"/>
            <p:cNvSpPr txBox="1">
              <a:spLocks noChangeArrowheads="1"/>
            </p:cNvSpPr>
            <p:nvPr/>
          </p:nvSpPr>
          <p:spPr bwMode="auto">
            <a:xfrm>
              <a:off x="476" y="2523"/>
              <a:ext cx="47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左端矩阵已化为单位阵，故右端矩阵即为</a:t>
              </a:r>
              <a:r>
                <a:rPr lang="zh-CN" altLang="en-US" b="0"/>
                <a:t>   </a:t>
              </a:r>
              <a:r>
                <a:rPr lang="en-US" altLang="zh-CN" i="1">
                  <a:solidFill>
                    <a:srgbClr val="0000FF"/>
                  </a:solidFill>
                </a:rPr>
                <a:t>A</a:t>
              </a:r>
              <a:r>
                <a:rPr lang="en-US" altLang="zh-CN" baseline="30000">
                  <a:solidFill>
                    <a:srgbClr val="0000FF"/>
                  </a:solidFill>
                </a:rPr>
                <a:t>-1</a:t>
              </a:r>
            </a:p>
          </p:txBody>
        </p:sp>
      </p:grpSp>
      <p:sp>
        <p:nvSpPr>
          <p:cNvPr id="91211" name="Text Box 75"/>
          <p:cNvSpPr txBox="1">
            <a:spLocks noChangeArrowheads="1"/>
          </p:cNvSpPr>
          <p:nvPr/>
        </p:nvSpPr>
        <p:spPr bwMode="auto">
          <a:xfrm>
            <a:off x="395288" y="4997450"/>
            <a:ext cx="856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希尔密码系统的解密依赖于以下几把钥匙  （</a:t>
            </a:r>
            <a:r>
              <a:rPr lang="en-US" altLang="zh-CN" sz="2800">
                <a:solidFill>
                  <a:srgbClr val="FF0000"/>
                </a:solidFill>
              </a:rPr>
              <a:t>key</a:t>
            </a:r>
            <a:r>
              <a:rPr lang="zh-CN" altLang="en-US" sz="2800"/>
              <a:t>）：</a:t>
            </a:r>
          </a:p>
        </p:txBody>
      </p:sp>
      <p:grpSp>
        <p:nvGrpSpPr>
          <p:cNvPr id="91214" name="Group 78"/>
          <p:cNvGrpSpPr>
            <a:grpSpLocks/>
          </p:cNvGrpSpPr>
          <p:nvPr/>
        </p:nvGrpSpPr>
        <p:grpSpPr bwMode="auto">
          <a:xfrm>
            <a:off x="2051050" y="549275"/>
            <a:ext cx="5761038" cy="5688013"/>
            <a:chOff x="1292" y="346"/>
            <a:chExt cx="3629" cy="3583"/>
          </a:xfrm>
        </p:grpSpPr>
        <p:sp>
          <p:nvSpPr>
            <p:cNvPr id="91212" name="AutoShape 76" descr="纸莎草纸"/>
            <p:cNvSpPr>
              <a:spLocks noChangeArrowheads="1"/>
            </p:cNvSpPr>
            <p:nvPr/>
          </p:nvSpPr>
          <p:spPr bwMode="auto">
            <a:xfrm flipV="1">
              <a:off x="1292" y="346"/>
              <a:ext cx="3629" cy="3583"/>
            </a:xfrm>
            <a:prstGeom prst="verticalScroll">
              <a:avLst>
                <a:gd name="adj" fmla="val 12500"/>
              </a:avLst>
            </a:prstGeom>
            <a:blipFill dpi="0" rotWithShape="1">
              <a:blip r:embed="rId30"/>
              <a:srcRect/>
              <a:tile tx="0" ty="0" sx="100000" sy="100000" flip="none" algn="tl"/>
            </a:blipFill>
            <a:ln w="28575">
              <a:solidFill>
                <a:schemeClr val="tx1"/>
              </a:solidFill>
              <a:round/>
              <a:headEnd/>
              <a:tailEnd/>
            </a:ln>
            <a:effectLst>
              <a:outerShdw dist="107763" dir="2700000" algn="ctr" rotWithShape="0">
                <a:srgbClr val="FF6600">
                  <a:alpha val="50000"/>
                </a:srgbClr>
              </a:outerShdw>
            </a:effectLst>
          </p:spPr>
          <p:txBody>
            <a:bodyPr vert="eaVert" wrap="none" anchor="ctr"/>
            <a:lstStyle/>
            <a:p>
              <a:endParaRPr lang="zh-CN" altLang="en-US"/>
            </a:p>
          </p:txBody>
        </p:sp>
        <p:sp>
          <p:nvSpPr>
            <p:cNvPr id="91213" name="Text Box 77"/>
            <p:cNvSpPr txBox="1">
              <a:spLocks noChangeArrowheads="1"/>
            </p:cNvSpPr>
            <p:nvPr/>
          </p:nvSpPr>
          <p:spPr bwMode="auto">
            <a:xfrm>
              <a:off x="1882" y="664"/>
              <a:ext cx="2450"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0000"/>
                  </a:solidFill>
                </a:rPr>
                <a:t>Key1</a:t>
              </a:r>
              <a:r>
                <a:rPr lang="en-US" altLang="zh-CN"/>
                <a:t>  </a:t>
              </a:r>
              <a:r>
                <a:rPr lang="zh-CN" altLang="en-US"/>
                <a:t>矩阵</a:t>
              </a:r>
              <a:r>
                <a:rPr lang="en-US" altLang="zh-CN">
                  <a:solidFill>
                    <a:srgbClr val="0000FF"/>
                  </a:solidFill>
                </a:rPr>
                <a:t>A</a:t>
              </a:r>
              <a:r>
                <a:rPr lang="zh-CN" altLang="en-US"/>
                <a:t>的阶数</a:t>
              </a:r>
              <a:r>
                <a:rPr lang="en-US" altLang="zh-CN">
                  <a:solidFill>
                    <a:srgbClr val="0000FF"/>
                  </a:solidFill>
                </a:rPr>
                <a:t>n</a:t>
              </a:r>
              <a:r>
                <a:rPr lang="zh-CN" altLang="en-US"/>
                <a:t>，即</a:t>
              </a:r>
            </a:p>
            <a:p>
              <a:r>
                <a:rPr lang="zh-CN" altLang="en-US"/>
                <a:t>           明文是按几个字母来</a:t>
              </a:r>
            </a:p>
            <a:p>
              <a:r>
                <a:rPr lang="zh-CN" altLang="en-US"/>
                <a:t>           划分的。</a:t>
              </a:r>
            </a:p>
            <a:p>
              <a:r>
                <a:rPr lang="en-US" altLang="zh-CN">
                  <a:solidFill>
                    <a:srgbClr val="FF0000"/>
                  </a:solidFill>
                </a:rPr>
                <a:t>Key2</a:t>
              </a:r>
              <a:r>
                <a:rPr lang="en-US" altLang="zh-CN"/>
                <a:t>  </a:t>
              </a:r>
              <a:r>
                <a:rPr lang="zh-CN" altLang="en-US"/>
                <a:t>变换矩阵</a:t>
              </a:r>
              <a:r>
                <a:rPr lang="en-US" altLang="zh-CN">
                  <a:solidFill>
                    <a:srgbClr val="0000FF"/>
                  </a:solidFill>
                </a:rPr>
                <a:t>A</a:t>
              </a:r>
              <a:r>
                <a:rPr lang="zh-CN" altLang="en-US"/>
                <a:t>，只有知</a:t>
              </a:r>
            </a:p>
            <a:p>
              <a:r>
                <a:rPr lang="zh-CN" altLang="en-US"/>
                <a:t>           道了</a:t>
              </a:r>
              <a:r>
                <a:rPr lang="en-US" altLang="zh-CN">
                  <a:solidFill>
                    <a:srgbClr val="0000FF"/>
                  </a:solidFill>
                </a:rPr>
                <a:t>A</a:t>
              </a:r>
              <a:r>
                <a:rPr lang="zh-CN" altLang="en-US"/>
                <a:t>才可能推算出</a:t>
              </a:r>
              <a:r>
                <a:rPr lang="en-US" altLang="zh-CN">
                  <a:solidFill>
                    <a:srgbClr val="FF0000"/>
                  </a:solidFill>
                </a:rPr>
                <a:t>Key3</a:t>
              </a:r>
              <a:r>
                <a:rPr lang="en-US" altLang="zh-CN"/>
                <a:t>  </a:t>
              </a:r>
              <a:r>
                <a:rPr lang="zh-CN" altLang="en-US"/>
                <a:t>明文和密文由字母表</a:t>
              </a:r>
            </a:p>
            <a:p>
              <a:r>
                <a:rPr lang="zh-CN" altLang="en-US"/>
                <a:t>           转换成 </a:t>
              </a:r>
              <a:r>
                <a:rPr lang="en-US" altLang="zh-CN">
                  <a:solidFill>
                    <a:srgbClr val="0000FF"/>
                  </a:solidFill>
                </a:rPr>
                <a:t>n</a:t>
              </a:r>
              <a:r>
                <a:rPr lang="zh-CN" altLang="en-US"/>
                <a:t>维向量所对</a:t>
              </a:r>
            </a:p>
            <a:p>
              <a:r>
                <a:rPr lang="zh-CN" altLang="en-US"/>
                <a:t>           应的非负整数表（上</a:t>
              </a:r>
            </a:p>
            <a:p>
              <a:r>
                <a:rPr lang="zh-CN" altLang="en-US"/>
                <a:t>           面，为方便起见，我</a:t>
              </a:r>
            </a:p>
            <a:p>
              <a:r>
                <a:rPr lang="zh-CN" altLang="en-US"/>
                <a:t>           们采用了字母的自然</a:t>
              </a:r>
            </a:p>
            <a:p>
              <a:r>
                <a:rPr lang="zh-CN" altLang="en-US"/>
                <a:t>           顺序）。</a:t>
              </a:r>
            </a:p>
          </p:txBody>
        </p:sp>
      </p:grpSp>
      <p:graphicFrame>
        <p:nvGraphicFramePr>
          <p:cNvPr id="91216" name="Object 80"/>
          <p:cNvGraphicFramePr>
            <a:graphicFrameLocks noChangeAspect="1"/>
          </p:cNvGraphicFramePr>
          <p:nvPr/>
        </p:nvGraphicFramePr>
        <p:xfrm>
          <a:off x="5867400" y="4718050"/>
          <a:ext cx="1063625" cy="1447800"/>
        </p:xfrm>
        <a:graphic>
          <a:graphicData uri="http://schemas.openxmlformats.org/presentationml/2006/ole">
            <mc:AlternateContent xmlns:mc="http://schemas.openxmlformats.org/markup-compatibility/2006">
              <mc:Choice xmlns:v="urn:schemas-microsoft-com:vml" Requires="v">
                <p:oleObj spid="_x0000_s91231" name="剪辑" r:id="rId31" imgW="1678680" imgH="2286000" progId="MS_ClipArt_Gallery.2">
                  <p:embed/>
                </p:oleObj>
              </mc:Choice>
              <mc:Fallback>
                <p:oleObj name="剪辑" r:id="rId31" imgW="1678680" imgH="2286000" progId="MS_ClipArt_Gallery.2">
                  <p:embed/>
                  <p:pic>
                    <p:nvPicPr>
                      <p:cNvPr id="0" name="Object 8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867400" y="4718050"/>
                        <a:ext cx="1063625"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91215"/>
                                        </p:tgtEl>
                                        <p:attrNameLst>
                                          <p:attrName>style.visibility</p:attrName>
                                        </p:attrNameLst>
                                      </p:cBhvr>
                                      <p:to>
                                        <p:strVal val="visible"/>
                                      </p:to>
                                    </p:set>
                                    <p:animEffect transition="in" filter="wipe(up)">
                                      <p:cBhvr>
                                        <p:cTn id="7" dur="500"/>
                                        <p:tgtEl>
                                          <p:spTgt spid="912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1211"/>
                                        </p:tgtEl>
                                        <p:attrNameLst>
                                          <p:attrName>style.visibility</p:attrName>
                                        </p:attrNameLst>
                                      </p:cBhvr>
                                      <p:to>
                                        <p:strVal val="visible"/>
                                      </p:to>
                                    </p:set>
                                    <p:anim calcmode="lin" valueType="num">
                                      <p:cBhvr>
                                        <p:cTn id="12" dur="1000" fill="hold"/>
                                        <p:tgtEl>
                                          <p:spTgt spid="91211"/>
                                        </p:tgtEl>
                                        <p:attrNameLst>
                                          <p:attrName>ppt_w</p:attrName>
                                        </p:attrNameLst>
                                      </p:cBhvr>
                                      <p:tavLst>
                                        <p:tav tm="0">
                                          <p:val>
                                            <p:strVal val="#ppt_w*0.70"/>
                                          </p:val>
                                        </p:tav>
                                        <p:tav tm="100000">
                                          <p:val>
                                            <p:strVal val="#ppt_w"/>
                                          </p:val>
                                        </p:tav>
                                      </p:tavLst>
                                    </p:anim>
                                    <p:anim calcmode="lin" valueType="num">
                                      <p:cBhvr>
                                        <p:cTn id="13" dur="1000" fill="hold"/>
                                        <p:tgtEl>
                                          <p:spTgt spid="91211"/>
                                        </p:tgtEl>
                                        <p:attrNameLst>
                                          <p:attrName>ppt_h</p:attrName>
                                        </p:attrNameLst>
                                      </p:cBhvr>
                                      <p:tavLst>
                                        <p:tav tm="0">
                                          <p:val>
                                            <p:strVal val="#ppt_h"/>
                                          </p:val>
                                        </p:tav>
                                        <p:tav tm="100000">
                                          <p:val>
                                            <p:strVal val="#ppt_h"/>
                                          </p:val>
                                        </p:tav>
                                      </p:tavLst>
                                    </p:anim>
                                    <p:animEffect transition="in" filter="fade">
                                      <p:cBhvr>
                                        <p:cTn id="14" dur="1000"/>
                                        <p:tgtEl>
                                          <p:spTgt spid="912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91216"/>
                                        </p:tgtEl>
                                        <p:attrNameLst>
                                          <p:attrName>style.visibility</p:attrName>
                                        </p:attrNameLst>
                                      </p:cBhvr>
                                      <p:to>
                                        <p:strVal val="visible"/>
                                      </p:to>
                                    </p:set>
                                    <p:anim calcmode="lin" valueType="num">
                                      <p:cBhvr>
                                        <p:cTn id="19" dur="1000" fill="hold"/>
                                        <p:tgtEl>
                                          <p:spTgt spid="91216"/>
                                        </p:tgtEl>
                                        <p:attrNameLst>
                                          <p:attrName>ppt_w</p:attrName>
                                        </p:attrNameLst>
                                      </p:cBhvr>
                                      <p:tavLst>
                                        <p:tav tm="0">
                                          <p:val>
                                            <p:fltVal val="0"/>
                                          </p:val>
                                        </p:tav>
                                        <p:tav tm="100000">
                                          <p:val>
                                            <p:strVal val="#ppt_w"/>
                                          </p:val>
                                        </p:tav>
                                      </p:tavLst>
                                    </p:anim>
                                    <p:anim calcmode="lin" valueType="num">
                                      <p:cBhvr>
                                        <p:cTn id="20" dur="1000" fill="hold"/>
                                        <p:tgtEl>
                                          <p:spTgt spid="91216"/>
                                        </p:tgtEl>
                                        <p:attrNameLst>
                                          <p:attrName>ppt_h</p:attrName>
                                        </p:attrNameLst>
                                      </p:cBhvr>
                                      <p:tavLst>
                                        <p:tav tm="0">
                                          <p:val>
                                            <p:fltVal val="0"/>
                                          </p:val>
                                        </p:tav>
                                        <p:tav tm="100000">
                                          <p:val>
                                            <p:strVal val="#ppt_h"/>
                                          </p:val>
                                        </p:tav>
                                      </p:tavLst>
                                    </p:anim>
                                    <p:anim calcmode="lin" valueType="num">
                                      <p:cBhvr>
                                        <p:cTn id="21" dur="1000" fill="hold"/>
                                        <p:tgtEl>
                                          <p:spTgt spid="91216"/>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91216"/>
                                        </p:tgtEl>
                                        <p:attrNameLst>
                                          <p:attrName>ppt_y</p:attrName>
                                        </p:attrNameLst>
                                      </p:cBhvr>
                                      <p:tavLst>
                                        <p:tav tm="0" fmla="#ppt_y+(sin(-2*pi*(1-$))*-#ppt_x+cos(-2*pi*(1-$))*(1-#ppt_y))*(1-$)">
                                          <p:val>
                                            <p:fltVal val="0"/>
                                          </p:val>
                                        </p:tav>
                                        <p:tav tm="100000">
                                          <p:val>
                                            <p:fltVal val="1"/>
                                          </p:val>
                                        </p:tav>
                                      </p:tavLst>
                                    </p:anim>
                                  </p:childTnLst>
                                </p:cTn>
                              </p:par>
                            </p:childTnLst>
                          </p:cTn>
                        </p:par>
                        <p:par>
                          <p:cTn id="23" fill="hold" nodeType="afterGroup">
                            <p:stCondLst>
                              <p:cond delay="1000"/>
                            </p:stCondLst>
                            <p:childTnLst>
                              <p:par>
                                <p:cTn id="24" presetID="22" presetClass="entr" presetSubtype="1" fill="hold" nodeType="afterEffect">
                                  <p:stCondLst>
                                    <p:cond delay="0"/>
                                  </p:stCondLst>
                                  <p:childTnLst>
                                    <p:set>
                                      <p:cBhvr>
                                        <p:cTn id="25" dur="1" fill="hold">
                                          <p:stCondLst>
                                            <p:cond delay="0"/>
                                          </p:stCondLst>
                                        </p:cTn>
                                        <p:tgtEl>
                                          <p:spTgt spid="91214"/>
                                        </p:tgtEl>
                                        <p:attrNameLst>
                                          <p:attrName>style.visibility</p:attrName>
                                        </p:attrNameLst>
                                      </p:cBhvr>
                                      <p:to>
                                        <p:strVal val="visible"/>
                                      </p:to>
                                    </p:set>
                                    <p:animEffect transition="in" filter="wipe(up)">
                                      <p:cBhvr>
                                        <p:cTn id="26" dur="500"/>
                                        <p:tgtEl>
                                          <p:spTgt spid="91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9" name="Group 9"/>
          <p:cNvGrpSpPr>
            <a:grpSpLocks/>
          </p:cNvGrpSpPr>
          <p:nvPr/>
        </p:nvGrpSpPr>
        <p:grpSpPr bwMode="auto">
          <a:xfrm>
            <a:off x="179388" y="1196975"/>
            <a:ext cx="8713787" cy="3455988"/>
            <a:chOff x="113" y="799"/>
            <a:chExt cx="5489" cy="2177"/>
          </a:xfrm>
        </p:grpSpPr>
        <p:grpSp>
          <p:nvGrpSpPr>
            <p:cNvPr id="92165" name="Group 5"/>
            <p:cNvGrpSpPr>
              <a:grpSpLocks/>
            </p:cNvGrpSpPr>
            <p:nvPr/>
          </p:nvGrpSpPr>
          <p:grpSpPr bwMode="auto">
            <a:xfrm>
              <a:off x="159" y="799"/>
              <a:ext cx="5443" cy="2177"/>
              <a:chOff x="431" y="527"/>
              <a:chExt cx="5184" cy="2359"/>
            </a:xfrm>
          </p:grpSpPr>
          <p:sp>
            <p:nvSpPr>
              <p:cNvPr id="92166" name="AutoShape 6"/>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92167" name="Text Box 7"/>
              <p:cNvSpPr txBox="1">
                <a:spLocks noChangeArrowheads="1"/>
              </p:cNvSpPr>
              <p:nvPr/>
            </p:nvSpPr>
            <p:spPr bwMode="auto">
              <a:xfrm>
                <a:off x="476" y="602"/>
                <a:ext cx="5126"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3200"/>
              </a:p>
            </p:txBody>
          </p:sp>
        </p:grpSp>
        <p:sp>
          <p:nvSpPr>
            <p:cNvPr id="92164" name="Text Box 4"/>
            <p:cNvSpPr txBox="1">
              <a:spLocks noChangeArrowheads="1"/>
            </p:cNvSpPr>
            <p:nvPr/>
          </p:nvSpPr>
          <p:spPr bwMode="auto">
            <a:xfrm>
              <a:off x="113" y="803"/>
              <a:ext cx="5398" cy="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希尔密码体系为破译者设置了多道关口，加大了破译难度。破译和解密是两个不同的概念，虽然两者同样是希望对密文加以处理而得到明文的内容，但是他们有一个最大的不   同</a:t>
              </a:r>
              <a:r>
                <a:rPr lang="en-US" altLang="zh-CN"/>
                <a:t>——</a:t>
              </a:r>
              <a:r>
                <a:rPr lang="zh-CN" altLang="en-US"/>
                <a:t>破译密码时，解密必需用到的钥匙未能取得，破译密码的一方需要依 据</a:t>
              </a:r>
              <a:r>
                <a:rPr lang="zh-CN" altLang="en-US">
                  <a:solidFill>
                    <a:srgbClr val="0000FF"/>
                  </a:solidFill>
                </a:rPr>
                <a:t>密文的长度</a:t>
              </a:r>
              <a:r>
                <a:rPr lang="zh-CN" altLang="en-US"/>
                <a:t>，</a:t>
              </a:r>
              <a:r>
                <a:rPr lang="zh-CN" altLang="en-US">
                  <a:solidFill>
                    <a:srgbClr val="0000FF"/>
                  </a:solidFill>
                </a:rPr>
                <a:t>文字的本身特征</a:t>
              </a:r>
              <a:r>
                <a:rPr lang="zh-CN" altLang="en-US"/>
                <a:t>，以及</a:t>
              </a:r>
              <a:r>
                <a:rPr lang="zh-CN" altLang="en-US">
                  <a:solidFill>
                    <a:srgbClr val="0000FF"/>
                  </a:solidFill>
                </a:rPr>
                <a:t>行文习惯 </a:t>
              </a:r>
              <a:r>
                <a:rPr lang="zh-CN" altLang="en-US"/>
                <a:t>等等各方面的信息进行破译。破译密码虽然需要技术，但更加重要的是“猜测”的艺术。“猜测”的成功与否直接决定着破译的结果。</a:t>
              </a:r>
            </a:p>
            <a:p>
              <a:r>
                <a:rPr lang="zh-CN" altLang="en-US"/>
                <a:t>破译希尔密码的关键是猜测文字被转换成成几维向量所、对应的字母表是怎样的，更为重要的是要设法获取加密矩   阵</a:t>
              </a:r>
              <a:r>
                <a:rPr lang="en-US" altLang="zh-CN">
                  <a:solidFill>
                    <a:srgbClr val="0000FF"/>
                  </a:solidFill>
                </a:rPr>
                <a:t>A</a:t>
              </a:r>
              <a:r>
                <a:rPr lang="zh-CN" altLang="en-US"/>
                <a:t>。</a:t>
              </a:r>
            </a:p>
          </p:txBody>
        </p:sp>
      </p:grpSp>
      <p:sp>
        <p:nvSpPr>
          <p:cNvPr id="92168" name="Text Box 8"/>
          <p:cNvSpPr txBox="1">
            <a:spLocks noChangeArrowheads="1"/>
          </p:cNvSpPr>
          <p:nvPr/>
        </p:nvSpPr>
        <p:spPr bwMode="auto">
          <a:xfrm>
            <a:off x="1258888" y="476250"/>
            <a:ext cx="403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a:t>
            </a:r>
            <a:r>
              <a:rPr lang="zh-CN" altLang="en-US" sz="3200">
                <a:solidFill>
                  <a:srgbClr val="FF0000"/>
                </a:solidFill>
              </a:rPr>
              <a:t>希尔密码的破译</a:t>
            </a:r>
            <a:r>
              <a:rPr lang="zh-CN" altLang="en-US" sz="3200"/>
              <a:t>）</a:t>
            </a:r>
          </a:p>
        </p:txBody>
      </p:sp>
      <p:grpSp>
        <p:nvGrpSpPr>
          <p:cNvPr id="92170" name="Group 10"/>
          <p:cNvGrpSpPr>
            <a:grpSpLocks/>
          </p:cNvGrpSpPr>
          <p:nvPr/>
        </p:nvGrpSpPr>
        <p:grpSpPr bwMode="auto">
          <a:xfrm rot="-5400000">
            <a:off x="595312" y="277813"/>
            <a:ext cx="608013" cy="1150938"/>
            <a:chOff x="479" y="2351"/>
            <a:chExt cx="350" cy="668"/>
          </a:xfrm>
        </p:grpSpPr>
        <p:sp>
          <p:nvSpPr>
            <p:cNvPr id="92171" name="Freeform 11"/>
            <p:cNvSpPr>
              <a:spLocks/>
            </p:cNvSpPr>
            <p:nvPr/>
          </p:nvSpPr>
          <p:spPr bwMode="auto">
            <a:xfrm>
              <a:off x="479" y="2351"/>
              <a:ext cx="341" cy="664"/>
            </a:xfrm>
            <a:custGeom>
              <a:avLst/>
              <a:gdLst>
                <a:gd name="T0" fmla="*/ 368 w 1025"/>
                <a:gd name="T1" fmla="*/ 0 h 1992"/>
                <a:gd name="T2" fmla="*/ 678 w 1025"/>
                <a:gd name="T3" fmla="*/ 0 h 1992"/>
                <a:gd name="T4" fmla="*/ 619 w 1025"/>
                <a:gd name="T5" fmla="*/ 77 h 1992"/>
                <a:gd name="T6" fmla="*/ 439 w 1025"/>
                <a:gd name="T7" fmla="*/ 77 h 1992"/>
                <a:gd name="T8" fmla="*/ 371 w 1025"/>
                <a:gd name="T9" fmla="*/ 199 h 1992"/>
                <a:gd name="T10" fmla="*/ 681 w 1025"/>
                <a:gd name="T11" fmla="*/ 199 h 1992"/>
                <a:gd name="T12" fmla="*/ 618 w 1025"/>
                <a:gd name="T13" fmla="*/ 78 h 1992"/>
                <a:gd name="T14" fmla="*/ 678 w 1025"/>
                <a:gd name="T15" fmla="*/ 2 h 1992"/>
                <a:gd name="T16" fmla="*/ 786 w 1025"/>
                <a:gd name="T17" fmla="*/ 190 h 1992"/>
                <a:gd name="T18" fmla="*/ 845 w 1025"/>
                <a:gd name="T19" fmla="*/ 192 h 1992"/>
                <a:gd name="T20" fmla="*/ 865 w 1025"/>
                <a:gd name="T21" fmla="*/ 256 h 1992"/>
                <a:gd name="T22" fmla="*/ 957 w 1025"/>
                <a:gd name="T23" fmla="*/ 256 h 1992"/>
                <a:gd name="T24" fmla="*/ 958 w 1025"/>
                <a:gd name="T25" fmla="*/ 301 h 1992"/>
                <a:gd name="T26" fmla="*/ 993 w 1025"/>
                <a:gd name="T27" fmla="*/ 303 h 1992"/>
                <a:gd name="T28" fmla="*/ 1025 w 1025"/>
                <a:gd name="T29" fmla="*/ 303 h 1992"/>
                <a:gd name="T30" fmla="*/ 1025 w 1025"/>
                <a:gd name="T31" fmla="*/ 581 h 1992"/>
                <a:gd name="T32" fmla="*/ 957 w 1025"/>
                <a:gd name="T33" fmla="*/ 582 h 1992"/>
                <a:gd name="T34" fmla="*/ 956 w 1025"/>
                <a:gd name="T35" fmla="*/ 641 h 1992"/>
                <a:gd name="T36" fmla="*/ 869 w 1025"/>
                <a:gd name="T37" fmla="*/ 641 h 1992"/>
                <a:gd name="T38" fmla="*/ 844 w 1025"/>
                <a:gd name="T39" fmla="*/ 710 h 1992"/>
                <a:gd name="T40" fmla="*/ 796 w 1025"/>
                <a:gd name="T41" fmla="*/ 711 h 1992"/>
                <a:gd name="T42" fmla="*/ 792 w 1025"/>
                <a:gd name="T43" fmla="*/ 852 h 1992"/>
                <a:gd name="T44" fmla="*/ 760 w 1025"/>
                <a:gd name="T45" fmla="*/ 852 h 1992"/>
                <a:gd name="T46" fmla="*/ 749 w 1025"/>
                <a:gd name="T47" fmla="*/ 874 h 1992"/>
                <a:gd name="T48" fmla="*/ 749 w 1025"/>
                <a:gd name="T49" fmla="*/ 1015 h 1992"/>
                <a:gd name="T50" fmla="*/ 692 w 1025"/>
                <a:gd name="T51" fmla="*/ 1016 h 1992"/>
                <a:gd name="T52" fmla="*/ 696 w 1025"/>
                <a:gd name="T53" fmla="*/ 1864 h 1992"/>
                <a:gd name="T54" fmla="*/ 559 w 1025"/>
                <a:gd name="T55" fmla="*/ 1992 h 1992"/>
                <a:gd name="T56" fmla="*/ 385 w 1025"/>
                <a:gd name="T57" fmla="*/ 1845 h 1992"/>
                <a:gd name="T58" fmla="*/ 447 w 1025"/>
                <a:gd name="T59" fmla="*/ 1803 h 1992"/>
                <a:gd name="T60" fmla="*/ 447 w 1025"/>
                <a:gd name="T61" fmla="*/ 1754 h 1992"/>
                <a:gd name="T62" fmla="*/ 385 w 1025"/>
                <a:gd name="T63" fmla="*/ 1710 h 1992"/>
                <a:gd name="T64" fmla="*/ 447 w 1025"/>
                <a:gd name="T65" fmla="*/ 1672 h 1992"/>
                <a:gd name="T66" fmla="*/ 438 w 1025"/>
                <a:gd name="T67" fmla="*/ 1656 h 1992"/>
                <a:gd name="T68" fmla="*/ 384 w 1025"/>
                <a:gd name="T69" fmla="*/ 1622 h 1992"/>
                <a:gd name="T70" fmla="*/ 374 w 1025"/>
                <a:gd name="T71" fmla="*/ 1512 h 1992"/>
                <a:gd name="T72" fmla="*/ 367 w 1025"/>
                <a:gd name="T73" fmla="*/ 1501 h 1992"/>
                <a:gd name="T74" fmla="*/ 448 w 1025"/>
                <a:gd name="T75" fmla="*/ 1438 h 1992"/>
                <a:gd name="T76" fmla="*/ 448 w 1025"/>
                <a:gd name="T77" fmla="*/ 1383 h 1992"/>
                <a:gd name="T78" fmla="*/ 384 w 1025"/>
                <a:gd name="T79" fmla="*/ 1318 h 1992"/>
                <a:gd name="T80" fmla="*/ 447 w 1025"/>
                <a:gd name="T81" fmla="*/ 1261 h 1992"/>
                <a:gd name="T82" fmla="*/ 447 w 1025"/>
                <a:gd name="T83" fmla="*/ 1203 h 1992"/>
                <a:gd name="T84" fmla="*/ 385 w 1025"/>
                <a:gd name="T85" fmla="*/ 1129 h 1992"/>
                <a:gd name="T86" fmla="*/ 373 w 1025"/>
                <a:gd name="T87" fmla="*/ 1009 h 1992"/>
                <a:gd name="T88" fmla="*/ 298 w 1025"/>
                <a:gd name="T89" fmla="*/ 1009 h 1992"/>
                <a:gd name="T90" fmla="*/ 298 w 1025"/>
                <a:gd name="T91" fmla="*/ 846 h 1992"/>
                <a:gd name="T92" fmla="*/ 252 w 1025"/>
                <a:gd name="T93" fmla="*/ 846 h 1992"/>
                <a:gd name="T94" fmla="*/ 252 w 1025"/>
                <a:gd name="T95" fmla="*/ 704 h 1992"/>
                <a:gd name="T96" fmla="*/ 202 w 1025"/>
                <a:gd name="T97" fmla="*/ 704 h 1992"/>
                <a:gd name="T98" fmla="*/ 180 w 1025"/>
                <a:gd name="T99" fmla="*/ 636 h 1992"/>
                <a:gd name="T100" fmla="*/ 78 w 1025"/>
                <a:gd name="T101" fmla="*/ 636 h 1992"/>
                <a:gd name="T102" fmla="*/ 78 w 1025"/>
                <a:gd name="T103" fmla="*/ 576 h 1992"/>
                <a:gd name="T104" fmla="*/ 0 w 1025"/>
                <a:gd name="T105" fmla="*/ 576 h 1992"/>
                <a:gd name="T106" fmla="*/ 0 w 1025"/>
                <a:gd name="T107" fmla="*/ 295 h 1992"/>
                <a:gd name="T108" fmla="*/ 77 w 1025"/>
                <a:gd name="T109" fmla="*/ 295 h 1992"/>
                <a:gd name="T110" fmla="*/ 77 w 1025"/>
                <a:gd name="T111" fmla="*/ 255 h 1992"/>
                <a:gd name="T112" fmla="*/ 163 w 1025"/>
                <a:gd name="T113" fmla="*/ 255 h 1992"/>
                <a:gd name="T114" fmla="*/ 183 w 1025"/>
                <a:gd name="T115" fmla="*/ 237 h 1992"/>
                <a:gd name="T116" fmla="*/ 203 w 1025"/>
                <a:gd name="T117" fmla="*/ 192 h 1992"/>
                <a:gd name="T118" fmla="*/ 252 w 1025"/>
                <a:gd name="T119" fmla="*/ 192 h 1992"/>
                <a:gd name="T120" fmla="*/ 368 w 1025"/>
                <a:gd name="T121" fmla="*/ 0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5" h="1992">
                  <a:moveTo>
                    <a:pt x="368" y="0"/>
                  </a:moveTo>
                  <a:lnTo>
                    <a:pt x="678" y="0"/>
                  </a:lnTo>
                  <a:lnTo>
                    <a:pt x="619" y="77"/>
                  </a:lnTo>
                  <a:lnTo>
                    <a:pt x="439" y="77"/>
                  </a:lnTo>
                  <a:lnTo>
                    <a:pt x="371" y="199"/>
                  </a:lnTo>
                  <a:lnTo>
                    <a:pt x="681" y="199"/>
                  </a:lnTo>
                  <a:lnTo>
                    <a:pt x="618" y="78"/>
                  </a:lnTo>
                  <a:lnTo>
                    <a:pt x="678" y="2"/>
                  </a:lnTo>
                  <a:lnTo>
                    <a:pt x="786" y="190"/>
                  </a:lnTo>
                  <a:lnTo>
                    <a:pt x="845" y="192"/>
                  </a:lnTo>
                  <a:lnTo>
                    <a:pt x="865" y="256"/>
                  </a:lnTo>
                  <a:lnTo>
                    <a:pt x="957" y="256"/>
                  </a:lnTo>
                  <a:lnTo>
                    <a:pt x="958" y="301"/>
                  </a:lnTo>
                  <a:lnTo>
                    <a:pt x="993" y="303"/>
                  </a:lnTo>
                  <a:lnTo>
                    <a:pt x="1025" y="303"/>
                  </a:lnTo>
                  <a:lnTo>
                    <a:pt x="1025" y="581"/>
                  </a:lnTo>
                  <a:lnTo>
                    <a:pt x="957" y="582"/>
                  </a:lnTo>
                  <a:lnTo>
                    <a:pt x="956" y="641"/>
                  </a:lnTo>
                  <a:lnTo>
                    <a:pt x="869" y="641"/>
                  </a:lnTo>
                  <a:lnTo>
                    <a:pt x="844" y="710"/>
                  </a:lnTo>
                  <a:lnTo>
                    <a:pt x="796" y="711"/>
                  </a:lnTo>
                  <a:lnTo>
                    <a:pt x="792" y="852"/>
                  </a:lnTo>
                  <a:lnTo>
                    <a:pt x="760" y="852"/>
                  </a:lnTo>
                  <a:lnTo>
                    <a:pt x="749" y="874"/>
                  </a:lnTo>
                  <a:lnTo>
                    <a:pt x="749" y="1015"/>
                  </a:lnTo>
                  <a:lnTo>
                    <a:pt x="692" y="1016"/>
                  </a:lnTo>
                  <a:lnTo>
                    <a:pt x="696" y="1864"/>
                  </a:lnTo>
                  <a:lnTo>
                    <a:pt x="559" y="1992"/>
                  </a:lnTo>
                  <a:lnTo>
                    <a:pt x="385" y="1845"/>
                  </a:lnTo>
                  <a:lnTo>
                    <a:pt x="447" y="1803"/>
                  </a:lnTo>
                  <a:lnTo>
                    <a:pt x="447" y="1754"/>
                  </a:lnTo>
                  <a:lnTo>
                    <a:pt x="385" y="1710"/>
                  </a:lnTo>
                  <a:lnTo>
                    <a:pt x="447" y="1672"/>
                  </a:lnTo>
                  <a:lnTo>
                    <a:pt x="438" y="1656"/>
                  </a:lnTo>
                  <a:lnTo>
                    <a:pt x="384" y="1622"/>
                  </a:lnTo>
                  <a:lnTo>
                    <a:pt x="374" y="1512"/>
                  </a:lnTo>
                  <a:lnTo>
                    <a:pt x="367" y="1501"/>
                  </a:lnTo>
                  <a:lnTo>
                    <a:pt x="448" y="1438"/>
                  </a:lnTo>
                  <a:lnTo>
                    <a:pt x="448" y="1383"/>
                  </a:lnTo>
                  <a:lnTo>
                    <a:pt x="384" y="1318"/>
                  </a:lnTo>
                  <a:lnTo>
                    <a:pt x="447" y="1261"/>
                  </a:lnTo>
                  <a:lnTo>
                    <a:pt x="447" y="1203"/>
                  </a:lnTo>
                  <a:lnTo>
                    <a:pt x="385" y="1129"/>
                  </a:lnTo>
                  <a:lnTo>
                    <a:pt x="373" y="1009"/>
                  </a:lnTo>
                  <a:lnTo>
                    <a:pt x="298" y="1009"/>
                  </a:lnTo>
                  <a:lnTo>
                    <a:pt x="298" y="846"/>
                  </a:lnTo>
                  <a:lnTo>
                    <a:pt x="252" y="846"/>
                  </a:lnTo>
                  <a:lnTo>
                    <a:pt x="252" y="704"/>
                  </a:lnTo>
                  <a:lnTo>
                    <a:pt x="202" y="704"/>
                  </a:lnTo>
                  <a:lnTo>
                    <a:pt x="180" y="636"/>
                  </a:lnTo>
                  <a:lnTo>
                    <a:pt x="78" y="636"/>
                  </a:lnTo>
                  <a:lnTo>
                    <a:pt x="78" y="576"/>
                  </a:lnTo>
                  <a:lnTo>
                    <a:pt x="0" y="576"/>
                  </a:lnTo>
                  <a:lnTo>
                    <a:pt x="0" y="295"/>
                  </a:lnTo>
                  <a:lnTo>
                    <a:pt x="77" y="295"/>
                  </a:lnTo>
                  <a:lnTo>
                    <a:pt x="77" y="255"/>
                  </a:lnTo>
                  <a:lnTo>
                    <a:pt x="163" y="255"/>
                  </a:lnTo>
                  <a:lnTo>
                    <a:pt x="183" y="237"/>
                  </a:lnTo>
                  <a:lnTo>
                    <a:pt x="203" y="192"/>
                  </a:lnTo>
                  <a:lnTo>
                    <a:pt x="252" y="192"/>
                  </a:lnTo>
                  <a:lnTo>
                    <a:pt x="368" y="0"/>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72" name="Freeform 12"/>
            <p:cNvSpPr>
              <a:spLocks/>
            </p:cNvSpPr>
            <p:nvPr/>
          </p:nvSpPr>
          <p:spPr bwMode="auto">
            <a:xfrm>
              <a:off x="487" y="2354"/>
              <a:ext cx="342" cy="665"/>
            </a:xfrm>
            <a:custGeom>
              <a:avLst/>
              <a:gdLst>
                <a:gd name="T0" fmla="*/ 367 w 1026"/>
                <a:gd name="T1" fmla="*/ 0 h 1993"/>
                <a:gd name="T2" fmla="*/ 677 w 1026"/>
                <a:gd name="T3" fmla="*/ 0 h 1993"/>
                <a:gd name="T4" fmla="*/ 618 w 1026"/>
                <a:gd name="T5" fmla="*/ 77 h 1993"/>
                <a:gd name="T6" fmla="*/ 438 w 1026"/>
                <a:gd name="T7" fmla="*/ 77 h 1993"/>
                <a:gd name="T8" fmla="*/ 370 w 1026"/>
                <a:gd name="T9" fmla="*/ 198 h 1993"/>
                <a:gd name="T10" fmla="*/ 680 w 1026"/>
                <a:gd name="T11" fmla="*/ 198 h 1993"/>
                <a:gd name="T12" fmla="*/ 617 w 1026"/>
                <a:gd name="T13" fmla="*/ 78 h 1993"/>
                <a:gd name="T14" fmla="*/ 677 w 1026"/>
                <a:gd name="T15" fmla="*/ 1 h 1993"/>
                <a:gd name="T16" fmla="*/ 787 w 1026"/>
                <a:gd name="T17" fmla="*/ 190 h 1993"/>
                <a:gd name="T18" fmla="*/ 844 w 1026"/>
                <a:gd name="T19" fmla="*/ 191 h 1993"/>
                <a:gd name="T20" fmla="*/ 864 w 1026"/>
                <a:gd name="T21" fmla="*/ 256 h 1993"/>
                <a:gd name="T22" fmla="*/ 956 w 1026"/>
                <a:gd name="T23" fmla="*/ 256 h 1993"/>
                <a:gd name="T24" fmla="*/ 958 w 1026"/>
                <a:gd name="T25" fmla="*/ 301 h 1993"/>
                <a:gd name="T26" fmla="*/ 992 w 1026"/>
                <a:gd name="T27" fmla="*/ 302 h 1993"/>
                <a:gd name="T28" fmla="*/ 1026 w 1026"/>
                <a:gd name="T29" fmla="*/ 302 h 1993"/>
                <a:gd name="T30" fmla="*/ 1026 w 1026"/>
                <a:gd name="T31" fmla="*/ 581 h 1993"/>
                <a:gd name="T32" fmla="*/ 956 w 1026"/>
                <a:gd name="T33" fmla="*/ 582 h 1993"/>
                <a:gd name="T34" fmla="*/ 955 w 1026"/>
                <a:gd name="T35" fmla="*/ 640 h 1993"/>
                <a:gd name="T36" fmla="*/ 868 w 1026"/>
                <a:gd name="T37" fmla="*/ 640 h 1993"/>
                <a:gd name="T38" fmla="*/ 843 w 1026"/>
                <a:gd name="T39" fmla="*/ 710 h 1993"/>
                <a:gd name="T40" fmla="*/ 795 w 1026"/>
                <a:gd name="T41" fmla="*/ 711 h 1993"/>
                <a:gd name="T42" fmla="*/ 791 w 1026"/>
                <a:gd name="T43" fmla="*/ 852 h 1993"/>
                <a:gd name="T44" fmla="*/ 759 w 1026"/>
                <a:gd name="T45" fmla="*/ 852 h 1993"/>
                <a:gd name="T46" fmla="*/ 751 w 1026"/>
                <a:gd name="T47" fmla="*/ 864 h 1993"/>
                <a:gd name="T48" fmla="*/ 751 w 1026"/>
                <a:gd name="T49" fmla="*/ 1016 h 1993"/>
                <a:gd name="T50" fmla="*/ 691 w 1026"/>
                <a:gd name="T51" fmla="*/ 1016 h 1993"/>
                <a:gd name="T52" fmla="*/ 695 w 1026"/>
                <a:gd name="T53" fmla="*/ 1864 h 1993"/>
                <a:gd name="T54" fmla="*/ 559 w 1026"/>
                <a:gd name="T55" fmla="*/ 1993 h 1993"/>
                <a:gd name="T56" fmla="*/ 384 w 1026"/>
                <a:gd name="T57" fmla="*/ 1845 h 1993"/>
                <a:gd name="T58" fmla="*/ 446 w 1026"/>
                <a:gd name="T59" fmla="*/ 1803 h 1993"/>
                <a:gd name="T60" fmla="*/ 446 w 1026"/>
                <a:gd name="T61" fmla="*/ 1754 h 1993"/>
                <a:gd name="T62" fmla="*/ 384 w 1026"/>
                <a:gd name="T63" fmla="*/ 1710 h 1993"/>
                <a:gd name="T64" fmla="*/ 446 w 1026"/>
                <a:gd name="T65" fmla="*/ 1671 h 1993"/>
                <a:gd name="T66" fmla="*/ 437 w 1026"/>
                <a:gd name="T67" fmla="*/ 1656 h 1993"/>
                <a:gd name="T68" fmla="*/ 383 w 1026"/>
                <a:gd name="T69" fmla="*/ 1621 h 1993"/>
                <a:gd name="T70" fmla="*/ 373 w 1026"/>
                <a:gd name="T71" fmla="*/ 1511 h 1993"/>
                <a:gd name="T72" fmla="*/ 366 w 1026"/>
                <a:gd name="T73" fmla="*/ 1502 h 1993"/>
                <a:gd name="T74" fmla="*/ 447 w 1026"/>
                <a:gd name="T75" fmla="*/ 1437 h 1993"/>
                <a:gd name="T76" fmla="*/ 447 w 1026"/>
                <a:gd name="T77" fmla="*/ 1382 h 1993"/>
                <a:gd name="T78" fmla="*/ 383 w 1026"/>
                <a:gd name="T79" fmla="*/ 1318 h 1993"/>
                <a:gd name="T80" fmla="*/ 446 w 1026"/>
                <a:gd name="T81" fmla="*/ 1260 h 1993"/>
                <a:gd name="T82" fmla="*/ 446 w 1026"/>
                <a:gd name="T83" fmla="*/ 1203 h 1993"/>
                <a:gd name="T84" fmla="*/ 384 w 1026"/>
                <a:gd name="T85" fmla="*/ 1129 h 1993"/>
                <a:gd name="T86" fmla="*/ 372 w 1026"/>
                <a:gd name="T87" fmla="*/ 1008 h 1993"/>
                <a:gd name="T88" fmla="*/ 297 w 1026"/>
                <a:gd name="T89" fmla="*/ 1008 h 1993"/>
                <a:gd name="T90" fmla="*/ 297 w 1026"/>
                <a:gd name="T91" fmla="*/ 846 h 1993"/>
                <a:gd name="T92" fmla="*/ 253 w 1026"/>
                <a:gd name="T93" fmla="*/ 846 h 1993"/>
                <a:gd name="T94" fmla="*/ 253 w 1026"/>
                <a:gd name="T95" fmla="*/ 704 h 1993"/>
                <a:gd name="T96" fmla="*/ 201 w 1026"/>
                <a:gd name="T97" fmla="*/ 704 h 1993"/>
                <a:gd name="T98" fmla="*/ 179 w 1026"/>
                <a:gd name="T99" fmla="*/ 636 h 1993"/>
                <a:gd name="T100" fmla="*/ 77 w 1026"/>
                <a:gd name="T101" fmla="*/ 636 h 1993"/>
                <a:gd name="T102" fmla="*/ 77 w 1026"/>
                <a:gd name="T103" fmla="*/ 576 h 1993"/>
                <a:gd name="T104" fmla="*/ 0 w 1026"/>
                <a:gd name="T105" fmla="*/ 576 h 1993"/>
                <a:gd name="T106" fmla="*/ 0 w 1026"/>
                <a:gd name="T107" fmla="*/ 295 h 1993"/>
                <a:gd name="T108" fmla="*/ 76 w 1026"/>
                <a:gd name="T109" fmla="*/ 295 h 1993"/>
                <a:gd name="T110" fmla="*/ 76 w 1026"/>
                <a:gd name="T111" fmla="*/ 255 h 1993"/>
                <a:gd name="T112" fmla="*/ 162 w 1026"/>
                <a:gd name="T113" fmla="*/ 255 h 1993"/>
                <a:gd name="T114" fmla="*/ 182 w 1026"/>
                <a:gd name="T115" fmla="*/ 237 h 1993"/>
                <a:gd name="T116" fmla="*/ 203 w 1026"/>
                <a:gd name="T117" fmla="*/ 191 h 1993"/>
                <a:gd name="T118" fmla="*/ 253 w 1026"/>
                <a:gd name="T119" fmla="*/ 191 h 1993"/>
                <a:gd name="T120" fmla="*/ 367 w 1026"/>
                <a:gd name="T121" fmla="*/ 0 h 1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6" h="1993">
                  <a:moveTo>
                    <a:pt x="367" y="0"/>
                  </a:moveTo>
                  <a:lnTo>
                    <a:pt x="677" y="0"/>
                  </a:lnTo>
                  <a:lnTo>
                    <a:pt x="618" y="77"/>
                  </a:lnTo>
                  <a:lnTo>
                    <a:pt x="438" y="77"/>
                  </a:lnTo>
                  <a:lnTo>
                    <a:pt x="370" y="198"/>
                  </a:lnTo>
                  <a:lnTo>
                    <a:pt x="680" y="198"/>
                  </a:lnTo>
                  <a:lnTo>
                    <a:pt x="617" y="78"/>
                  </a:lnTo>
                  <a:lnTo>
                    <a:pt x="677" y="1"/>
                  </a:lnTo>
                  <a:lnTo>
                    <a:pt x="787" y="190"/>
                  </a:lnTo>
                  <a:lnTo>
                    <a:pt x="844" y="191"/>
                  </a:lnTo>
                  <a:lnTo>
                    <a:pt x="864" y="256"/>
                  </a:lnTo>
                  <a:lnTo>
                    <a:pt x="956" y="256"/>
                  </a:lnTo>
                  <a:lnTo>
                    <a:pt x="958" y="301"/>
                  </a:lnTo>
                  <a:lnTo>
                    <a:pt x="992" y="302"/>
                  </a:lnTo>
                  <a:lnTo>
                    <a:pt x="1026" y="302"/>
                  </a:lnTo>
                  <a:lnTo>
                    <a:pt x="1026" y="581"/>
                  </a:lnTo>
                  <a:lnTo>
                    <a:pt x="956" y="582"/>
                  </a:lnTo>
                  <a:lnTo>
                    <a:pt x="955" y="640"/>
                  </a:lnTo>
                  <a:lnTo>
                    <a:pt x="868" y="640"/>
                  </a:lnTo>
                  <a:lnTo>
                    <a:pt x="843" y="710"/>
                  </a:lnTo>
                  <a:lnTo>
                    <a:pt x="795" y="711"/>
                  </a:lnTo>
                  <a:lnTo>
                    <a:pt x="791" y="852"/>
                  </a:lnTo>
                  <a:lnTo>
                    <a:pt x="759" y="852"/>
                  </a:lnTo>
                  <a:lnTo>
                    <a:pt x="751" y="864"/>
                  </a:lnTo>
                  <a:lnTo>
                    <a:pt x="751" y="1016"/>
                  </a:lnTo>
                  <a:lnTo>
                    <a:pt x="691" y="1016"/>
                  </a:lnTo>
                  <a:lnTo>
                    <a:pt x="695" y="1864"/>
                  </a:lnTo>
                  <a:lnTo>
                    <a:pt x="559" y="1993"/>
                  </a:lnTo>
                  <a:lnTo>
                    <a:pt x="384" y="1845"/>
                  </a:lnTo>
                  <a:lnTo>
                    <a:pt x="446" y="1803"/>
                  </a:lnTo>
                  <a:lnTo>
                    <a:pt x="446" y="1754"/>
                  </a:lnTo>
                  <a:lnTo>
                    <a:pt x="384" y="1710"/>
                  </a:lnTo>
                  <a:lnTo>
                    <a:pt x="446" y="1671"/>
                  </a:lnTo>
                  <a:lnTo>
                    <a:pt x="437" y="1656"/>
                  </a:lnTo>
                  <a:lnTo>
                    <a:pt x="383" y="1621"/>
                  </a:lnTo>
                  <a:lnTo>
                    <a:pt x="373" y="1511"/>
                  </a:lnTo>
                  <a:lnTo>
                    <a:pt x="366" y="1502"/>
                  </a:lnTo>
                  <a:lnTo>
                    <a:pt x="447" y="1437"/>
                  </a:lnTo>
                  <a:lnTo>
                    <a:pt x="447" y="1382"/>
                  </a:lnTo>
                  <a:lnTo>
                    <a:pt x="383" y="1318"/>
                  </a:lnTo>
                  <a:lnTo>
                    <a:pt x="446" y="1260"/>
                  </a:lnTo>
                  <a:lnTo>
                    <a:pt x="446" y="1203"/>
                  </a:lnTo>
                  <a:lnTo>
                    <a:pt x="384" y="1129"/>
                  </a:lnTo>
                  <a:lnTo>
                    <a:pt x="372" y="1008"/>
                  </a:lnTo>
                  <a:lnTo>
                    <a:pt x="297" y="1008"/>
                  </a:lnTo>
                  <a:lnTo>
                    <a:pt x="297" y="846"/>
                  </a:lnTo>
                  <a:lnTo>
                    <a:pt x="253" y="846"/>
                  </a:lnTo>
                  <a:lnTo>
                    <a:pt x="253" y="704"/>
                  </a:lnTo>
                  <a:lnTo>
                    <a:pt x="201" y="704"/>
                  </a:lnTo>
                  <a:lnTo>
                    <a:pt x="179" y="636"/>
                  </a:lnTo>
                  <a:lnTo>
                    <a:pt x="77" y="636"/>
                  </a:lnTo>
                  <a:lnTo>
                    <a:pt x="77" y="576"/>
                  </a:lnTo>
                  <a:lnTo>
                    <a:pt x="0" y="576"/>
                  </a:lnTo>
                  <a:lnTo>
                    <a:pt x="0" y="295"/>
                  </a:lnTo>
                  <a:lnTo>
                    <a:pt x="76" y="295"/>
                  </a:lnTo>
                  <a:lnTo>
                    <a:pt x="76" y="255"/>
                  </a:lnTo>
                  <a:lnTo>
                    <a:pt x="162" y="255"/>
                  </a:lnTo>
                  <a:lnTo>
                    <a:pt x="182" y="237"/>
                  </a:lnTo>
                  <a:lnTo>
                    <a:pt x="203" y="191"/>
                  </a:lnTo>
                  <a:lnTo>
                    <a:pt x="253" y="191"/>
                  </a:lnTo>
                  <a:lnTo>
                    <a:pt x="367" y="0"/>
                  </a:lnTo>
                  <a:close/>
                </a:path>
              </a:pathLst>
            </a:custGeom>
            <a:solidFill>
              <a:srgbClr val="B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173" name="Group 13"/>
            <p:cNvGrpSpPr>
              <a:grpSpLocks/>
            </p:cNvGrpSpPr>
            <p:nvPr/>
          </p:nvGrpSpPr>
          <p:grpSpPr bwMode="auto">
            <a:xfrm>
              <a:off x="535" y="2461"/>
              <a:ext cx="261" cy="76"/>
              <a:chOff x="535" y="2461"/>
              <a:chExt cx="261" cy="76"/>
            </a:xfrm>
          </p:grpSpPr>
          <p:sp>
            <p:nvSpPr>
              <p:cNvPr id="92174" name="Freeform 14"/>
              <p:cNvSpPr>
                <a:spLocks/>
              </p:cNvSpPr>
              <p:nvPr/>
            </p:nvSpPr>
            <p:spPr bwMode="auto">
              <a:xfrm>
                <a:off x="535" y="2461"/>
                <a:ext cx="242" cy="76"/>
              </a:xfrm>
              <a:custGeom>
                <a:avLst/>
                <a:gdLst>
                  <a:gd name="T0" fmla="*/ 0 w 725"/>
                  <a:gd name="T1" fmla="*/ 119 h 229"/>
                  <a:gd name="T2" fmla="*/ 63 w 725"/>
                  <a:gd name="T3" fmla="*/ 0 h 229"/>
                  <a:gd name="T4" fmla="*/ 725 w 725"/>
                  <a:gd name="T5" fmla="*/ 0 h 229"/>
                  <a:gd name="T6" fmla="*/ 719 w 725"/>
                  <a:gd name="T7" fmla="*/ 9 h 229"/>
                  <a:gd name="T8" fmla="*/ 70 w 725"/>
                  <a:gd name="T9" fmla="*/ 9 h 229"/>
                  <a:gd name="T10" fmla="*/ 12 w 725"/>
                  <a:gd name="T11" fmla="*/ 119 h 229"/>
                  <a:gd name="T12" fmla="*/ 69 w 725"/>
                  <a:gd name="T13" fmla="*/ 221 h 229"/>
                  <a:gd name="T14" fmla="*/ 58 w 725"/>
                  <a:gd name="T15" fmla="*/ 229 h 229"/>
                  <a:gd name="T16" fmla="*/ 0 w 725"/>
                  <a:gd name="T17" fmla="*/ 11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229">
                    <a:moveTo>
                      <a:pt x="0" y="119"/>
                    </a:moveTo>
                    <a:lnTo>
                      <a:pt x="63" y="0"/>
                    </a:lnTo>
                    <a:lnTo>
                      <a:pt x="725" y="0"/>
                    </a:lnTo>
                    <a:lnTo>
                      <a:pt x="719" y="9"/>
                    </a:lnTo>
                    <a:lnTo>
                      <a:pt x="70" y="9"/>
                    </a:lnTo>
                    <a:lnTo>
                      <a:pt x="12" y="119"/>
                    </a:lnTo>
                    <a:lnTo>
                      <a:pt x="69" y="221"/>
                    </a:lnTo>
                    <a:lnTo>
                      <a:pt x="58" y="229"/>
                    </a:lnTo>
                    <a:lnTo>
                      <a:pt x="0" y="119"/>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75" name="Freeform 15"/>
              <p:cNvSpPr>
                <a:spLocks/>
              </p:cNvSpPr>
              <p:nvPr/>
            </p:nvSpPr>
            <p:spPr bwMode="auto">
              <a:xfrm>
                <a:off x="554" y="2461"/>
                <a:ext cx="242" cy="76"/>
              </a:xfrm>
              <a:custGeom>
                <a:avLst/>
                <a:gdLst>
                  <a:gd name="T0" fmla="*/ 725 w 725"/>
                  <a:gd name="T1" fmla="*/ 109 h 228"/>
                  <a:gd name="T2" fmla="*/ 662 w 725"/>
                  <a:gd name="T3" fmla="*/ 228 h 228"/>
                  <a:gd name="T4" fmla="*/ 0 w 725"/>
                  <a:gd name="T5" fmla="*/ 228 h 228"/>
                  <a:gd name="T6" fmla="*/ 6 w 725"/>
                  <a:gd name="T7" fmla="*/ 220 h 228"/>
                  <a:gd name="T8" fmla="*/ 655 w 725"/>
                  <a:gd name="T9" fmla="*/ 220 h 228"/>
                  <a:gd name="T10" fmla="*/ 713 w 725"/>
                  <a:gd name="T11" fmla="*/ 109 h 228"/>
                  <a:gd name="T12" fmla="*/ 656 w 725"/>
                  <a:gd name="T13" fmla="*/ 7 h 228"/>
                  <a:gd name="T14" fmla="*/ 667 w 725"/>
                  <a:gd name="T15" fmla="*/ 0 h 228"/>
                  <a:gd name="T16" fmla="*/ 725 w 725"/>
                  <a:gd name="T17" fmla="*/ 10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228">
                    <a:moveTo>
                      <a:pt x="725" y="109"/>
                    </a:moveTo>
                    <a:lnTo>
                      <a:pt x="662" y="228"/>
                    </a:lnTo>
                    <a:lnTo>
                      <a:pt x="0" y="228"/>
                    </a:lnTo>
                    <a:lnTo>
                      <a:pt x="6" y="220"/>
                    </a:lnTo>
                    <a:lnTo>
                      <a:pt x="655" y="220"/>
                    </a:lnTo>
                    <a:lnTo>
                      <a:pt x="713" y="109"/>
                    </a:lnTo>
                    <a:lnTo>
                      <a:pt x="656" y="7"/>
                    </a:lnTo>
                    <a:lnTo>
                      <a:pt x="667" y="0"/>
                    </a:lnTo>
                    <a:lnTo>
                      <a:pt x="725" y="109"/>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2176" name="Rectangle 16"/>
            <p:cNvSpPr>
              <a:spLocks noChangeArrowheads="1"/>
            </p:cNvSpPr>
            <p:nvPr/>
          </p:nvSpPr>
          <p:spPr bwMode="auto">
            <a:xfrm>
              <a:off x="514" y="2450"/>
              <a:ext cx="291" cy="3"/>
            </a:xfrm>
            <a:prstGeom prst="rect">
              <a:avLst/>
            </a:prstGeom>
            <a:solidFill>
              <a:srgbClr val="FF9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2177" name="Group 17"/>
            <p:cNvGrpSpPr>
              <a:grpSpLocks/>
            </p:cNvGrpSpPr>
            <p:nvPr/>
          </p:nvGrpSpPr>
          <p:grpSpPr bwMode="auto">
            <a:xfrm>
              <a:off x="514" y="2547"/>
              <a:ext cx="292" cy="471"/>
              <a:chOff x="514" y="2547"/>
              <a:chExt cx="292" cy="471"/>
            </a:xfrm>
          </p:grpSpPr>
          <p:sp>
            <p:nvSpPr>
              <p:cNvPr id="92178" name="Freeform 18"/>
              <p:cNvSpPr>
                <a:spLocks/>
              </p:cNvSpPr>
              <p:nvPr/>
            </p:nvSpPr>
            <p:spPr bwMode="auto">
              <a:xfrm>
                <a:off x="647" y="2639"/>
                <a:ext cx="7" cy="363"/>
              </a:xfrm>
              <a:custGeom>
                <a:avLst/>
                <a:gdLst>
                  <a:gd name="T0" fmla="*/ 22 w 22"/>
                  <a:gd name="T1" fmla="*/ 0 h 1089"/>
                  <a:gd name="T2" fmla="*/ 21 w 22"/>
                  <a:gd name="T3" fmla="*/ 1089 h 1089"/>
                  <a:gd name="T4" fmla="*/ 2 w 22"/>
                  <a:gd name="T5" fmla="*/ 1072 h 1089"/>
                  <a:gd name="T6" fmla="*/ 0 w 22"/>
                  <a:gd name="T7" fmla="*/ 34 h 1089"/>
                  <a:gd name="T8" fmla="*/ 22 w 22"/>
                  <a:gd name="T9" fmla="*/ 0 h 1089"/>
                </a:gdLst>
                <a:ahLst/>
                <a:cxnLst>
                  <a:cxn ang="0">
                    <a:pos x="T0" y="T1"/>
                  </a:cxn>
                  <a:cxn ang="0">
                    <a:pos x="T2" y="T3"/>
                  </a:cxn>
                  <a:cxn ang="0">
                    <a:pos x="T4" y="T5"/>
                  </a:cxn>
                  <a:cxn ang="0">
                    <a:pos x="T6" y="T7"/>
                  </a:cxn>
                  <a:cxn ang="0">
                    <a:pos x="T8" y="T9"/>
                  </a:cxn>
                </a:cxnLst>
                <a:rect l="0" t="0" r="r" b="b"/>
                <a:pathLst>
                  <a:path w="22" h="1089">
                    <a:moveTo>
                      <a:pt x="22" y="0"/>
                    </a:moveTo>
                    <a:lnTo>
                      <a:pt x="21" y="1089"/>
                    </a:lnTo>
                    <a:lnTo>
                      <a:pt x="2" y="1072"/>
                    </a:lnTo>
                    <a:lnTo>
                      <a:pt x="0" y="34"/>
                    </a:lnTo>
                    <a:lnTo>
                      <a:pt x="22" y="0"/>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79" name="Freeform 19"/>
              <p:cNvSpPr>
                <a:spLocks/>
              </p:cNvSpPr>
              <p:nvPr/>
            </p:nvSpPr>
            <p:spPr bwMode="auto">
              <a:xfrm>
                <a:off x="689" y="2649"/>
                <a:ext cx="6" cy="354"/>
              </a:xfrm>
              <a:custGeom>
                <a:avLst/>
                <a:gdLst>
                  <a:gd name="T0" fmla="*/ 17 w 20"/>
                  <a:gd name="T1" fmla="*/ 0 h 1062"/>
                  <a:gd name="T2" fmla="*/ 20 w 20"/>
                  <a:gd name="T3" fmla="*/ 1044 h 1062"/>
                  <a:gd name="T4" fmla="*/ 2 w 20"/>
                  <a:gd name="T5" fmla="*/ 1062 h 1062"/>
                  <a:gd name="T6" fmla="*/ 0 w 20"/>
                  <a:gd name="T7" fmla="*/ 86 h 1062"/>
                  <a:gd name="T8" fmla="*/ 17 w 20"/>
                  <a:gd name="T9" fmla="*/ 0 h 1062"/>
                </a:gdLst>
                <a:ahLst/>
                <a:cxnLst>
                  <a:cxn ang="0">
                    <a:pos x="T0" y="T1"/>
                  </a:cxn>
                  <a:cxn ang="0">
                    <a:pos x="T2" y="T3"/>
                  </a:cxn>
                  <a:cxn ang="0">
                    <a:pos x="T4" y="T5"/>
                  </a:cxn>
                  <a:cxn ang="0">
                    <a:pos x="T6" y="T7"/>
                  </a:cxn>
                  <a:cxn ang="0">
                    <a:pos x="T8" y="T9"/>
                  </a:cxn>
                </a:cxnLst>
                <a:rect l="0" t="0" r="r" b="b"/>
                <a:pathLst>
                  <a:path w="20" h="1062">
                    <a:moveTo>
                      <a:pt x="17" y="0"/>
                    </a:moveTo>
                    <a:lnTo>
                      <a:pt x="20" y="1044"/>
                    </a:lnTo>
                    <a:lnTo>
                      <a:pt x="2" y="1062"/>
                    </a:lnTo>
                    <a:lnTo>
                      <a:pt x="0" y="86"/>
                    </a:lnTo>
                    <a:lnTo>
                      <a:pt x="17" y="0"/>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180" name="Group 20"/>
              <p:cNvGrpSpPr>
                <a:grpSpLocks/>
              </p:cNvGrpSpPr>
              <p:nvPr/>
            </p:nvGrpSpPr>
            <p:grpSpPr bwMode="auto">
              <a:xfrm>
                <a:off x="514" y="2547"/>
                <a:ext cx="292" cy="471"/>
                <a:chOff x="514" y="2547"/>
                <a:chExt cx="292" cy="471"/>
              </a:xfrm>
            </p:grpSpPr>
            <p:sp>
              <p:nvSpPr>
                <p:cNvPr id="92181" name="Rectangle 21"/>
                <p:cNvSpPr>
                  <a:spLocks noChangeArrowheads="1"/>
                </p:cNvSpPr>
                <p:nvPr/>
              </p:nvSpPr>
              <p:spPr bwMode="auto">
                <a:xfrm>
                  <a:off x="514" y="2547"/>
                  <a:ext cx="292" cy="9"/>
                </a:xfrm>
                <a:prstGeom prst="rect">
                  <a:avLst/>
                </a:prstGeom>
                <a:solidFill>
                  <a:srgbClr val="BF7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82" name="Rectangle 22"/>
                <p:cNvSpPr>
                  <a:spLocks noChangeArrowheads="1"/>
                </p:cNvSpPr>
                <p:nvPr/>
              </p:nvSpPr>
              <p:spPr bwMode="auto">
                <a:xfrm>
                  <a:off x="574" y="2591"/>
                  <a:ext cx="178" cy="8"/>
                </a:xfrm>
                <a:prstGeom prst="rect">
                  <a:avLst/>
                </a:prstGeom>
                <a:solidFill>
                  <a:srgbClr val="BF7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83" name="Freeform 23"/>
                <p:cNvSpPr>
                  <a:spLocks/>
                </p:cNvSpPr>
                <p:nvPr/>
              </p:nvSpPr>
              <p:spPr bwMode="auto">
                <a:xfrm>
                  <a:off x="672" y="2649"/>
                  <a:ext cx="22" cy="369"/>
                </a:xfrm>
                <a:custGeom>
                  <a:avLst/>
                  <a:gdLst>
                    <a:gd name="T0" fmla="*/ 67 w 67"/>
                    <a:gd name="T1" fmla="*/ 0 h 1105"/>
                    <a:gd name="T2" fmla="*/ 51 w 67"/>
                    <a:gd name="T3" fmla="*/ 72 h 1105"/>
                    <a:gd name="T4" fmla="*/ 25 w 67"/>
                    <a:gd name="T5" fmla="*/ 134 h 1105"/>
                    <a:gd name="T6" fmla="*/ 25 w 67"/>
                    <a:gd name="T7" fmla="*/ 1085 h 1105"/>
                    <a:gd name="T8" fmla="*/ 5 w 67"/>
                    <a:gd name="T9" fmla="*/ 1105 h 1105"/>
                    <a:gd name="T10" fmla="*/ 0 w 67"/>
                    <a:gd name="T11" fmla="*/ 116 h 1105"/>
                    <a:gd name="T12" fmla="*/ 67 w 67"/>
                    <a:gd name="T13" fmla="*/ 0 h 1105"/>
                  </a:gdLst>
                  <a:ahLst/>
                  <a:cxnLst>
                    <a:cxn ang="0">
                      <a:pos x="T0" y="T1"/>
                    </a:cxn>
                    <a:cxn ang="0">
                      <a:pos x="T2" y="T3"/>
                    </a:cxn>
                    <a:cxn ang="0">
                      <a:pos x="T4" y="T5"/>
                    </a:cxn>
                    <a:cxn ang="0">
                      <a:pos x="T6" y="T7"/>
                    </a:cxn>
                    <a:cxn ang="0">
                      <a:pos x="T8" y="T9"/>
                    </a:cxn>
                    <a:cxn ang="0">
                      <a:pos x="T10" y="T11"/>
                    </a:cxn>
                    <a:cxn ang="0">
                      <a:pos x="T12" y="T13"/>
                    </a:cxn>
                  </a:cxnLst>
                  <a:rect l="0" t="0" r="r" b="b"/>
                  <a:pathLst>
                    <a:path w="67" h="1105">
                      <a:moveTo>
                        <a:pt x="67" y="0"/>
                      </a:moveTo>
                      <a:lnTo>
                        <a:pt x="51" y="72"/>
                      </a:lnTo>
                      <a:lnTo>
                        <a:pt x="25" y="134"/>
                      </a:lnTo>
                      <a:lnTo>
                        <a:pt x="25" y="1085"/>
                      </a:lnTo>
                      <a:lnTo>
                        <a:pt x="5" y="1105"/>
                      </a:lnTo>
                      <a:lnTo>
                        <a:pt x="0" y="116"/>
                      </a:lnTo>
                      <a:lnTo>
                        <a:pt x="67" y="0"/>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84" name="Freeform 24"/>
                <p:cNvSpPr>
                  <a:spLocks/>
                </p:cNvSpPr>
                <p:nvPr/>
              </p:nvSpPr>
              <p:spPr bwMode="auto">
                <a:xfrm>
                  <a:off x="586" y="2636"/>
                  <a:ext cx="156" cy="55"/>
                </a:xfrm>
                <a:custGeom>
                  <a:avLst/>
                  <a:gdLst>
                    <a:gd name="T0" fmla="*/ 79 w 467"/>
                    <a:gd name="T1" fmla="*/ 166 h 166"/>
                    <a:gd name="T2" fmla="*/ 48 w 467"/>
                    <a:gd name="T3" fmla="*/ 129 h 166"/>
                    <a:gd name="T4" fmla="*/ 48 w 467"/>
                    <a:gd name="T5" fmla="*/ 19 h 166"/>
                    <a:gd name="T6" fmla="*/ 0 w 467"/>
                    <a:gd name="T7" fmla="*/ 19 h 166"/>
                    <a:gd name="T8" fmla="*/ 0 w 467"/>
                    <a:gd name="T9" fmla="*/ 0 h 166"/>
                    <a:gd name="T10" fmla="*/ 467 w 467"/>
                    <a:gd name="T11" fmla="*/ 0 h 166"/>
                    <a:gd name="T12" fmla="*/ 455 w 467"/>
                    <a:gd name="T13" fmla="*/ 19 h 166"/>
                    <a:gd name="T14" fmla="*/ 203 w 467"/>
                    <a:gd name="T15" fmla="*/ 19 h 166"/>
                    <a:gd name="T16" fmla="*/ 182 w 467"/>
                    <a:gd name="T17" fmla="*/ 50 h 166"/>
                    <a:gd name="T18" fmla="*/ 88 w 467"/>
                    <a:gd name="T19" fmla="*/ 50 h 166"/>
                    <a:gd name="T20" fmla="*/ 79 w 467"/>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7" h="166">
                      <a:moveTo>
                        <a:pt x="79" y="166"/>
                      </a:moveTo>
                      <a:lnTo>
                        <a:pt x="48" y="129"/>
                      </a:lnTo>
                      <a:lnTo>
                        <a:pt x="48" y="19"/>
                      </a:lnTo>
                      <a:lnTo>
                        <a:pt x="0" y="19"/>
                      </a:lnTo>
                      <a:lnTo>
                        <a:pt x="0" y="0"/>
                      </a:lnTo>
                      <a:lnTo>
                        <a:pt x="467" y="0"/>
                      </a:lnTo>
                      <a:lnTo>
                        <a:pt x="455" y="19"/>
                      </a:lnTo>
                      <a:lnTo>
                        <a:pt x="203" y="19"/>
                      </a:lnTo>
                      <a:lnTo>
                        <a:pt x="182" y="50"/>
                      </a:lnTo>
                      <a:lnTo>
                        <a:pt x="88" y="50"/>
                      </a:lnTo>
                      <a:lnTo>
                        <a:pt x="79" y="166"/>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85" name="Freeform 25"/>
                <p:cNvSpPr>
                  <a:spLocks/>
                </p:cNvSpPr>
                <p:nvPr/>
              </p:nvSpPr>
              <p:spPr bwMode="auto">
                <a:xfrm>
                  <a:off x="547" y="2565"/>
                  <a:ext cx="230" cy="8"/>
                </a:xfrm>
                <a:custGeom>
                  <a:avLst/>
                  <a:gdLst>
                    <a:gd name="T0" fmla="*/ 0 w 690"/>
                    <a:gd name="T1" fmla="*/ 2 h 23"/>
                    <a:gd name="T2" fmla="*/ 690 w 690"/>
                    <a:gd name="T3" fmla="*/ 0 h 23"/>
                    <a:gd name="T4" fmla="*/ 683 w 690"/>
                    <a:gd name="T5" fmla="*/ 22 h 23"/>
                    <a:gd name="T6" fmla="*/ 6 w 690"/>
                    <a:gd name="T7" fmla="*/ 23 h 23"/>
                    <a:gd name="T8" fmla="*/ 0 w 690"/>
                    <a:gd name="T9" fmla="*/ 2 h 23"/>
                  </a:gdLst>
                  <a:ahLst/>
                  <a:cxnLst>
                    <a:cxn ang="0">
                      <a:pos x="T0" y="T1"/>
                    </a:cxn>
                    <a:cxn ang="0">
                      <a:pos x="T2" y="T3"/>
                    </a:cxn>
                    <a:cxn ang="0">
                      <a:pos x="T4" y="T5"/>
                    </a:cxn>
                    <a:cxn ang="0">
                      <a:pos x="T6" y="T7"/>
                    </a:cxn>
                    <a:cxn ang="0">
                      <a:pos x="T8" y="T9"/>
                    </a:cxn>
                  </a:cxnLst>
                  <a:rect l="0" t="0" r="r" b="b"/>
                  <a:pathLst>
                    <a:path w="690" h="23">
                      <a:moveTo>
                        <a:pt x="0" y="2"/>
                      </a:moveTo>
                      <a:lnTo>
                        <a:pt x="690" y="0"/>
                      </a:lnTo>
                      <a:lnTo>
                        <a:pt x="683" y="22"/>
                      </a:lnTo>
                      <a:lnTo>
                        <a:pt x="6" y="23"/>
                      </a:lnTo>
                      <a:lnTo>
                        <a:pt x="0" y="2"/>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92187" name="Group 27"/>
          <p:cNvGrpSpPr>
            <a:grpSpLocks/>
          </p:cNvGrpSpPr>
          <p:nvPr/>
        </p:nvGrpSpPr>
        <p:grpSpPr bwMode="auto">
          <a:xfrm>
            <a:off x="539750" y="4868863"/>
            <a:ext cx="1593850" cy="1631950"/>
            <a:chOff x="2051" y="1696"/>
            <a:chExt cx="1004" cy="1028"/>
          </a:xfrm>
        </p:grpSpPr>
        <p:sp>
          <p:nvSpPr>
            <p:cNvPr id="92188" name="Freeform 28"/>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92189" name="Group 29"/>
            <p:cNvGrpSpPr>
              <a:grpSpLocks/>
            </p:cNvGrpSpPr>
            <p:nvPr/>
          </p:nvGrpSpPr>
          <p:grpSpPr bwMode="auto">
            <a:xfrm rot="1123344">
              <a:off x="2441" y="2029"/>
              <a:ext cx="511" cy="637"/>
              <a:chOff x="2308" y="1206"/>
              <a:chExt cx="710" cy="940"/>
            </a:xfrm>
          </p:grpSpPr>
          <p:sp>
            <p:nvSpPr>
              <p:cNvPr id="92190" name="Freeform 30"/>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92191" name="Freeform 31"/>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2192" name="Freeform 32"/>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92193" name="Group 33"/>
            <p:cNvGrpSpPr>
              <a:grpSpLocks/>
            </p:cNvGrpSpPr>
            <p:nvPr/>
          </p:nvGrpSpPr>
          <p:grpSpPr bwMode="auto">
            <a:xfrm rot="1123344">
              <a:off x="2051" y="1977"/>
              <a:ext cx="454" cy="747"/>
              <a:chOff x="1799" y="1328"/>
              <a:chExt cx="630" cy="1101"/>
            </a:xfrm>
          </p:grpSpPr>
          <p:grpSp>
            <p:nvGrpSpPr>
              <p:cNvPr id="92194" name="Group 34"/>
              <p:cNvGrpSpPr>
                <a:grpSpLocks/>
              </p:cNvGrpSpPr>
              <p:nvPr/>
            </p:nvGrpSpPr>
            <p:grpSpPr bwMode="auto">
              <a:xfrm>
                <a:off x="1968" y="1328"/>
                <a:ext cx="461" cy="1101"/>
                <a:chOff x="1968" y="1328"/>
                <a:chExt cx="461" cy="1101"/>
              </a:xfrm>
            </p:grpSpPr>
            <p:sp>
              <p:nvSpPr>
                <p:cNvPr id="92195" name="Freeform 35"/>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92196" name="Freeform 36"/>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2197" name="Group 37"/>
              <p:cNvGrpSpPr>
                <a:grpSpLocks/>
              </p:cNvGrpSpPr>
              <p:nvPr/>
            </p:nvGrpSpPr>
            <p:grpSpPr bwMode="auto">
              <a:xfrm>
                <a:off x="1799" y="1444"/>
                <a:ext cx="549" cy="922"/>
                <a:chOff x="1799" y="1444"/>
                <a:chExt cx="549" cy="922"/>
              </a:xfrm>
            </p:grpSpPr>
            <p:sp>
              <p:nvSpPr>
                <p:cNvPr id="92198" name="Freeform 38"/>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92199" name="Freeform 39"/>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92200" name="Freeform 40"/>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92201" name="Group 41"/>
            <p:cNvGrpSpPr>
              <a:grpSpLocks/>
            </p:cNvGrpSpPr>
            <p:nvPr/>
          </p:nvGrpSpPr>
          <p:grpSpPr bwMode="auto">
            <a:xfrm rot="1123344">
              <a:off x="2327" y="1696"/>
              <a:ext cx="255" cy="314"/>
              <a:chOff x="1947" y="869"/>
              <a:chExt cx="355" cy="463"/>
            </a:xfrm>
          </p:grpSpPr>
          <p:grpSp>
            <p:nvGrpSpPr>
              <p:cNvPr id="92202" name="Group 42"/>
              <p:cNvGrpSpPr>
                <a:grpSpLocks/>
              </p:cNvGrpSpPr>
              <p:nvPr/>
            </p:nvGrpSpPr>
            <p:grpSpPr bwMode="auto">
              <a:xfrm>
                <a:off x="1982" y="1005"/>
                <a:ext cx="305" cy="220"/>
                <a:chOff x="1982" y="1005"/>
                <a:chExt cx="305" cy="220"/>
              </a:xfrm>
            </p:grpSpPr>
            <p:sp>
              <p:nvSpPr>
                <p:cNvPr id="92203" name="Freeform 43"/>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92204" name="Freeform 44"/>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92205" name="Freeform 45"/>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92206" name="Group 46"/>
              <p:cNvGrpSpPr>
                <a:grpSpLocks/>
              </p:cNvGrpSpPr>
              <p:nvPr/>
            </p:nvGrpSpPr>
            <p:grpSpPr bwMode="auto">
              <a:xfrm>
                <a:off x="1997" y="1009"/>
                <a:ext cx="257" cy="143"/>
                <a:chOff x="1997" y="1009"/>
                <a:chExt cx="257" cy="143"/>
              </a:xfrm>
            </p:grpSpPr>
            <p:sp>
              <p:nvSpPr>
                <p:cNvPr id="92207" name="Freeform 47"/>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92208" name="Freeform 48"/>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92209" name="Freeform 49"/>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92210" name="Group 50"/>
              <p:cNvGrpSpPr>
                <a:grpSpLocks/>
              </p:cNvGrpSpPr>
              <p:nvPr/>
            </p:nvGrpSpPr>
            <p:grpSpPr bwMode="auto">
              <a:xfrm>
                <a:off x="2027" y="1019"/>
                <a:ext cx="218" cy="158"/>
                <a:chOff x="2027" y="1019"/>
                <a:chExt cx="218" cy="158"/>
              </a:xfrm>
            </p:grpSpPr>
            <p:sp>
              <p:nvSpPr>
                <p:cNvPr id="92211" name="Freeform 51"/>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92212" name="Oval 52"/>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92213" name="Freeform 53"/>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92214" name="Oval 54"/>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92215" name="Freeform 55"/>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92216" name="Freeform 56"/>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7" name="Freeform 57"/>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92218" name="Freeform 58"/>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92219" name="Group 59"/>
            <p:cNvGrpSpPr>
              <a:grpSpLocks/>
            </p:cNvGrpSpPr>
            <p:nvPr/>
          </p:nvGrpSpPr>
          <p:grpSpPr bwMode="auto">
            <a:xfrm rot="1123344">
              <a:off x="2928" y="1942"/>
              <a:ext cx="127" cy="227"/>
              <a:chOff x="2833" y="962"/>
              <a:chExt cx="176" cy="334"/>
            </a:xfrm>
          </p:grpSpPr>
          <p:sp>
            <p:nvSpPr>
              <p:cNvPr id="92220" name="Freeform 60"/>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2221" name="Freeform 61"/>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92222" name="Freeform 62"/>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92223" name="Freeform 63"/>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92224" name="Freeform 64"/>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92225" name="Freeform 65"/>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2226" name="Freeform 66"/>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92227" name="Freeform 67"/>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92228" name="Freeform 68"/>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2229" name="Freeform 69"/>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92230" name="Freeform 70"/>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2231" name="Freeform 71"/>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92232" name="Freeform 72"/>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2233" name="Freeform 73"/>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2234" name="Freeform 74"/>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92238" name="Rectangle 7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2241" name="Group 81"/>
          <p:cNvGrpSpPr>
            <a:grpSpLocks/>
          </p:cNvGrpSpPr>
          <p:nvPr/>
        </p:nvGrpSpPr>
        <p:grpSpPr bwMode="auto">
          <a:xfrm>
            <a:off x="2051050" y="2133600"/>
            <a:ext cx="6121400" cy="2735263"/>
            <a:chOff x="1292" y="1344"/>
            <a:chExt cx="3856" cy="1723"/>
          </a:xfrm>
        </p:grpSpPr>
        <p:sp>
          <p:nvSpPr>
            <p:cNvPr id="92235" name="AutoShape 75"/>
            <p:cNvSpPr>
              <a:spLocks noChangeArrowheads="1"/>
            </p:cNvSpPr>
            <p:nvPr/>
          </p:nvSpPr>
          <p:spPr bwMode="auto">
            <a:xfrm>
              <a:off x="1292" y="1344"/>
              <a:ext cx="3720" cy="1723"/>
            </a:xfrm>
            <a:prstGeom prst="wedgeRoundRectCallout">
              <a:avLst>
                <a:gd name="adj1" fmla="val -43736"/>
                <a:gd name="adj2" fmla="val 82676"/>
                <a:gd name="adj3" fmla="val 16667"/>
              </a:avLst>
            </a:prstGeom>
            <a:gradFill rotWithShape="1">
              <a:gsLst>
                <a:gs pos="0">
                  <a:srgbClr val="FFFF99">
                    <a:gamma/>
                    <a:shade val="90980"/>
                    <a:invGamma/>
                  </a:srgbClr>
                </a:gs>
                <a:gs pos="50000">
                  <a:srgbClr val="FFFF99"/>
                </a:gs>
                <a:gs pos="100000">
                  <a:srgbClr val="FFFF99">
                    <a:gamma/>
                    <a:shade val="90980"/>
                    <a:invGamma/>
                  </a:srgbClr>
                </a:gs>
              </a:gsLst>
              <a:lin ang="2700000" scaled="1"/>
            </a:gradFill>
            <a:ln w="28575">
              <a:solidFill>
                <a:schemeClr val="tx1"/>
              </a:solidFill>
              <a:miter lim="800000"/>
              <a:headEnd/>
              <a:tailEnd/>
            </a:ln>
            <a:effectLst>
              <a:outerShdw dist="107763" dir="2700000" algn="ctr" rotWithShape="0">
                <a:schemeClr val="bg2">
                  <a:alpha val="50000"/>
                </a:schemeClr>
              </a:outerShdw>
            </a:effectLst>
          </p:spPr>
          <p:txBody>
            <a:bodyPr/>
            <a:lstStyle/>
            <a:p>
              <a:pPr algn="ctr"/>
              <a:endParaRPr lang="zh-CN" altLang="zh-CN" b="0"/>
            </a:p>
          </p:txBody>
        </p:sp>
        <p:sp>
          <p:nvSpPr>
            <p:cNvPr id="92236" name="Text Box 76"/>
            <p:cNvSpPr txBox="1">
              <a:spLocks noChangeArrowheads="1"/>
            </p:cNvSpPr>
            <p:nvPr/>
          </p:nvSpPr>
          <p:spPr bwMode="auto">
            <a:xfrm>
              <a:off x="1429" y="1389"/>
              <a:ext cx="3447"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由线性代数的知识可以知道，矩阵完全由一组基的变换决定，对 于</a:t>
              </a:r>
              <a:r>
                <a:rPr lang="en-US" altLang="zh-CN">
                  <a:solidFill>
                    <a:srgbClr val="0000FF"/>
                  </a:solidFill>
                </a:rPr>
                <a:t>n</a:t>
              </a:r>
              <a:r>
                <a:rPr lang="zh-CN" altLang="en-US"/>
                <a:t>阶矩阵</a:t>
              </a:r>
              <a:r>
                <a:rPr lang="en-US" altLang="zh-CN">
                  <a:solidFill>
                    <a:srgbClr val="0000FF"/>
                  </a:solidFill>
                </a:rPr>
                <a:t>A</a:t>
              </a:r>
              <a:r>
                <a:rPr lang="zh-CN" altLang="en-US"/>
                <a:t>，只要猜出密文 中</a:t>
              </a:r>
              <a:r>
                <a:rPr lang="en-US" altLang="zh-CN">
                  <a:solidFill>
                    <a:srgbClr val="0000FF"/>
                  </a:solidFill>
                </a:rPr>
                <a:t>n</a:t>
              </a:r>
              <a:r>
                <a:rPr lang="zh-CN" altLang="en-US"/>
                <a:t>个线性无关的向量</a:t>
              </a:r>
              <a:r>
                <a:rPr lang="zh-CN" altLang="en-US" b="0"/>
                <a:t> </a:t>
              </a:r>
            </a:p>
          </p:txBody>
        </p:sp>
        <p:graphicFrame>
          <p:nvGraphicFramePr>
            <p:cNvPr id="92237" name="Object 77"/>
            <p:cNvGraphicFramePr>
              <a:graphicFrameLocks noChangeAspect="1"/>
            </p:cNvGraphicFramePr>
            <p:nvPr/>
          </p:nvGraphicFramePr>
          <p:xfrm>
            <a:off x="2063" y="2063"/>
            <a:ext cx="775" cy="324"/>
          </p:xfrm>
          <a:graphic>
            <a:graphicData uri="http://schemas.openxmlformats.org/presentationml/2006/ole">
              <mc:AlternateContent xmlns:mc="http://schemas.openxmlformats.org/markup-compatibility/2006">
                <mc:Choice xmlns:v="urn:schemas-microsoft-com:vml" Requires="v">
                  <p:oleObj spid="_x0000_s92242" name="公式" r:id="rId3" imgW="545760" imgH="228600" progId="Equation.3">
                    <p:embed/>
                  </p:oleObj>
                </mc:Choice>
                <mc:Fallback>
                  <p:oleObj name="公式" r:id="rId3" imgW="545760" imgH="228600" progId="Equation.3">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 y="2063"/>
                          <a:ext cx="77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9" name="Text Box 79"/>
            <p:cNvSpPr txBox="1">
              <a:spLocks noChangeArrowheads="1"/>
            </p:cNvSpPr>
            <p:nvPr/>
          </p:nvSpPr>
          <p:spPr bwMode="auto">
            <a:xfrm>
              <a:off x="2834" y="2069"/>
              <a:ext cx="2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r>
                <a:rPr lang="en-US" altLang="zh-CN" i="1">
                  <a:solidFill>
                    <a:srgbClr val="CC0000"/>
                  </a:solidFill>
                </a:rPr>
                <a:t>i=1, 2, …, n</a:t>
              </a:r>
              <a:r>
                <a:rPr lang="en-US" altLang="zh-CN"/>
                <a:t>) </a:t>
              </a:r>
            </a:p>
          </p:txBody>
        </p:sp>
        <p:sp>
          <p:nvSpPr>
            <p:cNvPr id="92240" name="Text Box 80"/>
            <p:cNvSpPr txBox="1">
              <a:spLocks noChangeArrowheads="1"/>
            </p:cNvSpPr>
            <p:nvPr/>
          </p:nvSpPr>
          <p:spPr bwMode="auto">
            <a:xfrm>
              <a:off x="1429" y="2478"/>
              <a:ext cx="344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对应的明文 </a:t>
              </a:r>
              <a:r>
                <a:rPr lang="en-US" altLang="zh-CN"/>
                <a:t>(</a:t>
              </a:r>
              <a:r>
                <a:rPr lang="en-US" altLang="zh-CN" i="1">
                  <a:solidFill>
                    <a:srgbClr val="CC0000"/>
                  </a:solidFill>
                </a:rPr>
                <a:t>i=1, 2, …, n</a:t>
              </a:r>
              <a:r>
                <a:rPr lang="en-US" altLang="zh-CN"/>
                <a:t>)</a:t>
              </a:r>
              <a:r>
                <a:rPr lang="zh-CN" altLang="en-US"/>
                <a:t>是什么 ，即可确定</a:t>
              </a:r>
              <a:r>
                <a:rPr lang="en-US" altLang="zh-CN">
                  <a:solidFill>
                    <a:srgbClr val="0000FF"/>
                  </a:solidFill>
                </a:rPr>
                <a:t>A</a:t>
              </a:r>
              <a:r>
                <a:rPr lang="zh-CN" altLang="en-US"/>
                <a:t>，并将密码破译。</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5" fill="hold" nodeType="afterEffect">
                                  <p:stCondLst>
                                    <p:cond delay="0"/>
                                  </p:stCondLst>
                                  <p:childTnLst>
                                    <p:set>
                                      <p:cBhvr>
                                        <p:cTn id="6" dur="1" fill="hold">
                                          <p:stCondLst>
                                            <p:cond delay="0"/>
                                          </p:stCondLst>
                                        </p:cTn>
                                        <p:tgtEl>
                                          <p:spTgt spid="92170"/>
                                        </p:tgtEl>
                                        <p:attrNameLst>
                                          <p:attrName>style.visibility</p:attrName>
                                        </p:attrNameLst>
                                      </p:cBhvr>
                                      <p:to>
                                        <p:strVal val="visible"/>
                                      </p:to>
                                    </p:set>
                                    <p:anim calcmode="lin" valueType="num">
                                      <p:cBhvr>
                                        <p:cTn id="7" dur="500" fill="hold"/>
                                        <p:tgtEl>
                                          <p:spTgt spid="92170"/>
                                        </p:tgtEl>
                                        <p:attrNameLst>
                                          <p:attrName>ppt_w</p:attrName>
                                        </p:attrNameLst>
                                      </p:cBhvr>
                                      <p:tavLst>
                                        <p:tav tm="0">
                                          <p:val>
                                            <p:strVal val="#ppt_w"/>
                                          </p:val>
                                        </p:tav>
                                        <p:tav tm="100000">
                                          <p:val>
                                            <p:strVal val="#ppt_w"/>
                                          </p:val>
                                        </p:tav>
                                      </p:tavLst>
                                    </p:anim>
                                    <p:anim calcmode="lin" valueType="num">
                                      <p:cBhvr>
                                        <p:cTn id="8" dur="500" fill="hold"/>
                                        <p:tgtEl>
                                          <p:spTgt spid="92170"/>
                                        </p:tgtEl>
                                        <p:attrNameLst>
                                          <p:attrName>ppt_h</p:attrName>
                                        </p:attrNameLst>
                                      </p:cBhvr>
                                      <p:tavLst>
                                        <p:tav tm="0" fmla="#ppt_h*sin(2.5*pi*$)">
                                          <p:val>
                                            <p:fltVal val="0"/>
                                          </p:val>
                                        </p:tav>
                                        <p:tav tm="100000">
                                          <p:val>
                                            <p:fltVal val="1"/>
                                          </p:val>
                                        </p:tav>
                                      </p:tavLst>
                                    </p:anim>
                                  </p:childTnLst>
                                </p:cTn>
                              </p:par>
                            </p:childTnLst>
                          </p:cTn>
                        </p:par>
                        <p:par>
                          <p:cTn id="9" fill="hold" nodeType="afterGroup">
                            <p:stCondLst>
                              <p:cond delay="500"/>
                            </p:stCondLst>
                            <p:childTnLst>
                              <p:par>
                                <p:cTn id="10" presetID="3" presetClass="entr" presetSubtype="5" fill="hold" grpId="0" nodeType="afterEffect">
                                  <p:stCondLst>
                                    <p:cond delay="0"/>
                                  </p:stCondLst>
                                  <p:childTnLst>
                                    <p:set>
                                      <p:cBhvr>
                                        <p:cTn id="11" dur="1" fill="hold">
                                          <p:stCondLst>
                                            <p:cond delay="0"/>
                                          </p:stCondLst>
                                        </p:cTn>
                                        <p:tgtEl>
                                          <p:spTgt spid="92168"/>
                                        </p:tgtEl>
                                        <p:attrNameLst>
                                          <p:attrName>style.visibility</p:attrName>
                                        </p:attrNameLst>
                                      </p:cBhvr>
                                      <p:to>
                                        <p:strVal val="visible"/>
                                      </p:to>
                                    </p:set>
                                    <p:animEffect transition="in" filter="blinds(vertical)">
                                      <p:cBhvr>
                                        <p:cTn id="12" dur="500"/>
                                        <p:tgtEl>
                                          <p:spTgt spid="92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2169"/>
                                        </p:tgtEl>
                                        <p:attrNameLst>
                                          <p:attrName>style.visibility</p:attrName>
                                        </p:attrNameLst>
                                      </p:cBhvr>
                                      <p:to>
                                        <p:strVal val="visible"/>
                                      </p:to>
                                    </p:set>
                                    <p:animEffect transition="in" filter="wipe(up)">
                                      <p:cBhvr>
                                        <p:cTn id="17" dur="500"/>
                                        <p:tgtEl>
                                          <p:spTgt spid="921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2187"/>
                                        </p:tgtEl>
                                        <p:attrNameLst>
                                          <p:attrName>style.visibility</p:attrName>
                                        </p:attrNameLst>
                                      </p:cBhvr>
                                      <p:to>
                                        <p:strVal val="visible"/>
                                      </p:to>
                                    </p:set>
                                    <p:animEffect transition="in" filter="dissolve">
                                      <p:cBhvr>
                                        <p:cTn id="22" dur="500"/>
                                        <p:tgtEl>
                                          <p:spTgt spid="92187"/>
                                        </p:tgtEl>
                                      </p:cBhvr>
                                    </p:animEffect>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92241"/>
                                        </p:tgtEl>
                                        <p:attrNameLst>
                                          <p:attrName>style.visibility</p:attrName>
                                        </p:attrNameLst>
                                      </p:cBhvr>
                                      <p:to>
                                        <p:strVal val="visible"/>
                                      </p:to>
                                    </p:set>
                                    <p:animEffect transition="in" filter="wipe(down)">
                                      <p:cBhvr>
                                        <p:cTn id="26" dur="500"/>
                                        <p:tgtEl>
                                          <p:spTgt spid="92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4" name="Rectangle 10"/>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196" name="Rectangle 12"/>
          <p:cNvSpPr>
            <a:spLocks noChangeArrowheads="1"/>
          </p:cNvSpPr>
          <p:nvPr/>
        </p:nvSpPr>
        <p:spPr bwMode="auto">
          <a:xfrm>
            <a:off x="0" y="3659188"/>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b="0"/>
              <a:t> </a:t>
            </a:r>
            <a:endParaRPr lang="en-US" altLang="zh-CN" sz="1800" b="0"/>
          </a:p>
        </p:txBody>
      </p:sp>
      <p:sp>
        <p:nvSpPr>
          <p:cNvPr id="9319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3201" name="Group 17"/>
          <p:cNvGrpSpPr>
            <a:grpSpLocks/>
          </p:cNvGrpSpPr>
          <p:nvPr/>
        </p:nvGrpSpPr>
        <p:grpSpPr bwMode="auto">
          <a:xfrm>
            <a:off x="539750" y="836613"/>
            <a:ext cx="8229600" cy="5184775"/>
            <a:chOff x="340" y="527"/>
            <a:chExt cx="5184" cy="3266"/>
          </a:xfrm>
        </p:grpSpPr>
        <p:grpSp>
          <p:nvGrpSpPr>
            <p:cNvPr id="93188" name="Group 4"/>
            <p:cNvGrpSpPr>
              <a:grpSpLocks/>
            </p:cNvGrpSpPr>
            <p:nvPr/>
          </p:nvGrpSpPr>
          <p:grpSpPr bwMode="auto">
            <a:xfrm>
              <a:off x="340" y="527"/>
              <a:ext cx="5184" cy="3266"/>
              <a:chOff x="431" y="527"/>
              <a:chExt cx="5184" cy="2359"/>
            </a:xfrm>
          </p:grpSpPr>
          <p:sp>
            <p:nvSpPr>
              <p:cNvPr id="93189" name="AutoShape 5"/>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93190" name="Text Box 6"/>
              <p:cNvSpPr txBox="1">
                <a:spLocks noChangeArrowheads="1"/>
              </p:cNvSpPr>
              <p:nvPr/>
            </p:nvSpPr>
            <p:spPr bwMode="auto">
              <a:xfrm>
                <a:off x="476" y="602"/>
                <a:ext cx="512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3200"/>
              </a:p>
            </p:txBody>
          </p:sp>
        </p:grpSp>
        <p:sp>
          <p:nvSpPr>
            <p:cNvPr id="93191" name="Text Box 7"/>
            <p:cNvSpPr txBox="1">
              <a:spLocks noChangeArrowheads="1"/>
            </p:cNvSpPr>
            <p:nvPr/>
          </p:nvSpPr>
          <p:spPr bwMode="auto">
            <a:xfrm>
              <a:off x="431" y="618"/>
              <a:ext cx="5034"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在实际计算中，可以利用以下方法：</a:t>
              </a:r>
            </a:p>
            <a:p>
              <a:pPr>
                <a:spcBef>
                  <a:spcPct val="50000"/>
                </a:spcBef>
              </a:pPr>
              <a:r>
                <a:rPr lang="zh-CN" altLang="en-US"/>
                <a:t>令</a:t>
              </a:r>
            </a:p>
            <a:p>
              <a:pPr>
                <a:spcBef>
                  <a:spcPct val="50000"/>
                </a:spcBef>
              </a:pPr>
              <a:r>
                <a:rPr lang="zh-CN" altLang="en-US"/>
                <a:t>则</a:t>
              </a:r>
            </a:p>
          </p:txBody>
        </p:sp>
        <p:graphicFrame>
          <p:nvGraphicFramePr>
            <p:cNvPr id="93193" name="Object 9"/>
            <p:cNvGraphicFramePr>
              <a:graphicFrameLocks noChangeAspect="1"/>
            </p:cNvGraphicFramePr>
            <p:nvPr/>
          </p:nvGraphicFramePr>
          <p:xfrm>
            <a:off x="703" y="981"/>
            <a:ext cx="1859" cy="359"/>
          </p:xfrm>
          <a:graphic>
            <a:graphicData uri="http://schemas.openxmlformats.org/presentationml/2006/ole">
              <mc:AlternateContent xmlns:mc="http://schemas.openxmlformats.org/markup-compatibility/2006">
                <mc:Choice xmlns:v="urn:schemas-microsoft-com:vml" Requires="v">
                  <p:oleObj spid="_x0000_s93203" name="公式" r:id="rId3" imgW="1231560" imgH="241200" progId="Equation.3">
                    <p:embed/>
                  </p:oleObj>
                </mc:Choice>
                <mc:Fallback>
                  <p:oleObj name="公式" r:id="rId3" imgW="1231560" imgH="241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981"/>
                          <a:ext cx="1859"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5" name="Rectangle 11"/>
            <p:cNvSpPr>
              <a:spLocks noChangeArrowheads="1"/>
            </p:cNvSpPr>
            <p:nvPr/>
          </p:nvSpPr>
          <p:spPr bwMode="auto">
            <a:xfrm>
              <a:off x="2426" y="10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aphicFrame>
          <p:nvGraphicFramePr>
            <p:cNvPr id="93192" name="Object 8"/>
            <p:cNvGraphicFramePr>
              <a:graphicFrameLocks noChangeAspect="1"/>
            </p:cNvGraphicFramePr>
            <p:nvPr/>
          </p:nvGraphicFramePr>
          <p:xfrm>
            <a:off x="2653" y="1005"/>
            <a:ext cx="2565" cy="339"/>
          </p:xfrm>
          <a:graphic>
            <a:graphicData uri="http://schemas.openxmlformats.org/presentationml/2006/ole">
              <mc:AlternateContent xmlns:mc="http://schemas.openxmlformats.org/markup-compatibility/2006">
                <mc:Choice xmlns:v="urn:schemas-microsoft-com:vml" Requires="v">
                  <p:oleObj spid="_x0000_s93204" name="公式" r:id="rId5" imgW="1803240" imgH="241200" progId="Equation.3">
                    <p:embed/>
                  </p:oleObj>
                </mc:Choice>
                <mc:Fallback>
                  <p:oleObj name="公式" r:id="rId5" imgW="1803240" imgH="241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 y="1005"/>
                          <a:ext cx="2565"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7" name="Object 13"/>
            <p:cNvGraphicFramePr>
              <a:graphicFrameLocks noChangeAspect="1"/>
            </p:cNvGraphicFramePr>
            <p:nvPr/>
          </p:nvGraphicFramePr>
          <p:xfrm>
            <a:off x="1383" y="1480"/>
            <a:ext cx="2223" cy="354"/>
          </p:xfrm>
          <a:graphic>
            <a:graphicData uri="http://schemas.openxmlformats.org/presentationml/2006/ole">
              <mc:AlternateContent xmlns:mc="http://schemas.openxmlformats.org/markup-compatibility/2006">
                <mc:Choice xmlns:v="urn:schemas-microsoft-com:vml" Requires="v">
                  <p:oleObj spid="_x0000_s93205" name="公式" r:id="rId7" imgW="1434960" imgH="228600" progId="Equation.3">
                    <p:embed/>
                  </p:oleObj>
                </mc:Choice>
                <mc:Fallback>
                  <p:oleObj name="公式" r:id="rId7" imgW="1434960" imgH="2286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3" y="1480"/>
                          <a:ext cx="2223"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9" name="Text Box 15"/>
            <p:cNvSpPr txBox="1">
              <a:spLocks noChangeArrowheads="1"/>
            </p:cNvSpPr>
            <p:nvPr/>
          </p:nvSpPr>
          <p:spPr bwMode="auto">
            <a:xfrm>
              <a:off x="386" y="1888"/>
              <a:ext cx="5125"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取矩阵</a:t>
              </a:r>
              <a:r>
                <a:rPr lang="en-US" altLang="zh-CN">
                  <a:solidFill>
                    <a:srgbClr val="0000FF"/>
                  </a:solidFill>
                </a:rPr>
                <a:t>[Q | P],</a:t>
              </a:r>
              <a:r>
                <a:rPr lang="zh-CN" altLang="en-US"/>
                <a:t>经过一系列初等行变换，将由密文决定  的</a:t>
              </a:r>
              <a:r>
                <a:rPr lang="en-US" altLang="zh-CN">
                  <a:solidFill>
                    <a:srgbClr val="0000FF"/>
                  </a:solidFill>
                </a:rPr>
                <a:t>n</a:t>
              </a:r>
              <a:r>
                <a:rPr lang="zh-CN" altLang="en-US"/>
                <a:t>维矩阵</a:t>
              </a:r>
              <a:r>
                <a:rPr lang="en-US" altLang="zh-CN">
                  <a:solidFill>
                    <a:srgbClr val="0000FF"/>
                  </a:solidFill>
                </a:rPr>
                <a:t>Q</a:t>
              </a:r>
              <a:r>
                <a:rPr lang="zh-CN" altLang="en-US"/>
                <a:t>化为</a:t>
              </a:r>
              <a:r>
                <a:rPr lang="en-US" altLang="zh-CN">
                  <a:solidFill>
                    <a:srgbClr val="0000FF"/>
                  </a:solidFill>
                </a:rPr>
                <a:t>n</a:t>
              </a:r>
              <a:r>
                <a:rPr lang="zh-CN" altLang="en-US"/>
                <a:t>阶单位阵 </a:t>
              </a:r>
              <a:r>
                <a:rPr lang="en-US" altLang="zh-CN">
                  <a:solidFill>
                    <a:srgbClr val="0000FF"/>
                  </a:solidFill>
                </a:rPr>
                <a:t>I</a:t>
              </a:r>
              <a:r>
                <a:rPr lang="zh-CN" altLang="en-US"/>
                <a:t>的时候，由明文决定的矩  阵</a:t>
              </a:r>
              <a:r>
                <a:rPr lang="en-US" altLang="zh-CN">
                  <a:solidFill>
                    <a:srgbClr val="0000FF"/>
                  </a:solidFill>
                </a:rPr>
                <a:t>P</a:t>
              </a:r>
              <a:r>
                <a:rPr lang="zh-CN" altLang="en-US"/>
                <a:t>自动化为 </a:t>
              </a:r>
              <a:r>
                <a:rPr lang="en-US" altLang="zh-CN">
                  <a:solidFill>
                    <a:srgbClr val="0000FF"/>
                  </a:solidFill>
                </a:rPr>
                <a:t>(</a:t>
              </a:r>
              <a:r>
                <a:rPr lang="en-US" altLang="zh-CN" i="1">
                  <a:solidFill>
                    <a:srgbClr val="0000FF"/>
                  </a:solidFill>
                </a:rPr>
                <a:t>A</a:t>
              </a:r>
              <a:r>
                <a:rPr lang="en-US" altLang="zh-CN" baseline="30000">
                  <a:solidFill>
                    <a:srgbClr val="0000FF"/>
                  </a:solidFill>
                </a:rPr>
                <a:t>-1</a:t>
              </a:r>
              <a:r>
                <a:rPr lang="en-US" altLang="zh-CN">
                  <a:solidFill>
                    <a:srgbClr val="0000FF"/>
                  </a:solidFill>
                </a:rPr>
                <a:t>)</a:t>
              </a:r>
              <a:r>
                <a:rPr lang="en-US" altLang="zh-CN" baseline="30000">
                  <a:solidFill>
                    <a:srgbClr val="0000FF"/>
                  </a:solidFill>
                </a:rPr>
                <a:t>T</a:t>
              </a:r>
              <a:r>
                <a:rPr lang="zh-CN" altLang="en-US"/>
                <a:t>，即 ：</a:t>
              </a:r>
            </a:p>
          </p:txBody>
        </p:sp>
        <p:graphicFrame>
          <p:nvGraphicFramePr>
            <p:cNvPr id="93200" name="Object 16"/>
            <p:cNvGraphicFramePr>
              <a:graphicFrameLocks noChangeAspect="1"/>
            </p:cNvGraphicFramePr>
            <p:nvPr/>
          </p:nvGraphicFramePr>
          <p:xfrm>
            <a:off x="1179" y="2659"/>
            <a:ext cx="3577" cy="652"/>
          </p:xfrm>
          <a:graphic>
            <a:graphicData uri="http://schemas.openxmlformats.org/presentationml/2006/ole">
              <mc:AlternateContent xmlns:mc="http://schemas.openxmlformats.org/markup-compatibility/2006">
                <mc:Choice xmlns:v="urn:schemas-microsoft-com:vml" Requires="v">
                  <p:oleObj spid="_x0000_s93206" name="公式" r:id="rId9" imgW="2641320" imgH="482400" progId="Equation.3">
                    <p:embed/>
                  </p:oleObj>
                </mc:Choice>
                <mc:Fallback>
                  <p:oleObj name="公式" r:id="rId9" imgW="2641320" imgH="4824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9" y="2659"/>
                          <a:ext cx="3577" cy="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3202" name="Object 18"/>
          <p:cNvGraphicFramePr>
            <a:graphicFrameLocks noChangeAspect="1"/>
          </p:cNvGraphicFramePr>
          <p:nvPr/>
        </p:nvGraphicFramePr>
        <p:xfrm>
          <a:off x="5148263" y="5229225"/>
          <a:ext cx="2736850" cy="1238250"/>
        </p:xfrm>
        <a:graphic>
          <a:graphicData uri="http://schemas.openxmlformats.org/presentationml/2006/ole">
            <mc:AlternateContent xmlns:mc="http://schemas.openxmlformats.org/markup-compatibility/2006">
              <mc:Choice xmlns:v="urn:schemas-microsoft-com:vml" Requires="v">
                <p:oleObj spid="_x0000_s93207" name="剪辑" r:id="rId11" imgW="2286360" imgH="1036080" progId="MS_ClipArt_Gallery.2">
                  <p:embed/>
                </p:oleObj>
              </mc:Choice>
              <mc:Fallback>
                <p:oleObj name="剪辑" r:id="rId11" imgW="2286360" imgH="1036080" progId="MS_ClipArt_Gallery.2">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263" y="5229225"/>
                        <a:ext cx="2736850"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93201"/>
                                        </p:tgtEl>
                                        <p:attrNameLst>
                                          <p:attrName>style.visibility</p:attrName>
                                        </p:attrNameLst>
                                      </p:cBhvr>
                                      <p:to>
                                        <p:strVal val="visible"/>
                                      </p:to>
                                    </p:set>
                                    <p:animEffect transition="in" filter="wipe(up)">
                                      <p:cBhvr>
                                        <p:cTn id="7" dur="500"/>
                                        <p:tgtEl>
                                          <p:spTgt spid="932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3202"/>
                                        </p:tgtEl>
                                        <p:attrNameLst>
                                          <p:attrName>style.visibility</p:attrName>
                                        </p:attrNameLst>
                                      </p:cBhvr>
                                      <p:to>
                                        <p:strVal val="visible"/>
                                      </p:to>
                                    </p:set>
                                    <p:animEffect transition="in" filter="wipe(down)">
                                      <p:cBhvr>
                                        <p:cTn id="12" dur="500"/>
                                        <p:tgtEl>
                                          <p:spTgt spid="93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2" name="Group 4"/>
          <p:cNvGrpSpPr>
            <a:grpSpLocks/>
          </p:cNvGrpSpPr>
          <p:nvPr/>
        </p:nvGrpSpPr>
        <p:grpSpPr bwMode="auto">
          <a:xfrm>
            <a:off x="468313" y="476250"/>
            <a:ext cx="6335712" cy="838200"/>
            <a:chOff x="476" y="255"/>
            <a:chExt cx="4754" cy="528"/>
          </a:xfrm>
        </p:grpSpPr>
        <p:sp>
          <p:nvSpPr>
            <p:cNvPr id="12293" name="AutoShape 5" descr="白色大理石"/>
            <p:cNvSpPr>
              <a:spLocks noChangeArrowheads="1"/>
            </p:cNvSpPr>
            <p:nvPr/>
          </p:nvSpPr>
          <p:spPr bwMode="auto">
            <a:xfrm>
              <a:off x="476" y="255"/>
              <a:ext cx="3991" cy="528"/>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3600">
                  <a:solidFill>
                    <a:srgbClr val="0000FF"/>
                  </a:solidFill>
                  <a:effectLst>
                    <a:outerShdw blurRad="38100" dist="38100" dir="2700000" algn="tl">
                      <a:srgbClr val="C0C0C0"/>
                    </a:outerShdw>
                  </a:effectLst>
                </a:rPr>
                <a:t>§4.1</a:t>
              </a:r>
              <a:r>
                <a:rPr lang="en-US" altLang="zh-CN" sz="3600">
                  <a:effectLst>
                    <a:outerShdw blurRad="38100" dist="38100" dir="2700000" algn="tl">
                      <a:srgbClr val="C0C0C0"/>
                    </a:outerShdw>
                  </a:effectLst>
                </a:rPr>
                <a:t>  </a:t>
              </a:r>
              <a:r>
                <a:rPr lang="zh-CN" altLang="en-US" sz="3600">
                  <a:effectLst>
                    <a:outerShdw blurRad="38100" dist="38100" dir="2700000" algn="tl">
                      <a:srgbClr val="C0C0C0"/>
                    </a:outerShdw>
                  </a:effectLst>
                </a:rPr>
                <a:t>状态转移问题 </a:t>
              </a:r>
            </a:p>
          </p:txBody>
        </p:sp>
        <p:pic>
          <p:nvPicPr>
            <p:cNvPr id="12294" name="Picture 6" descr="4167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58" y="300"/>
              <a:ext cx="672" cy="430"/>
            </a:xfrm>
            <a:prstGeom prst="rect">
              <a:avLst/>
            </a:prstGeom>
            <a:noFill/>
            <a:extLst>
              <a:ext uri="{909E8E84-426E-40DD-AFC4-6F175D3DCCD1}">
                <a14:hiddenFill xmlns:a14="http://schemas.microsoft.com/office/drawing/2010/main">
                  <a:solidFill>
                    <a:srgbClr val="FFFFFF"/>
                  </a:solidFill>
                </a14:hiddenFill>
              </a:ext>
            </a:extLst>
          </p:spPr>
        </p:pic>
      </p:grpSp>
      <p:sp>
        <p:nvSpPr>
          <p:cNvPr id="12295" name="AutoShape 7" descr="永恒"/>
          <p:cNvSpPr>
            <a:spLocks noChangeArrowheads="1"/>
          </p:cNvSpPr>
          <p:nvPr/>
        </p:nvSpPr>
        <p:spPr bwMode="auto">
          <a:xfrm>
            <a:off x="468313" y="1484313"/>
            <a:ext cx="8496300" cy="1150937"/>
          </a:xfrm>
          <a:prstGeom prst="roundRect">
            <a:avLst>
              <a:gd name="adj" fmla="val 16667"/>
            </a:avLst>
          </a:prstGeom>
          <a:blipFill dpi="0" rotWithShape="0">
            <a:blip r:embed="rId4"/>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a:effectLst>
                  <a:outerShdw blurRad="38100" dist="38100" dir="2700000" algn="tl">
                    <a:srgbClr val="FFFFFF"/>
                  </a:outerShdw>
                </a:effectLst>
              </a:rPr>
              <a:t>所谓状态转移问题讨论的是在一定的条件下，系统由一状态</a:t>
            </a:r>
          </a:p>
          <a:p>
            <a:r>
              <a:rPr kumimoji="1" lang="zh-CN" altLang="en-US">
                <a:effectLst>
                  <a:outerShdw blurRad="38100" dist="38100" dir="2700000" algn="tl">
                    <a:srgbClr val="FFFFFF"/>
                  </a:outerShdw>
                </a:effectLst>
              </a:rPr>
              <a:t>逐步转移到另一状态是否可能，如果可以转移的话，应如何</a:t>
            </a:r>
          </a:p>
          <a:p>
            <a:r>
              <a:rPr kumimoji="1" lang="zh-CN" altLang="en-US">
                <a:effectLst>
                  <a:outerShdw blurRad="38100" dist="38100" dir="2700000" algn="tl">
                    <a:srgbClr val="FFFFFF"/>
                  </a:outerShdw>
                </a:effectLst>
              </a:rPr>
              <a:t>具体实现？</a:t>
            </a:r>
            <a:r>
              <a:rPr kumimoji="1" lang="zh-CN" altLang="en-US"/>
              <a:t> </a:t>
            </a:r>
          </a:p>
        </p:txBody>
      </p:sp>
      <p:grpSp>
        <p:nvGrpSpPr>
          <p:cNvPr id="12297" name="Group 9"/>
          <p:cNvGrpSpPr>
            <a:grpSpLocks/>
          </p:cNvGrpSpPr>
          <p:nvPr/>
        </p:nvGrpSpPr>
        <p:grpSpPr bwMode="auto">
          <a:xfrm>
            <a:off x="395288" y="2781300"/>
            <a:ext cx="8569325" cy="2303463"/>
            <a:chOff x="295" y="527"/>
            <a:chExt cx="5184" cy="1452"/>
          </a:xfrm>
        </p:grpSpPr>
        <p:sp>
          <p:nvSpPr>
            <p:cNvPr id="12298" name="AutoShape 10"/>
            <p:cNvSpPr>
              <a:spLocks noChangeArrowheads="1"/>
            </p:cNvSpPr>
            <p:nvPr/>
          </p:nvSpPr>
          <p:spPr bwMode="auto">
            <a:xfrm>
              <a:off x="295" y="527"/>
              <a:ext cx="5184" cy="1452"/>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2299" name="Text Box 11"/>
            <p:cNvSpPr txBox="1">
              <a:spLocks noChangeArrowheads="1"/>
            </p:cNvSpPr>
            <p:nvPr/>
          </p:nvSpPr>
          <p:spPr bwMode="auto">
            <a:xfrm>
              <a:off x="476" y="602"/>
              <a:ext cx="4944" cy="1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00FF"/>
                  </a:solidFill>
                </a:rPr>
                <a:t>例</a:t>
              </a:r>
              <a:r>
                <a:rPr lang="en-US" altLang="zh-CN" sz="2800">
                  <a:solidFill>
                    <a:srgbClr val="0000FF"/>
                  </a:solidFill>
                </a:rPr>
                <a:t>4.1</a:t>
              </a:r>
              <a:r>
                <a:rPr lang="en-US" altLang="zh-CN" sz="2800"/>
                <a:t>  </a:t>
              </a:r>
              <a:r>
                <a:rPr lang="zh-CN" altLang="en-US" sz="2800">
                  <a:solidFill>
                    <a:srgbClr val="FF0000"/>
                  </a:solidFill>
                </a:rPr>
                <a:t>人、狗、鸡、米过河问题 </a:t>
              </a:r>
            </a:p>
            <a:p>
              <a:r>
                <a:rPr lang="zh-CN" altLang="en-US"/>
                <a:t>这是一个人所共知而又十分简单的智力游戏。某人要带狗、鸡、米过河，但小船除需要人划外，最多只能载一物过河，而当人不在场时，狗要咬鸡、鸡要吃米，问此人应如何过河。</a:t>
              </a:r>
            </a:p>
          </p:txBody>
        </p:sp>
      </p:grpSp>
      <p:sp>
        <p:nvSpPr>
          <p:cNvPr id="12300" name="AutoShape 12"/>
          <p:cNvSpPr>
            <a:spLocks noChangeArrowheads="1"/>
          </p:cNvSpPr>
          <p:nvPr/>
        </p:nvSpPr>
        <p:spPr bwMode="auto">
          <a:xfrm>
            <a:off x="395288" y="5229225"/>
            <a:ext cx="8497887" cy="1295400"/>
          </a:xfrm>
          <a:prstGeom prst="wedgeRoundRectCallout">
            <a:avLst>
              <a:gd name="adj1" fmla="val -36903"/>
              <a:gd name="adj2" fmla="val -89218"/>
              <a:gd name="adj3" fmla="val 16667"/>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a:lstStyle/>
          <a:p>
            <a:r>
              <a:rPr lang="zh-CN" altLang="en-US"/>
              <a:t>在本问题中，可采取如下方法：一物在此岸时相应分量为</a:t>
            </a:r>
            <a:r>
              <a:rPr lang="en-US" altLang="zh-CN">
                <a:solidFill>
                  <a:srgbClr val="FF0000"/>
                </a:solidFill>
              </a:rPr>
              <a:t>1</a:t>
            </a:r>
            <a:r>
              <a:rPr lang="zh-CN" altLang="en-US"/>
              <a:t>，而在彼岸时则取 为</a:t>
            </a:r>
            <a:r>
              <a:rPr lang="en-US" altLang="zh-CN">
                <a:solidFill>
                  <a:srgbClr val="FF0000"/>
                </a:solidFill>
              </a:rPr>
              <a:t>0</a:t>
            </a:r>
            <a:r>
              <a:rPr lang="zh-CN" altLang="en-US"/>
              <a:t>，例如</a:t>
            </a:r>
            <a:r>
              <a:rPr lang="zh-CN" altLang="en-US">
                <a:solidFill>
                  <a:srgbClr val="FF0000"/>
                </a:solidFill>
              </a:rPr>
              <a:t>（</a:t>
            </a:r>
            <a:r>
              <a:rPr lang="en-US" altLang="zh-CN">
                <a:solidFill>
                  <a:srgbClr val="FF0000"/>
                </a:solidFill>
              </a:rPr>
              <a:t>1,0,1,0</a:t>
            </a:r>
            <a:r>
              <a:rPr lang="zh-CN" altLang="en-US">
                <a:solidFill>
                  <a:srgbClr val="FF0000"/>
                </a:solidFill>
              </a:rPr>
              <a:t>）</a:t>
            </a:r>
            <a:r>
              <a:rPr lang="zh-CN" altLang="en-US"/>
              <a:t>表示人和鸡在此岸，而狗和米则在对岸。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checkerboard(across)">
                                      <p:cBhvr>
                                        <p:cTn id="7" dur="500"/>
                                        <p:tgtEl>
                                          <p:spTgt spid="1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fade">
                                      <p:cBhvr>
                                        <p:cTn id="12" dur="1000"/>
                                        <p:tgtEl>
                                          <p:spTgt spid="12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297"/>
                                        </p:tgtEl>
                                        <p:attrNameLst>
                                          <p:attrName>style.visibility</p:attrName>
                                        </p:attrNameLst>
                                      </p:cBhvr>
                                      <p:to>
                                        <p:strVal val="visible"/>
                                      </p:to>
                                    </p:set>
                                    <p:animEffect transition="in" filter="wipe(up)">
                                      <p:cBhvr>
                                        <p:cTn id="17" dur="500"/>
                                        <p:tgtEl>
                                          <p:spTgt spid="122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up)">
                                      <p:cBhvr>
                                        <p:cTn id="22" dur="5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p:bldP spid="1230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2" name="Group 4"/>
          <p:cNvGrpSpPr>
            <a:grpSpLocks/>
          </p:cNvGrpSpPr>
          <p:nvPr/>
        </p:nvGrpSpPr>
        <p:grpSpPr bwMode="auto">
          <a:xfrm>
            <a:off x="519113" y="1052513"/>
            <a:ext cx="8229600" cy="1944687"/>
            <a:chOff x="431" y="527"/>
            <a:chExt cx="5184" cy="2359"/>
          </a:xfrm>
        </p:grpSpPr>
        <p:sp>
          <p:nvSpPr>
            <p:cNvPr id="94213" name="AutoShape 5"/>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94214" name="Text Box 6"/>
            <p:cNvSpPr txBox="1">
              <a:spLocks noChangeArrowheads="1"/>
            </p:cNvSpPr>
            <p:nvPr/>
          </p:nvSpPr>
          <p:spPr bwMode="auto">
            <a:xfrm>
              <a:off x="476" y="602"/>
              <a:ext cx="5126" cy="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00FF"/>
                  </a:solidFill>
                </a:rPr>
                <a:t>例</a:t>
              </a:r>
              <a:r>
                <a:rPr lang="en-US" altLang="zh-CN" sz="2800">
                  <a:solidFill>
                    <a:srgbClr val="0000FF"/>
                  </a:solidFill>
                </a:rPr>
                <a:t>5</a:t>
              </a:r>
              <a:r>
                <a:rPr lang="en-US" altLang="zh-CN" sz="2800"/>
                <a:t> </a:t>
              </a:r>
              <a:r>
                <a:rPr lang="zh-CN" altLang="zh-CN" sz="2800"/>
                <a:t>有密文如下</a:t>
              </a:r>
              <a:r>
                <a:rPr lang="en-US" altLang="zh-CN" sz="2800"/>
                <a:t>:</a:t>
              </a:r>
              <a:r>
                <a:rPr lang="en-US" altLang="zh-CN" sz="2800">
                  <a:solidFill>
                    <a:srgbClr val="CC0000"/>
                  </a:solidFill>
                </a:rPr>
                <a:t>goqbxcbuglosnfal</a:t>
              </a:r>
              <a:r>
                <a:rPr lang="en-US" altLang="zh-CN" sz="2800"/>
                <a:t>;</a:t>
              </a:r>
              <a:r>
                <a:rPr lang="zh-CN" altLang="en-US" sz="2800"/>
                <a:t>根据英文的行文习惯以及获取密码的途径和背景，猜测是两个字母为一组的希尔密码，前四个明文字母   是</a:t>
              </a:r>
              <a:r>
                <a:rPr lang="en-US" altLang="zh-CN" sz="2800">
                  <a:solidFill>
                    <a:srgbClr val="CC0000"/>
                  </a:solidFill>
                </a:rPr>
                <a:t>dear</a:t>
              </a:r>
              <a:r>
                <a:rPr lang="zh-CN" altLang="en-US" sz="2800"/>
                <a:t>，试破译这段秘文。</a:t>
              </a:r>
            </a:p>
          </p:txBody>
        </p:sp>
      </p:grpSp>
      <p:pic>
        <p:nvPicPr>
          <p:cNvPr id="94215" name="Picture 7" descr="H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33375"/>
            <a:ext cx="862012" cy="914400"/>
          </a:xfrm>
          <a:prstGeom prst="rect">
            <a:avLst/>
          </a:prstGeom>
          <a:noFill/>
          <a:extLst>
            <a:ext uri="{909E8E84-426E-40DD-AFC4-6F175D3DCCD1}">
              <a14:hiddenFill xmlns:a14="http://schemas.microsoft.com/office/drawing/2010/main">
                <a:solidFill>
                  <a:srgbClr val="FFFFFF"/>
                </a:solidFill>
              </a14:hiddenFill>
            </a:ext>
          </a:extLst>
        </p:spPr>
      </p:pic>
      <p:sp>
        <p:nvSpPr>
          <p:cNvPr id="9421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4228" name="Group 20"/>
          <p:cNvGrpSpPr>
            <a:grpSpLocks/>
          </p:cNvGrpSpPr>
          <p:nvPr/>
        </p:nvGrpSpPr>
        <p:grpSpPr bwMode="auto">
          <a:xfrm>
            <a:off x="539750" y="3213100"/>
            <a:ext cx="8280400" cy="1187450"/>
            <a:chOff x="340" y="2024"/>
            <a:chExt cx="5216" cy="748"/>
          </a:xfrm>
        </p:grpSpPr>
        <p:sp>
          <p:nvSpPr>
            <p:cNvPr id="94216" name="Text Box 8"/>
            <p:cNvSpPr txBox="1">
              <a:spLocks noChangeArrowheads="1"/>
            </p:cNvSpPr>
            <p:nvPr/>
          </p:nvSpPr>
          <p:spPr bwMode="auto">
            <a:xfrm>
              <a:off x="340" y="2024"/>
              <a:ext cx="52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解</a:t>
              </a:r>
              <a:r>
                <a:rPr lang="zh-CN" altLang="en-US"/>
                <a:t>： 前两组明文字 母</a:t>
              </a:r>
              <a:r>
                <a:rPr lang="en-US" altLang="zh-CN">
                  <a:solidFill>
                    <a:srgbClr val="0000FF"/>
                  </a:solidFill>
                </a:rPr>
                <a:t>de</a:t>
              </a:r>
              <a:r>
                <a:rPr lang="zh-CN" altLang="en-US"/>
                <a:t>和</a:t>
              </a:r>
              <a:r>
                <a:rPr lang="en-US" altLang="zh-CN">
                  <a:solidFill>
                    <a:srgbClr val="0000FF"/>
                  </a:solidFill>
                </a:rPr>
                <a:t>ar </a:t>
              </a:r>
              <a:r>
                <a:rPr lang="zh-CN" altLang="en-US"/>
                <a:t>对应的二维向量是：</a:t>
              </a:r>
            </a:p>
            <a:p>
              <a:endParaRPr lang="zh-CN" altLang="en-US"/>
            </a:p>
            <a:p>
              <a:r>
                <a:rPr lang="zh-CN" altLang="en-US"/>
                <a:t>   按同一对应整数表，密文中对应这两组的二维向量是：</a:t>
              </a:r>
            </a:p>
          </p:txBody>
        </p:sp>
        <p:graphicFrame>
          <p:nvGraphicFramePr>
            <p:cNvPr id="94217" name="Object 9"/>
            <p:cNvGraphicFramePr>
              <a:graphicFrameLocks noChangeAspect="1"/>
            </p:cNvGraphicFramePr>
            <p:nvPr/>
          </p:nvGraphicFramePr>
          <p:xfrm>
            <a:off x="1610" y="2252"/>
            <a:ext cx="2069" cy="316"/>
          </p:xfrm>
          <a:graphic>
            <a:graphicData uri="http://schemas.openxmlformats.org/presentationml/2006/ole">
              <mc:AlternateContent xmlns:mc="http://schemas.openxmlformats.org/markup-compatibility/2006">
                <mc:Choice xmlns:v="urn:schemas-microsoft-com:vml" Requires="v">
                  <p:oleObj spid="_x0000_s94230" name="公式" r:id="rId4" imgW="1498320" imgH="228600" progId="Equation.3">
                    <p:embed/>
                  </p:oleObj>
                </mc:Choice>
                <mc:Fallback>
                  <p:oleObj name="公式" r:id="rId4" imgW="149832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 y="2252"/>
                          <a:ext cx="2069"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4222" name="Rectangle 14"/>
          <p:cNvSpPr>
            <a:spLocks noChangeArrowheads="1"/>
          </p:cNvSpPr>
          <p:nvPr/>
        </p:nvSpPr>
        <p:spPr bwMode="auto">
          <a:xfrm>
            <a:off x="0" y="2841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4229" name="Group 21"/>
          <p:cNvGrpSpPr>
            <a:grpSpLocks/>
          </p:cNvGrpSpPr>
          <p:nvPr/>
        </p:nvGrpSpPr>
        <p:grpSpPr bwMode="auto">
          <a:xfrm>
            <a:off x="827088" y="4422775"/>
            <a:ext cx="7343775" cy="539750"/>
            <a:chOff x="521" y="2786"/>
            <a:chExt cx="4626" cy="340"/>
          </a:xfrm>
        </p:grpSpPr>
        <p:graphicFrame>
          <p:nvGraphicFramePr>
            <p:cNvPr id="94221" name="Object 13"/>
            <p:cNvGraphicFramePr>
              <a:graphicFrameLocks noChangeAspect="1"/>
            </p:cNvGraphicFramePr>
            <p:nvPr/>
          </p:nvGraphicFramePr>
          <p:xfrm>
            <a:off x="521" y="2795"/>
            <a:ext cx="1468" cy="331"/>
          </p:xfrm>
          <a:graphic>
            <a:graphicData uri="http://schemas.openxmlformats.org/presentationml/2006/ole">
              <mc:AlternateContent xmlns:mc="http://schemas.openxmlformats.org/markup-compatibility/2006">
                <mc:Choice xmlns:v="urn:schemas-microsoft-com:vml" Requires="v">
                  <p:oleObj spid="_x0000_s94231" name="公式" r:id="rId6" imgW="1015920" imgH="228600" progId="Equation.3">
                    <p:embed/>
                  </p:oleObj>
                </mc:Choice>
                <mc:Fallback>
                  <p:oleObj name="公式" r:id="rId6" imgW="1015920" imgH="2286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 y="2795"/>
                          <a:ext cx="1468"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3" name="Rectangle 15"/>
            <p:cNvSpPr>
              <a:spLocks noChangeArrowheads="1"/>
            </p:cNvSpPr>
            <p:nvPr/>
          </p:nvSpPr>
          <p:spPr bwMode="auto">
            <a:xfrm>
              <a:off x="1927" y="2825"/>
              <a:ext cx="3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r>
                <a:rPr lang="zh-CN" altLang="en-US" sz="1000" b="0">
                  <a:latin typeface="Times New Roman" pitchFamily="18" charset="0"/>
                  <a:cs typeface="Times New Roman" pitchFamily="18" charset="0"/>
                </a:rPr>
                <a:t> </a:t>
              </a:r>
              <a:endParaRPr lang="zh-CN" altLang="en-US" sz="1800" b="0"/>
            </a:p>
          </p:txBody>
        </p:sp>
        <p:graphicFrame>
          <p:nvGraphicFramePr>
            <p:cNvPr id="94220" name="Object 12"/>
            <p:cNvGraphicFramePr>
              <a:graphicFrameLocks noChangeAspect="1"/>
            </p:cNvGraphicFramePr>
            <p:nvPr/>
          </p:nvGraphicFramePr>
          <p:xfrm>
            <a:off x="2109" y="2786"/>
            <a:ext cx="1686" cy="327"/>
          </p:xfrm>
          <a:graphic>
            <a:graphicData uri="http://schemas.openxmlformats.org/presentationml/2006/ole">
              <mc:AlternateContent xmlns:mc="http://schemas.openxmlformats.org/markup-compatibility/2006">
                <mc:Choice xmlns:v="urn:schemas-microsoft-com:vml" Requires="v">
                  <p:oleObj spid="_x0000_s94232" name="公式" r:id="rId8" imgW="1180800" imgH="228600" progId="Equation.3">
                    <p:embed/>
                  </p:oleObj>
                </mc:Choice>
                <mc:Fallback>
                  <p:oleObj name="公式" r:id="rId8" imgW="1180800" imgH="2286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9" y="2786"/>
                          <a:ext cx="1686"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4" name="Rectangle 16"/>
            <p:cNvSpPr>
              <a:spLocks noChangeArrowheads="1"/>
            </p:cNvSpPr>
            <p:nvPr/>
          </p:nvSpPr>
          <p:spPr bwMode="auto">
            <a:xfrm>
              <a:off x="3742" y="2795"/>
              <a:ext cx="3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a:t>
              </a:r>
              <a:r>
                <a:rPr lang="zh-CN" altLang="en-US" sz="1000" b="0">
                  <a:latin typeface="Times New Roman" pitchFamily="18" charset="0"/>
                  <a:cs typeface="Times New Roman" pitchFamily="18" charset="0"/>
                </a:rPr>
                <a:t> </a:t>
              </a:r>
              <a:endParaRPr lang="zh-CN" altLang="en-US" sz="1800" b="0"/>
            </a:p>
          </p:txBody>
        </p:sp>
        <p:graphicFrame>
          <p:nvGraphicFramePr>
            <p:cNvPr id="94219" name="Object 11"/>
            <p:cNvGraphicFramePr>
              <a:graphicFrameLocks noChangeAspect="1"/>
            </p:cNvGraphicFramePr>
            <p:nvPr/>
          </p:nvGraphicFramePr>
          <p:xfrm>
            <a:off x="4059" y="2795"/>
            <a:ext cx="1088" cy="305"/>
          </p:xfrm>
          <a:graphic>
            <a:graphicData uri="http://schemas.openxmlformats.org/presentationml/2006/ole">
              <mc:AlternateContent xmlns:mc="http://schemas.openxmlformats.org/markup-compatibility/2006">
                <mc:Choice xmlns:v="urn:schemas-microsoft-com:vml" Requires="v">
                  <p:oleObj spid="_x0000_s94233" name="公式" r:id="rId10" imgW="812520" imgH="228600" progId="Equation.3">
                    <p:embed/>
                  </p:oleObj>
                </mc:Choice>
                <mc:Fallback>
                  <p:oleObj name="公式" r:id="rId10" imgW="812520" imgH="228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9" y="2795"/>
                          <a:ext cx="1088"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4225" name="Text Box 17"/>
          <p:cNvSpPr txBox="1">
            <a:spLocks noChangeArrowheads="1"/>
          </p:cNvSpPr>
          <p:nvPr/>
        </p:nvSpPr>
        <p:spPr bwMode="auto">
          <a:xfrm>
            <a:off x="755650" y="4941888"/>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由此可得</a:t>
            </a:r>
          </a:p>
        </p:txBody>
      </p:sp>
      <p:graphicFrame>
        <p:nvGraphicFramePr>
          <p:cNvPr id="94226" name="Object 18"/>
          <p:cNvGraphicFramePr>
            <a:graphicFrameLocks noChangeAspect="1"/>
          </p:cNvGraphicFramePr>
          <p:nvPr/>
        </p:nvGraphicFramePr>
        <p:xfrm>
          <a:off x="539750" y="5373688"/>
          <a:ext cx="8316913" cy="471487"/>
        </p:xfrm>
        <a:graphic>
          <a:graphicData uri="http://schemas.openxmlformats.org/presentationml/2006/ole">
            <mc:AlternateContent xmlns:mc="http://schemas.openxmlformats.org/markup-compatibility/2006">
              <mc:Choice xmlns:v="urn:schemas-microsoft-com:vml" Requires="v">
                <p:oleObj spid="_x0000_s94234" name="公式" r:id="rId12" imgW="3276360" imgH="228600" progId="Equation.3">
                  <p:embed/>
                </p:oleObj>
              </mc:Choice>
              <mc:Fallback>
                <p:oleObj name="公式" r:id="rId12" imgW="3276360" imgH="22860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750" y="5373688"/>
                        <a:ext cx="831691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7" name="Text Box 19"/>
          <p:cNvSpPr txBox="1">
            <a:spLocks noChangeArrowheads="1"/>
          </p:cNvSpPr>
          <p:nvPr/>
        </p:nvSpPr>
        <p:spPr bwMode="auto">
          <a:xfrm>
            <a:off x="755650" y="5949950"/>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，对应上例则有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9421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94212"/>
                                        </p:tgtEl>
                                        <p:attrNameLst>
                                          <p:attrName>style.visibility</p:attrName>
                                        </p:attrNameLst>
                                      </p:cBhvr>
                                      <p:to>
                                        <p:strVal val="visible"/>
                                      </p:to>
                                    </p:set>
                                    <p:animEffect transition="in" filter="wipe(left)">
                                      <p:cBhvr>
                                        <p:cTn id="10" dur="500"/>
                                        <p:tgtEl>
                                          <p:spTgt spid="942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94228"/>
                                        </p:tgtEl>
                                        <p:attrNameLst>
                                          <p:attrName>style.visibility</p:attrName>
                                        </p:attrNameLst>
                                      </p:cBhvr>
                                      <p:to>
                                        <p:strVal val="visible"/>
                                      </p:to>
                                    </p:set>
                                    <p:animEffect transition="in" filter="slide(fromBottom)">
                                      <p:cBhvr>
                                        <p:cTn id="15" dur="500"/>
                                        <p:tgtEl>
                                          <p:spTgt spid="94228"/>
                                        </p:tgtEl>
                                      </p:cBhvr>
                                    </p:animEffect>
                                  </p:childTnLst>
                                </p:cTn>
                              </p:par>
                            </p:childTnLst>
                          </p:cTn>
                        </p:par>
                        <p:par>
                          <p:cTn id="16" fill="hold" nodeType="afterGroup">
                            <p:stCondLst>
                              <p:cond delay="500"/>
                            </p:stCondLst>
                            <p:childTnLst>
                              <p:par>
                                <p:cTn id="17" presetID="10" presetClass="entr" presetSubtype="0" fill="hold" nodeType="afterEffect">
                                  <p:stCondLst>
                                    <p:cond delay="0"/>
                                  </p:stCondLst>
                                  <p:childTnLst>
                                    <p:set>
                                      <p:cBhvr>
                                        <p:cTn id="18" dur="1" fill="hold">
                                          <p:stCondLst>
                                            <p:cond delay="0"/>
                                          </p:stCondLst>
                                        </p:cTn>
                                        <p:tgtEl>
                                          <p:spTgt spid="94229"/>
                                        </p:tgtEl>
                                        <p:attrNameLst>
                                          <p:attrName>style.visibility</p:attrName>
                                        </p:attrNameLst>
                                      </p:cBhvr>
                                      <p:to>
                                        <p:strVal val="visible"/>
                                      </p:to>
                                    </p:set>
                                    <p:animEffect transition="in" filter="fade">
                                      <p:cBhvr>
                                        <p:cTn id="19" dur="2000"/>
                                        <p:tgtEl>
                                          <p:spTgt spid="942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94225"/>
                                        </p:tgtEl>
                                        <p:attrNameLst>
                                          <p:attrName>style.visibility</p:attrName>
                                        </p:attrNameLst>
                                      </p:cBhvr>
                                      <p:to>
                                        <p:strVal val="visible"/>
                                      </p:to>
                                    </p:set>
                                    <p:animEffect transition="in" filter="barn(inHorizontal)">
                                      <p:cBhvr>
                                        <p:cTn id="24" dur="500"/>
                                        <p:tgtEl>
                                          <p:spTgt spid="94225"/>
                                        </p:tgtEl>
                                      </p:cBhvr>
                                    </p:animEffect>
                                  </p:childTnLst>
                                </p:cTn>
                              </p:par>
                            </p:childTnLst>
                          </p:cTn>
                        </p:par>
                        <p:par>
                          <p:cTn id="25" fill="hold" nodeType="afterGroup">
                            <p:stCondLst>
                              <p:cond delay="500"/>
                            </p:stCondLst>
                            <p:childTnLst>
                              <p:par>
                                <p:cTn id="26" presetID="10" presetClass="entr" presetSubtype="0" fill="hold" nodeType="afterEffect">
                                  <p:stCondLst>
                                    <p:cond delay="0"/>
                                  </p:stCondLst>
                                  <p:childTnLst>
                                    <p:set>
                                      <p:cBhvr>
                                        <p:cTn id="27" dur="1" fill="hold">
                                          <p:stCondLst>
                                            <p:cond delay="0"/>
                                          </p:stCondLst>
                                        </p:cTn>
                                        <p:tgtEl>
                                          <p:spTgt spid="94226"/>
                                        </p:tgtEl>
                                        <p:attrNameLst>
                                          <p:attrName>style.visibility</p:attrName>
                                        </p:attrNameLst>
                                      </p:cBhvr>
                                      <p:to>
                                        <p:strVal val="visible"/>
                                      </p:to>
                                    </p:set>
                                    <p:animEffect transition="in" filter="fade">
                                      <p:cBhvr>
                                        <p:cTn id="28" dur="2000"/>
                                        <p:tgtEl>
                                          <p:spTgt spid="9422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4227"/>
                                        </p:tgtEl>
                                        <p:attrNameLst>
                                          <p:attrName>style.visibility</p:attrName>
                                        </p:attrNameLst>
                                      </p:cBhvr>
                                      <p:to>
                                        <p:strVal val="visible"/>
                                      </p:to>
                                    </p:set>
                                    <p:animEffect transition="in" filter="blinds(horizontal)">
                                      <p:cBhvr>
                                        <p:cTn id="33" dur="500"/>
                                        <p:tgtEl>
                                          <p:spTgt spid="94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5" grpId="0"/>
      <p:bldP spid="942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6" name="Object 4"/>
          <p:cNvGraphicFramePr>
            <a:graphicFrameLocks noChangeAspect="1"/>
          </p:cNvGraphicFramePr>
          <p:nvPr/>
        </p:nvGraphicFramePr>
        <p:xfrm>
          <a:off x="223838" y="620713"/>
          <a:ext cx="8723312" cy="1020762"/>
        </p:xfrm>
        <a:graphic>
          <a:graphicData uri="http://schemas.openxmlformats.org/presentationml/2006/ole">
            <mc:AlternateContent xmlns:mc="http://schemas.openxmlformats.org/markup-compatibility/2006">
              <mc:Choice xmlns:v="urn:schemas-microsoft-com:vml" Requires="v">
                <p:oleObj spid="_x0000_s95327" name="公式" r:id="rId3" imgW="4343400" imgH="507960" progId="Equation.3">
                  <p:embed/>
                </p:oleObj>
              </mc:Choice>
              <mc:Fallback>
                <p:oleObj name="公式" r:id="rId3" imgW="4343400" imgH="507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620713"/>
                        <a:ext cx="8723312" cy="102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1" name="Rectangle 9"/>
          <p:cNvSpPr>
            <a:spLocks noChangeArrowheads="1"/>
          </p:cNvSpPr>
          <p:nvPr/>
        </p:nvSpPr>
        <p:spPr bwMode="auto">
          <a:xfrm>
            <a:off x="5724525" y="1700213"/>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itchFamily="18" charset="0"/>
                <a:cs typeface="Times New Roman" pitchFamily="18" charset="0"/>
              </a:rPr>
              <a:t> </a:t>
            </a:r>
            <a:endParaRPr lang="en-US" altLang="zh-CN" sz="1800" b="0"/>
          </a:p>
        </p:txBody>
      </p:sp>
      <p:sp>
        <p:nvSpPr>
          <p:cNvPr id="95242" name="Rectangle 10"/>
          <p:cNvSpPr>
            <a:spLocks noChangeArrowheads="1"/>
          </p:cNvSpPr>
          <p:nvPr/>
        </p:nvSpPr>
        <p:spPr bwMode="auto">
          <a:xfrm>
            <a:off x="5724525" y="2401888"/>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itchFamily="18" charset="0"/>
                <a:cs typeface="Times New Roman" pitchFamily="18" charset="0"/>
              </a:rPr>
              <a:t> </a:t>
            </a:r>
            <a:endParaRPr lang="en-US" altLang="zh-CN" sz="1800" b="0"/>
          </a:p>
        </p:txBody>
      </p:sp>
      <p:grpSp>
        <p:nvGrpSpPr>
          <p:cNvPr id="95326" name="Group 94"/>
          <p:cNvGrpSpPr>
            <a:grpSpLocks/>
          </p:cNvGrpSpPr>
          <p:nvPr/>
        </p:nvGrpSpPr>
        <p:grpSpPr bwMode="auto">
          <a:xfrm>
            <a:off x="2198688" y="1720850"/>
            <a:ext cx="3886200" cy="792163"/>
            <a:chOff x="1385" y="1084"/>
            <a:chExt cx="2448" cy="499"/>
          </a:xfrm>
        </p:grpSpPr>
        <p:grpSp>
          <p:nvGrpSpPr>
            <p:cNvPr id="95246" name="Group 14"/>
            <p:cNvGrpSpPr>
              <a:grpSpLocks/>
            </p:cNvGrpSpPr>
            <p:nvPr/>
          </p:nvGrpSpPr>
          <p:grpSpPr bwMode="auto">
            <a:xfrm>
              <a:off x="1385" y="1084"/>
              <a:ext cx="1088" cy="499"/>
              <a:chOff x="963" y="1434"/>
              <a:chExt cx="631" cy="288"/>
            </a:xfrm>
          </p:grpSpPr>
          <p:graphicFrame>
            <p:nvGraphicFramePr>
              <p:cNvPr id="95240" name="Object 8"/>
              <p:cNvGraphicFramePr>
                <a:graphicFrameLocks noChangeAspect="1"/>
              </p:cNvGraphicFramePr>
              <p:nvPr/>
            </p:nvGraphicFramePr>
            <p:xfrm>
              <a:off x="963" y="1434"/>
              <a:ext cx="480" cy="288"/>
            </p:xfrm>
            <a:graphic>
              <a:graphicData uri="http://schemas.openxmlformats.org/presentationml/2006/ole">
                <mc:AlternateContent xmlns:mc="http://schemas.openxmlformats.org/markup-compatibility/2006">
                  <mc:Choice xmlns:v="urn:schemas-microsoft-com:vml" Requires="v">
                    <p:oleObj spid="_x0000_s95328" name="公式" r:id="rId5" imgW="761760" imgH="457200" progId="Equation.3">
                      <p:embed/>
                    </p:oleObj>
                  </mc:Choice>
                  <mc:Fallback>
                    <p:oleObj name="公式" r:id="rId5" imgW="761760" imgH="457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 y="1434"/>
                            <a:ext cx="48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9" name="Object 7"/>
              <p:cNvGraphicFramePr>
                <a:graphicFrameLocks noChangeAspect="1"/>
              </p:cNvGraphicFramePr>
              <p:nvPr/>
            </p:nvGraphicFramePr>
            <p:xfrm>
              <a:off x="1474" y="1434"/>
              <a:ext cx="120" cy="288"/>
            </p:xfrm>
            <a:graphic>
              <a:graphicData uri="http://schemas.openxmlformats.org/presentationml/2006/ole">
                <mc:AlternateContent xmlns:mc="http://schemas.openxmlformats.org/markup-compatibility/2006">
                  <mc:Choice xmlns:v="urn:schemas-microsoft-com:vml" Requires="v">
                    <p:oleObj spid="_x0000_s95329" name="公式" r:id="rId7" imgW="190440" imgH="457200" progId="Equation.3">
                      <p:embed/>
                    </p:oleObj>
                  </mc:Choice>
                  <mc:Fallback>
                    <p:oleObj name="公式" r:id="rId7" imgW="19044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4" y="1434"/>
                            <a:ext cx="12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5243" name="Rectangle 11"/>
            <p:cNvSpPr>
              <a:spLocks noChangeArrowheads="1"/>
            </p:cNvSpPr>
            <p:nvPr/>
          </p:nvSpPr>
          <p:spPr bwMode="auto">
            <a:xfrm>
              <a:off x="2564" y="1221"/>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latin typeface="Times New Roman" pitchFamily="18" charset="0"/>
                  <a:cs typeface="Times New Roman" pitchFamily="18" charset="0"/>
                </a:rPr>
                <a:t> ,</a:t>
              </a:r>
              <a:r>
                <a:rPr lang="en-US" altLang="zh-CN" sz="1000" b="0">
                  <a:latin typeface="Times New Roman" pitchFamily="18" charset="0"/>
                  <a:cs typeface="Times New Roman" pitchFamily="18" charset="0"/>
                </a:rPr>
                <a:t>  </a:t>
              </a:r>
              <a:endParaRPr lang="en-US" altLang="zh-CN" sz="1800" b="0"/>
            </a:p>
          </p:txBody>
        </p:sp>
        <p:grpSp>
          <p:nvGrpSpPr>
            <p:cNvPr id="95247" name="Group 15"/>
            <p:cNvGrpSpPr>
              <a:grpSpLocks/>
            </p:cNvGrpSpPr>
            <p:nvPr/>
          </p:nvGrpSpPr>
          <p:grpSpPr bwMode="auto">
            <a:xfrm>
              <a:off x="2836" y="1084"/>
              <a:ext cx="997" cy="499"/>
              <a:chOff x="1746" y="1434"/>
              <a:chExt cx="499" cy="288"/>
            </a:xfrm>
          </p:grpSpPr>
          <p:graphicFrame>
            <p:nvGraphicFramePr>
              <p:cNvPr id="95238" name="Object 6"/>
              <p:cNvGraphicFramePr>
                <a:graphicFrameLocks noChangeAspect="1"/>
              </p:cNvGraphicFramePr>
              <p:nvPr/>
            </p:nvGraphicFramePr>
            <p:xfrm>
              <a:off x="1746" y="1434"/>
              <a:ext cx="358" cy="288"/>
            </p:xfrm>
            <a:graphic>
              <a:graphicData uri="http://schemas.openxmlformats.org/presentationml/2006/ole">
                <mc:AlternateContent xmlns:mc="http://schemas.openxmlformats.org/markup-compatibility/2006">
                  <mc:Choice xmlns:v="urn:schemas-microsoft-com:vml" Requires="v">
                    <p:oleObj spid="_x0000_s95330" name="公式" r:id="rId9" imgW="571320" imgH="457200" progId="Equation.3">
                      <p:embed/>
                    </p:oleObj>
                  </mc:Choice>
                  <mc:Fallback>
                    <p:oleObj name="公式" r:id="rId9" imgW="571320" imgH="457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6" y="1434"/>
                            <a:ext cx="35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7" name="Object 5"/>
              <p:cNvGraphicFramePr>
                <a:graphicFrameLocks noChangeAspect="1"/>
              </p:cNvGraphicFramePr>
              <p:nvPr/>
            </p:nvGraphicFramePr>
            <p:xfrm>
              <a:off x="2125" y="1434"/>
              <a:ext cx="120" cy="288"/>
            </p:xfrm>
            <a:graphic>
              <a:graphicData uri="http://schemas.openxmlformats.org/presentationml/2006/ole">
                <mc:AlternateContent xmlns:mc="http://schemas.openxmlformats.org/markup-compatibility/2006">
                  <mc:Choice xmlns:v="urn:schemas-microsoft-com:vml" Requires="v">
                    <p:oleObj spid="_x0000_s95331" name="公式" r:id="rId11" imgW="190440" imgH="457200" progId="Equation.3">
                      <p:embed/>
                    </p:oleObj>
                  </mc:Choice>
                  <mc:Fallback>
                    <p:oleObj name="公式" r:id="rId11" imgW="190440" imgH="4572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5" y="1434"/>
                            <a:ext cx="12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95248" name="Text Box 16"/>
          <p:cNvSpPr txBox="1">
            <a:spLocks noChangeArrowheads="1"/>
          </p:cNvSpPr>
          <p:nvPr/>
        </p:nvSpPr>
        <p:spPr bwMode="auto">
          <a:xfrm>
            <a:off x="250825" y="2636838"/>
            <a:ext cx="8497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利用这一逆矩阵，可对截获密文进行解密，破译出的电文是</a:t>
            </a:r>
            <a:r>
              <a:rPr lang="en-US" altLang="zh-CN">
                <a:solidFill>
                  <a:srgbClr val="CC0000"/>
                </a:solidFill>
              </a:rPr>
              <a:t>Dear Mac God forbid</a:t>
            </a:r>
            <a:r>
              <a:rPr lang="en-US" altLang="zh-CN"/>
              <a:t>. </a:t>
            </a:r>
          </a:p>
        </p:txBody>
      </p:sp>
      <p:grpSp>
        <p:nvGrpSpPr>
          <p:cNvPr id="95251" name="Group 19"/>
          <p:cNvGrpSpPr>
            <a:grpSpLocks/>
          </p:cNvGrpSpPr>
          <p:nvPr/>
        </p:nvGrpSpPr>
        <p:grpSpPr bwMode="auto">
          <a:xfrm>
            <a:off x="323850" y="3543300"/>
            <a:ext cx="8496300" cy="1614488"/>
            <a:chOff x="204" y="2341"/>
            <a:chExt cx="5352" cy="1017"/>
          </a:xfrm>
        </p:grpSpPr>
        <p:sp>
          <p:nvSpPr>
            <p:cNvPr id="95250" name="AutoShape 18" descr="永恒"/>
            <p:cNvSpPr>
              <a:spLocks noChangeArrowheads="1"/>
            </p:cNvSpPr>
            <p:nvPr/>
          </p:nvSpPr>
          <p:spPr bwMode="auto">
            <a:xfrm>
              <a:off x="204" y="2341"/>
              <a:ext cx="5352" cy="998"/>
            </a:xfrm>
            <a:prstGeom prst="roundRect">
              <a:avLst>
                <a:gd name="adj" fmla="val 16667"/>
              </a:avLst>
            </a:prstGeom>
            <a:blipFill dpi="0" rotWithShape="0">
              <a:blip r:embed="rId13"/>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a:latin typeface="宋体" pitchFamily="2" charset="-122"/>
              </a:endParaRPr>
            </a:p>
          </p:txBody>
        </p:sp>
        <p:sp>
          <p:nvSpPr>
            <p:cNvPr id="95244" name="Rectangle 12"/>
            <p:cNvSpPr>
              <a:spLocks noChangeArrowheads="1"/>
            </p:cNvSpPr>
            <p:nvPr/>
          </p:nvSpPr>
          <p:spPr bwMode="auto">
            <a:xfrm>
              <a:off x="2652" y="2520"/>
              <a:ext cx="1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itchFamily="18" charset="0"/>
                  <a:cs typeface="Times New Roman" pitchFamily="18" charset="0"/>
                </a:rPr>
                <a:t> </a:t>
              </a:r>
              <a:endParaRPr lang="en-US" altLang="zh-CN" sz="1800" b="0"/>
            </a:p>
          </p:txBody>
        </p:sp>
        <p:sp>
          <p:nvSpPr>
            <p:cNvPr id="95245" name="Rectangle 13"/>
            <p:cNvSpPr>
              <a:spLocks noChangeArrowheads="1"/>
            </p:cNvSpPr>
            <p:nvPr/>
          </p:nvSpPr>
          <p:spPr bwMode="auto">
            <a:xfrm>
              <a:off x="2652" y="2962"/>
              <a:ext cx="14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b="0"/>
                <a:t> </a:t>
              </a:r>
              <a:endParaRPr lang="en-US" altLang="zh-CN" sz="1800" b="0"/>
            </a:p>
          </p:txBody>
        </p:sp>
        <p:sp>
          <p:nvSpPr>
            <p:cNvPr id="95249" name="Text Box 17"/>
            <p:cNvSpPr txBox="1">
              <a:spLocks noChangeArrowheads="1"/>
            </p:cNvSpPr>
            <p:nvPr/>
          </p:nvSpPr>
          <p:spPr bwMode="auto">
            <a:xfrm>
              <a:off x="204" y="2341"/>
              <a:ext cx="5307" cy="1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这只是对最简单情况进行的举例，如果加密矩阵的阶数大于</a:t>
              </a:r>
              <a:r>
                <a:rPr lang="en-US" altLang="zh-CN">
                  <a:solidFill>
                    <a:srgbClr val="0000FF"/>
                  </a:solidFill>
                </a:rPr>
                <a:t>2</a:t>
              </a:r>
              <a:r>
                <a:rPr lang="zh-CN" altLang="en-US"/>
                <a:t>，需要的密文应该有较长长度，所需的计算量也是很大的。破译的关键是猜 中</a:t>
              </a:r>
              <a:r>
                <a:rPr lang="en-US" altLang="zh-CN">
                  <a:solidFill>
                    <a:srgbClr val="0000FF"/>
                  </a:solidFill>
                </a:rPr>
                <a:t>n</a:t>
              </a:r>
              <a:r>
                <a:rPr lang="zh-CN" altLang="en-US"/>
                <a:t>及</a:t>
              </a:r>
              <a:r>
                <a:rPr lang="en-US" altLang="zh-CN">
                  <a:solidFill>
                    <a:srgbClr val="0000FF"/>
                  </a:solidFill>
                </a:rPr>
                <a:t>n</a:t>
              </a:r>
              <a:r>
                <a:rPr lang="zh-CN" altLang="en-US"/>
                <a:t>个独立的</a:t>
              </a:r>
              <a:r>
                <a:rPr lang="en-US" altLang="zh-CN">
                  <a:solidFill>
                    <a:srgbClr val="0000FF"/>
                  </a:solidFill>
                </a:rPr>
                <a:t>n</a:t>
              </a:r>
              <a:r>
                <a:rPr lang="zh-CN" altLang="en-US"/>
                <a:t>维向量，其后求解加密矩阵的计算量仅为 </a:t>
              </a:r>
              <a:r>
                <a:rPr lang="en-US" altLang="zh-CN" sz="2800" i="1">
                  <a:solidFill>
                    <a:srgbClr val="0000FF"/>
                  </a:solidFill>
                </a:rPr>
                <a:t>O</a:t>
              </a:r>
              <a:r>
                <a:rPr lang="en-US" altLang="zh-CN">
                  <a:solidFill>
                    <a:srgbClr val="0000FF"/>
                  </a:solidFill>
                </a:rPr>
                <a:t>(</a:t>
              </a:r>
              <a:r>
                <a:rPr lang="en-US" altLang="zh-CN" i="1">
                  <a:solidFill>
                    <a:srgbClr val="0000FF"/>
                  </a:solidFill>
                </a:rPr>
                <a:t>n</a:t>
              </a:r>
              <a:r>
                <a:rPr lang="en-US" altLang="zh-CN" i="1" baseline="30000">
                  <a:solidFill>
                    <a:srgbClr val="0000FF"/>
                  </a:solidFill>
                </a:rPr>
                <a:t>2</a:t>
              </a:r>
              <a:r>
                <a:rPr lang="en-US" altLang="zh-CN">
                  <a:solidFill>
                    <a:srgbClr val="0000FF"/>
                  </a:solidFill>
                </a:rPr>
                <a:t> )</a:t>
              </a:r>
              <a:r>
                <a:rPr lang="zh-CN" altLang="en-US"/>
                <a:t>。</a:t>
              </a:r>
            </a:p>
          </p:txBody>
        </p:sp>
      </p:grpSp>
      <p:grpSp>
        <p:nvGrpSpPr>
          <p:cNvPr id="95252" name="Group 20"/>
          <p:cNvGrpSpPr>
            <a:grpSpLocks/>
          </p:cNvGrpSpPr>
          <p:nvPr/>
        </p:nvGrpSpPr>
        <p:grpSpPr bwMode="auto">
          <a:xfrm>
            <a:off x="6443663" y="4724400"/>
            <a:ext cx="2384425" cy="1543050"/>
            <a:chOff x="1303" y="1686"/>
            <a:chExt cx="2573" cy="1669"/>
          </a:xfrm>
        </p:grpSpPr>
        <p:grpSp>
          <p:nvGrpSpPr>
            <p:cNvPr id="95253" name="Group 21"/>
            <p:cNvGrpSpPr>
              <a:grpSpLocks/>
            </p:cNvGrpSpPr>
            <p:nvPr/>
          </p:nvGrpSpPr>
          <p:grpSpPr bwMode="auto">
            <a:xfrm>
              <a:off x="1303" y="2760"/>
              <a:ext cx="2573" cy="595"/>
              <a:chOff x="1303" y="2760"/>
              <a:chExt cx="2573" cy="595"/>
            </a:xfrm>
          </p:grpSpPr>
          <p:sp>
            <p:nvSpPr>
              <p:cNvPr id="95254" name="Freeform 22"/>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95255" name="Rectangle 23"/>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95256" name="Freeform 24"/>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sp>
          <p:nvSpPr>
            <p:cNvPr id="95257" name="Freeform 25"/>
            <p:cNvSpPr>
              <a:spLocks/>
            </p:cNvSpPr>
            <p:nvPr/>
          </p:nvSpPr>
          <p:spPr bwMode="auto">
            <a:xfrm>
              <a:off x="2239" y="2128"/>
              <a:ext cx="20" cy="48"/>
            </a:xfrm>
            <a:custGeom>
              <a:avLst/>
              <a:gdLst>
                <a:gd name="T0" fmla="*/ 0 w 39"/>
                <a:gd name="T1" fmla="*/ 29 h 95"/>
                <a:gd name="T2" fmla="*/ 11 w 39"/>
                <a:gd name="T3" fmla="*/ 15 h 95"/>
                <a:gd name="T4" fmla="*/ 39 w 39"/>
                <a:gd name="T5" fmla="*/ 0 h 95"/>
                <a:gd name="T6" fmla="*/ 38 w 39"/>
                <a:gd name="T7" fmla="*/ 95 h 95"/>
                <a:gd name="T8" fmla="*/ 30 w 39"/>
                <a:gd name="T9" fmla="*/ 83 h 95"/>
                <a:gd name="T10" fmla="*/ 21 w 39"/>
                <a:gd name="T11" fmla="*/ 70 h 95"/>
                <a:gd name="T12" fmla="*/ 8 w 39"/>
                <a:gd name="T13" fmla="*/ 49 h 95"/>
                <a:gd name="T14" fmla="*/ 0 w 39"/>
                <a:gd name="T15" fmla="*/ 2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zh-CN" altLang="en-US"/>
            </a:p>
          </p:txBody>
        </p:sp>
        <p:grpSp>
          <p:nvGrpSpPr>
            <p:cNvPr id="95258" name="Group 26"/>
            <p:cNvGrpSpPr>
              <a:grpSpLocks/>
            </p:cNvGrpSpPr>
            <p:nvPr/>
          </p:nvGrpSpPr>
          <p:grpSpPr bwMode="auto">
            <a:xfrm>
              <a:off x="2801" y="1975"/>
              <a:ext cx="67" cy="57"/>
              <a:chOff x="2801" y="1975"/>
              <a:chExt cx="67" cy="57"/>
            </a:xfrm>
          </p:grpSpPr>
          <p:sp>
            <p:nvSpPr>
              <p:cNvPr id="95259" name="Oval 27"/>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95260" name="Oval 28"/>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95261" name="Group 29"/>
            <p:cNvGrpSpPr>
              <a:grpSpLocks/>
            </p:cNvGrpSpPr>
            <p:nvPr/>
          </p:nvGrpSpPr>
          <p:grpSpPr bwMode="auto">
            <a:xfrm>
              <a:off x="2973" y="1980"/>
              <a:ext cx="67" cy="57"/>
              <a:chOff x="2973" y="1980"/>
              <a:chExt cx="67" cy="57"/>
            </a:xfrm>
          </p:grpSpPr>
          <p:sp>
            <p:nvSpPr>
              <p:cNvPr id="95262" name="Oval 30"/>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95263" name="Oval 31"/>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95264" name="Group 32"/>
            <p:cNvGrpSpPr>
              <a:grpSpLocks/>
            </p:cNvGrpSpPr>
            <p:nvPr/>
          </p:nvGrpSpPr>
          <p:grpSpPr bwMode="auto">
            <a:xfrm>
              <a:off x="2169" y="1686"/>
              <a:ext cx="1380" cy="1387"/>
              <a:chOff x="2169" y="1686"/>
              <a:chExt cx="1380" cy="1387"/>
            </a:xfrm>
          </p:grpSpPr>
          <p:grpSp>
            <p:nvGrpSpPr>
              <p:cNvPr id="95265" name="Group 33"/>
              <p:cNvGrpSpPr>
                <a:grpSpLocks/>
              </p:cNvGrpSpPr>
              <p:nvPr/>
            </p:nvGrpSpPr>
            <p:grpSpPr bwMode="auto">
              <a:xfrm>
                <a:off x="2169" y="1686"/>
                <a:ext cx="1236" cy="1387"/>
                <a:chOff x="2169" y="1686"/>
                <a:chExt cx="1236" cy="1387"/>
              </a:xfrm>
            </p:grpSpPr>
            <p:sp>
              <p:nvSpPr>
                <p:cNvPr id="95266" name="Freeform 34"/>
                <p:cNvSpPr>
                  <a:spLocks/>
                </p:cNvSpPr>
                <p:nvPr/>
              </p:nvSpPr>
              <p:spPr bwMode="auto">
                <a:xfrm>
                  <a:off x="3081" y="1941"/>
                  <a:ext cx="64" cy="155"/>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95267" name="Freeform 35"/>
                <p:cNvSpPr>
                  <a:spLocks/>
                </p:cNvSpPr>
                <p:nvPr/>
              </p:nvSpPr>
              <p:spPr bwMode="auto">
                <a:xfrm>
                  <a:off x="2667" y="1945"/>
                  <a:ext cx="63" cy="155"/>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95268" name="Group 36"/>
                <p:cNvGrpSpPr>
                  <a:grpSpLocks/>
                </p:cNvGrpSpPr>
                <p:nvPr/>
              </p:nvGrpSpPr>
              <p:grpSpPr bwMode="auto">
                <a:xfrm>
                  <a:off x="2169" y="2067"/>
                  <a:ext cx="1236" cy="1006"/>
                  <a:chOff x="2169" y="2067"/>
                  <a:chExt cx="1236" cy="1006"/>
                </a:xfrm>
              </p:grpSpPr>
              <p:sp>
                <p:nvSpPr>
                  <p:cNvPr id="95269" name="Freeform 37"/>
                  <p:cNvSpPr>
                    <a:spLocks/>
                  </p:cNvSpPr>
                  <p:nvPr/>
                </p:nvSpPr>
                <p:spPr bwMode="auto">
                  <a:xfrm>
                    <a:off x="2169" y="2107"/>
                    <a:ext cx="1236" cy="655"/>
                  </a:xfrm>
                  <a:custGeom>
                    <a:avLst/>
                    <a:gdLst>
                      <a:gd name="T0" fmla="*/ 555 w 2472"/>
                      <a:gd name="T1" fmla="*/ 1310 h 1310"/>
                      <a:gd name="T2" fmla="*/ 553 w 2472"/>
                      <a:gd name="T3" fmla="*/ 1263 h 1310"/>
                      <a:gd name="T4" fmla="*/ 555 w 2472"/>
                      <a:gd name="T5" fmla="*/ 1180 h 1310"/>
                      <a:gd name="T6" fmla="*/ 565 w 2472"/>
                      <a:gd name="T7" fmla="*/ 1093 h 1310"/>
                      <a:gd name="T8" fmla="*/ 510 w 2472"/>
                      <a:gd name="T9" fmla="*/ 1128 h 1310"/>
                      <a:gd name="T10" fmla="*/ 461 w 2472"/>
                      <a:gd name="T11" fmla="*/ 1159 h 1310"/>
                      <a:gd name="T12" fmla="*/ 359 w 2472"/>
                      <a:gd name="T13" fmla="*/ 1194 h 1310"/>
                      <a:gd name="T14" fmla="*/ 267 w 2472"/>
                      <a:gd name="T15" fmla="*/ 1206 h 1310"/>
                      <a:gd name="T16" fmla="*/ 206 w 2472"/>
                      <a:gd name="T17" fmla="*/ 1203 h 1310"/>
                      <a:gd name="T18" fmla="*/ 164 w 2472"/>
                      <a:gd name="T19" fmla="*/ 1183 h 1310"/>
                      <a:gd name="T20" fmla="*/ 117 w 2472"/>
                      <a:gd name="T21" fmla="*/ 1124 h 1310"/>
                      <a:gd name="T22" fmla="*/ 65 w 2472"/>
                      <a:gd name="T23" fmla="*/ 1032 h 1310"/>
                      <a:gd name="T24" fmla="*/ 39 w 2472"/>
                      <a:gd name="T25" fmla="*/ 955 h 1310"/>
                      <a:gd name="T26" fmla="*/ 24 w 2472"/>
                      <a:gd name="T27" fmla="*/ 890 h 1310"/>
                      <a:gd name="T28" fmla="*/ 11 w 2472"/>
                      <a:gd name="T29" fmla="*/ 828 h 1310"/>
                      <a:gd name="T30" fmla="*/ 5 w 2472"/>
                      <a:gd name="T31" fmla="*/ 773 h 1310"/>
                      <a:gd name="T32" fmla="*/ 0 w 2472"/>
                      <a:gd name="T33" fmla="*/ 705 h 1310"/>
                      <a:gd name="T34" fmla="*/ 0 w 2472"/>
                      <a:gd name="T35" fmla="*/ 622 h 1310"/>
                      <a:gd name="T36" fmla="*/ 2 w 2472"/>
                      <a:gd name="T37" fmla="*/ 546 h 1310"/>
                      <a:gd name="T38" fmla="*/ 14 w 2472"/>
                      <a:gd name="T39" fmla="*/ 475 h 1310"/>
                      <a:gd name="T40" fmla="*/ 25 w 2472"/>
                      <a:gd name="T41" fmla="*/ 403 h 1310"/>
                      <a:gd name="T42" fmla="*/ 39 w 2472"/>
                      <a:gd name="T43" fmla="*/ 336 h 1310"/>
                      <a:gd name="T44" fmla="*/ 57 w 2472"/>
                      <a:gd name="T45" fmla="*/ 271 h 1310"/>
                      <a:gd name="T46" fmla="*/ 82 w 2472"/>
                      <a:gd name="T47" fmla="*/ 183 h 1310"/>
                      <a:gd name="T48" fmla="*/ 112 w 2472"/>
                      <a:gd name="T49" fmla="*/ 133 h 1310"/>
                      <a:gd name="T50" fmla="*/ 142 w 2472"/>
                      <a:gd name="T51" fmla="*/ 79 h 1310"/>
                      <a:gd name="T52" fmla="*/ 164 w 2472"/>
                      <a:gd name="T53" fmla="*/ 114 h 1310"/>
                      <a:gd name="T54" fmla="*/ 189 w 2472"/>
                      <a:gd name="T55" fmla="*/ 152 h 1310"/>
                      <a:gd name="T56" fmla="*/ 234 w 2472"/>
                      <a:gd name="T57" fmla="*/ 202 h 1310"/>
                      <a:gd name="T58" fmla="*/ 272 w 2472"/>
                      <a:gd name="T59" fmla="*/ 225 h 1310"/>
                      <a:gd name="T60" fmla="*/ 315 w 2472"/>
                      <a:gd name="T61" fmla="*/ 237 h 1310"/>
                      <a:gd name="T62" fmla="*/ 393 w 2472"/>
                      <a:gd name="T63" fmla="*/ 218 h 1310"/>
                      <a:gd name="T64" fmla="*/ 478 w 2472"/>
                      <a:gd name="T65" fmla="*/ 176 h 1310"/>
                      <a:gd name="T66" fmla="*/ 484 w 2472"/>
                      <a:gd name="T67" fmla="*/ 275 h 1310"/>
                      <a:gd name="T68" fmla="*/ 518 w 2472"/>
                      <a:gd name="T69" fmla="*/ 505 h 1310"/>
                      <a:gd name="T70" fmla="*/ 507 w 2472"/>
                      <a:gd name="T71" fmla="*/ 621 h 1310"/>
                      <a:gd name="T72" fmla="*/ 588 w 2472"/>
                      <a:gd name="T73" fmla="*/ 460 h 1310"/>
                      <a:gd name="T74" fmla="*/ 657 w 2472"/>
                      <a:gd name="T75" fmla="*/ 345 h 1310"/>
                      <a:gd name="T76" fmla="*/ 726 w 2472"/>
                      <a:gd name="T77" fmla="*/ 265 h 1310"/>
                      <a:gd name="T78" fmla="*/ 818 w 2472"/>
                      <a:gd name="T79" fmla="*/ 173 h 1310"/>
                      <a:gd name="T80" fmla="*/ 899 w 2472"/>
                      <a:gd name="T81" fmla="*/ 102 h 1310"/>
                      <a:gd name="T82" fmla="*/ 1060 w 2472"/>
                      <a:gd name="T83" fmla="*/ 34 h 1310"/>
                      <a:gd name="T84" fmla="*/ 1244 w 2472"/>
                      <a:gd name="T85" fmla="*/ 0 h 1310"/>
                      <a:gd name="T86" fmla="*/ 1461 w 2472"/>
                      <a:gd name="T87" fmla="*/ 0 h 1310"/>
                      <a:gd name="T88" fmla="*/ 1830 w 2472"/>
                      <a:gd name="T89" fmla="*/ 57 h 1310"/>
                      <a:gd name="T90" fmla="*/ 2071 w 2472"/>
                      <a:gd name="T91" fmla="*/ 161 h 1310"/>
                      <a:gd name="T92" fmla="*/ 2219 w 2472"/>
                      <a:gd name="T93" fmla="*/ 287 h 1310"/>
                      <a:gd name="T94" fmla="*/ 2323 w 2472"/>
                      <a:gd name="T95" fmla="*/ 439 h 1310"/>
                      <a:gd name="T96" fmla="*/ 2415 w 2472"/>
                      <a:gd name="T97" fmla="*/ 587 h 1310"/>
                      <a:gd name="T98" fmla="*/ 2461 w 2472"/>
                      <a:gd name="T99" fmla="*/ 737 h 1310"/>
                      <a:gd name="T100" fmla="*/ 2472 w 2472"/>
                      <a:gd name="T101" fmla="*/ 1059 h 1310"/>
                      <a:gd name="T102" fmla="*/ 2461 w 2472"/>
                      <a:gd name="T103" fmla="*/ 1310 h 1310"/>
                      <a:gd name="T104" fmla="*/ 555 w 2472"/>
                      <a:gd name="T105" fmla="*/ 131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zh-CN" altLang="en-US"/>
                  </a:p>
                </p:txBody>
              </p:sp>
              <p:grpSp>
                <p:nvGrpSpPr>
                  <p:cNvPr id="95270" name="Group 38"/>
                  <p:cNvGrpSpPr>
                    <a:grpSpLocks/>
                  </p:cNvGrpSpPr>
                  <p:nvPr/>
                </p:nvGrpSpPr>
                <p:grpSpPr bwMode="auto">
                  <a:xfrm>
                    <a:off x="2681" y="2067"/>
                    <a:ext cx="449" cy="1006"/>
                    <a:chOff x="2681" y="2067"/>
                    <a:chExt cx="449" cy="1006"/>
                  </a:xfrm>
                </p:grpSpPr>
                <p:sp>
                  <p:nvSpPr>
                    <p:cNvPr id="95271" name="Freeform 39"/>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95272" name="Freeform 40"/>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sp>
              <p:nvSpPr>
                <p:cNvPr id="95273" name="Freeform 41"/>
                <p:cNvSpPr>
                  <a:spLocks/>
                </p:cNvSpPr>
                <p:nvPr/>
              </p:nvSpPr>
              <p:spPr bwMode="auto">
                <a:xfrm>
                  <a:off x="2939" y="2008"/>
                  <a:ext cx="347" cy="43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95274" name="Freeform 42"/>
                <p:cNvSpPr>
                  <a:spLocks/>
                </p:cNvSpPr>
                <p:nvPr/>
              </p:nvSpPr>
              <p:spPr bwMode="auto">
                <a:xfrm>
                  <a:off x="2681" y="1740"/>
                  <a:ext cx="438" cy="621"/>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95275" name="Group 43"/>
                <p:cNvGrpSpPr>
                  <a:grpSpLocks/>
                </p:cNvGrpSpPr>
                <p:nvPr/>
              </p:nvGrpSpPr>
              <p:grpSpPr bwMode="auto">
                <a:xfrm>
                  <a:off x="2802" y="2002"/>
                  <a:ext cx="216" cy="233"/>
                  <a:chOff x="2802" y="2002"/>
                  <a:chExt cx="216" cy="233"/>
                </a:xfrm>
              </p:grpSpPr>
              <p:sp>
                <p:nvSpPr>
                  <p:cNvPr id="95276" name="Freeform 44"/>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77" name="Freeform 45"/>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78" name="Freeform 46"/>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5279" name="Group 47"/>
                <p:cNvGrpSpPr>
                  <a:grpSpLocks/>
                </p:cNvGrpSpPr>
                <p:nvPr/>
              </p:nvGrpSpPr>
              <p:grpSpPr bwMode="auto">
                <a:xfrm>
                  <a:off x="2780" y="1904"/>
                  <a:ext cx="287" cy="26"/>
                  <a:chOff x="2780" y="1904"/>
                  <a:chExt cx="287" cy="26"/>
                </a:xfrm>
              </p:grpSpPr>
              <p:sp>
                <p:nvSpPr>
                  <p:cNvPr id="95280" name="Freeform 48"/>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95281" name="Freeform 49"/>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95282" name="Freeform 50"/>
                <p:cNvSpPr>
                  <a:spLocks/>
                </p:cNvSpPr>
                <p:nvPr/>
              </p:nvSpPr>
              <p:spPr bwMode="auto">
                <a:xfrm>
                  <a:off x="2693" y="1686"/>
                  <a:ext cx="451" cy="294"/>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95283" name="Freeform 51"/>
              <p:cNvSpPr>
                <a:spLocks/>
              </p:cNvSpPr>
              <p:nvPr/>
            </p:nvSpPr>
            <p:spPr bwMode="auto">
              <a:xfrm>
                <a:off x="3072" y="2309"/>
                <a:ext cx="477" cy="509"/>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zh-CN" altLang="en-US"/>
              </a:p>
            </p:txBody>
          </p:sp>
          <p:sp>
            <p:nvSpPr>
              <p:cNvPr id="95284" name="Freeform 52"/>
              <p:cNvSpPr>
                <a:spLocks/>
              </p:cNvSpPr>
              <p:nvPr/>
            </p:nvSpPr>
            <p:spPr bwMode="auto">
              <a:xfrm>
                <a:off x="3065" y="2297"/>
                <a:ext cx="291" cy="24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grpSp>
          <p:nvGrpSpPr>
            <p:cNvPr id="95285" name="Group 53"/>
            <p:cNvGrpSpPr>
              <a:grpSpLocks/>
            </p:cNvGrpSpPr>
            <p:nvPr/>
          </p:nvGrpSpPr>
          <p:grpSpPr bwMode="auto">
            <a:xfrm>
              <a:off x="2692" y="1940"/>
              <a:ext cx="431" cy="125"/>
              <a:chOff x="2692" y="1940"/>
              <a:chExt cx="431" cy="125"/>
            </a:xfrm>
          </p:grpSpPr>
          <p:grpSp>
            <p:nvGrpSpPr>
              <p:cNvPr id="95286" name="Group 54"/>
              <p:cNvGrpSpPr>
                <a:grpSpLocks/>
              </p:cNvGrpSpPr>
              <p:nvPr/>
            </p:nvGrpSpPr>
            <p:grpSpPr bwMode="auto">
              <a:xfrm>
                <a:off x="2692" y="1940"/>
                <a:ext cx="431" cy="125"/>
                <a:chOff x="2692" y="1940"/>
                <a:chExt cx="431" cy="125"/>
              </a:xfrm>
            </p:grpSpPr>
            <p:sp>
              <p:nvSpPr>
                <p:cNvPr id="95287" name="Freeform 55"/>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95288" name="Freeform 56"/>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95289" name="Freeform 57"/>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95290" name="Freeform 58"/>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95291" name="Freeform 59"/>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95292" name="Group 60"/>
              <p:cNvGrpSpPr>
                <a:grpSpLocks/>
              </p:cNvGrpSpPr>
              <p:nvPr/>
            </p:nvGrpSpPr>
            <p:grpSpPr bwMode="auto">
              <a:xfrm>
                <a:off x="2803" y="1970"/>
                <a:ext cx="67" cy="57"/>
                <a:chOff x="2803" y="1970"/>
                <a:chExt cx="67" cy="57"/>
              </a:xfrm>
            </p:grpSpPr>
            <p:sp>
              <p:nvSpPr>
                <p:cNvPr id="95293" name="Oval 61"/>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95294" name="Oval 62"/>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95295" name="Group 63"/>
              <p:cNvGrpSpPr>
                <a:grpSpLocks/>
              </p:cNvGrpSpPr>
              <p:nvPr/>
            </p:nvGrpSpPr>
            <p:grpSpPr bwMode="auto">
              <a:xfrm>
                <a:off x="2975" y="1975"/>
                <a:ext cx="67" cy="57"/>
                <a:chOff x="2975" y="1975"/>
                <a:chExt cx="67" cy="57"/>
              </a:xfrm>
            </p:grpSpPr>
            <p:sp>
              <p:nvSpPr>
                <p:cNvPr id="95296" name="Oval 64"/>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95297" name="Oval 65"/>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sp>
          <p:nvSpPr>
            <p:cNvPr id="95298" name="Freeform 66"/>
            <p:cNvSpPr>
              <a:spLocks/>
            </p:cNvSpPr>
            <p:nvPr/>
          </p:nvSpPr>
          <p:spPr bwMode="auto">
            <a:xfrm>
              <a:off x="2208" y="2064"/>
              <a:ext cx="192" cy="192"/>
            </a:xfrm>
            <a:custGeom>
              <a:avLst/>
              <a:gdLst>
                <a:gd name="T0" fmla="*/ 94 w 487"/>
                <a:gd name="T1" fmla="*/ 0 h 424"/>
                <a:gd name="T2" fmla="*/ 115 w 487"/>
                <a:gd name="T3" fmla="*/ 35 h 424"/>
                <a:gd name="T4" fmla="*/ 125 w 487"/>
                <a:gd name="T5" fmla="*/ 50 h 424"/>
                <a:gd name="T6" fmla="*/ 143 w 487"/>
                <a:gd name="T7" fmla="*/ 84 h 424"/>
                <a:gd name="T8" fmla="*/ 156 w 487"/>
                <a:gd name="T9" fmla="*/ 107 h 424"/>
                <a:gd name="T10" fmla="*/ 174 w 487"/>
                <a:gd name="T11" fmla="*/ 122 h 424"/>
                <a:gd name="T12" fmla="*/ 201 w 487"/>
                <a:gd name="T13" fmla="*/ 143 h 424"/>
                <a:gd name="T14" fmla="*/ 246 w 487"/>
                <a:gd name="T15" fmla="*/ 166 h 424"/>
                <a:gd name="T16" fmla="*/ 288 w 487"/>
                <a:gd name="T17" fmla="*/ 166 h 424"/>
                <a:gd name="T18" fmla="*/ 327 w 487"/>
                <a:gd name="T19" fmla="*/ 161 h 424"/>
                <a:gd name="T20" fmla="*/ 375 w 487"/>
                <a:gd name="T21" fmla="*/ 143 h 424"/>
                <a:gd name="T22" fmla="*/ 440 w 487"/>
                <a:gd name="T23" fmla="*/ 114 h 424"/>
                <a:gd name="T24" fmla="*/ 446 w 487"/>
                <a:gd name="T25" fmla="*/ 138 h 424"/>
                <a:gd name="T26" fmla="*/ 476 w 487"/>
                <a:gd name="T27" fmla="*/ 304 h 424"/>
                <a:gd name="T28" fmla="*/ 487 w 487"/>
                <a:gd name="T29" fmla="*/ 389 h 424"/>
                <a:gd name="T30" fmla="*/ 417 w 487"/>
                <a:gd name="T31" fmla="*/ 412 h 424"/>
                <a:gd name="T32" fmla="*/ 327 w 487"/>
                <a:gd name="T33" fmla="*/ 418 h 424"/>
                <a:gd name="T34" fmla="*/ 275 w 487"/>
                <a:gd name="T35" fmla="*/ 424 h 424"/>
                <a:gd name="T36" fmla="*/ 184 w 487"/>
                <a:gd name="T37" fmla="*/ 400 h 424"/>
                <a:gd name="T38" fmla="*/ 120 w 487"/>
                <a:gd name="T39" fmla="*/ 365 h 424"/>
                <a:gd name="T40" fmla="*/ 71 w 487"/>
                <a:gd name="T41" fmla="*/ 320 h 424"/>
                <a:gd name="T42" fmla="*/ 29 w 487"/>
                <a:gd name="T43" fmla="*/ 275 h 424"/>
                <a:gd name="T44" fmla="*/ 0 w 487"/>
                <a:gd name="T45" fmla="*/ 224 h 424"/>
                <a:gd name="T46" fmla="*/ 11 w 487"/>
                <a:gd name="T47" fmla="*/ 175 h 424"/>
                <a:gd name="T48" fmla="*/ 35 w 487"/>
                <a:gd name="T49" fmla="*/ 108 h 424"/>
                <a:gd name="T50" fmla="*/ 59 w 487"/>
                <a:gd name="T51" fmla="*/ 66 h 424"/>
                <a:gd name="T52" fmla="*/ 94 w 487"/>
                <a:gd name="T5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95299" name="Group 67"/>
            <p:cNvGrpSpPr>
              <a:grpSpLocks/>
            </p:cNvGrpSpPr>
            <p:nvPr/>
          </p:nvGrpSpPr>
          <p:grpSpPr bwMode="auto">
            <a:xfrm rot="16200000" flipV="1">
              <a:off x="2006" y="1788"/>
              <a:ext cx="442" cy="322"/>
              <a:chOff x="4363" y="2585"/>
              <a:chExt cx="1104" cy="808"/>
            </a:xfrm>
          </p:grpSpPr>
          <p:sp>
            <p:nvSpPr>
              <p:cNvPr id="95300" name="Freeform 68"/>
              <p:cNvSpPr>
                <a:spLocks/>
              </p:cNvSpPr>
              <p:nvPr/>
            </p:nvSpPr>
            <p:spPr bwMode="auto">
              <a:xfrm>
                <a:off x="4363" y="2585"/>
                <a:ext cx="1104" cy="808"/>
              </a:xfrm>
              <a:custGeom>
                <a:avLst/>
                <a:gdLst>
                  <a:gd name="T0" fmla="*/ 729 w 3311"/>
                  <a:gd name="T1" fmla="*/ 97 h 2423"/>
                  <a:gd name="T2" fmla="*/ 1249 w 3311"/>
                  <a:gd name="T3" fmla="*/ 0 h 2423"/>
                  <a:gd name="T4" fmla="*/ 1674 w 3311"/>
                  <a:gd name="T5" fmla="*/ 79 h 2423"/>
                  <a:gd name="T6" fmla="*/ 2115 w 3311"/>
                  <a:gd name="T7" fmla="*/ 271 h 2423"/>
                  <a:gd name="T8" fmla="*/ 2512 w 3311"/>
                  <a:gd name="T9" fmla="*/ 443 h 2423"/>
                  <a:gd name="T10" fmla="*/ 2874 w 3311"/>
                  <a:gd name="T11" fmla="*/ 584 h 2423"/>
                  <a:gd name="T12" fmla="*/ 2967 w 3311"/>
                  <a:gd name="T13" fmla="*/ 663 h 2423"/>
                  <a:gd name="T14" fmla="*/ 2971 w 3311"/>
                  <a:gd name="T15" fmla="*/ 829 h 2423"/>
                  <a:gd name="T16" fmla="*/ 2874 w 3311"/>
                  <a:gd name="T17" fmla="*/ 909 h 2423"/>
                  <a:gd name="T18" fmla="*/ 2708 w 3311"/>
                  <a:gd name="T19" fmla="*/ 938 h 2423"/>
                  <a:gd name="T20" fmla="*/ 2574 w 3311"/>
                  <a:gd name="T21" fmla="*/ 931 h 2423"/>
                  <a:gd name="T22" fmla="*/ 2424 w 3311"/>
                  <a:gd name="T23" fmla="*/ 900 h 2423"/>
                  <a:gd name="T24" fmla="*/ 2477 w 3311"/>
                  <a:gd name="T25" fmla="*/ 981 h 2423"/>
                  <a:gd name="T26" fmla="*/ 2526 w 3311"/>
                  <a:gd name="T27" fmla="*/ 1048 h 2423"/>
                  <a:gd name="T28" fmla="*/ 2756 w 3311"/>
                  <a:gd name="T29" fmla="*/ 1194 h 2423"/>
                  <a:gd name="T30" fmla="*/ 2874 w 3311"/>
                  <a:gd name="T31" fmla="*/ 1309 h 2423"/>
                  <a:gd name="T32" fmla="*/ 2983 w 3311"/>
                  <a:gd name="T33" fmla="*/ 1420 h 2423"/>
                  <a:gd name="T34" fmla="*/ 3158 w 3311"/>
                  <a:gd name="T35" fmla="*/ 1570 h 2423"/>
                  <a:gd name="T36" fmla="*/ 3249 w 3311"/>
                  <a:gd name="T37" fmla="*/ 1676 h 2423"/>
                  <a:gd name="T38" fmla="*/ 3299 w 3311"/>
                  <a:gd name="T39" fmla="*/ 1776 h 2423"/>
                  <a:gd name="T40" fmla="*/ 3308 w 3311"/>
                  <a:gd name="T41" fmla="*/ 1879 h 2423"/>
                  <a:gd name="T42" fmla="*/ 3239 w 3311"/>
                  <a:gd name="T43" fmla="*/ 1969 h 2423"/>
                  <a:gd name="T44" fmla="*/ 3228 w 3311"/>
                  <a:gd name="T45" fmla="*/ 2050 h 2423"/>
                  <a:gd name="T46" fmla="*/ 3237 w 3311"/>
                  <a:gd name="T47" fmla="*/ 2131 h 2423"/>
                  <a:gd name="T48" fmla="*/ 3218 w 3311"/>
                  <a:gd name="T49" fmla="*/ 2200 h 2423"/>
                  <a:gd name="T50" fmla="*/ 3184 w 3311"/>
                  <a:gd name="T51" fmla="*/ 2244 h 2423"/>
                  <a:gd name="T52" fmla="*/ 3117 w 3311"/>
                  <a:gd name="T53" fmla="*/ 2272 h 2423"/>
                  <a:gd name="T54" fmla="*/ 3002 w 3311"/>
                  <a:gd name="T55" fmla="*/ 2267 h 2423"/>
                  <a:gd name="T56" fmla="*/ 2939 w 3311"/>
                  <a:gd name="T57" fmla="*/ 2291 h 2423"/>
                  <a:gd name="T58" fmla="*/ 2923 w 3311"/>
                  <a:gd name="T59" fmla="*/ 2369 h 2423"/>
                  <a:gd name="T60" fmla="*/ 2890 w 3311"/>
                  <a:gd name="T61" fmla="*/ 2410 h 2423"/>
                  <a:gd name="T62" fmla="*/ 2842 w 3311"/>
                  <a:gd name="T63" fmla="*/ 2422 h 2423"/>
                  <a:gd name="T64" fmla="*/ 2768 w 3311"/>
                  <a:gd name="T65" fmla="*/ 2420 h 2423"/>
                  <a:gd name="T66" fmla="*/ 2629 w 3311"/>
                  <a:gd name="T67" fmla="*/ 2373 h 2423"/>
                  <a:gd name="T68" fmla="*/ 2337 w 3311"/>
                  <a:gd name="T69" fmla="*/ 2223 h 2423"/>
                  <a:gd name="T70" fmla="*/ 2176 w 3311"/>
                  <a:gd name="T71" fmla="*/ 2173 h 2423"/>
                  <a:gd name="T72" fmla="*/ 2012 w 3311"/>
                  <a:gd name="T73" fmla="*/ 2147 h 2423"/>
                  <a:gd name="T74" fmla="*/ 1642 w 3311"/>
                  <a:gd name="T75" fmla="*/ 2004 h 2423"/>
                  <a:gd name="T76" fmla="*/ 1364 w 3311"/>
                  <a:gd name="T77" fmla="*/ 1853 h 2423"/>
                  <a:gd name="T78" fmla="*/ 1158 w 3311"/>
                  <a:gd name="T79" fmla="*/ 1766 h 2423"/>
                  <a:gd name="T80" fmla="*/ 995 w 3311"/>
                  <a:gd name="T81" fmla="*/ 1687 h 2423"/>
                  <a:gd name="T82" fmla="*/ 821 w 3311"/>
                  <a:gd name="T83" fmla="*/ 1562 h 2423"/>
                  <a:gd name="T84" fmla="*/ 270 w 3311"/>
                  <a:gd name="T85" fmla="*/ 1059 h 2423"/>
                  <a:gd name="T86" fmla="*/ 208 w 3311"/>
                  <a:gd name="T87" fmla="*/ 20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zh-CN" altLang="en-US"/>
              </a:p>
            </p:txBody>
          </p:sp>
          <p:sp>
            <p:nvSpPr>
              <p:cNvPr id="95301" name="Freeform 69"/>
              <p:cNvSpPr>
                <a:spLocks/>
              </p:cNvSpPr>
              <p:nvPr/>
            </p:nvSpPr>
            <p:spPr bwMode="auto">
              <a:xfrm>
                <a:off x="4784" y="3075"/>
                <a:ext cx="336" cy="224"/>
              </a:xfrm>
              <a:custGeom>
                <a:avLst/>
                <a:gdLst>
                  <a:gd name="T0" fmla="*/ 961 w 1008"/>
                  <a:gd name="T1" fmla="*/ 673 h 673"/>
                  <a:gd name="T2" fmla="*/ 995 w 1008"/>
                  <a:gd name="T3" fmla="*/ 624 h 673"/>
                  <a:gd name="T4" fmla="*/ 1008 w 1008"/>
                  <a:gd name="T5" fmla="*/ 572 h 673"/>
                  <a:gd name="T6" fmla="*/ 1004 w 1008"/>
                  <a:gd name="T7" fmla="*/ 530 h 673"/>
                  <a:gd name="T8" fmla="*/ 970 w 1008"/>
                  <a:gd name="T9" fmla="*/ 469 h 673"/>
                  <a:gd name="T10" fmla="*/ 916 w 1008"/>
                  <a:gd name="T11" fmla="*/ 420 h 673"/>
                  <a:gd name="T12" fmla="*/ 847 w 1008"/>
                  <a:gd name="T13" fmla="*/ 372 h 673"/>
                  <a:gd name="T14" fmla="*/ 763 w 1008"/>
                  <a:gd name="T15" fmla="*/ 332 h 673"/>
                  <a:gd name="T16" fmla="*/ 679 w 1008"/>
                  <a:gd name="T17" fmla="*/ 310 h 673"/>
                  <a:gd name="T18" fmla="*/ 599 w 1008"/>
                  <a:gd name="T19" fmla="*/ 291 h 673"/>
                  <a:gd name="T20" fmla="*/ 557 w 1008"/>
                  <a:gd name="T21" fmla="*/ 248 h 673"/>
                  <a:gd name="T22" fmla="*/ 513 w 1008"/>
                  <a:gd name="T23" fmla="*/ 208 h 673"/>
                  <a:gd name="T24" fmla="*/ 454 w 1008"/>
                  <a:gd name="T25" fmla="*/ 161 h 673"/>
                  <a:gd name="T26" fmla="*/ 405 w 1008"/>
                  <a:gd name="T27" fmla="*/ 129 h 673"/>
                  <a:gd name="T28" fmla="*/ 332 w 1008"/>
                  <a:gd name="T29" fmla="*/ 92 h 673"/>
                  <a:gd name="T30" fmla="*/ 292 w 1008"/>
                  <a:gd name="T31" fmla="*/ 75 h 673"/>
                  <a:gd name="T32" fmla="*/ 220 w 1008"/>
                  <a:gd name="T33" fmla="*/ 33 h 673"/>
                  <a:gd name="T34" fmla="*/ 142 w 1008"/>
                  <a:gd name="T35" fmla="*/ 10 h 673"/>
                  <a:gd name="T36" fmla="*/ 53 w 1008"/>
                  <a:gd name="T37" fmla="*/ 0 h 673"/>
                  <a:gd name="T38" fmla="*/ 0 w 1008"/>
                  <a:gd name="T39" fmla="*/ 1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zh-CN" altLang="en-US"/>
              </a:p>
            </p:txBody>
          </p:sp>
          <p:sp>
            <p:nvSpPr>
              <p:cNvPr id="95302" name="Freeform 70"/>
              <p:cNvSpPr>
                <a:spLocks/>
              </p:cNvSpPr>
              <p:nvPr/>
            </p:nvSpPr>
            <p:spPr bwMode="auto">
              <a:xfrm>
                <a:off x="4981" y="3054"/>
                <a:ext cx="359" cy="279"/>
              </a:xfrm>
              <a:custGeom>
                <a:avLst/>
                <a:gdLst>
                  <a:gd name="T0" fmla="*/ 1077 w 1077"/>
                  <a:gd name="T1" fmla="*/ 838 h 838"/>
                  <a:gd name="T2" fmla="*/ 1069 w 1077"/>
                  <a:gd name="T3" fmla="*/ 806 h 838"/>
                  <a:gd name="T4" fmla="*/ 1057 w 1077"/>
                  <a:gd name="T5" fmla="*/ 769 h 838"/>
                  <a:gd name="T6" fmla="*/ 1036 w 1077"/>
                  <a:gd name="T7" fmla="*/ 732 h 838"/>
                  <a:gd name="T8" fmla="*/ 1016 w 1077"/>
                  <a:gd name="T9" fmla="*/ 704 h 838"/>
                  <a:gd name="T10" fmla="*/ 989 w 1077"/>
                  <a:gd name="T11" fmla="*/ 676 h 838"/>
                  <a:gd name="T12" fmla="*/ 908 w 1077"/>
                  <a:gd name="T13" fmla="*/ 609 h 838"/>
                  <a:gd name="T14" fmla="*/ 814 w 1077"/>
                  <a:gd name="T15" fmla="*/ 548 h 838"/>
                  <a:gd name="T16" fmla="*/ 736 w 1077"/>
                  <a:gd name="T17" fmla="*/ 514 h 838"/>
                  <a:gd name="T18" fmla="*/ 635 w 1077"/>
                  <a:gd name="T19" fmla="*/ 485 h 838"/>
                  <a:gd name="T20" fmla="*/ 547 w 1077"/>
                  <a:gd name="T21" fmla="*/ 413 h 838"/>
                  <a:gd name="T22" fmla="*/ 469 w 1077"/>
                  <a:gd name="T23" fmla="*/ 339 h 838"/>
                  <a:gd name="T24" fmla="*/ 386 w 1077"/>
                  <a:gd name="T25" fmla="*/ 275 h 838"/>
                  <a:gd name="T26" fmla="*/ 286 w 1077"/>
                  <a:gd name="T27" fmla="*/ 213 h 838"/>
                  <a:gd name="T28" fmla="*/ 198 w 1077"/>
                  <a:gd name="T29" fmla="*/ 159 h 838"/>
                  <a:gd name="T30" fmla="*/ 120 w 1077"/>
                  <a:gd name="T31" fmla="*/ 72 h 838"/>
                  <a:gd name="T32" fmla="*/ 0 w 1077"/>
                  <a:gd name="T3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95303" name="Freeform 71"/>
              <p:cNvSpPr>
                <a:spLocks/>
              </p:cNvSpPr>
              <p:nvPr/>
            </p:nvSpPr>
            <p:spPr bwMode="auto">
              <a:xfrm>
                <a:off x="5074" y="2973"/>
                <a:ext cx="356" cy="276"/>
              </a:xfrm>
              <a:custGeom>
                <a:avLst/>
                <a:gdLst>
                  <a:gd name="T0" fmla="*/ 1069 w 1069"/>
                  <a:gd name="T1" fmla="*/ 828 h 828"/>
                  <a:gd name="T2" fmla="*/ 1026 w 1069"/>
                  <a:gd name="T3" fmla="*/ 771 h 828"/>
                  <a:gd name="T4" fmla="*/ 989 w 1069"/>
                  <a:gd name="T5" fmla="*/ 728 h 828"/>
                  <a:gd name="T6" fmla="*/ 947 w 1069"/>
                  <a:gd name="T7" fmla="*/ 694 h 828"/>
                  <a:gd name="T8" fmla="*/ 797 w 1069"/>
                  <a:gd name="T9" fmla="*/ 593 h 828"/>
                  <a:gd name="T10" fmla="*/ 698 w 1069"/>
                  <a:gd name="T11" fmla="*/ 540 h 828"/>
                  <a:gd name="T12" fmla="*/ 624 w 1069"/>
                  <a:gd name="T13" fmla="*/ 463 h 828"/>
                  <a:gd name="T14" fmla="*/ 539 w 1069"/>
                  <a:gd name="T15" fmla="*/ 393 h 828"/>
                  <a:gd name="T16" fmla="*/ 458 w 1069"/>
                  <a:gd name="T17" fmla="*/ 332 h 828"/>
                  <a:gd name="T18" fmla="*/ 372 w 1069"/>
                  <a:gd name="T19" fmla="*/ 278 h 828"/>
                  <a:gd name="T20" fmla="*/ 322 w 1069"/>
                  <a:gd name="T21" fmla="*/ 243 h 828"/>
                  <a:gd name="T22" fmla="*/ 222 w 1069"/>
                  <a:gd name="T23" fmla="*/ 188 h 828"/>
                  <a:gd name="T24" fmla="*/ 126 w 1069"/>
                  <a:gd name="T25" fmla="*/ 80 h 828"/>
                  <a:gd name="T26" fmla="*/ 0 w 1069"/>
                  <a:gd name="T2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95304" name="Freeform 72"/>
              <p:cNvSpPr>
                <a:spLocks/>
              </p:cNvSpPr>
              <p:nvPr/>
            </p:nvSpPr>
            <p:spPr bwMode="auto">
              <a:xfrm>
                <a:off x="5130" y="2749"/>
                <a:ext cx="12" cy="104"/>
              </a:xfrm>
              <a:custGeom>
                <a:avLst/>
                <a:gdLst>
                  <a:gd name="T0" fmla="*/ 20 w 36"/>
                  <a:gd name="T1" fmla="*/ 313 h 313"/>
                  <a:gd name="T2" fmla="*/ 4 w 36"/>
                  <a:gd name="T3" fmla="*/ 216 h 313"/>
                  <a:gd name="T4" fmla="*/ 0 w 36"/>
                  <a:gd name="T5" fmla="*/ 152 h 313"/>
                  <a:gd name="T6" fmla="*/ 16 w 36"/>
                  <a:gd name="T7" fmla="*/ 66 h 313"/>
                  <a:gd name="T8" fmla="*/ 36 w 36"/>
                  <a:gd name="T9" fmla="*/ 0 h 313"/>
                </a:gdLst>
                <a:ahLst/>
                <a:cxnLst>
                  <a:cxn ang="0">
                    <a:pos x="T0" y="T1"/>
                  </a:cxn>
                  <a:cxn ang="0">
                    <a:pos x="T2" y="T3"/>
                  </a:cxn>
                  <a:cxn ang="0">
                    <a:pos x="T4" y="T5"/>
                  </a:cxn>
                  <a:cxn ang="0">
                    <a:pos x="T6" y="T7"/>
                  </a:cxn>
                  <a:cxn ang="0">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95305" name="Freeform 73"/>
              <p:cNvSpPr>
                <a:spLocks/>
              </p:cNvSpPr>
              <p:nvPr/>
            </p:nvSpPr>
            <p:spPr bwMode="auto">
              <a:xfrm>
                <a:off x="5146" y="2938"/>
                <a:ext cx="59" cy="59"/>
              </a:xfrm>
              <a:custGeom>
                <a:avLst/>
                <a:gdLst>
                  <a:gd name="T0" fmla="*/ 177 w 177"/>
                  <a:gd name="T1" fmla="*/ 0 h 175"/>
                  <a:gd name="T2" fmla="*/ 133 w 177"/>
                  <a:gd name="T3" fmla="*/ 9 h 175"/>
                  <a:gd name="T4" fmla="*/ 84 w 177"/>
                  <a:gd name="T5" fmla="*/ 34 h 175"/>
                  <a:gd name="T6" fmla="*/ 43 w 177"/>
                  <a:gd name="T7" fmla="*/ 72 h 175"/>
                  <a:gd name="T8" fmla="*/ 21 w 177"/>
                  <a:gd name="T9" fmla="*/ 107 h 175"/>
                  <a:gd name="T10" fmla="*/ 0 w 177"/>
                  <a:gd name="T11" fmla="*/ 175 h 175"/>
                </a:gdLst>
                <a:ahLst/>
                <a:cxnLst>
                  <a:cxn ang="0">
                    <a:pos x="T0" y="T1"/>
                  </a:cxn>
                  <a:cxn ang="0">
                    <a:pos x="T2" y="T3"/>
                  </a:cxn>
                  <a:cxn ang="0">
                    <a:pos x="T4" y="T5"/>
                  </a:cxn>
                  <a:cxn ang="0">
                    <a:pos x="T6" y="T7"/>
                  </a:cxn>
                  <a:cxn ang="0">
                    <a:pos x="T8" y="T9"/>
                  </a:cxn>
                  <a:cxn ang="0">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zh-CN" altLang="en-US"/>
              </a:p>
            </p:txBody>
          </p:sp>
          <p:sp>
            <p:nvSpPr>
              <p:cNvPr id="95306" name="Freeform 74"/>
              <p:cNvSpPr>
                <a:spLocks/>
              </p:cNvSpPr>
              <p:nvPr/>
            </p:nvSpPr>
            <p:spPr bwMode="auto">
              <a:xfrm>
                <a:off x="5048" y="3028"/>
                <a:ext cx="94" cy="41"/>
              </a:xfrm>
              <a:custGeom>
                <a:avLst/>
                <a:gdLst>
                  <a:gd name="T0" fmla="*/ 281 w 281"/>
                  <a:gd name="T1" fmla="*/ 3 h 123"/>
                  <a:gd name="T2" fmla="*/ 229 w 281"/>
                  <a:gd name="T3" fmla="*/ 0 h 123"/>
                  <a:gd name="T4" fmla="*/ 159 w 281"/>
                  <a:gd name="T5" fmla="*/ 12 h 123"/>
                  <a:gd name="T6" fmla="*/ 88 w 281"/>
                  <a:gd name="T7" fmla="*/ 34 h 123"/>
                  <a:gd name="T8" fmla="*/ 50 w 281"/>
                  <a:gd name="T9" fmla="*/ 60 h 123"/>
                  <a:gd name="T10" fmla="*/ 0 w 281"/>
                  <a:gd name="T11" fmla="*/ 123 h 123"/>
                </a:gdLst>
                <a:ahLst/>
                <a:cxnLst>
                  <a:cxn ang="0">
                    <a:pos x="T0" y="T1"/>
                  </a:cxn>
                  <a:cxn ang="0">
                    <a:pos x="T2" y="T3"/>
                  </a:cxn>
                  <a:cxn ang="0">
                    <a:pos x="T4" y="T5"/>
                  </a:cxn>
                  <a:cxn ang="0">
                    <a:pos x="T6" y="T7"/>
                  </a:cxn>
                  <a:cxn ang="0">
                    <a:pos x="T8" y="T9"/>
                  </a:cxn>
                  <a:cxn ang="0">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zh-CN" altLang="en-US"/>
              </a:p>
            </p:txBody>
          </p:sp>
          <p:sp>
            <p:nvSpPr>
              <p:cNvPr id="95307" name="Freeform 75"/>
              <p:cNvSpPr>
                <a:spLocks/>
              </p:cNvSpPr>
              <p:nvPr/>
            </p:nvSpPr>
            <p:spPr bwMode="auto">
              <a:xfrm>
                <a:off x="4920" y="3088"/>
                <a:ext cx="106" cy="22"/>
              </a:xfrm>
              <a:custGeom>
                <a:avLst/>
                <a:gdLst>
                  <a:gd name="T0" fmla="*/ 319 w 319"/>
                  <a:gd name="T1" fmla="*/ 5 h 68"/>
                  <a:gd name="T2" fmla="*/ 247 w 319"/>
                  <a:gd name="T3" fmla="*/ 0 h 68"/>
                  <a:gd name="T4" fmla="*/ 171 w 319"/>
                  <a:gd name="T5" fmla="*/ 3 h 68"/>
                  <a:gd name="T6" fmla="*/ 108 w 319"/>
                  <a:gd name="T7" fmla="*/ 21 h 68"/>
                  <a:gd name="T8" fmla="*/ 42 w 319"/>
                  <a:gd name="T9" fmla="*/ 41 h 68"/>
                  <a:gd name="T10" fmla="*/ 0 w 319"/>
                  <a:gd name="T11" fmla="*/ 68 h 68"/>
                </a:gdLst>
                <a:ahLst/>
                <a:cxnLst>
                  <a:cxn ang="0">
                    <a:pos x="T0" y="T1"/>
                  </a:cxn>
                  <a:cxn ang="0">
                    <a:pos x="T2" y="T3"/>
                  </a:cxn>
                  <a:cxn ang="0">
                    <a:pos x="T4" y="T5"/>
                  </a:cxn>
                  <a:cxn ang="0">
                    <a:pos x="T6" y="T7"/>
                  </a:cxn>
                  <a:cxn ang="0">
                    <a:pos x="T8" y="T9"/>
                  </a:cxn>
                  <a:cxn ang="0">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zh-CN" altLang="en-US"/>
              </a:p>
            </p:txBody>
          </p:sp>
          <p:sp>
            <p:nvSpPr>
              <p:cNvPr id="95308" name="Freeform 76"/>
              <p:cNvSpPr>
                <a:spLocks/>
              </p:cNvSpPr>
              <p:nvPr/>
            </p:nvSpPr>
            <p:spPr bwMode="auto">
              <a:xfrm>
                <a:off x="5251" y="3010"/>
                <a:ext cx="50" cy="35"/>
              </a:xfrm>
              <a:custGeom>
                <a:avLst/>
                <a:gdLst>
                  <a:gd name="T0" fmla="*/ 150 w 150"/>
                  <a:gd name="T1" fmla="*/ 0 h 103"/>
                  <a:gd name="T2" fmla="*/ 97 w 150"/>
                  <a:gd name="T3" fmla="*/ 12 h 103"/>
                  <a:gd name="T4" fmla="*/ 45 w 150"/>
                  <a:gd name="T5" fmla="*/ 40 h 103"/>
                  <a:gd name="T6" fmla="*/ 0 w 150"/>
                  <a:gd name="T7" fmla="*/ 103 h 103"/>
                </a:gdLst>
                <a:ahLst/>
                <a:cxnLst>
                  <a:cxn ang="0">
                    <a:pos x="T0" y="T1"/>
                  </a:cxn>
                  <a:cxn ang="0">
                    <a:pos x="T2" y="T3"/>
                  </a:cxn>
                  <a:cxn ang="0">
                    <a:pos x="T4" y="T5"/>
                  </a:cxn>
                  <a:cxn ang="0">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zh-CN" altLang="en-US"/>
              </a:p>
            </p:txBody>
          </p:sp>
          <p:sp>
            <p:nvSpPr>
              <p:cNvPr id="95309" name="Freeform 77"/>
              <p:cNvSpPr>
                <a:spLocks/>
              </p:cNvSpPr>
              <p:nvPr/>
            </p:nvSpPr>
            <p:spPr bwMode="auto">
              <a:xfrm>
                <a:off x="5142" y="3082"/>
                <a:ext cx="81" cy="42"/>
              </a:xfrm>
              <a:custGeom>
                <a:avLst/>
                <a:gdLst>
                  <a:gd name="T0" fmla="*/ 242 w 242"/>
                  <a:gd name="T1" fmla="*/ 3 h 124"/>
                  <a:gd name="T2" fmla="*/ 165 w 242"/>
                  <a:gd name="T3" fmla="*/ 0 h 124"/>
                  <a:gd name="T4" fmla="*/ 114 w 242"/>
                  <a:gd name="T5" fmla="*/ 19 h 124"/>
                  <a:gd name="T6" fmla="*/ 59 w 242"/>
                  <a:gd name="T7" fmla="*/ 57 h 124"/>
                  <a:gd name="T8" fmla="*/ 0 w 242"/>
                  <a:gd name="T9" fmla="*/ 124 h 124"/>
                </a:gdLst>
                <a:ahLst/>
                <a:cxnLst>
                  <a:cxn ang="0">
                    <a:pos x="T0" y="T1"/>
                  </a:cxn>
                  <a:cxn ang="0">
                    <a:pos x="T2" y="T3"/>
                  </a:cxn>
                  <a:cxn ang="0">
                    <a:pos x="T4" y="T5"/>
                  </a:cxn>
                  <a:cxn ang="0">
                    <a:pos x="T6" y="T7"/>
                  </a:cxn>
                  <a:cxn ang="0">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zh-CN" altLang="en-US"/>
              </a:p>
            </p:txBody>
          </p:sp>
          <p:sp>
            <p:nvSpPr>
              <p:cNvPr id="95310" name="Freeform 78"/>
              <p:cNvSpPr>
                <a:spLocks/>
              </p:cNvSpPr>
              <p:nvPr/>
            </p:nvSpPr>
            <p:spPr bwMode="auto">
              <a:xfrm>
                <a:off x="5262" y="3167"/>
                <a:ext cx="68" cy="32"/>
              </a:xfrm>
              <a:custGeom>
                <a:avLst/>
                <a:gdLst>
                  <a:gd name="T0" fmla="*/ 205 w 205"/>
                  <a:gd name="T1" fmla="*/ 0 h 95"/>
                  <a:gd name="T2" fmla="*/ 155 w 205"/>
                  <a:gd name="T3" fmla="*/ 0 h 95"/>
                  <a:gd name="T4" fmla="*/ 102 w 205"/>
                  <a:gd name="T5" fmla="*/ 15 h 95"/>
                  <a:gd name="T6" fmla="*/ 44 w 205"/>
                  <a:gd name="T7" fmla="*/ 48 h 95"/>
                  <a:gd name="T8" fmla="*/ 0 w 205"/>
                  <a:gd name="T9" fmla="*/ 95 h 95"/>
                </a:gdLst>
                <a:ahLst/>
                <a:cxnLst>
                  <a:cxn ang="0">
                    <a:pos x="T0" y="T1"/>
                  </a:cxn>
                  <a:cxn ang="0">
                    <a:pos x="T2" y="T3"/>
                  </a:cxn>
                  <a:cxn ang="0">
                    <a:pos x="T4" y="T5"/>
                  </a:cxn>
                  <a:cxn ang="0">
                    <a:pos x="T6" y="T7"/>
                  </a:cxn>
                  <a:cxn ang="0">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zh-CN" altLang="en-US"/>
              </a:p>
            </p:txBody>
          </p:sp>
          <p:sp>
            <p:nvSpPr>
              <p:cNvPr id="95311" name="Freeform 79"/>
              <p:cNvSpPr>
                <a:spLocks/>
              </p:cNvSpPr>
              <p:nvPr/>
            </p:nvSpPr>
            <p:spPr bwMode="auto">
              <a:xfrm>
                <a:off x="5139" y="3221"/>
                <a:ext cx="66" cy="33"/>
              </a:xfrm>
              <a:custGeom>
                <a:avLst/>
                <a:gdLst>
                  <a:gd name="T0" fmla="*/ 199 w 199"/>
                  <a:gd name="T1" fmla="*/ 0 h 101"/>
                  <a:gd name="T2" fmla="*/ 127 w 199"/>
                  <a:gd name="T3" fmla="*/ 14 h 101"/>
                  <a:gd name="T4" fmla="*/ 81 w 199"/>
                  <a:gd name="T5" fmla="*/ 31 h 101"/>
                  <a:gd name="T6" fmla="*/ 37 w 199"/>
                  <a:gd name="T7" fmla="*/ 66 h 101"/>
                  <a:gd name="T8" fmla="*/ 0 w 199"/>
                  <a:gd name="T9" fmla="*/ 101 h 101"/>
                </a:gdLst>
                <a:ahLst/>
                <a:cxnLst>
                  <a:cxn ang="0">
                    <a:pos x="T0" y="T1"/>
                  </a:cxn>
                  <a:cxn ang="0">
                    <a:pos x="T2" y="T3"/>
                  </a:cxn>
                  <a:cxn ang="0">
                    <a:pos x="T4" y="T5"/>
                  </a:cxn>
                  <a:cxn ang="0">
                    <a:pos x="T6" y="T7"/>
                  </a:cxn>
                  <a:cxn ang="0">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zh-CN" altLang="en-US"/>
              </a:p>
            </p:txBody>
          </p:sp>
          <p:sp>
            <p:nvSpPr>
              <p:cNvPr id="95312" name="Freeform 80"/>
              <p:cNvSpPr>
                <a:spLocks/>
              </p:cNvSpPr>
              <p:nvPr/>
            </p:nvSpPr>
            <p:spPr bwMode="auto">
              <a:xfrm>
                <a:off x="5013" y="2863"/>
                <a:ext cx="98" cy="85"/>
              </a:xfrm>
              <a:custGeom>
                <a:avLst/>
                <a:gdLst>
                  <a:gd name="T0" fmla="*/ 0 w 296"/>
                  <a:gd name="T1" fmla="*/ 253 h 253"/>
                  <a:gd name="T2" fmla="*/ 63 w 296"/>
                  <a:gd name="T3" fmla="*/ 206 h 253"/>
                  <a:gd name="T4" fmla="*/ 146 w 296"/>
                  <a:gd name="T5" fmla="*/ 142 h 253"/>
                  <a:gd name="T6" fmla="*/ 231 w 296"/>
                  <a:gd name="T7" fmla="*/ 72 h 253"/>
                  <a:gd name="T8" fmla="*/ 296 w 296"/>
                  <a:gd name="T9" fmla="*/ 0 h 253"/>
                </a:gdLst>
                <a:ahLst/>
                <a:cxnLst>
                  <a:cxn ang="0">
                    <a:pos x="T0" y="T1"/>
                  </a:cxn>
                  <a:cxn ang="0">
                    <a:pos x="T2" y="T3"/>
                  </a:cxn>
                  <a:cxn ang="0">
                    <a:pos x="T4" y="T5"/>
                  </a:cxn>
                  <a:cxn ang="0">
                    <a:pos x="T6" y="T7"/>
                  </a:cxn>
                  <a:cxn ang="0">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95313" name="Freeform 81"/>
              <p:cNvSpPr>
                <a:spLocks/>
              </p:cNvSpPr>
              <p:nvPr/>
            </p:nvSpPr>
            <p:spPr bwMode="auto">
              <a:xfrm>
                <a:off x="5016" y="3137"/>
                <a:ext cx="79" cy="32"/>
              </a:xfrm>
              <a:custGeom>
                <a:avLst/>
                <a:gdLst>
                  <a:gd name="T0" fmla="*/ 237 w 237"/>
                  <a:gd name="T1" fmla="*/ 0 h 96"/>
                  <a:gd name="T2" fmla="*/ 152 w 237"/>
                  <a:gd name="T3" fmla="*/ 5 h 96"/>
                  <a:gd name="T4" fmla="*/ 88 w 237"/>
                  <a:gd name="T5" fmla="*/ 25 h 96"/>
                  <a:gd name="T6" fmla="*/ 41 w 237"/>
                  <a:gd name="T7" fmla="*/ 53 h 96"/>
                  <a:gd name="T8" fmla="*/ 0 w 237"/>
                  <a:gd name="T9" fmla="*/ 96 h 96"/>
                </a:gdLst>
                <a:ahLst/>
                <a:cxnLst>
                  <a:cxn ang="0">
                    <a:pos x="T0" y="T1"/>
                  </a:cxn>
                  <a:cxn ang="0">
                    <a:pos x="T2" y="T3"/>
                  </a:cxn>
                  <a:cxn ang="0">
                    <a:pos x="T4" y="T5"/>
                  </a:cxn>
                  <a:cxn ang="0">
                    <a:pos x="T6" y="T7"/>
                  </a:cxn>
                  <a:cxn ang="0">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zh-CN" altLang="en-US"/>
              </a:p>
            </p:txBody>
          </p:sp>
          <p:sp>
            <p:nvSpPr>
              <p:cNvPr id="95314" name="Freeform 82"/>
              <p:cNvSpPr>
                <a:spLocks/>
              </p:cNvSpPr>
              <p:nvPr/>
            </p:nvSpPr>
            <p:spPr bwMode="auto">
              <a:xfrm>
                <a:off x="5320" y="3082"/>
                <a:ext cx="66" cy="27"/>
              </a:xfrm>
              <a:custGeom>
                <a:avLst/>
                <a:gdLst>
                  <a:gd name="T0" fmla="*/ 198 w 198"/>
                  <a:gd name="T1" fmla="*/ 16 h 79"/>
                  <a:gd name="T2" fmla="*/ 145 w 198"/>
                  <a:gd name="T3" fmla="*/ 0 h 79"/>
                  <a:gd name="T4" fmla="*/ 97 w 198"/>
                  <a:gd name="T5" fmla="*/ 3 h 79"/>
                  <a:gd name="T6" fmla="*/ 47 w 198"/>
                  <a:gd name="T7" fmla="*/ 25 h 79"/>
                  <a:gd name="T8" fmla="*/ 16 w 198"/>
                  <a:gd name="T9" fmla="*/ 47 h 79"/>
                  <a:gd name="T10" fmla="*/ 0 w 198"/>
                  <a:gd name="T11" fmla="*/ 79 h 79"/>
                </a:gdLst>
                <a:ahLst/>
                <a:cxnLst>
                  <a:cxn ang="0">
                    <a:pos x="T0" y="T1"/>
                  </a:cxn>
                  <a:cxn ang="0">
                    <a:pos x="T2" y="T3"/>
                  </a:cxn>
                  <a:cxn ang="0">
                    <a:pos x="T4" y="T5"/>
                  </a:cxn>
                  <a:cxn ang="0">
                    <a:pos x="T6" y="T7"/>
                  </a:cxn>
                  <a:cxn ang="0">
                    <a:pos x="T8" y="T9"/>
                  </a:cxn>
                  <a:cxn ang="0">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zh-CN" altLang="en-US"/>
              </a:p>
            </p:txBody>
          </p:sp>
          <p:sp>
            <p:nvSpPr>
              <p:cNvPr id="95315" name="Freeform 83"/>
              <p:cNvSpPr>
                <a:spLocks/>
              </p:cNvSpPr>
              <p:nvPr/>
            </p:nvSpPr>
            <p:spPr bwMode="auto">
              <a:xfrm>
                <a:off x="4928" y="3174"/>
                <a:ext cx="61" cy="24"/>
              </a:xfrm>
              <a:custGeom>
                <a:avLst/>
                <a:gdLst>
                  <a:gd name="T0" fmla="*/ 184 w 184"/>
                  <a:gd name="T1" fmla="*/ 0 h 72"/>
                  <a:gd name="T2" fmla="*/ 153 w 184"/>
                  <a:gd name="T3" fmla="*/ 0 h 72"/>
                  <a:gd name="T4" fmla="*/ 104 w 184"/>
                  <a:gd name="T5" fmla="*/ 5 h 72"/>
                  <a:gd name="T6" fmla="*/ 62 w 184"/>
                  <a:gd name="T7" fmla="*/ 17 h 72"/>
                  <a:gd name="T8" fmla="*/ 40 w 184"/>
                  <a:gd name="T9" fmla="*/ 32 h 72"/>
                  <a:gd name="T10" fmla="*/ 16 w 184"/>
                  <a:gd name="T11" fmla="*/ 54 h 72"/>
                  <a:gd name="T12" fmla="*/ 0 w 184"/>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zh-CN" altLang="en-US"/>
              </a:p>
            </p:txBody>
          </p:sp>
          <p:sp>
            <p:nvSpPr>
              <p:cNvPr id="95316" name="Freeform 84"/>
              <p:cNvSpPr>
                <a:spLocks/>
              </p:cNvSpPr>
              <p:nvPr/>
            </p:nvSpPr>
            <p:spPr bwMode="auto">
              <a:xfrm>
                <a:off x="4839" y="3054"/>
                <a:ext cx="12" cy="26"/>
              </a:xfrm>
              <a:custGeom>
                <a:avLst/>
                <a:gdLst>
                  <a:gd name="T0" fmla="*/ 0 w 38"/>
                  <a:gd name="T1" fmla="*/ 78 h 78"/>
                  <a:gd name="T2" fmla="*/ 12 w 38"/>
                  <a:gd name="T3" fmla="*/ 32 h 78"/>
                  <a:gd name="T4" fmla="*/ 28 w 38"/>
                  <a:gd name="T5" fmla="*/ 9 h 78"/>
                  <a:gd name="T6" fmla="*/ 38 w 38"/>
                  <a:gd name="T7" fmla="*/ 0 h 78"/>
                </a:gdLst>
                <a:ahLst/>
                <a:cxnLst>
                  <a:cxn ang="0">
                    <a:pos x="T0" y="T1"/>
                  </a:cxn>
                  <a:cxn ang="0">
                    <a:pos x="T2" y="T3"/>
                  </a:cxn>
                  <a:cxn ang="0">
                    <a:pos x="T4" y="T5"/>
                  </a:cxn>
                  <a:cxn ang="0">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zh-CN" altLang="en-US"/>
              </a:p>
            </p:txBody>
          </p:sp>
          <p:sp>
            <p:nvSpPr>
              <p:cNvPr id="95317" name="Freeform 85"/>
              <p:cNvSpPr>
                <a:spLocks/>
              </p:cNvSpPr>
              <p:nvPr/>
            </p:nvSpPr>
            <p:spPr bwMode="auto">
              <a:xfrm>
                <a:off x="4684" y="2741"/>
                <a:ext cx="342" cy="89"/>
              </a:xfrm>
              <a:custGeom>
                <a:avLst/>
                <a:gdLst>
                  <a:gd name="T0" fmla="*/ 0 w 1027"/>
                  <a:gd name="T1" fmla="*/ 0 h 266"/>
                  <a:gd name="T2" fmla="*/ 158 w 1027"/>
                  <a:gd name="T3" fmla="*/ 141 h 266"/>
                  <a:gd name="T4" fmla="*/ 270 w 1027"/>
                  <a:gd name="T5" fmla="*/ 204 h 266"/>
                  <a:gd name="T6" fmla="*/ 379 w 1027"/>
                  <a:gd name="T7" fmla="*/ 250 h 266"/>
                  <a:gd name="T8" fmla="*/ 727 w 1027"/>
                  <a:gd name="T9" fmla="*/ 266 h 266"/>
                  <a:gd name="T10" fmla="*/ 869 w 1027"/>
                  <a:gd name="T11" fmla="*/ 236 h 266"/>
                  <a:gd name="T12" fmla="*/ 948 w 1027"/>
                  <a:gd name="T13" fmla="*/ 204 h 266"/>
                  <a:gd name="T14" fmla="*/ 1027 w 1027"/>
                  <a:gd name="T15" fmla="*/ 20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zh-CN" altLang="en-US"/>
              </a:p>
            </p:txBody>
          </p:sp>
          <p:sp>
            <p:nvSpPr>
              <p:cNvPr id="95318" name="Freeform 86"/>
              <p:cNvSpPr>
                <a:spLocks/>
              </p:cNvSpPr>
              <p:nvPr/>
            </p:nvSpPr>
            <p:spPr bwMode="auto">
              <a:xfrm>
                <a:off x="4700" y="2762"/>
                <a:ext cx="58" cy="132"/>
              </a:xfrm>
              <a:custGeom>
                <a:avLst/>
                <a:gdLst>
                  <a:gd name="T0" fmla="*/ 0 w 174"/>
                  <a:gd name="T1" fmla="*/ 0 h 396"/>
                  <a:gd name="T2" fmla="*/ 80 w 174"/>
                  <a:gd name="T3" fmla="*/ 111 h 396"/>
                  <a:gd name="T4" fmla="*/ 127 w 174"/>
                  <a:gd name="T5" fmla="*/ 221 h 396"/>
                  <a:gd name="T6" fmla="*/ 143 w 174"/>
                  <a:gd name="T7" fmla="*/ 284 h 396"/>
                  <a:gd name="T8" fmla="*/ 174 w 174"/>
                  <a:gd name="T9" fmla="*/ 396 h 396"/>
                </a:gdLst>
                <a:ahLst/>
                <a:cxnLst>
                  <a:cxn ang="0">
                    <a:pos x="T0" y="T1"/>
                  </a:cxn>
                  <a:cxn ang="0">
                    <a:pos x="T2" y="T3"/>
                  </a:cxn>
                  <a:cxn ang="0">
                    <a:pos x="T4" y="T5"/>
                  </a:cxn>
                  <a:cxn ang="0">
                    <a:pos x="T6" y="T7"/>
                  </a:cxn>
                  <a:cxn ang="0">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zh-CN" altLang="en-US"/>
              </a:p>
            </p:txBody>
          </p:sp>
          <p:sp>
            <p:nvSpPr>
              <p:cNvPr id="95319" name="Freeform 87"/>
              <p:cNvSpPr>
                <a:spLocks/>
              </p:cNvSpPr>
              <p:nvPr/>
            </p:nvSpPr>
            <p:spPr bwMode="auto">
              <a:xfrm>
                <a:off x="4653" y="2924"/>
                <a:ext cx="331" cy="142"/>
              </a:xfrm>
              <a:custGeom>
                <a:avLst/>
                <a:gdLst>
                  <a:gd name="T0" fmla="*/ 992 w 992"/>
                  <a:gd name="T1" fmla="*/ 0 h 425"/>
                  <a:gd name="T2" fmla="*/ 804 w 992"/>
                  <a:gd name="T3" fmla="*/ 110 h 425"/>
                  <a:gd name="T4" fmla="*/ 678 w 992"/>
                  <a:gd name="T5" fmla="*/ 141 h 425"/>
                  <a:gd name="T6" fmla="*/ 504 w 992"/>
                  <a:gd name="T7" fmla="*/ 204 h 425"/>
                  <a:gd name="T8" fmla="*/ 331 w 992"/>
                  <a:gd name="T9" fmla="*/ 253 h 425"/>
                  <a:gd name="T10" fmla="*/ 172 w 992"/>
                  <a:gd name="T11" fmla="*/ 315 h 425"/>
                  <a:gd name="T12" fmla="*/ 15 w 992"/>
                  <a:gd name="T13" fmla="*/ 394 h 425"/>
                  <a:gd name="T14" fmla="*/ 0 w 992"/>
                  <a:gd name="T15" fmla="*/ 42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zh-CN" altLang="en-US"/>
              </a:p>
            </p:txBody>
          </p:sp>
          <p:sp>
            <p:nvSpPr>
              <p:cNvPr id="95320" name="Freeform 88"/>
              <p:cNvSpPr>
                <a:spLocks/>
              </p:cNvSpPr>
              <p:nvPr/>
            </p:nvSpPr>
            <p:spPr bwMode="auto">
              <a:xfrm>
                <a:off x="5082" y="2939"/>
                <a:ext cx="9" cy="39"/>
              </a:xfrm>
              <a:custGeom>
                <a:avLst/>
                <a:gdLst>
                  <a:gd name="T0" fmla="*/ 18 w 27"/>
                  <a:gd name="T1" fmla="*/ 116 h 116"/>
                  <a:gd name="T2" fmla="*/ 27 w 27"/>
                  <a:gd name="T3" fmla="*/ 86 h 116"/>
                  <a:gd name="T4" fmla="*/ 0 w 27"/>
                  <a:gd name="T5" fmla="*/ 31 h 116"/>
                  <a:gd name="T6" fmla="*/ 0 w 27"/>
                  <a:gd name="T7" fmla="*/ 0 h 116"/>
                </a:gdLst>
                <a:ahLst/>
                <a:cxnLst>
                  <a:cxn ang="0">
                    <a:pos x="T0" y="T1"/>
                  </a:cxn>
                  <a:cxn ang="0">
                    <a:pos x="T2" y="T3"/>
                  </a:cxn>
                  <a:cxn ang="0">
                    <a:pos x="T4" y="T5"/>
                  </a:cxn>
                  <a:cxn ang="0">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95321" name="Freeform 89"/>
              <p:cNvSpPr>
                <a:spLocks/>
              </p:cNvSpPr>
              <p:nvPr/>
            </p:nvSpPr>
            <p:spPr bwMode="auto">
              <a:xfrm>
                <a:off x="5042" y="2814"/>
                <a:ext cx="68" cy="49"/>
              </a:xfrm>
              <a:custGeom>
                <a:avLst/>
                <a:gdLst>
                  <a:gd name="T0" fmla="*/ 0 w 204"/>
                  <a:gd name="T1" fmla="*/ 0 h 149"/>
                  <a:gd name="T2" fmla="*/ 53 w 204"/>
                  <a:gd name="T3" fmla="*/ 47 h 149"/>
                  <a:gd name="T4" fmla="*/ 107 w 204"/>
                  <a:gd name="T5" fmla="*/ 86 h 149"/>
                  <a:gd name="T6" fmla="*/ 204 w 204"/>
                  <a:gd name="T7" fmla="*/ 149 h 149"/>
                </a:gdLst>
                <a:ahLst/>
                <a:cxnLst>
                  <a:cxn ang="0">
                    <a:pos x="T0" y="T1"/>
                  </a:cxn>
                  <a:cxn ang="0">
                    <a:pos x="T2" y="T3"/>
                  </a:cxn>
                  <a:cxn ang="0">
                    <a:pos x="T4" y="T5"/>
                  </a:cxn>
                  <a:cxn ang="0">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zh-CN" altLang="en-US"/>
              </a:p>
            </p:txBody>
          </p:sp>
        </p:grpSp>
      </p:grpSp>
      <p:grpSp>
        <p:nvGrpSpPr>
          <p:cNvPr id="95325" name="Group 93"/>
          <p:cNvGrpSpPr>
            <a:grpSpLocks/>
          </p:cNvGrpSpPr>
          <p:nvPr/>
        </p:nvGrpSpPr>
        <p:grpSpPr bwMode="auto">
          <a:xfrm>
            <a:off x="1403350" y="1557338"/>
            <a:ext cx="5329238" cy="4679950"/>
            <a:chOff x="930" y="1071"/>
            <a:chExt cx="3357" cy="2948"/>
          </a:xfrm>
        </p:grpSpPr>
        <p:sp>
          <p:nvSpPr>
            <p:cNvPr id="95322" name="AutoShape 90"/>
            <p:cNvSpPr>
              <a:spLocks noChangeArrowheads="1"/>
            </p:cNvSpPr>
            <p:nvPr/>
          </p:nvSpPr>
          <p:spPr bwMode="auto">
            <a:xfrm>
              <a:off x="930" y="1071"/>
              <a:ext cx="3357" cy="2948"/>
            </a:xfrm>
            <a:prstGeom prst="wedgeRoundRectCallout">
              <a:avLst>
                <a:gd name="adj1" fmla="val 57028"/>
                <a:gd name="adj2" fmla="val -949"/>
                <a:gd name="adj3" fmla="val 16667"/>
              </a:avLst>
            </a:prstGeom>
            <a:gradFill rotWithShape="1">
              <a:gsLst>
                <a:gs pos="0">
                  <a:srgbClr val="CCFFFF">
                    <a:gamma/>
                    <a:shade val="75686"/>
                    <a:invGamma/>
                  </a:srgbClr>
                </a:gs>
                <a:gs pos="50000">
                  <a:srgbClr val="CCFFFF"/>
                </a:gs>
                <a:gs pos="100000">
                  <a:srgbClr val="CCFFFF">
                    <a:gamma/>
                    <a:shade val="75686"/>
                    <a:invGamma/>
                  </a:srgbClr>
                </a:gs>
              </a:gsLst>
              <a:lin ang="2700000" scaled="1"/>
            </a:gradFill>
            <a:ln w="28575">
              <a:solidFill>
                <a:schemeClr val="tx1"/>
              </a:solidFill>
              <a:miter lim="800000"/>
              <a:headEnd/>
              <a:tailEnd/>
            </a:ln>
            <a:effectLst>
              <a:outerShdw dist="107763" dir="2700000" algn="ctr" rotWithShape="0">
                <a:schemeClr val="bg2">
                  <a:alpha val="50000"/>
                </a:schemeClr>
              </a:outerShdw>
            </a:effectLst>
          </p:spPr>
          <p:txBody>
            <a:bodyPr/>
            <a:lstStyle/>
            <a:p>
              <a:pPr algn="ctr"/>
              <a:endParaRPr lang="zh-CN" altLang="zh-CN" b="0"/>
            </a:p>
          </p:txBody>
        </p:sp>
        <p:sp>
          <p:nvSpPr>
            <p:cNvPr id="95323" name="Text Box 91"/>
            <p:cNvSpPr txBox="1">
              <a:spLocks noChangeArrowheads="1"/>
            </p:cNvSpPr>
            <p:nvPr/>
          </p:nvSpPr>
          <p:spPr bwMode="auto">
            <a:xfrm>
              <a:off x="975" y="1117"/>
              <a:ext cx="3221" cy="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希尔密码体制中有两个要素非常重要：                                                </a:t>
              </a:r>
              <a:r>
                <a:rPr lang="zh-CN" altLang="en-US">
                  <a:solidFill>
                    <a:srgbClr val="FF0000"/>
                  </a:solidFill>
                </a:rPr>
                <a:t>第一</a:t>
              </a:r>
              <a:r>
                <a:rPr lang="zh-CN" altLang="en-US"/>
                <a:t>是字母 与</a:t>
              </a:r>
              <a:r>
                <a:rPr lang="en-US" altLang="zh-CN">
                  <a:solidFill>
                    <a:srgbClr val="0000FF"/>
                  </a:solidFill>
                </a:rPr>
                <a:t>n</a:t>
              </a:r>
              <a:r>
                <a:rPr lang="zh-CN" altLang="en-US"/>
                <a:t>维向量进行转换所依据的非负整数表，本节中所举的是最自然的情况；当然如果依据其它的整数表也是完全可以进行的，其情况将会更复杂一些，破译的难度就会增大。                                                </a:t>
              </a:r>
              <a:r>
                <a:rPr lang="zh-CN" altLang="en-US">
                  <a:solidFill>
                    <a:srgbClr val="FF0000"/>
                  </a:solidFill>
                </a:rPr>
                <a:t>第二</a:t>
              </a:r>
              <a:r>
                <a:rPr lang="zh-CN" altLang="en-US"/>
                <a:t>个要素是加密矩阵，如何定义、求解这个矩阵对于密码的加密和破译更加关键。唯一的要求是加密时应选择行列式值与 </a:t>
              </a:r>
              <a:r>
                <a:rPr lang="en-US" altLang="zh-CN">
                  <a:solidFill>
                    <a:srgbClr val="0000FF"/>
                  </a:solidFill>
                </a:rPr>
                <a:t>26</a:t>
              </a:r>
              <a:r>
                <a:rPr lang="zh-CN" altLang="en-US"/>
                <a:t>无公因子的矩阵。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wipe(left)">
                                      <p:cBhvr>
                                        <p:cTn id="7" dur="500"/>
                                        <p:tgtEl>
                                          <p:spTgt spid="95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95326"/>
                                        </p:tgtEl>
                                        <p:attrNameLst>
                                          <p:attrName>style.visibility</p:attrName>
                                        </p:attrNameLst>
                                      </p:cBhvr>
                                      <p:to>
                                        <p:strVal val="visible"/>
                                      </p:to>
                                    </p:set>
                                    <p:anim calcmode="lin" valueType="num">
                                      <p:cBhvr>
                                        <p:cTn id="12" dur="500" fill="hold"/>
                                        <p:tgtEl>
                                          <p:spTgt spid="95326"/>
                                        </p:tgtEl>
                                        <p:attrNameLst>
                                          <p:attrName>ppt_w</p:attrName>
                                        </p:attrNameLst>
                                      </p:cBhvr>
                                      <p:tavLst>
                                        <p:tav tm="0">
                                          <p:val>
                                            <p:fltVal val="0"/>
                                          </p:val>
                                        </p:tav>
                                        <p:tav tm="100000">
                                          <p:val>
                                            <p:strVal val="#ppt_w"/>
                                          </p:val>
                                        </p:tav>
                                      </p:tavLst>
                                    </p:anim>
                                    <p:anim calcmode="lin" valueType="num">
                                      <p:cBhvr>
                                        <p:cTn id="13" dur="500" fill="hold"/>
                                        <p:tgtEl>
                                          <p:spTgt spid="95326"/>
                                        </p:tgtEl>
                                        <p:attrNameLst>
                                          <p:attrName>ppt_h</p:attrName>
                                        </p:attrNameLst>
                                      </p:cBhvr>
                                      <p:tavLst>
                                        <p:tav tm="0">
                                          <p:val>
                                            <p:fltVal val="0"/>
                                          </p:val>
                                        </p:tav>
                                        <p:tav tm="100000">
                                          <p:val>
                                            <p:strVal val="#ppt_h"/>
                                          </p:val>
                                        </p:tav>
                                      </p:tavLst>
                                    </p:anim>
                                    <p:animEffect transition="in" filter="fade">
                                      <p:cBhvr>
                                        <p:cTn id="14" dur="500"/>
                                        <p:tgtEl>
                                          <p:spTgt spid="9532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95248"/>
                                        </p:tgtEl>
                                        <p:attrNameLst>
                                          <p:attrName>style.visibility</p:attrName>
                                        </p:attrNameLst>
                                      </p:cBhvr>
                                      <p:to>
                                        <p:strVal val="visible"/>
                                      </p:to>
                                    </p:set>
                                    <p:anim calcmode="discrete" valueType="clr">
                                      <p:cBhvr override="childStyle">
                                        <p:cTn id="19" dur="80"/>
                                        <p:tgtEl>
                                          <p:spTgt spid="95248"/>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95248"/>
                                        </p:tgtEl>
                                        <p:attrNameLst>
                                          <p:attrName>fillcolor</p:attrName>
                                        </p:attrNameLst>
                                      </p:cBhvr>
                                      <p:tavLst>
                                        <p:tav tm="0">
                                          <p:val>
                                            <p:clrVal>
                                              <a:schemeClr val="accent2"/>
                                            </p:clrVal>
                                          </p:val>
                                        </p:tav>
                                        <p:tav tm="50000">
                                          <p:val>
                                            <p:clrVal>
                                              <a:schemeClr val="hlink"/>
                                            </p:clrVal>
                                          </p:val>
                                        </p:tav>
                                      </p:tavLst>
                                    </p:anim>
                                    <p:set>
                                      <p:cBhvr>
                                        <p:cTn id="21" dur="80"/>
                                        <p:tgtEl>
                                          <p:spTgt spid="95248"/>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5251"/>
                                        </p:tgtEl>
                                        <p:attrNameLst>
                                          <p:attrName>style.visibility</p:attrName>
                                        </p:attrNameLst>
                                      </p:cBhvr>
                                      <p:to>
                                        <p:strVal val="visible"/>
                                      </p:to>
                                    </p:set>
                                    <p:animEffect transition="in" filter="wipe(left)">
                                      <p:cBhvr>
                                        <p:cTn id="26" dur="500"/>
                                        <p:tgtEl>
                                          <p:spTgt spid="952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52"/>
                                        </p:tgtEl>
                                        <p:attrNameLst>
                                          <p:attrName>style.visibility</p:attrName>
                                        </p:attrNameLst>
                                      </p:cBhvr>
                                      <p:to>
                                        <p:strVal val="visible"/>
                                      </p:to>
                                    </p:set>
                                  </p:childTnLst>
                                </p:cTn>
                              </p:par>
                            </p:childTnLst>
                          </p:cTn>
                        </p:par>
                        <p:par>
                          <p:cTn id="31" fill="hold" nodeType="afterGroup">
                            <p:stCondLst>
                              <p:cond delay="0"/>
                            </p:stCondLst>
                            <p:childTnLst>
                              <p:par>
                                <p:cTn id="32" presetID="22" presetClass="entr" presetSubtype="2" fill="hold" nodeType="afterEffect">
                                  <p:stCondLst>
                                    <p:cond delay="0"/>
                                  </p:stCondLst>
                                  <p:childTnLst>
                                    <p:set>
                                      <p:cBhvr>
                                        <p:cTn id="33" dur="1" fill="hold">
                                          <p:stCondLst>
                                            <p:cond delay="0"/>
                                          </p:stCondLst>
                                        </p:cTn>
                                        <p:tgtEl>
                                          <p:spTgt spid="95325"/>
                                        </p:tgtEl>
                                        <p:attrNameLst>
                                          <p:attrName>style.visibility</p:attrName>
                                        </p:attrNameLst>
                                      </p:cBhvr>
                                      <p:to>
                                        <p:strVal val="visible"/>
                                      </p:to>
                                    </p:set>
                                    <p:animEffect transition="in" filter="wipe(right)">
                                      <p:cBhvr>
                                        <p:cTn id="34" dur="500"/>
                                        <p:tgtEl>
                                          <p:spTgt spid="95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60" name="Group 4"/>
          <p:cNvGrpSpPr>
            <a:grpSpLocks/>
          </p:cNvGrpSpPr>
          <p:nvPr/>
        </p:nvGrpSpPr>
        <p:grpSpPr bwMode="auto">
          <a:xfrm>
            <a:off x="468313" y="404813"/>
            <a:ext cx="5472112" cy="682625"/>
            <a:chOff x="158" y="279"/>
            <a:chExt cx="2578" cy="430"/>
          </a:xfrm>
        </p:grpSpPr>
        <p:sp>
          <p:nvSpPr>
            <p:cNvPr id="96261" name="Rectangle 5"/>
            <p:cNvSpPr>
              <a:spLocks noChangeArrowheads="1"/>
            </p:cNvSpPr>
            <p:nvPr/>
          </p:nvSpPr>
          <p:spPr bwMode="auto">
            <a:xfrm>
              <a:off x="158" y="305"/>
              <a:ext cx="190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600">
                  <a:solidFill>
                    <a:srgbClr val="0000FF"/>
                  </a:solidFill>
                </a:rPr>
                <a:t>RSA</a:t>
              </a:r>
              <a:r>
                <a:rPr lang="zh-CN" altLang="en-US" sz="3600"/>
                <a:t>公开密钥体制</a:t>
              </a:r>
              <a:r>
                <a:rPr lang="zh-CN" altLang="en-US" sz="3200" b="0"/>
                <a:t> </a:t>
              </a:r>
            </a:p>
          </p:txBody>
        </p:sp>
        <p:pic>
          <p:nvPicPr>
            <p:cNvPr id="96262" name="Picture 6" descr="4167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64" y="279"/>
              <a:ext cx="672"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350" name="Group 94"/>
          <p:cNvGrpSpPr>
            <a:grpSpLocks/>
          </p:cNvGrpSpPr>
          <p:nvPr/>
        </p:nvGrpSpPr>
        <p:grpSpPr bwMode="auto">
          <a:xfrm>
            <a:off x="395288" y="1123950"/>
            <a:ext cx="8424862" cy="2305050"/>
            <a:chOff x="249" y="708"/>
            <a:chExt cx="5307" cy="1452"/>
          </a:xfrm>
        </p:grpSpPr>
        <p:grpSp>
          <p:nvGrpSpPr>
            <p:cNvPr id="96276" name="Group 20"/>
            <p:cNvGrpSpPr>
              <a:grpSpLocks/>
            </p:cNvGrpSpPr>
            <p:nvPr/>
          </p:nvGrpSpPr>
          <p:grpSpPr bwMode="auto">
            <a:xfrm>
              <a:off x="295" y="708"/>
              <a:ext cx="5261" cy="1452"/>
              <a:chOff x="431" y="527"/>
              <a:chExt cx="5184" cy="2359"/>
            </a:xfrm>
          </p:grpSpPr>
          <p:sp>
            <p:nvSpPr>
              <p:cNvPr id="96277" name="AutoShape 21"/>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96278" name="Text Box 22"/>
              <p:cNvSpPr txBox="1">
                <a:spLocks noChangeArrowheads="1"/>
              </p:cNvSpPr>
              <p:nvPr/>
            </p:nvSpPr>
            <p:spPr bwMode="auto">
              <a:xfrm>
                <a:off x="476" y="603"/>
                <a:ext cx="5126" cy="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3200"/>
              </a:p>
            </p:txBody>
          </p:sp>
        </p:grpSp>
        <p:sp>
          <p:nvSpPr>
            <p:cNvPr id="96263" name="Text Box 7"/>
            <p:cNvSpPr txBox="1">
              <a:spLocks noChangeArrowheads="1"/>
            </p:cNvSpPr>
            <p:nvPr/>
          </p:nvSpPr>
          <p:spPr bwMode="auto">
            <a:xfrm>
              <a:off x="249" y="709"/>
              <a:ext cx="5216"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传统的密码通讯只能在事先约定的双方间进行，双方必须掌握相同的密钥，而密钥的传送必须使用另外   的“安全信道”。这样如果要使 </a:t>
              </a:r>
              <a:r>
                <a:rPr lang="en-US" altLang="zh-CN">
                  <a:solidFill>
                    <a:srgbClr val="0000FF"/>
                  </a:solidFill>
                </a:rPr>
                <a:t>n</a:t>
              </a:r>
              <a:r>
                <a:rPr lang="zh-CN" altLang="en-US"/>
                <a:t>个用户都能够秘密的交换信息，则每个用户将需要用个密钥，这种巨大的密钥量给密钥的分配与管理带来了极大的困难；此外在有些情况下，事先约定密钥还是不可能的。 </a:t>
              </a:r>
            </a:p>
          </p:txBody>
        </p:sp>
      </p:grpSp>
      <p:grpSp>
        <p:nvGrpSpPr>
          <p:cNvPr id="96351" name="Group 95"/>
          <p:cNvGrpSpPr>
            <a:grpSpLocks/>
          </p:cNvGrpSpPr>
          <p:nvPr/>
        </p:nvGrpSpPr>
        <p:grpSpPr bwMode="auto">
          <a:xfrm>
            <a:off x="395288" y="3573463"/>
            <a:ext cx="8424862" cy="1727200"/>
            <a:chOff x="249" y="2251"/>
            <a:chExt cx="5307" cy="1088"/>
          </a:xfrm>
        </p:grpSpPr>
        <p:sp>
          <p:nvSpPr>
            <p:cNvPr id="96279" name="AutoShape 23" descr="永恒"/>
            <p:cNvSpPr>
              <a:spLocks noChangeArrowheads="1"/>
            </p:cNvSpPr>
            <p:nvPr/>
          </p:nvSpPr>
          <p:spPr bwMode="auto">
            <a:xfrm>
              <a:off x="250" y="2251"/>
              <a:ext cx="5261" cy="1088"/>
            </a:xfrm>
            <a:prstGeom prst="roundRect">
              <a:avLst>
                <a:gd name="adj" fmla="val 16667"/>
              </a:avLst>
            </a:prstGeom>
            <a:blipFill dpi="0" rotWithShape="0">
              <a:blip r:embed="rId4"/>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000">
                <a:effectLst>
                  <a:outerShdw blurRad="38100" dist="38100" dir="2700000" algn="tl">
                    <a:srgbClr val="FFFFFF"/>
                  </a:outerShdw>
                </a:effectLst>
              </a:endParaRPr>
            </a:p>
          </p:txBody>
        </p:sp>
        <p:sp>
          <p:nvSpPr>
            <p:cNvPr id="96264" name="Text Box 8"/>
            <p:cNvSpPr txBox="1">
              <a:spLocks noChangeArrowheads="1"/>
            </p:cNvSpPr>
            <p:nvPr/>
          </p:nvSpPr>
          <p:spPr bwMode="auto">
            <a:xfrm>
              <a:off x="249" y="2296"/>
              <a:ext cx="5307"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公开密钥体制的提出就是为了从根本上解决上述问题    。</a:t>
              </a:r>
              <a:r>
                <a:rPr lang="zh-CN" altLang="en-US" u="sng"/>
                <a:t>其</a:t>
              </a:r>
              <a:r>
                <a:rPr lang="zh-CN" altLang="en-US" u="sng">
                  <a:solidFill>
                    <a:srgbClr val="FF0000"/>
                  </a:solidFill>
                </a:rPr>
                <a:t>基本思想</a:t>
              </a:r>
              <a:r>
                <a:rPr lang="zh-CN" altLang="en-US" u="sng"/>
                <a:t>是：</a:t>
              </a:r>
              <a:r>
                <a:rPr lang="zh-CN" altLang="en-US" u="sng">
                  <a:solidFill>
                    <a:srgbClr val="0000FF"/>
                  </a:solidFill>
                </a:rPr>
                <a:t>把密钥划分为公开密钥和秘密密钥两部分  </a:t>
              </a:r>
              <a:r>
                <a:rPr lang="en-US" altLang="zh-CN" u="sng">
                  <a:solidFill>
                    <a:srgbClr val="0000FF"/>
                  </a:solidFill>
                </a:rPr>
                <a:t>,</a:t>
              </a:r>
              <a:r>
                <a:rPr lang="zh-CN" altLang="en-US" u="sng">
                  <a:solidFill>
                    <a:srgbClr val="0000FF"/>
                  </a:solidFill>
                </a:rPr>
                <a:t>两者互为逆变换，但几乎不可能从公开密钥推出秘密密钥    </a:t>
              </a:r>
              <a:r>
                <a:rPr lang="en-US" altLang="zh-CN" u="sng">
                  <a:solidFill>
                    <a:srgbClr val="0000FF"/>
                  </a:solidFill>
                </a:rPr>
                <a:t>.</a:t>
              </a:r>
              <a:r>
                <a:rPr lang="zh-CN" altLang="en-US" u="sng">
                  <a:solidFill>
                    <a:srgbClr val="0000FF"/>
                  </a:solidFill>
                </a:rPr>
                <a:t>每个使用者均有自己的公开及秘密密钥。</a:t>
              </a:r>
              <a:r>
                <a:rPr lang="zh-CN" altLang="en-US" b="0"/>
                <a:t> </a:t>
              </a:r>
            </a:p>
          </p:txBody>
        </p:sp>
      </p:grpSp>
      <p:grpSp>
        <p:nvGrpSpPr>
          <p:cNvPr id="96280" name="Group 24"/>
          <p:cNvGrpSpPr>
            <a:grpSpLocks/>
          </p:cNvGrpSpPr>
          <p:nvPr/>
        </p:nvGrpSpPr>
        <p:grpSpPr bwMode="auto">
          <a:xfrm>
            <a:off x="468313" y="5373688"/>
            <a:ext cx="1223962" cy="1311275"/>
            <a:chOff x="624" y="2647"/>
            <a:chExt cx="1242" cy="1289"/>
          </a:xfrm>
        </p:grpSpPr>
        <p:grpSp>
          <p:nvGrpSpPr>
            <p:cNvPr id="96281" name="Group 25"/>
            <p:cNvGrpSpPr>
              <a:grpSpLocks/>
            </p:cNvGrpSpPr>
            <p:nvPr/>
          </p:nvGrpSpPr>
          <p:grpSpPr bwMode="auto">
            <a:xfrm>
              <a:off x="624" y="3312"/>
              <a:ext cx="528" cy="624"/>
              <a:chOff x="2016" y="3024"/>
              <a:chExt cx="528" cy="624"/>
            </a:xfrm>
          </p:grpSpPr>
          <p:sp>
            <p:nvSpPr>
              <p:cNvPr id="96282" name="AutoShape 26"/>
              <p:cNvSpPr>
                <a:spLocks noChangeArrowheads="1"/>
              </p:cNvSpPr>
              <p:nvPr/>
            </p:nvSpPr>
            <p:spPr bwMode="auto">
              <a:xfrm flipH="1">
                <a:off x="2016" y="3072"/>
                <a:ext cx="480" cy="576"/>
              </a:xfrm>
              <a:prstGeom prst="rtTriangle">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6283" name="Group 27"/>
              <p:cNvGrpSpPr>
                <a:grpSpLocks/>
              </p:cNvGrpSpPr>
              <p:nvPr/>
            </p:nvGrpSpPr>
            <p:grpSpPr bwMode="auto">
              <a:xfrm>
                <a:off x="2016" y="3024"/>
                <a:ext cx="528" cy="624"/>
                <a:chOff x="576" y="3312"/>
                <a:chExt cx="528" cy="624"/>
              </a:xfrm>
            </p:grpSpPr>
            <p:sp>
              <p:nvSpPr>
                <p:cNvPr id="96284" name="Freeform 28"/>
                <p:cNvSpPr>
                  <a:spLocks/>
                </p:cNvSpPr>
                <p:nvPr/>
              </p:nvSpPr>
              <p:spPr bwMode="auto">
                <a:xfrm>
                  <a:off x="576" y="3312"/>
                  <a:ext cx="528" cy="624"/>
                </a:xfrm>
                <a:custGeom>
                  <a:avLst/>
                  <a:gdLst>
                    <a:gd name="T0" fmla="*/ 528 w 528"/>
                    <a:gd name="T1" fmla="*/ 0 h 624"/>
                    <a:gd name="T2" fmla="*/ 384 w 528"/>
                    <a:gd name="T3" fmla="*/ 96 h 624"/>
                    <a:gd name="T4" fmla="*/ 192 w 528"/>
                    <a:gd name="T5" fmla="*/ 336 h 624"/>
                    <a:gd name="T6" fmla="*/ 0 w 528"/>
                    <a:gd name="T7" fmla="*/ 624 h 624"/>
                  </a:gdLst>
                  <a:ahLst/>
                  <a:cxnLst>
                    <a:cxn ang="0">
                      <a:pos x="T0" y="T1"/>
                    </a:cxn>
                    <a:cxn ang="0">
                      <a:pos x="T2" y="T3"/>
                    </a:cxn>
                    <a:cxn ang="0">
                      <a:pos x="T4" y="T5"/>
                    </a:cxn>
                    <a:cxn ang="0">
                      <a:pos x="T6" y="T7"/>
                    </a:cxn>
                  </a:cxnLst>
                  <a:rect l="0" t="0" r="r" b="b"/>
                  <a:pathLst>
                    <a:path w="528" h="624">
                      <a:moveTo>
                        <a:pt x="528" y="0"/>
                      </a:moveTo>
                      <a:cubicBezTo>
                        <a:pt x="484" y="20"/>
                        <a:pt x="440" y="40"/>
                        <a:pt x="384" y="96"/>
                      </a:cubicBezTo>
                      <a:cubicBezTo>
                        <a:pt x="328" y="152"/>
                        <a:pt x="256" y="248"/>
                        <a:pt x="192" y="336"/>
                      </a:cubicBezTo>
                      <a:cubicBezTo>
                        <a:pt x="128" y="424"/>
                        <a:pt x="64" y="524"/>
                        <a:pt x="0" y="624"/>
                      </a:cubicBez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5" name="Freeform 29"/>
                <p:cNvSpPr>
                  <a:spLocks/>
                </p:cNvSpPr>
                <p:nvPr/>
              </p:nvSpPr>
              <p:spPr bwMode="auto">
                <a:xfrm>
                  <a:off x="672" y="3696"/>
                  <a:ext cx="192" cy="240"/>
                </a:xfrm>
                <a:custGeom>
                  <a:avLst/>
                  <a:gdLst>
                    <a:gd name="T0" fmla="*/ 192 w 192"/>
                    <a:gd name="T1" fmla="*/ 0 h 240"/>
                    <a:gd name="T2" fmla="*/ 96 w 192"/>
                    <a:gd name="T3" fmla="*/ 48 h 240"/>
                    <a:gd name="T4" fmla="*/ 48 w 192"/>
                    <a:gd name="T5" fmla="*/ 144 h 240"/>
                    <a:gd name="T6" fmla="*/ 0 w 192"/>
                    <a:gd name="T7" fmla="*/ 240 h 240"/>
                  </a:gdLst>
                  <a:ahLst/>
                  <a:cxnLst>
                    <a:cxn ang="0">
                      <a:pos x="T0" y="T1"/>
                    </a:cxn>
                    <a:cxn ang="0">
                      <a:pos x="T2" y="T3"/>
                    </a:cxn>
                    <a:cxn ang="0">
                      <a:pos x="T4" y="T5"/>
                    </a:cxn>
                    <a:cxn ang="0">
                      <a:pos x="T6" y="T7"/>
                    </a:cxn>
                  </a:cxnLst>
                  <a:rect l="0" t="0" r="r" b="b"/>
                  <a:pathLst>
                    <a:path w="192" h="240">
                      <a:moveTo>
                        <a:pt x="192" y="0"/>
                      </a:moveTo>
                      <a:cubicBezTo>
                        <a:pt x="156" y="12"/>
                        <a:pt x="120" y="24"/>
                        <a:pt x="96" y="48"/>
                      </a:cubicBezTo>
                      <a:cubicBezTo>
                        <a:pt x="72" y="72"/>
                        <a:pt x="64" y="112"/>
                        <a:pt x="48" y="144"/>
                      </a:cubicBezTo>
                      <a:cubicBezTo>
                        <a:pt x="32" y="176"/>
                        <a:pt x="16" y="208"/>
                        <a:pt x="0" y="240"/>
                      </a:cubicBez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6" name="Line 30"/>
                <p:cNvSpPr>
                  <a:spLocks noChangeShapeType="1"/>
                </p:cNvSpPr>
                <p:nvPr/>
              </p:nvSpPr>
              <p:spPr bwMode="auto">
                <a:xfrm>
                  <a:off x="576" y="393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96287" name="Group 31"/>
            <p:cNvGrpSpPr>
              <a:grpSpLocks/>
            </p:cNvGrpSpPr>
            <p:nvPr/>
          </p:nvGrpSpPr>
          <p:grpSpPr bwMode="auto">
            <a:xfrm>
              <a:off x="1134" y="2647"/>
              <a:ext cx="732" cy="823"/>
              <a:chOff x="1134" y="2647"/>
              <a:chExt cx="732" cy="823"/>
            </a:xfrm>
          </p:grpSpPr>
          <p:grpSp>
            <p:nvGrpSpPr>
              <p:cNvPr id="96288" name="Group 32"/>
              <p:cNvGrpSpPr>
                <a:grpSpLocks/>
              </p:cNvGrpSpPr>
              <p:nvPr/>
            </p:nvGrpSpPr>
            <p:grpSpPr bwMode="auto">
              <a:xfrm>
                <a:off x="1134" y="2647"/>
                <a:ext cx="732" cy="823"/>
                <a:chOff x="1134" y="2647"/>
                <a:chExt cx="732" cy="823"/>
              </a:xfrm>
            </p:grpSpPr>
            <p:grpSp>
              <p:nvGrpSpPr>
                <p:cNvPr id="96289" name="Group 33"/>
                <p:cNvGrpSpPr>
                  <a:grpSpLocks/>
                </p:cNvGrpSpPr>
                <p:nvPr/>
              </p:nvGrpSpPr>
              <p:grpSpPr bwMode="auto">
                <a:xfrm>
                  <a:off x="1134" y="2647"/>
                  <a:ext cx="721" cy="823"/>
                  <a:chOff x="1134" y="2647"/>
                  <a:chExt cx="721" cy="823"/>
                </a:xfrm>
              </p:grpSpPr>
              <p:grpSp>
                <p:nvGrpSpPr>
                  <p:cNvPr id="96290" name="Group 34"/>
                  <p:cNvGrpSpPr>
                    <a:grpSpLocks/>
                  </p:cNvGrpSpPr>
                  <p:nvPr/>
                </p:nvGrpSpPr>
                <p:grpSpPr bwMode="auto">
                  <a:xfrm>
                    <a:off x="1134" y="2647"/>
                    <a:ext cx="721" cy="823"/>
                    <a:chOff x="1134" y="2647"/>
                    <a:chExt cx="721" cy="823"/>
                  </a:xfrm>
                </p:grpSpPr>
                <p:sp>
                  <p:nvSpPr>
                    <p:cNvPr id="96291" name="Freeform 35"/>
                    <p:cNvSpPr>
                      <a:spLocks/>
                    </p:cNvSpPr>
                    <p:nvPr/>
                  </p:nvSpPr>
                  <p:spPr bwMode="auto">
                    <a:xfrm>
                      <a:off x="1134" y="2647"/>
                      <a:ext cx="721" cy="823"/>
                    </a:xfrm>
                    <a:custGeom>
                      <a:avLst/>
                      <a:gdLst>
                        <a:gd name="T0" fmla="*/ 0 w 1442"/>
                        <a:gd name="T1" fmla="*/ 1375 h 1645"/>
                        <a:gd name="T2" fmla="*/ 140 w 1442"/>
                        <a:gd name="T3" fmla="*/ 1196 h 1645"/>
                        <a:gd name="T4" fmla="*/ 238 w 1442"/>
                        <a:gd name="T5" fmla="*/ 1089 h 1645"/>
                        <a:gd name="T6" fmla="*/ 300 w 1442"/>
                        <a:gd name="T7" fmla="*/ 1011 h 1645"/>
                        <a:gd name="T8" fmla="*/ 305 w 1442"/>
                        <a:gd name="T9" fmla="*/ 918 h 1645"/>
                        <a:gd name="T10" fmla="*/ 276 w 1442"/>
                        <a:gd name="T11" fmla="*/ 840 h 1645"/>
                        <a:gd name="T12" fmla="*/ 233 w 1442"/>
                        <a:gd name="T13" fmla="*/ 773 h 1645"/>
                        <a:gd name="T14" fmla="*/ 213 w 1442"/>
                        <a:gd name="T15" fmla="*/ 710 h 1645"/>
                        <a:gd name="T16" fmla="*/ 191 w 1442"/>
                        <a:gd name="T17" fmla="*/ 663 h 1645"/>
                        <a:gd name="T18" fmla="*/ 170 w 1442"/>
                        <a:gd name="T19" fmla="*/ 554 h 1645"/>
                        <a:gd name="T20" fmla="*/ 172 w 1442"/>
                        <a:gd name="T21" fmla="*/ 485 h 1645"/>
                        <a:gd name="T22" fmla="*/ 182 w 1442"/>
                        <a:gd name="T23" fmla="*/ 387 h 1645"/>
                        <a:gd name="T24" fmla="*/ 211 w 1442"/>
                        <a:gd name="T25" fmla="*/ 304 h 1645"/>
                        <a:gd name="T26" fmla="*/ 257 w 1442"/>
                        <a:gd name="T27" fmla="*/ 216 h 1645"/>
                        <a:gd name="T28" fmla="*/ 305 w 1442"/>
                        <a:gd name="T29" fmla="*/ 165 h 1645"/>
                        <a:gd name="T30" fmla="*/ 379 w 1442"/>
                        <a:gd name="T31" fmla="*/ 97 h 1645"/>
                        <a:gd name="T32" fmla="*/ 484 w 1442"/>
                        <a:gd name="T33" fmla="*/ 48 h 1645"/>
                        <a:gd name="T34" fmla="*/ 577 w 1442"/>
                        <a:gd name="T35" fmla="*/ 22 h 1645"/>
                        <a:gd name="T36" fmla="*/ 689 w 1442"/>
                        <a:gd name="T37" fmla="*/ 1 h 1645"/>
                        <a:gd name="T38" fmla="*/ 801 w 1442"/>
                        <a:gd name="T39" fmla="*/ 0 h 1645"/>
                        <a:gd name="T40" fmla="*/ 891 w 1442"/>
                        <a:gd name="T41" fmla="*/ 8 h 1645"/>
                        <a:gd name="T42" fmla="*/ 1003 w 1442"/>
                        <a:gd name="T43" fmla="*/ 34 h 1645"/>
                        <a:gd name="T44" fmla="*/ 1108 w 1442"/>
                        <a:gd name="T45" fmla="*/ 71 h 1645"/>
                        <a:gd name="T46" fmla="*/ 1183 w 1442"/>
                        <a:gd name="T47" fmla="*/ 112 h 1645"/>
                        <a:gd name="T48" fmla="*/ 1271 w 1442"/>
                        <a:gd name="T49" fmla="*/ 182 h 1645"/>
                        <a:gd name="T50" fmla="*/ 1344 w 1442"/>
                        <a:gd name="T51" fmla="*/ 273 h 1645"/>
                        <a:gd name="T52" fmla="*/ 1393 w 1442"/>
                        <a:gd name="T53" fmla="*/ 366 h 1645"/>
                        <a:gd name="T54" fmla="*/ 1425 w 1442"/>
                        <a:gd name="T55" fmla="*/ 433 h 1645"/>
                        <a:gd name="T56" fmla="*/ 1442 w 1442"/>
                        <a:gd name="T57" fmla="*/ 551 h 1645"/>
                        <a:gd name="T58" fmla="*/ 1437 w 1442"/>
                        <a:gd name="T59" fmla="*/ 674 h 1645"/>
                        <a:gd name="T60" fmla="*/ 1426 w 1442"/>
                        <a:gd name="T61" fmla="*/ 768 h 1645"/>
                        <a:gd name="T62" fmla="*/ 1393 w 1442"/>
                        <a:gd name="T63" fmla="*/ 891 h 1645"/>
                        <a:gd name="T64" fmla="*/ 1350 w 1442"/>
                        <a:gd name="T65" fmla="*/ 1015 h 1645"/>
                        <a:gd name="T66" fmla="*/ 1297 w 1442"/>
                        <a:gd name="T67" fmla="*/ 1109 h 1645"/>
                        <a:gd name="T68" fmla="*/ 1226 w 1442"/>
                        <a:gd name="T69" fmla="*/ 1210 h 1645"/>
                        <a:gd name="T70" fmla="*/ 1141 w 1442"/>
                        <a:gd name="T71" fmla="*/ 1272 h 1645"/>
                        <a:gd name="T72" fmla="*/ 1056 w 1442"/>
                        <a:gd name="T73" fmla="*/ 1304 h 1645"/>
                        <a:gd name="T74" fmla="*/ 962 w 1442"/>
                        <a:gd name="T75" fmla="*/ 1324 h 1645"/>
                        <a:gd name="T76" fmla="*/ 879 w 1442"/>
                        <a:gd name="T77" fmla="*/ 1323 h 1645"/>
                        <a:gd name="T78" fmla="*/ 811 w 1442"/>
                        <a:gd name="T79" fmla="*/ 1298 h 1645"/>
                        <a:gd name="T80" fmla="*/ 752 w 1442"/>
                        <a:gd name="T81" fmla="*/ 1265 h 1645"/>
                        <a:gd name="T82" fmla="*/ 724 w 1442"/>
                        <a:gd name="T83" fmla="*/ 1254 h 1645"/>
                        <a:gd name="T84" fmla="*/ 748 w 1442"/>
                        <a:gd name="T85" fmla="*/ 1319 h 1645"/>
                        <a:gd name="T86" fmla="*/ 791 w 1442"/>
                        <a:gd name="T87" fmla="*/ 1381 h 1645"/>
                        <a:gd name="T88" fmla="*/ 811 w 1442"/>
                        <a:gd name="T89" fmla="*/ 1469 h 1645"/>
                        <a:gd name="T90" fmla="*/ 811 w 1442"/>
                        <a:gd name="T91" fmla="*/ 1645 h 1645"/>
                        <a:gd name="T92" fmla="*/ 625 w 1442"/>
                        <a:gd name="T93" fmla="*/ 1631 h 1645"/>
                        <a:gd name="T94" fmla="*/ 441 w 1442"/>
                        <a:gd name="T95" fmla="*/ 1557 h 1645"/>
                        <a:gd name="T96" fmla="*/ 305 w 1442"/>
                        <a:gd name="T97" fmla="*/ 1474 h 1645"/>
                        <a:gd name="T98" fmla="*/ 0 w 1442"/>
                        <a:gd name="T99" fmla="*/ 1375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2" h="1645">
                          <a:moveTo>
                            <a:pt x="0" y="1375"/>
                          </a:moveTo>
                          <a:lnTo>
                            <a:pt x="140" y="1196"/>
                          </a:lnTo>
                          <a:lnTo>
                            <a:pt x="238" y="1089"/>
                          </a:lnTo>
                          <a:lnTo>
                            <a:pt x="300" y="1011"/>
                          </a:lnTo>
                          <a:lnTo>
                            <a:pt x="305" y="918"/>
                          </a:lnTo>
                          <a:lnTo>
                            <a:pt x="276" y="840"/>
                          </a:lnTo>
                          <a:lnTo>
                            <a:pt x="233" y="773"/>
                          </a:lnTo>
                          <a:lnTo>
                            <a:pt x="213" y="710"/>
                          </a:lnTo>
                          <a:lnTo>
                            <a:pt x="191" y="663"/>
                          </a:lnTo>
                          <a:lnTo>
                            <a:pt x="170" y="554"/>
                          </a:lnTo>
                          <a:lnTo>
                            <a:pt x="172" y="485"/>
                          </a:lnTo>
                          <a:lnTo>
                            <a:pt x="182" y="387"/>
                          </a:lnTo>
                          <a:lnTo>
                            <a:pt x="211" y="304"/>
                          </a:lnTo>
                          <a:lnTo>
                            <a:pt x="257" y="216"/>
                          </a:lnTo>
                          <a:lnTo>
                            <a:pt x="305" y="165"/>
                          </a:lnTo>
                          <a:lnTo>
                            <a:pt x="379" y="97"/>
                          </a:lnTo>
                          <a:lnTo>
                            <a:pt x="484" y="48"/>
                          </a:lnTo>
                          <a:lnTo>
                            <a:pt x="577" y="22"/>
                          </a:lnTo>
                          <a:lnTo>
                            <a:pt x="689" y="1"/>
                          </a:lnTo>
                          <a:lnTo>
                            <a:pt x="801" y="0"/>
                          </a:lnTo>
                          <a:lnTo>
                            <a:pt x="891" y="8"/>
                          </a:lnTo>
                          <a:lnTo>
                            <a:pt x="1003" y="34"/>
                          </a:lnTo>
                          <a:lnTo>
                            <a:pt x="1108" y="71"/>
                          </a:lnTo>
                          <a:lnTo>
                            <a:pt x="1183" y="112"/>
                          </a:lnTo>
                          <a:lnTo>
                            <a:pt x="1271" y="182"/>
                          </a:lnTo>
                          <a:lnTo>
                            <a:pt x="1344" y="273"/>
                          </a:lnTo>
                          <a:lnTo>
                            <a:pt x="1393" y="366"/>
                          </a:lnTo>
                          <a:lnTo>
                            <a:pt x="1425" y="433"/>
                          </a:lnTo>
                          <a:lnTo>
                            <a:pt x="1442" y="551"/>
                          </a:lnTo>
                          <a:lnTo>
                            <a:pt x="1437" y="674"/>
                          </a:lnTo>
                          <a:lnTo>
                            <a:pt x="1426" y="768"/>
                          </a:lnTo>
                          <a:lnTo>
                            <a:pt x="1393" y="891"/>
                          </a:lnTo>
                          <a:lnTo>
                            <a:pt x="1350" y="1015"/>
                          </a:lnTo>
                          <a:lnTo>
                            <a:pt x="1297" y="1109"/>
                          </a:lnTo>
                          <a:lnTo>
                            <a:pt x="1226" y="1210"/>
                          </a:lnTo>
                          <a:lnTo>
                            <a:pt x="1141" y="1272"/>
                          </a:lnTo>
                          <a:lnTo>
                            <a:pt x="1056" y="1304"/>
                          </a:lnTo>
                          <a:lnTo>
                            <a:pt x="962" y="1324"/>
                          </a:lnTo>
                          <a:lnTo>
                            <a:pt x="879" y="1323"/>
                          </a:lnTo>
                          <a:lnTo>
                            <a:pt x="811" y="1298"/>
                          </a:lnTo>
                          <a:lnTo>
                            <a:pt x="752" y="1265"/>
                          </a:lnTo>
                          <a:lnTo>
                            <a:pt x="724" y="1254"/>
                          </a:lnTo>
                          <a:lnTo>
                            <a:pt x="748" y="1319"/>
                          </a:lnTo>
                          <a:lnTo>
                            <a:pt x="791" y="1381"/>
                          </a:lnTo>
                          <a:lnTo>
                            <a:pt x="811" y="1469"/>
                          </a:lnTo>
                          <a:lnTo>
                            <a:pt x="811" y="1645"/>
                          </a:lnTo>
                          <a:lnTo>
                            <a:pt x="625" y="1631"/>
                          </a:lnTo>
                          <a:lnTo>
                            <a:pt x="441" y="1557"/>
                          </a:lnTo>
                          <a:lnTo>
                            <a:pt x="305" y="1474"/>
                          </a:lnTo>
                          <a:lnTo>
                            <a:pt x="0" y="1375"/>
                          </a:lnTo>
                          <a:close/>
                        </a:path>
                      </a:pathLst>
                    </a:custGeom>
                    <a:solidFill>
                      <a:srgbClr val="E0A080"/>
                    </a:solidFill>
                    <a:ln w="6350">
                      <a:solidFill>
                        <a:srgbClr val="000000"/>
                      </a:solidFill>
                      <a:prstDash val="solid"/>
                      <a:round/>
                      <a:headEnd/>
                      <a:tailEnd/>
                    </a:ln>
                  </p:spPr>
                  <p:txBody>
                    <a:bodyPr/>
                    <a:lstStyle/>
                    <a:p>
                      <a:endParaRPr lang="zh-CN" altLang="en-US"/>
                    </a:p>
                  </p:txBody>
                </p:sp>
                <p:sp>
                  <p:nvSpPr>
                    <p:cNvPr id="96292" name="Freeform 36"/>
                    <p:cNvSpPr>
                      <a:spLocks/>
                    </p:cNvSpPr>
                    <p:nvPr/>
                  </p:nvSpPr>
                  <p:spPr bwMode="auto">
                    <a:xfrm>
                      <a:off x="1533" y="2952"/>
                      <a:ext cx="43" cy="139"/>
                    </a:xfrm>
                    <a:custGeom>
                      <a:avLst/>
                      <a:gdLst>
                        <a:gd name="T0" fmla="*/ 86 w 86"/>
                        <a:gd name="T1" fmla="*/ 277 h 277"/>
                        <a:gd name="T2" fmla="*/ 46 w 86"/>
                        <a:gd name="T3" fmla="*/ 265 h 277"/>
                        <a:gd name="T4" fmla="*/ 24 w 86"/>
                        <a:gd name="T5" fmla="*/ 241 h 277"/>
                        <a:gd name="T6" fmla="*/ 7 w 86"/>
                        <a:gd name="T7" fmla="*/ 202 h 277"/>
                        <a:gd name="T8" fmla="*/ 0 w 86"/>
                        <a:gd name="T9" fmla="*/ 153 h 277"/>
                        <a:gd name="T10" fmla="*/ 3 w 86"/>
                        <a:gd name="T11" fmla="*/ 96 h 277"/>
                        <a:gd name="T12" fmla="*/ 16 w 86"/>
                        <a:gd name="T13" fmla="*/ 60 h 277"/>
                        <a:gd name="T14" fmla="*/ 39 w 86"/>
                        <a:gd name="T15" fmla="*/ 24 h 277"/>
                        <a:gd name="T16" fmla="*/ 65 w 86"/>
                        <a:gd name="T1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277">
                          <a:moveTo>
                            <a:pt x="86" y="277"/>
                          </a:moveTo>
                          <a:lnTo>
                            <a:pt x="46" y="265"/>
                          </a:lnTo>
                          <a:lnTo>
                            <a:pt x="24" y="241"/>
                          </a:lnTo>
                          <a:lnTo>
                            <a:pt x="7" y="202"/>
                          </a:lnTo>
                          <a:lnTo>
                            <a:pt x="0" y="153"/>
                          </a:lnTo>
                          <a:lnTo>
                            <a:pt x="3" y="96"/>
                          </a:lnTo>
                          <a:lnTo>
                            <a:pt x="16" y="60"/>
                          </a:lnTo>
                          <a:lnTo>
                            <a:pt x="39" y="24"/>
                          </a:lnTo>
                          <a:lnTo>
                            <a:pt x="6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293" name="Group 37"/>
                  <p:cNvGrpSpPr>
                    <a:grpSpLocks/>
                  </p:cNvGrpSpPr>
                  <p:nvPr/>
                </p:nvGrpSpPr>
                <p:grpSpPr bwMode="auto">
                  <a:xfrm>
                    <a:off x="1159" y="2649"/>
                    <a:ext cx="630" cy="526"/>
                    <a:chOff x="1159" y="2649"/>
                    <a:chExt cx="630" cy="526"/>
                  </a:xfrm>
                </p:grpSpPr>
                <p:grpSp>
                  <p:nvGrpSpPr>
                    <p:cNvPr id="96294" name="Group 38"/>
                    <p:cNvGrpSpPr>
                      <a:grpSpLocks/>
                    </p:cNvGrpSpPr>
                    <p:nvPr/>
                  </p:nvGrpSpPr>
                  <p:grpSpPr bwMode="auto">
                    <a:xfrm>
                      <a:off x="1314" y="2649"/>
                      <a:ext cx="414" cy="152"/>
                      <a:chOff x="1314" y="2649"/>
                      <a:chExt cx="414" cy="152"/>
                    </a:xfrm>
                  </p:grpSpPr>
                  <p:sp>
                    <p:nvSpPr>
                      <p:cNvPr id="96295" name="Freeform 39"/>
                      <p:cNvSpPr>
                        <a:spLocks/>
                      </p:cNvSpPr>
                      <p:nvPr/>
                    </p:nvSpPr>
                    <p:spPr bwMode="auto">
                      <a:xfrm>
                        <a:off x="1344" y="2671"/>
                        <a:ext cx="384" cy="130"/>
                      </a:xfrm>
                      <a:custGeom>
                        <a:avLst/>
                        <a:gdLst>
                          <a:gd name="T0" fmla="*/ 0 w 768"/>
                          <a:gd name="T1" fmla="*/ 259 h 259"/>
                          <a:gd name="T2" fmla="*/ 64 w 768"/>
                          <a:gd name="T3" fmla="*/ 176 h 259"/>
                          <a:gd name="T4" fmla="*/ 140 w 768"/>
                          <a:gd name="T5" fmla="*/ 115 h 259"/>
                          <a:gd name="T6" fmla="*/ 229 w 768"/>
                          <a:gd name="T7" fmla="*/ 64 h 259"/>
                          <a:gd name="T8" fmla="*/ 321 w 768"/>
                          <a:gd name="T9" fmla="*/ 29 h 259"/>
                          <a:gd name="T10" fmla="*/ 427 w 768"/>
                          <a:gd name="T11" fmla="*/ 11 h 259"/>
                          <a:gd name="T12" fmla="*/ 556 w 768"/>
                          <a:gd name="T13" fmla="*/ 0 h 259"/>
                          <a:gd name="T14" fmla="*/ 649 w 768"/>
                          <a:gd name="T15" fmla="*/ 16 h 259"/>
                          <a:gd name="T16" fmla="*/ 768 w 768"/>
                          <a:gd name="T17" fmla="*/ 5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8" h="259">
                            <a:moveTo>
                              <a:pt x="0" y="259"/>
                            </a:moveTo>
                            <a:lnTo>
                              <a:pt x="64" y="176"/>
                            </a:lnTo>
                            <a:lnTo>
                              <a:pt x="140" y="115"/>
                            </a:lnTo>
                            <a:lnTo>
                              <a:pt x="229" y="64"/>
                            </a:lnTo>
                            <a:lnTo>
                              <a:pt x="321" y="29"/>
                            </a:lnTo>
                            <a:lnTo>
                              <a:pt x="427" y="11"/>
                            </a:lnTo>
                            <a:lnTo>
                              <a:pt x="556" y="0"/>
                            </a:lnTo>
                            <a:lnTo>
                              <a:pt x="649" y="16"/>
                            </a:lnTo>
                            <a:lnTo>
                              <a:pt x="768" y="56"/>
                            </a:lnTo>
                          </a:path>
                        </a:pathLst>
                      </a:custGeom>
                      <a:noFill/>
                      <a:ln w="6350">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296" name="Freeform 40"/>
                      <p:cNvSpPr>
                        <a:spLocks/>
                      </p:cNvSpPr>
                      <p:nvPr/>
                    </p:nvSpPr>
                    <p:spPr bwMode="auto">
                      <a:xfrm>
                        <a:off x="1314" y="2649"/>
                        <a:ext cx="389" cy="142"/>
                      </a:xfrm>
                      <a:custGeom>
                        <a:avLst/>
                        <a:gdLst>
                          <a:gd name="T0" fmla="*/ 0 w 776"/>
                          <a:gd name="T1" fmla="*/ 285 h 285"/>
                          <a:gd name="T2" fmla="*/ 40 w 776"/>
                          <a:gd name="T3" fmla="*/ 205 h 285"/>
                          <a:gd name="T4" fmla="*/ 88 w 776"/>
                          <a:gd name="T5" fmla="*/ 141 h 285"/>
                          <a:gd name="T6" fmla="*/ 147 w 776"/>
                          <a:gd name="T7" fmla="*/ 84 h 285"/>
                          <a:gd name="T8" fmla="*/ 227 w 776"/>
                          <a:gd name="T9" fmla="*/ 35 h 285"/>
                          <a:gd name="T10" fmla="*/ 341 w 776"/>
                          <a:gd name="T11" fmla="*/ 5 h 285"/>
                          <a:gd name="T12" fmla="*/ 450 w 776"/>
                          <a:gd name="T13" fmla="*/ 0 h 285"/>
                          <a:gd name="T14" fmla="*/ 568 w 776"/>
                          <a:gd name="T15" fmla="*/ 14 h 285"/>
                          <a:gd name="T16" fmla="*/ 668 w 776"/>
                          <a:gd name="T17" fmla="*/ 38 h 285"/>
                          <a:gd name="T18" fmla="*/ 726 w 776"/>
                          <a:gd name="T19" fmla="*/ 62 h 285"/>
                          <a:gd name="T20" fmla="*/ 776 w 776"/>
                          <a:gd name="T21" fmla="*/ 8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6" h="285">
                            <a:moveTo>
                              <a:pt x="0" y="285"/>
                            </a:moveTo>
                            <a:lnTo>
                              <a:pt x="40" y="205"/>
                            </a:lnTo>
                            <a:lnTo>
                              <a:pt x="88" y="141"/>
                            </a:lnTo>
                            <a:lnTo>
                              <a:pt x="147" y="84"/>
                            </a:lnTo>
                            <a:lnTo>
                              <a:pt x="227" y="35"/>
                            </a:lnTo>
                            <a:lnTo>
                              <a:pt x="341" y="5"/>
                            </a:lnTo>
                            <a:lnTo>
                              <a:pt x="450" y="0"/>
                            </a:lnTo>
                            <a:lnTo>
                              <a:pt x="568" y="14"/>
                            </a:lnTo>
                            <a:lnTo>
                              <a:pt x="668" y="38"/>
                            </a:lnTo>
                            <a:lnTo>
                              <a:pt x="726" y="62"/>
                            </a:lnTo>
                            <a:lnTo>
                              <a:pt x="776" y="86"/>
                            </a:lnTo>
                          </a:path>
                        </a:pathLst>
                      </a:custGeom>
                      <a:noFill/>
                      <a:ln w="6350">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297" name="Group 41"/>
                    <p:cNvGrpSpPr>
                      <a:grpSpLocks/>
                    </p:cNvGrpSpPr>
                    <p:nvPr/>
                  </p:nvGrpSpPr>
                  <p:grpSpPr bwMode="auto">
                    <a:xfrm>
                      <a:off x="1159" y="2743"/>
                      <a:ext cx="630" cy="432"/>
                      <a:chOff x="1159" y="2743"/>
                      <a:chExt cx="630" cy="432"/>
                    </a:xfrm>
                  </p:grpSpPr>
                  <p:grpSp>
                    <p:nvGrpSpPr>
                      <p:cNvPr id="96298" name="Group 42"/>
                      <p:cNvGrpSpPr>
                        <a:grpSpLocks/>
                      </p:cNvGrpSpPr>
                      <p:nvPr/>
                    </p:nvGrpSpPr>
                    <p:grpSpPr bwMode="auto">
                      <a:xfrm>
                        <a:off x="1159" y="2743"/>
                        <a:ext cx="225" cy="249"/>
                        <a:chOff x="1159" y="2743"/>
                        <a:chExt cx="225" cy="249"/>
                      </a:xfrm>
                    </p:grpSpPr>
                    <p:sp>
                      <p:nvSpPr>
                        <p:cNvPr id="96299" name="Freeform 43"/>
                        <p:cNvSpPr>
                          <a:spLocks/>
                        </p:cNvSpPr>
                        <p:nvPr/>
                      </p:nvSpPr>
                      <p:spPr bwMode="auto">
                        <a:xfrm>
                          <a:off x="1159" y="2743"/>
                          <a:ext cx="225" cy="249"/>
                        </a:xfrm>
                        <a:custGeom>
                          <a:avLst/>
                          <a:gdLst>
                            <a:gd name="T0" fmla="*/ 24 w 449"/>
                            <a:gd name="T1" fmla="*/ 408 h 498"/>
                            <a:gd name="T2" fmla="*/ 16 w 449"/>
                            <a:gd name="T3" fmla="*/ 215 h 498"/>
                            <a:gd name="T4" fmla="*/ 75 w 449"/>
                            <a:gd name="T5" fmla="*/ 93 h 498"/>
                            <a:gd name="T6" fmla="*/ 119 w 449"/>
                            <a:gd name="T7" fmla="*/ 23 h 498"/>
                            <a:gd name="T8" fmla="*/ 162 w 449"/>
                            <a:gd name="T9" fmla="*/ 0 h 498"/>
                            <a:gd name="T10" fmla="*/ 185 w 449"/>
                            <a:gd name="T11" fmla="*/ 44 h 498"/>
                            <a:gd name="T12" fmla="*/ 220 w 449"/>
                            <a:gd name="T13" fmla="*/ 25 h 498"/>
                            <a:gd name="T14" fmla="*/ 242 w 449"/>
                            <a:gd name="T15" fmla="*/ 70 h 498"/>
                            <a:gd name="T16" fmla="*/ 265 w 449"/>
                            <a:gd name="T17" fmla="*/ 99 h 498"/>
                            <a:gd name="T18" fmla="*/ 291 w 449"/>
                            <a:gd name="T19" fmla="*/ 126 h 498"/>
                            <a:gd name="T20" fmla="*/ 286 w 449"/>
                            <a:gd name="T21" fmla="*/ 168 h 498"/>
                            <a:gd name="T22" fmla="*/ 319 w 449"/>
                            <a:gd name="T23" fmla="*/ 142 h 498"/>
                            <a:gd name="T24" fmla="*/ 351 w 449"/>
                            <a:gd name="T25" fmla="*/ 166 h 498"/>
                            <a:gd name="T26" fmla="*/ 354 w 449"/>
                            <a:gd name="T27" fmla="*/ 200 h 498"/>
                            <a:gd name="T28" fmla="*/ 391 w 449"/>
                            <a:gd name="T29" fmla="*/ 205 h 498"/>
                            <a:gd name="T30" fmla="*/ 404 w 449"/>
                            <a:gd name="T31" fmla="*/ 245 h 498"/>
                            <a:gd name="T32" fmla="*/ 433 w 449"/>
                            <a:gd name="T33" fmla="*/ 283 h 498"/>
                            <a:gd name="T34" fmla="*/ 423 w 449"/>
                            <a:gd name="T35" fmla="*/ 366 h 498"/>
                            <a:gd name="T36" fmla="*/ 438 w 449"/>
                            <a:gd name="T37" fmla="*/ 422 h 498"/>
                            <a:gd name="T38" fmla="*/ 446 w 449"/>
                            <a:gd name="T39" fmla="*/ 471 h 498"/>
                            <a:gd name="T40" fmla="*/ 417 w 449"/>
                            <a:gd name="T41" fmla="*/ 498 h 498"/>
                            <a:gd name="T42" fmla="*/ 381 w 449"/>
                            <a:gd name="T43" fmla="*/ 492 h 498"/>
                            <a:gd name="T44" fmla="*/ 351 w 449"/>
                            <a:gd name="T45" fmla="*/ 455 h 498"/>
                            <a:gd name="T46" fmla="*/ 328 w 449"/>
                            <a:gd name="T47" fmla="*/ 450 h 498"/>
                            <a:gd name="T48" fmla="*/ 290 w 449"/>
                            <a:gd name="T49" fmla="*/ 440 h 498"/>
                            <a:gd name="T50" fmla="*/ 265 w 449"/>
                            <a:gd name="T51" fmla="*/ 433 h 498"/>
                            <a:gd name="T52" fmla="*/ 248 w 449"/>
                            <a:gd name="T53" fmla="*/ 423 h 498"/>
                            <a:gd name="T54" fmla="*/ 220 w 449"/>
                            <a:gd name="T55" fmla="*/ 417 h 498"/>
                            <a:gd name="T56" fmla="*/ 200 w 449"/>
                            <a:gd name="T57" fmla="*/ 385 h 498"/>
                            <a:gd name="T58" fmla="*/ 187 w 449"/>
                            <a:gd name="T59" fmla="*/ 418 h 498"/>
                            <a:gd name="T60" fmla="*/ 158 w 449"/>
                            <a:gd name="T61" fmla="*/ 429 h 498"/>
                            <a:gd name="T62" fmla="*/ 144 w 449"/>
                            <a:gd name="T63" fmla="*/ 440 h 498"/>
                            <a:gd name="T64" fmla="*/ 119 w 449"/>
                            <a:gd name="T65" fmla="*/ 47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9" h="498">
                              <a:moveTo>
                                <a:pt x="83" y="472"/>
                              </a:moveTo>
                              <a:lnTo>
                                <a:pt x="24" y="408"/>
                              </a:lnTo>
                              <a:lnTo>
                                <a:pt x="0" y="323"/>
                              </a:lnTo>
                              <a:lnTo>
                                <a:pt x="16" y="215"/>
                              </a:lnTo>
                              <a:lnTo>
                                <a:pt x="49" y="134"/>
                              </a:lnTo>
                              <a:lnTo>
                                <a:pt x="75" y="93"/>
                              </a:lnTo>
                              <a:lnTo>
                                <a:pt x="104" y="40"/>
                              </a:lnTo>
                              <a:lnTo>
                                <a:pt x="119" y="23"/>
                              </a:lnTo>
                              <a:lnTo>
                                <a:pt x="140" y="1"/>
                              </a:lnTo>
                              <a:lnTo>
                                <a:pt x="162" y="0"/>
                              </a:lnTo>
                              <a:lnTo>
                                <a:pt x="174" y="19"/>
                              </a:lnTo>
                              <a:lnTo>
                                <a:pt x="185" y="44"/>
                              </a:lnTo>
                              <a:lnTo>
                                <a:pt x="195" y="28"/>
                              </a:lnTo>
                              <a:lnTo>
                                <a:pt x="220" y="25"/>
                              </a:lnTo>
                              <a:lnTo>
                                <a:pt x="235" y="44"/>
                              </a:lnTo>
                              <a:lnTo>
                                <a:pt x="242" y="70"/>
                              </a:lnTo>
                              <a:lnTo>
                                <a:pt x="248" y="110"/>
                              </a:lnTo>
                              <a:lnTo>
                                <a:pt x="265" y="99"/>
                              </a:lnTo>
                              <a:lnTo>
                                <a:pt x="286" y="113"/>
                              </a:lnTo>
                              <a:lnTo>
                                <a:pt x="291" y="126"/>
                              </a:lnTo>
                              <a:lnTo>
                                <a:pt x="290" y="149"/>
                              </a:lnTo>
                              <a:lnTo>
                                <a:pt x="286" y="168"/>
                              </a:lnTo>
                              <a:lnTo>
                                <a:pt x="300" y="152"/>
                              </a:lnTo>
                              <a:lnTo>
                                <a:pt x="319" y="142"/>
                              </a:lnTo>
                              <a:lnTo>
                                <a:pt x="348" y="149"/>
                              </a:lnTo>
                              <a:lnTo>
                                <a:pt x="351" y="166"/>
                              </a:lnTo>
                              <a:lnTo>
                                <a:pt x="354" y="181"/>
                              </a:lnTo>
                              <a:lnTo>
                                <a:pt x="354" y="200"/>
                              </a:lnTo>
                              <a:lnTo>
                                <a:pt x="371" y="194"/>
                              </a:lnTo>
                              <a:lnTo>
                                <a:pt x="391" y="205"/>
                              </a:lnTo>
                              <a:lnTo>
                                <a:pt x="399" y="220"/>
                              </a:lnTo>
                              <a:lnTo>
                                <a:pt x="404" y="245"/>
                              </a:lnTo>
                              <a:lnTo>
                                <a:pt x="423" y="253"/>
                              </a:lnTo>
                              <a:lnTo>
                                <a:pt x="433" y="283"/>
                              </a:lnTo>
                              <a:lnTo>
                                <a:pt x="429" y="312"/>
                              </a:lnTo>
                              <a:lnTo>
                                <a:pt x="423" y="366"/>
                              </a:lnTo>
                              <a:lnTo>
                                <a:pt x="427" y="398"/>
                              </a:lnTo>
                              <a:lnTo>
                                <a:pt x="438" y="422"/>
                              </a:lnTo>
                              <a:lnTo>
                                <a:pt x="449" y="445"/>
                              </a:lnTo>
                              <a:lnTo>
                                <a:pt x="446" y="471"/>
                              </a:lnTo>
                              <a:lnTo>
                                <a:pt x="433" y="491"/>
                              </a:lnTo>
                              <a:lnTo>
                                <a:pt x="417" y="498"/>
                              </a:lnTo>
                              <a:lnTo>
                                <a:pt x="398" y="498"/>
                              </a:lnTo>
                              <a:lnTo>
                                <a:pt x="381" y="492"/>
                              </a:lnTo>
                              <a:lnTo>
                                <a:pt x="360" y="472"/>
                              </a:lnTo>
                              <a:lnTo>
                                <a:pt x="351" y="455"/>
                              </a:lnTo>
                              <a:lnTo>
                                <a:pt x="348" y="445"/>
                              </a:lnTo>
                              <a:lnTo>
                                <a:pt x="328" y="450"/>
                              </a:lnTo>
                              <a:lnTo>
                                <a:pt x="306" y="449"/>
                              </a:lnTo>
                              <a:lnTo>
                                <a:pt x="290" y="440"/>
                              </a:lnTo>
                              <a:lnTo>
                                <a:pt x="284" y="433"/>
                              </a:lnTo>
                              <a:lnTo>
                                <a:pt x="265" y="433"/>
                              </a:lnTo>
                              <a:lnTo>
                                <a:pt x="254" y="428"/>
                              </a:lnTo>
                              <a:lnTo>
                                <a:pt x="248" y="423"/>
                              </a:lnTo>
                              <a:lnTo>
                                <a:pt x="233" y="423"/>
                              </a:lnTo>
                              <a:lnTo>
                                <a:pt x="220" y="417"/>
                              </a:lnTo>
                              <a:lnTo>
                                <a:pt x="210" y="398"/>
                              </a:lnTo>
                              <a:lnTo>
                                <a:pt x="200" y="385"/>
                              </a:lnTo>
                              <a:lnTo>
                                <a:pt x="195" y="398"/>
                              </a:lnTo>
                              <a:lnTo>
                                <a:pt x="187" y="418"/>
                              </a:lnTo>
                              <a:lnTo>
                                <a:pt x="172" y="428"/>
                              </a:lnTo>
                              <a:lnTo>
                                <a:pt x="158" y="429"/>
                              </a:lnTo>
                              <a:lnTo>
                                <a:pt x="148" y="429"/>
                              </a:lnTo>
                              <a:lnTo>
                                <a:pt x="144" y="440"/>
                              </a:lnTo>
                              <a:lnTo>
                                <a:pt x="134" y="455"/>
                              </a:lnTo>
                              <a:lnTo>
                                <a:pt x="119" y="472"/>
                              </a:lnTo>
                              <a:lnTo>
                                <a:pt x="83" y="472"/>
                              </a:lnTo>
                              <a:close/>
                            </a:path>
                          </a:pathLst>
                        </a:custGeom>
                        <a:solidFill>
                          <a:srgbClr val="C08040"/>
                        </a:solidFill>
                        <a:ln w="6350">
                          <a:solidFill>
                            <a:srgbClr val="000000"/>
                          </a:solidFill>
                          <a:prstDash val="solid"/>
                          <a:round/>
                          <a:headEnd/>
                          <a:tailEnd/>
                        </a:ln>
                      </p:spPr>
                      <p:txBody>
                        <a:bodyPr/>
                        <a:lstStyle/>
                        <a:p>
                          <a:endParaRPr lang="zh-CN" altLang="en-US"/>
                        </a:p>
                      </p:txBody>
                    </p:sp>
                    <p:grpSp>
                      <p:nvGrpSpPr>
                        <p:cNvPr id="96300" name="Group 44"/>
                        <p:cNvGrpSpPr>
                          <a:grpSpLocks/>
                        </p:cNvGrpSpPr>
                        <p:nvPr/>
                      </p:nvGrpSpPr>
                      <p:grpSpPr bwMode="auto">
                        <a:xfrm>
                          <a:off x="1171" y="2756"/>
                          <a:ext cx="169" cy="217"/>
                          <a:chOff x="1171" y="2756"/>
                          <a:chExt cx="169" cy="217"/>
                        </a:xfrm>
                      </p:grpSpPr>
                      <p:sp>
                        <p:nvSpPr>
                          <p:cNvPr id="96301" name="Freeform 45"/>
                          <p:cNvSpPr>
                            <a:spLocks/>
                          </p:cNvSpPr>
                          <p:nvPr/>
                        </p:nvSpPr>
                        <p:spPr bwMode="auto">
                          <a:xfrm>
                            <a:off x="1306" y="2899"/>
                            <a:ext cx="34" cy="46"/>
                          </a:xfrm>
                          <a:custGeom>
                            <a:avLst/>
                            <a:gdLst>
                              <a:gd name="T0" fmla="*/ 19 w 66"/>
                              <a:gd name="T1" fmla="*/ 93 h 93"/>
                              <a:gd name="T2" fmla="*/ 14 w 66"/>
                              <a:gd name="T3" fmla="*/ 47 h 93"/>
                              <a:gd name="T4" fmla="*/ 29 w 66"/>
                              <a:gd name="T5" fmla="*/ 20 h 93"/>
                              <a:gd name="T6" fmla="*/ 66 w 66"/>
                              <a:gd name="T7" fmla="*/ 0 h 93"/>
                              <a:gd name="T8" fmla="*/ 43 w 66"/>
                              <a:gd name="T9" fmla="*/ 4 h 93"/>
                              <a:gd name="T10" fmla="*/ 12 w 66"/>
                              <a:gd name="T11" fmla="*/ 14 h 93"/>
                              <a:gd name="T12" fmla="*/ 0 w 66"/>
                              <a:gd name="T13" fmla="*/ 38 h 93"/>
                              <a:gd name="T14" fmla="*/ 19 w 66"/>
                              <a:gd name="T15" fmla="*/ 9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93">
                                <a:moveTo>
                                  <a:pt x="19" y="93"/>
                                </a:moveTo>
                                <a:lnTo>
                                  <a:pt x="14" y="47"/>
                                </a:lnTo>
                                <a:lnTo>
                                  <a:pt x="29" y="20"/>
                                </a:lnTo>
                                <a:lnTo>
                                  <a:pt x="66" y="0"/>
                                </a:lnTo>
                                <a:lnTo>
                                  <a:pt x="43" y="4"/>
                                </a:lnTo>
                                <a:lnTo>
                                  <a:pt x="12" y="14"/>
                                </a:lnTo>
                                <a:lnTo>
                                  <a:pt x="0" y="38"/>
                                </a:lnTo>
                                <a:lnTo>
                                  <a:pt x="19" y="93"/>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96302" name="Freeform 46"/>
                          <p:cNvSpPr>
                            <a:spLocks/>
                          </p:cNvSpPr>
                          <p:nvPr/>
                        </p:nvSpPr>
                        <p:spPr bwMode="auto">
                          <a:xfrm>
                            <a:off x="1243" y="2827"/>
                            <a:ext cx="54" cy="108"/>
                          </a:xfrm>
                          <a:custGeom>
                            <a:avLst/>
                            <a:gdLst>
                              <a:gd name="T0" fmla="*/ 43 w 108"/>
                              <a:gd name="T1" fmla="*/ 217 h 217"/>
                              <a:gd name="T2" fmla="*/ 22 w 108"/>
                              <a:gd name="T3" fmla="*/ 171 h 217"/>
                              <a:gd name="T4" fmla="*/ 26 w 108"/>
                              <a:gd name="T5" fmla="*/ 104 h 217"/>
                              <a:gd name="T6" fmla="*/ 60 w 108"/>
                              <a:gd name="T7" fmla="*/ 52 h 217"/>
                              <a:gd name="T8" fmla="*/ 108 w 108"/>
                              <a:gd name="T9" fmla="*/ 0 h 217"/>
                              <a:gd name="T10" fmla="*/ 81 w 108"/>
                              <a:gd name="T11" fmla="*/ 30 h 217"/>
                              <a:gd name="T12" fmla="*/ 32 w 108"/>
                              <a:gd name="T13" fmla="*/ 65 h 217"/>
                              <a:gd name="T14" fmla="*/ 0 w 108"/>
                              <a:gd name="T15" fmla="*/ 97 h 217"/>
                              <a:gd name="T16" fmla="*/ 5 w 108"/>
                              <a:gd name="T17" fmla="*/ 121 h 217"/>
                              <a:gd name="T18" fmla="*/ 4 w 108"/>
                              <a:gd name="T19" fmla="*/ 154 h 217"/>
                              <a:gd name="T20" fmla="*/ 4 w 108"/>
                              <a:gd name="T21" fmla="*/ 186 h 217"/>
                              <a:gd name="T22" fmla="*/ 43 w 108"/>
                              <a:gd name="T23"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17">
                                <a:moveTo>
                                  <a:pt x="43" y="217"/>
                                </a:moveTo>
                                <a:lnTo>
                                  <a:pt x="22" y="171"/>
                                </a:lnTo>
                                <a:lnTo>
                                  <a:pt x="26" y="104"/>
                                </a:lnTo>
                                <a:lnTo>
                                  <a:pt x="60" y="52"/>
                                </a:lnTo>
                                <a:lnTo>
                                  <a:pt x="108" y="0"/>
                                </a:lnTo>
                                <a:lnTo>
                                  <a:pt x="81" y="30"/>
                                </a:lnTo>
                                <a:lnTo>
                                  <a:pt x="32" y="65"/>
                                </a:lnTo>
                                <a:lnTo>
                                  <a:pt x="0" y="97"/>
                                </a:lnTo>
                                <a:lnTo>
                                  <a:pt x="5" y="121"/>
                                </a:lnTo>
                                <a:lnTo>
                                  <a:pt x="4" y="154"/>
                                </a:lnTo>
                                <a:lnTo>
                                  <a:pt x="4" y="186"/>
                                </a:lnTo>
                                <a:lnTo>
                                  <a:pt x="43" y="217"/>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96303" name="Freeform 47"/>
                          <p:cNvSpPr>
                            <a:spLocks/>
                          </p:cNvSpPr>
                          <p:nvPr/>
                        </p:nvSpPr>
                        <p:spPr bwMode="auto">
                          <a:xfrm>
                            <a:off x="1171" y="2886"/>
                            <a:ext cx="37" cy="87"/>
                          </a:xfrm>
                          <a:custGeom>
                            <a:avLst/>
                            <a:gdLst>
                              <a:gd name="T0" fmla="*/ 33 w 74"/>
                              <a:gd name="T1" fmla="*/ 144 h 174"/>
                              <a:gd name="T2" fmla="*/ 0 w 74"/>
                              <a:gd name="T3" fmla="*/ 90 h 174"/>
                              <a:gd name="T4" fmla="*/ 12 w 74"/>
                              <a:gd name="T5" fmla="*/ 53 h 174"/>
                              <a:gd name="T6" fmla="*/ 42 w 74"/>
                              <a:gd name="T7" fmla="*/ 0 h 174"/>
                              <a:gd name="T8" fmla="*/ 17 w 74"/>
                              <a:gd name="T9" fmla="*/ 92 h 174"/>
                              <a:gd name="T10" fmla="*/ 36 w 74"/>
                              <a:gd name="T11" fmla="*/ 132 h 174"/>
                              <a:gd name="T12" fmla="*/ 74 w 74"/>
                              <a:gd name="T13" fmla="*/ 174 h 174"/>
                              <a:gd name="T14" fmla="*/ 33 w 74"/>
                              <a:gd name="T15" fmla="*/ 14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74">
                                <a:moveTo>
                                  <a:pt x="33" y="144"/>
                                </a:moveTo>
                                <a:lnTo>
                                  <a:pt x="0" y="90"/>
                                </a:lnTo>
                                <a:lnTo>
                                  <a:pt x="12" y="53"/>
                                </a:lnTo>
                                <a:lnTo>
                                  <a:pt x="42" y="0"/>
                                </a:lnTo>
                                <a:lnTo>
                                  <a:pt x="17" y="92"/>
                                </a:lnTo>
                                <a:lnTo>
                                  <a:pt x="36" y="132"/>
                                </a:lnTo>
                                <a:lnTo>
                                  <a:pt x="74" y="174"/>
                                </a:lnTo>
                                <a:lnTo>
                                  <a:pt x="33" y="144"/>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96304" name="Freeform 48"/>
                          <p:cNvSpPr>
                            <a:spLocks/>
                          </p:cNvSpPr>
                          <p:nvPr/>
                        </p:nvSpPr>
                        <p:spPr bwMode="auto">
                          <a:xfrm>
                            <a:off x="1201" y="2756"/>
                            <a:ext cx="49" cy="86"/>
                          </a:xfrm>
                          <a:custGeom>
                            <a:avLst/>
                            <a:gdLst>
                              <a:gd name="T0" fmla="*/ 99 w 99"/>
                              <a:gd name="T1" fmla="*/ 0 h 171"/>
                              <a:gd name="T2" fmla="*/ 52 w 99"/>
                              <a:gd name="T3" fmla="*/ 42 h 171"/>
                              <a:gd name="T4" fmla="*/ 14 w 99"/>
                              <a:gd name="T5" fmla="*/ 83 h 171"/>
                              <a:gd name="T6" fmla="*/ 6 w 99"/>
                              <a:gd name="T7" fmla="*/ 122 h 171"/>
                              <a:gd name="T8" fmla="*/ 0 w 99"/>
                              <a:gd name="T9" fmla="*/ 171 h 171"/>
                              <a:gd name="T10" fmla="*/ 16 w 99"/>
                              <a:gd name="T11" fmla="*/ 130 h 171"/>
                              <a:gd name="T12" fmla="*/ 31 w 99"/>
                              <a:gd name="T13" fmla="*/ 87 h 171"/>
                              <a:gd name="T14" fmla="*/ 72 w 99"/>
                              <a:gd name="T15" fmla="*/ 37 h 171"/>
                              <a:gd name="T16" fmla="*/ 99 w 99"/>
                              <a:gd name="T1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1">
                                <a:moveTo>
                                  <a:pt x="99" y="0"/>
                                </a:moveTo>
                                <a:lnTo>
                                  <a:pt x="52" y="42"/>
                                </a:lnTo>
                                <a:lnTo>
                                  <a:pt x="14" y="83"/>
                                </a:lnTo>
                                <a:lnTo>
                                  <a:pt x="6" y="122"/>
                                </a:lnTo>
                                <a:lnTo>
                                  <a:pt x="0" y="171"/>
                                </a:lnTo>
                                <a:lnTo>
                                  <a:pt x="16" y="130"/>
                                </a:lnTo>
                                <a:lnTo>
                                  <a:pt x="31" y="87"/>
                                </a:lnTo>
                                <a:lnTo>
                                  <a:pt x="72" y="37"/>
                                </a:lnTo>
                                <a:lnTo>
                                  <a:pt x="99" y="0"/>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96305" name="Freeform 49"/>
                          <p:cNvSpPr>
                            <a:spLocks/>
                          </p:cNvSpPr>
                          <p:nvPr/>
                        </p:nvSpPr>
                        <p:spPr bwMode="auto">
                          <a:xfrm>
                            <a:off x="1195" y="2917"/>
                            <a:ext cx="28" cy="56"/>
                          </a:xfrm>
                          <a:custGeom>
                            <a:avLst/>
                            <a:gdLst>
                              <a:gd name="T0" fmla="*/ 21 w 57"/>
                              <a:gd name="T1" fmla="*/ 112 h 112"/>
                              <a:gd name="T2" fmla="*/ 7 w 57"/>
                              <a:gd name="T3" fmla="*/ 78 h 112"/>
                              <a:gd name="T4" fmla="*/ 0 w 57"/>
                              <a:gd name="T5" fmla="*/ 53 h 112"/>
                              <a:gd name="T6" fmla="*/ 16 w 57"/>
                              <a:gd name="T7" fmla="*/ 23 h 112"/>
                              <a:gd name="T8" fmla="*/ 50 w 57"/>
                              <a:gd name="T9" fmla="*/ 0 h 112"/>
                              <a:gd name="T10" fmla="*/ 31 w 57"/>
                              <a:gd name="T11" fmla="*/ 32 h 112"/>
                              <a:gd name="T12" fmla="*/ 18 w 57"/>
                              <a:gd name="T13" fmla="*/ 64 h 112"/>
                              <a:gd name="T14" fmla="*/ 36 w 57"/>
                              <a:gd name="T15" fmla="*/ 78 h 112"/>
                              <a:gd name="T16" fmla="*/ 57 w 57"/>
                              <a:gd name="T17" fmla="*/ 47 h 112"/>
                              <a:gd name="T18" fmla="*/ 47 w 57"/>
                              <a:gd name="T19" fmla="*/ 71 h 112"/>
                              <a:gd name="T20" fmla="*/ 21 w 57"/>
                              <a:gd name="T2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112">
                                <a:moveTo>
                                  <a:pt x="21" y="112"/>
                                </a:moveTo>
                                <a:lnTo>
                                  <a:pt x="7" y="78"/>
                                </a:lnTo>
                                <a:lnTo>
                                  <a:pt x="0" y="53"/>
                                </a:lnTo>
                                <a:lnTo>
                                  <a:pt x="16" y="23"/>
                                </a:lnTo>
                                <a:lnTo>
                                  <a:pt x="50" y="0"/>
                                </a:lnTo>
                                <a:lnTo>
                                  <a:pt x="31" y="32"/>
                                </a:lnTo>
                                <a:lnTo>
                                  <a:pt x="18" y="64"/>
                                </a:lnTo>
                                <a:lnTo>
                                  <a:pt x="36" y="78"/>
                                </a:lnTo>
                                <a:lnTo>
                                  <a:pt x="57" y="47"/>
                                </a:lnTo>
                                <a:lnTo>
                                  <a:pt x="47" y="71"/>
                                </a:lnTo>
                                <a:lnTo>
                                  <a:pt x="21" y="112"/>
                                </a:lnTo>
                                <a:close/>
                              </a:path>
                            </a:pathLst>
                          </a:custGeom>
                          <a:solidFill>
                            <a:srgbClr val="804000"/>
                          </a:solidFill>
                          <a:ln w="6350">
                            <a:solidFill>
                              <a:srgbClr val="000000"/>
                            </a:solidFill>
                            <a:prstDash val="solid"/>
                            <a:round/>
                            <a:headEnd/>
                            <a:tailEnd/>
                          </a:ln>
                        </p:spPr>
                        <p:txBody>
                          <a:bodyPr/>
                          <a:lstStyle/>
                          <a:p>
                            <a:endParaRPr lang="zh-CN" altLang="en-US"/>
                          </a:p>
                        </p:txBody>
                      </p:sp>
                    </p:grpSp>
                  </p:grpSp>
                  <p:grpSp>
                    <p:nvGrpSpPr>
                      <p:cNvPr id="96306" name="Group 50"/>
                      <p:cNvGrpSpPr>
                        <a:grpSpLocks/>
                      </p:cNvGrpSpPr>
                      <p:nvPr/>
                    </p:nvGrpSpPr>
                    <p:grpSpPr bwMode="auto">
                      <a:xfrm>
                        <a:off x="1549" y="3046"/>
                        <a:ext cx="240" cy="129"/>
                        <a:chOff x="1549" y="3046"/>
                        <a:chExt cx="240" cy="129"/>
                      </a:xfrm>
                    </p:grpSpPr>
                    <p:sp>
                      <p:nvSpPr>
                        <p:cNvPr id="96307" name="Freeform 51"/>
                        <p:cNvSpPr>
                          <a:spLocks/>
                        </p:cNvSpPr>
                        <p:nvPr/>
                      </p:nvSpPr>
                      <p:spPr bwMode="auto">
                        <a:xfrm>
                          <a:off x="1549" y="3046"/>
                          <a:ext cx="240" cy="129"/>
                        </a:xfrm>
                        <a:custGeom>
                          <a:avLst/>
                          <a:gdLst>
                            <a:gd name="T0" fmla="*/ 30 w 480"/>
                            <a:gd name="T1" fmla="*/ 63 h 259"/>
                            <a:gd name="T2" fmla="*/ 117 w 480"/>
                            <a:gd name="T3" fmla="*/ 67 h 259"/>
                            <a:gd name="T4" fmla="*/ 176 w 480"/>
                            <a:gd name="T5" fmla="*/ 66 h 259"/>
                            <a:gd name="T6" fmla="*/ 250 w 480"/>
                            <a:gd name="T7" fmla="*/ 31 h 259"/>
                            <a:gd name="T8" fmla="*/ 309 w 480"/>
                            <a:gd name="T9" fmla="*/ 4 h 259"/>
                            <a:gd name="T10" fmla="*/ 363 w 480"/>
                            <a:gd name="T11" fmla="*/ 0 h 259"/>
                            <a:gd name="T12" fmla="*/ 387 w 480"/>
                            <a:gd name="T13" fmla="*/ 25 h 259"/>
                            <a:gd name="T14" fmla="*/ 425 w 480"/>
                            <a:gd name="T15" fmla="*/ 43 h 259"/>
                            <a:gd name="T16" fmla="*/ 469 w 480"/>
                            <a:gd name="T17" fmla="*/ 46 h 259"/>
                            <a:gd name="T18" fmla="*/ 480 w 480"/>
                            <a:gd name="T19" fmla="*/ 67 h 259"/>
                            <a:gd name="T20" fmla="*/ 473 w 480"/>
                            <a:gd name="T21" fmla="*/ 117 h 259"/>
                            <a:gd name="T22" fmla="*/ 465 w 480"/>
                            <a:gd name="T23" fmla="*/ 149 h 259"/>
                            <a:gd name="T24" fmla="*/ 444 w 480"/>
                            <a:gd name="T25" fmla="*/ 175 h 259"/>
                            <a:gd name="T26" fmla="*/ 413 w 480"/>
                            <a:gd name="T27" fmla="*/ 207 h 259"/>
                            <a:gd name="T28" fmla="*/ 397 w 480"/>
                            <a:gd name="T29" fmla="*/ 238 h 259"/>
                            <a:gd name="T30" fmla="*/ 375 w 480"/>
                            <a:gd name="T31" fmla="*/ 256 h 259"/>
                            <a:gd name="T32" fmla="*/ 357 w 480"/>
                            <a:gd name="T33" fmla="*/ 259 h 259"/>
                            <a:gd name="T34" fmla="*/ 330 w 480"/>
                            <a:gd name="T35" fmla="*/ 233 h 259"/>
                            <a:gd name="T36" fmla="*/ 311 w 480"/>
                            <a:gd name="T37" fmla="*/ 243 h 259"/>
                            <a:gd name="T38" fmla="*/ 284 w 480"/>
                            <a:gd name="T39" fmla="*/ 244 h 259"/>
                            <a:gd name="T40" fmla="*/ 264 w 480"/>
                            <a:gd name="T41" fmla="*/ 206 h 259"/>
                            <a:gd name="T42" fmla="*/ 252 w 480"/>
                            <a:gd name="T43" fmla="*/ 212 h 259"/>
                            <a:gd name="T44" fmla="*/ 232 w 480"/>
                            <a:gd name="T45" fmla="*/ 212 h 259"/>
                            <a:gd name="T46" fmla="*/ 224 w 480"/>
                            <a:gd name="T47" fmla="*/ 191 h 259"/>
                            <a:gd name="T48" fmla="*/ 202 w 480"/>
                            <a:gd name="T49" fmla="*/ 206 h 259"/>
                            <a:gd name="T50" fmla="*/ 181 w 480"/>
                            <a:gd name="T51" fmla="*/ 218 h 259"/>
                            <a:gd name="T52" fmla="*/ 158 w 480"/>
                            <a:gd name="T53" fmla="*/ 206 h 259"/>
                            <a:gd name="T54" fmla="*/ 151 w 480"/>
                            <a:gd name="T55" fmla="*/ 186 h 259"/>
                            <a:gd name="T56" fmla="*/ 149 w 480"/>
                            <a:gd name="T57" fmla="*/ 163 h 259"/>
                            <a:gd name="T58" fmla="*/ 110 w 480"/>
                            <a:gd name="T59" fmla="*/ 168 h 259"/>
                            <a:gd name="T60" fmla="*/ 81 w 480"/>
                            <a:gd name="T61" fmla="*/ 175 h 259"/>
                            <a:gd name="T62" fmla="*/ 74 w 480"/>
                            <a:gd name="T63" fmla="*/ 159 h 259"/>
                            <a:gd name="T64" fmla="*/ 50 w 480"/>
                            <a:gd name="T65" fmla="*/ 159 h 259"/>
                            <a:gd name="T66" fmla="*/ 14 w 480"/>
                            <a:gd name="T67" fmla="*/ 134 h 259"/>
                            <a:gd name="T68" fmla="*/ 0 w 480"/>
                            <a:gd name="T69" fmla="*/ 104 h 259"/>
                            <a:gd name="T70" fmla="*/ 7 w 480"/>
                            <a:gd name="T71" fmla="*/ 91 h 259"/>
                            <a:gd name="T72" fmla="*/ 2 w 480"/>
                            <a:gd name="T73" fmla="*/ 66 h 259"/>
                            <a:gd name="T74" fmla="*/ 30 w 480"/>
                            <a:gd name="T75" fmla="*/ 6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0" h="259">
                              <a:moveTo>
                                <a:pt x="30" y="63"/>
                              </a:moveTo>
                              <a:lnTo>
                                <a:pt x="117" y="67"/>
                              </a:lnTo>
                              <a:lnTo>
                                <a:pt x="176" y="66"/>
                              </a:lnTo>
                              <a:lnTo>
                                <a:pt x="250" y="31"/>
                              </a:lnTo>
                              <a:lnTo>
                                <a:pt x="309" y="4"/>
                              </a:lnTo>
                              <a:lnTo>
                                <a:pt x="363" y="0"/>
                              </a:lnTo>
                              <a:lnTo>
                                <a:pt x="387" y="25"/>
                              </a:lnTo>
                              <a:lnTo>
                                <a:pt x="425" y="43"/>
                              </a:lnTo>
                              <a:lnTo>
                                <a:pt x="469" y="46"/>
                              </a:lnTo>
                              <a:lnTo>
                                <a:pt x="480" y="67"/>
                              </a:lnTo>
                              <a:lnTo>
                                <a:pt x="473" y="117"/>
                              </a:lnTo>
                              <a:lnTo>
                                <a:pt x="465" y="149"/>
                              </a:lnTo>
                              <a:lnTo>
                                <a:pt x="444" y="175"/>
                              </a:lnTo>
                              <a:lnTo>
                                <a:pt x="413" y="207"/>
                              </a:lnTo>
                              <a:lnTo>
                                <a:pt x="397" y="238"/>
                              </a:lnTo>
                              <a:lnTo>
                                <a:pt x="375" y="256"/>
                              </a:lnTo>
                              <a:lnTo>
                                <a:pt x="357" y="259"/>
                              </a:lnTo>
                              <a:lnTo>
                                <a:pt x="330" y="233"/>
                              </a:lnTo>
                              <a:lnTo>
                                <a:pt x="311" y="243"/>
                              </a:lnTo>
                              <a:lnTo>
                                <a:pt x="284" y="244"/>
                              </a:lnTo>
                              <a:lnTo>
                                <a:pt x="264" y="206"/>
                              </a:lnTo>
                              <a:lnTo>
                                <a:pt x="252" y="212"/>
                              </a:lnTo>
                              <a:lnTo>
                                <a:pt x="232" y="212"/>
                              </a:lnTo>
                              <a:lnTo>
                                <a:pt x="224" y="191"/>
                              </a:lnTo>
                              <a:lnTo>
                                <a:pt x="202" y="206"/>
                              </a:lnTo>
                              <a:lnTo>
                                <a:pt x="181" y="218"/>
                              </a:lnTo>
                              <a:lnTo>
                                <a:pt x="158" y="206"/>
                              </a:lnTo>
                              <a:lnTo>
                                <a:pt x="151" y="186"/>
                              </a:lnTo>
                              <a:lnTo>
                                <a:pt x="149" y="163"/>
                              </a:lnTo>
                              <a:lnTo>
                                <a:pt x="110" y="168"/>
                              </a:lnTo>
                              <a:lnTo>
                                <a:pt x="81" y="175"/>
                              </a:lnTo>
                              <a:lnTo>
                                <a:pt x="74" y="159"/>
                              </a:lnTo>
                              <a:lnTo>
                                <a:pt x="50" y="159"/>
                              </a:lnTo>
                              <a:lnTo>
                                <a:pt x="14" y="134"/>
                              </a:lnTo>
                              <a:lnTo>
                                <a:pt x="0" y="104"/>
                              </a:lnTo>
                              <a:lnTo>
                                <a:pt x="7" y="91"/>
                              </a:lnTo>
                              <a:lnTo>
                                <a:pt x="2" y="66"/>
                              </a:lnTo>
                              <a:lnTo>
                                <a:pt x="30" y="63"/>
                              </a:lnTo>
                              <a:close/>
                            </a:path>
                          </a:pathLst>
                        </a:custGeom>
                        <a:solidFill>
                          <a:srgbClr val="C08040"/>
                        </a:solidFill>
                        <a:ln w="6350">
                          <a:solidFill>
                            <a:srgbClr val="000000"/>
                          </a:solidFill>
                          <a:prstDash val="solid"/>
                          <a:round/>
                          <a:headEnd/>
                          <a:tailEnd/>
                        </a:ln>
                      </p:spPr>
                      <p:txBody>
                        <a:bodyPr/>
                        <a:lstStyle/>
                        <a:p>
                          <a:endParaRPr lang="zh-CN" altLang="en-US"/>
                        </a:p>
                      </p:txBody>
                    </p:sp>
                    <p:grpSp>
                      <p:nvGrpSpPr>
                        <p:cNvPr id="96308" name="Group 52"/>
                        <p:cNvGrpSpPr>
                          <a:grpSpLocks/>
                        </p:cNvGrpSpPr>
                        <p:nvPr/>
                      </p:nvGrpSpPr>
                      <p:grpSpPr bwMode="auto">
                        <a:xfrm>
                          <a:off x="1585" y="3067"/>
                          <a:ext cx="180" cy="98"/>
                          <a:chOff x="1585" y="3067"/>
                          <a:chExt cx="180" cy="98"/>
                        </a:xfrm>
                      </p:grpSpPr>
                      <p:sp>
                        <p:nvSpPr>
                          <p:cNvPr id="96309" name="Freeform 53"/>
                          <p:cNvSpPr>
                            <a:spLocks/>
                          </p:cNvSpPr>
                          <p:nvPr/>
                        </p:nvSpPr>
                        <p:spPr bwMode="auto">
                          <a:xfrm>
                            <a:off x="1585" y="3097"/>
                            <a:ext cx="55" cy="28"/>
                          </a:xfrm>
                          <a:custGeom>
                            <a:avLst/>
                            <a:gdLst>
                              <a:gd name="T0" fmla="*/ 0 w 110"/>
                              <a:gd name="T1" fmla="*/ 55 h 55"/>
                              <a:gd name="T2" fmla="*/ 58 w 110"/>
                              <a:gd name="T3" fmla="*/ 40 h 55"/>
                              <a:gd name="T4" fmla="*/ 110 w 110"/>
                              <a:gd name="T5" fmla="*/ 0 h 55"/>
                              <a:gd name="T6" fmla="*/ 90 w 110"/>
                              <a:gd name="T7" fmla="*/ 30 h 55"/>
                              <a:gd name="T8" fmla="*/ 67 w 110"/>
                              <a:gd name="T9" fmla="*/ 50 h 55"/>
                              <a:gd name="T10" fmla="*/ 0 w 110"/>
                              <a:gd name="T11" fmla="*/ 55 h 55"/>
                            </a:gdLst>
                            <a:ahLst/>
                            <a:cxnLst>
                              <a:cxn ang="0">
                                <a:pos x="T0" y="T1"/>
                              </a:cxn>
                              <a:cxn ang="0">
                                <a:pos x="T2" y="T3"/>
                              </a:cxn>
                              <a:cxn ang="0">
                                <a:pos x="T4" y="T5"/>
                              </a:cxn>
                              <a:cxn ang="0">
                                <a:pos x="T6" y="T7"/>
                              </a:cxn>
                              <a:cxn ang="0">
                                <a:pos x="T8" y="T9"/>
                              </a:cxn>
                              <a:cxn ang="0">
                                <a:pos x="T10" y="T11"/>
                              </a:cxn>
                            </a:cxnLst>
                            <a:rect l="0" t="0" r="r" b="b"/>
                            <a:pathLst>
                              <a:path w="110" h="55">
                                <a:moveTo>
                                  <a:pt x="0" y="55"/>
                                </a:moveTo>
                                <a:lnTo>
                                  <a:pt x="58" y="40"/>
                                </a:lnTo>
                                <a:lnTo>
                                  <a:pt x="110" y="0"/>
                                </a:lnTo>
                                <a:lnTo>
                                  <a:pt x="90" y="30"/>
                                </a:lnTo>
                                <a:lnTo>
                                  <a:pt x="67" y="50"/>
                                </a:lnTo>
                                <a:lnTo>
                                  <a:pt x="0" y="55"/>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96310" name="Freeform 54"/>
                          <p:cNvSpPr>
                            <a:spLocks/>
                          </p:cNvSpPr>
                          <p:nvPr/>
                        </p:nvSpPr>
                        <p:spPr bwMode="auto">
                          <a:xfrm>
                            <a:off x="1659" y="3067"/>
                            <a:ext cx="44" cy="78"/>
                          </a:xfrm>
                          <a:custGeom>
                            <a:avLst/>
                            <a:gdLst>
                              <a:gd name="T0" fmla="*/ 0 w 88"/>
                              <a:gd name="T1" fmla="*/ 157 h 157"/>
                              <a:gd name="T2" fmla="*/ 31 w 88"/>
                              <a:gd name="T3" fmla="*/ 103 h 157"/>
                              <a:gd name="T4" fmla="*/ 88 w 88"/>
                              <a:gd name="T5" fmla="*/ 0 h 157"/>
                              <a:gd name="T6" fmla="*/ 71 w 88"/>
                              <a:gd name="T7" fmla="*/ 57 h 157"/>
                              <a:gd name="T8" fmla="*/ 59 w 88"/>
                              <a:gd name="T9" fmla="*/ 106 h 157"/>
                              <a:gd name="T10" fmla="*/ 0 w 88"/>
                              <a:gd name="T11" fmla="*/ 157 h 157"/>
                            </a:gdLst>
                            <a:ahLst/>
                            <a:cxnLst>
                              <a:cxn ang="0">
                                <a:pos x="T0" y="T1"/>
                              </a:cxn>
                              <a:cxn ang="0">
                                <a:pos x="T2" y="T3"/>
                              </a:cxn>
                              <a:cxn ang="0">
                                <a:pos x="T4" y="T5"/>
                              </a:cxn>
                              <a:cxn ang="0">
                                <a:pos x="T6" y="T7"/>
                              </a:cxn>
                              <a:cxn ang="0">
                                <a:pos x="T8" y="T9"/>
                              </a:cxn>
                              <a:cxn ang="0">
                                <a:pos x="T10" y="T11"/>
                              </a:cxn>
                            </a:cxnLst>
                            <a:rect l="0" t="0" r="r" b="b"/>
                            <a:pathLst>
                              <a:path w="88" h="157">
                                <a:moveTo>
                                  <a:pt x="0" y="157"/>
                                </a:moveTo>
                                <a:lnTo>
                                  <a:pt x="31" y="103"/>
                                </a:lnTo>
                                <a:lnTo>
                                  <a:pt x="88" y="0"/>
                                </a:lnTo>
                                <a:lnTo>
                                  <a:pt x="71" y="57"/>
                                </a:lnTo>
                                <a:lnTo>
                                  <a:pt x="59" y="106"/>
                                </a:lnTo>
                                <a:lnTo>
                                  <a:pt x="0" y="157"/>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96311" name="Freeform 55"/>
                          <p:cNvSpPr>
                            <a:spLocks/>
                          </p:cNvSpPr>
                          <p:nvPr/>
                        </p:nvSpPr>
                        <p:spPr bwMode="auto">
                          <a:xfrm>
                            <a:off x="1711" y="3069"/>
                            <a:ext cx="32" cy="96"/>
                          </a:xfrm>
                          <a:custGeom>
                            <a:avLst/>
                            <a:gdLst>
                              <a:gd name="T0" fmla="*/ 0 w 65"/>
                              <a:gd name="T1" fmla="*/ 192 h 192"/>
                              <a:gd name="T2" fmla="*/ 48 w 65"/>
                              <a:gd name="T3" fmla="*/ 150 h 192"/>
                              <a:gd name="T4" fmla="*/ 46 w 65"/>
                              <a:gd name="T5" fmla="*/ 59 h 192"/>
                              <a:gd name="T6" fmla="*/ 15 w 65"/>
                              <a:gd name="T7" fmla="*/ 0 h 192"/>
                              <a:gd name="T8" fmla="*/ 53 w 65"/>
                              <a:gd name="T9" fmla="*/ 57 h 192"/>
                              <a:gd name="T10" fmla="*/ 65 w 65"/>
                              <a:gd name="T11" fmla="*/ 116 h 192"/>
                              <a:gd name="T12" fmla="*/ 63 w 65"/>
                              <a:gd name="T13" fmla="*/ 166 h 192"/>
                              <a:gd name="T14" fmla="*/ 0 w 65"/>
                              <a:gd name="T15" fmla="*/ 192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92">
                                <a:moveTo>
                                  <a:pt x="0" y="192"/>
                                </a:moveTo>
                                <a:lnTo>
                                  <a:pt x="48" y="150"/>
                                </a:lnTo>
                                <a:lnTo>
                                  <a:pt x="46" y="59"/>
                                </a:lnTo>
                                <a:lnTo>
                                  <a:pt x="15" y="0"/>
                                </a:lnTo>
                                <a:lnTo>
                                  <a:pt x="53" y="57"/>
                                </a:lnTo>
                                <a:lnTo>
                                  <a:pt x="65" y="116"/>
                                </a:lnTo>
                                <a:lnTo>
                                  <a:pt x="63" y="166"/>
                                </a:lnTo>
                                <a:lnTo>
                                  <a:pt x="0" y="192"/>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96312" name="Freeform 56"/>
                          <p:cNvSpPr>
                            <a:spLocks/>
                          </p:cNvSpPr>
                          <p:nvPr/>
                        </p:nvSpPr>
                        <p:spPr bwMode="auto">
                          <a:xfrm>
                            <a:off x="1756" y="3099"/>
                            <a:ext cx="9" cy="37"/>
                          </a:xfrm>
                          <a:custGeom>
                            <a:avLst/>
                            <a:gdLst>
                              <a:gd name="T0" fmla="*/ 0 w 19"/>
                              <a:gd name="T1" fmla="*/ 0 h 74"/>
                              <a:gd name="T2" fmla="*/ 19 w 19"/>
                              <a:gd name="T3" fmla="*/ 51 h 74"/>
                              <a:gd name="T4" fmla="*/ 12 w 19"/>
                              <a:gd name="T5" fmla="*/ 74 h 74"/>
                            </a:gdLst>
                            <a:ahLst/>
                            <a:cxnLst>
                              <a:cxn ang="0">
                                <a:pos x="T0" y="T1"/>
                              </a:cxn>
                              <a:cxn ang="0">
                                <a:pos x="T2" y="T3"/>
                              </a:cxn>
                              <a:cxn ang="0">
                                <a:pos x="T4" y="T5"/>
                              </a:cxn>
                            </a:cxnLst>
                            <a:rect l="0" t="0" r="r" b="b"/>
                            <a:pathLst>
                              <a:path w="19" h="74">
                                <a:moveTo>
                                  <a:pt x="0" y="0"/>
                                </a:moveTo>
                                <a:lnTo>
                                  <a:pt x="19" y="51"/>
                                </a:lnTo>
                                <a:lnTo>
                                  <a:pt x="12" y="7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grpSp>
              <p:nvGrpSpPr>
                <p:cNvPr id="96313" name="Group 57"/>
                <p:cNvGrpSpPr>
                  <a:grpSpLocks/>
                </p:cNvGrpSpPr>
                <p:nvPr/>
              </p:nvGrpSpPr>
              <p:grpSpPr bwMode="auto">
                <a:xfrm>
                  <a:off x="1718" y="2805"/>
                  <a:ext cx="148" cy="215"/>
                  <a:chOff x="1718" y="2805"/>
                  <a:chExt cx="148" cy="215"/>
                </a:xfrm>
              </p:grpSpPr>
              <p:sp>
                <p:nvSpPr>
                  <p:cNvPr id="96314" name="Freeform 58"/>
                  <p:cNvSpPr>
                    <a:spLocks/>
                  </p:cNvSpPr>
                  <p:nvPr/>
                </p:nvSpPr>
                <p:spPr bwMode="auto">
                  <a:xfrm>
                    <a:off x="1718" y="2854"/>
                    <a:ext cx="132" cy="166"/>
                  </a:xfrm>
                  <a:custGeom>
                    <a:avLst/>
                    <a:gdLst>
                      <a:gd name="T0" fmla="*/ 15 w 263"/>
                      <a:gd name="T1" fmla="*/ 141 h 333"/>
                      <a:gd name="T2" fmla="*/ 43 w 263"/>
                      <a:gd name="T3" fmla="*/ 77 h 333"/>
                      <a:gd name="T4" fmla="*/ 64 w 263"/>
                      <a:gd name="T5" fmla="*/ 53 h 333"/>
                      <a:gd name="T6" fmla="*/ 92 w 263"/>
                      <a:gd name="T7" fmla="*/ 17 h 333"/>
                      <a:gd name="T8" fmla="*/ 139 w 263"/>
                      <a:gd name="T9" fmla="*/ 0 h 333"/>
                      <a:gd name="T10" fmla="*/ 180 w 263"/>
                      <a:gd name="T11" fmla="*/ 6 h 333"/>
                      <a:gd name="T12" fmla="*/ 212 w 263"/>
                      <a:gd name="T13" fmla="*/ 26 h 333"/>
                      <a:gd name="T14" fmla="*/ 241 w 263"/>
                      <a:gd name="T15" fmla="*/ 63 h 333"/>
                      <a:gd name="T16" fmla="*/ 262 w 263"/>
                      <a:gd name="T17" fmla="*/ 123 h 333"/>
                      <a:gd name="T18" fmla="*/ 263 w 263"/>
                      <a:gd name="T19" fmla="*/ 169 h 333"/>
                      <a:gd name="T20" fmla="*/ 248 w 263"/>
                      <a:gd name="T21" fmla="*/ 214 h 333"/>
                      <a:gd name="T22" fmla="*/ 221 w 263"/>
                      <a:gd name="T23" fmla="*/ 256 h 333"/>
                      <a:gd name="T24" fmla="*/ 196 w 263"/>
                      <a:gd name="T25" fmla="*/ 288 h 333"/>
                      <a:gd name="T26" fmla="*/ 149 w 263"/>
                      <a:gd name="T27" fmla="*/ 324 h 333"/>
                      <a:gd name="T28" fmla="*/ 96 w 263"/>
                      <a:gd name="T29" fmla="*/ 333 h 333"/>
                      <a:gd name="T30" fmla="*/ 47 w 263"/>
                      <a:gd name="T31" fmla="*/ 320 h 333"/>
                      <a:gd name="T32" fmla="*/ 7 w 263"/>
                      <a:gd name="T33" fmla="*/ 281 h 333"/>
                      <a:gd name="T34" fmla="*/ 0 w 263"/>
                      <a:gd name="T35" fmla="*/ 228 h 333"/>
                      <a:gd name="T36" fmla="*/ 15 w 263"/>
                      <a:gd name="T37" fmla="*/ 14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3" h="333">
                        <a:moveTo>
                          <a:pt x="15" y="141"/>
                        </a:moveTo>
                        <a:lnTo>
                          <a:pt x="43" y="77"/>
                        </a:lnTo>
                        <a:lnTo>
                          <a:pt x="64" y="53"/>
                        </a:lnTo>
                        <a:lnTo>
                          <a:pt x="92" y="17"/>
                        </a:lnTo>
                        <a:lnTo>
                          <a:pt x="139" y="0"/>
                        </a:lnTo>
                        <a:lnTo>
                          <a:pt x="180" y="6"/>
                        </a:lnTo>
                        <a:lnTo>
                          <a:pt x="212" y="26"/>
                        </a:lnTo>
                        <a:lnTo>
                          <a:pt x="241" y="63"/>
                        </a:lnTo>
                        <a:lnTo>
                          <a:pt x="262" y="123"/>
                        </a:lnTo>
                        <a:lnTo>
                          <a:pt x="263" y="169"/>
                        </a:lnTo>
                        <a:lnTo>
                          <a:pt x="248" y="214"/>
                        </a:lnTo>
                        <a:lnTo>
                          <a:pt x="221" y="256"/>
                        </a:lnTo>
                        <a:lnTo>
                          <a:pt x="196" y="288"/>
                        </a:lnTo>
                        <a:lnTo>
                          <a:pt x="149" y="324"/>
                        </a:lnTo>
                        <a:lnTo>
                          <a:pt x="96" y="333"/>
                        </a:lnTo>
                        <a:lnTo>
                          <a:pt x="47" y="320"/>
                        </a:lnTo>
                        <a:lnTo>
                          <a:pt x="7" y="281"/>
                        </a:lnTo>
                        <a:lnTo>
                          <a:pt x="0" y="228"/>
                        </a:lnTo>
                        <a:lnTo>
                          <a:pt x="15" y="141"/>
                        </a:lnTo>
                        <a:close/>
                      </a:path>
                    </a:pathLst>
                  </a:custGeom>
                  <a:solidFill>
                    <a:srgbClr val="F0F0F0"/>
                  </a:solidFill>
                  <a:ln w="6350">
                    <a:solidFill>
                      <a:srgbClr val="000000"/>
                    </a:solidFill>
                    <a:prstDash val="solid"/>
                    <a:round/>
                    <a:headEnd/>
                    <a:tailEnd/>
                  </a:ln>
                </p:spPr>
                <p:txBody>
                  <a:bodyPr/>
                  <a:lstStyle/>
                  <a:p>
                    <a:endParaRPr lang="zh-CN" altLang="en-US"/>
                  </a:p>
                </p:txBody>
              </p:sp>
              <p:sp>
                <p:nvSpPr>
                  <p:cNvPr id="96315" name="Oval 59"/>
                  <p:cNvSpPr>
                    <a:spLocks noChangeArrowheads="1"/>
                  </p:cNvSpPr>
                  <p:nvPr/>
                </p:nvSpPr>
                <p:spPr bwMode="auto">
                  <a:xfrm>
                    <a:off x="1777" y="2902"/>
                    <a:ext cx="37" cy="41"/>
                  </a:xfrm>
                  <a:prstGeom prst="ellipse">
                    <a:avLst/>
                  </a:prstGeom>
                  <a:solidFill>
                    <a:srgbClr val="000080"/>
                  </a:solidFill>
                  <a:ln w="6350">
                    <a:solidFill>
                      <a:srgbClr val="000000"/>
                    </a:solidFill>
                    <a:round/>
                    <a:headEnd/>
                    <a:tailEnd/>
                  </a:ln>
                </p:spPr>
                <p:txBody>
                  <a:bodyPr/>
                  <a:lstStyle/>
                  <a:p>
                    <a:endParaRPr lang="zh-CN" altLang="en-US"/>
                  </a:p>
                </p:txBody>
              </p:sp>
              <p:sp>
                <p:nvSpPr>
                  <p:cNvPr id="96316" name="Freeform 60"/>
                  <p:cNvSpPr>
                    <a:spLocks/>
                  </p:cNvSpPr>
                  <p:nvPr/>
                </p:nvSpPr>
                <p:spPr bwMode="auto">
                  <a:xfrm>
                    <a:off x="1737" y="2805"/>
                    <a:ext cx="129" cy="105"/>
                  </a:xfrm>
                  <a:custGeom>
                    <a:avLst/>
                    <a:gdLst>
                      <a:gd name="T0" fmla="*/ 256 w 258"/>
                      <a:gd name="T1" fmla="*/ 144 h 210"/>
                      <a:gd name="T2" fmla="*/ 250 w 258"/>
                      <a:gd name="T3" fmla="*/ 127 h 210"/>
                      <a:gd name="T4" fmla="*/ 65 w 258"/>
                      <a:gd name="T5" fmla="*/ 1 h 210"/>
                      <a:gd name="T6" fmla="*/ 48 w 258"/>
                      <a:gd name="T7" fmla="*/ 0 h 210"/>
                      <a:gd name="T8" fmla="*/ 30 w 258"/>
                      <a:gd name="T9" fmla="*/ 7 h 210"/>
                      <a:gd name="T10" fmla="*/ 12 w 258"/>
                      <a:gd name="T11" fmla="*/ 21 h 210"/>
                      <a:gd name="T12" fmla="*/ 0 w 258"/>
                      <a:gd name="T13" fmla="*/ 44 h 210"/>
                      <a:gd name="T14" fmla="*/ 3 w 258"/>
                      <a:gd name="T15" fmla="*/ 64 h 210"/>
                      <a:gd name="T16" fmla="*/ 9 w 258"/>
                      <a:gd name="T17" fmla="*/ 85 h 210"/>
                      <a:gd name="T18" fmla="*/ 20 w 258"/>
                      <a:gd name="T19" fmla="*/ 97 h 210"/>
                      <a:gd name="T20" fmla="*/ 37 w 258"/>
                      <a:gd name="T21" fmla="*/ 107 h 210"/>
                      <a:gd name="T22" fmla="*/ 175 w 258"/>
                      <a:gd name="T23" fmla="*/ 202 h 210"/>
                      <a:gd name="T24" fmla="*/ 187 w 258"/>
                      <a:gd name="T25" fmla="*/ 208 h 210"/>
                      <a:gd name="T26" fmla="*/ 203 w 258"/>
                      <a:gd name="T27" fmla="*/ 210 h 210"/>
                      <a:gd name="T28" fmla="*/ 223 w 258"/>
                      <a:gd name="T29" fmla="*/ 208 h 210"/>
                      <a:gd name="T30" fmla="*/ 240 w 258"/>
                      <a:gd name="T31" fmla="*/ 196 h 210"/>
                      <a:gd name="T32" fmla="*/ 254 w 258"/>
                      <a:gd name="T33" fmla="*/ 178 h 210"/>
                      <a:gd name="T34" fmla="*/ 258 w 258"/>
                      <a:gd name="T35" fmla="*/ 159 h 210"/>
                      <a:gd name="T36" fmla="*/ 256 w 258"/>
                      <a:gd name="T37" fmla="*/ 14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210">
                        <a:moveTo>
                          <a:pt x="256" y="144"/>
                        </a:moveTo>
                        <a:lnTo>
                          <a:pt x="250" y="127"/>
                        </a:lnTo>
                        <a:lnTo>
                          <a:pt x="65" y="1"/>
                        </a:lnTo>
                        <a:lnTo>
                          <a:pt x="48" y="0"/>
                        </a:lnTo>
                        <a:lnTo>
                          <a:pt x="30" y="7"/>
                        </a:lnTo>
                        <a:lnTo>
                          <a:pt x="12" y="21"/>
                        </a:lnTo>
                        <a:lnTo>
                          <a:pt x="0" y="44"/>
                        </a:lnTo>
                        <a:lnTo>
                          <a:pt x="3" y="64"/>
                        </a:lnTo>
                        <a:lnTo>
                          <a:pt x="9" y="85"/>
                        </a:lnTo>
                        <a:lnTo>
                          <a:pt x="20" y="97"/>
                        </a:lnTo>
                        <a:lnTo>
                          <a:pt x="37" y="107"/>
                        </a:lnTo>
                        <a:lnTo>
                          <a:pt x="175" y="202"/>
                        </a:lnTo>
                        <a:lnTo>
                          <a:pt x="187" y="208"/>
                        </a:lnTo>
                        <a:lnTo>
                          <a:pt x="203" y="210"/>
                        </a:lnTo>
                        <a:lnTo>
                          <a:pt x="223" y="208"/>
                        </a:lnTo>
                        <a:lnTo>
                          <a:pt x="240" y="196"/>
                        </a:lnTo>
                        <a:lnTo>
                          <a:pt x="254" y="178"/>
                        </a:lnTo>
                        <a:lnTo>
                          <a:pt x="258" y="159"/>
                        </a:lnTo>
                        <a:lnTo>
                          <a:pt x="256" y="144"/>
                        </a:lnTo>
                        <a:close/>
                      </a:path>
                    </a:pathLst>
                  </a:custGeom>
                  <a:solidFill>
                    <a:srgbClr val="C08040"/>
                  </a:solidFill>
                  <a:ln w="6350">
                    <a:solidFill>
                      <a:srgbClr val="000000"/>
                    </a:solidFill>
                    <a:prstDash val="solid"/>
                    <a:round/>
                    <a:headEnd/>
                    <a:tailEnd/>
                  </a:ln>
                </p:spPr>
                <p:txBody>
                  <a:bodyPr/>
                  <a:lstStyle/>
                  <a:p>
                    <a:endParaRPr lang="zh-CN" altLang="en-US"/>
                  </a:p>
                </p:txBody>
              </p:sp>
            </p:grpSp>
          </p:grpSp>
          <p:grpSp>
            <p:nvGrpSpPr>
              <p:cNvPr id="96317" name="Group 61"/>
              <p:cNvGrpSpPr>
                <a:grpSpLocks/>
              </p:cNvGrpSpPr>
              <p:nvPr/>
            </p:nvGrpSpPr>
            <p:grpSpPr bwMode="auto">
              <a:xfrm>
                <a:off x="1559" y="2806"/>
                <a:ext cx="302" cy="273"/>
                <a:chOff x="1559" y="2806"/>
                <a:chExt cx="302" cy="273"/>
              </a:xfrm>
            </p:grpSpPr>
            <p:sp>
              <p:nvSpPr>
                <p:cNvPr id="96318" name="Freeform 62"/>
                <p:cNvSpPr>
                  <a:spLocks/>
                </p:cNvSpPr>
                <p:nvPr/>
              </p:nvSpPr>
              <p:spPr bwMode="auto">
                <a:xfrm>
                  <a:off x="1659" y="2863"/>
                  <a:ext cx="202" cy="216"/>
                </a:xfrm>
                <a:custGeom>
                  <a:avLst/>
                  <a:gdLst>
                    <a:gd name="T0" fmla="*/ 146 w 403"/>
                    <a:gd name="T1" fmla="*/ 0 h 432"/>
                    <a:gd name="T2" fmla="*/ 215 w 403"/>
                    <a:gd name="T3" fmla="*/ 49 h 432"/>
                    <a:gd name="T4" fmla="*/ 302 w 403"/>
                    <a:gd name="T5" fmla="*/ 141 h 432"/>
                    <a:gd name="T6" fmla="*/ 344 w 403"/>
                    <a:gd name="T7" fmla="*/ 194 h 432"/>
                    <a:gd name="T8" fmla="*/ 373 w 403"/>
                    <a:gd name="T9" fmla="*/ 235 h 432"/>
                    <a:gd name="T10" fmla="*/ 396 w 403"/>
                    <a:gd name="T11" fmla="*/ 277 h 432"/>
                    <a:gd name="T12" fmla="*/ 403 w 403"/>
                    <a:gd name="T13" fmla="*/ 323 h 432"/>
                    <a:gd name="T14" fmla="*/ 403 w 403"/>
                    <a:gd name="T15" fmla="*/ 365 h 432"/>
                    <a:gd name="T16" fmla="*/ 384 w 403"/>
                    <a:gd name="T17" fmla="*/ 402 h 432"/>
                    <a:gd name="T18" fmla="*/ 357 w 403"/>
                    <a:gd name="T19" fmla="*/ 424 h 432"/>
                    <a:gd name="T20" fmla="*/ 294 w 403"/>
                    <a:gd name="T21" fmla="*/ 432 h 432"/>
                    <a:gd name="T22" fmla="*/ 214 w 403"/>
                    <a:gd name="T23" fmla="*/ 410 h 432"/>
                    <a:gd name="T24" fmla="*/ 141 w 403"/>
                    <a:gd name="T25" fmla="*/ 386 h 432"/>
                    <a:gd name="T26" fmla="*/ 103 w 403"/>
                    <a:gd name="T27" fmla="*/ 359 h 432"/>
                    <a:gd name="T28" fmla="*/ 45 w 403"/>
                    <a:gd name="T29" fmla="*/ 317 h 432"/>
                    <a:gd name="T30" fmla="*/ 0 w 403"/>
                    <a:gd name="T31" fmla="*/ 242 h 432"/>
                    <a:gd name="T32" fmla="*/ 34 w 403"/>
                    <a:gd name="T33" fmla="*/ 230 h 432"/>
                    <a:gd name="T34" fmla="*/ 72 w 403"/>
                    <a:gd name="T35" fmla="*/ 96 h 432"/>
                    <a:gd name="T36" fmla="*/ 146 w 403"/>
                    <a:gd name="T37"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3" h="432">
                      <a:moveTo>
                        <a:pt x="146" y="0"/>
                      </a:moveTo>
                      <a:lnTo>
                        <a:pt x="215" y="49"/>
                      </a:lnTo>
                      <a:lnTo>
                        <a:pt x="302" y="141"/>
                      </a:lnTo>
                      <a:lnTo>
                        <a:pt x="344" y="194"/>
                      </a:lnTo>
                      <a:lnTo>
                        <a:pt x="373" y="235"/>
                      </a:lnTo>
                      <a:lnTo>
                        <a:pt x="396" y="277"/>
                      </a:lnTo>
                      <a:lnTo>
                        <a:pt x="403" y="323"/>
                      </a:lnTo>
                      <a:lnTo>
                        <a:pt x="403" y="365"/>
                      </a:lnTo>
                      <a:lnTo>
                        <a:pt x="384" y="402"/>
                      </a:lnTo>
                      <a:lnTo>
                        <a:pt x="357" y="424"/>
                      </a:lnTo>
                      <a:lnTo>
                        <a:pt x="294" y="432"/>
                      </a:lnTo>
                      <a:lnTo>
                        <a:pt x="214" y="410"/>
                      </a:lnTo>
                      <a:lnTo>
                        <a:pt x="141" y="386"/>
                      </a:lnTo>
                      <a:lnTo>
                        <a:pt x="103" y="359"/>
                      </a:lnTo>
                      <a:lnTo>
                        <a:pt x="45" y="317"/>
                      </a:lnTo>
                      <a:lnTo>
                        <a:pt x="0" y="242"/>
                      </a:lnTo>
                      <a:lnTo>
                        <a:pt x="34" y="230"/>
                      </a:lnTo>
                      <a:lnTo>
                        <a:pt x="72" y="96"/>
                      </a:lnTo>
                      <a:lnTo>
                        <a:pt x="146" y="0"/>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96319" name="Group 63"/>
                <p:cNvGrpSpPr>
                  <a:grpSpLocks/>
                </p:cNvGrpSpPr>
                <p:nvPr/>
              </p:nvGrpSpPr>
              <p:grpSpPr bwMode="auto">
                <a:xfrm>
                  <a:off x="1559" y="2806"/>
                  <a:ext cx="187" cy="193"/>
                  <a:chOff x="1559" y="2806"/>
                  <a:chExt cx="187" cy="193"/>
                </a:xfrm>
              </p:grpSpPr>
              <p:sp>
                <p:nvSpPr>
                  <p:cNvPr id="96320" name="Freeform 64"/>
                  <p:cNvSpPr>
                    <a:spLocks/>
                  </p:cNvSpPr>
                  <p:nvPr/>
                </p:nvSpPr>
                <p:spPr bwMode="auto">
                  <a:xfrm>
                    <a:off x="1584" y="2846"/>
                    <a:ext cx="132" cy="153"/>
                  </a:xfrm>
                  <a:custGeom>
                    <a:avLst/>
                    <a:gdLst>
                      <a:gd name="T0" fmla="*/ 18 w 264"/>
                      <a:gd name="T1" fmla="*/ 118 h 308"/>
                      <a:gd name="T2" fmla="*/ 41 w 264"/>
                      <a:gd name="T3" fmla="*/ 67 h 308"/>
                      <a:gd name="T4" fmla="*/ 67 w 264"/>
                      <a:gd name="T5" fmla="*/ 37 h 308"/>
                      <a:gd name="T6" fmla="*/ 103 w 264"/>
                      <a:gd name="T7" fmla="*/ 14 h 308"/>
                      <a:gd name="T8" fmla="*/ 156 w 264"/>
                      <a:gd name="T9" fmla="*/ 0 h 308"/>
                      <a:gd name="T10" fmla="*/ 204 w 264"/>
                      <a:gd name="T11" fmla="*/ 4 h 308"/>
                      <a:gd name="T12" fmla="*/ 233 w 264"/>
                      <a:gd name="T13" fmla="*/ 15 h 308"/>
                      <a:gd name="T14" fmla="*/ 249 w 264"/>
                      <a:gd name="T15" fmla="*/ 42 h 308"/>
                      <a:gd name="T16" fmla="*/ 264 w 264"/>
                      <a:gd name="T17" fmla="*/ 83 h 308"/>
                      <a:gd name="T18" fmla="*/ 261 w 264"/>
                      <a:gd name="T19" fmla="*/ 139 h 308"/>
                      <a:gd name="T20" fmla="*/ 249 w 264"/>
                      <a:gd name="T21" fmla="*/ 190 h 308"/>
                      <a:gd name="T22" fmla="*/ 229 w 264"/>
                      <a:gd name="T23" fmla="*/ 235 h 308"/>
                      <a:gd name="T24" fmla="*/ 195 w 264"/>
                      <a:gd name="T25" fmla="*/ 278 h 308"/>
                      <a:gd name="T26" fmla="*/ 140 w 264"/>
                      <a:gd name="T27" fmla="*/ 308 h 308"/>
                      <a:gd name="T28" fmla="*/ 75 w 264"/>
                      <a:gd name="T29" fmla="*/ 302 h 308"/>
                      <a:gd name="T30" fmla="*/ 32 w 264"/>
                      <a:gd name="T31" fmla="*/ 282 h 308"/>
                      <a:gd name="T32" fmla="*/ 0 w 264"/>
                      <a:gd name="T33" fmla="*/ 235 h 308"/>
                      <a:gd name="T34" fmla="*/ 2 w 264"/>
                      <a:gd name="T35" fmla="*/ 175 h 308"/>
                      <a:gd name="T36" fmla="*/ 18 w 264"/>
                      <a:gd name="T37" fmla="*/ 11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4" h="308">
                        <a:moveTo>
                          <a:pt x="18" y="118"/>
                        </a:moveTo>
                        <a:lnTo>
                          <a:pt x="41" y="67"/>
                        </a:lnTo>
                        <a:lnTo>
                          <a:pt x="67" y="37"/>
                        </a:lnTo>
                        <a:lnTo>
                          <a:pt x="103" y="14"/>
                        </a:lnTo>
                        <a:lnTo>
                          <a:pt x="156" y="0"/>
                        </a:lnTo>
                        <a:lnTo>
                          <a:pt x="204" y="4"/>
                        </a:lnTo>
                        <a:lnTo>
                          <a:pt x="233" y="15"/>
                        </a:lnTo>
                        <a:lnTo>
                          <a:pt x="249" y="42"/>
                        </a:lnTo>
                        <a:lnTo>
                          <a:pt x="264" y="83"/>
                        </a:lnTo>
                        <a:lnTo>
                          <a:pt x="261" y="139"/>
                        </a:lnTo>
                        <a:lnTo>
                          <a:pt x="249" y="190"/>
                        </a:lnTo>
                        <a:lnTo>
                          <a:pt x="229" y="235"/>
                        </a:lnTo>
                        <a:lnTo>
                          <a:pt x="195" y="278"/>
                        </a:lnTo>
                        <a:lnTo>
                          <a:pt x="140" y="308"/>
                        </a:lnTo>
                        <a:lnTo>
                          <a:pt x="75" y="302"/>
                        </a:lnTo>
                        <a:lnTo>
                          <a:pt x="32" y="282"/>
                        </a:lnTo>
                        <a:lnTo>
                          <a:pt x="0" y="235"/>
                        </a:lnTo>
                        <a:lnTo>
                          <a:pt x="2" y="175"/>
                        </a:lnTo>
                        <a:lnTo>
                          <a:pt x="18" y="118"/>
                        </a:lnTo>
                        <a:close/>
                      </a:path>
                    </a:pathLst>
                  </a:custGeom>
                  <a:solidFill>
                    <a:srgbClr val="F0F0F0"/>
                  </a:solidFill>
                  <a:ln w="6350">
                    <a:solidFill>
                      <a:srgbClr val="000000"/>
                    </a:solidFill>
                    <a:prstDash val="solid"/>
                    <a:round/>
                    <a:headEnd/>
                    <a:tailEnd/>
                  </a:ln>
                </p:spPr>
                <p:txBody>
                  <a:bodyPr/>
                  <a:lstStyle/>
                  <a:p>
                    <a:endParaRPr lang="zh-CN" altLang="en-US"/>
                  </a:p>
                </p:txBody>
              </p:sp>
              <p:sp>
                <p:nvSpPr>
                  <p:cNvPr id="96321" name="Oval 65"/>
                  <p:cNvSpPr>
                    <a:spLocks noChangeArrowheads="1"/>
                  </p:cNvSpPr>
                  <p:nvPr/>
                </p:nvSpPr>
                <p:spPr bwMode="auto">
                  <a:xfrm>
                    <a:off x="1609" y="2932"/>
                    <a:ext cx="37" cy="42"/>
                  </a:xfrm>
                  <a:prstGeom prst="ellipse">
                    <a:avLst/>
                  </a:prstGeom>
                  <a:solidFill>
                    <a:srgbClr val="000080"/>
                  </a:solidFill>
                  <a:ln w="6350">
                    <a:solidFill>
                      <a:srgbClr val="000000"/>
                    </a:solidFill>
                    <a:round/>
                    <a:headEnd/>
                    <a:tailEnd/>
                  </a:ln>
                </p:spPr>
                <p:txBody>
                  <a:bodyPr/>
                  <a:lstStyle/>
                  <a:p>
                    <a:endParaRPr lang="zh-CN" altLang="en-US"/>
                  </a:p>
                </p:txBody>
              </p:sp>
              <p:sp>
                <p:nvSpPr>
                  <p:cNvPr id="96322" name="Freeform 66"/>
                  <p:cNvSpPr>
                    <a:spLocks/>
                  </p:cNvSpPr>
                  <p:nvPr/>
                </p:nvSpPr>
                <p:spPr bwMode="auto">
                  <a:xfrm>
                    <a:off x="1559" y="2806"/>
                    <a:ext cx="187" cy="104"/>
                  </a:xfrm>
                  <a:custGeom>
                    <a:avLst/>
                    <a:gdLst>
                      <a:gd name="T0" fmla="*/ 11 w 373"/>
                      <a:gd name="T1" fmla="*/ 122 h 208"/>
                      <a:gd name="T2" fmla="*/ 30 w 373"/>
                      <a:gd name="T3" fmla="*/ 110 h 208"/>
                      <a:gd name="T4" fmla="*/ 307 w 373"/>
                      <a:gd name="T5" fmla="*/ 1 h 208"/>
                      <a:gd name="T6" fmla="*/ 325 w 373"/>
                      <a:gd name="T7" fmla="*/ 0 h 208"/>
                      <a:gd name="T8" fmla="*/ 343 w 373"/>
                      <a:gd name="T9" fmla="*/ 8 h 208"/>
                      <a:gd name="T10" fmla="*/ 361 w 373"/>
                      <a:gd name="T11" fmla="*/ 21 h 208"/>
                      <a:gd name="T12" fmla="*/ 373 w 373"/>
                      <a:gd name="T13" fmla="*/ 44 h 208"/>
                      <a:gd name="T14" fmla="*/ 371 w 373"/>
                      <a:gd name="T15" fmla="*/ 64 h 208"/>
                      <a:gd name="T16" fmla="*/ 365 w 373"/>
                      <a:gd name="T17" fmla="*/ 85 h 208"/>
                      <a:gd name="T18" fmla="*/ 354 w 373"/>
                      <a:gd name="T19" fmla="*/ 97 h 208"/>
                      <a:gd name="T20" fmla="*/ 336 w 373"/>
                      <a:gd name="T21" fmla="*/ 107 h 208"/>
                      <a:gd name="T22" fmla="*/ 71 w 373"/>
                      <a:gd name="T23" fmla="*/ 207 h 208"/>
                      <a:gd name="T24" fmla="*/ 55 w 373"/>
                      <a:gd name="T25" fmla="*/ 208 h 208"/>
                      <a:gd name="T26" fmla="*/ 37 w 373"/>
                      <a:gd name="T27" fmla="*/ 203 h 208"/>
                      <a:gd name="T28" fmla="*/ 23 w 373"/>
                      <a:gd name="T29" fmla="*/ 195 h 208"/>
                      <a:gd name="T30" fmla="*/ 8 w 373"/>
                      <a:gd name="T31" fmla="*/ 182 h 208"/>
                      <a:gd name="T32" fmla="*/ 0 w 373"/>
                      <a:gd name="T33" fmla="*/ 164 h 208"/>
                      <a:gd name="T34" fmla="*/ 3 w 373"/>
                      <a:gd name="T35" fmla="*/ 140 h 208"/>
                      <a:gd name="T36" fmla="*/ 11 w 373"/>
                      <a:gd name="T37" fmla="*/ 12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3" h="208">
                        <a:moveTo>
                          <a:pt x="11" y="122"/>
                        </a:moveTo>
                        <a:lnTo>
                          <a:pt x="30" y="110"/>
                        </a:lnTo>
                        <a:lnTo>
                          <a:pt x="307" y="1"/>
                        </a:lnTo>
                        <a:lnTo>
                          <a:pt x="325" y="0"/>
                        </a:lnTo>
                        <a:lnTo>
                          <a:pt x="343" y="8"/>
                        </a:lnTo>
                        <a:lnTo>
                          <a:pt x="361" y="21"/>
                        </a:lnTo>
                        <a:lnTo>
                          <a:pt x="373" y="44"/>
                        </a:lnTo>
                        <a:lnTo>
                          <a:pt x="371" y="64"/>
                        </a:lnTo>
                        <a:lnTo>
                          <a:pt x="365" y="85"/>
                        </a:lnTo>
                        <a:lnTo>
                          <a:pt x="354" y="97"/>
                        </a:lnTo>
                        <a:lnTo>
                          <a:pt x="336" y="107"/>
                        </a:lnTo>
                        <a:lnTo>
                          <a:pt x="71" y="207"/>
                        </a:lnTo>
                        <a:lnTo>
                          <a:pt x="55" y="208"/>
                        </a:lnTo>
                        <a:lnTo>
                          <a:pt x="37" y="203"/>
                        </a:lnTo>
                        <a:lnTo>
                          <a:pt x="23" y="195"/>
                        </a:lnTo>
                        <a:lnTo>
                          <a:pt x="8" y="182"/>
                        </a:lnTo>
                        <a:lnTo>
                          <a:pt x="0" y="164"/>
                        </a:lnTo>
                        <a:lnTo>
                          <a:pt x="3" y="140"/>
                        </a:lnTo>
                        <a:lnTo>
                          <a:pt x="11" y="122"/>
                        </a:lnTo>
                        <a:close/>
                      </a:path>
                    </a:pathLst>
                  </a:custGeom>
                  <a:solidFill>
                    <a:srgbClr val="C08040"/>
                  </a:solidFill>
                  <a:ln w="6350">
                    <a:solidFill>
                      <a:srgbClr val="000000"/>
                    </a:solidFill>
                    <a:prstDash val="solid"/>
                    <a:round/>
                    <a:headEnd/>
                    <a:tailEnd/>
                  </a:ln>
                </p:spPr>
                <p:txBody>
                  <a:bodyPr/>
                  <a:lstStyle/>
                  <a:p>
                    <a:endParaRPr lang="zh-CN" altLang="en-US"/>
                  </a:p>
                </p:txBody>
              </p:sp>
            </p:grpSp>
          </p:grpSp>
        </p:grpSp>
        <p:grpSp>
          <p:nvGrpSpPr>
            <p:cNvPr id="96323" name="Group 67"/>
            <p:cNvGrpSpPr>
              <a:grpSpLocks/>
            </p:cNvGrpSpPr>
            <p:nvPr/>
          </p:nvGrpSpPr>
          <p:grpSpPr bwMode="auto">
            <a:xfrm>
              <a:off x="884" y="3323"/>
              <a:ext cx="824" cy="610"/>
              <a:chOff x="884" y="3323"/>
              <a:chExt cx="824" cy="610"/>
            </a:xfrm>
          </p:grpSpPr>
          <p:sp>
            <p:nvSpPr>
              <p:cNvPr id="96324" name="Freeform 68"/>
              <p:cNvSpPr>
                <a:spLocks/>
              </p:cNvSpPr>
              <p:nvPr/>
            </p:nvSpPr>
            <p:spPr bwMode="auto">
              <a:xfrm>
                <a:off x="884" y="3323"/>
                <a:ext cx="824" cy="610"/>
              </a:xfrm>
              <a:custGeom>
                <a:avLst/>
                <a:gdLst>
                  <a:gd name="T0" fmla="*/ 439 w 1648"/>
                  <a:gd name="T1" fmla="*/ 586 h 1220"/>
                  <a:gd name="T2" fmla="*/ 531 w 1648"/>
                  <a:gd name="T3" fmla="*/ 627 h 1220"/>
                  <a:gd name="T4" fmla="*/ 568 w 1648"/>
                  <a:gd name="T5" fmla="*/ 573 h 1220"/>
                  <a:gd name="T6" fmla="*/ 626 w 1648"/>
                  <a:gd name="T7" fmla="*/ 498 h 1220"/>
                  <a:gd name="T8" fmla="*/ 696 w 1648"/>
                  <a:gd name="T9" fmla="*/ 422 h 1220"/>
                  <a:gd name="T10" fmla="*/ 788 w 1648"/>
                  <a:gd name="T11" fmla="*/ 350 h 1220"/>
                  <a:gd name="T12" fmla="*/ 902 w 1648"/>
                  <a:gd name="T13" fmla="*/ 268 h 1220"/>
                  <a:gd name="T14" fmla="*/ 1039 w 1648"/>
                  <a:gd name="T15" fmla="*/ 189 h 1220"/>
                  <a:gd name="T16" fmla="*/ 1188 w 1648"/>
                  <a:gd name="T17" fmla="*/ 101 h 1220"/>
                  <a:gd name="T18" fmla="*/ 1353 w 1648"/>
                  <a:gd name="T19" fmla="*/ 4 h 1220"/>
                  <a:gd name="T20" fmla="*/ 1416 w 1648"/>
                  <a:gd name="T21" fmla="*/ 0 h 1220"/>
                  <a:gd name="T22" fmla="*/ 1492 w 1648"/>
                  <a:gd name="T23" fmla="*/ 34 h 1220"/>
                  <a:gd name="T24" fmla="*/ 1560 w 1648"/>
                  <a:gd name="T25" fmla="*/ 117 h 1220"/>
                  <a:gd name="T26" fmla="*/ 1608 w 1648"/>
                  <a:gd name="T27" fmla="*/ 226 h 1220"/>
                  <a:gd name="T28" fmla="*/ 1631 w 1648"/>
                  <a:gd name="T29" fmla="*/ 350 h 1220"/>
                  <a:gd name="T30" fmla="*/ 1648 w 1648"/>
                  <a:gd name="T31" fmla="*/ 541 h 1220"/>
                  <a:gd name="T32" fmla="*/ 1642 w 1648"/>
                  <a:gd name="T33" fmla="*/ 663 h 1220"/>
                  <a:gd name="T34" fmla="*/ 1615 w 1648"/>
                  <a:gd name="T35" fmla="*/ 818 h 1220"/>
                  <a:gd name="T36" fmla="*/ 1563 w 1648"/>
                  <a:gd name="T37" fmla="*/ 969 h 1220"/>
                  <a:gd name="T38" fmla="*/ 1498 w 1648"/>
                  <a:gd name="T39" fmla="*/ 1108 h 1220"/>
                  <a:gd name="T40" fmla="*/ 1424 w 1648"/>
                  <a:gd name="T41" fmla="*/ 1220 h 1220"/>
                  <a:gd name="T42" fmla="*/ 0 w 1648"/>
                  <a:gd name="T43" fmla="*/ 1220 h 1220"/>
                  <a:gd name="T44" fmla="*/ 127 w 1648"/>
                  <a:gd name="T45" fmla="*/ 941 h 1220"/>
                  <a:gd name="T46" fmla="*/ 199 w 1648"/>
                  <a:gd name="T47" fmla="*/ 974 h 1220"/>
                  <a:gd name="T48" fmla="*/ 271 w 1648"/>
                  <a:gd name="T49" fmla="*/ 919 h 1220"/>
                  <a:gd name="T50" fmla="*/ 343 w 1648"/>
                  <a:gd name="T51" fmla="*/ 854 h 1220"/>
                  <a:gd name="T52" fmla="*/ 375 w 1648"/>
                  <a:gd name="T53" fmla="*/ 814 h 1220"/>
                  <a:gd name="T54" fmla="*/ 415 w 1648"/>
                  <a:gd name="T55" fmla="*/ 743 h 1220"/>
                  <a:gd name="T56" fmla="*/ 439 w 1648"/>
                  <a:gd name="T57" fmla="*/ 58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48" h="1220">
                    <a:moveTo>
                      <a:pt x="439" y="586"/>
                    </a:moveTo>
                    <a:lnTo>
                      <a:pt x="531" y="627"/>
                    </a:lnTo>
                    <a:lnTo>
                      <a:pt x="568" y="573"/>
                    </a:lnTo>
                    <a:lnTo>
                      <a:pt x="626" y="498"/>
                    </a:lnTo>
                    <a:lnTo>
                      <a:pt x="696" y="422"/>
                    </a:lnTo>
                    <a:lnTo>
                      <a:pt x="788" y="350"/>
                    </a:lnTo>
                    <a:lnTo>
                      <a:pt x="902" y="268"/>
                    </a:lnTo>
                    <a:lnTo>
                      <a:pt x="1039" y="189"/>
                    </a:lnTo>
                    <a:lnTo>
                      <a:pt x="1188" y="101"/>
                    </a:lnTo>
                    <a:lnTo>
                      <a:pt x="1353" y="4"/>
                    </a:lnTo>
                    <a:lnTo>
                      <a:pt x="1416" y="0"/>
                    </a:lnTo>
                    <a:lnTo>
                      <a:pt x="1492" y="34"/>
                    </a:lnTo>
                    <a:lnTo>
                      <a:pt x="1560" y="117"/>
                    </a:lnTo>
                    <a:lnTo>
                      <a:pt x="1608" y="226"/>
                    </a:lnTo>
                    <a:lnTo>
                      <a:pt x="1631" y="350"/>
                    </a:lnTo>
                    <a:lnTo>
                      <a:pt x="1648" y="541"/>
                    </a:lnTo>
                    <a:lnTo>
                      <a:pt x="1642" y="663"/>
                    </a:lnTo>
                    <a:lnTo>
                      <a:pt x="1615" y="818"/>
                    </a:lnTo>
                    <a:lnTo>
                      <a:pt x="1563" y="969"/>
                    </a:lnTo>
                    <a:lnTo>
                      <a:pt x="1498" y="1108"/>
                    </a:lnTo>
                    <a:lnTo>
                      <a:pt x="1424" y="1220"/>
                    </a:lnTo>
                    <a:lnTo>
                      <a:pt x="0" y="1220"/>
                    </a:lnTo>
                    <a:lnTo>
                      <a:pt x="127" y="941"/>
                    </a:lnTo>
                    <a:lnTo>
                      <a:pt x="199" y="974"/>
                    </a:lnTo>
                    <a:lnTo>
                      <a:pt x="271" y="919"/>
                    </a:lnTo>
                    <a:lnTo>
                      <a:pt x="343" y="854"/>
                    </a:lnTo>
                    <a:lnTo>
                      <a:pt x="375" y="814"/>
                    </a:lnTo>
                    <a:lnTo>
                      <a:pt x="415" y="743"/>
                    </a:lnTo>
                    <a:lnTo>
                      <a:pt x="439" y="586"/>
                    </a:lnTo>
                    <a:close/>
                  </a:path>
                </a:pathLst>
              </a:custGeom>
              <a:solidFill>
                <a:srgbClr val="00FFFF"/>
              </a:solidFill>
              <a:ln w="6350">
                <a:solidFill>
                  <a:srgbClr val="000000"/>
                </a:solidFill>
                <a:prstDash val="solid"/>
                <a:round/>
                <a:headEnd/>
                <a:tailEnd/>
              </a:ln>
            </p:spPr>
            <p:txBody>
              <a:bodyPr/>
              <a:lstStyle/>
              <a:p>
                <a:endParaRPr lang="zh-CN" altLang="en-US"/>
              </a:p>
            </p:txBody>
          </p:sp>
          <p:grpSp>
            <p:nvGrpSpPr>
              <p:cNvPr id="96325" name="Group 69"/>
              <p:cNvGrpSpPr>
                <a:grpSpLocks/>
              </p:cNvGrpSpPr>
              <p:nvPr/>
            </p:nvGrpSpPr>
            <p:grpSpPr bwMode="auto">
              <a:xfrm>
                <a:off x="1130" y="3517"/>
                <a:ext cx="333" cy="320"/>
                <a:chOff x="1130" y="3517"/>
                <a:chExt cx="333" cy="320"/>
              </a:xfrm>
            </p:grpSpPr>
            <p:sp>
              <p:nvSpPr>
                <p:cNvPr id="96326" name="Freeform 70"/>
                <p:cNvSpPr>
                  <a:spLocks/>
                </p:cNvSpPr>
                <p:nvPr/>
              </p:nvSpPr>
              <p:spPr bwMode="auto">
                <a:xfrm>
                  <a:off x="1130" y="3521"/>
                  <a:ext cx="333" cy="316"/>
                </a:xfrm>
                <a:custGeom>
                  <a:avLst/>
                  <a:gdLst>
                    <a:gd name="T0" fmla="*/ 0 w 667"/>
                    <a:gd name="T1" fmla="*/ 214 h 630"/>
                    <a:gd name="T2" fmla="*/ 32 w 667"/>
                    <a:gd name="T3" fmla="*/ 239 h 630"/>
                    <a:gd name="T4" fmla="*/ 63 w 667"/>
                    <a:gd name="T5" fmla="*/ 258 h 630"/>
                    <a:gd name="T6" fmla="*/ 131 w 667"/>
                    <a:gd name="T7" fmla="*/ 306 h 630"/>
                    <a:gd name="T8" fmla="*/ 188 w 667"/>
                    <a:gd name="T9" fmla="*/ 354 h 630"/>
                    <a:gd name="T10" fmla="*/ 223 w 667"/>
                    <a:gd name="T11" fmla="*/ 394 h 630"/>
                    <a:gd name="T12" fmla="*/ 260 w 667"/>
                    <a:gd name="T13" fmla="*/ 442 h 630"/>
                    <a:gd name="T14" fmla="*/ 264 w 667"/>
                    <a:gd name="T15" fmla="*/ 481 h 630"/>
                    <a:gd name="T16" fmla="*/ 296 w 667"/>
                    <a:gd name="T17" fmla="*/ 476 h 630"/>
                    <a:gd name="T18" fmla="*/ 304 w 667"/>
                    <a:gd name="T19" fmla="*/ 494 h 630"/>
                    <a:gd name="T20" fmla="*/ 323 w 667"/>
                    <a:gd name="T21" fmla="*/ 522 h 630"/>
                    <a:gd name="T22" fmla="*/ 331 w 667"/>
                    <a:gd name="T23" fmla="*/ 538 h 630"/>
                    <a:gd name="T24" fmla="*/ 323 w 667"/>
                    <a:gd name="T25" fmla="*/ 550 h 630"/>
                    <a:gd name="T26" fmla="*/ 352 w 667"/>
                    <a:gd name="T27" fmla="*/ 556 h 630"/>
                    <a:gd name="T28" fmla="*/ 400 w 667"/>
                    <a:gd name="T29" fmla="*/ 590 h 630"/>
                    <a:gd name="T30" fmla="*/ 404 w 667"/>
                    <a:gd name="T31" fmla="*/ 630 h 630"/>
                    <a:gd name="T32" fmla="*/ 409 w 667"/>
                    <a:gd name="T33" fmla="*/ 556 h 630"/>
                    <a:gd name="T34" fmla="*/ 381 w 667"/>
                    <a:gd name="T35" fmla="*/ 534 h 630"/>
                    <a:gd name="T36" fmla="*/ 388 w 667"/>
                    <a:gd name="T37" fmla="*/ 469 h 630"/>
                    <a:gd name="T38" fmla="*/ 388 w 667"/>
                    <a:gd name="T39" fmla="*/ 464 h 630"/>
                    <a:gd name="T40" fmla="*/ 397 w 667"/>
                    <a:gd name="T41" fmla="*/ 433 h 630"/>
                    <a:gd name="T42" fmla="*/ 415 w 667"/>
                    <a:gd name="T43" fmla="*/ 354 h 630"/>
                    <a:gd name="T44" fmla="*/ 443 w 667"/>
                    <a:gd name="T45" fmla="*/ 298 h 630"/>
                    <a:gd name="T46" fmla="*/ 489 w 667"/>
                    <a:gd name="T47" fmla="*/ 267 h 630"/>
                    <a:gd name="T48" fmla="*/ 543 w 667"/>
                    <a:gd name="T49" fmla="*/ 218 h 630"/>
                    <a:gd name="T50" fmla="*/ 615 w 667"/>
                    <a:gd name="T51" fmla="*/ 145 h 630"/>
                    <a:gd name="T52" fmla="*/ 643 w 667"/>
                    <a:gd name="T53" fmla="*/ 84 h 630"/>
                    <a:gd name="T54" fmla="*/ 659 w 667"/>
                    <a:gd name="T55" fmla="*/ 41 h 630"/>
                    <a:gd name="T56" fmla="*/ 667 w 667"/>
                    <a:gd name="T57" fmla="*/ 0 h 630"/>
                    <a:gd name="T58" fmla="*/ 618 w 667"/>
                    <a:gd name="T59" fmla="*/ 92 h 630"/>
                    <a:gd name="T60" fmla="*/ 571 w 667"/>
                    <a:gd name="T61" fmla="*/ 161 h 630"/>
                    <a:gd name="T62" fmla="*/ 507 w 667"/>
                    <a:gd name="T63" fmla="*/ 205 h 630"/>
                    <a:gd name="T64" fmla="*/ 461 w 667"/>
                    <a:gd name="T65" fmla="*/ 230 h 630"/>
                    <a:gd name="T66" fmla="*/ 415 w 667"/>
                    <a:gd name="T67" fmla="*/ 269 h 630"/>
                    <a:gd name="T68" fmla="*/ 368 w 667"/>
                    <a:gd name="T69" fmla="*/ 326 h 630"/>
                    <a:gd name="T70" fmla="*/ 344 w 667"/>
                    <a:gd name="T71" fmla="*/ 369 h 630"/>
                    <a:gd name="T72" fmla="*/ 340 w 667"/>
                    <a:gd name="T73" fmla="*/ 426 h 630"/>
                    <a:gd name="T74" fmla="*/ 331 w 667"/>
                    <a:gd name="T75" fmla="*/ 481 h 630"/>
                    <a:gd name="T76" fmla="*/ 344 w 667"/>
                    <a:gd name="T77" fmla="*/ 497 h 630"/>
                    <a:gd name="T78" fmla="*/ 319 w 667"/>
                    <a:gd name="T79" fmla="*/ 481 h 630"/>
                    <a:gd name="T80" fmla="*/ 313 w 667"/>
                    <a:gd name="T81" fmla="*/ 449 h 630"/>
                    <a:gd name="T82" fmla="*/ 288 w 667"/>
                    <a:gd name="T83" fmla="*/ 454 h 630"/>
                    <a:gd name="T84" fmla="*/ 285 w 667"/>
                    <a:gd name="T85" fmla="*/ 421 h 630"/>
                    <a:gd name="T86" fmla="*/ 239 w 667"/>
                    <a:gd name="T87" fmla="*/ 378 h 630"/>
                    <a:gd name="T88" fmla="*/ 176 w 667"/>
                    <a:gd name="T89" fmla="*/ 322 h 630"/>
                    <a:gd name="T90" fmla="*/ 96 w 667"/>
                    <a:gd name="T91" fmla="*/ 255 h 630"/>
                    <a:gd name="T92" fmla="*/ 0 w 667"/>
                    <a:gd name="T93" fmla="*/ 21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7" h="630">
                      <a:moveTo>
                        <a:pt x="0" y="214"/>
                      </a:moveTo>
                      <a:lnTo>
                        <a:pt x="32" y="239"/>
                      </a:lnTo>
                      <a:lnTo>
                        <a:pt x="63" y="258"/>
                      </a:lnTo>
                      <a:lnTo>
                        <a:pt x="131" y="306"/>
                      </a:lnTo>
                      <a:lnTo>
                        <a:pt x="188" y="354"/>
                      </a:lnTo>
                      <a:lnTo>
                        <a:pt x="223" y="394"/>
                      </a:lnTo>
                      <a:lnTo>
                        <a:pt x="260" y="442"/>
                      </a:lnTo>
                      <a:lnTo>
                        <a:pt x="264" y="481"/>
                      </a:lnTo>
                      <a:lnTo>
                        <a:pt x="296" y="476"/>
                      </a:lnTo>
                      <a:lnTo>
                        <a:pt x="304" y="494"/>
                      </a:lnTo>
                      <a:lnTo>
                        <a:pt x="323" y="522"/>
                      </a:lnTo>
                      <a:lnTo>
                        <a:pt x="331" y="538"/>
                      </a:lnTo>
                      <a:lnTo>
                        <a:pt x="323" y="550"/>
                      </a:lnTo>
                      <a:lnTo>
                        <a:pt x="352" y="556"/>
                      </a:lnTo>
                      <a:lnTo>
                        <a:pt x="400" y="590"/>
                      </a:lnTo>
                      <a:lnTo>
                        <a:pt x="404" y="630"/>
                      </a:lnTo>
                      <a:lnTo>
                        <a:pt x="409" y="556"/>
                      </a:lnTo>
                      <a:lnTo>
                        <a:pt x="381" y="534"/>
                      </a:lnTo>
                      <a:lnTo>
                        <a:pt x="388" y="469"/>
                      </a:lnTo>
                      <a:lnTo>
                        <a:pt x="388" y="464"/>
                      </a:lnTo>
                      <a:lnTo>
                        <a:pt x="397" y="433"/>
                      </a:lnTo>
                      <a:lnTo>
                        <a:pt x="415" y="354"/>
                      </a:lnTo>
                      <a:lnTo>
                        <a:pt x="443" y="298"/>
                      </a:lnTo>
                      <a:lnTo>
                        <a:pt x="489" y="267"/>
                      </a:lnTo>
                      <a:lnTo>
                        <a:pt x="543" y="218"/>
                      </a:lnTo>
                      <a:lnTo>
                        <a:pt x="615" y="145"/>
                      </a:lnTo>
                      <a:lnTo>
                        <a:pt x="643" y="84"/>
                      </a:lnTo>
                      <a:lnTo>
                        <a:pt x="659" y="41"/>
                      </a:lnTo>
                      <a:lnTo>
                        <a:pt x="667" y="0"/>
                      </a:lnTo>
                      <a:lnTo>
                        <a:pt x="618" y="92"/>
                      </a:lnTo>
                      <a:lnTo>
                        <a:pt x="571" y="161"/>
                      </a:lnTo>
                      <a:lnTo>
                        <a:pt x="507" y="205"/>
                      </a:lnTo>
                      <a:lnTo>
                        <a:pt x="461" y="230"/>
                      </a:lnTo>
                      <a:lnTo>
                        <a:pt x="415" y="269"/>
                      </a:lnTo>
                      <a:lnTo>
                        <a:pt x="368" y="326"/>
                      </a:lnTo>
                      <a:lnTo>
                        <a:pt x="344" y="369"/>
                      </a:lnTo>
                      <a:lnTo>
                        <a:pt x="340" y="426"/>
                      </a:lnTo>
                      <a:lnTo>
                        <a:pt x="331" y="481"/>
                      </a:lnTo>
                      <a:lnTo>
                        <a:pt x="344" y="497"/>
                      </a:lnTo>
                      <a:lnTo>
                        <a:pt x="319" y="481"/>
                      </a:lnTo>
                      <a:lnTo>
                        <a:pt x="313" y="449"/>
                      </a:lnTo>
                      <a:lnTo>
                        <a:pt x="288" y="454"/>
                      </a:lnTo>
                      <a:lnTo>
                        <a:pt x="285" y="421"/>
                      </a:lnTo>
                      <a:lnTo>
                        <a:pt x="239" y="378"/>
                      </a:lnTo>
                      <a:lnTo>
                        <a:pt x="176" y="322"/>
                      </a:lnTo>
                      <a:lnTo>
                        <a:pt x="96" y="255"/>
                      </a:lnTo>
                      <a:lnTo>
                        <a:pt x="0" y="214"/>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96327" name="Freeform 71"/>
                <p:cNvSpPr>
                  <a:spLocks/>
                </p:cNvSpPr>
                <p:nvPr/>
              </p:nvSpPr>
              <p:spPr bwMode="auto">
                <a:xfrm>
                  <a:off x="1132" y="3517"/>
                  <a:ext cx="330" cy="283"/>
                </a:xfrm>
                <a:custGeom>
                  <a:avLst/>
                  <a:gdLst>
                    <a:gd name="T0" fmla="*/ 0 w 661"/>
                    <a:gd name="T1" fmla="*/ 227 h 567"/>
                    <a:gd name="T2" fmla="*/ 56 w 661"/>
                    <a:gd name="T3" fmla="*/ 235 h 567"/>
                    <a:gd name="T4" fmla="*/ 104 w 661"/>
                    <a:gd name="T5" fmla="*/ 272 h 567"/>
                    <a:gd name="T6" fmla="*/ 195 w 661"/>
                    <a:gd name="T7" fmla="*/ 339 h 567"/>
                    <a:gd name="T8" fmla="*/ 280 w 661"/>
                    <a:gd name="T9" fmla="*/ 426 h 567"/>
                    <a:gd name="T10" fmla="*/ 283 w 661"/>
                    <a:gd name="T11" fmla="*/ 457 h 567"/>
                    <a:gd name="T12" fmla="*/ 310 w 661"/>
                    <a:gd name="T13" fmla="*/ 450 h 567"/>
                    <a:gd name="T14" fmla="*/ 327 w 661"/>
                    <a:gd name="T15" fmla="*/ 487 h 567"/>
                    <a:gd name="T16" fmla="*/ 331 w 661"/>
                    <a:gd name="T17" fmla="*/ 511 h 567"/>
                    <a:gd name="T18" fmla="*/ 390 w 661"/>
                    <a:gd name="T19" fmla="*/ 567 h 567"/>
                    <a:gd name="T20" fmla="*/ 331 w 661"/>
                    <a:gd name="T21" fmla="*/ 507 h 567"/>
                    <a:gd name="T22" fmla="*/ 324 w 661"/>
                    <a:gd name="T23" fmla="*/ 474 h 567"/>
                    <a:gd name="T24" fmla="*/ 336 w 661"/>
                    <a:gd name="T25" fmla="*/ 376 h 567"/>
                    <a:gd name="T26" fmla="*/ 387 w 661"/>
                    <a:gd name="T27" fmla="*/ 294 h 567"/>
                    <a:gd name="T28" fmla="*/ 464 w 661"/>
                    <a:gd name="T29" fmla="*/ 230 h 567"/>
                    <a:gd name="T30" fmla="*/ 539 w 661"/>
                    <a:gd name="T31" fmla="*/ 185 h 567"/>
                    <a:gd name="T32" fmla="*/ 591 w 661"/>
                    <a:gd name="T33" fmla="*/ 123 h 567"/>
                    <a:gd name="T34" fmla="*/ 628 w 661"/>
                    <a:gd name="T35" fmla="*/ 74 h 567"/>
                    <a:gd name="T36" fmla="*/ 661 w 661"/>
                    <a:gd name="T37"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1" h="567">
                      <a:moveTo>
                        <a:pt x="0" y="227"/>
                      </a:moveTo>
                      <a:lnTo>
                        <a:pt x="56" y="235"/>
                      </a:lnTo>
                      <a:lnTo>
                        <a:pt x="104" y="272"/>
                      </a:lnTo>
                      <a:lnTo>
                        <a:pt x="195" y="339"/>
                      </a:lnTo>
                      <a:lnTo>
                        <a:pt x="280" y="426"/>
                      </a:lnTo>
                      <a:lnTo>
                        <a:pt x="283" y="457"/>
                      </a:lnTo>
                      <a:lnTo>
                        <a:pt x="310" y="450"/>
                      </a:lnTo>
                      <a:lnTo>
                        <a:pt x="327" y="487"/>
                      </a:lnTo>
                      <a:lnTo>
                        <a:pt x="331" y="511"/>
                      </a:lnTo>
                      <a:lnTo>
                        <a:pt x="390" y="567"/>
                      </a:lnTo>
                      <a:lnTo>
                        <a:pt x="331" y="507"/>
                      </a:lnTo>
                      <a:lnTo>
                        <a:pt x="324" y="474"/>
                      </a:lnTo>
                      <a:lnTo>
                        <a:pt x="336" y="376"/>
                      </a:lnTo>
                      <a:lnTo>
                        <a:pt x="387" y="294"/>
                      </a:lnTo>
                      <a:lnTo>
                        <a:pt x="464" y="230"/>
                      </a:lnTo>
                      <a:lnTo>
                        <a:pt x="539" y="185"/>
                      </a:lnTo>
                      <a:lnTo>
                        <a:pt x="591" y="123"/>
                      </a:lnTo>
                      <a:lnTo>
                        <a:pt x="628" y="74"/>
                      </a:lnTo>
                      <a:lnTo>
                        <a:pt x="661"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328" name="Group 72"/>
              <p:cNvGrpSpPr>
                <a:grpSpLocks/>
              </p:cNvGrpSpPr>
              <p:nvPr/>
            </p:nvGrpSpPr>
            <p:grpSpPr bwMode="auto">
              <a:xfrm>
                <a:off x="939" y="3808"/>
                <a:ext cx="131" cy="125"/>
                <a:chOff x="939" y="3808"/>
                <a:chExt cx="131" cy="125"/>
              </a:xfrm>
            </p:grpSpPr>
            <p:sp>
              <p:nvSpPr>
                <p:cNvPr id="96329" name="Freeform 73"/>
                <p:cNvSpPr>
                  <a:spLocks/>
                </p:cNvSpPr>
                <p:nvPr/>
              </p:nvSpPr>
              <p:spPr bwMode="auto">
                <a:xfrm>
                  <a:off x="939" y="3808"/>
                  <a:ext cx="131" cy="123"/>
                </a:xfrm>
                <a:custGeom>
                  <a:avLst/>
                  <a:gdLst>
                    <a:gd name="T0" fmla="*/ 0 w 262"/>
                    <a:gd name="T1" fmla="*/ 0 h 245"/>
                    <a:gd name="T2" fmla="*/ 128 w 262"/>
                    <a:gd name="T3" fmla="*/ 33 h 245"/>
                    <a:gd name="T4" fmla="*/ 160 w 262"/>
                    <a:gd name="T5" fmla="*/ 57 h 245"/>
                    <a:gd name="T6" fmla="*/ 188 w 262"/>
                    <a:gd name="T7" fmla="*/ 133 h 245"/>
                    <a:gd name="T8" fmla="*/ 192 w 262"/>
                    <a:gd name="T9" fmla="*/ 137 h 245"/>
                    <a:gd name="T10" fmla="*/ 213 w 262"/>
                    <a:gd name="T11" fmla="*/ 161 h 245"/>
                    <a:gd name="T12" fmla="*/ 229 w 262"/>
                    <a:gd name="T13" fmla="*/ 184 h 245"/>
                    <a:gd name="T14" fmla="*/ 251 w 262"/>
                    <a:gd name="T15" fmla="*/ 198 h 245"/>
                    <a:gd name="T16" fmla="*/ 251 w 262"/>
                    <a:gd name="T17" fmla="*/ 222 h 245"/>
                    <a:gd name="T18" fmla="*/ 262 w 262"/>
                    <a:gd name="T19" fmla="*/ 245 h 245"/>
                    <a:gd name="T20" fmla="*/ 241 w 262"/>
                    <a:gd name="T21" fmla="*/ 245 h 245"/>
                    <a:gd name="T22" fmla="*/ 240 w 262"/>
                    <a:gd name="T23" fmla="*/ 235 h 245"/>
                    <a:gd name="T24" fmla="*/ 240 w 262"/>
                    <a:gd name="T25" fmla="*/ 206 h 245"/>
                    <a:gd name="T26" fmla="*/ 204 w 262"/>
                    <a:gd name="T27" fmla="*/ 188 h 245"/>
                    <a:gd name="T28" fmla="*/ 176 w 262"/>
                    <a:gd name="T29" fmla="*/ 141 h 245"/>
                    <a:gd name="T30" fmla="*/ 160 w 262"/>
                    <a:gd name="T31" fmla="*/ 109 h 245"/>
                    <a:gd name="T32" fmla="*/ 135 w 262"/>
                    <a:gd name="T33" fmla="*/ 57 h 245"/>
                    <a:gd name="T34" fmla="*/ 87 w 262"/>
                    <a:gd name="T35" fmla="*/ 29 h 245"/>
                    <a:gd name="T36" fmla="*/ 0 w 262"/>
                    <a:gd name="T3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2" h="245">
                      <a:moveTo>
                        <a:pt x="0" y="0"/>
                      </a:moveTo>
                      <a:lnTo>
                        <a:pt x="128" y="33"/>
                      </a:lnTo>
                      <a:lnTo>
                        <a:pt x="160" y="57"/>
                      </a:lnTo>
                      <a:lnTo>
                        <a:pt x="188" y="133"/>
                      </a:lnTo>
                      <a:lnTo>
                        <a:pt x="192" y="137"/>
                      </a:lnTo>
                      <a:lnTo>
                        <a:pt x="213" y="161"/>
                      </a:lnTo>
                      <a:lnTo>
                        <a:pt x="229" y="184"/>
                      </a:lnTo>
                      <a:lnTo>
                        <a:pt x="251" y="198"/>
                      </a:lnTo>
                      <a:lnTo>
                        <a:pt x="251" y="222"/>
                      </a:lnTo>
                      <a:lnTo>
                        <a:pt x="262" y="245"/>
                      </a:lnTo>
                      <a:lnTo>
                        <a:pt x="241" y="245"/>
                      </a:lnTo>
                      <a:lnTo>
                        <a:pt x="240" y="235"/>
                      </a:lnTo>
                      <a:lnTo>
                        <a:pt x="240" y="206"/>
                      </a:lnTo>
                      <a:lnTo>
                        <a:pt x="204" y="188"/>
                      </a:lnTo>
                      <a:lnTo>
                        <a:pt x="176" y="141"/>
                      </a:lnTo>
                      <a:lnTo>
                        <a:pt x="160" y="109"/>
                      </a:lnTo>
                      <a:lnTo>
                        <a:pt x="135" y="57"/>
                      </a:lnTo>
                      <a:lnTo>
                        <a:pt x="87" y="29"/>
                      </a:lnTo>
                      <a:lnTo>
                        <a:pt x="0" y="0"/>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96330" name="Freeform 74"/>
                <p:cNvSpPr>
                  <a:spLocks/>
                </p:cNvSpPr>
                <p:nvPr/>
              </p:nvSpPr>
              <p:spPr bwMode="auto">
                <a:xfrm>
                  <a:off x="946" y="3810"/>
                  <a:ext cx="112" cy="123"/>
                </a:xfrm>
                <a:custGeom>
                  <a:avLst/>
                  <a:gdLst>
                    <a:gd name="T0" fmla="*/ 0 w 222"/>
                    <a:gd name="T1" fmla="*/ 0 h 245"/>
                    <a:gd name="T2" fmla="*/ 85 w 222"/>
                    <a:gd name="T3" fmla="*/ 36 h 245"/>
                    <a:gd name="T4" fmla="*/ 122 w 222"/>
                    <a:gd name="T5" fmla="*/ 58 h 245"/>
                    <a:gd name="T6" fmla="*/ 141 w 222"/>
                    <a:gd name="T7" fmla="*/ 96 h 245"/>
                    <a:gd name="T8" fmla="*/ 160 w 222"/>
                    <a:gd name="T9" fmla="*/ 147 h 245"/>
                    <a:gd name="T10" fmla="*/ 178 w 222"/>
                    <a:gd name="T11" fmla="*/ 176 h 245"/>
                    <a:gd name="T12" fmla="*/ 204 w 222"/>
                    <a:gd name="T13" fmla="*/ 195 h 245"/>
                    <a:gd name="T14" fmla="*/ 219 w 222"/>
                    <a:gd name="T15" fmla="*/ 210 h 245"/>
                    <a:gd name="T16" fmla="*/ 222 w 222"/>
                    <a:gd name="T17"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45">
                      <a:moveTo>
                        <a:pt x="0" y="0"/>
                      </a:moveTo>
                      <a:lnTo>
                        <a:pt x="85" y="36"/>
                      </a:lnTo>
                      <a:lnTo>
                        <a:pt x="122" y="58"/>
                      </a:lnTo>
                      <a:lnTo>
                        <a:pt x="141" y="96"/>
                      </a:lnTo>
                      <a:lnTo>
                        <a:pt x="160" y="147"/>
                      </a:lnTo>
                      <a:lnTo>
                        <a:pt x="178" y="176"/>
                      </a:lnTo>
                      <a:lnTo>
                        <a:pt x="204" y="195"/>
                      </a:lnTo>
                      <a:lnTo>
                        <a:pt x="219" y="210"/>
                      </a:lnTo>
                      <a:lnTo>
                        <a:pt x="222" y="24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331" name="Group 75"/>
              <p:cNvGrpSpPr>
                <a:grpSpLocks/>
              </p:cNvGrpSpPr>
              <p:nvPr/>
            </p:nvGrpSpPr>
            <p:grpSpPr bwMode="auto">
              <a:xfrm>
                <a:off x="1512" y="3664"/>
                <a:ext cx="194" cy="269"/>
                <a:chOff x="1512" y="3664"/>
                <a:chExt cx="194" cy="269"/>
              </a:xfrm>
            </p:grpSpPr>
            <p:sp>
              <p:nvSpPr>
                <p:cNvPr id="96332" name="Freeform 76"/>
                <p:cNvSpPr>
                  <a:spLocks/>
                </p:cNvSpPr>
                <p:nvPr/>
              </p:nvSpPr>
              <p:spPr bwMode="auto">
                <a:xfrm>
                  <a:off x="1516" y="3667"/>
                  <a:ext cx="189" cy="264"/>
                </a:xfrm>
                <a:custGeom>
                  <a:avLst/>
                  <a:gdLst>
                    <a:gd name="T0" fmla="*/ 378 w 378"/>
                    <a:gd name="T1" fmla="*/ 0 h 530"/>
                    <a:gd name="T2" fmla="*/ 366 w 378"/>
                    <a:gd name="T3" fmla="*/ 62 h 530"/>
                    <a:gd name="T4" fmla="*/ 342 w 378"/>
                    <a:gd name="T5" fmla="*/ 105 h 530"/>
                    <a:gd name="T6" fmla="*/ 298 w 378"/>
                    <a:gd name="T7" fmla="*/ 144 h 530"/>
                    <a:gd name="T8" fmla="*/ 245 w 378"/>
                    <a:gd name="T9" fmla="*/ 188 h 530"/>
                    <a:gd name="T10" fmla="*/ 184 w 378"/>
                    <a:gd name="T11" fmla="*/ 233 h 530"/>
                    <a:gd name="T12" fmla="*/ 134 w 378"/>
                    <a:gd name="T13" fmla="*/ 272 h 530"/>
                    <a:gd name="T14" fmla="*/ 95 w 378"/>
                    <a:gd name="T15" fmla="*/ 336 h 530"/>
                    <a:gd name="T16" fmla="*/ 67 w 378"/>
                    <a:gd name="T17" fmla="*/ 393 h 530"/>
                    <a:gd name="T18" fmla="*/ 54 w 378"/>
                    <a:gd name="T19" fmla="*/ 445 h 530"/>
                    <a:gd name="T20" fmla="*/ 38 w 378"/>
                    <a:gd name="T21" fmla="*/ 487 h 530"/>
                    <a:gd name="T22" fmla="*/ 20 w 378"/>
                    <a:gd name="T23" fmla="*/ 522 h 530"/>
                    <a:gd name="T24" fmla="*/ 0 w 378"/>
                    <a:gd name="T25" fmla="*/ 530 h 530"/>
                    <a:gd name="T26" fmla="*/ 27 w 378"/>
                    <a:gd name="T27" fmla="*/ 527 h 530"/>
                    <a:gd name="T28" fmla="*/ 47 w 378"/>
                    <a:gd name="T29" fmla="*/ 527 h 530"/>
                    <a:gd name="T30" fmla="*/ 79 w 378"/>
                    <a:gd name="T31" fmla="*/ 482 h 530"/>
                    <a:gd name="T32" fmla="*/ 91 w 378"/>
                    <a:gd name="T33" fmla="*/ 434 h 530"/>
                    <a:gd name="T34" fmla="*/ 107 w 378"/>
                    <a:gd name="T35" fmla="*/ 393 h 530"/>
                    <a:gd name="T36" fmla="*/ 134 w 378"/>
                    <a:gd name="T37" fmla="*/ 341 h 530"/>
                    <a:gd name="T38" fmla="*/ 171 w 378"/>
                    <a:gd name="T39" fmla="*/ 304 h 530"/>
                    <a:gd name="T40" fmla="*/ 196 w 378"/>
                    <a:gd name="T41" fmla="*/ 268 h 530"/>
                    <a:gd name="T42" fmla="*/ 241 w 378"/>
                    <a:gd name="T43" fmla="*/ 237 h 530"/>
                    <a:gd name="T44" fmla="*/ 286 w 378"/>
                    <a:gd name="T45" fmla="*/ 212 h 530"/>
                    <a:gd name="T46" fmla="*/ 325 w 378"/>
                    <a:gd name="T47" fmla="*/ 157 h 530"/>
                    <a:gd name="T48" fmla="*/ 345 w 378"/>
                    <a:gd name="T49" fmla="*/ 117 h 530"/>
                    <a:gd name="T50" fmla="*/ 363 w 378"/>
                    <a:gd name="T51" fmla="*/ 82 h 530"/>
                    <a:gd name="T52" fmla="*/ 378 w 378"/>
                    <a:gd name="T53"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8" h="530">
                      <a:moveTo>
                        <a:pt x="378" y="0"/>
                      </a:moveTo>
                      <a:lnTo>
                        <a:pt x="366" y="62"/>
                      </a:lnTo>
                      <a:lnTo>
                        <a:pt x="342" y="105"/>
                      </a:lnTo>
                      <a:lnTo>
                        <a:pt x="298" y="144"/>
                      </a:lnTo>
                      <a:lnTo>
                        <a:pt x="245" y="188"/>
                      </a:lnTo>
                      <a:lnTo>
                        <a:pt x="184" y="233"/>
                      </a:lnTo>
                      <a:lnTo>
                        <a:pt x="134" y="272"/>
                      </a:lnTo>
                      <a:lnTo>
                        <a:pt x="95" y="336"/>
                      </a:lnTo>
                      <a:lnTo>
                        <a:pt x="67" y="393"/>
                      </a:lnTo>
                      <a:lnTo>
                        <a:pt x="54" y="445"/>
                      </a:lnTo>
                      <a:lnTo>
                        <a:pt x="38" y="487"/>
                      </a:lnTo>
                      <a:lnTo>
                        <a:pt x="20" y="522"/>
                      </a:lnTo>
                      <a:lnTo>
                        <a:pt x="0" y="530"/>
                      </a:lnTo>
                      <a:lnTo>
                        <a:pt x="27" y="527"/>
                      </a:lnTo>
                      <a:lnTo>
                        <a:pt x="47" y="527"/>
                      </a:lnTo>
                      <a:lnTo>
                        <a:pt x="79" y="482"/>
                      </a:lnTo>
                      <a:lnTo>
                        <a:pt x="91" y="434"/>
                      </a:lnTo>
                      <a:lnTo>
                        <a:pt x="107" y="393"/>
                      </a:lnTo>
                      <a:lnTo>
                        <a:pt x="134" y="341"/>
                      </a:lnTo>
                      <a:lnTo>
                        <a:pt x="171" y="304"/>
                      </a:lnTo>
                      <a:lnTo>
                        <a:pt x="196" y="268"/>
                      </a:lnTo>
                      <a:lnTo>
                        <a:pt x="241" y="237"/>
                      </a:lnTo>
                      <a:lnTo>
                        <a:pt x="286" y="212"/>
                      </a:lnTo>
                      <a:lnTo>
                        <a:pt x="325" y="157"/>
                      </a:lnTo>
                      <a:lnTo>
                        <a:pt x="345" y="117"/>
                      </a:lnTo>
                      <a:lnTo>
                        <a:pt x="363" y="82"/>
                      </a:lnTo>
                      <a:lnTo>
                        <a:pt x="378" y="0"/>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96333" name="Freeform 77"/>
                <p:cNvSpPr>
                  <a:spLocks/>
                </p:cNvSpPr>
                <p:nvPr/>
              </p:nvSpPr>
              <p:spPr bwMode="auto">
                <a:xfrm>
                  <a:off x="1512" y="3664"/>
                  <a:ext cx="194" cy="269"/>
                </a:xfrm>
                <a:custGeom>
                  <a:avLst/>
                  <a:gdLst>
                    <a:gd name="T0" fmla="*/ 0 w 386"/>
                    <a:gd name="T1" fmla="*/ 539 h 539"/>
                    <a:gd name="T2" fmla="*/ 36 w 386"/>
                    <a:gd name="T3" fmla="*/ 523 h 539"/>
                    <a:gd name="T4" fmla="*/ 58 w 386"/>
                    <a:gd name="T5" fmla="*/ 491 h 539"/>
                    <a:gd name="T6" fmla="*/ 70 w 386"/>
                    <a:gd name="T7" fmla="*/ 436 h 539"/>
                    <a:gd name="T8" fmla="*/ 102 w 386"/>
                    <a:gd name="T9" fmla="*/ 341 h 539"/>
                    <a:gd name="T10" fmla="*/ 154 w 386"/>
                    <a:gd name="T11" fmla="*/ 267 h 539"/>
                    <a:gd name="T12" fmla="*/ 255 w 386"/>
                    <a:gd name="T13" fmla="*/ 196 h 539"/>
                    <a:gd name="T14" fmla="*/ 299 w 386"/>
                    <a:gd name="T15" fmla="*/ 163 h 539"/>
                    <a:gd name="T16" fmla="*/ 364 w 386"/>
                    <a:gd name="T17" fmla="*/ 93 h 539"/>
                    <a:gd name="T18" fmla="*/ 380 w 386"/>
                    <a:gd name="T19" fmla="*/ 35 h 539"/>
                    <a:gd name="T20" fmla="*/ 386 w 386"/>
                    <a:gd name="T21"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6" h="539">
                      <a:moveTo>
                        <a:pt x="0" y="539"/>
                      </a:moveTo>
                      <a:lnTo>
                        <a:pt x="36" y="523"/>
                      </a:lnTo>
                      <a:lnTo>
                        <a:pt x="58" y="491"/>
                      </a:lnTo>
                      <a:lnTo>
                        <a:pt x="70" y="436"/>
                      </a:lnTo>
                      <a:lnTo>
                        <a:pt x="102" y="341"/>
                      </a:lnTo>
                      <a:lnTo>
                        <a:pt x="154" y="267"/>
                      </a:lnTo>
                      <a:lnTo>
                        <a:pt x="255" y="196"/>
                      </a:lnTo>
                      <a:lnTo>
                        <a:pt x="299" y="163"/>
                      </a:lnTo>
                      <a:lnTo>
                        <a:pt x="364" y="93"/>
                      </a:lnTo>
                      <a:lnTo>
                        <a:pt x="380" y="35"/>
                      </a:lnTo>
                      <a:lnTo>
                        <a:pt x="38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96334" name="Group 78"/>
            <p:cNvGrpSpPr>
              <a:grpSpLocks/>
            </p:cNvGrpSpPr>
            <p:nvPr/>
          </p:nvGrpSpPr>
          <p:grpSpPr bwMode="auto">
            <a:xfrm>
              <a:off x="1209" y="2947"/>
              <a:ext cx="128" cy="172"/>
              <a:chOff x="1209" y="2947"/>
              <a:chExt cx="128" cy="172"/>
            </a:xfrm>
          </p:grpSpPr>
          <p:sp>
            <p:nvSpPr>
              <p:cNvPr id="96335" name="Freeform 79"/>
              <p:cNvSpPr>
                <a:spLocks/>
              </p:cNvSpPr>
              <p:nvPr/>
            </p:nvSpPr>
            <p:spPr bwMode="auto">
              <a:xfrm>
                <a:off x="1209" y="2947"/>
                <a:ext cx="119" cy="172"/>
              </a:xfrm>
              <a:custGeom>
                <a:avLst/>
                <a:gdLst>
                  <a:gd name="T0" fmla="*/ 196 w 239"/>
                  <a:gd name="T1" fmla="*/ 57 h 346"/>
                  <a:gd name="T2" fmla="*/ 166 w 239"/>
                  <a:gd name="T3" fmla="*/ 16 h 346"/>
                  <a:gd name="T4" fmla="*/ 128 w 239"/>
                  <a:gd name="T5" fmla="*/ 1 h 346"/>
                  <a:gd name="T6" fmla="*/ 80 w 239"/>
                  <a:gd name="T7" fmla="*/ 0 h 346"/>
                  <a:gd name="T8" fmla="*/ 38 w 239"/>
                  <a:gd name="T9" fmla="*/ 27 h 346"/>
                  <a:gd name="T10" fmla="*/ 9 w 239"/>
                  <a:gd name="T11" fmla="*/ 74 h 346"/>
                  <a:gd name="T12" fmla="*/ 0 w 239"/>
                  <a:gd name="T13" fmla="*/ 129 h 346"/>
                  <a:gd name="T14" fmla="*/ 5 w 239"/>
                  <a:gd name="T15" fmla="*/ 208 h 346"/>
                  <a:gd name="T16" fmla="*/ 35 w 239"/>
                  <a:gd name="T17" fmla="*/ 250 h 346"/>
                  <a:gd name="T18" fmla="*/ 63 w 239"/>
                  <a:gd name="T19" fmla="*/ 275 h 346"/>
                  <a:gd name="T20" fmla="*/ 104 w 239"/>
                  <a:gd name="T21" fmla="*/ 296 h 346"/>
                  <a:gd name="T22" fmla="*/ 126 w 239"/>
                  <a:gd name="T23" fmla="*/ 331 h 346"/>
                  <a:gd name="T24" fmla="*/ 156 w 239"/>
                  <a:gd name="T25" fmla="*/ 346 h 346"/>
                  <a:gd name="T26" fmla="*/ 195 w 239"/>
                  <a:gd name="T27" fmla="*/ 344 h 346"/>
                  <a:gd name="T28" fmla="*/ 220 w 239"/>
                  <a:gd name="T29" fmla="*/ 320 h 346"/>
                  <a:gd name="T30" fmla="*/ 235 w 239"/>
                  <a:gd name="T31" fmla="*/ 288 h 346"/>
                  <a:gd name="T32" fmla="*/ 239 w 239"/>
                  <a:gd name="T33" fmla="*/ 249 h 346"/>
                  <a:gd name="T34" fmla="*/ 225 w 239"/>
                  <a:gd name="T35" fmla="*/ 211 h 346"/>
                  <a:gd name="T36" fmla="*/ 229 w 239"/>
                  <a:gd name="T37" fmla="*/ 159 h 346"/>
                  <a:gd name="T38" fmla="*/ 218 w 239"/>
                  <a:gd name="T39" fmla="*/ 103 h 346"/>
                  <a:gd name="T40" fmla="*/ 196 w 239"/>
                  <a:gd name="T41" fmla="*/ 5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346">
                    <a:moveTo>
                      <a:pt x="196" y="57"/>
                    </a:moveTo>
                    <a:lnTo>
                      <a:pt x="166" y="16"/>
                    </a:lnTo>
                    <a:lnTo>
                      <a:pt x="128" y="1"/>
                    </a:lnTo>
                    <a:lnTo>
                      <a:pt x="80" y="0"/>
                    </a:lnTo>
                    <a:lnTo>
                      <a:pt x="38" y="27"/>
                    </a:lnTo>
                    <a:lnTo>
                      <a:pt x="9" y="74"/>
                    </a:lnTo>
                    <a:lnTo>
                      <a:pt x="0" y="129"/>
                    </a:lnTo>
                    <a:lnTo>
                      <a:pt x="5" y="208"/>
                    </a:lnTo>
                    <a:lnTo>
                      <a:pt x="35" y="250"/>
                    </a:lnTo>
                    <a:lnTo>
                      <a:pt x="63" y="275"/>
                    </a:lnTo>
                    <a:lnTo>
                      <a:pt x="104" y="296"/>
                    </a:lnTo>
                    <a:lnTo>
                      <a:pt x="126" y="331"/>
                    </a:lnTo>
                    <a:lnTo>
                      <a:pt x="156" y="346"/>
                    </a:lnTo>
                    <a:lnTo>
                      <a:pt x="195" y="344"/>
                    </a:lnTo>
                    <a:lnTo>
                      <a:pt x="220" y="320"/>
                    </a:lnTo>
                    <a:lnTo>
                      <a:pt x="235" y="288"/>
                    </a:lnTo>
                    <a:lnTo>
                      <a:pt x="239" y="249"/>
                    </a:lnTo>
                    <a:lnTo>
                      <a:pt x="225" y="211"/>
                    </a:lnTo>
                    <a:lnTo>
                      <a:pt x="229" y="159"/>
                    </a:lnTo>
                    <a:lnTo>
                      <a:pt x="218" y="103"/>
                    </a:lnTo>
                    <a:lnTo>
                      <a:pt x="196" y="57"/>
                    </a:lnTo>
                    <a:close/>
                  </a:path>
                </a:pathLst>
              </a:custGeom>
              <a:solidFill>
                <a:srgbClr val="E0A080"/>
              </a:solidFill>
              <a:ln w="6350">
                <a:solidFill>
                  <a:srgbClr val="000000"/>
                </a:solidFill>
                <a:prstDash val="solid"/>
                <a:round/>
                <a:headEnd/>
                <a:tailEnd/>
              </a:ln>
            </p:spPr>
            <p:txBody>
              <a:bodyPr/>
              <a:lstStyle/>
              <a:p>
                <a:endParaRPr lang="zh-CN" altLang="en-US"/>
              </a:p>
            </p:txBody>
          </p:sp>
          <p:sp>
            <p:nvSpPr>
              <p:cNvPr id="96336" name="Freeform 80"/>
              <p:cNvSpPr>
                <a:spLocks/>
              </p:cNvSpPr>
              <p:nvPr/>
            </p:nvSpPr>
            <p:spPr bwMode="auto">
              <a:xfrm>
                <a:off x="1239" y="2947"/>
                <a:ext cx="98" cy="163"/>
              </a:xfrm>
              <a:custGeom>
                <a:avLst/>
                <a:gdLst>
                  <a:gd name="T0" fmla="*/ 161 w 197"/>
                  <a:gd name="T1" fmla="*/ 53 h 326"/>
                  <a:gd name="T2" fmla="*/ 137 w 197"/>
                  <a:gd name="T3" fmla="*/ 15 h 326"/>
                  <a:gd name="T4" fmla="*/ 106 w 197"/>
                  <a:gd name="T5" fmla="*/ 1 h 326"/>
                  <a:gd name="T6" fmla="*/ 67 w 197"/>
                  <a:gd name="T7" fmla="*/ 0 h 326"/>
                  <a:gd name="T8" fmla="*/ 32 w 197"/>
                  <a:gd name="T9" fmla="*/ 26 h 326"/>
                  <a:gd name="T10" fmla="*/ 8 w 197"/>
                  <a:gd name="T11" fmla="*/ 70 h 326"/>
                  <a:gd name="T12" fmla="*/ 0 w 197"/>
                  <a:gd name="T13" fmla="*/ 122 h 326"/>
                  <a:gd name="T14" fmla="*/ 4 w 197"/>
                  <a:gd name="T15" fmla="*/ 196 h 326"/>
                  <a:gd name="T16" fmla="*/ 29 w 197"/>
                  <a:gd name="T17" fmla="*/ 235 h 326"/>
                  <a:gd name="T18" fmla="*/ 52 w 197"/>
                  <a:gd name="T19" fmla="*/ 259 h 326"/>
                  <a:gd name="T20" fmla="*/ 85 w 197"/>
                  <a:gd name="T21" fmla="*/ 278 h 326"/>
                  <a:gd name="T22" fmla="*/ 104 w 197"/>
                  <a:gd name="T23" fmla="*/ 313 h 326"/>
                  <a:gd name="T24" fmla="*/ 129 w 197"/>
                  <a:gd name="T25" fmla="*/ 326 h 326"/>
                  <a:gd name="T26" fmla="*/ 160 w 197"/>
                  <a:gd name="T27" fmla="*/ 324 h 326"/>
                  <a:gd name="T28" fmla="*/ 182 w 197"/>
                  <a:gd name="T29" fmla="*/ 302 h 326"/>
                  <a:gd name="T30" fmla="*/ 195 w 197"/>
                  <a:gd name="T31" fmla="*/ 272 h 326"/>
                  <a:gd name="T32" fmla="*/ 197 w 197"/>
                  <a:gd name="T33" fmla="*/ 235 h 326"/>
                  <a:gd name="T34" fmla="*/ 186 w 197"/>
                  <a:gd name="T35" fmla="*/ 198 h 326"/>
                  <a:gd name="T36" fmla="*/ 189 w 197"/>
                  <a:gd name="T37" fmla="*/ 150 h 326"/>
                  <a:gd name="T38" fmla="*/ 180 w 197"/>
                  <a:gd name="T39" fmla="*/ 97 h 326"/>
                  <a:gd name="T40" fmla="*/ 161 w 197"/>
                  <a:gd name="T41" fmla="*/ 5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7" h="326">
                    <a:moveTo>
                      <a:pt x="161" y="53"/>
                    </a:moveTo>
                    <a:lnTo>
                      <a:pt x="137" y="15"/>
                    </a:lnTo>
                    <a:lnTo>
                      <a:pt x="106" y="1"/>
                    </a:lnTo>
                    <a:lnTo>
                      <a:pt x="67" y="0"/>
                    </a:lnTo>
                    <a:lnTo>
                      <a:pt x="32" y="26"/>
                    </a:lnTo>
                    <a:lnTo>
                      <a:pt x="8" y="70"/>
                    </a:lnTo>
                    <a:lnTo>
                      <a:pt x="0" y="122"/>
                    </a:lnTo>
                    <a:lnTo>
                      <a:pt x="4" y="196"/>
                    </a:lnTo>
                    <a:lnTo>
                      <a:pt x="29" y="235"/>
                    </a:lnTo>
                    <a:lnTo>
                      <a:pt x="52" y="259"/>
                    </a:lnTo>
                    <a:lnTo>
                      <a:pt x="85" y="278"/>
                    </a:lnTo>
                    <a:lnTo>
                      <a:pt x="104" y="313"/>
                    </a:lnTo>
                    <a:lnTo>
                      <a:pt x="129" y="326"/>
                    </a:lnTo>
                    <a:lnTo>
                      <a:pt x="160" y="324"/>
                    </a:lnTo>
                    <a:lnTo>
                      <a:pt x="182" y="302"/>
                    </a:lnTo>
                    <a:lnTo>
                      <a:pt x="195" y="272"/>
                    </a:lnTo>
                    <a:lnTo>
                      <a:pt x="197" y="235"/>
                    </a:lnTo>
                    <a:lnTo>
                      <a:pt x="186" y="198"/>
                    </a:lnTo>
                    <a:lnTo>
                      <a:pt x="189" y="150"/>
                    </a:lnTo>
                    <a:lnTo>
                      <a:pt x="180" y="97"/>
                    </a:lnTo>
                    <a:lnTo>
                      <a:pt x="161" y="53"/>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6337" name="Group 81"/>
            <p:cNvGrpSpPr>
              <a:grpSpLocks/>
            </p:cNvGrpSpPr>
            <p:nvPr/>
          </p:nvGrpSpPr>
          <p:grpSpPr bwMode="auto">
            <a:xfrm>
              <a:off x="741" y="3199"/>
              <a:ext cx="811" cy="623"/>
              <a:chOff x="741" y="3199"/>
              <a:chExt cx="811" cy="623"/>
            </a:xfrm>
          </p:grpSpPr>
          <p:sp>
            <p:nvSpPr>
              <p:cNvPr id="96338" name="Freeform 82"/>
              <p:cNvSpPr>
                <a:spLocks/>
              </p:cNvSpPr>
              <p:nvPr/>
            </p:nvSpPr>
            <p:spPr bwMode="auto">
              <a:xfrm>
                <a:off x="1055" y="3199"/>
                <a:ext cx="497" cy="419"/>
              </a:xfrm>
              <a:custGeom>
                <a:avLst/>
                <a:gdLst>
                  <a:gd name="T0" fmla="*/ 380 w 994"/>
                  <a:gd name="T1" fmla="*/ 0 h 838"/>
                  <a:gd name="T2" fmla="*/ 188 w 994"/>
                  <a:gd name="T3" fmla="*/ 165 h 838"/>
                  <a:gd name="T4" fmla="*/ 71 w 994"/>
                  <a:gd name="T5" fmla="*/ 319 h 838"/>
                  <a:gd name="T6" fmla="*/ 0 w 994"/>
                  <a:gd name="T7" fmla="*/ 582 h 838"/>
                  <a:gd name="T8" fmla="*/ 188 w 994"/>
                  <a:gd name="T9" fmla="*/ 443 h 838"/>
                  <a:gd name="T10" fmla="*/ 292 w 994"/>
                  <a:gd name="T11" fmla="*/ 345 h 838"/>
                  <a:gd name="T12" fmla="*/ 349 w 994"/>
                  <a:gd name="T13" fmla="*/ 282 h 838"/>
                  <a:gd name="T14" fmla="*/ 292 w 994"/>
                  <a:gd name="T15" fmla="*/ 441 h 838"/>
                  <a:gd name="T16" fmla="*/ 278 w 994"/>
                  <a:gd name="T17" fmla="*/ 586 h 838"/>
                  <a:gd name="T18" fmla="*/ 273 w 994"/>
                  <a:gd name="T19" fmla="*/ 838 h 838"/>
                  <a:gd name="T20" fmla="*/ 305 w 994"/>
                  <a:gd name="T21" fmla="*/ 766 h 838"/>
                  <a:gd name="T22" fmla="*/ 369 w 994"/>
                  <a:gd name="T23" fmla="*/ 661 h 838"/>
                  <a:gd name="T24" fmla="*/ 473 w 994"/>
                  <a:gd name="T25" fmla="*/ 582 h 838"/>
                  <a:gd name="T26" fmla="*/ 568 w 994"/>
                  <a:gd name="T27" fmla="*/ 541 h 838"/>
                  <a:gd name="T28" fmla="*/ 799 w 994"/>
                  <a:gd name="T29" fmla="*/ 433 h 838"/>
                  <a:gd name="T30" fmla="*/ 994 w 994"/>
                  <a:gd name="T31" fmla="*/ 252 h 838"/>
                  <a:gd name="T32" fmla="*/ 934 w 994"/>
                  <a:gd name="T33" fmla="*/ 209 h 838"/>
                  <a:gd name="T34" fmla="*/ 879 w 994"/>
                  <a:gd name="T35" fmla="*/ 230 h 838"/>
                  <a:gd name="T36" fmla="*/ 787 w 994"/>
                  <a:gd name="T37" fmla="*/ 234 h 838"/>
                  <a:gd name="T38" fmla="*/ 675 w 994"/>
                  <a:gd name="T39" fmla="*/ 221 h 838"/>
                  <a:gd name="T40" fmla="*/ 577 w 994"/>
                  <a:gd name="T41" fmla="*/ 193 h 838"/>
                  <a:gd name="T42" fmla="*/ 424 w 994"/>
                  <a:gd name="T43" fmla="*/ 205 h 838"/>
                  <a:gd name="T44" fmla="*/ 380 w 994"/>
                  <a:gd name="T45"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4" h="838">
                    <a:moveTo>
                      <a:pt x="380" y="0"/>
                    </a:moveTo>
                    <a:lnTo>
                      <a:pt x="188" y="165"/>
                    </a:lnTo>
                    <a:lnTo>
                      <a:pt x="71" y="319"/>
                    </a:lnTo>
                    <a:lnTo>
                      <a:pt x="0" y="582"/>
                    </a:lnTo>
                    <a:lnTo>
                      <a:pt x="188" y="443"/>
                    </a:lnTo>
                    <a:lnTo>
                      <a:pt x="292" y="345"/>
                    </a:lnTo>
                    <a:lnTo>
                      <a:pt x="349" y="282"/>
                    </a:lnTo>
                    <a:lnTo>
                      <a:pt x="292" y="441"/>
                    </a:lnTo>
                    <a:lnTo>
                      <a:pt x="278" y="586"/>
                    </a:lnTo>
                    <a:lnTo>
                      <a:pt x="273" y="838"/>
                    </a:lnTo>
                    <a:lnTo>
                      <a:pt x="305" y="766"/>
                    </a:lnTo>
                    <a:lnTo>
                      <a:pt x="369" y="661"/>
                    </a:lnTo>
                    <a:lnTo>
                      <a:pt x="473" y="582"/>
                    </a:lnTo>
                    <a:lnTo>
                      <a:pt x="568" y="541"/>
                    </a:lnTo>
                    <a:lnTo>
                      <a:pt x="799" y="433"/>
                    </a:lnTo>
                    <a:lnTo>
                      <a:pt x="994" y="252"/>
                    </a:lnTo>
                    <a:lnTo>
                      <a:pt x="934" y="209"/>
                    </a:lnTo>
                    <a:lnTo>
                      <a:pt x="879" y="230"/>
                    </a:lnTo>
                    <a:lnTo>
                      <a:pt x="787" y="234"/>
                    </a:lnTo>
                    <a:lnTo>
                      <a:pt x="675" y="221"/>
                    </a:lnTo>
                    <a:lnTo>
                      <a:pt x="577" y="193"/>
                    </a:lnTo>
                    <a:lnTo>
                      <a:pt x="424" y="205"/>
                    </a:lnTo>
                    <a:lnTo>
                      <a:pt x="380" y="0"/>
                    </a:lnTo>
                    <a:close/>
                  </a:path>
                </a:pathLst>
              </a:custGeom>
              <a:solidFill>
                <a:srgbClr val="E0E0FF"/>
              </a:solidFill>
              <a:ln w="6350">
                <a:solidFill>
                  <a:srgbClr val="000000"/>
                </a:solidFill>
                <a:prstDash val="solid"/>
                <a:round/>
                <a:headEnd/>
                <a:tailEnd/>
              </a:ln>
            </p:spPr>
            <p:txBody>
              <a:bodyPr/>
              <a:lstStyle/>
              <a:p>
                <a:endParaRPr lang="zh-CN" altLang="en-US"/>
              </a:p>
            </p:txBody>
          </p:sp>
          <p:sp>
            <p:nvSpPr>
              <p:cNvPr id="96339" name="Freeform 83"/>
              <p:cNvSpPr>
                <a:spLocks/>
              </p:cNvSpPr>
              <p:nvPr/>
            </p:nvSpPr>
            <p:spPr bwMode="auto">
              <a:xfrm>
                <a:off x="982" y="3334"/>
                <a:ext cx="268" cy="462"/>
              </a:xfrm>
              <a:custGeom>
                <a:avLst/>
                <a:gdLst>
                  <a:gd name="T0" fmla="*/ 473 w 537"/>
                  <a:gd name="T1" fmla="*/ 0 h 925"/>
                  <a:gd name="T2" fmla="*/ 537 w 537"/>
                  <a:gd name="T3" fmla="*/ 48 h 925"/>
                  <a:gd name="T4" fmla="*/ 531 w 537"/>
                  <a:gd name="T5" fmla="*/ 180 h 925"/>
                  <a:gd name="T6" fmla="*/ 406 w 537"/>
                  <a:gd name="T7" fmla="*/ 280 h 925"/>
                  <a:gd name="T8" fmla="*/ 316 w 537"/>
                  <a:gd name="T9" fmla="*/ 606 h 925"/>
                  <a:gd name="T10" fmla="*/ 0 w 537"/>
                  <a:gd name="T11" fmla="*/ 925 h 925"/>
                  <a:gd name="T12" fmla="*/ 145 w 537"/>
                  <a:gd name="T13" fmla="*/ 476 h 925"/>
                  <a:gd name="T14" fmla="*/ 305 w 537"/>
                  <a:gd name="T15" fmla="*/ 231 h 925"/>
                  <a:gd name="T16" fmla="*/ 330 w 537"/>
                  <a:gd name="T17" fmla="*/ 80 h 925"/>
                  <a:gd name="T18" fmla="*/ 473 w 537"/>
                  <a:gd name="T19" fmla="*/ 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7" h="925">
                    <a:moveTo>
                      <a:pt x="473" y="0"/>
                    </a:moveTo>
                    <a:lnTo>
                      <a:pt x="537" y="48"/>
                    </a:lnTo>
                    <a:lnTo>
                      <a:pt x="531" y="180"/>
                    </a:lnTo>
                    <a:lnTo>
                      <a:pt x="406" y="280"/>
                    </a:lnTo>
                    <a:lnTo>
                      <a:pt x="316" y="606"/>
                    </a:lnTo>
                    <a:lnTo>
                      <a:pt x="0" y="925"/>
                    </a:lnTo>
                    <a:lnTo>
                      <a:pt x="145" y="476"/>
                    </a:lnTo>
                    <a:lnTo>
                      <a:pt x="305" y="231"/>
                    </a:lnTo>
                    <a:lnTo>
                      <a:pt x="330" y="80"/>
                    </a:lnTo>
                    <a:lnTo>
                      <a:pt x="473" y="0"/>
                    </a:lnTo>
                    <a:close/>
                  </a:path>
                </a:pathLst>
              </a:custGeom>
              <a:solidFill>
                <a:srgbClr val="FF00A0"/>
              </a:solidFill>
              <a:ln w="6350">
                <a:solidFill>
                  <a:srgbClr val="000000"/>
                </a:solidFill>
                <a:prstDash val="solid"/>
                <a:round/>
                <a:headEnd/>
                <a:tailEnd/>
              </a:ln>
            </p:spPr>
            <p:txBody>
              <a:bodyPr/>
              <a:lstStyle/>
              <a:p>
                <a:endParaRPr lang="zh-CN" altLang="en-US"/>
              </a:p>
            </p:txBody>
          </p:sp>
          <p:grpSp>
            <p:nvGrpSpPr>
              <p:cNvPr id="96340" name="Group 84"/>
              <p:cNvGrpSpPr>
                <a:grpSpLocks/>
              </p:cNvGrpSpPr>
              <p:nvPr/>
            </p:nvGrpSpPr>
            <p:grpSpPr bwMode="auto">
              <a:xfrm>
                <a:off x="741" y="3360"/>
                <a:ext cx="391" cy="462"/>
                <a:chOff x="741" y="3360"/>
                <a:chExt cx="391" cy="462"/>
              </a:xfrm>
            </p:grpSpPr>
            <p:grpSp>
              <p:nvGrpSpPr>
                <p:cNvPr id="96341" name="Group 85"/>
                <p:cNvGrpSpPr>
                  <a:grpSpLocks/>
                </p:cNvGrpSpPr>
                <p:nvPr/>
              </p:nvGrpSpPr>
              <p:grpSpPr bwMode="auto">
                <a:xfrm>
                  <a:off x="741" y="3360"/>
                  <a:ext cx="335" cy="372"/>
                  <a:chOff x="741" y="3360"/>
                  <a:chExt cx="335" cy="372"/>
                </a:xfrm>
              </p:grpSpPr>
              <p:sp>
                <p:nvSpPr>
                  <p:cNvPr id="96342" name="Freeform 86"/>
                  <p:cNvSpPr>
                    <a:spLocks/>
                  </p:cNvSpPr>
                  <p:nvPr/>
                </p:nvSpPr>
                <p:spPr bwMode="auto">
                  <a:xfrm>
                    <a:off x="741" y="3360"/>
                    <a:ext cx="335" cy="372"/>
                  </a:xfrm>
                  <a:custGeom>
                    <a:avLst/>
                    <a:gdLst>
                      <a:gd name="T0" fmla="*/ 571 w 669"/>
                      <a:gd name="T1" fmla="*/ 72 h 745"/>
                      <a:gd name="T2" fmla="*/ 511 w 669"/>
                      <a:gd name="T3" fmla="*/ 192 h 745"/>
                      <a:gd name="T4" fmla="*/ 409 w 669"/>
                      <a:gd name="T5" fmla="*/ 169 h 745"/>
                      <a:gd name="T6" fmla="*/ 314 w 669"/>
                      <a:gd name="T7" fmla="*/ 140 h 745"/>
                      <a:gd name="T8" fmla="*/ 229 w 669"/>
                      <a:gd name="T9" fmla="*/ 102 h 745"/>
                      <a:gd name="T10" fmla="*/ 167 w 669"/>
                      <a:gd name="T11" fmla="*/ 75 h 745"/>
                      <a:gd name="T12" fmla="*/ 52 w 669"/>
                      <a:gd name="T13" fmla="*/ 0 h 745"/>
                      <a:gd name="T14" fmla="*/ 20 w 669"/>
                      <a:gd name="T15" fmla="*/ 12 h 745"/>
                      <a:gd name="T16" fmla="*/ 16 w 669"/>
                      <a:gd name="T17" fmla="*/ 85 h 745"/>
                      <a:gd name="T18" fmla="*/ 64 w 669"/>
                      <a:gd name="T19" fmla="*/ 153 h 745"/>
                      <a:gd name="T20" fmla="*/ 25 w 669"/>
                      <a:gd name="T21" fmla="*/ 144 h 745"/>
                      <a:gd name="T22" fmla="*/ 0 w 669"/>
                      <a:gd name="T23" fmla="*/ 176 h 745"/>
                      <a:gd name="T24" fmla="*/ 7 w 669"/>
                      <a:gd name="T25" fmla="*/ 208 h 745"/>
                      <a:gd name="T26" fmla="*/ 41 w 669"/>
                      <a:gd name="T27" fmla="*/ 249 h 745"/>
                      <a:gd name="T28" fmla="*/ 25 w 669"/>
                      <a:gd name="T29" fmla="*/ 265 h 745"/>
                      <a:gd name="T30" fmla="*/ 7 w 669"/>
                      <a:gd name="T31" fmla="*/ 289 h 745"/>
                      <a:gd name="T32" fmla="*/ 7 w 669"/>
                      <a:gd name="T33" fmla="*/ 319 h 745"/>
                      <a:gd name="T34" fmla="*/ 25 w 669"/>
                      <a:gd name="T35" fmla="*/ 368 h 745"/>
                      <a:gd name="T36" fmla="*/ 80 w 669"/>
                      <a:gd name="T37" fmla="*/ 415 h 745"/>
                      <a:gd name="T38" fmla="*/ 55 w 669"/>
                      <a:gd name="T39" fmla="*/ 431 h 745"/>
                      <a:gd name="T40" fmla="*/ 44 w 669"/>
                      <a:gd name="T41" fmla="*/ 472 h 745"/>
                      <a:gd name="T42" fmla="*/ 59 w 669"/>
                      <a:gd name="T43" fmla="*/ 512 h 745"/>
                      <a:gd name="T44" fmla="*/ 109 w 669"/>
                      <a:gd name="T45" fmla="*/ 537 h 745"/>
                      <a:gd name="T46" fmla="*/ 173 w 669"/>
                      <a:gd name="T47" fmla="*/ 561 h 745"/>
                      <a:gd name="T48" fmla="*/ 225 w 669"/>
                      <a:gd name="T49" fmla="*/ 605 h 745"/>
                      <a:gd name="T50" fmla="*/ 265 w 669"/>
                      <a:gd name="T51" fmla="*/ 645 h 745"/>
                      <a:gd name="T52" fmla="*/ 301 w 669"/>
                      <a:gd name="T53" fmla="*/ 685 h 745"/>
                      <a:gd name="T54" fmla="*/ 343 w 669"/>
                      <a:gd name="T55" fmla="*/ 730 h 745"/>
                      <a:gd name="T56" fmla="*/ 417 w 669"/>
                      <a:gd name="T57" fmla="*/ 745 h 745"/>
                      <a:gd name="T58" fmla="*/ 560 w 669"/>
                      <a:gd name="T59" fmla="*/ 561 h 745"/>
                      <a:gd name="T60" fmla="*/ 584 w 669"/>
                      <a:gd name="T61" fmla="*/ 424 h 745"/>
                      <a:gd name="T62" fmla="*/ 593 w 669"/>
                      <a:gd name="T63" fmla="*/ 344 h 745"/>
                      <a:gd name="T64" fmla="*/ 629 w 669"/>
                      <a:gd name="T65" fmla="*/ 303 h 745"/>
                      <a:gd name="T66" fmla="*/ 656 w 669"/>
                      <a:gd name="T67" fmla="*/ 261 h 745"/>
                      <a:gd name="T68" fmla="*/ 669 w 669"/>
                      <a:gd name="T69" fmla="*/ 197 h 745"/>
                      <a:gd name="T70" fmla="*/ 666 w 669"/>
                      <a:gd name="T71" fmla="*/ 154 h 745"/>
                      <a:gd name="T72" fmla="*/ 652 w 669"/>
                      <a:gd name="T73" fmla="*/ 118 h 745"/>
                      <a:gd name="T74" fmla="*/ 629 w 669"/>
                      <a:gd name="T75" fmla="*/ 83 h 745"/>
                      <a:gd name="T76" fmla="*/ 602 w 669"/>
                      <a:gd name="T77" fmla="*/ 68 h 745"/>
                      <a:gd name="T78" fmla="*/ 571 w 669"/>
                      <a:gd name="T79" fmla="*/ 72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9" h="745">
                        <a:moveTo>
                          <a:pt x="571" y="72"/>
                        </a:moveTo>
                        <a:lnTo>
                          <a:pt x="511" y="192"/>
                        </a:lnTo>
                        <a:lnTo>
                          <a:pt x="409" y="169"/>
                        </a:lnTo>
                        <a:lnTo>
                          <a:pt x="314" y="140"/>
                        </a:lnTo>
                        <a:lnTo>
                          <a:pt x="229" y="102"/>
                        </a:lnTo>
                        <a:lnTo>
                          <a:pt x="167" y="75"/>
                        </a:lnTo>
                        <a:lnTo>
                          <a:pt x="52" y="0"/>
                        </a:lnTo>
                        <a:lnTo>
                          <a:pt x="20" y="12"/>
                        </a:lnTo>
                        <a:lnTo>
                          <a:pt x="16" y="85"/>
                        </a:lnTo>
                        <a:lnTo>
                          <a:pt x="64" y="153"/>
                        </a:lnTo>
                        <a:lnTo>
                          <a:pt x="25" y="144"/>
                        </a:lnTo>
                        <a:lnTo>
                          <a:pt x="0" y="176"/>
                        </a:lnTo>
                        <a:lnTo>
                          <a:pt x="7" y="208"/>
                        </a:lnTo>
                        <a:lnTo>
                          <a:pt x="41" y="249"/>
                        </a:lnTo>
                        <a:lnTo>
                          <a:pt x="25" y="265"/>
                        </a:lnTo>
                        <a:lnTo>
                          <a:pt x="7" y="289"/>
                        </a:lnTo>
                        <a:lnTo>
                          <a:pt x="7" y="319"/>
                        </a:lnTo>
                        <a:lnTo>
                          <a:pt x="25" y="368"/>
                        </a:lnTo>
                        <a:lnTo>
                          <a:pt x="80" y="415"/>
                        </a:lnTo>
                        <a:lnTo>
                          <a:pt x="55" y="431"/>
                        </a:lnTo>
                        <a:lnTo>
                          <a:pt x="44" y="472"/>
                        </a:lnTo>
                        <a:lnTo>
                          <a:pt x="59" y="512"/>
                        </a:lnTo>
                        <a:lnTo>
                          <a:pt x="109" y="537"/>
                        </a:lnTo>
                        <a:lnTo>
                          <a:pt x="173" y="561"/>
                        </a:lnTo>
                        <a:lnTo>
                          <a:pt x="225" y="605"/>
                        </a:lnTo>
                        <a:lnTo>
                          <a:pt x="265" y="645"/>
                        </a:lnTo>
                        <a:lnTo>
                          <a:pt x="301" y="685"/>
                        </a:lnTo>
                        <a:lnTo>
                          <a:pt x="343" y="730"/>
                        </a:lnTo>
                        <a:lnTo>
                          <a:pt x="417" y="745"/>
                        </a:lnTo>
                        <a:lnTo>
                          <a:pt x="560" y="561"/>
                        </a:lnTo>
                        <a:lnTo>
                          <a:pt x="584" y="424"/>
                        </a:lnTo>
                        <a:lnTo>
                          <a:pt x="593" y="344"/>
                        </a:lnTo>
                        <a:lnTo>
                          <a:pt x="629" y="303"/>
                        </a:lnTo>
                        <a:lnTo>
                          <a:pt x="656" y="261"/>
                        </a:lnTo>
                        <a:lnTo>
                          <a:pt x="669" y="197"/>
                        </a:lnTo>
                        <a:lnTo>
                          <a:pt x="666" y="154"/>
                        </a:lnTo>
                        <a:lnTo>
                          <a:pt x="652" y="118"/>
                        </a:lnTo>
                        <a:lnTo>
                          <a:pt x="629" y="83"/>
                        </a:lnTo>
                        <a:lnTo>
                          <a:pt x="602" y="68"/>
                        </a:lnTo>
                        <a:lnTo>
                          <a:pt x="571" y="72"/>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96343" name="Group 87"/>
                  <p:cNvGrpSpPr>
                    <a:grpSpLocks/>
                  </p:cNvGrpSpPr>
                  <p:nvPr/>
                </p:nvGrpSpPr>
                <p:grpSpPr bwMode="auto">
                  <a:xfrm>
                    <a:off x="762" y="3416"/>
                    <a:ext cx="249" cy="182"/>
                    <a:chOff x="762" y="3416"/>
                    <a:chExt cx="249" cy="182"/>
                  </a:xfrm>
                </p:grpSpPr>
                <p:sp>
                  <p:nvSpPr>
                    <p:cNvPr id="96344" name="Freeform 88"/>
                    <p:cNvSpPr>
                      <a:spLocks/>
                    </p:cNvSpPr>
                    <p:nvPr/>
                  </p:nvSpPr>
                  <p:spPr bwMode="auto">
                    <a:xfrm>
                      <a:off x="769" y="3432"/>
                      <a:ext cx="177" cy="62"/>
                    </a:xfrm>
                    <a:custGeom>
                      <a:avLst/>
                      <a:gdLst>
                        <a:gd name="T0" fmla="*/ 0 w 354"/>
                        <a:gd name="T1" fmla="*/ 0 h 124"/>
                        <a:gd name="T2" fmla="*/ 79 w 354"/>
                        <a:gd name="T3" fmla="*/ 59 h 124"/>
                        <a:gd name="T4" fmla="*/ 175 w 354"/>
                        <a:gd name="T5" fmla="*/ 105 h 124"/>
                        <a:gd name="T6" fmla="*/ 275 w 354"/>
                        <a:gd name="T7" fmla="*/ 124 h 124"/>
                        <a:gd name="T8" fmla="*/ 354 w 354"/>
                        <a:gd name="T9" fmla="*/ 124 h 124"/>
                      </a:gdLst>
                      <a:ahLst/>
                      <a:cxnLst>
                        <a:cxn ang="0">
                          <a:pos x="T0" y="T1"/>
                        </a:cxn>
                        <a:cxn ang="0">
                          <a:pos x="T2" y="T3"/>
                        </a:cxn>
                        <a:cxn ang="0">
                          <a:pos x="T4" y="T5"/>
                        </a:cxn>
                        <a:cxn ang="0">
                          <a:pos x="T6" y="T7"/>
                        </a:cxn>
                        <a:cxn ang="0">
                          <a:pos x="T8" y="T9"/>
                        </a:cxn>
                      </a:cxnLst>
                      <a:rect l="0" t="0" r="r" b="b"/>
                      <a:pathLst>
                        <a:path w="354" h="124">
                          <a:moveTo>
                            <a:pt x="0" y="0"/>
                          </a:moveTo>
                          <a:lnTo>
                            <a:pt x="79" y="59"/>
                          </a:lnTo>
                          <a:lnTo>
                            <a:pt x="175" y="105"/>
                          </a:lnTo>
                          <a:lnTo>
                            <a:pt x="275" y="124"/>
                          </a:lnTo>
                          <a:lnTo>
                            <a:pt x="354" y="12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45" name="Freeform 89"/>
                    <p:cNvSpPr>
                      <a:spLocks/>
                    </p:cNvSpPr>
                    <p:nvPr/>
                  </p:nvSpPr>
                  <p:spPr bwMode="auto">
                    <a:xfrm>
                      <a:off x="762" y="3488"/>
                      <a:ext cx="128" cy="57"/>
                    </a:xfrm>
                    <a:custGeom>
                      <a:avLst/>
                      <a:gdLst>
                        <a:gd name="T0" fmla="*/ 0 w 257"/>
                        <a:gd name="T1" fmla="*/ 0 h 116"/>
                        <a:gd name="T2" fmla="*/ 59 w 257"/>
                        <a:gd name="T3" fmla="*/ 47 h 116"/>
                        <a:gd name="T4" fmla="*/ 148 w 257"/>
                        <a:gd name="T5" fmla="*/ 91 h 116"/>
                        <a:gd name="T6" fmla="*/ 257 w 257"/>
                        <a:gd name="T7" fmla="*/ 116 h 116"/>
                      </a:gdLst>
                      <a:ahLst/>
                      <a:cxnLst>
                        <a:cxn ang="0">
                          <a:pos x="T0" y="T1"/>
                        </a:cxn>
                        <a:cxn ang="0">
                          <a:pos x="T2" y="T3"/>
                        </a:cxn>
                        <a:cxn ang="0">
                          <a:pos x="T4" y="T5"/>
                        </a:cxn>
                        <a:cxn ang="0">
                          <a:pos x="T6" y="T7"/>
                        </a:cxn>
                      </a:cxnLst>
                      <a:rect l="0" t="0" r="r" b="b"/>
                      <a:pathLst>
                        <a:path w="257" h="116">
                          <a:moveTo>
                            <a:pt x="0" y="0"/>
                          </a:moveTo>
                          <a:lnTo>
                            <a:pt x="59" y="47"/>
                          </a:lnTo>
                          <a:lnTo>
                            <a:pt x="148" y="91"/>
                          </a:lnTo>
                          <a:lnTo>
                            <a:pt x="257" y="1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46" name="Freeform 90"/>
                    <p:cNvSpPr>
                      <a:spLocks/>
                    </p:cNvSpPr>
                    <p:nvPr/>
                  </p:nvSpPr>
                  <p:spPr bwMode="auto">
                    <a:xfrm>
                      <a:off x="781" y="3567"/>
                      <a:ext cx="87" cy="31"/>
                    </a:xfrm>
                    <a:custGeom>
                      <a:avLst/>
                      <a:gdLst>
                        <a:gd name="T0" fmla="*/ 0 w 172"/>
                        <a:gd name="T1" fmla="*/ 0 h 62"/>
                        <a:gd name="T2" fmla="*/ 81 w 172"/>
                        <a:gd name="T3" fmla="*/ 41 h 62"/>
                        <a:gd name="T4" fmla="*/ 172 w 172"/>
                        <a:gd name="T5" fmla="*/ 62 h 62"/>
                      </a:gdLst>
                      <a:ahLst/>
                      <a:cxnLst>
                        <a:cxn ang="0">
                          <a:pos x="T0" y="T1"/>
                        </a:cxn>
                        <a:cxn ang="0">
                          <a:pos x="T2" y="T3"/>
                        </a:cxn>
                        <a:cxn ang="0">
                          <a:pos x="T4" y="T5"/>
                        </a:cxn>
                      </a:cxnLst>
                      <a:rect l="0" t="0" r="r" b="b"/>
                      <a:pathLst>
                        <a:path w="172" h="62">
                          <a:moveTo>
                            <a:pt x="0" y="0"/>
                          </a:moveTo>
                          <a:lnTo>
                            <a:pt x="81" y="41"/>
                          </a:lnTo>
                          <a:lnTo>
                            <a:pt x="172" y="6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47" name="Freeform 91"/>
                    <p:cNvSpPr>
                      <a:spLocks/>
                    </p:cNvSpPr>
                    <p:nvPr/>
                  </p:nvSpPr>
                  <p:spPr bwMode="auto">
                    <a:xfrm>
                      <a:off x="1005" y="3416"/>
                      <a:ext cx="6" cy="38"/>
                    </a:xfrm>
                    <a:custGeom>
                      <a:avLst/>
                      <a:gdLst>
                        <a:gd name="T0" fmla="*/ 6 w 12"/>
                        <a:gd name="T1" fmla="*/ 75 h 75"/>
                        <a:gd name="T2" fmla="*/ 0 w 12"/>
                        <a:gd name="T3" fmla="*/ 43 h 75"/>
                        <a:gd name="T4" fmla="*/ 1 w 12"/>
                        <a:gd name="T5" fmla="*/ 25 h 75"/>
                        <a:gd name="T6" fmla="*/ 12 w 12"/>
                        <a:gd name="T7" fmla="*/ 0 h 75"/>
                      </a:gdLst>
                      <a:ahLst/>
                      <a:cxnLst>
                        <a:cxn ang="0">
                          <a:pos x="T0" y="T1"/>
                        </a:cxn>
                        <a:cxn ang="0">
                          <a:pos x="T2" y="T3"/>
                        </a:cxn>
                        <a:cxn ang="0">
                          <a:pos x="T4" y="T5"/>
                        </a:cxn>
                        <a:cxn ang="0">
                          <a:pos x="T6" y="T7"/>
                        </a:cxn>
                      </a:cxnLst>
                      <a:rect l="0" t="0" r="r" b="b"/>
                      <a:pathLst>
                        <a:path w="12" h="75">
                          <a:moveTo>
                            <a:pt x="6" y="75"/>
                          </a:moveTo>
                          <a:lnTo>
                            <a:pt x="0" y="43"/>
                          </a:lnTo>
                          <a:lnTo>
                            <a:pt x="1" y="25"/>
                          </a:lnTo>
                          <a:lnTo>
                            <a:pt x="12"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96348" name="Freeform 92"/>
                <p:cNvSpPr>
                  <a:spLocks/>
                </p:cNvSpPr>
                <p:nvPr/>
              </p:nvSpPr>
              <p:spPr bwMode="auto">
                <a:xfrm>
                  <a:off x="898" y="3547"/>
                  <a:ext cx="234" cy="275"/>
                </a:xfrm>
                <a:custGeom>
                  <a:avLst/>
                  <a:gdLst>
                    <a:gd name="T0" fmla="*/ 279 w 467"/>
                    <a:gd name="T1" fmla="*/ 0 h 549"/>
                    <a:gd name="T2" fmla="*/ 375 w 467"/>
                    <a:gd name="T3" fmla="*/ 66 h 549"/>
                    <a:gd name="T4" fmla="*/ 467 w 467"/>
                    <a:gd name="T5" fmla="*/ 152 h 549"/>
                    <a:gd name="T6" fmla="*/ 464 w 467"/>
                    <a:gd name="T7" fmla="*/ 203 h 549"/>
                    <a:gd name="T8" fmla="*/ 443 w 467"/>
                    <a:gd name="T9" fmla="*/ 249 h 549"/>
                    <a:gd name="T10" fmla="*/ 395 w 467"/>
                    <a:gd name="T11" fmla="*/ 346 h 549"/>
                    <a:gd name="T12" fmla="*/ 304 w 467"/>
                    <a:gd name="T13" fmla="*/ 465 h 549"/>
                    <a:gd name="T14" fmla="*/ 203 w 467"/>
                    <a:gd name="T15" fmla="*/ 549 h 549"/>
                    <a:gd name="T16" fmla="*/ 95 w 467"/>
                    <a:gd name="T17" fmla="*/ 520 h 549"/>
                    <a:gd name="T18" fmla="*/ 29 w 467"/>
                    <a:gd name="T19" fmla="*/ 474 h 549"/>
                    <a:gd name="T20" fmla="*/ 0 w 467"/>
                    <a:gd name="T21" fmla="*/ 416 h 549"/>
                    <a:gd name="T22" fmla="*/ 0 w 467"/>
                    <a:gd name="T23" fmla="*/ 337 h 549"/>
                    <a:gd name="T24" fmla="*/ 29 w 467"/>
                    <a:gd name="T25" fmla="*/ 346 h 549"/>
                    <a:gd name="T26" fmla="*/ 95 w 467"/>
                    <a:gd name="T27" fmla="*/ 314 h 549"/>
                    <a:gd name="T28" fmla="*/ 143 w 467"/>
                    <a:gd name="T29" fmla="*/ 257 h 549"/>
                    <a:gd name="T30" fmla="*/ 234 w 467"/>
                    <a:gd name="T31" fmla="*/ 149 h 549"/>
                    <a:gd name="T32" fmla="*/ 279 w 467"/>
                    <a:gd name="T3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 h="549">
                      <a:moveTo>
                        <a:pt x="279" y="0"/>
                      </a:moveTo>
                      <a:lnTo>
                        <a:pt x="375" y="66"/>
                      </a:lnTo>
                      <a:lnTo>
                        <a:pt x="467" y="152"/>
                      </a:lnTo>
                      <a:lnTo>
                        <a:pt x="464" y="203"/>
                      </a:lnTo>
                      <a:lnTo>
                        <a:pt x="443" y="249"/>
                      </a:lnTo>
                      <a:lnTo>
                        <a:pt x="395" y="346"/>
                      </a:lnTo>
                      <a:lnTo>
                        <a:pt x="304" y="465"/>
                      </a:lnTo>
                      <a:lnTo>
                        <a:pt x="203" y="549"/>
                      </a:lnTo>
                      <a:lnTo>
                        <a:pt x="95" y="520"/>
                      </a:lnTo>
                      <a:lnTo>
                        <a:pt x="29" y="474"/>
                      </a:lnTo>
                      <a:lnTo>
                        <a:pt x="0" y="416"/>
                      </a:lnTo>
                      <a:lnTo>
                        <a:pt x="0" y="337"/>
                      </a:lnTo>
                      <a:lnTo>
                        <a:pt x="29" y="346"/>
                      </a:lnTo>
                      <a:lnTo>
                        <a:pt x="95" y="314"/>
                      </a:lnTo>
                      <a:lnTo>
                        <a:pt x="143" y="257"/>
                      </a:lnTo>
                      <a:lnTo>
                        <a:pt x="234" y="149"/>
                      </a:lnTo>
                      <a:lnTo>
                        <a:pt x="279" y="0"/>
                      </a:lnTo>
                      <a:close/>
                    </a:path>
                  </a:pathLst>
                </a:custGeom>
                <a:solidFill>
                  <a:srgbClr val="C0E0FF"/>
                </a:solidFill>
                <a:ln w="6350">
                  <a:solidFill>
                    <a:srgbClr val="000000"/>
                  </a:solidFill>
                  <a:prstDash val="solid"/>
                  <a:round/>
                  <a:headEnd/>
                  <a:tailEnd/>
                </a:ln>
              </p:spPr>
              <p:txBody>
                <a:bodyPr/>
                <a:lstStyle/>
                <a:p>
                  <a:endParaRPr lang="zh-CN" altLang="en-US"/>
                </a:p>
              </p:txBody>
            </p:sp>
          </p:grpSp>
        </p:grpSp>
      </p:grpSp>
      <p:sp>
        <p:nvSpPr>
          <p:cNvPr id="96349" name="AutoShape 93"/>
          <p:cNvSpPr>
            <a:spLocks noChangeArrowheads="1"/>
          </p:cNvSpPr>
          <p:nvPr/>
        </p:nvSpPr>
        <p:spPr bwMode="auto">
          <a:xfrm>
            <a:off x="1905000" y="2781300"/>
            <a:ext cx="6411913" cy="2879725"/>
          </a:xfrm>
          <a:prstGeom prst="cloudCallout">
            <a:avLst>
              <a:gd name="adj1" fmla="val -49231"/>
              <a:gd name="adj2" fmla="val 54963"/>
            </a:avLst>
          </a:prstGeom>
          <a:gradFill rotWithShape="0">
            <a:gsLst>
              <a:gs pos="0">
                <a:srgbClr val="CCFFFF"/>
              </a:gs>
              <a:gs pos="100000">
                <a:srgbClr val="CCFFFF">
                  <a:gamma/>
                  <a:shade val="70980"/>
                  <a:invGamma/>
                </a:srgbClr>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a:t>虽然只要能解密的密文，从理论上讲</a:t>
            </a:r>
          </a:p>
          <a:p>
            <a:r>
              <a:rPr kumimoji="1" lang="zh-CN" altLang="en-US"/>
              <a:t>都是可破译的，但如果破译所需要  </a:t>
            </a:r>
          </a:p>
          <a:p>
            <a:r>
              <a:rPr kumimoji="1" lang="zh-CN" altLang="en-US"/>
              <a:t>的工作量过大，要求花费的时间过  </a:t>
            </a:r>
          </a:p>
          <a:p>
            <a:r>
              <a:rPr kumimoji="1" lang="zh-CN" altLang="en-US"/>
              <a:t>长，以致超过了保密期限，则该密  </a:t>
            </a:r>
          </a:p>
          <a:p>
            <a:r>
              <a:rPr kumimoji="1" lang="zh-CN" altLang="en-US"/>
              <a:t>码系统应当被认为是安全可靠的。</a:t>
            </a:r>
            <a:r>
              <a:rPr kumimoji="1" lang="zh-CN" altLang="en-US"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arn(outVertical)">
                                      <p:cBhvr>
                                        <p:cTn id="7" dur="500"/>
                                        <p:tgtEl>
                                          <p:spTgt spid="9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96350"/>
                                        </p:tgtEl>
                                        <p:attrNameLst>
                                          <p:attrName>style.visibility</p:attrName>
                                        </p:attrNameLst>
                                      </p:cBhvr>
                                      <p:to>
                                        <p:strVal val="visible"/>
                                      </p:to>
                                    </p:set>
                                    <p:animEffect transition="in" filter="wheel(4)">
                                      <p:cBhvr>
                                        <p:cTn id="12" dur="2000"/>
                                        <p:tgtEl>
                                          <p:spTgt spid="963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96351"/>
                                        </p:tgtEl>
                                        <p:attrNameLst>
                                          <p:attrName>style.visibility</p:attrName>
                                        </p:attrNameLst>
                                      </p:cBhvr>
                                      <p:to>
                                        <p:strVal val="visible"/>
                                      </p:to>
                                    </p:set>
                                    <p:animEffect transition="in" filter="circle(in)">
                                      <p:cBhvr>
                                        <p:cTn id="17" dur="2000"/>
                                        <p:tgtEl>
                                          <p:spTgt spid="963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6280"/>
                                        </p:tgtEl>
                                        <p:attrNameLst>
                                          <p:attrName>style.visibility</p:attrName>
                                        </p:attrNameLst>
                                      </p:cBhvr>
                                      <p:to>
                                        <p:strVal val="visible"/>
                                      </p:to>
                                    </p:set>
                                    <p:animEffect transition="in" filter="dissolve">
                                      <p:cBhvr>
                                        <p:cTn id="22" dur="500"/>
                                        <p:tgtEl>
                                          <p:spTgt spid="96280"/>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96349"/>
                                        </p:tgtEl>
                                        <p:attrNameLst>
                                          <p:attrName>style.visibility</p:attrName>
                                        </p:attrNameLst>
                                      </p:cBhvr>
                                      <p:to>
                                        <p:strVal val="visible"/>
                                      </p:to>
                                    </p:set>
                                    <p:animEffect transition="in" filter="wipe(left)">
                                      <p:cBhvr>
                                        <p:cTn id="26" dur="500"/>
                                        <p:tgtEl>
                                          <p:spTgt spid="96349"/>
                                        </p:tgtEl>
                                      </p:cBhvr>
                                    </p:animEffect>
                                  </p:childTnLst>
                                  <p:subTnLst>
                                    <p:set>
                                      <p:cBhvr override="childStyle">
                                        <p:cTn dur="1" fill="hold" display="0" masterRel="nextClick" afterEffect="1"/>
                                        <p:tgtEl>
                                          <p:spTgt spid="96349"/>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4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90" name="Group 10"/>
          <p:cNvGrpSpPr>
            <a:grpSpLocks/>
          </p:cNvGrpSpPr>
          <p:nvPr/>
        </p:nvGrpSpPr>
        <p:grpSpPr bwMode="auto">
          <a:xfrm>
            <a:off x="539750" y="692150"/>
            <a:ext cx="8280400" cy="936625"/>
            <a:chOff x="340" y="436"/>
            <a:chExt cx="5216" cy="590"/>
          </a:xfrm>
        </p:grpSpPr>
        <p:grpSp>
          <p:nvGrpSpPr>
            <p:cNvPr id="97284" name="Group 4"/>
            <p:cNvGrpSpPr>
              <a:grpSpLocks/>
            </p:cNvGrpSpPr>
            <p:nvPr/>
          </p:nvGrpSpPr>
          <p:grpSpPr bwMode="auto">
            <a:xfrm>
              <a:off x="340" y="436"/>
              <a:ext cx="5216" cy="590"/>
              <a:chOff x="1429" y="2750"/>
              <a:chExt cx="3625" cy="1288"/>
            </a:xfrm>
          </p:grpSpPr>
          <p:sp>
            <p:nvSpPr>
              <p:cNvPr id="97285" name="Text Box 5" descr="再生纸"/>
              <p:cNvSpPr txBox="1">
                <a:spLocks noChangeArrowheads="1"/>
              </p:cNvSpPr>
              <p:nvPr/>
            </p:nvSpPr>
            <p:spPr bwMode="auto">
              <a:xfrm>
                <a:off x="1429" y="2750"/>
                <a:ext cx="3625" cy="1288"/>
              </a:xfrm>
              <a:prstGeom prst="rect">
                <a:avLst/>
              </a:prstGeom>
              <a:blipFill dpi="0" rotWithShape="0">
                <a:blip r:embed="rId2"/>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855663" indent="-855663">
                  <a:defRPr>
                    <a:solidFill>
                      <a:schemeClr val="tx1"/>
                    </a:solidFill>
                    <a:latin typeface="Arial" pitchFamily="34" charset="0"/>
                    <a:ea typeface="宋体" pitchFamily="2" charset="-122"/>
                  </a:defRPr>
                </a:lvl1pPr>
                <a:lvl2pPr marL="1046163">
                  <a:defRPr>
                    <a:solidFill>
                      <a:schemeClr val="tx1"/>
                    </a:solidFill>
                    <a:latin typeface="Arial" pitchFamily="34" charset="0"/>
                    <a:ea typeface="宋体" pitchFamily="2" charset="-122"/>
                  </a:defRPr>
                </a:lvl2pPr>
                <a:lvl3pPr marL="1236663">
                  <a:defRPr>
                    <a:solidFill>
                      <a:schemeClr val="tx1"/>
                    </a:solidFill>
                    <a:latin typeface="Arial" pitchFamily="34" charset="0"/>
                    <a:ea typeface="宋体" pitchFamily="2" charset="-122"/>
                  </a:defRPr>
                </a:lvl3pPr>
                <a:lvl4pPr marL="142716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eaLnBrk="0" fontAlgn="t" hangingPunct="0">
                  <a:spcBef>
                    <a:spcPct val="50000"/>
                  </a:spcBef>
                </a:pPr>
                <a:endParaRPr kumimoji="1" lang="zh-CN" altLang="zh-CN">
                  <a:latin typeface="黑体" pitchFamily="49" charset="-122"/>
                  <a:ea typeface="黑体" pitchFamily="49" charset="-122"/>
                </a:endParaRPr>
              </a:p>
            </p:txBody>
          </p:sp>
          <p:sp>
            <p:nvSpPr>
              <p:cNvPr id="97286" name="Text Box 6"/>
              <p:cNvSpPr txBox="1">
                <a:spLocks noChangeArrowheads="1"/>
              </p:cNvSpPr>
              <p:nvPr/>
            </p:nvSpPr>
            <p:spPr bwMode="auto">
              <a:xfrm>
                <a:off x="1429" y="2802"/>
                <a:ext cx="3538" cy="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grpSp>
        <p:sp>
          <p:nvSpPr>
            <p:cNvPr id="97287" name="Text Box 7"/>
            <p:cNvSpPr txBox="1">
              <a:spLocks noChangeArrowheads="1"/>
            </p:cNvSpPr>
            <p:nvPr/>
          </p:nvSpPr>
          <p:spPr bwMode="auto">
            <a:xfrm>
              <a:off x="385" y="482"/>
              <a:ext cx="50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定义</a:t>
              </a:r>
              <a:r>
                <a:rPr lang="en-US" altLang="zh-CN">
                  <a:solidFill>
                    <a:srgbClr val="FF0000"/>
                  </a:solidFill>
                </a:rPr>
                <a:t>1</a:t>
              </a:r>
              <a:r>
                <a:rPr lang="en-US" altLang="zh-CN"/>
                <a:t>  </a:t>
              </a:r>
              <a:r>
                <a:rPr lang="zh-CN" altLang="en-US"/>
                <a:t>设</a:t>
              </a:r>
              <a:r>
                <a:rPr lang="en-US" altLang="zh-CN">
                  <a:solidFill>
                    <a:srgbClr val="0000FF"/>
                  </a:solidFill>
                </a:rPr>
                <a:t>n</a:t>
              </a:r>
              <a:r>
                <a:rPr lang="zh-CN" altLang="en-US"/>
                <a:t>为一正整数，将小 于</a:t>
              </a:r>
              <a:r>
                <a:rPr lang="en-US" altLang="zh-CN">
                  <a:solidFill>
                    <a:srgbClr val="0000FF"/>
                  </a:solidFill>
                </a:rPr>
                <a:t>n</a:t>
              </a:r>
              <a:r>
                <a:rPr lang="zh-CN" altLang="en-US"/>
                <a:t>且与</a:t>
              </a:r>
              <a:r>
                <a:rPr lang="en-US" altLang="zh-CN">
                  <a:solidFill>
                    <a:srgbClr val="0000FF"/>
                  </a:solidFill>
                </a:rPr>
                <a:t>n</a:t>
              </a:r>
              <a:r>
                <a:rPr lang="zh-CN" altLang="en-US"/>
                <a:t>互素的正整数个数记为</a:t>
              </a:r>
              <a:r>
                <a:rPr lang="el-GR" altLang="zh-CN">
                  <a:solidFill>
                    <a:srgbClr val="0000FF"/>
                  </a:solidFill>
                </a:rPr>
                <a:t>Φ</a:t>
              </a:r>
              <a:r>
                <a:rPr lang="en-US" altLang="zh-CN">
                  <a:solidFill>
                    <a:srgbClr val="0000FF"/>
                  </a:solidFill>
                </a:rPr>
                <a:t> (n)</a:t>
              </a:r>
              <a:r>
                <a:rPr lang="zh-CN" altLang="en-US">
                  <a:solidFill>
                    <a:srgbClr val="0000FF"/>
                  </a:solidFill>
                </a:rPr>
                <a:t>，</a:t>
              </a:r>
              <a:r>
                <a:rPr lang="zh-CN" altLang="en-US"/>
                <a:t>称之为欧拉（</a:t>
              </a:r>
              <a:r>
                <a:rPr lang="en-US" altLang="zh-CN">
                  <a:solidFill>
                    <a:srgbClr val="0000FF"/>
                  </a:solidFill>
                </a:rPr>
                <a:t>Euler L.</a:t>
              </a:r>
              <a:r>
                <a:rPr lang="zh-CN" altLang="en-US"/>
                <a:t>）</a:t>
              </a:r>
              <a:r>
                <a:rPr lang="en-US" altLang="zh-CN">
                  <a:solidFill>
                    <a:srgbClr val="0000FF"/>
                  </a:solidFill>
                </a:rPr>
                <a:t>Φ</a:t>
              </a:r>
              <a:r>
                <a:rPr lang="zh-CN" altLang="en-US"/>
                <a:t>函数。 </a:t>
              </a:r>
            </a:p>
          </p:txBody>
        </p:sp>
      </p:grpSp>
      <p:sp>
        <p:nvSpPr>
          <p:cNvPr id="97288" name="Text Box 8"/>
          <p:cNvSpPr txBox="1">
            <a:spLocks noChangeArrowheads="1"/>
          </p:cNvSpPr>
          <p:nvPr/>
        </p:nvSpPr>
        <p:spPr bwMode="auto">
          <a:xfrm>
            <a:off x="539750" y="1700213"/>
            <a:ext cx="8280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不难证明：若 </a:t>
            </a:r>
            <a:r>
              <a:rPr lang="en-US" altLang="zh-CN">
                <a:solidFill>
                  <a:srgbClr val="0000FF"/>
                </a:solidFill>
              </a:rPr>
              <a:t>p</a:t>
            </a:r>
            <a:r>
              <a:rPr lang="zh-CN" altLang="en-US">
                <a:solidFill>
                  <a:srgbClr val="0000FF"/>
                </a:solidFill>
              </a:rPr>
              <a:t>，</a:t>
            </a:r>
            <a:r>
              <a:rPr lang="en-US" altLang="zh-CN">
                <a:solidFill>
                  <a:srgbClr val="0000FF"/>
                </a:solidFill>
              </a:rPr>
              <a:t>q</a:t>
            </a:r>
            <a:r>
              <a:rPr lang="zh-CN" altLang="en-US"/>
              <a:t>为两个相异素数，</a:t>
            </a:r>
            <a:r>
              <a:rPr lang="en-US" altLang="zh-CN">
                <a:solidFill>
                  <a:srgbClr val="0000FF"/>
                </a:solidFill>
              </a:rPr>
              <a:t>n=p×q</a:t>
            </a:r>
            <a:r>
              <a:rPr lang="zh-CN" altLang="en-US"/>
              <a:t>，则</a:t>
            </a:r>
          </a:p>
          <a:p>
            <a:r>
              <a:rPr lang="zh-CN" altLang="en-US"/>
              <a:t>                  </a:t>
            </a:r>
            <a:r>
              <a:rPr lang="en-US" altLang="zh-CN">
                <a:solidFill>
                  <a:srgbClr val="FF0000"/>
                </a:solidFill>
              </a:rPr>
              <a:t>φ(n) =(p-1)(q-1)</a:t>
            </a:r>
          </a:p>
          <a:p>
            <a:r>
              <a:rPr lang="zh-CN" altLang="en-US"/>
              <a:t>令</a:t>
            </a:r>
            <a:r>
              <a:rPr lang="en-US" altLang="zh-CN">
                <a:solidFill>
                  <a:srgbClr val="0000FF"/>
                </a:solidFill>
              </a:rPr>
              <a:t>p,q</a:t>
            </a:r>
            <a:r>
              <a:rPr lang="zh-CN" altLang="en-US"/>
              <a:t>为随机选取的两个大素数（大约为十进  制</a:t>
            </a:r>
            <a:r>
              <a:rPr lang="en-US" altLang="zh-CN">
                <a:solidFill>
                  <a:srgbClr val="0000FF"/>
                </a:solidFill>
              </a:rPr>
              <a:t>100</a:t>
            </a:r>
            <a:r>
              <a:rPr lang="zh-CN" altLang="en-US"/>
              <a:t>位或更大）</a:t>
            </a:r>
            <a:r>
              <a:rPr lang="en-US" altLang="zh-CN"/>
              <a:t>, </a:t>
            </a:r>
            <a:r>
              <a:rPr lang="en-US" altLang="zh-CN">
                <a:solidFill>
                  <a:srgbClr val="0000FF"/>
                </a:solidFill>
              </a:rPr>
              <a:t>n=pq</a:t>
            </a:r>
            <a:r>
              <a:rPr lang="en-US" altLang="zh-CN"/>
              <a:t>, </a:t>
            </a:r>
            <a:r>
              <a:rPr lang="en-US" altLang="zh-CN">
                <a:solidFill>
                  <a:srgbClr val="0000FF"/>
                </a:solidFill>
              </a:rPr>
              <a:t>n</a:t>
            </a:r>
            <a:r>
              <a:rPr lang="zh-CN" altLang="en-US"/>
              <a:t>是公开的， 而</a:t>
            </a:r>
            <a:r>
              <a:rPr lang="en-US" altLang="zh-CN">
                <a:solidFill>
                  <a:srgbClr val="0000FF"/>
                </a:solidFill>
              </a:rPr>
              <a:t>p,q</a:t>
            </a:r>
            <a:r>
              <a:rPr lang="zh-CN" altLang="en-US"/>
              <a:t>则是保密的。仅知道欧拉函数</a:t>
            </a:r>
            <a:r>
              <a:rPr lang="en-US" altLang="zh-CN">
                <a:solidFill>
                  <a:srgbClr val="0000FF"/>
                </a:solidFill>
              </a:rPr>
              <a:t>φ(n) =(p-1)(q-1)</a:t>
            </a:r>
            <a:r>
              <a:rPr lang="zh-CN" altLang="en-US">
                <a:solidFill>
                  <a:srgbClr val="0000FF"/>
                </a:solidFill>
              </a:rPr>
              <a:t>，</a:t>
            </a:r>
            <a:r>
              <a:rPr lang="zh-CN" altLang="en-US"/>
              <a:t>但如果不知道因式分解就不能用这个公式计算。随机选取一个 数</a:t>
            </a:r>
            <a:r>
              <a:rPr lang="en-US" altLang="zh-CN">
                <a:solidFill>
                  <a:srgbClr val="0000FF"/>
                </a:solidFill>
              </a:rPr>
              <a:t>e</a:t>
            </a:r>
            <a:r>
              <a:rPr lang="zh-CN" altLang="en-US"/>
              <a:t>，</a:t>
            </a:r>
            <a:r>
              <a:rPr lang="en-US" altLang="zh-CN">
                <a:solidFill>
                  <a:srgbClr val="0000FF"/>
                </a:solidFill>
              </a:rPr>
              <a:t>e</a:t>
            </a:r>
            <a:r>
              <a:rPr lang="zh-CN" altLang="en-US"/>
              <a:t>为小于</a:t>
            </a:r>
            <a:r>
              <a:rPr lang="en-US" altLang="zh-CN">
                <a:solidFill>
                  <a:srgbClr val="0000FF"/>
                </a:solidFill>
              </a:rPr>
              <a:t>φ(n)</a:t>
            </a:r>
            <a:r>
              <a:rPr lang="zh-CN" altLang="en-US"/>
              <a:t>且与它互素的正整数。利用辗转相除法，可以找到整   数</a:t>
            </a:r>
            <a:r>
              <a:rPr lang="en-US" altLang="zh-CN">
                <a:solidFill>
                  <a:srgbClr val="0000FF"/>
                </a:solidFill>
              </a:rPr>
              <a:t>d</a:t>
            </a:r>
            <a:r>
              <a:rPr lang="zh-CN" altLang="en-US"/>
              <a:t>和</a:t>
            </a:r>
            <a:r>
              <a:rPr lang="en-US" altLang="zh-CN">
                <a:solidFill>
                  <a:srgbClr val="0000FF"/>
                </a:solidFill>
              </a:rPr>
              <a:t>r</a:t>
            </a:r>
            <a:r>
              <a:rPr lang="zh-CN" altLang="en-US"/>
              <a:t>，使</a:t>
            </a:r>
          </a:p>
          <a:p>
            <a:r>
              <a:rPr lang="zh-CN" altLang="en-US"/>
              <a:t>                                </a:t>
            </a:r>
            <a:r>
              <a:rPr lang="en-US" altLang="zh-CN">
                <a:solidFill>
                  <a:srgbClr val="0000FF"/>
                </a:solidFill>
              </a:rPr>
              <a:t>ed+rφ(n) =1</a:t>
            </a:r>
          </a:p>
          <a:p>
            <a:r>
              <a:rPr lang="zh-CN" altLang="en-US"/>
              <a:t>即                       </a:t>
            </a:r>
            <a:r>
              <a:rPr lang="en-US" altLang="zh-CN">
                <a:solidFill>
                  <a:srgbClr val="0000FF"/>
                </a:solidFill>
              </a:rPr>
              <a:t>ed ≡ 1  (mod φ(n))</a:t>
            </a:r>
            <a:r>
              <a:rPr lang="en-US" altLang="zh-CN"/>
              <a:t> </a:t>
            </a:r>
          </a:p>
        </p:txBody>
      </p:sp>
      <p:sp>
        <p:nvSpPr>
          <p:cNvPr id="97289" name="Text Box 9"/>
          <p:cNvSpPr txBox="1">
            <a:spLocks noChangeArrowheads="1"/>
          </p:cNvSpPr>
          <p:nvPr/>
        </p:nvSpPr>
        <p:spPr bwMode="auto">
          <a:xfrm>
            <a:off x="541338" y="5084763"/>
            <a:ext cx="83518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数</a:t>
            </a:r>
            <a:r>
              <a:rPr lang="en-US" altLang="zh-CN">
                <a:solidFill>
                  <a:srgbClr val="0000FF"/>
                </a:solidFill>
              </a:rPr>
              <a:t>n,e</a:t>
            </a:r>
            <a:r>
              <a:rPr lang="zh-CN" altLang="en-US"/>
              <a:t>和</a:t>
            </a:r>
            <a:r>
              <a:rPr lang="en-US" altLang="zh-CN">
                <a:solidFill>
                  <a:srgbClr val="0000FF"/>
                </a:solidFill>
              </a:rPr>
              <a:t>d</a:t>
            </a:r>
            <a:r>
              <a:rPr lang="zh-CN" altLang="en-US"/>
              <a:t>分别称为</a:t>
            </a:r>
            <a:r>
              <a:rPr lang="zh-CN" altLang="en-US">
                <a:solidFill>
                  <a:srgbClr val="FF0000"/>
                </a:solidFill>
              </a:rPr>
              <a:t>模</a:t>
            </a:r>
            <a:r>
              <a:rPr lang="zh-CN" altLang="en-US"/>
              <a:t>、</a:t>
            </a:r>
            <a:r>
              <a:rPr lang="zh-CN" altLang="en-US">
                <a:solidFill>
                  <a:srgbClr val="FF0000"/>
                </a:solidFill>
              </a:rPr>
              <a:t>加密密钥</a:t>
            </a:r>
            <a:r>
              <a:rPr lang="zh-CN" altLang="en-US"/>
              <a:t>和</a:t>
            </a:r>
            <a:r>
              <a:rPr lang="zh-CN" altLang="en-US">
                <a:solidFill>
                  <a:srgbClr val="FF0000"/>
                </a:solidFill>
              </a:rPr>
              <a:t>解密密钥</a:t>
            </a:r>
            <a:r>
              <a:rPr lang="zh-CN" altLang="en-US"/>
              <a:t>。 数</a:t>
            </a:r>
            <a:r>
              <a:rPr lang="en-US" altLang="zh-CN">
                <a:solidFill>
                  <a:srgbClr val="0000FF"/>
                </a:solidFill>
              </a:rPr>
              <a:t>n</a:t>
            </a:r>
            <a:r>
              <a:rPr lang="zh-CN" altLang="en-US"/>
              <a:t>和</a:t>
            </a:r>
            <a:r>
              <a:rPr lang="en-US" altLang="zh-CN">
                <a:solidFill>
                  <a:srgbClr val="0000FF"/>
                </a:solidFill>
              </a:rPr>
              <a:t>e</a:t>
            </a:r>
            <a:r>
              <a:rPr lang="zh-CN" altLang="en-US"/>
              <a:t>组成公开密钥的</a:t>
            </a:r>
            <a:r>
              <a:rPr lang="zh-CN" altLang="en-US">
                <a:solidFill>
                  <a:srgbClr val="FF0000"/>
                </a:solidFill>
              </a:rPr>
              <a:t>加密密钥</a:t>
            </a:r>
            <a:r>
              <a:rPr lang="zh-CN" altLang="en-US"/>
              <a:t>，而其余的  项</a:t>
            </a:r>
            <a:r>
              <a:rPr lang="en-US" altLang="zh-CN">
                <a:solidFill>
                  <a:srgbClr val="0000FF"/>
                </a:solidFill>
              </a:rPr>
              <a:t>p,q, φ(n)</a:t>
            </a:r>
            <a:r>
              <a:rPr lang="zh-CN" altLang="en-US"/>
              <a:t>和 </a:t>
            </a:r>
            <a:r>
              <a:rPr lang="en-US" altLang="zh-CN">
                <a:solidFill>
                  <a:srgbClr val="0000FF"/>
                </a:solidFill>
              </a:rPr>
              <a:t>d </a:t>
            </a:r>
            <a:r>
              <a:rPr lang="zh-CN" altLang="en-US"/>
              <a:t>组成了秘密陷门。很显然，陷门信息包含了四个相关的项。 </a:t>
            </a:r>
          </a:p>
        </p:txBody>
      </p:sp>
      <p:grpSp>
        <p:nvGrpSpPr>
          <p:cNvPr id="97297" name="Group 17"/>
          <p:cNvGrpSpPr>
            <a:grpSpLocks/>
          </p:cNvGrpSpPr>
          <p:nvPr/>
        </p:nvGrpSpPr>
        <p:grpSpPr bwMode="auto">
          <a:xfrm>
            <a:off x="539750" y="1628775"/>
            <a:ext cx="8280400" cy="3455988"/>
            <a:chOff x="340" y="1026"/>
            <a:chExt cx="5216" cy="2177"/>
          </a:xfrm>
        </p:grpSpPr>
        <p:sp>
          <p:nvSpPr>
            <p:cNvPr id="97291" name="Line 11"/>
            <p:cNvSpPr>
              <a:spLocks noChangeShapeType="1"/>
            </p:cNvSpPr>
            <p:nvPr/>
          </p:nvSpPr>
          <p:spPr bwMode="auto">
            <a:xfrm>
              <a:off x="340" y="1026"/>
              <a:ext cx="0" cy="2177"/>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2" name="Line 12"/>
            <p:cNvSpPr>
              <a:spLocks noChangeShapeType="1"/>
            </p:cNvSpPr>
            <p:nvPr/>
          </p:nvSpPr>
          <p:spPr bwMode="auto">
            <a:xfrm>
              <a:off x="5556" y="1026"/>
              <a:ext cx="0" cy="2177"/>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7293" name="Line 13"/>
          <p:cNvSpPr>
            <a:spLocks noChangeShapeType="1"/>
          </p:cNvSpPr>
          <p:nvPr/>
        </p:nvSpPr>
        <p:spPr bwMode="auto">
          <a:xfrm>
            <a:off x="539750" y="5084763"/>
            <a:ext cx="82804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298" name="Group 18"/>
          <p:cNvGrpSpPr>
            <a:grpSpLocks/>
          </p:cNvGrpSpPr>
          <p:nvPr/>
        </p:nvGrpSpPr>
        <p:grpSpPr bwMode="auto">
          <a:xfrm>
            <a:off x="539750" y="5084763"/>
            <a:ext cx="8280400" cy="1152525"/>
            <a:chOff x="340" y="3203"/>
            <a:chExt cx="5216" cy="726"/>
          </a:xfrm>
        </p:grpSpPr>
        <p:sp>
          <p:nvSpPr>
            <p:cNvPr id="97294" name="Line 14"/>
            <p:cNvSpPr>
              <a:spLocks noChangeShapeType="1"/>
            </p:cNvSpPr>
            <p:nvPr/>
          </p:nvSpPr>
          <p:spPr bwMode="auto">
            <a:xfrm>
              <a:off x="340" y="3203"/>
              <a:ext cx="0" cy="72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5" name="Line 15"/>
            <p:cNvSpPr>
              <a:spLocks noChangeShapeType="1"/>
            </p:cNvSpPr>
            <p:nvPr/>
          </p:nvSpPr>
          <p:spPr bwMode="auto">
            <a:xfrm>
              <a:off x="5556" y="3203"/>
              <a:ext cx="0" cy="72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7296" name="Line 16"/>
          <p:cNvSpPr>
            <a:spLocks noChangeShapeType="1"/>
          </p:cNvSpPr>
          <p:nvPr/>
        </p:nvSpPr>
        <p:spPr bwMode="auto">
          <a:xfrm>
            <a:off x="539750" y="6237288"/>
            <a:ext cx="82804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7290"/>
                                        </p:tgtEl>
                                        <p:attrNameLst>
                                          <p:attrName>style.visibility</p:attrName>
                                        </p:attrNameLst>
                                      </p:cBhvr>
                                      <p:to>
                                        <p:strVal val="visible"/>
                                      </p:to>
                                    </p:set>
                                    <p:animEffect transition="in" filter="blinds(horizontal)">
                                      <p:cBhvr>
                                        <p:cTn id="7" dur="1000"/>
                                        <p:tgtEl>
                                          <p:spTgt spid="97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7297"/>
                                        </p:tgtEl>
                                        <p:attrNameLst>
                                          <p:attrName>style.visibility</p:attrName>
                                        </p:attrNameLst>
                                      </p:cBhvr>
                                      <p:to>
                                        <p:strVal val="visible"/>
                                      </p:to>
                                    </p:set>
                                    <p:animEffect transition="in" filter="wipe(up)">
                                      <p:cBhvr>
                                        <p:cTn id="12" dur="500"/>
                                        <p:tgtEl>
                                          <p:spTgt spid="97297"/>
                                        </p:tgtEl>
                                      </p:cBhvr>
                                    </p:animEffect>
                                  </p:childTnLst>
                                </p:cTn>
                              </p:par>
                            </p:childTnLst>
                          </p:cTn>
                        </p:par>
                        <p:par>
                          <p:cTn id="13" fill="hold" nodeType="afterGroup">
                            <p:stCondLst>
                              <p:cond delay="500"/>
                            </p:stCondLst>
                            <p:childTnLst>
                              <p:par>
                                <p:cTn id="14" presetID="20" presetClass="entr" presetSubtype="0" fill="hold" grpId="0" nodeType="afterEffect">
                                  <p:stCondLst>
                                    <p:cond delay="0"/>
                                  </p:stCondLst>
                                  <p:childTnLst>
                                    <p:set>
                                      <p:cBhvr>
                                        <p:cTn id="15" dur="1" fill="hold">
                                          <p:stCondLst>
                                            <p:cond delay="0"/>
                                          </p:stCondLst>
                                        </p:cTn>
                                        <p:tgtEl>
                                          <p:spTgt spid="97288"/>
                                        </p:tgtEl>
                                        <p:attrNameLst>
                                          <p:attrName>style.visibility</p:attrName>
                                        </p:attrNameLst>
                                      </p:cBhvr>
                                      <p:to>
                                        <p:strVal val="visible"/>
                                      </p:to>
                                    </p:set>
                                    <p:animEffect transition="in" filter="wedge">
                                      <p:cBhvr>
                                        <p:cTn id="16" dur="2000"/>
                                        <p:tgtEl>
                                          <p:spTgt spid="97288"/>
                                        </p:tgtEl>
                                      </p:cBhvr>
                                    </p:animEffect>
                                  </p:childTnLst>
                                </p:cTn>
                              </p:par>
                            </p:childTnLst>
                          </p:cTn>
                        </p:par>
                        <p:par>
                          <p:cTn id="17" fill="hold" nodeType="afterGroup">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97293"/>
                                        </p:tgtEl>
                                        <p:attrNameLst>
                                          <p:attrName>style.visibility</p:attrName>
                                        </p:attrNameLst>
                                      </p:cBhvr>
                                      <p:to>
                                        <p:strVal val="visible"/>
                                      </p:to>
                                    </p:set>
                                    <p:animEffect transition="in" filter="wipe(left)">
                                      <p:cBhvr>
                                        <p:cTn id="20" dur="500"/>
                                        <p:tgtEl>
                                          <p:spTgt spid="972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97298"/>
                                        </p:tgtEl>
                                        <p:attrNameLst>
                                          <p:attrName>style.visibility</p:attrName>
                                        </p:attrNameLst>
                                      </p:cBhvr>
                                      <p:to>
                                        <p:strVal val="visible"/>
                                      </p:to>
                                    </p:set>
                                    <p:animEffect transition="in" filter="wipe(up)">
                                      <p:cBhvr>
                                        <p:cTn id="25" dur="500"/>
                                        <p:tgtEl>
                                          <p:spTgt spid="97298"/>
                                        </p:tgtEl>
                                      </p:cBhvr>
                                    </p:animEffect>
                                  </p:childTnLst>
                                </p:cTn>
                              </p:par>
                            </p:childTnLst>
                          </p:cTn>
                        </p:par>
                        <p:par>
                          <p:cTn id="26" fill="hold" nodeType="afterGroup">
                            <p:stCondLst>
                              <p:cond delay="500"/>
                            </p:stCondLst>
                            <p:childTnLst>
                              <p:par>
                                <p:cTn id="27" presetID="14" presetClass="entr" presetSubtype="10" fill="hold" grpId="0" nodeType="afterEffect">
                                  <p:stCondLst>
                                    <p:cond delay="0"/>
                                  </p:stCondLst>
                                  <p:childTnLst>
                                    <p:set>
                                      <p:cBhvr>
                                        <p:cTn id="28" dur="1" fill="hold">
                                          <p:stCondLst>
                                            <p:cond delay="0"/>
                                          </p:stCondLst>
                                        </p:cTn>
                                        <p:tgtEl>
                                          <p:spTgt spid="97289"/>
                                        </p:tgtEl>
                                        <p:attrNameLst>
                                          <p:attrName>style.visibility</p:attrName>
                                        </p:attrNameLst>
                                      </p:cBhvr>
                                      <p:to>
                                        <p:strVal val="visible"/>
                                      </p:to>
                                    </p:set>
                                    <p:animEffect transition="in" filter="randombar(horizontal)">
                                      <p:cBhvr>
                                        <p:cTn id="29" dur="500"/>
                                        <p:tgtEl>
                                          <p:spTgt spid="97289"/>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7296"/>
                                        </p:tgtEl>
                                        <p:attrNameLst>
                                          <p:attrName>style.visibility</p:attrName>
                                        </p:attrNameLst>
                                      </p:cBhvr>
                                      <p:to>
                                        <p:strVal val="visible"/>
                                      </p:to>
                                    </p:set>
                                    <p:animEffect transition="in" filter="wipe(left)">
                                      <p:cBhvr>
                                        <p:cTn id="33" dur="500"/>
                                        <p:tgtEl>
                                          <p:spTgt spid="97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p:bldP spid="97289" grpId="0"/>
      <p:bldP spid="97293" grpId="0" animBg="1"/>
      <p:bldP spid="972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2"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8323" name="Group 19"/>
          <p:cNvGrpSpPr>
            <a:grpSpLocks/>
          </p:cNvGrpSpPr>
          <p:nvPr/>
        </p:nvGrpSpPr>
        <p:grpSpPr bwMode="auto">
          <a:xfrm>
            <a:off x="395288" y="620713"/>
            <a:ext cx="8497887" cy="2781300"/>
            <a:chOff x="249" y="391"/>
            <a:chExt cx="5353" cy="1752"/>
          </a:xfrm>
        </p:grpSpPr>
        <p:grpSp>
          <p:nvGrpSpPr>
            <p:cNvPr id="98318" name="Group 14"/>
            <p:cNvGrpSpPr>
              <a:grpSpLocks/>
            </p:cNvGrpSpPr>
            <p:nvPr/>
          </p:nvGrpSpPr>
          <p:grpSpPr bwMode="auto">
            <a:xfrm>
              <a:off x="281" y="391"/>
              <a:ext cx="5275" cy="1724"/>
              <a:chOff x="295" y="527"/>
              <a:chExt cx="5184" cy="1452"/>
            </a:xfrm>
          </p:grpSpPr>
          <p:sp>
            <p:nvSpPr>
              <p:cNvPr id="98319" name="AutoShape 15"/>
              <p:cNvSpPr>
                <a:spLocks noChangeArrowheads="1"/>
              </p:cNvSpPr>
              <p:nvPr/>
            </p:nvSpPr>
            <p:spPr bwMode="auto">
              <a:xfrm>
                <a:off x="295" y="527"/>
                <a:ext cx="5184" cy="1452"/>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98320" name="Text Box 16"/>
              <p:cNvSpPr txBox="1">
                <a:spLocks noChangeArrowheads="1"/>
              </p:cNvSpPr>
              <p:nvPr/>
            </p:nvSpPr>
            <p:spPr bwMode="auto">
              <a:xfrm>
                <a:off x="476" y="602"/>
                <a:ext cx="494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3200"/>
              </a:p>
            </p:txBody>
          </p:sp>
        </p:grpSp>
        <p:sp>
          <p:nvSpPr>
            <p:cNvPr id="98310" name="Text Box 6"/>
            <p:cNvSpPr txBox="1">
              <a:spLocks noChangeArrowheads="1"/>
            </p:cNvSpPr>
            <p:nvPr/>
          </p:nvSpPr>
          <p:spPr bwMode="auto">
            <a:xfrm>
              <a:off x="249" y="391"/>
              <a:ext cx="535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若知道</a:t>
              </a:r>
              <a:r>
                <a:rPr lang="en-US" altLang="zh-CN">
                  <a:solidFill>
                    <a:srgbClr val="0000FF"/>
                  </a:solidFill>
                </a:rPr>
                <a:t>φ(n),</a:t>
              </a:r>
              <a:r>
                <a:rPr lang="zh-CN" altLang="en-US"/>
                <a:t>则由</a:t>
              </a:r>
              <a:r>
                <a:rPr lang="zh-CN" altLang="en-US" b="0"/>
                <a:t> </a:t>
              </a:r>
              <a:r>
                <a:rPr lang="en-US" altLang="zh-CN">
                  <a:solidFill>
                    <a:srgbClr val="0000FF"/>
                  </a:solidFill>
                </a:rPr>
                <a:t>pq=n</a:t>
              </a:r>
            </a:p>
            <a:p>
              <a:r>
                <a:rPr lang="en-US" altLang="zh-CN">
                  <a:solidFill>
                    <a:srgbClr val="0000FF"/>
                  </a:solidFill>
                </a:rPr>
                <a:t>                            p+q=n-φ(n)+1 </a:t>
              </a:r>
            </a:p>
          </p:txBody>
        </p:sp>
        <p:graphicFrame>
          <p:nvGraphicFramePr>
            <p:cNvPr id="98311" name="Object 7"/>
            <p:cNvGraphicFramePr>
              <a:graphicFrameLocks noChangeAspect="1"/>
            </p:cNvGraphicFramePr>
            <p:nvPr/>
          </p:nvGraphicFramePr>
          <p:xfrm>
            <a:off x="3198" y="618"/>
            <a:ext cx="2313" cy="276"/>
          </p:xfrm>
          <a:graphic>
            <a:graphicData uri="http://schemas.openxmlformats.org/presentationml/2006/ole">
              <mc:AlternateContent xmlns:mc="http://schemas.openxmlformats.org/markup-compatibility/2006">
                <mc:Choice xmlns:v="urn:schemas-microsoft-com:vml" Requires="v">
                  <p:oleObj spid="_x0000_s98326" name="公式" r:id="rId3" imgW="1676160" imgH="203040" progId="Equation.3">
                    <p:embed/>
                  </p:oleObj>
                </mc:Choice>
                <mc:Fallback>
                  <p:oleObj name="公式" r:id="rId3" imgW="167616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 y="618"/>
                          <a:ext cx="2313"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3" name="Text Box 9"/>
            <p:cNvSpPr txBox="1">
              <a:spLocks noChangeArrowheads="1"/>
            </p:cNvSpPr>
            <p:nvPr/>
          </p:nvSpPr>
          <p:spPr bwMode="auto">
            <a:xfrm>
              <a:off x="340" y="935"/>
              <a:ext cx="521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可知</a:t>
              </a:r>
              <a:r>
                <a:rPr lang="en-US" altLang="zh-CN">
                  <a:solidFill>
                    <a:srgbClr val="0000FF"/>
                  </a:solidFill>
                </a:rPr>
                <a:t>p,q</a:t>
              </a:r>
              <a:r>
                <a:rPr lang="zh-CN" altLang="en-US"/>
                <a:t>是二次方 程</a:t>
              </a:r>
              <a:r>
                <a:rPr lang="en-US" altLang="zh-CN">
                  <a:solidFill>
                    <a:srgbClr val="0000FF"/>
                  </a:solidFill>
                </a:rPr>
                <a:t>x²+(φ(n)-n-1)x+n=0</a:t>
              </a:r>
              <a:r>
                <a:rPr lang="zh-CN" altLang="en-US"/>
                <a:t>的根，可以算 出</a:t>
              </a:r>
              <a:r>
                <a:rPr lang="en-US" altLang="zh-CN">
                  <a:solidFill>
                    <a:srgbClr val="0000FF"/>
                  </a:solidFill>
                </a:rPr>
                <a:t>p</a:t>
              </a:r>
              <a:r>
                <a:rPr lang="zh-CN" altLang="en-US"/>
                <a:t>和</a:t>
              </a:r>
              <a:r>
                <a:rPr lang="en-US" altLang="zh-CN">
                  <a:solidFill>
                    <a:srgbClr val="0000FF"/>
                  </a:solidFill>
                </a:rPr>
                <a:t>q</a:t>
              </a:r>
              <a:r>
                <a:rPr lang="zh-CN" altLang="en-US"/>
                <a:t>，从而将</a:t>
              </a:r>
              <a:r>
                <a:rPr lang="en-US" altLang="zh-CN">
                  <a:solidFill>
                    <a:srgbClr val="0000FF"/>
                  </a:solidFill>
                </a:rPr>
                <a:t>n</a:t>
              </a:r>
              <a:r>
                <a:rPr lang="zh-CN" altLang="en-US"/>
                <a:t>因式分解。所 以</a:t>
              </a:r>
              <a:r>
                <a:rPr lang="en-US" altLang="zh-CN"/>
                <a:t>RSA</a:t>
              </a:r>
              <a:r>
                <a:rPr lang="zh-CN" altLang="en-US"/>
                <a:t>体制的安全性与因式分解密切相关，若能知 道</a:t>
              </a:r>
              <a:r>
                <a:rPr lang="en-US" altLang="zh-CN">
                  <a:solidFill>
                    <a:srgbClr val="0000FF"/>
                  </a:solidFill>
                </a:rPr>
                <a:t>n</a:t>
              </a:r>
              <a:r>
                <a:rPr lang="zh-CN" altLang="en-US"/>
                <a:t>的因子分解，该密码就能被破</a:t>
              </a:r>
            </a:p>
            <a:p>
              <a:r>
                <a:rPr lang="zh-CN" altLang="en-US"/>
                <a:t>译。因此，要选用足够大 的</a:t>
              </a:r>
              <a:r>
                <a:rPr lang="en-US" altLang="zh-CN">
                  <a:solidFill>
                    <a:srgbClr val="0000FF"/>
                  </a:solidFill>
                </a:rPr>
                <a:t>n</a:t>
              </a:r>
              <a:r>
                <a:rPr lang="zh-CN" altLang="en-US"/>
                <a:t>，使得在当今的条件下要分解它足够困难。</a:t>
              </a:r>
            </a:p>
          </p:txBody>
        </p:sp>
      </p:grpSp>
      <p:grpSp>
        <p:nvGrpSpPr>
          <p:cNvPr id="98324" name="Group 20"/>
          <p:cNvGrpSpPr>
            <a:grpSpLocks/>
          </p:cNvGrpSpPr>
          <p:nvPr/>
        </p:nvGrpSpPr>
        <p:grpSpPr bwMode="auto">
          <a:xfrm>
            <a:off x="468313" y="3500438"/>
            <a:ext cx="8424862" cy="2520950"/>
            <a:chOff x="295" y="2205"/>
            <a:chExt cx="5307" cy="1588"/>
          </a:xfrm>
        </p:grpSpPr>
        <p:sp>
          <p:nvSpPr>
            <p:cNvPr id="98322" name="AutoShape 18"/>
            <p:cNvSpPr>
              <a:spLocks noChangeArrowheads="1"/>
            </p:cNvSpPr>
            <p:nvPr/>
          </p:nvSpPr>
          <p:spPr bwMode="auto">
            <a:xfrm>
              <a:off x="295" y="2205"/>
              <a:ext cx="5307" cy="1588"/>
            </a:xfrm>
            <a:prstGeom prst="roundRect">
              <a:avLst>
                <a:gd name="adj" fmla="val 1666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4" name="Text Box 10"/>
            <p:cNvSpPr txBox="1">
              <a:spLocks noChangeArrowheads="1"/>
            </p:cNvSpPr>
            <p:nvPr/>
          </p:nvSpPr>
          <p:spPr bwMode="auto">
            <a:xfrm>
              <a:off x="340" y="2267"/>
              <a:ext cx="5171"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为加密消息 </a:t>
              </a:r>
              <a:r>
                <a:rPr lang="en-US" altLang="zh-CN">
                  <a:solidFill>
                    <a:srgbClr val="0000FF"/>
                  </a:solidFill>
                </a:rPr>
                <a:t>m</a:t>
              </a:r>
              <a:r>
                <a:rPr lang="zh-CN" altLang="en-US"/>
                <a:t>，首先将它分为小 于</a:t>
              </a:r>
              <a:r>
                <a:rPr lang="en-US" altLang="zh-CN">
                  <a:solidFill>
                    <a:srgbClr val="0000FF"/>
                  </a:solidFill>
                </a:rPr>
                <a:t>n</a:t>
              </a:r>
              <a:r>
                <a:rPr lang="zh-CN" altLang="en-US"/>
                <a:t>（对二进制数据，选取小于</a:t>
              </a:r>
              <a:r>
                <a:rPr lang="en-US" altLang="zh-CN">
                  <a:solidFill>
                    <a:srgbClr val="0000FF"/>
                  </a:solidFill>
                </a:rPr>
                <a:t>n</a:t>
              </a:r>
              <a:r>
                <a:rPr lang="zh-CN" altLang="en-US"/>
                <a:t>的</a:t>
              </a:r>
              <a:r>
                <a:rPr lang="en-US" altLang="zh-CN">
                  <a:solidFill>
                    <a:srgbClr val="0000FF"/>
                  </a:solidFill>
                </a:rPr>
                <a:t>2</a:t>
              </a:r>
              <a:r>
                <a:rPr lang="zh-CN" altLang="en-US"/>
                <a:t>的最大次方幂）的数据块，也就是说，如  果</a:t>
              </a:r>
              <a:r>
                <a:rPr lang="en-US" altLang="zh-CN">
                  <a:solidFill>
                    <a:srgbClr val="0000FF"/>
                  </a:solidFill>
                </a:rPr>
                <a:t>p</a:t>
              </a:r>
              <a:r>
                <a:rPr lang="zh-CN" altLang="en-US"/>
                <a:t>和</a:t>
              </a:r>
              <a:r>
                <a:rPr lang="en-US" altLang="zh-CN">
                  <a:solidFill>
                    <a:srgbClr val="0000FF"/>
                  </a:solidFill>
                </a:rPr>
                <a:t>q</a:t>
              </a:r>
              <a:r>
                <a:rPr lang="zh-CN" altLang="en-US"/>
                <a:t>都为十进制</a:t>
              </a:r>
              <a:r>
                <a:rPr lang="en-US" altLang="zh-CN">
                  <a:solidFill>
                    <a:srgbClr val="0000FF"/>
                  </a:solidFill>
                </a:rPr>
                <a:t>100</a:t>
              </a:r>
              <a:r>
                <a:rPr lang="zh-CN" altLang="en-US"/>
                <a:t>位的素数，则 </a:t>
              </a:r>
              <a:r>
                <a:rPr lang="en-US" altLang="zh-CN">
                  <a:solidFill>
                    <a:srgbClr val="0000FF"/>
                  </a:solidFill>
                </a:rPr>
                <a:t>n </a:t>
              </a:r>
              <a:r>
                <a:rPr lang="zh-CN" altLang="en-US"/>
                <a:t>刚好在</a:t>
              </a:r>
              <a:r>
                <a:rPr lang="en-US" altLang="zh-CN">
                  <a:solidFill>
                    <a:srgbClr val="0000FF"/>
                  </a:solidFill>
                </a:rPr>
                <a:t>200</a:t>
              </a:r>
              <a:r>
                <a:rPr lang="zh-CN" altLang="en-US"/>
                <a:t>位以内，因此每个消息块的长度也应在两百位以内。加密消息</a:t>
              </a:r>
              <a:r>
                <a:rPr lang="en-US" altLang="zh-CN">
                  <a:solidFill>
                    <a:srgbClr val="0000FF"/>
                  </a:solidFill>
                </a:rPr>
                <a:t>c</a:t>
              </a:r>
              <a:r>
                <a:rPr lang="zh-CN" altLang="en-US"/>
                <a:t>由类似划分的同样长度的消息块组成。加密公式为</a:t>
              </a:r>
              <a:r>
                <a:rPr lang="zh-CN" altLang="en-US" b="0"/>
                <a:t> </a:t>
              </a:r>
            </a:p>
          </p:txBody>
        </p:sp>
      </p:grpSp>
      <p:sp>
        <p:nvSpPr>
          <p:cNvPr id="98316"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8325" name="Group 21"/>
          <p:cNvGrpSpPr>
            <a:grpSpLocks/>
          </p:cNvGrpSpPr>
          <p:nvPr/>
        </p:nvGrpSpPr>
        <p:grpSpPr bwMode="auto">
          <a:xfrm>
            <a:off x="3203575" y="5445125"/>
            <a:ext cx="3600450" cy="561975"/>
            <a:chOff x="2018" y="3430"/>
            <a:chExt cx="2268" cy="354"/>
          </a:xfrm>
        </p:grpSpPr>
        <p:graphicFrame>
          <p:nvGraphicFramePr>
            <p:cNvPr id="98315" name="Object 11"/>
            <p:cNvGraphicFramePr>
              <a:graphicFrameLocks noChangeAspect="1"/>
            </p:cNvGraphicFramePr>
            <p:nvPr/>
          </p:nvGraphicFramePr>
          <p:xfrm>
            <a:off x="2018" y="3430"/>
            <a:ext cx="964" cy="354"/>
          </p:xfrm>
          <a:graphic>
            <a:graphicData uri="http://schemas.openxmlformats.org/presentationml/2006/ole">
              <mc:AlternateContent xmlns:mc="http://schemas.openxmlformats.org/markup-compatibility/2006">
                <mc:Choice xmlns:v="urn:schemas-microsoft-com:vml" Requires="v">
                  <p:oleObj spid="_x0000_s98327" name="公式" r:id="rId5" imgW="647640" imgH="241200" progId="Equation.3">
                    <p:embed/>
                  </p:oleObj>
                </mc:Choice>
                <mc:Fallback>
                  <p:oleObj name="公式" r:id="rId5" imgW="647640" imgH="241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8" y="3430"/>
                          <a:ext cx="964"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7" name="Text Box 13"/>
            <p:cNvSpPr txBox="1">
              <a:spLocks noChangeArrowheads="1"/>
            </p:cNvSpPr>
            <p:nvPr/>
          </p:nvSpPr>
          <p:spPr bwMode="auto">
            <a:xfrm>
              <a:off x="3016" y="3460"/>
              <a:ext cx="12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r>
                <a:rPr lang="en-US" altLang="zh-CN">
                  <a:solidFill>
                    <a:srgbClr val="FF0000"/>
                  </a:solidFill>
                </a:rPr>
                <a:t>mod n</a:t>
              </a:r>
              <a:r>
                <a:rPr lang="en-US" altLang="zh-CN"/>
                <a:t>)</a:t>
              </a:r>
              <a:r>
                <a:rPr lang="en-US" altLang="zh-CN" b="0"/>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98323"/>
                                        </p:tgtEl>
                                        <p:attrNameLst>
                                          <p:attrName>style.visibility</p:attrName>
                                        </p:attrNameLst>
                                      </p:cBhvr>
                                      <p:to>
                                        <p:strVal val="visible"/>
                                      </p:to>
                                    </p:set>
                                    <p:animEffect transition="in" filter="wipe(up)">
                                      <p:cBhvr>
                                        <p:cTn id="7" dur="500"/>
                                        <p:tgtEl>
                                          <p:spTgt spid="98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8324"/>
                                        </p:tgtEl>
                                        <p:attrNameLst>
                                          <p:attrName>style.visibility</p:attrName>
                                        </p:attrNameLst>
                                      </p:cBhvr>
                                      <p:to>
                                        <p:strVal val="visible"/>
                                      </p:to>
                                    </p:set>
                                    <p:animEffect transition="in" filter="wipe(up)">
                                      <p:cBhvr>
                                        <p:cTn id="12" dur="500"/>
                                        <p:tgtEl>
                                          <p:spTgt spid="98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8325"/>
                                        </p:tgtEl>
                                        <p:attrNameLst>
                                          <p:attrName>style.visibility</p:attrName>
                                        </p:attrNameLst>
                                      </p:cBhvr>
                                      <p:to>
                                        <p:strVal val="visible"/>
                                      </p:to>
                                    </p:set>
                                    <p:animEffect transition="in" filter="fade">
                                      <p:cBhvr>
                                        <p:cTn id="17" dur="2000"/>
                                        <p:tgtEl>
                                          <p:spTgt spid="98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933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9338"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9340"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934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9344"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9383" name="Group 55"/>
          <p:cNvGrpSpPr>
            <a:grpSpLocks/>
          </p:cNvGrpSpPr>
          <p:nvPr/>
        </p:nvGrpSpPr>
        <p:grpSpPr bwMode="auto">
          <a:xfrm>
            <a:off x="395288" y="549275"/>
            <a:ext cx="8569325" cy="2647950"/>
            <a:chOff x="249" y="346"/>
            <a:chExt cx="5398" cy="1668"/>
          </a:xfrm>
        </p:grpSpPr>
        <p:sp>
          <p:nvSpPr>
            <p:cNvPr id="99332" name="Text Box 4"/>
            <p:cNvSpPr txBox="1">
              <a:spLocks noChangeArrowheads="1"/>
            </p:cNvSpPr>
            <p:nvPr/>
          </p:nvSpPr>
          <p:spPr bwMode="auto">
            <a:xfrm>
              <a:off x="249" y="346"/>
              <a:ext cx="5398"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要解密消息，取每一个加密  块</a:t>
              </a:r>
              <a:r>
                <a:rPr lang="en-US" altLang="zh-CN">
                  <a:solidFill>
                    <a:srgbClr val="0000FF"/>
                  </a:solidFill>
                </a:rPr>
                <a:t>c(I)</a:t>
              </a:r>
              <a:r>
                <a:rPr lang="zh-CN" altLang="en-US"/>
                <a:t>并计算</a:t>
              </a:r>
            </a:p>
            <a:p>
              <a:r>
                <a:rPr lang="zh-CN" altLang="en-US"/>
                <a:t>                                     </a:t>
              </a:r>
              <a:r>
                <a:rPr lang="en-US" altLang="zh-CN"/>
                <a:t>(</a:t>
              </a:r>
              <a:r>
                <a:rPr lang="en-US" altLang="zh-CN">
                  <a:solidFill>
                    <a:srgbClr val="FF0000"/>
                  </a:solidFill>
                </a:rPr>
                <a:t>mod n</a:t>
              </a:r>
              <a:r>
                <a:rPr lang="en-US" altLang="zh-CN"/>
                <a:t>)</a:t>
              </a:r>
            </a:p>
            <a:p>
              <a:r>
                <a:rPr lang="zh-CN" altLang="en-US"/>
                <a:t>由公式</a:t>
              </a:r>
              <a:r>
                <a:rPr lang="en-US" altLang="zh-CN">
                  <a:solidFill>
                    <a:srgbClr val="0000FF"/>
                  </a:solidFill>
                </a:rPr>
                <a:t>ed ≡ 1  (mod φ(n))</a:t>
              </a:r>
              <a:r>
                <a:rPr lang="en-US" altLang="zh-CN"/>
                <a:t> </a:t>
              </a:r>
              <a:r>
                <a:rPr lang="zh-CN" altLang="en-US"/>
                <a:t>我们有</a:t>
              </a:r>
              <a:r>
                <a:rPr lang="en-US" altLang="zh-CN">
                  <a:solidFill>
                    <a:srgbClr val="0000FF"/>
                  </a:solidFill>
                </a:rPr>
                <a:t>ed = 1 - rφ(n),</a:t>
              </a:r>
              <a:r>
                <a:rPr lang="zh-CN" altLang="en-US"/>
                <a:t>因此    </a:t>
              </a:r>
            </a:p>
            <a:p>
              <a:r>
                <a:rPr lang="zh-CN" altLang="en-US"/>
                <a:t>                   ≡            ≡ </a:t>
              </a:r>
              <a:r>
                <a:rPr lang="es-ES_tradnl" altLang="zh-CN"/>
                <a:t>                   ≡ </a:t>
              </a:r>
              <a:r>
                <a:rPr lang="zh-CN" altLang="en-US"/>
                <a:t>        </a:t>
              </a:r>
              <a:r>
                <a:rPr lang="en-US" altLang="zh-CN"/>
                <a:t>(mod n)</a:t>
              </a:r>
            </a:p>
            <a:p>
              <a:endParaRPr lang="en-US" altLang="zh-CN"/>
            </a:p>
            <a:p>
              <a:r>
                <a:rPr lang="zh-CN" altLang="en-US"/>
                <a:t>其中</a:t>
              </a:r>
              <a:r>
                <a:rPr lang="en-US" altLang="zh-CN">
                  <a:solidFill>
                    <a:srgbClr val="0000FF"/>
                  </a:solidFill>
                </a:rPr>
                <a:t>r</a:t>
              </a:r>
              <a:r>
                <a:rPr lang="zh-CN" altLang="en-US"/>
                <a:t>为某一整数。这里利用 了</a:t>
              </a:r>
              <a:r>
                <a:rPr lang="zh-CN" altLang="en-US">
                  <a:solidFill>
                    <a:srgbClr val="FF0000"/>
                  </a:solidFill>
                </a:rPr>
                <a:t>欧拉定理</a:t>
              </a:r>
              <a:r>
                <a:rPr lang="en-US" altLang="zh-CN"/>
                <a:t>:      </a:t>
              </a:r>
              <a:r>
                <a:rPr lang="en-US" altLang="zh-CN">
                  <a:solidFill>
                    <a:srgbClr val="0000FF"/>
                  </a:solidFill>
                </a:rPr>
                <a:t>φ(n)≡ 1(mod n)</a:t>
              </a:r>
              <a:r>
                <a:rPr lang="zh-CN" altLang="en-US"/>
                <a:t>根据以上公式从密文恢复出了明文。</a:t>
              </a:r>
            </a:p>
          </p:txBody>
        </p:sp>
        <p:graphicFrame>
          <p:nvGraphicFramePr>
            <p:cNvPr id="99333" name="Object 5"/>
            <p:cNvGraphicFramePr>
              <a:graphicFrameLocks noChangeAspect="1"/>
            </p:cNvGraphicFramePr>
            <p:nvPr/>
          </p:nvGraphicFramePr>
          <p:xfrm>
            <a:off x="1232" y="527"/>
            <a:ext cx="1058" cy="357"/>
          </p:xfrm>
          <a:graphic>
            <a:graphicData uri="http://schemas.openxmlformats.org/presentationml/2006/ole">
              <mc:AlternateContent xmlns:mc="http://schemas.openxmlformats.org/markup-compatibility/2006">
                <mc:Choice xmlns:v="urn:schemas-microsoft-com:vml" Requires="v">
                  <p:oleObj spid="_x0000_s99384" name="公式" r:id="rId3" imgW="711000" imgH="241200" progId="Equation.3">
                    <p:embed/>
                  </p:oleObj>
                </mc:Choice>
                <mc:Fallback>
                  <p:oleObj name="公式" r:id="rId3" imgW="71100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 y="527"/>
                          <a:ext cx="1058"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5" name="Object 7"/>
            <p:cNvGraphicFramePr>
              <a:graphicFrameLocks noChangeAspect="1"/>
            </p:cNvGraphicFramePr>
            <p:nvPr/>
          </p:nvGraphicFramePr>
          <p:xfrm>
            <a:off x="793" y="1067"/>
            <a:ext cx="503" cy="367"/>
          </p:xfrm>
          <a:graphic>
            <a:graphicData uri="http://schemas.openxmlformats.org/presentationml/2006/ole">
              <mc:AlternateContent xmlns:mc="http://schemas.openxmlformats.org/markup-compatibility/2006">
                <mc:Choice xmlns:v="urn:schemas-microsoft-com:vml" Requires="v">
                  <p:oleObj spid="_x0000_s99385" name="公式" r:id="rId5" imgW="330120" imgH="241200" progId="Equation.3">
                    <p:embed/>
                  </p:oleObj>
                </mc:Choice>
                <mc:Fallback>
                  <p:oleObj name="公式" r:id="rId5" imgW="33012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1067"/>
                          <a:ext cx="503" cy="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7" name="Object 9"/>
            <p:cNvGraphicFramePr>
              <a:graphicFrameLocks noChangeAspect="1"/>
            </p:cNvGraphicFramePr>
            <p:nvPr/>
          </p:nvGraphicFramePr>
          <p:xfrm>
            <a:off x="1565" y="1047"/>
            <a:ext cx="598" cy="342"/>
          </p:xfrm>
          <a:graphic>
            <a:graphicData uri="http://schemas.openxmlformats.org/presentationml/2006/ole">
              <mc:AlternateContent xmlns:mc="http://schemas.openxmlformats.org/markup-compatibility/2006">
                <mc:Choice xmlns:v="urn:schemas-microsoft-com:vml" Requires="v">
                  <p:oleObj spid="_x0000_s99386" name="公式" r:id="rId7" imgW="419040" imgH="241200" progId="Equation.3">
                    <p:embed/>
                  </p:oleObj>
                </mc:Choice>
                <mc:Fallback>
                  <p:oleObj name="公式" r:id="rId7" imgW="419040" imgH="24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5" y="1047"/>
                          <a:ext cx="598"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9" name="Object 11"/>
            <p:cNvGraphicFramePr>
              <a:graphicFrameLocks noChangeAspect="1"/>
            </p:cNvGraphicFramePr>
            <p:nvPr/>
          </p:nvGraphicFramePr>
          <p:xfrm>
            <a:off x="2415" y="1057"/>
            <a:ext cx="919" cy="332"/>
          </p:xfrm>
          <a:graphic>
            <a:graphicData uri="http://schemas.openxmlformats.org/presentationml/2006/ole">
              <mc:AlternateContent xmlns:mc="http://schemas.openxmlformats.org/markup-compatibility/2006">
                <mc:Choice xmlns:v="urn:schemas-microsoft-com:vml" Requires="v">
                  <p:oleObj spid="_x0000_s99387" name="公式" r:id="rId9" imgW="660240" imgH="241200" progId="Equation.3">
                    <p:embed/>
                  </p:oleObj>
                </mc:Choice>
                <mc:Fallback>
                  <p:oleObj name="公式" r:id="rId9" imgW="660240" imgH="241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5" y="1057"/>
                          <a:ext cx="919"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41" name="Object 13"/>
            <p:cNvGraphicFramePr>
              <a:graphicFrameLocks noChangeAspect="1"/>
            </p:cNvGraphicFramePr>
            <p:nvPr/>
          </p:nvGraphicFramePr>
          <p:xfrm>
            <a:off x="3681" y="1072"/>
            <a:ext cx="288" cy="317"/>
          </p:xfrm>
          <a:graphic>
            <a:graphicData uri="http://schemas.openxmlformats.org/presentationml/2006/ole">
              <mc:AlternateContent xmlns:mc="http://schemas.openxmlformats.org/markup-compatibility/2006">
                <mc:Choice xmlns:v="urn:schemas-microsoft-com:vml" Requires="v">
                  <p:oleObj spid="_x0000_s99388" name="公式" r:id="rId11" imgW="203040" imgH="228600" progId="Equation.3">
                    <p:embed/>
                  </p:oleObj>
                </mc:Choice>
                <mc:Fallback>
                  <p:oleObj name="公式" r:id="rId11" imgW="20304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81" y="1072"/>
                          <a:ext cx="288"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45" name="Object 17"/>
            <p:cNvGraphicFramePr>
              <a:graphicFrameLocks noChangeAspect="1"/>
            </p:cNvGraphicFramePr>
            <p:nvPr/>
          </p:nvGraphicFramePr>
          <p:xfrm>
            <a:off x="3833" y="1480"/>
            <a:ext cx="288" cy="317"/>
          </p:xfrm>
          <a:graphic>
            <a:graphicData uri="http://schemas.openxmlformats.org/presentationml/2006/ole">
              <mc:AlternateContent xmlns:mc="http://schemas.openxmlformats.org/markup-compatibility/2006">
                <mc:Choice xmlns:v="urn:schemas-microsoft-com:vml" Requires="v">
                  <p:oleObj spid="_x0000_s99389" name="公式" r:id="rId13" imgW="203040" imgH="228600" progId="Equation.3">
                    <p:embed/>
                  </p:oleObj>
                </mc:Choice>
                <mc:Fallback>
                  <p:oleObj name="公式" r:id="rId13" imgW="203040" imgH="2286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3" y="1480"/>
                          <a:ext cx="288"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9381" name="Group 53"/>
          <p:cNvGrpSpPr>
            <a:grpSpLocks/>
          </p:cNvGrpSpPr>
          <p:nvPr/>
        </p:nvGrpSpPr>
        <p:grpSpPr bwMode="auto">
          <a:xfrm>
            <a:off x="755650" y="3860800"/>
            <a:ext cx="7654925" cy="2447925"/>
            <a:chOff x="657" y="1797"/>
            <a:chExt cx="4822" cy="1542"/>
          </a:xfrm>
        </p:grpSpPr>
        <p:grpSp>
          <p:nvGrpSpPr>
            <p:cNvPr id="99347" name="Group 19"/>
            <p:cNvGrpSpPr>
              <a:grpSpLocks/>
            </p:cNvGrpSpPr>
            <p:nvPr/>
          </p:nvGrpSpPr>
          <p:grpSpPr bwMode="auto">
            <a:xfrm>
              <a:off x="4283" y="2174"/>
              <a:ext cx="1196" cy="1165"/>
              <a:chOff x="2205" y="1448"/>
              <a:chExt cx="2120" cy="2239"/>
            </a:xfrm>
          </p:grpSpPr>
          <p:sp>
            <p:nvSpPr>
              <p:cNvPr id="99348" name="Freeform 20"/>
              <p:cNvSpPr>
                <a:spLocks/>
              </p:cNvSpPr>
              <p:nvPr/>
            </p:nvSpPr>
            <p:spPr bwMode="auto">
              <a:xfrm>
                <a:off x="3256" y="1670"/>
                <a:ext cx="463" cy="354"/>
              </a:xfrm>
              <a:custGeom>
                <a:avLst/>
                <a:gdLst>
                  <a:gd name="T0" fmla="*/ 0 w 463"/>
                  <a:gd name="T1" fmla="*/ 111 h 354"/>
                  <a:gd name="T2" fmla="*/ 89 w 463"/>
                  <a:gd name="T3" fmla="*/ 202 h 354"/>
                  <a:gd name="T4" fmla="*/ 95 w 463"/>
                  <a:gd name="T5" fmla="*/ 261 h 354"/>
                  <a:gd name="T6" fmla="*/ 102 w 463"/>
                  <a:gd name="T7" fmla="*/ 354 h 354"/>
                  <a:gd name="T8" fmla="*/ 127 w 463"/>
                  <a:gd name="T9" fmla="*/ 354 h 354"/>
                  <a:gd name="T10" fmla="*/ 153 w 463"/>
                  <a:gd name="T11" fmla="*/ 326 h 354"/>
                  <a:gd name="T12" fmla="*/ 165 w 463"/>
                  <a:gd name="T13" fmla="*/ 273 h 354"/>
                  <a:gd name="T14" fmla="*/ 165 w 463"/>
                  <a:gd name="T15" fmla="*/ 196 h 354"/>
                  <a:gd name="T16" fmla="*/ 172 w 463"/>
                  <a:gd name="T17" fmla="*/ 240 h 354"/>
                  <a:gd name="T18" fmla="*/ 178 w 463"/>
                  <a:gd name="T19" fmla="*/ 267 h 354"/>
                  <a:gd name="T20" fmla="*/ 185 w 463"/>
                  <a:gd name="T21" fmla="*/ 293 h 354"/>
                  <a:gd name="T22" fmla="*/ 210 w 463"/>
                  <a:gd name="T23" fmla="*/ 293 h 354"/>
                  <a:gd name="T24" fmla="*/ 236 w 463"/>
                  <a:gd name="T25" fmla="*/ 267 h 354"/>
                  <a:gd name="T26" fmla="*/ 236 w 463"/>
                  <a:gd name="T27" fmla="*/ 235 h 354"/>
                  <a:gd name="T28" fmla="*/ 254 w 463"/>
                  <a:gd name="T29" fmla="*/ 187 h 354"/>
                  <a:gd name="T30" fmla="*/ 261 w 463"/>
                  <a:gd name="T31" fmla="*/ 222 h 354"/>
                  <a:gd name="T32" fmla="*/ 273 w 463"/>
                  <a:gd name="T33" fmla="*/ 255 h 354"/>
                  <a:gd name="T34" fmla="*/ 305 w 463"/>
                  <a:gd name="T35" fmla="*/ 240 h 354"/>
                  <a:gd name="T36" fmla="*/ 317 w 463"/>
                  <a:gd name="T37" fmla="*/ 214 h 354"/>
                  <a:gd name="T38" fmla="*/ 317 w 463"/>
                  <a:gd name="T39" fmla="*/ 235 h 354"/>
                  <a:gd name="T40" fmla="*/ 356 w 463"/>
                  <a:gd name="T41" fmla="*/ 214 h 354"/>
                  <a:gd name="T42" fmla="*/ 374 w 463"/>
                  <a:gd name="T43" fmla="*/ 169 h 354"/>
                  <a:gd name="T44" fmla="*/ 362 w 463"/>
                  <a:gd name="T45" fmla="*/ 240 h 354"/>
                  <a:gd name="T46" fmla="*/ 356 w 463"/>
                  <a:gd name="T47" fmla="*/ 267 h 354"/>
                  <a:gd name="T48" fmla="*/ 380 w 463"/>
                  <a:gd name="T49" fmla="*/ 273 h 354"/>
                  <a:gd name="T50" fmla="*/ 387 w 463"/>
                  <a:gd name="T51" fmla="*/ 307 h 354"/>
                  <a:gd name="T52" fmla="*/ 424 w 463"/>
                  <a:gd name="T53" fmla="*/ 300 h 354"/>
                  <a:gd name="T54" fmla="*/ 449 w 463"/>
                  <a:gd name="T55" fmla="*/ 240 h 354"/>
                  <a:gd name="T56" fmla="*/ 463 w 463"/>
                  <a:gd name="T57" fmla="*/ 169 h 354"/>
                  <a:gd name="T58" fmla="*/ 449 w 463"/>
                  <a:gd name="T59" fmla="*/ 106 h 354"/>
                  <a:gd name="T60" fmla="*/ 412 w 463"/>
                  <a:gd name="T61" fmla="*/ 53 h 354"/>
                  <a:gd name="T62" fmla="*/ 366 w 463"/>
                  <a:gd name="T63" fmla="*/ 11 h 354"/>
                  <a:gd name="T64" fmla="*/ 343 w 463"/>
                  <a:gd name="T65" fmla="*/ 46 h 354"/>
                  <a:gd name="T66" fmla="*/ 311 w 463"/>
                  <a:gd name="T67" fmla="*/ 20 h 354"/>
                  <a:gd name="T68" fmla="*/ 292 w 463"/>
                  <a:gd name="T69" fmla="*/ 5 h 354"/>
                  <a:gd name="T70" fmla="*/ 279 w 463"/>
                  <a:gd name="T71" fmla="*/ 20 h 354"/>
                  <a:gd name="T72" fmla="*/ 247 w 463"/>
                  <a:gd name="T73" fmla="*/ 11 h 354"/>
                  <a:gd name="T74" fmla="*/ 241 w 463"/>
                  <a:gd name="T75" fmla="*/ 46 h 354"/>
                  <a:gd name="T76" fmla="*/ 229 w 463"/>
                  <a:gd name="T77" fmla="*/ 26 h 354"/>
                  <a:gd name="T78" fmla="*/ 196 w 463"/>
                  <a:gd name="T79" fmla="*/ 20 h 354"/>
                  <a:gd name="T80" fmla="*/ 165 w 463"/>
                  <a:gd name="T81" fmla="*/ 0 h 354"/>
                  <a:gd name="T82" fmla="*/ 153 w 463"/>
                  <a:gd name="T83" fmla="*/ 26 h 354"/>
                  <a:gd name="T84" fmla="*/ 134 w 463"/>
                  <a:gd name="T85" fmla="*/ 11 h 354"/>
                  <a:gd name="T86" fmla="*/ 108 w 463"/>
                  <a:gd name="T87" fmla="*/ 5 h 354"/>
                  <a:gd name="T88" fmla="*/ 89 w 463"/>
                  <a:gd name="T89" fmla="*/ 11 h 354"/>
                  <a:gd name="T90" fmla="*/ 84 w 463"/>
                  <a:gd name="T91" fmla="*/ 53 h 354"/>
                  <a:gd name="T92" fmla="*/ 89 w 463"/>
                  <a:gd name="T93" fmla="*/ 58 h 354"/>
                  <a:gd name="T94" fmla="*/ 70 w 463"/>
                  <a:gd name="T95" fmla="*/ 58 h 354"/>
                  <a:gd name="T96" fmla="*/ 6 w 463"/>
                  <a:gd name="T97" fmla="*/ 53 h 354"/>
                  <a:gd name="T98" fmla="*/ 0 w 463"/>
                  <a:gd name="T99" fmla="*/ 11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3" h="354">
                    <a:moveTo>
                      <a:pt x="0" y="111"/>
                    </a:moveTo>
                    <a:lnTo>
                      <a:pt x="89" y="202"/>
                    </a:lnTo>
                    <a:lnTo>
                      <a:pt x="95" y="261"/>
                    </a:lnTo>
                    <a:lnTo>
                      <a:pt x="102" y="354"/>
                    </a:lnTo>
                    <a:lnTo>
                      <a:pt x="127" y="354"/>
                    </a:lnTo>
                    <a:lnTo>
                      <a:pt x="153" y="326"/>
                    </a:lnTo>
                    <a:lnTo>
                      <a:pt x="165" y="273"/>
                    </a:lnTo>
                    <a:lnTo>
                      <a:pt x="165" y="196"/>
                    </a:lnTo>
                    <a:lnTo>
                      <a:pt x="172" y="240"/>
                    </a:lnTo>
                    <a:lnTo>
                      <a:pt x="178" y="267"/>
                    </a:lnTo>
                    <a:lnTo>
                      <a:pt x="185" y="293"/>
                    </a:lnTo>
                    <a:lnTo>
                      <a:pt x="210" y="293"/>
                    </a:lnTo>
                    <a:lnTo>
                      <a:pt x="236" y="267"/>
                    </a:lnTo>
                    <a:lnTo>
                      <a:pt x="236" y="235"/>
                    </a:lnTo>
                    <a:lnTo>
                      <a:pt x="254" y="187"/>
                    </a:lnTo>
                    <a:lnTo>
                      <a:pt x="261" y="222"/>
                    </a:lnTo>
                    <a:lnTo>
                      <a:pt x="273" y="255"/>
                    </a:lnTo>
                    <a:lnTo>
                      <a:pt x="305" y="240"/>
                    </a:lnTo>
                    <a:lnTo>
                      <a:pt x="317" y="214"/>
                    </a:lnTo>
                    <a:lnTo>
                      <a:pt x="317" y="235"/>
                    </a:lnTo>
                    <a:lnTo>
                      <a:pt x="356" y="214"/>
                    </a:lnTo>
                    <a:lnTo>
                      <a:pt x="374" y="169"/>
                    </a:lnTo>
                    <a:lnTo>
                      <a:pt x="362" y="240"/>
                    </a:lnTo>
                    <a:lnTo>
                      <a:pt x="356" y="267"/>
                    </a:lnTo>
                    <a:lnTo>
                      <a:pt x="380" y="273"/>
                    </a:lnTo>
                    <a:lnTo>
                      <a:pt x="387" y="307"/>
                    </a:lnTo>
                    <a:lnTo>
                      <a:pt x="424" y="300"/>
                    </a:lnTo>
                    <a:lnTo>
                      <a:pt x="449" y="240"/>
                    </a:lnTo>
                    <a:lnTo>
                      <a:pt x="463" y="169"/>
                    </a:lnTo>
                    <a:lnTo>
                      <a:pt x="449" y="106"/>
                    </a:lnTo>
                    <a:lnTo>
                      <a:pt x="412" y="53"/>
                    </a:lnTo>
                    <a:lnTo>
                      <a:pt x="366" y="11"/>
                    </a:lnTo>
                    <a:lnTo>
                      <a:pt x="343" y="46"/>
                    </a:lnTo>
                    <a:lnTo>
                      <a:pt x="311" y="20"/>
                    </a:lnTo>
                    <a:lnTo>
                      <a:pt x="292" y="5"/>
                    </a:lnTo>
                    <a:lnTo>
                      <a:pt x="279" y="20"/>
                    </a:lnTo>
                    <a:lnTo>
                      <a:pt x="247" y="11"/>
                    </a:lnTo>
                    <a:lnTo>
                      <a:pt x="241" y="46"/>
                    </a:lnTo>
                    <a:lnTo>
                      <a:pt x="229" y="26"/>
                    </a:lnTo>
                    <a:lnTo>
                      <a:pt x="196" y="20"/>
                    </a:lnTo>
                    <a:lnTo>
                      <a:pt x="165" y="0"/>
                    </a:lnTo>
                    <a:lnTo>
                      <a:pt x="153" y="26"/>
                    </a:lnTo>
                    <a:lnTo>
                      <a:pt x="134" y="11"/>
                    </a:lnTo>
                    <a:lnTo>
                      <a:pt x="108" y="5"/>
                    </a:lnTo>
                    <a:lnTo>
                      <a:pt x="89" y="11"/>
                    </a:lnTo>
                    <a:lnTo>
                      <a:pt x="84" y="53"/>
                    </a:lnTo>
                    <a:lnTo>
                      <a:pt x="89" y="58"/>
                    </a:lnTo>
                    <a:lnTo>
                      <a:pt x="70" y="58"/>
                    </a:lnTo>
                    <a:lnTo>
                      <a:pt x="6" y="53"/>
                    </a:lnTo>
                    <a:lnTo>
                      <a:pt x="0" y="111"/>
                    </a:lnTo>
                    <a:close/>
                  </a:path>
                </a:pathLst>
              </a:custGeom>
              <a:solidFill>
                <a:srgbClr val="B07000"/>
              </a:solidFill>
              <a:ln w="11113">
                <a:solidFill>
                  <a:srgbClr val="000000"/>
                </a:solidFill>
                <a:prstDash val="solid"/>
                <a:round/>
                <a:headEnd/>
                <a:tailEnd/>
              </a:ln>
            </p:spPr>
            <p:txBody>
              <a:bodyPr/>
              <a:lstStyle/>
              <a:p>
                <a:endParaRPr lang="zh-CN" altLang="en-US"/>
              </a:p>
            </p:txBody>
          </p:sp>
          <p:grpSp>
            <p:nvGrpSpPr>
              <p:cNvPr id="99349" name="Group 21"/>
              <p:cNvGrpSpPr>
                <a:grpSpLocks/>
              </p:cNvGrpSpPr>
              <p:nvPr/>
            </p:nvGrpSpPr>
            <p:grpSpPr bwMode="auto">
              <a:xfrm>
                <a:off x="3351" y="2420"/>
                <a:ext cx="974" cy="1143"/>
                <a:chOff x="3351" y="2420"/>
                <a:chExt cx="974" cy="1143"/>
              </a:xfrm>
            </p:grpSpPr>
            <p:sp>
              <p:nvSpPr>
                <p:cNvPr id="99350" name="Freeform 22"/>
                <p:cNvSpPr>
                  <a:spLocks/>
                </p:cNvSpPr>
                <p:nvPr/>
              </p:nvSpPr>
              <p:spPr bwMode="auto">
                <a:xfrm>
                  <a:off x="3351" y="2420"/>
                  <a:ext cx="974" cy="1143"/>
                </a:xfrm>
                <a:custGeom>
                  <a:avLst/>
                  <a:gdLst>
                    <a:gd name="T0" fmla="*/ 0 w 974"/>
                    <a:gd name="T1" fmla="*/ 0 h 1143"/>
                    <a:gd name="T2" fmla="*/ 106 w 974"/>
                    <a:gd name="T3" fmla="*/ 88 h 1143"/>
                    <a:gd name="T4" fmla="*/ 124 w 974"/>
                    <a:gd name="T5" fmla="*/ 151 h 1143"/>
                    <a:gd name="T6" fmla="*/ 242 w 974"/>
                    <a:gd name="T7" fmla="*/ 547 h 1143"/>
                    <a:gd name="T8" fmla="*/ 285 w 974"/>
                    <a:gd name="T9" fmla="*/ 648 h 1143"/>
                    <a:gd name="T10" fmla="*/ 317 w 974"/>
                    <a:gd name="T11" fmla="*/ 699 h 1143"/>
                    <a:gd name="T12" fmla="*/ 361 w 974"/>
                    <a:gd name="T13" fmla="*/ 751 h 1143"/>
                    <a:gd name="T14" fmla="*/ 412 w 974"/>
                    <a:gd name="T15" fmla="*/ 808 h 1143"/>
                    <a:gd name="T16" fmla="*/ 437 w 974"/>
                    <a:gd name="T17" fmla="*/ 902 h 1143"/>
                    <a:gd name="T18" fmla="*/ 464 w 974"/>
                    <a:gd name="T19" fmla="*/ 966 h 1143"/>
                    <a:gd name="T20" fmla="*/ 540 w 974"/>
                    <a:gd name="T21" fmla="*/ 978 h 1143"/>
                    <a:gd name="T22" fmla="*/ 609 w 974"/>
                    <a:gd name="T23" fmla="*/ 1028 h 1143"/>
                    <a:gd name="T24" fmla="*/ 653 w 974"/>
                    <a:gd name="T25" fmla="*/ 1073 h 1143"/>
                    <a:gd name="T26" fmla="*/ 697 w 974"/>
                    <a:gd name="T27" fmla="*/ 1143 h 1143"/>
                    <a:gd name="T28" fmla="*/ 974 w 974"/>
                    <a:gd name="T29" fmla="*/ 1143 h 1143"/>
                    <a:gd name="T30" fmla="*/ 917 w 974"/>
                    <a:gd name="T31" fmla="*/ 1108 h 1143"/>
                    <a:gd name="T32" fmla="*/ 875 w 974"/>
                    <a:gd name="T33" fmla="*/ 1074 h 1143"/>
                    <a:gd name="T34" fmla="*/ 847 w 974"/>
                    <a:gd name="T35" fmla="*/ 1042 h 1143"/>
                    <a:gd name="T36" fmla="*/ 820 w 974"/>
                    <a:gd name="T37" fmla="*/ 996 h 1143"/>
                    <a:gd name="T38" fmla="*/ 782 w 974"/>
                    <a:gd name="T39" fmla="*/ 952 h 1143"/>
                    <a:gd name="T40" fmla="*/ 744 w 974"/>
                    <a:gd name="T41" fmla="*/ 932 h 1143"/>
                    <a:gd name="T42" fmla="*/ 703 w 974"/>
                    <a:gd name="T43" fmla="*/ 931 h 1143"/>
                    <a:gd name="T44" fmla="*/ 659 w 974"/>
                    <a:gd name="T45" fmla="*/ 946 h 1143"/>
                    <a:gd name="T46" fmla="*/ 643 w 974"/>
                    <a:gd name="T47" fmla="*/ 900 h 1143"/>
                    <a:gd name="T48" fmla="*/ 626 w 974"/>
                    <a:gd name="T49" fmla="*/ 852 h 1143"/>
                    <a:gd name="T50" fmla="*/ 602 w 974"/>
                    <a:gd name="T51" fmla="*/ 820 h 1143"/>
                    <a:gd name="T52" fmla="*/ 560 w 974"/>
                    <a:gd name="T53" fmla="*/ 791 h 1143"/>
                    <a:gd name="T54" fmla="*/ 514 w 974"/>
                    <a:gd name="T55" fmla="*/ 769 h 1143"/>
                    <a:gd name="T56" fmla="*/ 487 w 974"/>
                    <a:gd name="T57" fmla="*/ 728 h 1143"/>
                    <a:gd name="T58" fmla="*/ 475 w 974"/>
                    <a:gd name="T59" fmla="*/ 687 h 1143"/>
                    <a:gd name="T60" fmla="*/ 456 w 974"/>
                    <a:gd name="T61" fmla="*/ 634 h 1143"/>
                    <a:gd name="T62" fmla="*/ 429 w 974"/>
                    <a:gd name="T63" fmla="*/ 593 h 1143"/>
                    <a:gd name="T64" fmla="*/ 404 w 974"/>
                    <a:gd name="T65" fmla="*/ 547 h 1143"/>
                    <a:gd name="T66" fmla="*/ 389 w 974"/>
                    <a:gd name="T67" fmla="*/ 482 h 1143"/>
                    <a:gd name="T68" fmla="*/ 362 w 974"/>
                    <a:gd name="T69" fmla="*/ 427 h 1143"/>
                    <a:gd name="T70" fmla="*/ 329 w 974"/>
                    <a:gd name="T71" fmla="*/ 387 h 1143"/>
                    <a:gd name="T72" fmla="*/ 281 w 974"/>
                    <a:gd name="T73" fmla="*/ 344 h 1143"/>
                    <a:gd name="T74" fmla="*/ 229 w 974"/>
                    <a:gd name="T75" fmla="*/ 313 h 1143"/>
                    <a:gd name="T76" fmla="*/ 152 w 974"/>
                    <a:gd name="T77" fmla="*/ 209 h 1143"/>
                    <a:gd name="T78" fmla="*/ 207 w 974"/>
                    <a:gd name="T79" fmla="*/ 248 h 1143"/>
                    <a:gd name="T80" fmla="*/ 368 w 974"/>
                    <a:gd name="T81" fmla="*/ 294 h 1143"/>
                    <a:gd name="T82" fmla="*/ 322 w 974"/>
                    <a:gd name="T83" fmla="*/ 246 h 1143"/>
                    <a:gd name="T84" fmla="*/ 275 w 974"/>
                    <a:gd name="T85" fmla="*/ 180 h 1143"/>
                    <a:gd name="T86" fmla="*/ 216 w 974"/>
                    <a:gd name="T87" fmla="*/ 120 h 1143"/>
                    <a:gd name="T88" fmla="*/ 149 w 974"/>
                    <a:gd name="T89" fmla="*/ 79 h 1143"/>
                    <a:gd name="T90" fmla="*/ 58 w 974"/>
                    <a:gd name="T91" fmla="*/ 37 h 1143"/>
                    <a:gd name="T92" fmla="*/ 0 w 974"/>
                    <a:gd name="T93" fmla="*/ 0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4" h="1143">
                      <a:moveTo>
                        <a:pt x="0" y="0"/>
                      </a:moveTo>
                      <a:lnTo>
                        <a:pt x="106" y="88"/>
                      </a:lnTo>
                      <a:lnTo>
                        <a:pt x="124" y="151"/>
                      </a:lnTo>
                      <a:lnTo>
                        <a:pt x="242" y="547"/>
                      </a:lnTo>
                      <a:lnTo>
                        <a:pt x="285" y="648"/>
                      </a:lnTo>
                      <a:lnTo>
                        <a:pt x="317" y="699"/>
                      </a:lnTo>
                      <a:lnTo>
                        <a:pt x="361" y="751"/>
                      </a:lnTo>
                      <a:lnTo>
                        <a:pt x="412" y="808"/>
                      </a:lnTo>
                      <a:lnTo>
                        <a:pt x="437" y="902"/>
                      </a:lnTo>
                      <a:lnTo>
                        <a:pt x="464" y="966"/>
                      </a:lnTo>
                      <a:lnTo>
                        <a:pt x="540" y="978"/>
                      </a:lnTo>
                      <a:lnTo>
                        <a:pt x="609" y="1028"/>
                      </a:lnTo>
                      <a:lnTo>
                        <a:pt x="653" y="1073"/>
                      </a:lnTo>
                      <a:lnTo>
                        <a:pt x="697" y="1143"/>
                      </a:lnTo>
                      <a:lnTo>
                        <a:pt x="974" y="1143"/>
                      </a:lnTo>
                      <a:lnTo>
                        <a:pt x="917" y="1108"/>
                      </a:lnTo>
                      <a:lnTo>
                        <a:pt x="875" y="1074"/>
                      </a:lnTo>
                      <a:lnTo>
                        <a:pt x="847" y="1042"/>
                      </a:lnTo>
                      <a:lnTo>
                        <a:pt x="820" y="996"/>
                      </a:lnTo>
                      <a:lnTo>
                        <a:pt x="782" y="952"/>
                      </a:lnTo>
                      <a:lnTo>
                        <a:pt x="744" y="932"/>
                      </a:lnTo>
                      <a:lnTo>
                        <a:pt x="703" y="931"/>
                      </a:lnTo>
                      <a:lnTo>
                        <a:pt x="659" y="946"/>
                      </a:lnTo>
                      <a:lnTo>
                        <a:pt x="643" y="900"/>
                      </a:lnTo>
                      <a:lnTo>
                        <a:pt x="626" y="852"/>
                      </a:lnTo>
                      <a:lnTo>
                        <a:pt x="602" y="820"/>
                      </a:lnTo>
                      <a:lnTo>
                        <a:pt x="560" y="791"/>
                      </a:lnTo>
                      <a:lnTo>
                        <a:pt x="514" y="769"/>
                      </a:lnTo>
                      <a:lnTo>
                        <a:pt x="487" y="728"/>
                      </a:lnTo>
                      <a:lnTo>
                        <a:pt x="475" y="687"/>
                      </a:lnTo>
                      <a:lnTo>
                        <a:pt x="456" y="634"/>
                      </a:lnTo>
                      <a:lnTo>
                        <a:pt x="429" y="593"/>
                      </a:lnTo>
                      <a:lnTo>
                        <a:pt x="404" y="547"/>
                      </a:lnTo>
                      <a:lnTo>
                        <a:pt x="389" y="482"/>
                      </a:lnTo>
                      <a:lnTo>
                        <a:pt x="362" y="427"/>
                      </a:lnTo>
                      <a:lnTo>
                        <a:pt x="329" y="387"/>
                      </a:lnTo>
                      <a:lnTo>
                        <a:pt x="281" y="344"/>
                      </a:lnTo>
                      <a:lnTo>
                        <a:pt x="229" y="313"/>
                      </a:lnTo>
                      <a:lnTo>
                        <a:pt x="152" y="209"/>
                      </a:lnTo>
                      <a:lnTo>
                        <a:pt x="207" y="248"/>
                      </a:lnTo>
                      <a:lnTo>
                        <a:pt x="368" y="294"/>
                      </a:lnTo>
                      <a:lnTo>
                        <a:pt x="322" y="246"/>
                      </a:lnTo>
                      <a:lnTo>
                        <a:pt x="275" y="180"/>
                      </a:lnTo>
                      <a:lnTo>
                        <a:pt x="216" y="120"/>
                      </a:lnTo>
                      <a:lnTo>
                        <a:pt x="149" y="79"/>
                      </a:lnTo>
                      <a:lnTo>
                        <a:pt x="58" y="37"/>
                      </a:lnTo>
                      <a:lnTo>
                        <a:pt x="0" y="0"/>
                      </a:lnTo>
                      <a:close/>
                    </a:path>
                  </a:pathLst>
                </a:custGeom>
                <a:solidFill>
                  <a:srgbClr val="4080FF"/>
                </a:solidFill>
                <a:ln w="11113">
                  <a:solidFill>
                    <a:srgbClr val="000000"/>
                  </a:solidFill>
                  <a:prstDash val="solid"/>
                  <a:round/>
                  <a:headEnd/>
                  <a:tailEnd/>
                </a:ln>
              </p:spPr>
              <p:txBody>
                <a:bodyPr/>
                <a:lstStyle/>
                <a:p>
                  <a:endParaRPr lang="zh-CN" altLang="en-US"/>
                </a:p>
              </p:txBody>
            </p:sp>
            <p:sp>
              <p:nvSpPr>
                <p:cNvPr id="99351" name="Freeform 23"/>
                <p:cNvSpPr>
                  <a:spLocks/>
                </p:cNvSpPr>
                <p:nvPr/>
              </p:nvSpPr>
              <p:spPr bwMode="auto">
                <a:xfrm>
                  <a:off x="3452" y="2479"/>
                  <a:ext cx="77" cy="124"/>
                </a:xfrm>
                <a:custGeom>
                  <a:avLst/>
                  <a:gdLst>
                    <a:gd name="T0" fmla="*/ 0 w 77"/>
                    <a:gd name="T1" fmla="*/ 0 h 124"/>
                    <a:gd name="T2" fmla="*/ 33 w 77"/>
                    <a:gd name="T3" fmla="*/ 19 h 124"/>
                    <a:gd name="T4" fmla="*/ 58 w 77"/>
                    <a:gd name="T5" fmla="*/ 34 h 124"/>
                    <a:gd name="T6" fmla="*/ 77 w 77"/>
                    <a:gd name="T7" fmla="*/ 66 h 124"/>
                    <a:gd name="T8" fmla="*/ 48 w 77"/>
                    <a:gd name="T9" fmla="*/ 73 h 124"/>
                    <a:gd name="T10" fmla="*/ 42 w 77"/>
                    <a:gd name="T11" fmla="*/ 124 h 124"/>
                    <a:gd name="T12" fmla="*/ 40 w 77"/>
                    <a:gd name="T13" fmla="*/ 108 h 124"/>
                    <a:gd name="T14" fmla="*/ 26 w 77"/>
                    <a:gd name="T15" fmla="*/ 69 h 124"/>
                    <a:gd name="T16" fmla="*/ 16 w 77"/>
                    <a:gd name="T17" fmla="*/ 60 h 124"/>
                    <a:gd name="T18" fmla="*/ 0 w 77"/>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24">
                      <a:moveTo>
                        <a:pt x="0" y="0"/>
                      </a:moveTo>
                      <a:lnTo>
                        <a:pt x="33" y="19"/>
                      </a:lnTo>
                      <a:lnTo>
                        <a:pt x="58" y="34"/>
                      </a:lnTo>
                      <a:lnTo>
                        <a:pt x="77" y="66"/>
                      </a:lnTo>
                      <a:lnTo>
                        <a:pt x="48" y="73"/>
                      </a:lnTo>
                      <a:lnTo>
                        <a:pt x="42" y="124"/>
                      </a:lnTo>
                      <a:lnTo>
                        <a:pt x="40" y="108"/>
                      </a:lnTo>
                      <a:lnTo>
                        <a:pt x="26" y="69"/>
                      </a:lnTo>
                      <a:lnTo>
                        <a:pt x="16" y="60"/>
                      </a:lnTo>
                      <a:lnTo>
                        <a:pt x="0" y="0"/>
                      </a:lnTo>
                      <a:close/>
                    </a:path>
                  </a:pathLst>
                </a:custGeom>
                <a:solidFill>
                  <a:srgbClr val="0020A0"/>
                </a:solidFill>
                <a:ln w="11113">
                  <a:solidFill>
                    <a:srgbClr val="000000"/>
                  </a:solidFill>
                  <a:prstDash val="solid"/>
                  <a:round/>
                  <a:headEnd/>
                  <a:tailEnd/>
                </a:ln>
              </p:spPr>
              <p:txBody>
                <a:bodyPr/>
                <a:lstStyle/>
                <a:p>
                  <a:endParaRPr lang="zh-CN" altLang="en-US"/>
                </a:p>
              </p:txBody>
            </p:sp>
          </p:grpSp>
          <p:sp>
            <p:nvSpPr>
              <p:cNvPr id="99352" name="Freeform 24"/>
              <p:cNvSpPr>
                <a:spLocks/>
              </p:cNvSpPr>
              <p:nvPr/>
            </p:nvSpPr>
            <p:spPr bwMode="auto">
              <a:xfrm>
                <a:off x="2577" y="1448"/>
                <a:ext cx="1106" cy="1218"/>
              </a:xfrm>
              <a:custGeom>
                <a:avLst/>
                <a:gdLst>
                  <a:gd name="T0" fmla="*/ 120 w 1106"/>
                  <a:gd name="T1" fmla="*/ 741 h 1218"/>
                  <a:gd name="T2" fmla="*/ 152 w 1106"/>
                  <a:gd name="T3" fmla="*/ 844 h 1218"/>
                  <a:gd name="T4" fmla="*/ 207 w 1106"/>
                  <a:gd name="T5" fmla="*/ 921 h 1218"/>
                  <a:gd name="T6" fmla="*/ 303 w 1106"/>
                  <a:gd name="T7" fmla="*/ 981 h 1218"/>
                  <a:gd name="T8" fmla="*/ 400 w 1106"/>
                  <a:gd name="T9" fmla="*/ 1007 h 1218"/>
                  <a:gd name="T10" fmla="*/ 406 w 1106"/>
                  <a:gd name="T11" fmla="*/ 1038 h 1218"/>
                  <a:gd name="T12" fmla="*/ 917 w 1106"/>
                  <a:gd name="T13" fmla="*/ 1218 h 1218"/>
                  <a:gd name="T14" fmla="*/ 892 w 1106"/>
                  <a:gd name="T15" fmla="*/ 1115 h 1218"/>
                  <a:gd name="T16" fmla="*/ 857 w 1106"/>
                  <a:gd name="T17" fmla="*/ 1020 h 1218"/>
                  <a:gd name="T18" fmla="*/ 825 w 1106"/>
                  <a:gd name="T19" fmla="*/ 969 h 1218"/>
                  <a:gd name="T20" fmla="*/ 818 w 1106"/>
                  <a:gd name="T21" fmla="*/ 906 h 1218"/>
                  <a:gd name="T22" fmla="*/ 835 w 1106"/>
                  <a:gd name="T23" fmla="*/ 804 h 1218"/>
                  <a:gd name="T24" fmla="*/ 861 w 1106"/>
                  <a:gd name="T25" fmla="*/ 741 h 1218"/>
                  <a:gd name="T26" fmla="*/ 895 w 1106"/>
                  <a:gd name="T27" fmla="*/ 690 h 1218"/>
                  <a:gd name="T28" fmla="*/ 952 w 1106"/>
                  <a:gd name="T29" fmla="*/ 658 h 1218"/>
                  <a:gd name="T30" fmla="*/ 1000 w 1106"/>
                  <a:gd name="T31" fmla="*/ 610 h 1218"/>
                  <a:gd name="T32" fmla="*/ 1045 w 1106"/>
                  <a:gd name="T33" fmla="*/ 540 h 1218"/>
                  <a:gd name="T34" fmla="*/ 1071 w 1106"/>
                  <a:gd name="T35" fmla="*/ 483 h 1218"/>
                  <a:gd name="T36" fmla="*/ 1103 w 1106"/>
                  <a:gd name="T37" fmla="*/ 395 h 1218"/>
                  <a:gd name="T38" fmla="*/ 1106 w 1106"/>
                  <a:gd name="T39" fmla="*/ 303 h 1218"/>
                  <a:gd name="T40" fmla="*/ 1066 w 1106"/>
                  <a:gd name="T41" fmla="*/ 233 h 1218"/>
                  <a:gd name="T42" fmla="*/ 1000 w 1106"/>
                  <a:gd name="T43" fmla="*/ 171 h 1218"/>
                  <a:gd name="T44" fmla="*/ 908 w 1106"/>
                  <a:gd name="T45" fmla="*/ 104 h 1218"/>
                  <a:gd name="T46" fmla="*/ 818 w 1106"/>
                  <a:gd name="T47" fmla="*/ 59 h 1218"/>
                  <a:gd name="T48" fmla="*/ 717 w 1106"/>
                  <a:gd name="T49" fmla="*/ 30 h 1218"/>
                  <a:gd name="T50" fmla="*/ 631 w 1106"/>
                  <a:gd name="T51" fmla="*/ 12 h 1218"/>
                  <a:gd name="T52" fmla="*/ 539 w 1106"/>
                  <a:gd name="T53" fmla="*/ 0 h 1218"/>
                  <a:gd name="T54" fmla="*/ 447 w 1106"/>
                  <a:gd name="T55" fmla="*/ 2 h 1218"/>
                  <a:gd name="T56" fmla="*/ 361 w 1106"/>
                  <a:gd name="T57" fmla="*/ 19 h 1218"/>
                  <a:gd name="T58" fmla="*/ 286 w 1106"/>
                  <a:gd name="T59" fmla="*/ 44 h 1218"/>
                  <a:gd name="T60" fmla="*/ 223 w 1106"/>
                  <a:gd name="T61" fmla="*/ 81 h 1218"/>
                  <a:gd name="T62" fmla="*/ 149 w 1106"/>
                  <a:gd name="T63" fmla="*/ 129 h 1218"/>
                  <a:gd name="T64" fmla="*/ 82 w 1106"/>
                  <a:gd name="T65" fmla="*/ 190 h 1218"/>
                  <a:gd name="T66" fmla="*/ 19 w 1106"/>
                  <a:gd name="T67" fmla="*/ 273 h 1218"/>
                  <a:gd name="T68" fmla="*/ 0 w 1106"/>
                  <a:gd name="T69" fmla="*/ 348 h 1218"/>
                  <a:gd name="T70" fmla="*/ 6 w 1106"/>
                  <a:gd name="T71" fmla="*/ 435 h 1218"/>
                  <a:gd name="T72" fmla="*/ 38 w 1106"/>
                  <a:gd name="T73" fmla="*/ 505 h 1218"/>
                  <a:gd name="T74" fmla="*/ 77 w 1106"/>
                  <a:gd name="T75" fmla="*/ 550 h 1218"/>
                  <a:gd name="T76" fmla="*/ 102 w 1106"/>
                  <a:gd name="T77" fmla="*/ 621 h 1218"/>
                  <a:gd name="T78" fmla="*/ 120 w 1106"/>
                  <a:gd name="T79" fmla="*/ 741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06" h="1218">
                    <a:moveTo>
                      <a:pt x="120" y="741"/>
                    </a:moveTo>
                    <a:lnTo>
                      <a:pt x="152" y="844"/>
                    </a:lnTo>
                    <a:lnTo>
                      <a:pt x="207" y="921"/>
                    </a:lnTo>
                    <a:lnTo>
                      <a:pt x="303" y="981"/>
                    </a:lnTo>
                    <a:lnTo>
                      <a:pt x="400" y="1007"/>
                    </a:lnTo>
                    <a:lnTo>
                      <a:pt x="406" y="1038"/>
                    </a:lnTo>
                    <a:lnTo>
                      <a:pt x="917" y="1218"/>
                    </a:lnTo>
                    <a:lnTo>
                      <a:pt x="892" y="1115"/>
                    </a:lnTo>
                    <a:lnTo>
                      <a:pt x="857" y="1020"/>
                    </a:lnTo>
                    <a:lnTo>
                      <a:pt x="825" y="969"/>
                    </a:lnTo>
                    <a:lnTo>
                      <a:pt x="818" y="906"/>
                    </a:lnTo>
                    <a:lnTo>
                      <a:pt x="835" y="804"/>
                    </a:lnTo>
                    <a:lnTo>
                      <a:pt x="861" y="741"/>
                    </a:lnTo>
                    <a:lnTo>
                      <a:pt x="895" y="690"/>
                    </a:lnTo>
                    <a:lnTo>
                      <a:pt x="952" y="658"/>
                    </a:lnTo>
                    <a:lnTo>
                      <a:pt x="1000" y="610"/>
                    </a:lnTo>
                    <a:lnTo>
                      <a:pt x="1045" y="540"/>
                    </a:lnTo>
                    <a:lnTo>
                      <a:pt x="1071" y="483"/>
                    </a:lnTo>
                    <a:lnTo>
                      <a:pt x="1103" y="395"/>
                    </a:lnTo>
                    <a:lnTo>
                      <a:pt x="1106" y="303"/>
                    </a:lnTo>
                    <a:lnTo>
                      <a:pt x="1066" y="233"/>
                    </a:lnTo>
                    <a:lnTo>
                      <a:pt x="1000" y="171"/>
                    </a:lnTo>
                    <a:lnTo>
                      <a:pt x="908" y="104"/>
                    </a:lnTo>
                    <a:lnTo>
                      <a:pt x="818" y="59"/>
                    </a:lnTo>
                    <a:lnTo>
                      <a:pt x="717" y="30"/>
                    </a:lnTo>
                    <a:lnTo>
                      <a:pt x="631" y="12"/>
                    </a:lnTo>
                    <a:lnTo>
                      <a:pt x="539" y="0"/>
                    </a:lnTo>
                    <a:lnTo>
                      <a:pt x="447" y="2"/>
                    </a:lnTo>
                    <a:lnTo>
                      <a:pt x="361" y="19"/>
                    </a:lnTo>
                    <a:lnTo>
                      <a:pt x="286" y="44"/>
                    </a:lnTo>
                    <a:lnTo>
                      <a:pt x="223" y="81"/>
                    </a:lnTo>
                    <a:lnTo>
                      <a:pt x="149" y="129"/>
                    </a:lnTo>
                    <a:lnTo>
                      <a:pt x="82" y="190"/>
                    </a:lnTo>
                    <a:lnTo>
                      <a:pt x="19" y="273"/>
                    </a:lnTo>
                    <a:lnTo>
                      <a:pt x="0" y="348"/>
                    </a:lnTo>
                    <a:lnTo>
                      <a:pt x="6" y="435"/>
                    </a:lnTo>
                    <a:lnTo>
                      <a:pt x="38" y="505"/>
                    </a:lnTo>
                    <a:lnTo>
                      <a:pt x="77" y="550"/>
                    </a:lnTo>
                    <a:lnTo>
                      <a:pt x="102" y="621"/>
                    </a:lnTo>
                    <a:lnTo>
                      <a:pt x="120" y="741"/>
                    </a:lnTo>
                    <a:close/>
                  </a:path>
                </a:pathLst>
              </a:custGeom>
              <a:solidFill>
                <a:srgbClr val="E0A080"/>
              </a:solidFill>
              <a:ln w="11113">
                <a:solidFill>
                  <a:srgbClr val="000000"/>
                </a:solidFill>
                <a:prstDash val="solid"/>
                <a:round/>
                <a:headEnd/>
                <a:tailEnd/>
              </a:ln>
            </p:spPr>
            <p:txBody>
              <a:bodyPr/>
              <a:lstStyle/>
              <a:p>
                <a:endParaRPr lang="zh-CN" altLang="en-US"/>
              </a:p>
            </p:txBody>
          </p:sp>
          <p:grpSp>
            <p:nvGrpSpPr>
              <p:cNvPr id="99353" name="Group 25"/>
              <p:cNvGrpSpPr>
                <a:grpSpLocks/>
              </p:cNvGrpSpPr>
              <p:nvPr/>
            </p:nvGrpSpPr>
            <p:grpSpPr bwMode="auto">
              <a:xfrm>
                <a:off x="2691" y="2120"/>
                <a:ext cx="355" cy="220"/>
                <a:chOff x="2691" y="2120"/>
                <a:chExt cx="355" cy="220"/>
              </a:xfrm>
            </p:grpSpPr>
            <p:sp>
              <p:nvSpPr>
                <p:cNvPr id="99354" name="Freeform 26"/>
                <p:cNvSpPr>
                  <a:spLocks/>
                </p:cNvSpPr>
                <p:nvPr/>
              </p:nvSpPr>
              <p:spPr bwMode="auto">
                <a:xfrm>
                  <a:off x="2710" y="2120"/>
                  <a:ext cx="336" cy="220"/>
                </a:xfrm>
                <a:custGeom>
                  <a:avLst/>
                  <a:gdLst>
                    <a:gd name="T0" fmla="*/ 0 w 336"/>
                    <a:gd name="T1" fmla="*/ 63 h 220"/>
                    <a:gd name="T2" fmla="*/ 97 w 336"/>
                    <a:gd name="T3" fmla="*/ 6 h 220"/>
                    <a:gd name="T4" fmla="*/ 159 w 336"/>
                    <a:gd name="T5" fmla="*/ 0 h 220"/>
                    <a:gd name="T6" fmla="*/ 241 w 336"/>
                    <a:gd name="T7" fmla="*/ 25 h 220"/>
                    <a:gd name="T8" fmla="*/ 299 w 336"/>
                    <a:gd name="T9" fmla="*/ 69 h 220"/>
                    <a:gd name="T10" fmla="*/ 336 w 336"/>
                    <a:gd name="T11" fmla="*/ 100 h 220"/>
                    <a:gd name="T12" fmla="*/ 336 w 336"/>
                    <a:gd name="T13" fmla="*/ 125 h 220"/>
                    <a:gd name="T14" fmla="*/ 311 w 336"/>
                    <a:gd name="T15" fmla="*/ 137 h 220"/>
                    <a:gd name="T16" fmla="*/ 267 w 336"/>
                    <a:gd name="T17" fmla="*/ 106 h 220"/>
                    <a:gd name="T18" fmla="*/ 203 w 336"/>
                    <a:gd name="T19" fmla="*/ 74 h 220"/>
                    <a:gd name="T20" fmla="*/ 260 w 336"/>
                    <a:gd name="T21" fmla="*/ 112 h 220"/>
                    <a:gd name="T22" fmla="*/ 273 w 336"/>
                    <a:gd name="T23" fmla="*/ 137 h 220"/>
                    <a:gd name="T24" fmla="*/ 273 w 336"/>
                    <a:gd name="T25" fmla="*/ 157 h 220"/>
                    <a:gd name="T26" fmla="*/ 235 w 336"/>
                    <a:gd name="T27" fmla="*/ 157 h 220"/>
                    <a:gd name="T28" fmla="*/ 216 w 336"/>
                    <a:gd name="T29" fmla="*/ 157 h 220"/>
                    <a:gd name="T30" fmla="*/ 203 w 336"/>
                    <a:gd name="T31" fmla="*/ 132 h 220"/>
                    <a:gd name="T32" fmla="*/ 191 w 336"/>
                    <a:gd name="T33" fmla="*/ 100 h 220"/>
                    <a:gd name="T34" fmla="*/ 148 w 336"/>
                    <a:gd name="T35" fmla="*/ 74 h 220"/>
                    <a:gd name="T36" fmla="*/ 167 w 336"/>
                    <a:gd name="T37" fmla="*/ 119 h 220"/>
                    <a:gd name="T38" fmla="*/ 178 w 336"/>
                    <a:gd name="T39" fmla="*/ 145 h 220"/>
                    <a:gd name="T40" fmla="*/ 178 w 336"/>
                    <a:gd name="T41" fmla="*/ 157 h 220"/>
                    <a:gd name="T42" fmla="*/ 167 w 336"/>
                    <a:gd name="T43" fmla="*/ 176 h 220"/>
                    <a:gd name="T44" fmla="*/ 148 w 336"/>
                    <a:gd name="T45" fmla="*/ 176 h 220"/>
                    <a:gd name="T46" fmla="*/ 122 w 336"/>
                    <a:gd name="T47" fmla="*/ 157 h 220"/>
                    <a:gd name="T48" fmla="*/ 84 w 336"/>
                    <a:gd name="T49" fmla="*/ 125 h 220"/>
                    <a:gd name="T50" fmla="*/ 84 w 336"/>
                    <a:gd name="T51" fmla="*/ 145 h 220"/>
                    <a:gd name="T52" fmla="*/ 90 w 336"/>
                    <a:gd name="T53" fmla="*/ 169 h 220"/>
                    <a:gd name="T54" fmla="*/ 90 w 336"/>
                    <a:gd name="T55" fmla="*/ 176 h 220"/>
                    <a:gd name="T56" fmla="*/ 71 w 336"/>
                    <a:gd name="T57" fmla="*/ 169 h 220"/>
                    <a:gd name="T58" fmla="*/ 52 w 336"/>
                    <a:gd name="T59" fmla="*/ 157 h 220"/>
                    <a:gd name="T60" fmla="*/ 52 w 336"/>
                    <a:gd name="T61" fmla="*/ 183 h 220"/>
                    <a:gd name="T62" fmla="*/ 46 w 336"/>
                    <a:gd name="T63" fmla="*/ 208 h 220"/>
                    <a:gd name="T64" fmla="*/ 13 w 336"/>
                    <a:gd name="T65" fmla="*/ 220 h 220"/>
                    <a:gd name="T66" fmla="*/ 0 w 336"/>
                    <a:gd name="T67" fmla="*/ 214 h 220"/>
                    <a:gd name="T68" fmla="*/ 0 w 336"/>
                    <a:gd name="T69" fmla="*/ 183 h 220"/>
                    <a:gd name="T70" fmla="*/ 0 w 336"/>
                    <a:gd name="T71" fmla="*/ 145 h 220"/>
                    <a:gd name="T72" fmla="*/ 0 w 336"/>
                    <a:gd name="T73" fmla="*/ 6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6" h="220">
                      <a:moveTo>
                        <a:pt x="0" y="63"/>
                      </a:moveTo>
                      <a:lnTo>
                        <a:pt x="97" y="6"/>
                      </a:lnTo>
                      <a:lnTo>
                        <a:pt x="159" y="0"/>
                      </a:lnTo>
                      <a:lnTo>
                        <a:pt x="241" y="25"/>
                      </a:lnTo>
                      <a:lnTo>
                        <a:pt x="299" y="69"/>
                      </a:lnTo>
                      <a:lnTo>
                        <a:pt x="336" y="100"/>
                      </a:lnTo>
                      <a:lnTo>
                        <a:pt x="336" y="125"/>
                      </a:lnTo>
                      <a:lnTo>
                        <a:pt x="311" y="137"/>
                      </a:lnTo>
                      <a:lnTo>
                        <a:pt x="267" y="106"/>
                      </a:lnTo>
                      <a:lnTo>
                        <a:pt x="203" y="74"/>
                      </a:lnTo>
                      <a:lnTo>
                        <a:pt x="260" y="112"/>
                      </a:lnTo>
                      <a:lnTo>
                        <a:pt x="273" y="137"/>
                      </a:lnTo>
                      <a:lnTo>
                        <a:pt x="273" y="157"/>
                      </a:lnTo>
                      <a:lnTo>
                        <a:pt x="235" y="157"/>
                      </a:lnTo>
                      <a:lnTo>
                        <a:pt x="216" y="157"/>
                      </a:lnTo>
                      <a:lnTo>
                        <a:pt x="203" y="132"/>
                      </a:lnTo>
                      <a:lnTo>
                        <a:pt x="191" y="100"/>
                      </a:lnTo>
                      <a:lnTo>
                        <a:pt x="148" y="74"/>
                      </a:lnTo>
                      <a:lnTo>
                        <a:pt x="167" y="119"/>
                      </a:lnTo>
                      <a:lnTo>
                        <a:pt x="178" y="145"/>
                      </a:lnTo>
                      <a:lnTo>
                        <a:pt x="178" y="157"/>
                      </a:lnTo>
                      <a:lnTo>
                        <a:pt x="167" y="176"/>
                      </a:lnTo>
                      <a:lnTo>
                        <a:pt x="148" y="176"/>
                      </a:lnTo>
                      <a:lnTo>
                        <a:pt x="122" y="157"/>
                      </a:lnTo>
                      <a:lnTo>
                        <a:pt x="84" y="125"/>
                      </a:lnTo>
                      <a:lnTo>
                        <a:pt x="84" y="145"/>
                      </a:lnTo>
                      <a:lnTo>
                        <a:pt x="90" y="169"/>
                      </a:lnTo>
                      <a:lnTo>
                        <a:pt x="90" y="176"/>
                      </a:lnTo>
                      <a:lnTo>
                        <a:pt x="71" y="169"/>
                      </a:lnTo>
                      <a:lnTo>
                        <a:pt x="52" y="157"/>
                      </a:lnTo>
                      <a:lnTo>
                        <a:pt x="52" y="183"/>
                      </a:lnTo>
                      <a:lnTo>
                        <a:pt x="46" y="208"/>
                      </a:lnTo>
                      <a:lnTo>
                        <a:pt x="13" y="220"/>
                      </a:lnTo>
                      <a:lnTo>
                        <a:pt x="0" y="214"/>
                      </a:lnTo>
                      <a:lnTo>
                        <a:pt x="0" y="183"/>
                      </a:lnTo>
                      <a:lnTo>
                        <a:pt x="0" y="145"/>
                      </a:lnTo>
                      <a:lnTo>
                        <a:pt x="0" y="63"/>
                      </a:lnTo>
                      <a:close/>
                    </a:path>
                  </a:pathLst>
                </a:custGeom>
                <a:solidFill>
                  <a:srgbClr val="B07000"/>
                </a:solidFill>
                <a:ln w="11113">
                  <a:solidFill>
                    <a:srgbClr val="000000"/>
                  </a:solidFill>
                  <a:prstDash val="solid"/>
                  <a:round/>
                  <a:headEnd/>
                  <a:tailEnd/>
                </a:ln>
              </p:spPr>
              <p:txBody>
                <a:bodyPr/>
                <a:lstStyle/>
                <a:p>
                  <a:endParaRPr lang="zh-CN" altLang="en-US"/>
                </a:p>
              </p:txBody>
            </p:sp>
            <p:sp>
              <p:nvSpPr>
                <p:cNvPr id="99355" name="Freeform 27"/>
                <p:cNvSpPr>
                  <a:spLocks/>
                </p:cNvSpPr>
                <p:nvPr/>
              </p:nvSpPr>
              <p:spPr bwMode="auto">
                <a:xfrm>
                  <a:off x="2691" y="2120"/>
                  <a:ext cx="337" cy="220"/>
                </a:xfrm>
                <a:custGeom>
                  <a:avLst/>
                  <a:gdLst>
                    <a:gd name="T0" fmla="*/ 0 w 337"/>
                    <a:gd name="T1" fmla="*/ 63 h 220"/>
                    <a:gd name="T2" fmla="*/ 96 w 337"/>
                    <a:gd name="T3" fmla="*/ 6 h 220"/>
                    <a:gd name="T4" fmla="*/ 160 w 337"/>
                    <a:gd name="T5" fmla="*/ 0 h 220"/>
                    <a:gd name="T6" fmla="*/ 241 w 337"/>
                    <a:gd name="T7" fmla="*/ 25 h 220"/>
                    <a:gd name="T8" fmla="*/ 297 w 337"/>
                    <a:gd name="T9" fmla="*/ 69 h 220"/>
                    <a:gd name="T10" fmla="*/ 337 w 337"/>
                    <a:gd name="T11" fmla="*/ 100 h 220"/>
                    <a:gd name="T12" fmla="*/ 337 w 337"/>
                    <a:gd name="T13" fmla="*/ 125 h 220"/>
                    <a:gd name="T14" fmla="*/ 311 w 337"/>
                    <a:gd name="T15" fmla="*/ 137 h 220"/>
                    <a:gd name="T16" fmla="*/ 267 w 337"/>
                    <a:gd name="T17" fmla="*/ 106 h 220"/>
                    <a:gd name="T18" fmla="*/ 204 w 337"/>
                    <a:gd name="T19" fmla="*/ 74 h 220"/>
                    <a:gd name="T20" fmla="*/ 260 w 337"/>
                    <a:gd name="T21" fmla="*/ 112 h 220"/>
                    <a:gd name="T22" fmla="*/ 273 w 337"/>
                    <a:gd name="T23" fmla="*/ 137 h 220"/>
                    <a:gd name="T24" fmla="*/ 273 w 337"/>
                    <a:gd name="T25" fmla="*/ 157 h 220"/>
                    <a:gd name="T26" fmla="*/ 235 w 337"/>
                    <a:gd name="T27" fmla="*/ 157 h 220"/>
                    <a:gd name="T28" fmla="*/ 218 w 337"/>
                    <a:gd name="T29" fmla="*/ 157 h 220"/>
                    <a:gd name="T30" fmla="*/ 204 w 337"/>
                    <a:gd name="T31" fmla="*/ 132 h 220"/>
                    <a:gd name="T32" fmla="*/ 192 w 337"/>
                    <a:gd name="T33" fmla="*/ 100 h 220"/>
                    <a:gd name="T34" fmla="*/ 146 w 337"/>
                    <a:gd name="T35" fmla="*/ 74 h 220"/>
                    <a:gd name="T36" fmla="*/ 167 w 337"/>
                    <a:gd name="T37" fmla="*/ 119 h 220"/>
                    <a:gd name="T38" fmla="*/ 178 w 337"/>
                    <a:gd name="T39" fmla="*/ 145 h 220"/>
                    <a:gd name="T40" fmla="*/ 178 w 337"/>
                    <a:gd name="T41" fmla="*/ 157 h 220"/>
                    <a:gd name="T42" fmla="*/ 167 w 337"/>
                    <a:gd name="T43" fmla="*/ 176 h 220"/>
                    <a:gd name="T44" fmla="*/ 146 w 337"/>
                    <a:gd name="T45" fmla="*/ 176 h 220"/>
                    <a:gd name="T46" fmla="*/ 121 w 337"/>
                    <a:gd name="T47" fmla="*/ 157 h 220"/>
                    <a:gd name="T48" fmla="*/ 84 w 337"/>
                    <a:gd name="T49" fmla="*/ 125 h 220"/>
                    <a:gd name="T50" fmla="*/ 84 w 337"/>
                    <a:gd name="T51" fmla="*/ 145 h 220"/>
                    <a:gd name="T52" fmla="*/ 90 w 337"/>
                    <a:gd name="T53" fmla="*/ 169 h 220"/>
                    <a:gd name="T54" fmla="*/ 90 w 337"/>
                    <a:gd name="T55" fmla="*/ 176 h 220"/>
                    <a:gd name="T56" fmla="*/ 71 w 337"/>
                    <a:gd name="T57" fmla="*/ 169 h 220"/>
                    <a:gd name="T58" fmla="*/ 52 w 337"/>
                    <a:gd name="T59" fmla="*/ 157 h 220"/>
                    <a:gd name="T60" fmla="*/ 52 w 337"/>
                    <a:gd name="T61" fmla="*/ 183 h 220"/>
                    <a:gd name="T62" fmla="*/ 46 w 337"/>
                    <a:gd name="T63" fmla="*/ 208 h 220"/>
                    <a:gd name="T64" fmla="*/ 14 w 337"/>
                    <a:gd name="T65" fmla="*/ 220 h 220"/>
                    <a:gd name="T66" fmla="*/ 0 w 337"/>
                    <a:gd name="T67" fmla="*/ 214 h 220"/>
                    <a:gd name="T68" fmla="*/ 0 w 337"/>
                    <a:gd name="T69" fmla="*/ 183 h 220"/>
                    <a:gd name="T70" fmla="*/ 0 w 337"/>
                    <a:gd name="T71" fmla="*/ 145 h 220"/>
                    <a:gd name="T72" fmla="*/ 0 w 337"/>
                    <a:gd name="T73" fmla="*/ 6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7" h="220">
                      <a:moveTo>
                        <a:pt x="0" y="63"/>
                      </a:moveTo>
                      <a:lnTo>
                        <a:pt x="96" y="6"/>
                      </a:lnTo>
                      <a:lnTo>
                        <a:pt x="160" y="0"/>
                      </a:lnTo>
                      <a:lnTo>
                        <a:pt x="241" y="25"/>
                      </a:lnTo>
                      <a:lnTo>
                        <a:pt x="297" y="69"/>
                      </a:lnTo>
                      <a:lnTo>
                        <a:pt x="337" y="100"/>
                      </a:lnTo>
                      <a:lnTo>
                        <a:pt x="337" y="125"/>
                      </a:lnTo>
                      <a:lnTo>
                        <a:pt x="311" y="137"/>
                      </a:lnTo>
                      <a:lnTo>
                        <a:pt x="267" y="106"/>
                      </a:lnTo>
                      <a:lnTo>
                        <a:pt x="204" y="74"/>
                      </a:lnTo>
                      <a:lnTo>
                        <a:pt x="260" y="112"/>
                      </a:lnTo>
                      <a:lnTo>
                        <a:pt x="273" y="137"/>
                      </a:lnTo>
                      <a:lnTo>
                        <a:pt x="273" y="157"/>
                      </a:lnTo>
                      <a:lnTo>
                        <a:pt x="235" y="157"/>
                      </a:lnTo>
                      <a:lnTo>
                        <a:pt x="218" y="157"/>
                      </a:lnTo>
                      <a:lnTo>
                        <a:pt x="204" y="132"/>
                      </a:lnTo>
                      <a:lnTo>
                        <a:pt x="192" y="100"/>
                      </a:lnTo>
                      <a:lnTo>
                        <a:pt x="146" y="74"/>
                      </a:lnTo>
                      <a:lnTo>
                        <a:pt x="167" y="119"/>
                      </a:lnTo>
                      <a:lnTo>
                        <a:pt x="178" y="145"/>
                      </a:lnTo>
                      <a:lnTo>
                        <a:pt x="178" y="157"/>
                      </a:lnTo>
                      <a:lnTo>
                        <a:pt x="167" y="176"/>
                      </a:lnTo>
                      <a:lnTo>
                        <a:pt x="146" y="176"/>
                      </a:lnTo>
                      <a:lnTo>
                        <a:pt x="121" y="157"/>
                      </a:lnTo>
                      <a:lnTo>
                        <a:pt x="84" y="125"/>
                      </a:lnTo>
                      <a:lnTo>
                        <a:pt x="84" y="145"/>
                      </a:lnTo>
                      <a:lnTo>
                        <a:pt x="90" y="169"/>
                      </a:lnTo>
                      <a:lnTo>
                        <a:pt x="90" y="176"/>
                      </a:lnTo>
                      <a:lnTo>
                        <a:pt x="71" y="169"/>
                      </a:lnTo>
                      <a:lnTo>
                        <a:pt x="52" y="157"/>
                      </a:lnTo>
                      <a:lnTo>
                        <a:pt x="52" y="183"/>
                      </a:lnTo>
                      <a:lnTo>
                        <a:pt x="46" y="208"/>
                      </a:lnTo>
                      <a:lnTo>
                        <a:pt x="14" y="220"/>
                      </a:lnTo>
                      <a:lnTo>
                        <a:pt x="0" y="214"/>
                      </a:lnTo>
                      <a:lnTo>
                        <a:pt x="0" y="183"/>
                      </a:lnTo>
                      <a:lnTo>
                        <a:pt x="0" y="145"/>
                      </a:lnTo>
                      <a:lnTo>
                        <a:pt x="0" y="63"/>
                      </a:lnTo>
                      <a:close/>
                    </a:path>
                  </a:pathLst>
                </a:custGeom>
                <a:solidFill>
                  <a:srgbClr val="C08040"/>
                </a:solidFill>
                <a:ln w="11113">
                  <a:solidFill>
                    <a:srgbClr val="000000"/>
                  </a:solidFill>
                  <a:prstDash val="solid"/>
                  <a:round/>
                  <a:headEnd/>
                  <a:tailEnd/>
                </a:ln>
              </p:spPr>
              <p:txBody>
                <a:bodyPr/>
                <a:lstStyle/>
                <a:p>
                  <a:endParaRPr lang="zh-CN" altLang="en-US"/>
                </a:p>
              </p:txBody>
            </p:sp>
          </p:grpSp>
          <p:sp>
            <p:nvSpPr>
              <p:cNvPr id="99356" name="Freeform 28"/>
              <p:cNvSpPr>
                <a:spLocks/>
              </p:cNvSpPr>
              <p:nvPr/>
            </p:nvSpPr>
            <p:spPr bwMode="auto">
              <a:xfrm>
                <a:off x="3237" y="1658"/>
                <a:ext cx="468" cy="354"/>
              </a:xfrm>
              <a:custGeom>
                <a:avLst/>
                <a:gdLst>
                  <a:gd name="T0" fmla="*/ 0 w 468"/>
                  <a:gd name="T1" fmla="*/ 110 h 354"/>
                  <a:gd name="T2" fmla="*/ 90 w 468"/>
                  <a:gd name="T3" fmla="*/ 202 h 354"/>
                  <a:gd name="T4" fmla="*/ 96 w 468"/>
                  <a:gd name="T5" fmla="*/ 261 h 354"/>
                  <a:gd name="T6" fmla="*/ 104 w 468"/>
                  <a:gd name="T7" fmla="*/ 354 h 354"/>
                  <a:gd name="T8" fmla="*/ 129 w 468"/>
                  <a:gd name="T9" fmla="*/ 354 h 354"/>
                  <a:gd name="T10" fmla="*/ 155 w 468"/>
                  <a:gd name="T11" fmla="*/ 326 h 354"/>
                  <a:gd name="T12" fmla="*/ 167 w 468"/>
                  <a:gd name="T13" fmla="*/ 273 h 354"/>
                  <a:gd name="T14" fmla="*/ 167 w 468"/>
                  <a:gd name="T15" fmla="*/ 195 h 354"/>
                  <a:gd name="T16" fmla="*/ 174 w 468"/>
                  <a:gd name="T17" fmla="*/ 240 h 354"/>
                  <a:gd name="T18" fmla="*/ 180 w 468"/>
                  <a:gd name="T19" fmla="*/ 267 h 354"/>
                  <a:gd name="T20" fmla="*/ 186 w 468"/>
                  <a:gd name="T21" fmla="*/ 293 h 354"/>
                  <a:gd name="T22" fmla="*/ 212 w 468"/>
                  <a:gd name="T23" fmla="*/ 293 h 354"/>
                  <a:gd name="T24" fmla="*/ 238 w 468"/>
                  <a:gd name="T25" fmla="*/ 267 h 354"/>
                  <a:gd name="T26" fmla="*/ 238 w 468"/>
                  <a:gd name="T27" fmla="*/ 235 h 354"/>
                  <a:gd name="T28" fmla="*/ 258 w 468"/>
                  <a:gd name="T29" fmla="*/ 187 h 354"/>
                  <a:gd name="T30" fmla="*/ 263 w 468"/>
                  <a:gd name="T31" fmla="*/ 221 h 354"/>
                  <a:gd name="T32" fmla="*/ 278 w 468"/>
                  <a:gd name="T33" fmla="*/ 254 h 354"/>
                  <a:gd name="T34" fmla="*/ 310 w 468"/>
                  <a:gd name="T35" fmla="*/ 240 h 354"/>
                  <a:gd name="T36" fmla="*/ 321 w 468"/>
                  <a:gd name="T37" fmla="*/ 214 h 354"/>
                  <a:gd name="T38" fmla="*/ 321 w 468"/>
                  <a:gd name="T39" fmla="*/ 235 h 354"/>
                  <a:gd name="T40" fmla="*/ 362 w 468"/>
                  <a:gd name="T41" fmla="*/ 214 h 354"/>
                  <a:gd name="T42" fmla="*/ 380 w 468"/>
                  <a:gd name="T43" fmla="*/ 168 h 354"/>
                  <a:gd name="T44" fmla="*/ 367 w 468"/>
                  <a:gd name="T45" fmla="*/ 240 h 354"/>
                  <a:gd name="T46" fmla="*/ 362 w 468"/>
                  <a:gd name="T47" fmla="*/ 267 h 354"/>
                  <a:gd name="T48" fmla="*/ 386 w 468"/>
                  <a:gd name="T49" fmla="*/ 273 h 354"/>
                  <a:gd name="T50" fmla="*/ 391 w 468"/>
                  <a:gd name="T51" fmla="*/ 306 h 354"/>
                  <a:gd name="T52" fmla="*/ 431 w 468"/>
                  <a:gd name="T53" fmla="*/ 300 h 354"/>
                  <a:gd name="T54" fmla="*/ 456 w 468"/>
                  <a:gd name="T55" fmla="*/ 240 h 354"/>
                  <a:gd name="T56" fmla="*/ 468 w 468"/>
                  <a:gd name="T57" fmla="*/ 168 h 354"/>
                  <a:gd name="T58" fmla="*/ 456 w 468"/>
                  <a:gd name="T59" fmla="*/ 105 h 354"/>
                  <a:gd name="T60" fmla="*/ 416 w 468"/>
                  <a:gd name="T61" fmla="*/ 52 h 354"/>
                  <a:gd name="T62" fmla="*/ 373 w 468"/>
                  <a:gd name="T63" fmla="*/ 11 h 354"/>
                  <a:gd name="T64" fmla="*/ 347 w 468"/>
                  <a:gd name="T65" fmla="*/ 45 h 354"/>
                  <a:gd name="T66" fmla="*/ 315 w 468"/>
                  <a:gd name="T67" fmla="*/ 19 h 354"/>
                  <a:gd name="T68" fmla="*/ 296 w 468"/>
                  <a:gd name="T69" fmla="*/ 5 h 354"/>
                  <a:gd name="T70" fmla="*/ 284 w 468"/>
                  <a:gd name="T71" fmla="*/ 19 h 354"/>
                  <a:gd name="T72" fmla="*/ 251 w 468"/>
                  <a:gd name="T73" fmla="*/ 11 h 354"/>
                  <a:gd name="T74" fmla="*/ 244 w 468"/>
                  <a:gd name="T75" fmla="*/ 45 h 354"/>
                  <a:gd name="T76" fmla="*/ 232 w 468"/>
                  <a:gd name="T77" fmla="*/ 25 h 354"/>
                  <a:gd name="T78" fmla="*/ 200 w 468"/>
                  <a:gd name="T79" fmla="*/ 19 h 354"/>
                  <a:gd name="T80" fmla="*/ 167 w 468"/>
                  <a:gd name="T81" fmla="*/ 0 h 354"/>
                  <a:gd name="T82" fmla="*/ 155 w 468"/>
                  <a:gd name="T83" fmla="*/ 25 h 354"/>
                  <a:gd name="T84" fmla="*/ 136 w 468"/>
                  <a:gd name="T85" fmla="*/ 11 h 354"/>
                  <a:gd name="T86" fmla="*/ 109 w 468"/>
                  <a:gd name="T87" fmla="*/ 5 h 354"/>
                  <a:gd name="T88" fmla="*/ 90 w 468"/>
                  <a:gd name="T89" fmla="*/ 11 h 354"/>
                  <a:gd name="T90" fmla="*/ 84 w 468"/>
                  <a:gd name="T91" fmla="*/ 52 h 354"/>
                  <a:gd name="T92" fmla="*/ 90 w 468"/>
                  <a:gd name="T93" fmla="*/ 58 h 354"/>
                  <a:gd name="T94" fmla="*/ 71 w 468"/>
                  <a:gd name="T95" fmla="*/ 58 h 354"/>
                  <a:gd name="T96" fmla="*/ 5 w 468"/>
                  <a:gd name="T97" fmla="*/ 52 h 354"/>
                  <a:gd name="T98" fmla="*/ 0 w 468"/>
                  <a:gd name="T99" fmla="*/ 1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8" h="354">
                    <a:moveTo>
                      <a:pt x="0" y="110"/>
                    </a:moveTo>
                    <a:lnTo>
                      <a:pt x="90" y="202"/>
                    </a:lnTo>
                    <a:lnTo>
                      <a:pt x="96" y="261"/>
                    </a:lnTo>
                    <a:lnTo>
                      <a:pt x="104" y="354"/>
                    </a:lnTo>
                    <a:lnTo>
                      <a:pt x="129" y="354"/>
                    </a:lnTo>
                    <a:lnTo>
                      <a:pt x="155" y="326"/>
                    </a:lnTo>
                    <a:lnTo>
                      <a:pt x="167" y="273"/>
                    </a:lnTo>
                    <a:lnTo>
                      <a:pt x="167" y="195"/>
                    </a:lnTo>
                    <a:lnTo>
                      <a:pt x="174" y="240"/>
                    </a:lnTo>
                    <a:lnTo>
                      <a:pt x="180" y="267"/>
                    </a:lnTo>
                    <a:lnTo>
                      <a:pt x="186" y="293"/>
                    </a:lnTo>
                    <a:lnTo>
                      <a:pt x="212" y="293"/>
                    </a:lnTo>
                    <a:lnTo>
                      <a:pt x="238" y="267"/>
                    </a:lnTo>
                    <a:lnTo>
                      <a:pt x="238" y="235"/>
                    </a:lnTo>
                    <a:lnTo>
                      <a:pt x="258" y="187"/>
                    </a:lnTo>
                    <a:lnTo>
                      <a:pt x="263" y="221"/>
                    </a:lnTo>
                    <a:lnTo>
                      <a:pt x="278" y="254"/>
                    </a:lnTo>
                    <a:lnTo>
                      <a:pt x="310" y="240"/>
                    </a:lnTo>
                    <a:lnTo>
                      <a:pt x="321" y="214"/>
                    </a:lnTo>
                    <a:lnTo>
                      <a:pt x="321" y="235"/>
                    </a:lnTo>
                    <a:lnTo>
                      <a:pt x="362" y="214"/>
                    </a:lnTo>
                    <a:lnTo>
                      <a:pt x="380" y="168"/>
                    </a:lnTo>
                    <a:lnTo>
                      <a:pt x="367" y="240"/>
                    </a:lnTo>
                    <a:lnTo>
                      <a:pt x="362" y="267"/>
                    </a:lnTo>
                    <a:lnTo>
                      <a:pt x="386" y="273"/>
                    </a:lnTo>
                    <a:lnTo>
                      <a:pt x="391" y="306"/>
                    </a:lnTo>
                    <a:lnTo>
                      <a:pt x="431" y="300"/>
                    </a:lnTo>
                    <a:lnTo>
                      <a:pt x="456" y="240"/>
                    </a:lnTo>
                    <a:lnTo>
                      <a:pt x="468" y="168"/>
                    </a:lnTo>
                    <a:lnTo>
                      <a:pt x="456" y="105"/>
                    </a:lnTo>
                    <a:lnTo>
                      <a:pt x="416" y="52"/>
                    </a:lnTo>
                    <a:lnTo>
                      <a:pt x="373" y="11"/>
                    </a:lnTo>
                    <a:lnTo>
                      <a:pt x="347" y="45"/>
                    </a:lnTo>
                    <a:lnTo>
                      <a:pt x="315" y="19"/>
                    </a:lnTo>
                    <a:lnTo>
                      <a:pt x="296" y="5"/>
                    </a:lnTo>
                    <a:lnTo>
                      <a:pt x="284" y="19"/>
                    </a:lnTo>
                    <a:lnTo>
                      <a:pt x="251" y="11"/>
                    </a:lnTo>
                    <a:lnTo>
                      <a:pt x="244" y="45"/>
                    </a:lnTo>
                    <a:lnTo>
                      <a:pt x="232" y="25"/>
                    </a:lnTo>
                    <a:lnTo>
                      <a:pt x="200" y="19"/>
                    </a:lnTo>
                    <a:lnTo>
                      <a:pt x="167" y="0"/>
                    </a:lnTo>
                    <a:lnTo>
                      <a:pt x="155" y="25"/>
                    </a:lnTo>
                    <a:lnTo>
                      <a:pt x="136" y="11"/>
                    </a:lnTo>
                    <a:lnTo>
                      <a:pt x="109" y="5"/>
                    </a:lnTo>
                    <a:lnTo>
                      <a:pt x="90" y="11"/>
                    </a:lnTo>
                    <a:lnTo>
                      <a:pt x="84" y="52"/>
                    </a:lnTo>
                    <a:lnTo>
                      <a:pt x="90" y="58"/>
                    </a:lnTo>
                    <a:lnTo>
                      <a:pt x="71" y="58"/>
                    </a:lnTo>
                    <a:lnTo>
                      <a:pt x="5" y="52"/>
                    </a:lnTo>
                    <a:lnTo>
                      <a:pt x="0" y="110"/>
                    </a:lnTo>
                    <a:close/>
                  </a:path>
                </a:pathLst>
              </a:custGeom>
              <a:solidFill>
                <a:srgbClr val="C08040"/>
              </a:solidFill>
              <a:ln w="11113">
                <a:solidFill>
                  <a:srgbClr val="000000"/>
                </a:solidFill>
                <a:prstDash val="solid"/>
                <a:round/>
                <a:headEnd/>
                <a:tailEnd/>
              </a:ln>
            </p:spPr>
            <p:txBody>
              <a:bodyPr/>
              <a:lstStyle/>
              <a:p>
                <a:endParaRPr lang="zh-CN" altLang="en-US"/>
              </a:p>
            </p:txBody>
          </p:sp>
          <p:grpSp>
            <p:nvGrpSpPr>
              <p:cNvPr id="99357" name="Group 29"/>
              <p:cNvGrpSpPr>
                <a:grpSpLocks/>
              </p:cNvGrpSpPr>
              <p:nvPr/>
            </p:nvGrpSpPr>
            <p:grpSpPr bwMode="auto">
              <a:xfrm>
                <a:off x="2829" y="1472"/>
                <a:ext cx="573" cy="140"/>
                <a:chOff x="2829" y="1472"/>
                <a:chExt cx="573" cy="140"/>
              </a:xfrm>
            </p:grpSpPr>
            <p:sp>
              <p:nvSpPr>
                <p:cNvPr id="99358" name="Freeform 30"/>
                <p:cNvSpPr>
                  <a:spLocks/>
                </p:cNvSpPr>
                <p:nvPr/>
              </p:nvSpPr>
              <p:spPr bwMode="auto">
                <a:xfrm>
                  <a:off x="2829" y="1497"/>
                  <a:ext cx="522" cy="102"/>
                </a:xfrm>
                <a:custGeom>
                  <a:avLst/>
                  <a:gdLst>
                    <a:gd name="T0" fmla="*/ 0 w 522"/>
                    <a:gd name="T1" fmla="*/ 4 h 102"/>
                    <a:gd name="T2" fmla="*/ 66 w 522"/>
                    <a:gd name="T3" fmla="*/ 0 h 102"/>
                    <a:gd name="T4" fmla="*/ 135 w 522"/>
                    <a:gd name="T5" fmla="*/ 17 h 102"/>
                    <a:gd name="T6" fmla="*/ 185 w 522"/>
                    <a:gd name="T7" fmla="*/ 35 h 102"/>
                    <a:gd name="T8" fmla="*/ 259 w 522"/>
                    <a:gd name="T9" fmla="*/ 67 h 102"/>
                    <a:gd name="T10" fmla="*/ 322 w 522"/>
                    <a:gd name="T11" fmla="*/ 83 h 102"/>
                    <a:gd name="T12" fmla="*/ 379 w 522"/>
                    <a:gd name="T13" fmla="*/ 75 h 102"/>
                    <a:gd name="T14" fmla="*/ 440 w 522"/>
                    <a:gd name="T15" fmla="*/ 83 h 102"/>
                    <a:gd name="T16" fmla="*/ 487 w 522"/>
                    <a:gd name="T17" fmla="*/ 86 h 102"/>
                    <a:gd name="T18" fmla="*/ 522 w 522"/>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102">
                      <a:moveTo>
                        <a:pt x="0" y="4"/>
                      </a:moveTo>
                      <a:lnTo>
                        <a:pt x="66" y="0"/>
                      </a:lnTo>
                      <a:lnTo>
                        <a:pt x="135" y="17"/>
                      </a:lnTo>
                      <a:lnTo>
                        <a:pt x="185" y="35"/>
                      </a:lnTo>
                      <a:lnTo>
                        <a:pt x="259" y="67"/>
                      </a:lnTo>
                      <a:lnTo>
                        <a:pt x="322" y="83"/>
                      </a:lnTo>
                      <a:lnTo>
                        <a:pt x="379" y="75"/>
                      </a:lnTo>
                      <a:lnTo>
                        <a:pt x="440" y="83"/>
                      </a:lnTo>
                      <a:lnTo>
                        <a:pt x="487" y="86"/>
                      </a:lnTo>
                      <a:lnTo>
                        <a:pt x="522" y="102"/>
                      </a:lnTo>
                    </a:path>
                  </a:pathLst>
                </a:custGeom>
                <a:noFill/>
                <a:ln w="11113">
                  <a:solidFill>
                    <a:srgbClr val="C08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59" name="Freeform 31"/>
                <p:cNvSpPr>
                  <a:spLocks/>
                </p:cNvSpPr>
                <p:nvPr/>
              </p:nvSpPr>
              <p:spPr bwMode="auto">
                <a:xfrm>
                  <a:off x="2938" y="1472"/>
                  <a:ext cx="464" cy="140"/>
                </a:xfrm>
                <a:custGeom>
                  <a:avLst/>
                  <a:gdLst>
                    <a:gd name="T0" fmla="*/ 0 w 464"/>
                    <a:gd name="T1" fmla="*/ 0 h 140"/>
                    <a:gd name="T2" fmla="*/ 35 w 464"/>
                    <a:gd name="T3" fmla="*/ 23 h 140"/>
                    <a:gd name="T4" fmla="*/ 93 w 464"/>
                    <a:gd name="T5" fmla="*/ 42 h 140"/>
                    <a:gd name="T6" fmla="*/ 133 w 464"/>
                    <a:gd name="T7" fmla="*/ 54 h 140"/>
                    <a:gd name="T8" fmla="*/ 181 w 464"/>
                    <a:gd name="T9" fmla="*/ 60 h 140"/>
                    <a:gd name="T10" fmla="*/ 226 w 464"/>
                    <a:gd name="T11" fmla="*/ 49 h 140"/>
                    <a:gd name="T12" fmla="*/ 302 w 464"/>
                    <a:gd name="T13" fmla="*/ 60 h 140"/>
                    <a:gd name="T14" fmla="*/ 353 w 464"/>
                    <a:gd name="T15" fmla="*/ 71 h 140"/>
                    <a:gd name="T16" fmla="*/ 398 w 464"/>
                    <a:gd name="T17" fmla="*/ 76 h 140"/>
                    <a:gd name="T18" fmla="*/ 449 w 464"/>
                    <a:gd name="T19" fmla="*/ 100 h 140"/>
                    <a:gd name="T20" fmla="*/ 464 w 464"/>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4" h="140">
                      <a:moveTo>
                        <a:pt x="0" y="0"/>
                      </a:moveTo>
                      <a:lnTo>
                        <a:pt x="35" y="23"/>
                      </a:lnTo>
                      <a:lnTo>
                        <a:pt x="93" y="42"/>
                      </a:lnTo>
                      <a:lnTo>
                        <a:pt x="133" y="54"/>
                      </a:lnTo>
                      <a:lnTo>
                        <a:pt x="181" y="60"/>
                      </a:lnTo>
                      <a:lnTo>
                        <a:pt x="226" y="49"/>
                      </a:lnTo>
                      <a:lnTo>
                        <a:pt x="302" y="60"/>
                      </a:lnTo>
                      <a:lnTo>
                        <a:pt x="353" y="71"/>
                      </a:lnTo>
                      <a:lnTo>
                        <a:pt x="398" y="76"/>
                      </a:lnTo>
                      <a:lnTo>
                        <a:pt x="449" y="100"/>
                      </a:lnTo>
                      <a:lnTo>
                        <a:pt x="464" y="140"/>
                      </a:lnTo>
                    </a:path>
                  </a:pathLst>
                </a:custGeom>
                <a:noFill/>
                <a:ln w="11113">
                  <a:solidFill>
                    <a:srgbClr val="C08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9360" name="Freeform 32"/>
              <p:cNvSpPr>
                <a:spLocks/>
              </p:cNvSpPr>
              <p:nvPr/>
            </p:nvSpPr>
            <p:spPr bwMode="auto">
              <a:xfrm>
                <a:off x="2581" y="1833"/>
                <a:ext cx="142" cy="159"/>
              </a:xfrm>
              <a:custGeom>
                <a:avLst/>
                <a:gdLst>
                  <a:gd name="T0" fmla="*/ 129 w 142"/>
                  <a:gd name="T1" fmla="*/ 0 h 159"/>
                  <a:gd name="T2" fmla="*/ 22 w 142"/>
                  <a:gd name="T3" fmla="*/ 76 h 159"/>
                  <a:gd name="T4" fmla="*/ 0 w 142"/>
                  <a:gd name="T5" fmla="*/ 108 h 159"/>
                  <a:gd name="T6" fmla="*/ 9 w 142"/>
                  <a:gd name="T7" fmla="*/ 139 h 159"/>
                  <a:gd name="T8" fmla="*/ 27 w 142"/>
                  <a:gd name="T9" fmla="*/ 159 h 159"/>
                  <a:gd name="T10" fmla="*/ 63 w 142"/>
                  <a:gd name="T11" fmla="*/ 149 h 159"/>
                  <a:gd name="T12" fmla="*/ 142 w 142"/>
                  <a:gd name="T13" fmla="*/ 67 h 159"/>
                  <a:gd name="T14" fmla="*/ 129 w 14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159">
                    <a:moveTo>
                      <a:pt x="129" y="0"/>
                    </a:moveTo>
                    <a:lnTo>
                      <a:pt x="22" y="76"/>
                    </a:lnTo>
                    <a:lnTo>
                      <a:pt x="0" y="108"/>
                    </a:lnTo>
                    <a:lnTo>
                      <a:pt x="9" y="139"/>
                    </a:lnTo>
                    <a:lnTo>
                      <a:pt x="27" y="159"/>
                    </a:lnTo>
                    <a:lnTo>
                      <a:pt x="63" y="149"/>
                    </a:lnTo>
                    <a:lnTo>
                      <a:pt x="142" y="67"/>
                    </a:lnTo>
                    <a:lnTo>
                      <a:pt x="129" y="0"/>
                    </a:lnTo>
                    <a:close/>
                  </a:path>
                </a:pathLst>
              </a:custGeom>
              <a:solidFill>
                <a:srgbClr val="F0F0FF"/>
              </a:solidFill>
              <a:ln w="11113">
                <a:solidFill>
                  <a:srgbClr val="000000"/>
                </a:solidFill>
                <a:prstDash val="solid"/>
                <a:round/>
                <a:headEnd/>
                <a:tailEnd/>
              </a:ln>
            </p:spPr>
            <p:txBody>
              <a:bodyPr/>
              <a:lstStyle/>
              <a:p>
                <a:endParaRPr lang="zh-CN" altLang="en-US"/>
              </a:p>
            </p:txBody>
          </p:sp>
          <p:sp>
            <p:nvSpPr>
              <p:cNvPr id="99361" name="Oval 33"/>
              <p:cNvSpPr>
                <a:spLocks noChangeArrowheads="1"/>
              </p:cNvSpPr>
              <p:nvPr/>
            </p:nvSpPr>
            <p:spPr bwMode="auto">
              <a:xfrm>
                <a:off x="2652" y="1886"/>
                <a:ext cx="50" cy="49"/>
              </a:xfrm>
              <a:prstGeom prst="ellipse">
                <a:avLst/>
              </a:prstGeom>
              <a:solidFill>
                <a:srgbClr val="009080"/>
              </a:solidFill>
              <a:ln w="11176">
                <a:solidFill>
                  <a:srgbClr val="000000"/>
                </a:solidFill>
                <a:round/>
                <a:headEnd/>
                <a:tailEnd/>
              </a:ln>
            </p:spPr>
            <p:txBody>
              <a:bodyPr/>
              <a:lstStyle/>
              <a:p>
                <a:endParaRPr lang="zh-CN" altLang="en-US"/>
              </a:p>
            </p:txBody>
          </p:sp>
          <p:sp>
            <p:nvSpPr>
              <p:cNvPr id="99362" name="Freeform 34"/>
              <p:cNvSpPr>
                <a:spLocks/>
              </p:cNvSpPr>
              <p:nvPr/>
            </p:nvSpPr>
            <p:spPr bwMode="auto">
              <a:xfrm rot="1500000">
                <a:off x="2523" y="1795"/>
                <a:ext cx="190" cy="144"/>
              </a:xfrm>
              <a:custGeom>
                <a:avLst/>
                <a:gdLst>
                  <a:gd name="T0" fmla="*/ 184 w 190"/>
                  <a:gd name="T1" fmla="*/ 15 h 144"/>
                  <a:gd name="T2" fmla="*/ 175 w 190"/>
                  <a:gd name="T3" fmla="*/ 4 h 144"/>
                  <a:gd name="T4" fmla="*/ 166 w 190"/>
                  <a:gd name="T5" fmla="*/ 0 h 144"/>
                  <a:gd name="T6" fmla="*/ 155 w 190"/>
                  <a:gd name="T7" fmla="*/ 1 h 144"/>
                  <a:gd name="T8" fmla="*/ 145 w 190"/>
                  <a:gd name="T9" fmla="*/ 9 h 144"/>
                  <a:gd name="T10" fmla="*/ 6 w 190"/>
                  <a:gd name="T11" fmla="*/ 100 h 144"/>
                  <a:gd name="T12" fmla="*/ 2 w 190"/>
                  <a:gd name="T13" fmla="*/ 108 h 144"/>
                  <a:gd name="T14" fmla="*/ 0 w 190"/>
                  <a:gd name="T15" fmla="*/ 120 h 144"/>
                  <a:gd name="T16" fmla="*/ 4 w 190"/>
                  <a:gd name="T17" fmla="*/ 132 h 144"/>
                  <a:gd name="T18" fmla="*/ 12 w 190"/>
                  <a:gd name="T19" fmla="*/ 141 h 144"/>
                  <a:gd name="T20" fmla="*/ 22 w 190"/>
                  <a:gd name="T21" fmla="*/ 144 h 144"/>
                  <a:gd name="T22" fmla="*/ 35 w 190"/>
                  <a:gd name="T23" fmla="*/ 141 h 144"/>
                  <a:gd name="T24" fmla="*/ 181 w 190"/>
                  <a:gd name="T25" fmla="*/ 46 h 144"/>
                  <a:gd name="T26" fmla="*/ 189 w 190"/>
                  <a:gd name="T27" fmla="*/ 38 h 144"/>
                  <a:gd name="T28" fmla="*/ 190 w 190"/>
                  <a:gd name="T29" fmla="*/ 28 h 144"/>
                  <a:gd name="T30" fmla="*/ 184 w 190"/>
                  <a:gd name="T31" fmla="*/ 1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44">
                    <a:moveTo>
                      <a:pt x="184" y="15"/>
                    </a:moveTo>
                    <a:lnTo>
                      <a:pt x="175" y="4"/>
                    </a:lnTo>
                    <a:lnTo>
                      <a:pt x="166" y="0"/>
                    </a:lnTo>
                    <a:lnTo>
                      <a:pt x="155" y="1"/>
                    </a:lnTo>
                    <a:lnTo>
                      <a:pt x="145" y="9"/>
                    </a:lnTo>
                    <a:lnTo>
                      <a:pt x="6" y="100"/>
                    </a:lnTo>
                    <a:lnTo>
                      <a:pt x="2" y="108"/>
                    </a:lnTo>
                    <a:lnTo>
                      <a:pt x="0" y="120"/>
                    </a:lnTo>
                    <a:lnTo>
                      <a:pt x="4" y="132"/>
                    </a:lnTo>
                    <a:lnTo>
                      <a:pt x="12" y="141"/>
                    </a:lnTo>
                    <a:lnTo>
                      <a:pt x="22" y="144"/>
                    </a:lnTo>
                    <a:lnTo>
                      <a:pt x="35" y="141"/>
                    </a:lnTo>
                    <a:lnTo>
                      <a:pt x="181" y="46"/>
                    </a:lnTo>
                    <a:lnTo>
                      <a:pt x="189" y="38"/>
                    </a:lnTo>
                    <a:lnTo>
                      <a:pt x="190" y="28"/>
                    </a:lnTo>
                    <a:lnTo>
                      <a:pt x="184" y="15"/>
                    </a:lnTo>
                    <a:close/>
                  </a:path>
                </a:pathLst>
              </a:custGeom>
              <a:solidFill>
                <a:srgbClr val="C08040"/>
              </a:solidFill>
              <a:ln w="11176">
                <a:solidFill>
                  <a:srgbClr val="000000"/>
                </a:solidFill>
                <a:prstDash val="solid"/>
                <a:round/>
                <a:headEnd/>
                <a:tailEnd/>
              </a:ln>
            </p:spPr>
            <p:txBody>
              <a:bodyPr/>
              <a:lstStyle/>
              <a:p>
                <a:endParaRPr lang="zh-CN" altLang="en-US"/>
              </a:p>
            </p:txBody>
          </p:sp>
          <p:sp>
            <p:nvSpPr>
              <p:cNvPr id="99363" name="Freeform 35"/>
              <p:cNvSpPr>
                <a:spLocks/>
              </p:cNvSpPr>
              <p:nvPr/>
            </p:nvSpPr>
            <p:spPr bwMode="auto">
              <a:xfrm>
                <a:off x="2577" y="1877"/>
                <a:ext cx="336" cy="321"/>
              </a:xfrm>
              <a:custGeom>
                <a:avLst/>
                <a:gdLst>
                  <a:gd name="T0" fmla="*/ 172 w 336"/>
                  <a:gd name="T1" fmla="*/ 0 h 321"/>
                  <a:gd name="T2" fmla="*/ 95 w 336"/>
                  <a:gd name="T3" fmla="*/ 71 h 321"/>
                  <a:gd name="T4" fmla="*/ 29 w 336"/>
                  <a:gd name="T5" fmla="*/ 147 h 321"/>
                  <a:gd name="T6" fmla="*/ 0 w 336"/>
                  <a:gd name="T7" fmla="*/ 210 h 321"/>
                  <a:gd name="T8" fmla="*/ 9 w 336"/>
                  <a:gd name="T9" fmla="*/ 264 h 321"/>
                  <a:gd name="T10" fmla="*/ 38 w 336"/>
                  <a:gd name="T11" fmla="*/ 299 h 321"/>
                  <a:gd name="T12" fmla="*/ 82 w 336"/>
                  <a:gd name="T13" fmla="*/ 312 h 321"/>
                  <a:gd name="T14" fmla="*/ 157 w 336"/>
                  <a:gd name="T15" fmla="*/ 321 h 321"/>
                  <a:gd name="T16" fmla="*/ 238 w 336"/>
                  <a:gd name="T17" fmla="*/ 280 h 321"/>
                  <a:gd name="T18" fmla="*/ 281 w 336"/>
                  <a:gd name="T19" fmla="*/ 280 h 321"/>
                  <a:gd name="T20" fmla="*/ 315 w 336"/>
                  <a:gd name="T21" fmla="*/ 264 h 321"/>
                  <a:gd name="T22" fmla="*/ 334 w 336"/>
                  <a:gd name="T23" fmla="*/ 236 h 321"/>
                  <a:gd name="T24" fmla="*/ 336 w 336"/>
                  <a:gd name="T25" fmla="*/ 201 h 321"/>
                  <a:gd name="T26" fmla="*/ 172 w 336"/>
                  <a:gd name="T2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321">
                    <a:moveTo>
                      <a:pt x="172" y="0"/>
                    </a:moveTo>
                    <a:lnTo>
                      <a:pt x="95" y="71"/>
                    </a:lnTo>
                    <a:lnTo>
                      <a:pt x="29" y="147"/>
                    </a:lnTo>
                    <a:lnTo>
                      <a:pt x="0" y="210"/>
                    </a:lnTo>
                    <a:lnTo>
                      <a:pt x="9" y="264"/>
                    </a:lnTo>
                    <a:lnTo>
                      <a:pt x="38" y="299"/>
                    </a:lnTo>
                    <a:lnTo>
                      <a:pt x="82" y="312"/>
                    </a:lnTo>
                    <a:lnTo>
                      <a:pt x="157" y="321"/>
                    </a:lnTo>
                    <a:lnTo>
                      <a:pt x="238" y="280"/>
                    </a:lnTo>
                    <a:lnTo>
                      <a:pt x="281" y="280"/>
                    </a:lnTo>
                    <a:lnTo>
                      <a:pt x="315" y="264"/>
                    </a:lnTo>
                    <a:lnTo>
                      <a:pt x="334" y="236"/>
                    </a:lnTo>
                    <a:lnTo>
                      <a:pt x="336" y="201"/>
                    </a:lnTo>
                    <a:lnTo>
                      <a:pt x="172" y="0"/>
                    </a:lnTo>
                    <a:close/>
                  </a:path>
                </a:pathLst>
              </a:custGeom>
              <a:solidFill>
                <a:srgbClr val="E0A080"/>
              </a:solidFill>
              <a:ln w="11176">
                <a:solidFill>
                  <a:srgbClr val="000000"/>
                </a:solidFill>
                <a:prstDash val="solid"/>
                <a:round/>
                <a:headEnd/>
                <a:tailEnd/>
              </a:ln>
            </p:spPr>
            <p:txBody>
              <a:bodyPr/>
              <a:lstStyle/>
              <a:p>
                <a:endParaRPr lang="zh-CN" altLang="en-US"/>
              </a:p>
            </p:txBody>
          </p:sp>
          <p:sp>
            <p:nvSpPr>
              <p:cNvPr id="99364" name="Freeform 36"/>
              <p:cNvSpPr>
                <a:spLocks/>
              </p:cNvSpPr>
              <p:nvPr/>
            </p:nvSpPr>
            <p:spPr bwMode="auto">
              <a:xfrm>
                <a:off x="2775" y="1833"/>
                <a:ext cx="167" cy="185"/>
              </a:xfrm>
              <a:custGeom>
                <a:avLst/>
                <a:gdLst>
                  <a:gd name="T0" fmla="*/ 37 w 167"/>
                  <a:gd name="T1" fmla="*/ 0 h 185"/>
                  <a:gd name="T2" fmla="*/ 138 w 167"/>
                  <a:gd name="T3" fmla="*/ 58 h 185"/>
                  <a:gd name="T4" fmla="*/ 157 w 167"/>
                  <a:gd name="T5" fmla="*/ 89 h 185"/>
                  <a:gd name="T6" fmla="*/ 167 w 167"/>
                  <a:gd name="T7" fmla="*/ 120 h 185"/>
                  <a:gd name="T8" fmla="*/ 163 w 167"/>
                  <a:gd name="T9" fmla="*/ 159 h 185"/>
                  <a:gd name="T10" fmla="*/ 144 w 167"/>
                  <a:gd name="T11" fmla="*/ 179 h 185"/>
                  <a:gd name="T12" fmla="*/ 108 w 167"/>
                  <a:gd name="T13" fmla="*/ 185 h 185"/>
                  <a:gd name="T14" fmla="*/ 66 w 167"/>
                  <a:gd name="T15" fmla="*/ 172 h 185"/>
                  <a:gd name="T16" fmla="*/ 32 w 167"/>
                  <a:gd name="T17" fmla="*/ 139 h 185"/>
                  <a:gd name="T18" fmla="*/ 6 w 167"/>
                  <a:gd name="T19" fmla="*/ 101 h 185"/>
                  <a:gd name="T20" fmla="*/ 0 w 167"/>
                  <a:gd name="T21" fmla="*/ 69 h 185"/>
                  <a:gd name="T22" fmla="*/ 37 w 16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85">
                    <a:moveTo>
                      <a:pt x="37" y="0"/>
                    </a:moveTo>
                    <a:lnTo>
                      <a:pt x="138" y="58"/>
                    </a:lnTo>
                    <a:lnTo>
                      <a:pt x="157" y="89"/>
                    </a:lnTo>
                    <a:lnTo>
                      <a:pt x="167" y="120"/>
                    </a:lnTo>
                    <a:lnTo>
                      <a:pt x="163" y="159"/>
                    </a:lnTo>
                    <a:lnTo>
                      <a:pt x="144" y="179"/>
                    </a:lnTo>
                    <a:lnTo>
                      <a:pt x="108" y="185"/>
                    </a:lnTo>
                    <a:lnTo>
                      <a:pt x="66" y="172"/>
                    </a:lnTo>
                    <a:lnTo>
                      <a:pt x="32" y="139"/>
                    </a:lnTo>
                    <a:lnTo>
                      <a:pt x="6" y="101"/>
                    </a:lnTo>
                    <a:lnTo>
                      <a:pt x="0" y="69"/>
                    </a:lnTo>
                    <a:lnTo>
                      <a:pt x="37" y="0"/>
                    </a:lnTo>
                    <a:close/>
                  </a:path>
                </a:pathLst>
              </a:custGeom>
              <a:solidFill>
                <a:srgbClr val="F0F0FF"/>
              </a:solidFill>
              <a:ln w="11113">
                <a:solidFill>
                  <a:srgbClr val="000000"/>
                </a:solidFill>
                <a:prstDash val="solid"/>
                <a:round/>
                <a:headEnd/>
                <a:tailEnd/>
              </a:ln>
            </p:spPr>
            <p:txBody>
              <a:bodyPr/>
              <a:lstStyle/>
              <a:p>
                <a:endParaRPr lang="zh-CN" altLang="en-US"/>
              </a:p>
            </p:txBody>
          </p:sp>
          <p:sp>
            <p:nvSpPr>
              <p:cNvPr id="99365" name="Oval 37"/>
              <p:cNvSpPr>
                <a:spLocks noChangeArrowheads="1"/>
              </p:cNvSpPr>
              <p:nvPr/>
            </p:nvSpPr>
            <p:spPr bwMode="auto">
              <a:xfrm>
                <a:off x="2876" y="1897"/>
                <a:ext cx="48" cy="46"/>
              </a:xfrm>
              <a:prstGeom prst="ellipse">
                <a:avLst/>
              </a:prstGeom>
              <a:solidFill>
                <a:srgbClr val="009080"/>
              </a:solidFill>
              <a:ln w="11176">
                <a:solidFill>
                  <a:srgbClr val="000000"/>
                </a:solidFill>
                <a:round/>
                <a:headEnd/>
                <a:tailEnd/>
              </a:ln>
            </p:spPr>
            <p:txBody>
              <a:bodyPr/>
              <a:lstStyle/>
              <a:p>
                <a:endParaRPr lang="zh-CN" altLang="en-US"/>
              </a:p>
            </p:txBody>
          </p:sp>
          <p:sp>
            <p:nvSpPr>
              <p:cNvPr id="99366" name="Freeform 38"/>
              <p:cNvSpPr>
                <a:spLocks/>
              </p:cNvSpPr>
              <p:nvPr/>
            </p:nvSpPr>
            <p:spPr bwMode="auto">
              <a:xfrm>
                <a:off x="2784" y="2064"/>
                <a:ext cx="296" cy="240"/>
              </a:xfrm>
              <a:custGeom>
                <a:avLst/>
                <a:gdLst>
                  <a:gd name="T0" fmla="*/ 0 w 296"/>
                  <a:gd name="T1" fmla="*/ 240 h 240"/>
                  <a:gd name="T2" fmla="*/ 192 w 296"/>
                  <a:gd name="T3" fmla="*/ 192 h 240"/>
                  <a:gd name="T4" fmla="*/ 288 w 296"/>
                  <a:gd name="T5" fmla="*/ 96 h 240"/>
                  <a:gd name="T6" fmla="*/ 240 w 296"/>
                  <a:gd name="T7" fmla="*/ 0 h 240"/>
                </a:gdLst>
                <a:ahLst/>
                <a:cxnLst>
                  <a:cxn ang="0">
                    <a:pos x="T0" y="T1"/>
                  </a:cxn>
                  <a:cxn ang="0">
                    <a:pos x="T2" y="T3"/>
                  </a:cxn>
                  <a:cxn ang="0">
                    <a:pos x="T4" y="T5"/>
                  </a:cxn>
                  <a:cxn ang="0">
                    <a:pos x="T6" y="T7"/>
                  </a:cxn>
                </a:cxnLst>
                <a:rect l="0" t="0" r="r" b="b"/>
                <a:pathLst>
                  <a:path w="296" h="240">
                    <a:moveTo>
                      <a:pt x="0" y="240"/>
                    </a:moveTo>
                    <a:cubicBezTo>
                      <a:pt x="72" y="228"/>
                      <a:pt x="144" y="216"/>
                      <a:pt x="192" y="192"/>
                    </a:cubicBezTo>
                    <a:cubicBezTo>
                      <a:pt x="240" y="168"/>
                      <a:pt x="280" y="128"/>
                      <a:pt x="288" y="96"/>
                    </a:cubicBezTo>
                    <a:cubicBezTo>
                      <a:pt x="296" y="64"/>
                      <a:pt x="268" y="32"/>
                      <a:pt x="240" y="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7" name="Freeform 39"/>
              <p:cNvSpPr>
                <a:spLocks/>
              </p:cNvSpPr>
              <p:nvPr/>
            </p:nvSpPr>
            <p:spPr bwMode="auto">
              <a:xfrm rot="20100000">
                <a:off x="2766" y="1775"/>
                <a:ext cx="194" cy="132"/>
              </a:xfrm>
              <a:custGeom>
                <a:avLst/>
                <a:gdLst>
                  <a:gd name="T0" fmla="*/ 5 w 194"/>
                  <a:gd name="T1" fmla="*/ 14 h 132"/>
                  <a:gd name="T2" fmla="*/ 14 w 194"/>
                  <a:gd name="T3" fmla="*/ 6 h 132"/>
                  <a:gd name="T4" fmla="*/ 24 w 194"/>
                  <a:gd name="T5" fmla="*/ 0 h 132"/>
                  <a:gd name="T6" fmla="*/ 34 w 194"/>
                  <a:gd name="T7" fmla="*/ 2 h 132"/>
                  <a:gd name="T8" fmla="*/ 44 w 194"/>
                  <a:gd name="T9" fmla="*/ 9 h 132"/>
                  <a:gd name="T10" fmla="*/ 188 w 194"/>
                  <a:gd name="T11" fmla="*/ 92 h 132"/>
                  <a:gd name="T12" fmla="*/ 191 w 194"/>
                  <a:gd name="T13" fmla="*/ 99 h 132"/>
                  <a:gd name="T14" fmla="*/ 194 w 194"/>
                  <a:gd name="T15" fmla="*/ 110 h 132"/>
                  <a:gd name="T16" fmla="*/ 190 w 194"/>
                  <a:gd name="T17" fmla="*/ 121 h 132"/>
                  <a:gd name="T18" fmla="*/ 181 w 194"/>
                  <a:gd name="T19" fmla="*/ 129 h 132"/>
                  <a:gd name="T20" fmla="*/ 172 w 194"/>
                  <a:gd name="T21" fmla="*/ 132 h 132"/>
                  <a:gd name="T22" fmla="*/ 160 w 194"/>
                  <a:gd name="T23" fmla="*/ 130 h 132"/>
                  <a:gd name="T24" fmla="*/ 8 w 194"/>
                  <a:gd name="T25" fmla="*/ 42 h 132"/>
                  <a:gd name="T26" fmla="*/ 2 w 194"/>
                  <a:gd name="T27" fmla="*/ 35 h 132"/>
                  <a:gd name="T28" fmla="*/ 0 w 194"/>
                  <a:gd name="T29" fmla="*/ 26 h 132"/>
                  <a:gd name="T30" fmla="*/ 5 w 194"/>
                  <a:gd name="T31" fmla="*/ 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32">
                    <a:moveTo>
                      <a:pt x="5" y="14"/>
                    </a:moveTo>
                    <a:lnTo>
                      <a:pt x="14" y="6"/>
                    </a:lnTo>
                    <a:lnTo>
                      <a:pt x="24" y="0"/>
                    </a:lnTo>
                    <a:lnTo>
                      <a:pt x="34" y="2"/>
                    </a:lnTo>
                    <a:lnTo>
                      <a:pt x="44" y="9"/>
                    </a:lnTo>
                    <a:lnTo>
                      <a:pt x="188" y="92"/>
                    </a:lnTo>
                    <a:lnTo>
                      <a:pt x="191" y="99"/>
                    </a:lnTo>
                    <a:lnTo>
                      <a:pt x="194" y="110"/>
                    </a:lnTo>
                    <a:lnTo>
                      <a:pt x="190" y="121"/>
                    </a:lnTo>
                    <a:lnTo>
                      <a:pt x="181" y="129"/>
                    </a:lnTo>
                    <a:lnTo>
                      <a:pt x="172" y="132"/>
                    </a:lnTo>
                    <a:lnTo>
                      <a:pt x="160" y="130"/>
                    </a:lnTo>
                    <a:lnTo>
                      <a:pt x="8" y="42"/>
                    </a:lnTo>
                    <a:lnTo>
                      <a:pt x="2" y="35"/>
                    </a:lnTo>
                    <a:lnTo>
                      <a:pt x="0" y="26"/>
                    </a:lnTo>
                    <a:lnTo>
                      <a:pt x="5" y="14"/>
                    </a:lnTo>
                    <a:close/>
                  </a:path>
                </a:pathLst>
              </a:custGeom>
              <a:solidFill>
                <a:srgbClr val="C08040"/>
              </a:solidFill>
              <a:ln w="11176">
                <a:solidFill>
                  <a:srgbClr val="000000"/>
                </a:solidFill>
                <a:prstDash val="solid"/>
                <a:round/>
                <a:headEnd/>
                <a:tailEnd/>
              </a:ln>
            </p:spPr>
            <p:txBody>
              <a:bodyPr/>
              <a:lstStyle/>
              <a:p>
                <a:endParaRPr lang="zh-CN" altLang="en-US"/>
              </a:p>
            </p:txBody>
          </p:sp>
          <p:grpSp>
            <p:nvGrpSpPr>
              <p:cNvPr id="99368" name="Group 40"/>
              <p:cNvGrpSpPr>
                <a:grpSpLocks/>
              </p:cNvGrpSpPr>
              <p:nvPr/>
            </p:nvGrpSpPr>
            <p:grpSpPr bwMode="auto">
              <a:xfrm>
                <a:off x="2205" y="2198"/>
                <a:ext cx="1888" cy="1489"/>
                <a:chOff x="2205" y="2198"/>
                <a:chExt cx="1888" cy="1489"/>
              </a:xfrm>
            </p:grpSpPr>
            <p:grpSp>
              <p:nvGrpSpPr>
                <p:cNvPr id="99369" name="Group 41"/>
                <p:cNvGrpSpPr>
                  <a:grpSpLocks/>
                </p:cNvGrpSpPr>
                <p:nvPr/>
              </p:nvGrpSpPr>
              <p:grpSpPr bwMode="auto">
                <a:xfrm>
                  <a:off x="2205" y="2423"/>
                  <a:ext cx="1888" cy="1159"/>
                  <a:chOff x="2205" y="2423"/>
                  <a:chExt cx="1888" cy="1159"/>
                </a:xfrm>
              </p:grpSpPr>
              <p:sp>
                <p:nvSpPr>
                  <p:cNvPr id="99370" name="Freeform 42"/>
                  <p:cNvSpPr>
                    <a:spLocks/>
                  </p:cNvSpPr>
                  <p:nvPr/>
                </p:nvSpPr>
                <p:spPr bwMode="auto">
                  <a:xfrm>
                    <a:off x="2205" y="2423"/>
                    <a:ext cx="1888" cy="1159"/>
                  </a:xfrm>
                  <a:custGeom>
                    <a:avLst/>
                    <a:gdLst>
                      <a:gd name="T0" fmla="*/ 690 w 1888"/>
                      <a:gd name="T1" fmla="*/ 6 h 1159"/>
                      <a:gd name="T2" fmla="*/ 1233 w 1888"/>
                      <a:gd name="T3" fmla="*/ 120 h 1159"/>
                      <a:gd name="T4" fmla="*/ 1381 w 1888"/>
                      <a:gd name="T5" fmla="*/ 488 h 1159"/>
                      <a:gd name="T6" fmla="*/ 1421 w 1888"/>
                      <a:gd name="T7" fmla="*/ 531 h 1159"/>
                      <a:gd name="T8" fmla="*/ 1449 w 1888"/>
                      <a:gd name="T9" fmla="*/ 588 h 1159"/>
                      <a:gd name="T10" fmla="*/ 1489 w 1888"/>
                      <a:gd name="T11" fmla="*/ 652 h 1159"/>
                      <a:gd name="T12" fmla="*/ 1519 w 1888"/>
                      <a:gd name="T13" fmla="*/ 699 h 1159"/>
                      <a:gd name="T14" fmla="*/ 1577 w 1888"/>
                      <a:gd name="T15" fmla="*/ 748 h 1159"/>
                      <a:gd name="T16" fmla="*/ 1610 w 1888"/>
                      <a:gd name="T17" fmla="*/ 811 h 1159"/>
                      <a:gd name="T18" fmla="*/ 1631 w 1888"/>
                      <a:gd name="T19" fmla="*/ 869 h 1159"/>
                      <a:gd name="T20" fmla="*/ 1635 w 1888"/>
                      <a:gd name="T21" fmla="*/ 931 h 1159"/>
                      <a:gd name="T22" fmla="*/ 1689 w 1888"/>
                      <a:gd name="T23" fmla="*/ 943 h 1159"/>
                      <a:gd name="T24" fmla="*/ 1741 w 1888"/>
                      <a:gd name="T25" fmla="*/ 963 h 1159"/>
                      <a:gd name="T26" fmla="*/ 1797 w 1888"/>
                      <a:gd name="T27" fmla="*/ 995 h 1159"/>
                      <a:gd name="T28" fmla="*/ 1838 w 1888"/>
                      <a:gd name="T29" fmla="*/ 1039 h 1159"/>
                      <a:gd name="T30" fmla="*/ 1863 w 1888"/>
                      <a:gd name="T31" fmla="*/ 1090 h 1159"/>
                      <a:gd name="T32" fmla="*/ 1888 w 1888"/>
                      <a:gd name="T33" fmla="*/ 1159 h 1159"/>
                      <a:gd name="T34" fmla="*/ 704 w 1888"/>
                      <a:gd name="T35" fmla="*/ 1159 h 1159"/>
                      <a:gd name="T36" fmla="*/ 672 w 1888"/>
                      <a:gd name="T37" fmla="*/ 1116 h 1159"/>
                      <a:gd name="T38" fmla="*/ 658 w 1888"/>
                      <a:gd name="T39" fmla="*/ 1076 h 1159"/>
                      <a:gd name="T40" fmla="*/ 649 w 1888"/>
                      <a:gd name="T41" fmla="*/ 1014 h 1159"/>
                      <a:gd name="T42" fmla="*/ 632 w 1888"/>
                      <a:gd name="T43" fmla="*/ 950 h 1159"/>
                      <a:gd name="T44" fmla="*/ 582 w 1888"/>
                      <a:gd name="T45" fmla="*/ 893 h 1159"/>
                      <a:gd name="T46" fmla="*/ 538 w 1888"/>
                      <a:gd name="T47" fmla="*/ 913 h 1159"/>
                      <a:gd name="T48" fmla="*/ 492 w 1888"/>
                      <a:gd name="T49" fmla="*/ 950 h 1159"/>
                      <a:gd name="T50" fmla="*/ 449 w 1888"/>
                      <a:gd name="T51" fmla="*/ 982 h 1159"/>
                      <a:gd name="T52" fmla="*/ 406 w 1888"/>
                      <a:gd name="T53" fmla="*/ 1044 h 1159"/>
                      <a:gd name="T54" fmla="*/ 372 w 1888"/>
                      <a:gd name="T55" fmla="*/ 1127 h 1159"/>
                      <a:gd name="T56" fmla="*/ 298 w 1888"/>
                      <a:gd name="T57" fmla="*/ 1105 h 1159"/>
                      <a:gd name="T58" fmla="*/ 49 w 1888"/>
                      <a:gd name="T59" fmla="*/ 1127 h 1159"/>
                      <a:gd name="T60" fmla="*/ 24 w 1888"/>
                      <a:gd name="T61" fmla="*/ 1087 h 1159"/>
                      <a:gd name="T62" fmla="*/ 2 w 1888"/>
                      <a:gd name="T63" fmla="*/ 1007 h 1159"/>
                      <a:gd name="T64" fmla="*/ 0 w 1888"/>
                      <a:gd name="T65" fmla="*/ 924 h 1159"/>
                      <a:gd name="T66" fmla="*/ 19 w 1888"/>
                      <a:gd name="T67" fmla="*/ 837 h 1159"/>
                      <a:gd name="T68" fmla="*/ 56 w 1888"/>
                      <a:gd name="T69" fmla="*/ 758 h 1159"/>
                      <a:gd name="T70" fmla="*/ 120 w 1888"/>
                      <a:gd name="T71" fmla="*/ 690 h 1159"/>
                      <a:gd name="T72" fmla="*/ 199 w 1888"/>
                      <a:gd name="T73" fmla="*/ 645 h 1159"/>
                      <a:gd name="T74" fmla="*/ 190 w 1888"/>
                      <a:gd name="T75" fmla="*/ 566 h 1159"/>
                      <a:gd name="T76" fmla="*/ 208 w 1888"/>
                      <a:gd name="T77" fmla="*/ 500 h 1159"/>
                      <a:gd name="T78" fmla="*/ 236 w 1888"/>
                      <a:gd name="T79" fmla="*/ 422 h 1159"/>
                      <a:gd name="T80" fmla="*/ 278 w 1888"/>
                      <a:gd name="T81" fmla="*/ 358 h 1159"/>
                      <a:gd name="T82" fmla="*/ 322 w 1888"/>
                      <a:gd name="T83" fmla="*/ 323 h 1159"/>
                      <a:gd name="T84" fmla="*/ 388 w 1888"/>
                      <a:gd name="T85" fmla="*/ 294 h 1159"/>
                      <a:gd name="T86" fmla="*/ 435 w 1888"/>
                      <a:gd name="T87" fmla="*/ 279 h 1159"/>
                      <a:gd name="T88" fmla="*/ 486 w 1888"/>
                      <a:gd name="T89" fmla="*/ 203 h 1159"/>
                      <a:gd name="T90" fmla="*/ 480 w 1888"/>
                      <a:gd name="T91" fmla="*/ 76 h 1159"/>
                      <a:gd name="T92" fmla="*/ 524 w 1888"/>
                      <a:gd name="T93" fmla="*/ 19 h 1159"/>
                      <a:gd name="T94" fmla="*/ 582 w 1888"/>
                      <a:gd name="T95" fmla="*/ 0 h 1159"/>
                      <a:gd name="T96" fmla="*/ 690 w 1888"/>
                      <a:gd name="T97" fmla="*/ 6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88" h="1159">
                        <a:moveTo>
                          <a:pt x="690" y="6"/>
                        </a:moveTo>
                        <a:lnTo>
                          <a:pt x="1233" y="120"/>
                        </a:lnTo>
                        <a:lnTo>
                          <a:pt x="1381" y="488"/>
                        </a:lnTo>
                        <a:lnTo>
                          <a:pt x="1421" y="531"/>
                        </a:lnTo>
                        <a:lnTo>
                          <a:pt x="1449" y="588"/>
                        </a:lnTo>
                        <a:lnTo>
                          <a:pt x="1489" y="652"/>
                        </a:lnTo>
                        <a:lnTo>
                          <a:pt x="1519" y="699"/>
                        </a:lnTo>
                        <a:lnTo>
                          <a:pt x="1577" y="748"/>
                        </a:lnTo>
                        <a:lnTo>
                          <a:pt x="1610" y="811"/>
                        </a:lnTo>
                        <a:lnTo>
                          <a:pt x="1631" y="869"/>
                        </a:lnTo>
                        <a:lnTo>
                          <a:pt x="1635" y="931"/>
                        </a:lnTo>
                        <a:lnTo>
                          <a:pt x="1689" y="943"/>
                        </a:lnTo>
                        <a:lnTo>
                          <a:pt x="1741" y="963"/>
                        </a:lnTo>
                        <a:lnTo>
                          <a:pt x="1797" y="995"/>
                        </a:lnTo>
                        <a:lnTo>
                          <a:pt x="1838" y="1039"/>
                        </a:lnTo>
                        <a:lnTo>
                          <a:pt x="1863" y="1090"/>
                        </a:lnTo>
                        <a:lnTo>
                          <a:pt x="1888" y="1159"/>
                        </a:lnTo>
                        <a:lnTo>
                          <a:pt x="704" y="1159"/>
                        </a:lnTo>
                        <a:lnTo>
                          <a:pt x="672" y="1116"/>
                        </a:lnTo>
                        <a:lnTo>
                          <a:pt x="658" y="1076"/>
                        </a:lnTo>
                        <a:lnTo>
                          <a:pt x="649" y="1014"/>
                        </a:lnTo>
                        <a:lnTo>
                          <a:pt x="632" y="950"/>
                        </a:lnTo>
                        <a:lnTo>
                          <a:pt x="582" y="893"/>
                        </a:lnTo>
                        <a:lnTo>
                          <a:pt x="538" y="913"/>
                        </a:lnTo>
                        <a:lnTo>
                          <a:pt x="492" y="950"/>
                        </a:lnTo>
                        <a:lnTo>
                          <a:pt x="449" y="982"/>
                        </a:lnTo>
                        <a:lnTo>
                          <a:pt x="406" y="1044"/>
                        </a:lnTo>
                        <a:lnTo>
                          <a:pt x="372" y="1127"/>
                        </a:lnTo>
                        <a:lnTo>
                          <a:pt x="298" y="1105"/>
                        </a:lnTo>
                        <a:lnTo>
                          <a:pt x="49" y="1127"/>
                        </a:lnTo>
                        <a:lnTo>
                          <a:pt x="24" y="1087"/>
                        </a:lnTo>
                        <a:lnTo>
                          <a:pt x="2" y="1007"/>
                        </a:lnTo>
                        <a:lnTo>
                          <a:pt x="0" y="924"/>
                        </a:lnTo>
                        <a:lnTo>
                          <a:pt x="19" y="837"/>
                        </a:lnTo>
                        <a:lnTo>
                          <a:pt x="56" y="758"/>
                        </a:lnTo>
                        <a:lnTo>
                          <a:pt x="120" y="690"/>
                        </a:lnTo>
                        <a:lnTo>
                          <a:pt x="199" y="645"/>
                        </a:lnTo>
                        <a:lnTo>
                          <a:pt x="190" y="566"/>
                        </a:lnTo>
                        <a:lnTo>
                          <a:pt x="208" y="500"/>
                        </a:lnTo>
                        <a:lnTo>
                          <a:pt x="236" y="422"/>
                        </a:lnTo>
                        <a:lnTo>
                          <a:pt x="278" y="358"/>
                        </a:lnTo>
                        <a:lnTo>
                          <a:pt x="322" y="323"/>
                        </a:lnTo>
                        <a:lnTo>
                          <a:pt x="388" y="294"/>
                        </a:lnTo>
                        <a:lnTo>
                          <a:pt x="435" y="279"/>
                        </a:lnTo>
                        <a:lnTo>
                          <a:pt x="486" y="203"/>
                        </a:lnTo>
                        <a:lnTo>
                          <a:pt x="480" y="76"/>
                        </a:lnTo>
                        <a:lnTo>
                          <a:pt x="524" y="19"/>
                        </a:lnTo>
                        <a:lnTo>
                          <a:pt x="582" y="0"/>
                        </a:lnTo>
                        <a:lnTo>
                          <a:pt x="690" y="6"/>
                        </a:lnTo>
                        <a:close/>
                      </a:path>
                    </a:pathLst>
                  </a:custGeom>
                  <a:solidFill>
                    <a:srgbClr val="4080FF"/>
                  </a:solidFill>
                  <a:ln w="11176">
                    <a:solidFill>
                      <a:srgbClr val="000000"/>
                    </a:solidFill>
                    <a:prstDash val="solid"/>
                    <a:round/>
                    <a:headEnd/>
                    <a:tailEnd/>
                  </a:ln>
                </p:spPr>
                <p:txBody>
                  <a:bodyPr/>
                  <a:lstStyle/>
                  <a:p>
                    <a:endParaRPr lang="zh-CN" altLang="en-US"/>
                  </a:p>
                </p:txBody>
              </p:sp>
              <p:sp>
                <p:nvSpPr>
                  <p:cNvPr id="99371" name="Freeform 43"/>
                  <p:cNvSpPr>
                    <a:spLocks/>
                  </p:cNvSpPr>
                  <p:nvPr/>
                </p:nvSpPr>
                <p:spPr bwMode="auto">
                  <a:xfrm>
                    <a:off x="2275" y="3203"/>
                    <a:ext cx="75" cy="213"/>
                  </a:xfrm>
                  <a:custGeom>
                    <a:avLst/>
                    <a:gdLst>
                      <a:gd name="T0" fmla="*/ 75 w 75"/>
                      <a:gd name="T1" fmla="*/ 0 h 213"/>
                      <a:gd name="T2" fmla="*/ 5 w 75"/>
                      <a:gd name="T3" fmla="*/ 76 h 213"/>
                      <a:gd name="T4" fmla="*/ 0 w 75"/>
                      <a:gd name="T5" fmla="*/ 138 h 213"/>
                      <a:gd name="T6" fmla="*/ 5 w 75"/>
                      <a:gd name="T7" fmla="*/ 195 h 213"/>
                      <a:gd name="T8" fmla="*/ 18 w 75"/>
                      <a:gd name="T9" fmla="*/ 213 h 213"/>
                    </a:gdLst>
                    <a:ahLst/>
                    <a:cxnLst>
                      <a:cxn ang="0">
                        <a:pos x="T0" y="T1"/>
                      </a:cxn>
                      <a:cxn ang="0">
                        <a:pos x="T2" y="T3"/>
                      </a:cxn>
                      <a:cxn ang="0">
                        <a:pos x="T4" y="T5"/>
                      </a:cxn>
                      <a:cxn ang="0">
                        <a:pos x="T6" y="T7"/>
                      </a:cxn>
                      <a:cxn ang="0">
                        <a:pos x="T8" y="T9"/>
                      </a:cxn>
                    </a:cxnLst>
                    <a:rect l="0" t="0" r="r" b="b"/>
                    <a:pathLst>
                      <a:path w="75" h="213">
                        <a:moveTo>
                          <a:pt x="75" y="0"/>
                        </a:moveTo>
                        <a:lnTo>
                          <a:pt x="5" y="76"/>
                        </a:lnTo>
                        <a:lnTo>
                          <a:pt x="0" y="138"/>
                        </a:lnTo>
                        <a:lnTo>
                          <a:pt x="5" y="195"/>
                        </a:lnTo>
                        <a:lnTo>
                          <a:pt x="18" y="213"/>
                        </a:lnTo>
                      </a:path>
                    </a:pathLst>
                  </a:custGeom>
                  <a:noFill/>
                  <a:ln w="11176">
                    <a:solidFill>
                      <a:srgbClr val="002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72" name="Freeform 44"/>
                  <p:cNvSpPr>
                    <a:spLocks/>
                  </p:cNvSpPr>
                  <p:nvPr/>
                </p:nvSpPr>
                <p:spPr bwMode="auto">
                  <a:xfrm>
                    <a:off x="2740" y="3107"/>
                    <a:ext cx="173" cy="237"/>
                  </a:xfrm>
                  <a:custGeom>
                    <a:avLst/>
                    <a:gdLst>
                      <a:gd name="T0" fmla="*/ 0 w 173"/>
                      <a:gd name="T1" fmla="*/ 172 h 237"/>
                      <a:gd name="T2" fmla="*/ 28 w 173"/>
                      <a:gd name="T3" fmla="*/ 184 h 237"/>
                      <a:gd name="T4" fmla="*/ 44 w 173"/>
                      <a:gd name="T5" fmla="*/ 197 h 237"/>
                      <a:gd name="T6" fmla="*/ 22 w 173"/>
                      <a:gd name="T7" fmla="*/ 206 h 237"/>
                      <a:gd name="T8" fmla="*/ 51 w 173"/>
                      <a:gd name="T9" fmla="*/ 215 h 237"/>
                      <a:gd name="T10" fmla="*/ 79 w 173"/>
                      <a:gd name="T11" fmla="*/ 237 h 237"/>
                      <a:gd name="T12" fmla="*/ 72 w 173"/>
                      <a:gd name="T13" fmla="*/ 179 h 237"/>
                      <a:gd name="T14" fmla="*/ 118 w 173"/>
                      <a:gd name="T15" fmla="*/ 121 h 237"/>
                      <a:gd name="T16" fmla="*/ 148 w 173"/>
                      <a:gd name="T17" fmla="*/ 99 h 237"/>
                      <a:gd name="T18" fmla="*/ 173 w 173"/>
                      <a:gd name="T19" fmla="*/ 89 h 237"/>
                      <a:gd name="T20" fmla="*/ 152 w 173"/>
                      <a:gd name="T21" fmla="*/ 89 h 237"/>
                      <a:gd name="T22" fmla="*/ 108 w 173"/>
                      <a:gd name="T23" fmla="*/ 99 h 237"/>
                      <a:gd name="T24" fmla="*/ 75 w 173"/>
                      <a:gd name="T25" fmla="*/ 125 h 237"/>
                      <a:gd name="T26" fmla="*/ 83 w 173"/>
                      <a:gd name="T27" fmla="*/ 89 h 237"/>
                      <a:gd name="T28" fmla="*/ 111 w 173"/>
                      <a:gd name="T29" fmla="*/ 38 h 237"/>
                      <a:gd name="T30" fmla="*/ 146 w 173"/>
                      <a:gd name="T31" fmla="*/ 0 h 237"/>
                      <a:gd name="T32" fmla="*/ 111 w 173"/>
                      <a:gd name="T33" fmla="*/ 18 h 237"/>
                      <a:gd name="T34" fmla="*/ 67 w 173"/>
                      <a:gd name="T35" fmla="*/ 61 h 237"/>
                      <a:gd name="T36" fmla="*/ 51 w 173"/>
                      <a:gd name="T37" fmla="*/ 115 h 237"/>
                      <a:gd name="T38" fmla="*/ 51 w 173"/>
                      <a:gd name="T39" fmla="*/ 162 h 237"/>
                      <a:gd name="T40" fmla="*/ 51 w 173"/>
                      <a:gd name="T41" fmla="*/ 187 h 237"/>
                      <a:gd name="T42" fmla="*/ 35 w 173"/>
                      <a:gd name="T43" fmla="*/ 165 h 237"/>
                      <a:gd name="T44" fmla="*/ 0 w 173"/>
                      <a:gd name="T45" fmla="*/ 17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237">
                        <a:moveTo>
                          <a:pt x="0" y="172"/>
                        </a:moveTo>
                        <a:lnTo>
                          <a:pt x="28" y="184"/>
                        </a:lnTo>
                        <a:lnTo>
                          <a:pt x="44" y="197"/>
                        </a:lnTo>
                        <a:lnTo>
                          <a:pt x="22" y="206"/>
                        </a:lnTo>
                        <a:lnTo>
                          <a:pt x="51" y="215"/>
                        </a:lnTo>
                        <a:lnTo>
                          <a:pt x="79" y="237"/>
                        </a:lnTo>
                        <a:lnTo>
                          <a:pt x="72" y="179"/>
                        </a:lnTo>
                        <a:lnTo>
                          <a:pt x="118" y="121"/>
                        </a:lnTo>
                        <a:lnTo>
                          <a:pt x="148" y="99"/>
                        </a:lnTo>
                        <a:lnTo>
                          <a:pt x="173" y="89"/>
                        </a:lnTo>
                        <a:lnTo>
                          <a:pt x="152" y="89"/>
                        </a:lnTo>
                        <a:lnTo>
                          <a:pt x="108" y="99"/>
                        </a:lnTo>
                        <a:lnTo>
                          <a:pt x="75" y="125"/>
                        </a:lnTo>
                        <a:lnTo>
                          <a:pt x="83" y="89"/>
                        </a:lnTo>
                        <a:lnTo>
                          <a:pt x="111" y="38"/>
                        </a:lnTo>
                        <a:lnTo>
                          <a:pt x="146" y="0"/>
                        </a:lnTo>
                        <a:lnTo>
                          <a:pt x="111" y="18"/>
                        </a:lnTo>
                        <a:lnTo>
                          <a:pt x="67" y="61"/>
                        </a:lnTo>
                        <a:lnTo>
                          <a:pt x="51" y="115"/>
                        </a:lnTo>
                        <a:lnTo>
                          <a:pt x="51" y="162"/>
                        </a:lnTo>
                        <a:lnTo>
                          <a:pt x="51" y="187"/>
                        </a:lnTo>
                        <a:lnTo>
                          <a:pt x="35" y="165"/>
                        </a:lnTo>
                        <a:lnTo>
                          <a:pt x="0" y="172"/>
                        </a:lnTo>
                        <a:close/>
                      </a:path>
                    </a:pathLst>
                  </a:custGeom>
                  <a:solidFill>
                    <a:srgbClr val="0020A0"/>
                  </a:solidFill>
                  <a:ln w="11176">
                    <a:solidFill>
                      <a:srgbClr val="000000"/>
                    </a:solidFill>
                    <a:prstDash val="solid"/>
                    <a:round/>
                    <a:headEnd/>
                    <a:tailEnd/>
                  </a:ln>
                </p:spPr>
                <p:txBody>
                  <a:bodyPr/>
                  <a:lstStyle/>
                  <a:p>
                    <a:endParaRPr lang="zh-CN" altLang="en-US"/>
                  </a:p>
                </p:txBody>
              </p:sp>
              <p:sp>
                <p:nvSpPr>
                  <p:cNvPr id="99373" name="Freeform 45"/>
                  <p:cNvSpPr>
                    <a:spLocks/>
                  </p:cNvSpPr>
                  <p:nvPr/>
                </p:nvSpPr>
                <p:spPr bwMode="auto">
                  <a:xfrm>
                    <a:off x="2404" y="3050"/>
                    <a:ext cx="70" cy="21"/>
                  </a:xfrm>
                  <a:custGeom>
                    <a:avLst/>
                    <a:gdLst>
                      <a:gd name="T0" fmla="*/ 0 w 70"/>
                      <a:gd name="T1" fmla="*/ 21 h 21"/>
                      <a:gd name="T2" fmla="*/ 22 w 70"/>
                      <a:gd name="T3" fmla="*/ 18 h 21"/>
                      <a:gd name="T4" fmla="*/ 42 w 70"/>
                      <a:gd name="T5" fmla="*/ 3 h 21"/>
                      <a:gd name="T6" fmla="*/ 70 w 70"/>
                      <a:gd name="T7" fmla="*/ 0 h 21"/>
                    </a:gdLst>
                    <a:ahLst/>
                    <a:cxnLst>
                      <a:cxn ang="0">
                        <a:pos x="T0" y="T1"/>
                      </a:cxn>
                      <a:cxn ang="0">
                        <a:pos x="T2" y="T3"/>
                      </a:cxn>
                      <a:cxn ang="0">
                        <a:pos x="T4" y="T5"/>
                      </a:cxn>
                      <a:cxn ang="0">
                        <a:pos x="T6" y="T7"/>
                      </a:cxn>
                    </a:cxnLst>
                    <a:rect l="0" t="0" r="r" b="b"/>
                    <a:pathLst>
                      <a:path w="70" h="21">
                        <a:moveTo>
                          <a:pt x="0" y="21"/>
                        </a:moveTo>
                        <a:lnTo>
                          <a:pt x="22" y="18"/>
                        </a:lnTo>
                        <a:lnTo>
                          <a:pt x="42" y="3"/>
                        </a:lnTo>
                        <a:lnTo>
                          <a:pt x="70" y="0"/>
                        </a:lnTo>
                      </a:path>
                    </a:pathLst>
                  </a:custGeom>
                  <a:noFill/>
                  <a:ln w="1117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74" name="Freeform 46"/>
                  <p:cNvSpPr>
                    <a:spLocks/>
                  </p:cNvSpPr>
                  <p:nvPr/>
                </p:nvSpPr>
                <p:spPr bwMode="auto">
                  <a:xfrm>
                    <a:off x="2775" y="2539"/>
                    <a:ext cx="844" cy="510"/>
                  </a:xfrm>
                  <a:custGeom>
                    <a:avLst/>
                    <a:gdLst>
                      <a:gd name="T0" fmla="*/ 0 w 844"/>
                      <a:gd name="T1" fmla="*/ 17 h 510"/>
                      <a:gd name="T2" fmla="*/ 16 w 844"/>
                      <a:gd name="T3" fmla="*/ 54 h 510"/>
                      <a:gd name="T4" fmla="*/ 54 w 844"/>
                      <a:gd name="T5" fmla="*/ 89 h 510"/>
                      <a:gd name="T6" fmla="*/ 91 w 844"/>
                      <a:gd name="T7" fmla="*/ 102 h 510"/>
                      <a:gd name="T8" fmla="*/ 144 w 844"/>
                      <a:gd name="T9" fmla="*/ 114 h 510"/>
                      <a:gd name="T10" fmla="*/ 186 w 844"/>
                      <a:gd name="T11" fmla="*/ 126 h 510"/>
                      <a:gd name="T12" fmla="*/ 256 w 844"/>
                      <a:gd name="T13" fmla="*/ 140 h 510"/>
                      <a:gd name="T14" fmla="*/ 335 w 844"/>
                      <a:gd name="T15" fmla="*/ 155 h 510"/>
                      <a:gd name="T16" fmla="*/ 405 w 844"/>
                      <a:gd name="T17" fmla="*/ 177 h 510"/>
                      <a:gd name="T18" fmla="*/ 451 w 844"/>
                      <a:gd name="T19" fmla="*/ 196 h 510"/>
                      <a:gd name="T20" fmla="*/ 503 w 844"/>
                      <a:gd name="T21" fmla="*/ 231 h 510"/>
                      <a:gd name="T22" fmla="*/ 541 w 844"/>
                      <a:gd name="T23" fmla="*/ 279 h 510"/>
                      <a:gd name="T24" fmla="*/ 576 w 844"/>
                      <a:gd name="T25" fmla="*/ 351 h 510"/>
                      <a:gd name="T26" fmla="*/ 601 w 844"/>
                      <a:gd name="T27" fmla="*/ 430 h 510"/>
                      <a:gd name="T28" fmla="*/ 614 w 844"/>
                      <a:gd name="T29" fmla="*/ 510 h 510"/>
                      <a:gd name="T30" fmla="*/ 627 w 844"/>
                      <a:gd name="T31" fmla="*/ 456 h 510"/>
                      <a:gd name="T32" fmla="*/ 640 w 844"/>
                      <a:gd name="T33" fmla="*/ 410 h 510"/>
                      <a:gd name="T34" fmla="*/ 649 w 844"/>
                      <a:gd name="T35" fmla="*/ 344 h 510"/>
                      <a:gd name="T36" fmla="*/ 652 w 844"/>
                      <a:gd name="T37" fmla="*/ 272 h 510"/>
                      <a:gd name="T38" fmla="*/ 660 w 844"/>
                      <a:gd name="T39" fmla="*/ 206 h 510"/>
                      <a:gd name="T40" fmla="*/ 661 w 844"/>
                      <a:gd name="T41" fmla="*/ 121 h 510"/>
                      <a:gd name="T42" fmla="*/ 710 w 844"/>
                      <a:gd name="T43" fmla="*/ 181 h 510"/>
                      <a:gd name="T44" fmla="*/ 731 w 844"/>
                      <a:gd name="T45" fmla="*/ 238 h 510"/>
                      <a:gd name="T46" fmla="*/ 751 w 844"/>
                      <a:gd name="T47" fmla="*/ 289 h 510"/>
                      <a:gd name="T48" fmla="*/ 763 w 844"/>
                      <a:gd name="T49" fmla="*/ 338 h 510"/>
                      <a:gd name="T50" fmla="*/ 770 w 844"/>
                      <a:gd name="T51" fmla="*/ 368 h 510"/>
                      <a:gd name="T52" fmla="*/ 844 w 844"/>
                      <a:gd name="T53" fmla="*/ 426 h 510"/>
                      <a:gd name="T54" fmla="*/ 783 w 844"/>
                      <a:gd name="T55" fmla="*/ 358 h 510"/>
                      <a:gd name="T56" fmla="*/ 770 w 844"/>
                      <a:gd name="T57" fmla="*/ 308 h 510"/>
                      <a:gd name="T58" fmla="*/ 735 w 844"/>
                      <a:gd name="T59" fmla="*/ 199 h 510"/>
                      <a:gd name="T60" fmla="*/ 668 w 844"/>
                      <a:gd name="T61" fmla="*/ 102 h 510"/>
                      <a:gd name="T62" fmla="*/ 634 w 844"/>
                      <a:gd name="T63" fmla="*/ 44 h 510"/>
                      <a:gd name="T64" fmla="*/ 586 w 844"/>
                      <a:gd name="T65" fmla="*/ 48 h 510"/>
                      <a:gd name="T66" fmla="*/ 548 w 844"/>
                      <a:gd name="T67" fmla="*/ 48 h 510"/>
                      <a:gd name="T68" fmla="*/ 494 w 844"/>
                      <a:gd name="T69" fmla="*/ 48 h 510"/>
                      <a:gd name="T70" fmla="*/ 433 w 844"/>
                      <a:gd name="T71" fmla="*/ 38 h 510"/>
                      <a:gd name="T72" fmla="*/ 379 w 844"/>
                      <a:gd name="T73" fmla="*/ 38 h 510"/>
                      <a:gd name="T74" fmla="*/ 339 w 844"/>
                      <a:gd name="T75" fmla="*/ 19 h 510"/>
                      <a:gd name="T76" fmla="*/ 275 w 844"/>
                      <a:gd name="T77" fmla="*/ 3 h 510"/>
                      <a:gd name="T78" fmla="*/ 186 w 844"/>
                      <a:gd name="T79" fmla="*/ 0 h 510"/>
                      <a:gd name="T80" fmla="*/ 66 w 844"/>
                      <a:gd name="T81" fmla="*/ 9 h 510"/>
                      <a:gd name="T82" fmla="*/ 0 w 844"/>
                      <a:gd name="T83" fmla="*/ 17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4" h="510">
                        <a:moveTo>
                          <a:pt x="0" y="17"/>
                        </a:moveTo>
                        <a:lnTo>
                          <a:pt x="16" y="54"/>
                        </a:lnTo>
                        <a:lnTo>
                          <a:pt x="54" y="89"/>
                        </a:lnTo>
                        <a:lnTo>
                          <a:pt x="91" y="102"/>
                        </a:lnTo>
                        <a:lnTo>
                          <a:pt x="144" y="114"/>
                        </a:lnTo>
                        <a:lnTo>
                          <a:pt x="186" y="126"/>
                        </a:lnTo>
                        <a:lnTo>
                          <a:pt x="256" y="140"/>
                        </a:lnTo>
                        <a:lnTo>
                          <a:pt x="335" y="155"/>
                        </a:lnTo>
                        <a:lnTo>
                          <a:pt x="405" y="177"/>
                        </a:lnTo>
                        <a:lnTo>
                          <a:pt x="451" y="196"/>
                        </a:lnTo>
                        <a:lnTo>
                          <a:pt x="503" y="231"/>
                        </a:lnTo>
                        <a:lnTo>
                          <a:pt x="541" y="279"/>
                        </a:lnTo>
                        <a:lnTo>
                          <a:pt x="576" y="351"/>
                        </a:lnTo>
                        <a:lnTo>
                          <a:pt x="601" y="430"/>
                        </a:lnTo>
                        <a:lnTo>
                          <a:pt x="614" y="510"/>
                        </a:lnTo>
                        <a:lnTo>
                          <a:pt x="627" y="456"/>
                        </a:lnTo>
                        <a:lnTo>
                          <a:pt x="640" y="410"/>
                        </a:lnTo>
                        <a:lnTo>
                          <a:pt x="649" y="344"/>
                        </a:lnTo>
                        <a:lnTo>
                          <a:pt x="652" y="272"/>
                        </a:lnTo>
                        <a:lnTo>
                          <a:pt x="660" y="206"/>
                        </a:lnTo>
                        <a:lnTo>
                          <a:pt x="661" y="121"/>
                        </a:lnTo>
                        <a:lnTo>
                          <a:pt x="710" y="181"/>
                        </a:lnTo>
                        <a:lnTo>
                          <a:pt x="731" y="238"/>
                        </a:lnTo>
                        <a:lnTo>
                          <a:pt x="751" y="289"/>
                        </a:lnTo>
                        <a:lnTo>
                          <a:pt x="763" y="338"/>
                        </a:lnTo>
                        <a:lnTo>
                          <a:pt x="770" y="368"/>
                        </a:lnTo>
                        <a:lnTo>
                          <a:pt x="844" y="426"/>
                        </a:lnTo>
                        <a:lnTo>
                          <a:pt x="783" y="358"/>
                        </a:lnTo>
                        <a:lnTo>
                          <a:pt x="770" y="308"/>
                        </a:lnTo>
                        <a:lnTo>
                          <a:pt x="735" y="199"/>
                        </a:lnTo>
                        <a:lnTo>
                          <a:pt x="668" y="102"/>
                        </a:lnTo>
                        <a:lnTo>
                          <a:pt x="634" y="44"/>
                        </a:lnTo>
                        <a:lnTo>
                          <a:pt x="586" y="48"/>
                        </a:lnTo>
                        <a:lnTo>
                          <a:pt x="548" y="48"/>
                        </a:lnTo>
                        <a:lnTo>
                          <a:pt x="494" y="48"/>
                        </a:lnTo>
                        <a:lnTo>
                          <a:pt x="433" y="38"/>
                        </a:lnTo>
                        <a:lnTo>
                          <a:pt x="379" y="38"/>
                        </a:lnTo>
                        <a:lnTo>
                          <a:pt x="339" y="19"/>
                        </a:lnTo>
                        <a:lnTo>
                          <a:pt x="275" y="3"/>
                        </a:lnTo>
                        <a:lnTo>
                          <a:pt x="186" y="0"/>
                        </a:lnTo>
                        <a:lnTo>
                          <a:pt x="66" y="9"/>
                        </a:lnTo>
                        <a:lnTo>
                          <a:pt x="0" y="17"/>
                        </a:lnTo>
                        <a:close/>
                      </a:path>
                    </a:pathLst>
                  </a:custGeom>
                  <a:solidFill>
                    <a:srgbClr val="0020A0"/>
                  </a:solidFill>
                  <a:ln w="11176">
                    <a:solidFill>
                      <a:srgbClr val="0020A0"/>
                    </a:solidFill>
                    <a:prstDash val="solid"/>
                    <a:round/>
                    <a:headEnd/>
                    <a:tailEnd/>
                  </a:ln>
                </p:spPr>
                <p:txBody>
                  <a:bodyPr/>
                  <a:lstStyle/>
                  <a:p>
                    <a:endParaRPr lang="zh-CN" altLang="en-US"/>
                  </a:p>
                </p:txBody>
              </p:sp>
              <p:sp>
                <p:nvSpPr>
                  <p:cNvPr id="99375" name="Freeform 47"/>
                  <p:cNvSpPr>
                    <a:spLocks/>
                  </p:cNvSpPr>
                  <p:nvPr/>
                </p:nvSpPr>
                <p:spPr bwMode="auto">
                  <a:xfrm>
                    <a:off x="2768" y="2462"/>
                    <a:ext cx="909" cy="590"/>
                  </a:xfrm>
                  <a:custGeom>
                    <a:avLst/>
                    <a:gdLst>
                      <a:gd name="T0" fmla="*/ 0 w 909"/>
                      <a:gd name="T1" fmla="*/ 17 h 590"/>
                      <a:gd name="T2" fmla="*/ 16 w 909"/>
                      <a:gd name="T3" fmla="*/ 54 h 590"/>
                      <a:gd name="T4" fmla="*/ 55 w 909"/>
                      <a:gd name="T5" fmla="*/ 90 h 590"/>
                      <a:gd name="T6" fmla="*/ 93 w 909"/>
                      <a:gd name="T7" fmla="*/ 102 h 590"/>
                      <a:gd name="T8" fmla="*/ 145 w 909"/>
                      <a:gd name="T9" fmla="*/ 115 h 590"/>
                      <a:gd name="T10" fmla="*/ 186 w 909"/>
                      <a:gd name="T11" fmla="*/ 128 h 590"/>
                      <a:gd name="T12" fmla="*/ 256 w 909"/>
                      <a:gd name="T13" fmla="*/ 141 h 590"/>
                      <a:gd name="T14" fmla="*/ 335 w 909"/>
                      <a:gd name="T15" fmla="*/ 156 h 590"/>
                      <a:gd name="T16" fmla="*/ 405 w 909"/>
                      <a:gd name="T17" fmla="*/ 179 h 590"/>
                      <a:gd name="T18" fmla="*/ 449 w 909"/>
                      <a:gd name="T19" fmla="*/ 203 h 590"/>
                      <a:gd name="T20" fmla="*/ 496 w 909"/>
                      <a:gd name="T21" fmla="*/ 248 h 590"/>
                      <a:gd name="T22" fmla="*/ 538 w 909"/>
                      <a:gd name="T23" fmla="*/ 289 h 590"/>
                      <a:gd name="T24" fmla="*/ 577 w 909"/>
                      <a:gd name="T25" fmla="*/ 353 h 590"/>
                      <a:gd name="T26" fmla="*/ 606 w 909"/>
                      <a:gd name="T27" fmla="*/ 428 h 590"/>
                      <a:gd name="T28" fmla="*/ 624 w 909"/>
                      <a:gd name="T29" fmla="*/ 514 h 590"/>
                      <a:gd name="T30" fmla="*/ 641 w 909"/>
                      <a:gd name="T31" fmla="*/ 454 h 590"/>
                      <a:gd name="T32" fmla="*/ 650 w 909"/>
                      <a:gd name="T33" fmla="*/ 401 h 590"/>
                      <a:gd name="T34" fmla="*/ 651 w 909"/>
                      <a:gd name="T35" fmla="*/ 337 h 590"/>
                      <a:gd name="T36" fmla="*/ 663 w 909"/>
                      <a:gd name="T37" fmla="*/ 264 h 590"/>
                      <a:gd name="T38" fmla="*/ 660 w 909"/>
                      <a:gd name="T39" fmla="*/ 203 h 590"/>
                      <a:gd name="T40" fmla="*/ 673 w 909"/>
                      <a:gd name="T41" fmla="*/ 191 h 590"/>
                      <a:gd name="T42" fmla="*/ 695 w 909"/>
                      <a:gd name="T43" fmla="*/ 217 h 590"/>
                      <a:gd name="T44" fmla="*/ 729 w 909"/>
                      <a:gd name="T45" fmla="*/ 254 h 590"/>
                      <a:gd name="T46" fmla="*/ 790 w 909"/>
                      <a:gd name="T47" fmla="*/ 425 h 590"/>
                      <a:gd name="T48" fmla="*/ 862 w 909"/>
                      <a:gd name="T49" fmla="*/ 520 h 590"/>
                      <a:gd name="T50" fmla="*/ 909 w 909"/>
                      <a:gd name="T51" fmla="*/ 590 h 590"/>
                      <a:gd name="T52" fmla="*/ 858 w 909"/>
                      <a:gd name="T53" fmla="*/ 494 h 590"/>
                      <a:gd name="T54" fmla="*/ 825 w 909"/>
                      <a:gd name="T55" fmla="*/ 464 h 590"/>
                      <a:gd name="T56" fmla="*/ 770 w 909"/>
                      <a:gd name="T57" fmla="*/ 308 h 590"/>
                      <a:gd name="T58" fmla="*/ 735 w 909"/>
                      <a:gd name="T59" fmla="*/ 200 h 590"/>
                      <a:gd name="T60" fmla="*/ 670 w 909"/>
                      <a:gd name="T61" fmla="*/ 102 h 590"/>
                      <a:gd name="T62" fmla="*/ 634 w 909"/>
                      <a:gd name="T63" fmla="*/ 45 h 590"/>
                      <a:gd name="T64" fmla="*/ 587 w 909"/>
                      <a:gd name="T65" fmla="*/ 48 h 590"/>
                      <a:gd name="T66" fmla="*/ 548 w 909"/>
                      <a:gd name="T67" fmla="*/ 48 h 590"/>
                      <a:gd name="T68" fmla="*/ 494 w 909"/>
                      <a:gd name="T69" fmla="*/ 48 h 590"/>
                      <a:gd name="T70" fmla="*/ 434 w 909"/>
                      <a:gd name="T71" fmla="*/ 40 h 590"/>
                      <a:gd name="T72" fmla="*/ 380 w 909"/>
                      <a:gd name="T73" fmla="*/ 40 h 590"/>
                      <a:gd name="T74" fmla="*/ 338 w 909"/>
                      <a:gd name="T75" fmla="*/ 19 h 590"/>
                      <a:gd name="T76" fmla="*/ 275 w 909"/>
                      <a:gd name="T77" fmla="*/ 3 h 590"/>
                      <a:gd name="T78" fmla="*/ 186 w 909"/>
                      <a:gd name="T79" fmla="*/ 0 h 590"/>
                      <a:gd name="T80" fmla="*/ 67 w 909"/>
                      <a:gd name="T81" fmla="*/ 11 h 590"/>
                      <a:gd name="T82" fmla="*/ 0 w 909"/>
                      <a:gd name="T83" fmla="*/ 17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9" h="590">
                        <a:moveTo>
                          <a:pt x="0" y="17"/>
                        </a:moveTo>
                        <a:lnTo>
                          <a:pt x="16" y="54"/>
                        </a:lnTo>
                        <a:lnTo>
                          <a:pt x="55" y="90"/>
                        </a:lnTo>
                        <a:lnTo>
                          <a:pt x="93" y="102"/>
                        </a:lnTo>
                        <a:lnTo>
                          <a:pt x="145" y="115"/>
                        </a:lnTo>
                        <a:lnTo>
                          <a:pt x="186" y="128"/>
                        </a:lnTo>
                        <a:lnTo>
                          <a:pt x="256" y="141"/>
                        </a:lnTo>
                        <a:lnTo>
                          <a:pt x="335" y="156"/>
                        </a:lnTo>
                        <a:lnTo>
                          <a:pt x="405" y="179"/>
                        </a:lnTo>
                        <a:lnTo>
                          <a:pt x="449" y="203"/>
                        </a:lnTo>
                        <a:lnTo>
                          <a:pt x="496" y="248"/>
                        </a:lnTo>
                        <a:lnTo>
                          <a:pt x="538" y="289"/>
                        </a:lnTo>
                        <a:lnTo>
                          <a:pt x="577" y="353"/>
                        </a:lnTo>
                        <a:lnTo>
                          <a:pt x="606" y="428"/>
                        </a:lnTo>
                        <a:lnTo>
                          <a:pt x="624" y="514"/>
                        </a:lnTo>
                        <a:lnTo>
                          <a:pt x="641" y="454"/>
                        </a:lnTo>
                        <a:lnTo>
                          <a:pt x="650" y="401"/>
                        </a:lnTo>
                        <a:lnTo>
                          <a:pt x="651" y="337"/>
                        </a:lnTo>
                        <a:lnTo>
                          <a:pt x="663" y="264"/>
                        </a:lnTo>
                        <a:lnTo>
                          <a:pt x="660" y="203"/>
                        </a:lnTo>
                        <a:lnTo>
                          <a:pt x="673" y="191"/>
                        </a:lnTo>
                        <a:lnTo>
                          <a:pt x="695" y="217"/>
                        </a:lnTo>
                        <a:lnTo>
                          <a:pt x="729" y="254"/>
                        </a:lnTo>
                        <a:lnTo>
                          <a:pt x="790" y="425"/>
                        </a:lnTo>
                        <a:lnTo>
                          <a:pt x="862" y="520"/>
                        </a:lnTo>
                        <a:lnTo>
                          <a:pt x="909" y="590"/>
                        </a:lnTo>
                        <a:lnTo>
                          <a:pt x="858" y="494"/>
                        </a:lnTo>
                        <a:lnTo>
                          <a:pt x="825" y="464"/>
                        </a:lnTo>
                        <a:lnTo>
                          <a:pt x="770" y="308"/>
                        </a:lnTo>
                        <a:lnTo>
                          <a:pt x="735" y="200"/>
                        </a:lnTo>
                        <a:lnTo>
                          <a:pt x="670" y="102"/>
                        </a:lnTo>
                        <a:lnTo>
                          <a:pt x="634" y="45"/>
                        </a:lnTo>
                        <a:lnTo>
                          <a:pt x="587" y="48"/>
                        </a:lnTo>
                        <a:lnTo>
                          <a:pt x="548" y="48"/>
                        </a:lnTo>
                        <a:lnTo>
                          <a:pt x="494" y="48"/>
                        </a:lnTo>
                        <a:lnTo>
                          <a:pt x="434" y="40"/>
                        </a:lnTo>
                        <a:lnTo>
                          <a:pt x="380" y="40"/>
                        </a:lnTo>
                        <a:lnTo>
                          <a:pt x="338" y="19"/>
                        </a:lnTo>
                        <a:lnTo>
                          <a:pt x="275" y="3"/>
                        </a:lnTo>
                        <a:lnTo>
                          <a:pt x="186" y="0"/>
                        </a:lnTo>
                        <a:lnTo>
                          <a:pt x="67" y="11"/>
                        </a:lnTo>
                        <a:lnTo>
                          <a:pt x="0" y="17"/>
                        </a:lnTo>
                        <a:close/>
                      </a:path>
                    </a:pathLst>
                  </a:custGeom>
                  <a:solidFill>
                    <a:srgbClr val="4080FF"/>
                  </a:solidFill>
                  <a:ln w="11176">
                    <a:solidFill>
                      <a:srgbClr val="000000"/>
                    </a:solidFill>
                    <a:prstDash val="solid"/>
                    <a:round/>
                    <a:headEnd/>
                    <a:tailEnd/>
                  </a:ln>
                </p:spPr>
                <p:txBody>
                  <a:bodyPr/>
                  <a:lstStyle/>
                  <a:p>
                    <a:endParaRPr lang="zh-CN" altLang="en-US"/>
                  </a:p>
                </p:txBody>
              </p:sp>
            </p:grpSp>
            <p:sp>
              <p:nvSpPr>
                <p:cNvPr id="99376" name="Freeform 48"/>
                <p:cNvSpPr>
                  <a:spLocks/>
                </p:cNvSpPr>
                <p:nvPr/>
              </p:nvSpPr>
              <p:spPr bwMode="auto">
                <a:xfrm>
                  <a:off x="2258" y="2198"/>
                  <a:ext cx="925" cy="1489"/>
                </a:xfrm>
                <a:custGeom>
                  <a:avLst/>
                  <a:gdLst>
                    <a:gd name="T0" fmla="*/ 476 w 925"/>
                    <a:gd name="T1" fmla="*/ 1042 h 1489"/>
                    <a:gd name="T2" fmla="*/ 536 w 925"/>
                    <a:gd name="T3" fmla="*/ 858 h 1489"/>
                    <a:gd name="T4" fmla="*/ 577 w 925"/>
                    <a:gd name="T5" fmla="*/ 636 h 1489"/>
                    <a:gd name="T6" fmla="*/ 568 w 925"/>
                    <a:gd name="T7" fmla="*/ 491 h 1489"/>
                    <a:gd name="T8" fmla="*/ 633 w 925"/>
                    <a:gd name="T9" fmla="*/ 458 h 1489"/>
                    <a:gd name="T10" fmla="*/ 671 w 925"/>
                    <a:gd name="T11" fmla="*/ 387 h 1489"/>
                    <a:gd name="T12" fmla="*/ 680 w 925"/>
                    <a:gd name="T13" fmla="*/ 335 h 1489"/>
                    <a:gd name="T14" fmla="*/ 710 w 925"/>
                    <a:gd name="T15" fmla="*/ 356 h 1489"/>
                    <a:gd name="T16" fmla="*/ 757 w 925"/>
                    <a:gd name="T17" fmla="*/ 359 h 1489"/>
                    <a:gd name="T18" fmla="*/ 728 w 925"/>
                    <a:gd name="T19" fmla="*/ 393 h 1489"/>
                    <a:gd name="T20" fmla="*/ 761 w 925"/>
                    <a:gd name="T21" fmla="*/ 414 h 1489"/>
                    <a:gd name="T22" fmla="*/ 804 w 925"/>
                    <a:gd name="T23" fmla="*/ 372 h 1489"/>
                    <a:gd name="T24" fmla="*/ 776 w 925"/>
                    <a:gd name="T25" fmla="*/ 301 h 1489"/>
                    <a:gd name="T26" fmla="*/ 798 w 925"/>
                    <a:gd name="T27" fmla="*/ 284 h 1489"/>
                    <a:gd name="T28" fmla="*/ 866 w 925"/>
                    <a:gd name="T29" fmla="*/ 345 h 1489"/>
                    <a:gd name="T30" fmla="*/ 890 w 925"/>
                    <a:gd name="T31" fmla="*/ 308 h 1489"/>
                    <a:gd name="T32" fmla="*/ 845 w 925"/>
                    <a:gd name="T33" fmla="*/ 244 h 1489"/>
                    <a:gd name="T34" fmla="*/ 715 w 925"/>
                    <a:gd name="T35" fmla="*/ 190 h 1489"/>
                    <a:gd name="T36" fmla="*/ 835 w 925"/>
                    <a:gd name="T37" fmla="*/ 215 h 1489"/>
                    <a:gd name="T38" fmla="*/ 909 w 925"/>
                    <a:gd name="T39" fmla="*/ 257 h 1489"/>
                    <a:gd name="T40" fmla="*/ 922 w 925"/>
                    <a:gd name="T41" fmla="*/ 212 h 1489"/>
                    <a:gd name="T42" fmla="*/ 857 w 925"/>
                    <a:gd name="T43" fmla="*/ 156 h 1489"/>
                    <a:gd name="T44" fmla="*/ 744 w 925"/>
                    <a:gd name="T45" fmla="*/ 120 h 1489"/>
                    <a:gd name="T46" fmla="*/ 719 w 925"/>
                    <a:gd name="T47" fmla="*/ 110 h 1489"/>
                    <a:gd name="T48" fmla="*/ 807 w 925"/>
                    <a:gd name="T49" fmla="*/ 110 h 1489"/>
                    <a:gd name="T50" fmla="*/ 867 w 925"/>
                    <a:gd name="T51" fmla="*/ 153 h 1489"/>
                    <a:gd name="T52" fmla="*/ 909 w 925"/>
                    <a:gd name="T53" fmla="*/ 136 h 1489"/>
                    <a:gd name="T54" fmla="*/ 886 w 925"/>
                    <a:gd name="T55" fmla="*/ 91 h 1489"/>
                    <a:gd name="T56" fmla="*/ 776 w 925"/>
                    <a:gd name="T57" fmla="*/ 34 h 1489"/>
                    <a:gd name="T58" fmla="*/ 622 w 925"/>
                    <a:gd name="T59" fmla="*/ 54 h 1489"/>
                    <a:gd name="T60" fmla="*/ 517 w 925"/>
                    <a:gd name="T61" fmla="*/ 110 h 1489"/>
                    <a:gd name="T62" fmla="*/ 452 w 925"/>
                    <a:gd name="T63" fmla="*/ 12 h 1489"/>
                    <a:gd name="T64" fmla="*/ 370 w 925"/>
                    <a:gd name="T65" fmla="*/ 5 h 1489"/>
                    <a:gd name="T66" fmla="*/ 382 w 925"/>
                    <a:gd name="T67" fmla="*/ 59 h 1489"/>
                    <a:gd name="T68" fmla="*/ 407 w 925"/>
                    <a:gd name="T69" fmla="*/ 123 h 1489"/>
                    <a:gd name="T70" fmla="*/ 407 w 925"/>
                    <a:gd name="T71" fmla="*/ 219 h 1489"/>
                    <a:gd name="T72" fmla="*/ 376 w 925"/>
                    <a:gd name="T73" fmla="*/ 282 h 1489"/>
                    <a:gd name="T74" fmla="*/ 367 w 925"/>
                    <a:gd name="T75" fmla="*/ 364 h 1489"/>
                    <a:gd name="T76" fmla="*/ 389 w 925"/>
                    <a:gd name="T77" fmla="*/ 453 h 1489"/>
                    <a:gd name="T78" fmla="*/ 345 w 925"/>
                    <a:gd name="T79" fmla="*/ 624 h 1489"/>
                    <a:gd name="T80" fmla="*/ 295 w 925"/>
                    <a:gd name="T81" fmla="*/ 763 h 1489"/>
                    <a:gd name="T82" fmla="*/ 238 w 925"/>
                    <a:gd name="T83" fmla="*/ 855 h 1489"/>
                    <a:gd name="T84" fmla="*/ 133 w 925"/>
                    <a:gd name="T85" fmla="*/ 941 h 1489"/>
                    <a:gd name="T86" fmla="*/ 35 w 925"/>
                    <a:gd name="T87" fmla="*/ 1103 h 1489"/>
                    <a:gd name="T88" fmla="*/ 3 w 925"/>
                    <a:gd name="T89" fmla="*/ 1215 h 1489"/>
                    <a:gd name="T90" fmla="*/ 0 w 925"/>
                    <a:gd name="T91" fmla="*/ 1308 h 1489"/>
                    <a:gd name="T92" fmla="*/ 20 w 925"/>
                    <a:gd name="T93" fmla="*/ 1418 h 1489"/>
                    <a:gd name="T94" fmla="*/ 73 w 925"/>
                    <a:gd name="T95" fmla="*/ 1470 h 1489"/>
                    <a:gd name="T96" fmla="*/ 155 w 925"/>
                    <a:gd name="T97" fmla="*/ 1489 h 1489"/>
                    <a:gd name="T98" fmla="*/ 234 w 925"/>
                    <a:gd name="T99" fmla="*/ 1439 h 1489"/>
                    <a:gd name="T100" fmla="*/ 269 w 925"/>
                    <a:gd name="T101" fmla="*/ 1327 h 1489"/>
                    <a:gd name="T102" fmla="*/ 357 w 925"/>
                    <a:gd name="T103" fmla="*/ 1213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5" h="1489">
                      <a:moveTo>
                        <a:pt x="407" y="1146"/>
                      </a:moveTo>
                      <a:lnTo>
                        <a:pt x="476" y="1042"/>
                      </a:lnTo>
                      <a:lnTo>
                        <a:pt x="501" y="973"/>
                      </a:lnTo>
                      <a:lnTo>
                        <a:pt x="536" y="858"/>
                      </a:lnTo>
                      <a:lnTo>
                        <a:pt x="557" y="750"/>
                      </a:lnTo>
                      <a:lnTo>
                        <a:pt x="577" y="636"/>
                      </a:lnTo>
                      <a:lnTo>
                        <a:pt x="574" y="561"/>
                      </a:lnTo>
                      <a:lnTo>
                        <a:pt x="568" y="491"/>
                      </a:lnTo>
                      <a:lnTo>
                        <a:pt x="603" y="479"/>
                      </a:lnTo>
                      <a:lnTo>
                        <a:pt x="633" y="458"/>
                      </a:lnTo>
                      <a:lnTo>
                        <a:pt x="654" y="427"/>
                      </a:lnTo>
                      <a:lnTo>
                        <a:pt x="671" y="387"/>
                      </a:lnTo>
                      <a:lnTo>
                        <a:pt x="679" y="356"/>
                      </a:lnTo>
                      <a:lnTo>
                        <a:pt x="680" y="335"/>
                      </a:lnTo>
                      <a:lnTo>
                        <a:pt x="694" y="348"/>
                      </a:lnTo>
                      <a:lnTo>
                        <a:pt x="710" y="356"/>
                      </a:lnTo>
                      <a:lnTo>
                        <a:pt x="731" y="363"/>
                      </a:lnTo>
                      <a:lnTo>
                        <a:pt x="757" y="359"/>
                      </a:lnTo>
                      <a:lnTo>
                        <a:pt x="732" y="371"/>
                      </a:lnTo>
                      <a:lnTo>
                        <a:pt x="728" y="393"/>
                      </a:lnTo>
                      <a:lnTo>
                        <a:pt x="739" y="409"/>
                      </a:lnTo>
                      <a:lnTo>
                        <a:pt x="761" y="414"/>
                      </a:lnTo>
                      <a:lnTo>
                        <a:pt x="788" y="400"/>
                      </a:lnTo>
                      <a:lnTo>
                        <a:pt x="804" y="372"/>
                      </a:lnTo>
                      <a:lnTo>
                        <a:pt x="795" y="331"/>
                      </a:lnTo>
                      <a:lnTo>
                        <a:pt x="776" y="301"/>
                      </a:lnTo>
                      <a:lnTo>
                        <a:pt x="703" y="257"/>
                      </a:lnTo>
                      <a:lnTo>
                        <a:pt x="798" y="284"/>
                      </a:lnTo>
                      <a:lnTo>
                        <a:pt x="845" y="339"/>
                      </a:lnTo>
                      <a:lnTo>
                        <a:pt x="866" y="345"/>
                      </a:lnTo>
                      <a:lnTo>
                        <a:pt x="884" y="334"/>
                      </a:lnTo>
                      <a:lnTo>
                        <a:pt x="890" y="308"/>
                      </a:lnTo>
                      <a:lnTo>
                        <a:pt x="877" y="282"/>
                      </a:lnTo>
                      <a:lnTo>
                        <a:pt x="845" y="244"/>
                      </a:lnTo>
                      <a:lnTo>
                        <a:pt x="788" y="212"/>
                      </a:lnTo>
                      <a:lnTo>
                        <a:pt x="715" y="190"/>
                      </a:lnTo>
                      <a:lnTo>
                        <a:pt x="781" y="188"/>
                      </a:lnTo>
                      <a:lnTo>
                        <a:pt x="835" y="215"/>
                      </a:lnTo>
                      <a:lnTo>
                        <a:pt x="890" y="257"/>
                      </a:lnTo>
                      <a:lnTo>
                        <a:pt x="909" y="257"/>
                      </a:lnTo>
                      <a:lnTo>
                        <a:pt x="925" y="240"/>
                      </a:lnTo>
                      <a:lnTo>
                        <a:pt x="922" y="212"/>
                      </a:lnTo>
                      <a:lnTo>
                        <a:pt x="892" y="179"/>
                      </a:lnTo>
                      <a:lnTo>
                        <a:pt x="857" y="156"/>
                      </a:lnTo>
                      <a:lnTo>
                        <a:pt x="794" y="125"/>
                      </a:lnTo>
                      <a:lnTo>
                        <a:pt x="744" y="120"/>
                      </a:lnTo>
                      <a:lnTo>
                        <a:pt x="680" y="136"/>
                      </a:lnTo>
                      <a:lnTo>
                        <a:pt x="719" y="110"/>
                      </a:lnTo>
                      <a:lnTo>
                        <a:pt x="761" y="107"/>
                      </a:lnTo>
                      <a:lnTo>
                        <a:pt x="807" y="110"/>
                      </a:lnTo>
                      <a:lnTo>
                        <a:pt x="827" y="132"/>
                      </a:lnTo>
                      <a:lnTo>
                        <a:pt x="867" y="153"/>
                      </a:lnTo>
                      <a:lnTo>
                        <a:pt x="899" y="153"/>
                      </a:lnTo>
                      <a:lnTo>
                        <a:pt x="909" y="136"/>
                      </a:lnTo>
                      <a:lnTo>
                        <a:pt x="906" y="113"/>
                      </a:lnTo>
                      <a:lnTo>
                        <a:pt x="886" y="91"/>
                      </a:lnTo>
                      <a:lnTo>
                        <a:pt x="832" y="54"/>
                      </a:lnTo>
                      <a:lnTo>
                        <a:pt x="776" y="34"/>
                      </a:lnTo>
                      <a:lnTo>
                        <a:pt x="696" y="38"/>
                      </a:lnTo>
                      <a:lnTo>
                        <a:pt x="622" y="54"/>
                      </a:lnTo>
                      <a:lnTo>
                        <a:pt x="568" y="81"/>
                      </a:lnTo>
                      <a:lnTo>
                        <a:pt x="517" y="110"/>
                      </a:lnTo>
                      <a:lnTo>
                        <a:pt x="485" y="62"/>
                      </a:lnTo>
                      <a:lnTo>
                        <a:pt x="452" y="12"/>
                      </a:lnTo>
                      <a:lnTo>
                        <a:pt x="411" y="0"/>
                      </a:lnTo>
                      <a:lnTo>
                        <a:pt x="370" y="5"/>
                      </a:lnTo>
                      <a:lnTo>
                        <a:pt x="350" y="28"/>
                      </a:lnTo>
                      <a:lnTo>
                        <a:pt x="382" y="59"/>
                      </a:lnTo>
                      <a:lnTo>
                        <a:pt x="401" y="91"/>
                      </a:lnTo>
                      <a:lnTo>
                        <a:pt x="407" y="123"/>
                      </a:lnTo>
                      <a:lnTo>
                        <a:pt x="418" y="180"/>
                      </a:lnTo>
                      <a:lnTo>
                        <a:pt x="407" y="219"/>
                      </a:lnTo>
                      <a:lnTo>
                        <a:pt x="396" y="254"/>
                      </a:lnTo>
                      <a:lnTo>
                        <a:pt x="376" y="282"/>
                      </a:lnTo>
                      <a:lnTo>
                        <a:pt x="367" y="316"/>
                      </a:lnTo>
                      <a:lnTo>
                        <a:pt x="367" y="364"/>
                      </a:lnTo>
                      <a:lnTo>
                        <a:pt x="376" y="415"/>
                      </a:lnTo>
                      <a:lnTo>
                        <a:pt x="389" y="453"/>
                      </a:lnTo>
                      <a:lnTo>
                        <a:pt x="370" y="535"/>
                      </a:lnTo>
                      <a:lnTo>
                        <a:pt x="345" y="624"/>
                      </a:lnTo>
                      <a:lnTo>
                        <a:pt x="319" y="694"/>
                      </a:lnTo>
                      <a:lnTo>
                        <a:pt x="295" y="763"/>
                      </a:lnTo>
                      <a:lnTo>
                        <a:pt x="269" y="807"/>
                      </a:lnTo>
                      <a:lnTo>
                        <a:pt x="238" y="855"/>
                      </a:lnTo>
                      <a:lnTo>
                        <a:pt x="194" y="895"/>
                      </a:lnTo>
                      <a:lnTo>
                        <a:pt x="133" y="941"/>
                      </a:lnTo>
                      <a:lnTo>
                        <a:pt x="82" y="1011"/>
                      </a:lnTo>
                      <a:lnTo>
                        <a:pt x="35" y="1103"/>
                      </a:lnTo>
                      <a:lnTo>
                        <a:pt x="17" y="1168"/>
                      </a:lnTo>
                      <a:lnTo>
                        <a:pt x="3" y="1215"/>
                      </a:lnTo>
                      <a:lnTo>
                        <a:pt x="3" y="1261"/>
                      </a:lnTo>
                      <a:lnTo>
                        <a:pt x="0" y="1308"/>
                      </a:lnTo>
                      <a:lnTo>
                        <a:pt x="3" y="1365"/>
                      </a:lnTo>
                      <a:lnTo>
                        <a:pt x="20" y="1418"/>
                      </a:lnTo>
                      <a:lnTo>
                        <a:pt x="47" y="1451"/>
                      </a:lnTo>
                      <a:lnTo>
                        <a:pt x="73" y="1470"/>
                      </a:lnTo>
                      <a:lnTo>
                        <a:pt x="105" y="1483"/>
                      </a:lnTo>
                      <a:lnTo>
                        <a:pt x="155" y="1489"/>
                      </a:lnTo>
                      <a:lnTo>
                        <a:pt x="197" y="1477"/>
                      </a:lnTo>
                      <a:lnTo>
                        <a:pt x="234" y="1439"/>
                      </a:lnTo>
                      <a:lnTo>
                        <a:pt x="260" y="1387"/>
                      </a:lnTo>
                      <a:lnTo>
                        <a:pt x="269" y="1327"/>
                      </a:lnTo>
                      <a:lnTo>
                        <a:pt x="310" y="1266"/>
                      </a:lnTo>
                      <a:lnTo>
                        <a:pt x="357" y="1213"/>
                      </a:lnTo>
                      <a:lnTo>
                        <a:pt x="407" y="1146"/>
                      </a:lnTo>
                      <a:close/>
                    </a:path>
                  </a:pathLst>
                </a:custGeom>
                <a:solidFill>
                  <a:srgbClr val="E0A080"/>
                </a:solidFill>
                <a:ln w="11176">
                  <a:solidFill>
                    <a:srgbClr val="000000"/>
                  </a:solidFill>
                  <a:prstDash val="solid"/>
                  <a:round/>
                  <a:headEnd/>
                  <a:tailEnd/>
                </a:ln>
              </p:spPr>
              <p:txBody>
                <a:bodyPr/>
                <a:lstStyle/>
                <a:p>
                  <a:endParaRPr lang="zh-CN" altLang="en-US"/>
                </a:p>
              </p:txBody>
            </p:sp>
          </p:grpSp>
          <p:grpSp>
            <p:nvGrpSpPr>
              <p:cNvPr id="99377" name="Group 49"/>
              <p:cNvGrpSpPr>
                <a:grpSpLocks/>
              </p:cNvGrpSpPr>
              <p:nvPr/>
            </p:nvGrpSpPr>
            <p:grpSpPr bwMode="auto">
              <a:xfrm>
                <a:off x="3484" y="1909"/>
                <a:ext cx="195" cy="217"/>
                <a:chOff x="3484" y="1909"/>
                <a:chExt cx="195" cy="217"/>
              </a:xfrm>
            </p:grpSpPr>
            <p:sp>
              <p:nvSpPr>
                <p:cNvPr id="99378" name="Freeform 50"/>
                <p:cNvSpPr>
                  <a:spLocks/>
                </p:cNvSpPr>
                <p:nvPr/>
              </p:nvSpPr>
              <p:spPr bwMode="auto">
                <a:xfrm>
                  <a:off x="3500" y="1909"/>
                  <a:ext cx="179" cy="217"/>
                </a:xfrm>
                <a:custGeom>
                  <a:avLst/>
                  <a:gdLst>
                    <a:gd name="T0" fmla="*/ 0 w 179"/>
                    <a:gd name="T1" fmla="*/ 189 h 217"/>
                    <a:gd name="T2" fmla="*/ 42 w 179"/>
                    <a:gd name="T3" fmla="*/ 217 h 217"/>
                    <a:gd name="T4" fmla="*/ 96 w 179"/>
                    <a:gd name="T5" fmla="*/ 204 h 217"/>
                    <a:gd name="T6" fmla="*/ 153 w 179"/>
                    <a:gd name="T7" fmla="*/ 143 h 217"/>
                    <a:gd name="T8" fmla="*/ 179 w 179"/>
                    <a:gd name="T9" fmla="*/ 79 h 217"/>
                    <a:gd name="T10" fmla="*/ 166 w 179"/>
                    <a:gd name="T11" fmla="*/ 22 h 217"/>
                    <a:gd name="T12" fmla="*/ 117 w 179"/>
                    <a:gd name="T13" fmla="*/ 0 h 217"/>
                    <a:gd name="T14" fmla="*/ 73 w 179"/>
                    <a:gd name="T15" fmla="*/ 19 h 217"/>
                    <a:gd name="T16" fmla="*/ 39 w 179"/>
                    <a:gd name="T17" fmla="*/ 44 h 217"/>
                    <a:gd name="T18" fmla="*/ 0 w 179"/>
                    <a:gd name="T19" fmla="*/ 18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17">
                      <a:moveTo>
                        <a:pt x="0" y="189"/>
                      </a:moveTo>
                      <a:lnTo>
                        <a:pt x="42" y="217"/>
                      </a:lnTo>
                      <a:lnTo>
                        <a:pt x="96" y="204"/>
                      </a:lnTo>
                      <a:lnTo>
                        <a:pt x="153" y="143"/>
                      </a:lnTo>
                      <a:lnTo>
                        <a:pt x="179" y="79"/>
                      </a:lnTo>
                      <a:lnTo>
                        <a:pt x="166" y="22"/>
                      </a:lnTo>
                      <a:lnTo>
                        <a:pt x="117" y="0"/>
                      </a:lnTo>
                      <a:lnTo>
                        <a:pt x="73" y="19"/>
                      </a:lnTo>
                      <a:lnTo>
                        <a:pt x="39" y="44"/>
                      </a:lnTo>
                      <a:lnTo>
                        <a:pt x="0" y="189"/>
                      </a:lnTo>
                      <a:close/>
                    </a:path>
                  </a:pathLst>
                </a:custGeom>
                <a:solidFill>
                  <a:srgbClr val="E0A080"/>
                </a:solidFill>
                <a:ln w="11113">
                  <a:solidFill>
                    <a:srgbClr val="000000"/>
                  </a:solidFill>
                  <a:prstDash val="solid"/>
                  <a:round/>
                  <a:headEnd/>
                  <a:tailEnd/>
                </a:ln>
              </p:spPr>
              <p:txBody>
                <a:bodyPr/>
                <a:lstStyle/>
                <a:p>
                  <a:endParaRPr lang="zh-CN" altLang="en-US"/>
                </a:p>
              </p:txBody>
            </p:sp>
            <p:sp>
              <p:nvSpPr>
                <p:cNvPr id="99379" name="Freeform 51"/>
                <p:cNvSpPr>
                  <a:spLocks/>
                </p:cNvSpPr>
                <p:nvPr/>
              </p:nvSpPr>
              <p:spPr bwMode="auto">
                <a:xfrm>
                  <a:off x="3484" y="1914"/>
                  <a:ext cx="187" cy="208"/>
                </a:xfrm>
                <a:custGeom>
                  <a:avLst/>
                  <a:gdLst>
                    <a:gd name="T0" fmla="*/ 0 w 187"/>
                    <a:gd name="T1" fmla="*/ 181 h 208"/>
                    <a:gd name="T2" fmla="*/ 43 w 187"/>
                    <a:gd name="T3" fmla="*/ 208 h 208"/>
                    <a:gd name="T4" fmla="*/ 100 w 187"/>
                    <a:gd name="T5" fmla="*/ 196 h 208"/>
                    <a:gd name="T6" fmla="*/ 160 w 187"/>
                    <a:gd name="T7" fmla="*/ 137 h 208"/>
                    <a:gd name="T8" fmla="*/ 187 w 187"/>
                    <a:gd name="T9" fmla="*/ 76 h 208"/>
                    <a:gd name="T10" fmla="*/ 173 w 187"/>
                    <a:gd name="T11" fmla="*/ 21 h 208"/>
                    <a:gd name="T12" fmla="*/ 122 w 187"/>
                    <a:gd name="T13" fmla="*/ 0 h 208"/>
                    <a:gd name="T14" fmla="*/ 75 w 187"/>
                    <a:gd name="T15" fmla="*/ 18 h 208"/>
                    <a:gd name="T16" fmla="*/ 41 w 187"/>
                    <a:gd name="T17" fmla="*/ 42 h 208"/>
                    <a:gd name="T18" fmla="*/ 0 w 187"/>
                    <a:gd name="T19" fmla="*/ 18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8">
                      <a:moveTo>
                        <a:pt x="0" y="181"/>
                      </a:moveTo>
                      <a:lnTo>
                        <a:pt x="43" y="208"/>
                      </a:lnTo>
                      <a:lnTo>
                        <a:pt x="100" y="196"/>
                      </a:lnTo>
                      <a:lnTo>
                        <a:pt x="160" y="137"/>
                      </a:lnTo>
                      <a:lnTo>
                        <a:pt x="187" y="76"/>
                      </a:lnTo>
                      <a:lnTo>
                        <a:pt x="173" y="21"/>
                      </a:lnTo>
                      <a:lnTo>
                        <a:pt x="122" y="0"/>
                      </a:lnTo>
                      <a:lnTo>
                        <a:pt x="75" y="18"/>
                      </a:lnTo>
                      <a:lnTo>
                        <a:pt x="41" y="42"/>
                      </a:lnTo>
                      <a:lnTo>
                        <a:pt x="0" y="181"/>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99380" name="AutoShape 52"/>
            <p:cNvSpPr>
              <a:spLocks noChangeArrowheads="1"/>
            </p:cNvSpPr>
            <p:nvPr/>
          </p:nvSpPr>
          <p:spPr bwMode="auto">
            <a:xfrm flipH="1">
              <a:off x="657" y="1797"/>
              <a:ext cx="2760" cy="1126"/>
            </a:xfrm>
            <a:prstGeom prst="cloudCallout">
              <a:avLst>
                <a:gd name="adj1" fmla="val -86815"/>
                <a:gd name="adj2" fmla="val 14741"/>
              </a:avLst>
            </a:prstGeom>
            <a:gradFill rotWithShape="0">
              <a:gsLst>
                <a:gs pos="0">
                  <a:srgbClr val="CCFFCC">
                    <a:gamma/>
                    <a:shade val="76078"/>
                    <a:invGamma/>
                  </a:srgbClr>
                </a:gs>
                <a:gs pos="50000">
                  <a:srgbClr val="CCFFCC"/>
                </a:gs>
                <a:gs pos="100000">
                  <a:srgbClr val="CCFFCC">
                    <a:gamma/>
                    <a:shade val="76078"/>
                    <a:invGamma/>
                  </a:srgbClr>
                </a:gs>
              </a:gsLst>
              <a:lin ang="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a:t>那么</a:t>
              </a:r>
              <a:r>
                <a:rPr kumimoji="1" lang="en-US" altLang="zh-CN"/>
                <a:t>RSA</a:t>
              </a:r>
              <a:r>
                <a:rPr kumimoji="1" lang="zh-CN" altLang="en-US"/>
                <a:t>公开密钥体</a:t>
              </a:r>
            </a:p>
            <a:p>
              <a:r>
                <a:rPr kumimoji="1" lang="zh-CN" altLang="en-US"/>
                <a:t>制是怎样使用的</a:t>
              </a:r>
              <a:r>
                <a:rPr kumimoji="1" lang="zh-CN" altLang="en-US" b="0"/>
                <a:t> </a:t>
              </a:r>
              <a:r>
                <a:rPr kumimoji="1" lang="zh-CN" altLang="en-US"/>
                <a:t>呢？请</a:t>
              </a:r>
            </a:p>
            <a:p>
              <a:r>
                <a:rPr kumimoji="1" lang="zh-CN" altLang="en-US"/>
                <a:t>看下例！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99383"/>
                                        </p:tgtEl>
                                        <p:attrNameLst>
                                          <p:attrName>style.visibility</p:attrName>
                                        </p:attrNameLst>
                                      </p:cBhvr>
                                      <p:to>
                                        <p:strVal val="visible"/>
                                      </p:to>
                                    </p:set>
                                    <p:animEffect transition="in" filter="checkerboard(across)">
                                      <p:cBhvr>
                                        <p:cTn id="7" dur="1000"/>
                                        <p:tgtEl>
                                          <p:spTgt spid="99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9381"/>
                                        </p:tgtEl>
                                        <p:attrNameLst>
                                          <p:attrName>style.visibility</p:attrName>
                                        </p:attrNameLst>
                                      </p:cBhvr>
                                      <p:to>
                                        <p:strVal val="visible"/>
                                      </p:to>
                                    </p:set>
                                    <p:animEffect transition="in" filter="wipe(right)">
                                      <p:cBhvr>
                                        <p:cTn id="12" dur="500"/>
                                        <p:tgtEl>
                                          <p:spTgt spid="99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395288" y="576263"/>
            <a:ext cx="8424862"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设使用者取 定        </a:t>
            </a:r>
            <a:r>
              <a:rPr lang="en-US" altLang="zh-CN">
                <a:solidFill>
                  <a:srgbClr val="0000FF"/>
                </a:solidFill>
              </a:rPr>
              <a:t>p=47</a:t>
            </a:r>
            <a:r>
              <a:rPr lang="zh-CN" altLang="en-US">
                <a:solidFill>
                  <a:srgbClr val="0000FF"/>
                </a:solidFill>
              </a:rPr>
              <a:t>，</a:t>
            </a:r>
            <a:r>
              <a:rPr lang="en-US" altLang="zh-CN">
                <a:solidFill>
                  <a:srgbClr val="0000FF"/>
                </a:solidFill>
              </a:rPr>
              <a:t>q=59</a:t>
            </a:r>
            <a:r>
              <a:rPr lang="en-US" altLang="zh-CN"/>
              <a:t>,                                                    </a:t>
            </a:r>
            <a:r>
              <a:rPr lang="zh-CN" altLang="en-US"/>
              <a:t>则             </a:t>
            </a:r>
            <a:r>
              <a:rPr lang="en-US" altLang="zh-CN">
                <a:solidFill>
                  <a:srgbClr val="0000FF"/>
                </a:solidFill>
              </a:rPr>
              <a:t>N=pq=2773,</a:t>
            </a:r>
            <a:r>
              <a:rPr lang="el-GR" altLang="zh-CN">
                <a:solidFill>
                  <a:srgbClr val="0000FF"/>
                </a:solidFill>
              </a:rPr>
              <a:t>φ</a:t>
            </a:r>
            <a:r>
              <a:rPr lang="en-US" altLang="zh-CN">
                <a:solidFill>
                  <a:srgbClr val="0000FF"/>
                </a:solidFill>
              </a:rPr>
              <a:t>(n)=(p-1)(q-1)=2668.</a:t>
            </a:r>
          </a:p>
          <a:p>
            <a:r>
              <a:rPr lang="zh-CN" altLang="en-US"/>
              <a:t>取素数</a:t>
            </a:r>
            <a:r>
              <a:rPr lang="en-US" altLang="zh-CN">
                <a:solidFill>
                  <a:srgbClr val="0000FF"/>
                </a:solidFill>
              </a:rPr>
              <a:t>e=17</a:t>
            </a:r>
            <a:r>
              <a:rPr lang="zh-CN" altLang="en-US"/>
              <a:t>，显然它与</a:t>
            </a:r>
            <a:r>
              <a:rPr lang="el-GR" altLang="zh-CN">
                <a:solidFill>
                  <a:srgbClr val="0000FF"/>
                </a:solidFill>
              </a:rPr>
              <a:t>φ</a:t>
            </a:r>
            <a:r>
              <a:rPr lang="en-US" altLang="zh-CN">
                <a:solidFill>
                  <a:srgbClr val="0000FF"/>
                </a:solidFill>
              </a:rPr>
              <a:t>(n)</a:t>
            </a:r>
            <a:r>
              <a:rPr lang="zh-CN" altLang="en-US"/>
              <a:t>互素，加密者知 道</a:t>
            </a:r>
            <a:r>
              <a:rPr lang="en-US" altLang="zh-CN">
                <a:solidFill>
                  <a:srgbClr val="0000FF"/>
                </a:solidFill>
              </a:rPr>
              <a:t>p</a:t>
            </a:r>
            <a:r>
              <a:rPr lang="zh-CN" altLang="en-US">
                <a:solidFill>
                  <a:srgbClr val="0000FF"/>
                </a:solidFill>
              </a:rPr>
              <a:t>、</a:t>
            </a:r>
            <a:r>
              <a:rPr lang="en-US" altLang="zh-CN">
                <a:solidFill>
                  <a:srgbClr val="0000FF"/>
                </a:solidFill>
              </a:rPr>
              <a:t>q</a:t>
            </a:r>
            <a:r>
              <a:rPr lang="zh-CN" altLang="en-US"/>
              <a:t>的值，易得出</a:t>
            </a:r>
            <a:r>
              <a:rPr lang="en-US" altLang="zh-CN">
                <a:solidFill>
                  <a:srgbClr val="0000FF"/>
                </a:solidFill>
              </a:rPr>
              <a:t>d=157</a:t>
            </a:r>
            <a:r>
              <a:rPr lang="zh-CN" altLang="en-US"/>
              <a:t>。将</a:t>
            </a:r>
            <a:r>
              <a:rPr lang="en-US" altLang="zh-CN">
                <a:solidFill>
                  <a:srgbClr val="0000FF"/>
                </a:solidFill>
              </a:rPr>
              <a:t>(e,n)=(17,2773)</a:t>
            </a:r>
            <a:r>
              <a:rPr lang="zh-CN" altLang="en-US"/>
              <a:t>作为公开密钥发布；严守机密的秘密密钥是</a:t>
            </a:r>
            <a:r>
              <a:rPr lang="en-US" altLang="zh-CN">
                <a:solidFill>
                  <a:srgbClr val="0000FF"/>
                </a:solidFill>
              </a:rPr>
              <a:t>(157,2773).</a:t>
            </a:r>
            <a:r>
              <a:rPr lang="zh-CN" altLang="en-US"/>
              <a:t>现在有人要向此使用者传送一段（英文）明文信息，例如：</a:t>
            </a:r>
          </a:p>
          <a:p>
            <a:r>
              <a:rPr lang="zh-CN" altLang="en-US"/>
              <a:t>                       </a:t>
            </a:r>
            <a:r>
              <a:rPr lang="en-US" altLang="zh-CN">
                <a:solidFill>
                  <a:srgbClr val="FF0000"/>
                </a:solidFill>
              </a:rPr>
              <a:t>I love zhejiang university</a:t>
            </a:r>
          </a:p>
          <a:p>
            <a:r>
              <a:rPr lang="zh-CN" altLang="en-US"/>
              <a:t>将这段文字转换为数字，不计大小写，每两个词之间为一个空格符号，空格符对应数 字</a:t>
            </a:r>
            <a:r>
              <a:rPr lang="en-US" altLang="zh-CN">
                <a:solidFill>
                  <a:srgbClr val="0000FF"/>
                </a:solidFill>
              </a:rPr>
              <a:t>00</a:t>
            </a:r>
            <a:r>
              <a:rPr lang="zh-CN" altLang="en-US"/>
              <a:t>，每个英文字母对应表征其在字母表中位置的两位数字，例如：</a:t>
            </a:r>
            <a:r>
              <a:rPr lang="en-US" altLang="zh-CN">
                <a:solidFill>
                  <a:srgbClr val="0000FF"/>
                </a:solidFill>
              </a:rPr>
              <a:t>A</a:t>
            </a:r>
            <a:r>
              <a:rPr lang="zh-CN" altLang="en-US"/>
              <a:t>对应</a:t>
            </a:r>
            <a:r>
              <a:rPr lang="en-US" altLang="zh-CN">
                <a:solidFill>
                  <a:srgbClr val="0000FF"/>
                </a:solidFill>
              </a:rPr>
              <a:t>01</a:t>
            </a:r>
            <a:r>
              <a:rPr lang="zh-CN" altLang="en-US"/>
              <a:t>，</a:t>
            </a:r>
            <a:r>
              <a:rPr lang="en-US" altLang="zh-CN">
                <a:solidFill>
                  <a:srgbClr val="0000FF"/>
                </a:solidFill>
              </a:rPr>
              <a:t>B</a:t>
            </a:r>
            <a:r>
              <a:rPr lang="zh-CN" altLang="en-US"/>
              <a:t>对应</a:t>
            </a:r>
            <a:r>
              <a:rPr lang="en-US" altLang="zh-CN">
                <a:solidFill>
                  <a:srgbClr val="0000FF"/>
                </a:solidFill>
              </a:rPr>
              <a:t>02</a:t>
            </a:r>
            <a:r>
              <a:rPr lang="zh-CN" altLang="en-US"/>
              <a:t>，</a:t>
            </a:r>
            <a:r>
              <a:rPr lang="en-US" altLang="zh-CN"/>
              <a:t>…</a:t>
            </a:r>
            <a:r>
              <a:rPr lang="zh-CN" altLang="en-US"/>
              <a:t>，</a:t>
            </a:r>
            <a:r>
              <a:rPr lang="en-US" altLang="zh-CN">
                <a:solidFill>
                  <a:srgbClr val="0000FF"/>
                </a:solidFill>
              </a:rPr>
              <a:t>Z</a:t>
            </a:r>
            <a:r>
              <a:rPr lang="zh-CN" altLang="en-US"/>
              <a:t>对应</a:t>
            </a:r>
            <a:r>
              <a:rPr lang="en-US" altLang="zh-CN">
                <a:solidFill>
                  <a:srgbClr val="0000FF"/>
                </a:solidFill>
              </a:rPr>
              <a:t>26</a:t>
            </a:r>
            <a:r>
              <a:rPr lang="zh-CN" altLang="en-US"/>
              <a:t>，等等。再从头向后，将每四位数字划归一组，不足时补充空格。如此得到以下十三组数字：</a:t>
            </a:r>
          </a:p>
          <a:p>
            <a:r>
              <a:rPr lang="zh-CN" altLang="en-US">
                <a:solidFill>
                  <a:srgbClr val="FF0000"/>
                </a:solidFill>
              </a:rPr>
              <a:t>              </a:t>
            </a:r>
            <a:r>
              <a:rPr lang="en-US" altLang="zh-CN">
                <a:solidFill>
                  <a:srgbClr val="FF0000"/>
                </a:solidFill>
              </a:rPr>
              <a:t>0900  1215  2205  0026  0805  1009  0114 </a:t>
            </a:r>
          </a:p>
          <a:p>
            <a:r>
              <a:rPr lang="en-US" altLang="zh-CN">
                <a:solidFill>
                  <a:srgbClr val="FF0000"/>
                </a:solidFill>
              </a:rPr>
              <a:t>              0700  2114  0922  0518  1909  2025 </a:t>
            </a:r>
          </a:p>
          <a:p>
            <a:r>
              <a:rPr lang="zh-CN" altLang="en-US"/>
              <a:t>每一组数字视为一个数，用公开密  钥</a:t>
            </a:r>
            <a:r>
              <a:rPr lang="en-US" altLang="zh-CN">
                <a:solidFill>
                  <a:srgbClr val="0000FF"/>
                </a:solidFill>
              </a:rPr>
              <a:t>(17,2773)</a:t>
            </a:r>
            <a:r>
              <a:rPr lang="zh-CN" altLang="en-US"/>
              <a:t>对其加以变换。</a:t>
            </a:r>
            <a:endParaRPr lang="zh-CN" altLang="en-US" b="0"/>
          </a:p>
        </p:txBody>
      </p:sp>
      <p:grpSp>
        <p:nvGrpSpPr>
          <p:cNvPr id="100359" name="Group 7"/>
          <p:cNvGrpSpPr>
            <a:grpSpLocks/>
          </p:cNvGrpSpPr>
          <p:nvPr/>
        </p:nvGrpSpPr>
        <p:grpSpPr bwMode="auto">
          <a:xfrm>
            <a:off x="395288" y="576263"/>
            <a:ext cx="8497887" cy="6165850"/>
            <a:chOff x="295" y="527"/>
            <a:chExt cx="5184" cy="3629"/>
          </a:xfrm>
        </p:grpSpPr>
        <p:sp>
          <p:nvSpPr>
            <p:cNvPr id="100360" name="Line 8"/>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0361" name="Group 9"/>
            <p:cNvGrpSpPr>
              <a:grpSpLocks/>
            </p:cNvGrpSpPr>
            <p:nvPr/>
          </p:nvGrpSpPr>
          <p:grpSpPr bwMode="auto">
            <a:xfrm>
              <a:off x="295" y="527"/>
              <a:ext cx="5184" cy="3629"/>
              <a:chOff x="295" y="618"/>
              <a:chExt cx="5184" cy="3583"/>
            </a:xfrm>
          </p:grpSpPr>
          <p:sp>
            <p:nvSpPr>
              <p:cNvPr id="100362" name="Line 10"/>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0363" name="Group 11"/>
              <p:cNvGrpSpPr>
                <a:grpSpLocks/>
              </p:cNvGrpSpPr>
              <p:nvPr/>
            </p:nvGrpSpPr>
            <p:grpSpPr bwMode="auto">
              <a:xfrm>
                <a:off x="301" y="618"/>
                <a:ext cx="5178" cy="3583"/>
                <a:chOff x="301" y="618"/>
                <a:chExt cx="5178" cy="3095"/>
              </a:xfrm>
            </p:grpSpPr>
            <p:sp>
              <p:nvSpPr>
                <p:cNvPr id="100364" name="Line 12"/>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5" name="Freeform 13"/>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0359"/>
                                        </p:tgtEl>
                                        <p:attrNameLst>
                                          <p:attrName>style.visibility</p:attrName>
                                        </p:attrNameLst>
                                      </p:cBhvr>
                                      <p:to>
                                        <p:strVal val="visible"/>
                                      </p:to>
                                    </p:set>
                                    <p:animEffect transition="in" filter="wipe(up)">
                                      <p:cBhvr>
                                        <p:cTn id="7" dur="500"/>
                                        <p:tgtEl>
                                          <p:spTgt spid="100359"/>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iterate type="wd">
                                    <p:tmPct val="10000"/>
                                  </p:iterate>
                                  <p:childTnLst>
                                    <p:set>
                                      <p:cBhvr>
                                        <p:cTn id="10" dur="1" fill="hold">
                                          <p:stCondLst>
                                            <p:cond delay="0"/>
                                          </p:stCondLst>
                                        </p:cTn>
                                        <p:tgtEl>
                                          <p:spTgt spid="100356"/>
                                        </p:tgtEl>
                                        <p:attrNameLst>
                                          <p:attrName>style.visibility</p:attrName>
                                        </p:attrNameLst>
                                      </p:cBhvr>
                                      <p:to>
                                        <p:strVal val="visible"/>
                                      </p:to>
                                    </p:set>
                                    <p:animEffect transition="in" filter="randombar(horizontal)">
                                      <p:cBhvr>
                                        <p:cTn id="11"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80" name="Group 4"/>
          <p:cNvGrpSpPr>
            <a:grpSpLocks/>
          </p:cNvGrpSpPr>
          <p:nvPr/>
        </p:nvGrpSpPr>
        <p:grpSpPr bwMode="auto">
          <a:xfrm rot="10800000" flipH="1">
            <a:off x="519113" y="620713"/>
            <a:ext cx="8229600" cy="5832475"/>
            <a:chOff x="295" y="527"/>
            <a:chExt cx="5184" cy="3629"/>
          </a:xfrm>
        </p:grpSpPr>
        <p:sp>
          <p:nvSpPr>
            <p:cNvPr id="101381" name="Line 5"/>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1382" name="Group 6"/>
            <p:cNvGrpSpPr>
              <a:grpSpLocks/>
            </p:cNvGrpSpPr>
            <p:nvPr/>
          </p:nvGrpSpPr>
          <p:grpSpPr bwMode="auto">
            <a:xfrm>
              <a:off x="295" y="527"/>
              <a:ext cx="5184" cy="3629"/>
              <a:chOff x="295" y="618"/>
              <a:chExt cx="5184" cy="3583"/>
            </a:xfrm>
          </p:grpSpPr>
          <p:sp>
            <p:nvSpPr>
              <p:cNvPr id="101383" name="Line 7"/>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1384" name="Group 8"/>
              <p:cNvGrpSpPr>
                <a:grpSpLocks/>
              </p:cNvGrpSpPr>
              <p:nvPr/>
            </p:nvGrpSpPr>
            <p:grpSpPr bwMode="auto">
              <a:xfrm>
                <a:off x="301" y="618"/>
                <a:ext cx="5178" cy="3583"/>
                <a:chOff x="301" y="618"/>
                <a:chExt cx="5178" cy="3095"/>
              </a:xfrm>
            </p:grpSpPr>
            <p:sp>
              <p:nvSpPr>
                <p:cNvPr id="101385" name="Line 9"/>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6" name="Freeform 10"/>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0138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1390" name="Group 14"/>
          <p:cNvGrpSpPr>
            <a:grpSpLocks/>
          </p:cNvGrpSpPr>
          <p:nvPr/>
        </p:nvGrpSpPr>
        <p:grpSpPr bwMode="auto">
          <a:xfrm>
            <a:off x="611188" y="1196975"/>
            <a:ext cx="7993062" cy="5203825"/>
            <a:chOff x="385" y="754"/>
            <a:chExt cx="5035" cy="3278"/>
          </a:xfrm>
        </p:grpSpPr>
        <p:sp>
          <p:nvSpPr>
            <p:cNvPr id="101387" name="Text Box 11"/>
            <p:cNvSpPr txBox="1">
              <a:spLocks noChangeArrowheads="1"/>
            </p:cNvSpPr>
            <p:nvPr/>
          </p:nvSpPr>
          <p:spPr bwMode="auto">
            <a:xfrm>
              <a:off x="385" y="754"/>
              <a:ext cx="5035" cy="3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以第一个数为例，由于</a:t>
              </a:r>
              <a:r>
                <a:rPr lang="en-US" altLang="zh-CN">
                  <a:solidFill>
                    <a:srgbClr val="0000FF"/>
                  </a:solidFill>
                </a:rPr>
                <a:t>n=2773</a:t>
              </a:r>
              <a:r>
                <a:rPr lang="en-US" altLang="zh-CN"/>
                <a:t>,</a:t>
              </a:r>
              <a:r>
                <a:rPr lang="zh-CN" altLang="en-US"/>
                <a:t>比这里任何可能出现的四位数字均大，故只需计算每一数字在  模</a:t>
              </a:r>
              <a:r>
                <a:rPr lang="en-US" altLang="zh-CN">
                  <a:solidFill>
                    <a:srgbClr val="0000FF"/>
                  </a:solidFill>
                </a:rPr>
                <a:t>2773</a:t>
              </a:r>
              <a:r>
                <a:rPr lang="zh-CN" altLang="en-US"/>
                <a:t>下的</a:t>
              </a:r>
              <a:r>
                <a:rPr lang="en-US" altLang="zh-CN">
                  <a:solidFill>
                    <a:srgbClr val="0000FF"/>
                  </a:solidFill>
                </a:rPr>
                <a:t>17</a:t>
              </a:r>
              <a:r>
                <a:rPr lang="zh-CN" altLang="en-US"/>
                <a:t>次幂。我们有</a:t>
              </a:r>
              <a:endParaRPr lang="zh-CN" altLang="el-GR"/>
            </a:p>
            <a:p>
              <a:r>
                <a:rPr lang="zh-CN" altLang="en-US">
                  <a:solidFill>
                    <a:srgbClr val="0000FF"/>
                  </a:solidFill>
                </a:rPr>
                <a:t>                                                   </a:t>
              </a:r>
              <a:r>
                <a:rPr lang="el-GR" altLang="zh-CN">
                  <a:solidFill>
                    <a:srgbClr val="0000FF"/>
                  </a:solidFill>
                </a:rPr>
                <a:t>·</a:t>
              </a:r>
              <a:r>
                <a:rPr lang="en-US" altLang="zh-CN">
                  <a:solidFill>
                    <a:srgbClr val="0000FF"/>
                  </a:solidFill>
                </a:rPr>
                <a:t>900 ≡ 1510  (mod 2773).</a:t>
              </a:r>
            </a:p>
            <a:p>
              <a:r>
                <a:rPr lang="zh-CN" altLang="en-US"/>
                <a:t>在以上整个过程中，为减少计算量应随时注意取模。这样</a:t>
              </a:r>
              <a:r>
                <a:rPr lang="en-US" altLang="zh-CN">
                  <a:solidFill>
                    <a:srgbClr val="0000FF"/>
                  </a:solidFill>
                </a:rPr>
                <a:t>900</a:t>
              </a:r>
              <a:r>
                <a:rPr lang="zh-CN" altLang="en-US"/>
                <a:t>对应的密码是</a:t>
              </a:r>
              <a:r>
                <a:rPr lang="en-US" altLang="zh-CN">
                  <a:solidFill>
                    <a:srgbClr val="0000FF"/>
                  </a:solidFill>
                </a:rPr>
                <a:t>1510</a:t>
              </a:r>
              <a:r>
                <a:rPr lang="zh-CN" altLang="en-US"/>
                <a:t>。以这一方法得到的密文电码是：</a:t>
              </a:r>
            </a:p>
            <a:p>
              <a:r>
                <a:rPr lang="zh-CN" altLang="en-US">
                  <a:solidFill>
                    <a:srgbClr val="FF0000"/>
                  </a:solidFill>
                </a:rPr>
                <a:t>         </a:t>
              </a:r>
              <a:r>
                <a:rPr lang="en-US" altLang="zh-CN">
                  <a:solidFill>
                    <a:srgbClr val="FF0000"/>
                  </a:solidFill>
                </a:rPr>
                <a:t>1510  0417  1524  1445  0542  2692  1684 </a:t>
              </a:r>
            </a:p>
            <a:p>
              <a:r>
                <a:rPr lang="en-US" altLang="zh-CN">
                  <a:solidFill>
                    <a:srgbClr val="FF0000"/>
                  </a:solidFill>
                </a:rPr>
                <a:t>         0761  1644  2488  1787  1877  1672</a:t>
              </a:r>
            </a:p>
            <a:p>
              <a:r>
                <a:rPr lang="zh-CN" altLang="en-US"/>
                <a:t>解密过程与此类似，只不过使用密  钥</a:t>
              </a:r>
              <a:r>
                <a:rPr lang="en-US" altLang="zh-CN"/>
                <a:t>(</a:t>
              </a:r>
              <a:r>
                <a:rPr lang="en-US" altLang="zh-CN">
                  <a:solidFill>
                    <a:srgbClr val="0000FF"/>
                  </a:solidFill>
                </a:rPr>
                <a:t>157,2773</a:t>
              </a:r>
              <a:r>
                <a:rPr lang="en-US" altLang="zh-CN"/>
                <a:t>)</a:t>
              </a:r>
              <a:r>
                <a:rPr lang="zh-CN" altLang="en-US"/>
                <a:t>，直接计算很烦琐，但用计算机处理这一问题却非常简单。</a:t>
              </a:r>
            </a:p>
            <a:p>
              <a:r>
                <a:rPr lang="zh-CN" altLang="en-US"/>
                <a:t>本例中将四位数字划分为一组，是为了使每组的数字不超过</a:t>
              </a:r>
              <a:r>
                <a:rPr lang="en-US" altLang="zh-CN">
                  <a:solidFill>
                    <a:srgbClr val="0000FF"/>
                  </a:solidFill>
                </a:rPr>
                <a:t>n=2773</a:t>
              </a:r>
              <a:r>
                <a:rPr lang="en-US" altLang="zh-CN"/>
                <a:t>. </a:t>
              </a:r>
              <a:r>
                <a:rPr lang="zh-CN" altLang="en-US"/>
                <a:t>当使用一个很大 的</a:t>
              </a:r>
              <a:r>
                <a:rPr lang="en-US" altLang="zh-CN">
                  <a:solidFill>
                    <a:srgbClr val="0000FF"/>
                  </a:solidFill>
                </a:rPr>
                <a:t>n</a:t>
              </a:r>
              <a:r>
                <a:rPr lang="zh-CN" altLang="en-US"/>
                <a:t>时，每次完全可以处理一个位数更多的数码组。只要相应的整数小于</a:t>
              </a:r>
              <a:r>
                <a:rPr lang="en-US" altLang="zh-CN">
                  <a:solidFill>
                    <a:srgbClr val="0000FF"/>
                  </a:solidFill>
                </a:rPr>
                <a:t>n</a:t>
              </a:r>
              <a:r>
                <a:rPr lang="zh-CN" altLang="en-US"/>
                <a:t>即可。</a:t>
              </a:r>
            </a:p>
          </p:txBody>
        </p:sp>
        <p:graphicFrame>
          <p:nvGraphicFramePr>
            <p:cNvPr id="101388" name="Object 12"/>
            <p:cNvGraphicFramePr>
              <a:graphicFrameLocks noChangeAspect="1"/>
            </p:cNvGraphicFramePr>
            <p:nvPr/>
          </p:nvGraphicFramePr>
          <p:xfrm>
            <a:off x="793" y="1431"/>
            <a:ext cx="2321" cy="321"/>
          </p:xfrm>
          <a:graphic>
            <a:graphicData uri="http://schemas.openxmlformats.org/presentationml/2006/ole">
              <mc:AlternateContent xmlns:mc="http://schemas.openxmlformats.org/markup-compatibility/2006">
                <mc:Choice xmlns:v="urn:schemas-microsoft-com:vml" Requires="v">
                  <p:oleObj spid="_x0000_s101391" name="公式" r:id="rId3" imgW="1650960" imgH="228600" progId="Equation.3">
                    <p:embed/>
                  </p:oleObj>
                </mc:Choice>
                <mc:Fallback>
                  <p:oleObj name="公式" r:id="rId3" imgW="165096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1431"/>
                          <a:ext cx="2321"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wipe(up)">
                                      <p:cBhvr>
                                        <p:cTn id="7" dur="500"/>
                                        <p:tgtEl>
                                          <p:spTgt spid="101380"/>
                                        </p:tgtEl>
                                      </p:cBhvr>
                                    </p:animEffect>
                                  </p:childTnLst>
                                </p:cTn>
                              </p:par>
                            </p:childTnLst>
                          </p:cTn>
                        </p:par>
                        <p:par>
                          <p:cTn id="8" fill="hold" nodeType="afterGroup">
                            <p:stCondLst>
                              <p:cond delay="500"/>
                            </p:stCondLst>
                            <p:childTnLst>
                              <p:par>
                                <p:cTn id="9" presetID="16" presetClass="entr" presetSubtype="42" fill="hold" nodeType="afterEffect">
                                  <p:stCondLst>
                                    <p:cond delay="0"/>
                                  </p:stCondLst>
                                  <p:childTnLst>
                                    <p:set>
                                      <p:cBhvr>
                                        <p:cTn id="10" dur="1" fill="hold">
                                          <p:stCondLst>
                                            <p:cond delay="0"/>
                                          </p:stCondLst>
                                        </p:cTn>
                                        <p:tgtEl>
                                          <p:spTgt spid="101390"/>
                                        </p:tgtEl>
                                        <p:attrNameLst>
                                          <p:attrName>style.visibility</p:attrName>
                                        </p:attrNameLst>
                                      </p:cBhvr>
                                      <p:to>
                                        <p:strVal val="visible"/>
                                      </p:to>
                                    </p:set>
                                    <p:animEffect transition="in" filter="barn(outHorizontal)">
                                      <p:cBhvr>
                                        <p:cTn id="11" dur="500"/>
                                        <p:tgtEl>
                                          <p:spTgt spid="101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4" name="Group 4"/>
          <p:cNvGrpSpPr>
            <a:grpSpLocks/>
          </p:cNvGrpSpPr>
          <p:nvPr/>
        </p:nvGrpSpPr>
        <p:grpSpPr bwMode="auto">
          <a:xfrm>
            <a:off x="468313" y="476250"/>
            <a:ext cx="6048375" cy="838200"/>
            <a:chOff x="476" y="255"/>
            <a:chExt cx="4754" cy="528"/>
          </a:xfrm>
        </p:grpSpPr>
        <p:sp>
          <p:nvSpPr>
            <p:cNvPr id="102405" name="AutoShape 5" descr="白色大理石"/>
            <p:cNvSpPr>
              <a:spLocks noChangeArrowheads="1"/>
            </p:cNvSpPr>
            <p:nvPr/>
          </p:nvSpPr>
          <p:spPr bwMode="auto">
            <a:xfrm>
              <a:off x="476" y="255"/>
              <a:ext cx="3991" cy="528"/>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4000">
                  <a:solidFill>
                    <a:srgbClr val="0000FF"/>
                  </a:solidFill>
                  <a:effectLst>
                    <a:outerShdw blurRad="38100" dist="38100" dir="2700000" algn="tl">
                      <a:srgbClr val="C0C0C0"/>
                    </a:outerShdw>
                  </a:effectLst>
                </a:rPr>
                <a:t>§4.3</a:t>
              </a:r>
              <a:r>
                <a:rPr lang="en-US" altLang="zh-CN" sz="4000">
                  <a:effectLst>
                    <a:outerShdw blurRad="38100" dist="38100" dir="2700000" algn="tl">
                      <a:srgbClr val="C0C0C0"/>
                    </a:outerShdw>
                  </a:effectLst>
                </a:rPr>
                <a:t>  </a:t>
              </a:r>
              <a:r>
                <a:rPr lang="zh-CN" altLang="en-US" sz="4000">
                  <a:effectLst>
                    <a:outerShdw blurRad="38100" dist="38100" dir="2700000" algn="tl">
                      <a:srgbClr val="C0C0C0"/>
                    </a:outerShdw>
                  </a:effectLst>
                </a:rPr>
                <a:t>马氏链模型</a:t>
              </a:r>
            </a:p>
          </p:txBody>
        </p:sp>
        <p:pic>
          <p:nvPicPr>
            <p:cNvPr id="102406" name="Picture 6" descr="4167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58" y="300"/>
              <a:ext cx="672" cy="430"/>
            </a:xfrm>
            <a:prstGeom prst="rect">
              <a:avLst/>
            </a:prstGeom>
            <a:noFill/>
            <a:extLst>
              <a:ext uri="{909E8E84-426E-40DD-AFC4-6F175D3DCCD1}">
                <a14:hiddenFill xmlns:a14="http://schemas.microsoft.com/office/drawing/2010/main">
                  <a:solidFill>
                    <a:srgbClr val="FFFFFF"/>
                  </a:solidFill>
                </a14:hiddenFill>
              </a:ext>
            </a:extLst>
          </p:spPr>
        </p:pic>
      </p:grpSp>
      <p:sp>
        <p:nvSpPr>
          <p:cNvPr id="102408" name="AutoShape 8"/>
          <p:cNvSpPr>
            <a:spLocks noChangeArrowheads="1"/>
          </p:cNvSpPr>
          <p:nvPr/>
        </p:nvSpPr>
        <p:spPr bwMode="auto">
          <a:xfrm>
            <a:off x="468313" y="1412875"/>
            <a:ext cx="8229600" cy="4968875"/>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02409" name="Text Box 9"/>
          <p:cNvSpPr txBox="1">
            <a:spLocks noChangeArrowheads="1"/>
          </p:cNvSpPr>
          <p:nvPr/>
        </p:nvSpPr>
        <p:spPr bwMode="auto">
          <a:xfrm>
            <a:off x="539750" y="1412875"/>
            <a:ext cx="813752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随着人类的进化，为了揭示生命的奥秘，人们越来越注重遗传学的研究，特别是遗传特征的逐代传播，已引起人们广泛的注意。无论是人，还是动、植物都会将本身的特征遗传给下一代，这主要是因为后代继承了双亲的基因，形成自己的基因对，由基因又确定了后代所表现的特征。本节将利用数学的 </a:t>
            </a:r>
            <a:r>
              <a:rPr lang="zh-CN" altLang="en-US">
                <a:solidFill>
                  <a:srgbClr val="0000FF"/>
                </a:solidFill>
              </a:rPr>
              <a:t>马氏链方法</a:t>
            </a:r>
            <a:r>
              <a:rPr lang="zh-CN" altLang="en-US"/>
              <a:t>来建立相应的遗传模型等，并讨论几个简单而又有趣的实例。</a:t>
            </a:r>
          </a:p>
          <a:p>
            <a:r>
              <a:rPr lang="zh-CN" altLang="en-US" u="sng">
                <a:solidFill>
                  <a:srgbClr val="FF0000"/>
                </a:solidFill>
              </a:rPr>
              <a:t>马氏链（马尔柯夫链）</a:t>
            </a:r>
            <a:r>
              <a:rPr lang="zh-CN" altLang="en-US"/>
              <a:t>研究的是一类重要的随机过程，研究对象的状 态</a:t>
            </a:r>
            <a:r>
              <a:rPr lang="en-US" altLang="zh-CN" i="1">
                <a:solidFill>
                  <a:srgbClr val="0000FF"/>
                </a:solidFill>
              </a:rPr>
              <a:t>s</a:t>
            </a:r>
            <a:r>
              <a:rPr lang="en-US" altLang="zh-CN">
                <a:solidFill>
                  <a:srgbClr val="0000FF"/>
                </a:solidFill>
              </a:rPr>
              <a:t>(</a:t>
            </a:r>
            <a:r>
              <a:rPr lang="en-US" altLang="zh-CN" i="1">
                <a:solidFill>
                  <a:srgbClr val="0000FF"/>
                </a:solidFill>
              </a:rPr>
              <a:t>t</a:t>
            </a:r>
            <a:r>
              <a:rPr lang="en-US" altLang="zh-CN">
                <a:solidFill>
                  <a:srgbClr val="0000FF"/>
                </a:solidFill>
              </a:rPr>
              <a:t>)</a:t>
            </a:r>
            <a:r>
              <a:rPr lang="zh-CN" altLang="en-US"/>
              <a:t>是不确定的，它可能 取</a:t>
            </a:r>
            <a:r>
              <a:rPr lang="en-US" altLang="zh-CN" i="1">
                <a:solidFill>
                  <a:srgbClr val="0000FF"/>
                </a:solidFill>
              </a:rPr>
              <a:t>K</a:t>
            </a:r>
            <a:r>
              <a:rPr lang="zh-CN" altLang="en-US"/>
              <a:t>种 状态</a:t>
            </a:r>
            <a:r>
              <a:rPr lang="en-US" altLang="zh-CN" i="1">
                <a:solidFill>
                  <a:srgbClr val="0000FF"/>
                </a:solidFill>
              </a:rPr>
              <a:t>si</a:t>
            </a:r>
            <a:r>
              <a:rPr lang="en-US" altLang="zh-CN">
                <a:solidFill>
                  <a:srgbClr val="0000FF"/>
                </a:solidFill>
              </a:rPr>
              <a:t>(</a:t>
            </a:r>
            <a:r>
              <a:rPr lang="en-US" altLang="zh-CN" i="1">
                <a:solidFill>
                  <a:srgbClr val="0000FF"/>
                </a:solidFill>
              </a:rPr>
              <a:t>i</a:t>
            </a:r>
            <a:r>
              <a:rPr lang="en-US" altLang="zh-CN">
                <a:solidFill>
                  <a:srgbClr val="0000FF"/>
                </a:solidFill>
              </a:rPr>
              <a:t>=1,…,</a:t>
            </a:r>
            <a:r>
              <a:rPr lang="en-US" altLang="zh-CN" i="1">
                <a:solidFill>
                  <a:srgbClr val="0000FF"/>
                </a:solidFill>
              </a:rPr>
              <a:t>k</a:t>
            </a:r>
            <a:r>
              <a:rPr lang="en-US" altLang="zh-CN">
                <a:solidFill>
                  <a:srgbClr val="0000FF"/>
                </a:solidFill>
              </a:rPr>
              <a:t>)</a:t>
            </a:r>
            <a:r>
              <a:rPr lang="zh-CN" altLang="en-US"/>
              <a:t>之一，有时甚至可取无穷多种状态。在建模时，时间变量也被离散化，我们希望通过建立两个相邻时刻研究对象取各种状态的概率之间的联系来研究其变化规律，故马氏链研究的也是一类状态转移问题。</a:t>
            </a:r>
          </a:p>
        </p:txBody>
      </p:sp>
      <p:sp>
        <p:nvSpPr>
          <p:cNvPr id="102410" name="Line 10"/>
          <p:cNvSpPr>
            <a:spLocks noChangeShapeType="1"/>
          </p:cNvSpPr>
          <p:nvPr/>
        </p:nvSpPr>
        <p:spPr bwMode="auto">
          <a:xfrm>
            <a:off x="468313" y="4005263"/>
            <a:ext cx="8207375"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diamond(in)">
                                      <p:cBhvr>
                                        <p:cTn id="7" dur="2000"/>
                                        <p:tgtEl>
                                          <p:spTgt spid="102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408"/>
                                        </p:tgtEl>
                                        <p:attrNameLst>
                                          <p:attrName>style.visibility</p:attrName>
                                        </p:attrNameLst>
                                      </p:cBhvr>
                                      <p:to>
                                        <p:strVal val="visible"/>
                                      </p:to>
                                    </p:set>
                                    <p:animEffect transition="in" filter="wipe(up)">
                                      <p:cBhvr>
                                        <p:cTn id="12" dur="500"/>
                                        <p:tgtEl>
                                          <p:spTgt spid="102408"/>
                                        </p:tgtEl>
                                      </p:cBhvr>
                                    </p:animEffect>
                                  </p:childTnLst>
                                </p:cTn>
                              </p:par>
                            </p:childTnLst>
                          </p:cTn>
                        </p:par>
                        <p:par>
                          <p:cTn id="13" fill="hold" nodeType="afterGroup">
                            <p:stCondLst>
                              <p:cond delay="500"/>
                            </p:stCondLst>
                            <p:childTnLst>
                              <p:par>
                                <p:cTn id="14" presetID="16" presetClass="entr" presetSubtype="26" fill="hold" grpId="0" nodeType="afterEffect">
                                  <p:stCondLst>
                                    <p:cond delay="0"/>
                                  </p:stCondLst>
                                  <p:iterate type="wd">
                                    <p:tmPct val="10000"/>
                                  </p:iterate>
                                  <p:childTnLst>
                                    <p:set>
                                      <p:cBhvr>
                                        <p:cTn id="15" dur="1" fill="hold">
                                          <p:stCondLst>
                                            <p:cond delay="0"/>
                                          </p:stCondLst>
                                        </p:cTn>
                                        <p:tgtEl>
                                          <p:spTgt spid="102409"/>
                                        </p:tgtEl>
                                        <p:attrNameLst>
                                          <p:attrName>style.visibility</p:attrName>
                                        </p:attrNameLst>
                                      </p:cBhvr>
                                      <p:to>
                                        <p:strVal val="visible"/>
                                      </p:to>
                                    </p:set>
                                    <p:animEffect transition="in" filter="barn(inHorizontal)">
                                      <p:cBhvr>
                                        <p:cTn id="16" dur="500"/>
                                        <p:tgtEl>
                                          <p:spTgt spid="102409"/>
                                        </p:tgtEl>
                                      </p:cBhvr>
                                    </p:animEffect>
                                  </p:childTnLst>
                                </p:cTn>
                              </p:par>
                            </p:childTnLst>
                          </p:cTn>
                        </p:par>
                        <p:par>
                          <p:cTn id="17" fill="hold" nodeType="afterGroup">
                            <p:stCondLst>
                              <p:cond delay="10750"/>
                            </p:stCondLst>
                            <p:childTnLst>
                              <p:par>
                                <p:cTn id="18" presetID="22" presetClass="entr" presetSubtype="8" fill="hold" grpId="0" nodeType="afterEffect">
                                  <p:stCondLst>
                                    <p:cond delay="0"/>
                                  </p:stCondLst>
                                  <p:childTnLst>
                                    <p:set>
                                      <p:cBhvr>
                                        <p:cTn id="19" dur="1" fill="hold">
                                          <p:stCondLst>
                                            <p:cond delay="0"/>
                                          </p:stCondLst>
                                        </p:cTn>
                                        <p:tgtEl>
                                          <p:spTgt spid="102410"/>
                                        </p:tgtEl>
                                        <p:attrNameLst>
                                          <p:attrName>style.visibility</p:attrName>
                                        </p:attrNameLst>
                                      </p:cBhvr>
                                      <p:to>
                                        <p:strVal val="visible"/>
                                      </p:to>
                                    </p:set>
                                    <p:animEffect transition="in" filter="wipe(left)">
                                      <p:cBhvr>
                                        <p:cTn id="20" dur="500"/>
                                        <p:tgtEl>
                                          <p:spTgt spid="102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animBg="1"/>
      <p:bldP spid="102409" grpId="0"/>
      <p:bldP spid="1024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8" name="Group 4"/>
          <p:cNvGrpSpPr>
            <a:grpSpLocks/>
          </p:cNvGrpSpPr>
          <p:nvPr/>
        </p:nvGrpSpPr>
        <p:grpSpPr bwMode="auto">
          <a:xfrm>
            <a:off x="468313" y="836613"/>
            <a:ext cx="8229600" cy="2663825"/>
            <a:chOff x="431" y="527"/>
            <a:chExt cx="5184" cy="2359"/>
          </a:xfrm>
        </p:grpSpPr>
        <p:sp>
          <p:nvSpPr>
            <p:cNvPr id="103429" name="AutoShape 5"/>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03430" name="Text Box 6"/>
            <p:cNvSpPr txBox="1">
              <a:spLocks noChangeArrowheads="1"/>
            </p:cNvSpPr>
            <p:nvPr/>
          </p:nvSpPr>
          <p:spPr bwMode="auto">
            <a:xfrm>
              <a:off x="476" y="602"/>
              <a:ext cx="5126" cy="2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0000FF"/>
                  </a:solidFill>
                </a:rPr>
                <a:t>例</a:t>
              </a:r>
              <a:r>
                <a:rPr lang="en-US" altLang="zh-CN" sz="3200">
                  <a:solidFill>
                    <a:srgbClr val="0000FF"/>
                  </a:solidFill>
                </a:rPr>
                <a:t>4.6</a:t>
              </a:r>
              <a:r>
                <a:rPr lang="en-US" altLang="zh-CN" sz="3200"/>
                <a:t>  </a:t>
              </a:r>
              <a:r>
                <a:rPr lang="zh-CN" altLang="en-US" sz="3200"/>
                <a:t>设某商店经营情况可能有三种状态：好（</a:t>
              </a:r>
              <a:r>
                <a:rPr lang="en-US" altLang="zh-CN" sz="3200" i="1">
                  <a:solidFill>
                    <a:srgbClr val="0000FF"/>
                  </a:solidFill>
                </a:rPr>
                <a:t>S</a:t>
              </a:r>
              <a:r>
                <a:rPr lang="en-US" altLang="zh-CN" sz="3200" baseline="-25000">
                  <a:solidFill>
                    <a:srgbClr val="0000FF"/>
                  </a:solidFill>
                </a:rPr>
                <a:t>1</a:t>
              </a:r>
              <a:r>
                <a:rPr lang="zh-CN" altLang="en-US" sz="3200"/>
                <a:t>：利润丰厚）、一般（</a:t>
              </a:r>
              <a:r>
                <a:rPr lang="en-US" altLang="zh-CN" sz="3200" i="1">
                  <a:solidFill>
                    <a:srgbClr val="0000FF"/>
                  </a:solidFill>
                </a:rPr>
                <a:t>S</a:t>
              </a:r>
              <a:r>
                <a:rPr lang="en-US" altLang="zh-CN" sz="3200" baseline="-25000">
                  <a:solidFill>
                    <a:srgbClr val="0000FF"/>
                  </a:solidFill>
                </a:rPr>
                <a:t>2</a:t>
              </a:r>
              <a:r>
                <a:rPr lang="zh-CN" altLang="en-US" sz="3200"/>
                <a:t>）和不好（</a:t>
              </a:r>
              <a:r>
                <a:rPr lang="en-US" altLang="zh-CN" sz="3200" i="1">
                  <a:solidFill>
                    <a:srgbClr val="0000FF"/>
                  </a:solidFill>
                </a:rPr>
                <a:t>S</a:t>
              </a:r>
              <a:r>
                <a:rPr lang="en-US" altLang="zh-CN" sz="3200" baseline="-25000">
                  <a:solidFill>
                    <a:srgbClr val="0000FF"/>
                  </a:solidFill>
                </a:rPr>
                <a:t>3</a:t>
              </a:r>
              <a:r>
                <a:rPr lang="zh-CN" altLang="en-US" sz="3200"/>
                <a:t>：亏损）。根据统计资料，上月状态为</a:t>
              </a:r>
              <a:r>
                <a:rPr lang="en-US" altLang="zh-CN" sz="3200" i="1">
                  <a:solidFill>
                    <a:srgbClr val="0000FF"/>
                  </a:solidFill>
                </a:rPr>
                <a:t>S</a:t>
              </a:r>
              <a:r>
                <a:rPr lang="en-US" altLang="zh-CN" sz="3200" i="1" baseline="-25000">
                  <a:solidFill>
                    <a:srgbClr val="0000FF"/>
                  </a:solidFill>
                </a:rPr>
                <a:t>i</a:t>
              </a:r>
              <a:r>
                <a:rPr lang="zh-CN" altLang="en-US" sz="3200"/>
                <a:t>，下月状态为</a:t>
              </a:r>
              <a:r>
                <a:rPr lang="en-US" altLang="zh-CN" sz="3200" i="1">
                  <a:solidFill>
                    <a:srgbClr val="0000FF"/>
                  </a:solidFill>
                </a:rPr>
                <a:t>S</a:t>
              </a:r>
              <a:r>
                <a:rPr lang="en-US" altLang="zh-CN" sz="3200" i="1" baseline="-25000">
                  <a:solidFill>
                    <a:srgbClr val="0000FF"/>
                  </a:solidFill>
                </a:rPr>
                <a:t>j</a:t>
              </a:r>
              <a:r>
                <a:rPr lang="zh-CN" altLang="en-US" sz="3200"/>
                <a:t>的概率为</a:t>
              </a:r>
              <a:r>
                <a:rPr lang="en-US" altLang="zh-CN" sz="3200" i="1">
                  <a:solidFill>
                    <a:srgbClr val="0000FF"/>
                  </a:solidFill>
                </a:rPr>
                <a:t>p</a:t>
              </a:r>
              <a:r>
                <a:rPr lang="en-US" altLang="zh-CN" sz="3200" i="1" baseline="-25000">
                  <a:solidFill>
                    <a:srgbClr val="0000FF"/>
                  </a:solidFill>
                </a:rPr>
                <a:t>ij</a:t>
              </a:r>
              <a:r>
                <a:rPr lang="zh-CN" altLang="en-US" sz="3200">
                  <a:solidFill>
                    <a:srgbClr val="0000FF"/>
                  </a:solidFill>
                </a:rPr>
                <a:t>（</a:t>
              </a:r>
              <a:r>
                <a:rPr lang="en-US" altLang="zh-CN" sz="3200" i="1">
                  <a:solidFill>
                    <a:srgbClr val="FF0000"/>
                  </a:solidFill>
                </a:rPr>
                <a:t>i</a:t>
              </a:r>
              <a:r>
                <a:rPr lang="en-US" altLang="zh-CN" sz="3200">
                  <a:solidFill>
                    <a:srgbClr val="FF0000"/>
                  </a:solidFill>
                </a:rPr>
                <a:t>=1,2,3; </a:t>
              </a:r>
              <a:r>
                <a:rPr lang="en-US" altLang="zh-CN" sz="3200" i="1">
                  <a:solidFill>
                    <a:srgbClr val="FF0000"/>
                  </a:solidFill>
                </a:rPr>
                <a:t>j</a:t>
              </a:r>
              <a:r>
                <a:rPr lang="en-US" altLang="zh-CN" sz="3200">
                  <a:solidFill>
                    <a:srgbClr val="FF0000"/>
                  </a:solidFill>
                </a:rPr>
                <a:t>=1,2,3</a:t>
              </a:r>
              <a:r>
                <a:rPr lang="zh-CN" altLang="en-US" sz="3200"/>
                <a:t>），</a:t>
              </a:r>
              <a:r>
                <a:rPr lang="en-US" altLang="zh-CN" sz="3200">
                  <a:solidFill>
                    <a:srgbClr val="0000FF"/>
                  </a:solidFill>
                </a:rPr>
                <a:t>0≤</a:t>
              </a:r>
              <a:r>
                <a:rPr lang="en-US" altLang="zh-CN" sz="3200" i="1">
                  <a:solidFill>
                    <a:srgbClr val="0000FF"/>
                  </a:solidFill>
                </a:rPr>
                <a:t>p</a:t>
              </a:r>
              <a:r>
                <a:rPr lang="en-US" altLang="zh-CN" sz="3200" i="1" baseline="-25000">
                  <a:solidFill>
                    <a:srgbClr val="0000FF"/>
                  </a:solidFill>
                </a:rPr>
                <a:t>ij</a:t>
              </a:r>
              <a:r>
                <a:rPr lang="en-US" altLang="zh-CN" sz="3200">
                  <a:solidFill>
                    <a:srgbClr val="0000FF"/>
                  </a:solidFill>
                </a:rPr>
                <a:t>≤1</a:t>
              </a:r>
            </a:p>
          </p:txBody>
        </p:sp>
      </p:grpSp>
      <p:pic>
        <p:nvPicPr>
          <p:cNvPr id="103431" name="Picture 7" descr="H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60350"/>
            <a:ext cx="862013" cy="914400"/>
          </a:xfrm>
          <a:prstGeom prst="rect">
            <a:avLst/>
          </a:prstGeom>
          <a:noFill/>
          <a:extLst>
            <a:ext uri="{909E8E84-426E-40DD-AFC4-6F175D3DCCD1}">
              <a14:hiddenFill xmlns:a14="http://schemas.microsoft.com/office/drawing/2010/main">
                <a:solidFill>
                  <a:srgbClr val="FFFFFF"/>
                </a:solidFill>
              </a14:hiddenFill>
            </a:ext>
          </a:extLst>
        </p:spPr>
      </p:pic>
      <p:sp>
        <p:nvSpPr>
          <p:cNvPr id="103432" name="Text Box 8"/>
          <p:cNvSpPr txBox="1">
            <a:spLocks noChangeArrowheads="1"/>
          </p:cNvSpPr>
          <p:nvPr/>
        </p:nvSpPr>
        <p:spPr bwMode="auto">
          <a:xfrm>
            <a:off x="539750" y="3644900"/>
            <a:ext cx="770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rPr>
              <a:t>例</a:t>
            </a:r>
            <a:r>
              <a:rPr lang="en-US" altLang="zh-CN">
                <a:solidFill>
                  <a:srgbClr val="0000FF"/>
                </a:solidFill>
              </a:rPr>
              <a:t>4.6</a:t>
            </a:r>
            <a:r>
              <a:rPr lang="zh-CN" altLang="en-US"/>
              <a:t>中的关系既可用一转移矩阵表示 </a:t>
            </a:r>
          </a:p>
        </p:txBody>
      </p:sp>
      <p:sp>
        <p:nvSpPr>
          <p:cNvPr id="103434" name="Rectangle 10"/>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3433" name="Object 9"/>
          <p:cNvGraphicFramePr>
            <a:graphicFrameLocks noChangeAspect="1"/>
          </p:cNvGraphicFramePr>
          <p:nvPr/>
        </p:nvGraphicFramePr>
        <p:xfrm>
          <a:off x="2995613" y="4221163"/>
          <a:ext cx="3160712" cy="1673225"/>
        </p:xfrm>
        <a:graphic>
          <a:graphicData uri="http://schemas.openxmlformats.org/presentationml/2006/ole">
            <mc:AlternateContent xmlns:mc="http://schemas.openxmlformats.org/markup-compatibility/2006">
              <mc:Choice xmlns:v="urn:schemas-microsoft-com:vml" Requires="v">
                <p:oleObj spid="_x0000_s103435" name="公式" r:id="rId4" imgW="1346040" imgH="711000" progId="Equation.3">
                  <p:embed/>
                </p:oleObj>
              </mc:Choice>
              <mc:Fallback>
                <p:oleObj name="公式" r:id="rId4" imgW="1346040" imgH="7110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5613" y="4221163"/>
                        <a:ext cx="3160712" cy="167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03431"/>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03428"/>
                                        </p:tgtEl>
                                        <p:attrNameLst>
                                          <p:attrName>style.visibility</p:attrName>
                                        </p:attrNameLst>
                                      </p:cBhvr>
                                      <p:to>
                                        <p:strVal val="visible"/>
                                      </p:to>
                                    </p:set>
                                    <p:animEffect transition="in" filter="wipe(up)">
                                      <p:cBhvr>
                                        <p:cTn id="10" dur="500"/>
                                        <p:tgtEl>
                                          <p:spTgt spid="1034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03432"/>
                                        </p:tgtEl>
                                        <p:attrNameLst>
                                          <p:attrName>style.visibility</p:attrName>
                                        </p:attrNameLst>
                                      </p:cBhvr>
                                      <p:to>
                                        <p:strVal val="visible"/>
                                      </p:to>
                                    </p:set>
                                    <p:animEffect transition="in" filter="slide(fromBottom)">
                                      <p:cBhvr>
                                        <p:cTn id="15" dur="500"/>
                                        <p:tgtEl>
                                          <p:spTgt spid="1034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32" fill="hold" nodeType="clickEffect">
                                  <p:stCondLst>
                                    <p:cond delay="0"/>
                                  </p:stCondLst>
                                  <p:childTnLst>
                                    <p:set>
                                      <p:cBhvr>
                                        <p:cTn id="19" dur="1" fill="hold">
                                          <p:stCondLst>
                                            <p:cond delay="0"/>
                                          </p:stCondLst>
                                        </p:cTn>
                                        <p:tgtEl>
                                          <p:spTgt spid="103433"/>
                                        </p:tgtEl>
                                        <p:attrNameLst>
                                          <p:attrName>style.visibility</p:attrName>
                                        </p:attrNameLst>
                                      </p:cBhvr>
                                      <p:to>
                                        <p:strVal val="visible"/>
                                      </p:to>
                                    </p:set>
                                    <p:animEffect transition="in" filter="circle(out)">
                                      <p:cBhvr>
                                        <p:cTn id="20" dur="2000"/>
                                        <p:tgtEl>
                                          <p:spTgt spid="103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23850" y="442913"/>
            <a:ext cx="8353425"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FF"/>
                </a:solidFill>
              </a:rPr>
              <a:t>（</a:t>
            </a:r>
            <a:r>
              <a:rPr lang="en-US" altLang="zh-CN">
                <a:solidFill>
                  <a:srgbClr val="0000FF"/>
                </a:solidFill>
              </a:rPr>
              <a:t>i</a:t>
            </a:r>
            <a:r>
              <a:rPr lang="zh-CN" altLang="en-US">
                <a:solidFill>
                  <a:srgbClr val="0000FF"/>
                </a:solidFill>
              </a:rPr>
              <a:t>）</a:t>
            </a:r>
            <a:r>
              <a:rPr lang="zh-CN" altLang="en-US">
                <a:solidFill>
                  <a:srgbClr val="FF0000"/>
                </a:solidFill>
              </a:rPr>
              <a:t>可取状态</a:t>
            </a:r>
            <a:r>
              <a:rPr lang="zh-CN" altLang="en-US"/>
              <a:t>：根据题意，并非所有状态都是允许的，例如（</a:t>
            </a:r>
            <a:r>
              <a:rPr lang="en-US" altLang="zh-CN"/>
              <a:t>0,1,1,0</a:t>
            </a:r>
            <a:r>
              <a:rPr lang="zh-CN" altLang="en-US"/>
              <a:t>）就是一个不可取的状态。本题中可取状态（即系统允许的状态）可以用穷举法列出来，它们是：</a:t>
            </a:r>
          </a:p>
          <a:p>
            <a:r>
              <a:rPr lang="zh-CN" altLang="en-US">
                <a:solidFill>
                  <a:srgbClr val="0000FF"/>
                </a:solidFill>
              </a:rPr>
              <a:t>人在此岸             人在对岸</a:t>
            </a:r>
          </a:p>
          <a:p>
            <a:r>
              <a:rPr lang="en-US" altLang="zh-CN"/>
              <a:t>(1</a:t>
            </a:r>
            <a:r>
              <a:rPr lang="zh-CN" altLang="en-US"/>
              <a:t>，</a:t>
            </a:r>
            <a:r>
              <a:rPr lang="en-US" altLang="zh-CN"/>
              <a:t>1</a:t>
            </a:r>
            <a:r>
              <a:rPr lang="zh-CN" altLang="en-US"/>
              <a:t>，</a:t>
            </a:r>
            <a:r>
              <a:rPr lang="en-US" altLang="zh-CN"/>
              <a:t>1</a:t>
            </a:r>
            <a:r>
              <a:rPr lang="zh-CN" altLang="en-US"/>
              <a:t>，</a:t>
            </a:r>
            <a:r>
              <a:rPr lang="en-US" altLang="zh-CN"/>
              <a:t>1)    (0</a:t>
            </a:r>
            <a:r>
              <a:rPr lang="zh-CN" altLang="en-US"/>
              <a:t>，</a:t>
            </a:r>
            <a:r>
              <a:rPr lang="en-US" altLang="zh-CN"/>
              <a:t>0</a:t>
            </a:r>
            <a:r>
              <a:rPr lang="zh-CN" altLang="en-US"/>
              <a:t>，</a:t>
            </a:r>
            <a:r>
              <a:rPr lang="en-US" altLang="zh-CN"/>
              <a:t>0</a:t>
            </a:r>
            <a:r>
              <a:rPr lang="zh-CN" altLang="en-US"/>
              <a:t>，</a:t>
            </a:r>
            <a:r>
              <a:rPr lang="en-US" altLang="zh-CN"/>
              <a:t>0)</a:t>
            </a:r>
          </a:p>
          <a:p>
            <a:r>
              <a:rPr lang="en-US" altLang="zh-CN"/>
              <a:t>(1</a:t>
            </a:r>
            <a:r>
              <a:rPr lang="zh-CN" altLang="en-US"/>
              <a:t>，</a:t>
            </a:r>
            <a:r>
              <a:rPr lang="en-US" altLang="zh-CN"/>
              <a:t>1</a:t>
            </a:r>
            <a:r>
              <a:rPr lang="zh-CN" altLang="en-US"/>
              <a:t>，</a:t>
            </a:r>
            <a:r>
              <a:rPr lang="en-US" altLang="zh-CN"/>
              <a:t>1</a:t>
            </a:r>
            <a:r>
              <a:rPr lang="zh-CN" altLang="en-US"/>
              <a:t>，</a:t>
            </a:r>
            <a:r>
              <a:rPr lang="en-US" altLang="zh-CN"/>
              <a:t>0)    (0</a:t>
            </a:r>
            <a:r>
              <a:rPr lang="zh-CN" altLang="en-US"/>
              <a:t>，</a:t>
            </a:r>
            <a:r>
              <a:rPr lang="en-US" altLang="zh-CN"/>
              <a:t>0</a:t>
            </a:r>
            <a:r>
              <a:rPr lang="zh-CN" altLang="en-US"/>
              <a:t>，</a:t>
            </a:r>
            <a:r>
              <a:rPr lang="en-US" altLang="zh-CN"/>
              <a:t>0</a:t>
            </a:r>
            <a:r>
              <a:rPr lang="zh-CN" altLang="en-US"/>
              <a:t>，</a:t>
            </a:r>
            <a:r>
              <a:rPr lang="en-US" altLang="zh-CN"/>
              <a:t>1)</a:t>
            </a:r>
          </a:p>
          <a:p>
            <a:r>
              <a:rPr lang="en-US" altLang="zh-CN"/>
              <a:t>(1</a:t>
            </a:r>
            <a:r>
              <a:rPr lang="zh-CN" altLang="en-US"/>
              <a:t>，</a:t>
            </a:r>
            <a:r>
              <a:rPr lang="en-US" altLang="zh-CN"/>
              <a:t>1</a:t>
            </a:r>
            <a:r>
              <a:rPr lang="zh-CN" altLang="en-US"/>
              <a:t>，</a:t>
            </a:r>
            <a:r>
              <a:rPr lang="en-US" altLang="zh-CN"/>
              <a:t>0</a:t>
            </a:r>
            <a:r>
              <a:rPr lang="zh-CN" altLang="en-US"/>
              <a:t>，</a:t>
            </a:r>
            <a:r>
              <a:rPr lang="en-US" altLang="zh-CN"/>
              <a:t>1)    (0</a:t>
            </a:r>
            <a:r>
              <a:rPr lang="zh-CN" altLang="en-US"/>
              <a:t>，</a:t>
            </a:r>
            <a:r>
              <a:rPr lang="en-US" altLang="zh-CN"/>
              <a:t>0</a:t>
            </a:r>
            <a:r>
              <a:rPr lang="zh-CN" altLang="en-US"/>
              <a:t>，</a:t>
            </a:r>
            <a:r>
              <a:rPr lang="en-US" altLang="zh-CN"/>
              <a:t>1</a:t>
            </a:r>
            <a:r>
              <a:rPr lang="zh-CN" altLang="en-US"/>
              <a:t>，</a:t>
            </a:r>
            <a:r>
              <a:rPr lang="en-US" altLang="zh-CN"/>
              <a:t>0)</a:t>
            </a:r>
          </a:p>
          <a:p>
            <a:r>
              <a:rPr lang="en-US" altLang="zh-CN"/>
              <a:t>(1</a:t>
            </a:r>
            <a:r>
              <a:rPr lang="zh-CN" altLang="en-US"/>
              <a:t>，</a:t>
            </a:r>
            <a:r>
              <a:rPr lang="en-US" altLang="zh-CN"/>
              <a:t>0</a:t>
            </a:r>
            <a:r>
              <a:rPr lang="zh-CN" altLang="en-US"/>
              <a:t>，</a:t>
            </a:r>
            <a:r>
              <a:rPr lang="en-US" altLang="zh-CN"/>
              <a:t>1</a:t>
            </a:r>
            <a:r>
              <a:rPr lang="zh-CN" altLang="en-US"/>
              <a:t>，</a:t>
            </a:r>
            <a:r>
              <a:rPr lang="en-US" altLang="zh-CN"/>
              <a:t>1)    (0</a:t>
            </a:r>
            <a:r>
              <a:rPr lang="zh-CN" altLang="en-US"/>
              <a:t>，</a:t>
            </a:r>
            <a:r>
              <a:rPr lang="en-US" altLang="zh-CN"/>
              <a:t>1</a:t>
            </a:r>
            <a:r>
              <a:rPr lang="zh-CN" altLang="en-US"/>
              <a:t>，</a:t>
            </a:r>
            <a:r>
              <a:rPr lang="en-US" altLang="zh-CN"/>
              <a:t>0</a:t>
            </a:r>
            <a:r>
              <a:rPr lang="zh-CN" altLang="en-US"/>
              <a:t>，</a:t>
            </a:r>
            <a:r>
              <a:rPr lang="en-US" altLang="zh-CN"/>
              <a:t>0)</a:t>
            </a:r>
          </a:p>
          <a:p>
            <a:r>
              <a:rPr lang="en-US" altLang="zh-CN"/>
              <a:t>(1</a:t>
            </a:r>
            <a:r>
              <a:rPr lang="zh-CN" altLang="en-US"/>
              <a:t>，</a:t>
            </a:r>
            <a:r>
              <a:rPr lang="en-US" altLang="zh-CN"/>
              <a:t>0</a:t>
            </a:r>
            <a:r>
              <a:rPr lang="zh-CN" altLang="en-US"/>
              <a:t>，</a:t>
            </a:r>
            <a:r>
              <a:rPr lang="en-US" altLang="zh-CN"/>
              <a:t>1</a:t>
            </a:r>
            <a:r>
              <a:rPr lang="zh-CN" altLang="en-US"/>
              <a:t>，</a:t>
            </a:r>
            <a:r>
              <a:rPr lang="en-US" altLang="zh-CN"/>
              <a:t>0)    (0</a:t>
            </a:r>
            <a:r>
              <a:rPr lang="zh-CN" altLang="en-US"/>
              <a:t>，</a:t>
            </a:r>
            <a:r>
              <a:rPr lang="en-US" altLang="zh-CN"/>
              <a:t>1</a:t>
            </a:r>
            <a:r>
              <a:rPr lang="zh-CN" altLang="en-US"/>
              <a:t>，</a:t>
            </a:r>
            <a:r>
              <a:rPr lang="en-US" altLang="zh-CN"/>
              <a:t>0</a:t>
            </a:r>
            <a:r>
              <a:rPr lang="zh-CN" altLang="en-US"/>
              <a:t>，</a:t>
            </a:r>
            <a:r>
              <a:rPr lang="en-US" altLang="zh-CN"/>
              <a:t>1)</a:t>
            </a:r>
          </a:p>
          <a:p>
            <a:r>
              <a:rPr lang="zh-CN" altLang="en-US"/>
              <a:t>总共有十个可取状态，对一般情况，应找出状态为可取的充要条件。</a:t>
            </a:r>
          </a:p>
          <a:p>
            <a:r>
              <a:rPr lang="zh-CN" altLang="en-US">
                <a:solidFill>
                  <a:srgbClr val="0000FF"/>
                </a:solidFill>
              </a:rPr>
              <a:t>（</a:t>
            </a:r>
            <a:r>
              <a:rPr lang="en-US" altLang="zh-CN">
                <a:solidFill>
                  <a:srgbClr val="0000FF"/>
                </a:solidFill>
              </a:rPr>
              <a:t>ii</a:t>
            </a:r>
            <a:r>
              <a:rPr lang="zh-CN" altLang="en-US">
                <a:solidFill>
                  <a:srgbClr val="0000FF"/>
                </a:solidFill>
              </a:rPr>
              <a:t>）</a:t>
            </a:r>
            <a:r>
              <a:rPr lang="zh-CN" altLang="en-US">
                <a:solidFill>
                  <a:srgbClr val="FF0000"/>
                </a:solidFill>
              </a:rPr>
              <a:t>可取运算</a:t>
            </a:r>
            <a:r>
              <a:rPr lang="zh-CN" altLang="en-US"/>
              <a:t>：状态转移需经状态运算来实现。在实际问题中，摆一次渡即可改变现有状态。为此也引入一个四维向量（转移向量），用它来反映摆渡情况。例如 （</a:t>
            </a:r>
            <a:r>
              <a:rPr lang="en-US" altLang="zh-CN"/>
              <a:t>1</a:t>
            </a:r>
            <a:r>
              <a:rPr lang="zh-CN" altLang="en-US"/>
              <a:t>，</a:t>
            </a:r>
            <a:r>
              <a:rPr lang="en-US" altLang="zh-CN"/>
              <a:t>1</a:t>
            </a:r>
            <a:r>
              <a:rPr lang="zh-CN" altLang="en-US"/>
              <a:t>，</a:t>
            </a:r>
            <a:r>
              <a:rPr lang="en-US" altLang="zh-CN"/>
              <a:t>0</a:t>
            </a:r>
            <a:r>
              <a:rPr lang="zh-CN" altLang="en-US"/>
              <a:t>，</a:t>
            </a:r>
            <a:r>
              <a:rPr lang="en-US" altLang="zh-CN"/>
              <a:t>0</a:t>
            </a:r>
            <a:r>
              <a:rPr lang="zh-CN" altLang="en-US"/>
              <a:t>）表示人带狗摆渡过河。根据题意，允许使用的转移向量只能有（</a:t>
            </a:r>
            <a:r>
              <a:rPr lang="en-US" altLang="zh-CN"/>
              <a:t>1</a:t>
            </a:r>
            <a:r>
              <a:rPr lang="zh-CN" altLang="en-US"/>
              <a:t>，</a:t>
            </a:r>
            <a:r>
              <a:rPr lang="en-US" altLang="zh-CN"/>
              <a:t>0</a:t>
            </a:r>
            <a:r>
              <a:rPr lang="zh-CN" altLang="en-US"/>
              <a:t>，</a:t>
            </a:r>
            <a:r>
              <a:rPr lang="en-US" altLang="zh-CN"/>
              <a:t>0</a:t>
            </a:r>
            <a:r>
              <a:rPr lang="zh-CN" altLang="en-US"/>
              <a:t>，</a:t>
            </a:r>
            <a:r>
              <a:rPr lang="en-US" altLang="zh-CN"/>
              <a:t>0</a:t>
            </a:r>
            <a:r>
              <a:rPr lang="zh-CN" altLang="en-US"/>
              <a:t>，）、（</a:t>
            </a:r>
            <a:r>
              <a:rPr lang="en-US" altLang="zh-CN"/>
              <a:t>1</a:t>
            </a:r>
            <a:r>
              <a:rPr lang="zh-CN" altLang="en-US"/>
              <a:t>，</a:t>
            </a:r>
            <a:r>
              <a:rPr lang="en-US" altLang="zh-CN"/>
              <a:t>1</a:t>
            </a:r>
            <a:r>
              <a:rPr lang="zh-CN" altLang="en-US"/>
              <a:t>，</a:t>
            </a:r>
            <a:r>
              <a:rPr lang="en-US" altLang="zh-CN"/>
              <a:t>0</a:t>
            </a:r>
            <a:r>
              <a:rPr lang="zh-CN" altLang="en-US"/>
              <a:t>，</a:t>
            </a:r>
            <a:r>
              <a:rPr lang="en-US" altLang="zh-CN"/>
              <a:t>0</a:t>
            </a:r>
            <a:r>
              <a:rPr lang="zh-CN" altLang="en-US"/>
              <a:t>）、（</a:t>
            </a:r>
            <a:r>
              <a:rPr lang="en-US" altLang="zh-CN"/>
              <a:t>1</a:t>
            </a:r>
            <a:r>
              <a:rPr lang="zh-CN" altLang="en-US"/>
              <a:t>，</a:t>
            </a:r>
            <a:r>
              <a:rPr lang="en-US" altLang="zh-CN"/>
              <a:t>0</a:t>
            </a:r>
            <a:r>
              <a:rPr lang="zh-CN" altLang="en-US"/>
              <a:t>，</a:t>
            </a:r>
            <a:r>
              <a:rPr lang="en-US" altLang="zh-CN"/>
              <a:t>1</a:t>
            </a:r>
            <a:r>
              <a:rPr lang="zh-CN" altLang="en-US"/>
              <a:t>，</a:t>
            </a:r>
            <a:r>
              <a:rPr lang="en-US" altLang="zh-CN"/>
              <a:t>0</a:t>
            </a:r>
            <a:r>
              <a:rPr lang="zh-CN" altLang="en-US"/>
              <a:t>）、（</a:t>
            </a:r>
            <a:r>
              <a:rPr lang="en-US" altLang="zh-CN"/>
              <a:t>1</a:t>
            </a:r>
            <a:r>
              <a:rPr lang="zh-CN" altLang="en-US"/>
              <a:t>，</a:t>
            </a:r>
            <a:r>
              <a:rPr lang="en-US" altLang="zh-CN"/>
              <a:t>0</a:t>
            </a:r>
            <a:r>
              <a:rPr lang="zh-CN" altLang="en-US"/>
              <a:t>，</a:t>
            </a:r>
            <a:r>
              <a:rPr lang="en-US" altLang="zh-CN"/>
              <a:t>0</a:t>
            </a:r>
            <a:r>
              <a:rPr lang="zh-CN" altLang="en-US"/>
              <a:t>，</a:t>
            </a:r>
            <a:r>
              <a:rPr lang="en-US" altLang="zh-CN"/>
              <a:t>1</a:t>
            </a:r>
            <a:r>
              <a:rPr lang="zh-CN" altLang="en-US"/>
              <a:t>）四个。</a:t>
            </a:r>
          </a:p>
        </p:txBody>
      </p:sp>
      <p:sp>
        <p:nvSpPr>
          <p:cNvPr id="13315" name="AutoShape 3"/>
          <p:cNvSpPr>
            <a:spLocks noChangeArrowheads="1"/>
          </p:cNvSpPr>
          <p:nvPr/>
        </p:nvSpPr>
        <p:spPr bwMode="auto">
          <a:xfrm>
            <a:off x="468313" y="476250"/>
            <a:ext cx="8424862" cy="6192838"/>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 name="Line 4"/>
          <p:cNvSpPr>
            <a:spLocks noChangeShapeType="1"/>
          </p:cNvSpPr>
          <p:nvPr/>
        </p:nvSpPr>
        <p:spPr bwMode="auto">
          <a:xfrm>
            <a:off x="468313" y="4508500"/>
            <a:ext cx="8424862"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up)">
                                      <p:cBhvr>
                                        <p:cTn id="7" dur="500"/>
                                        <p:tgtEl>
                                          <p:spTgt spid="13315"/>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13314">
                                            <p:txEl>
                                              <p:pRg st="0" end="0"/>
                                            </p:txEl>
                                          </p:spTgt>
                                        </p:tgtEl>
                                        <p:attrNameLst>
                                          <p:attrName>style.visibility</p:attrName>
                                        </p:attrNameLst>
                                      </p:cBhvr>
                                      <p:to>
                                        <p:strVal val="visible"/>
                                      </p:to>
                                    </p:set>
                                    <p:animEffect transition="in" filter="barn(inHorizontal)">
                                      <p:cBhvr>
                                        <p:cTn id="11" dur="500"/>
                                        <p:tgtEl>
                                          <p:spTgt spid="13314">
                                            <p:txEl>
                                              <p:pRg st="0" end="0"/>
                                            </p:txEl>
                                          </p:spTgt>
                                        </p:tgtEl>
                                      </p:cBhvr>
                                    </p:animEffect>
                                  </p:childTnLst>
                                </p:cTn>
                              </p:par>
                              <p:par>
                                <p:cTn id="12" presetID="16" presetClass="entr" presetSubtype="26" fill="hold" nodeType="withEffect">
                                  <p:stCondLst>
                                    <p:cond delay="0"/>
                                  </p:stCondLst>
                                  <p:childTnLst>
                                    <p:set>
                                      <p:cBhvr>
                                        <p:cTn id="13" dur="1" fill="hold">
                                          <p:stCondLst>
                                            <p:cond delay="0"/>
                                          </p:stCondLst>
                                        </p:cTn>
                                        <p:tgtEl>
                                          <p:spTgt spid="13314">
                                            <p:txEl>
                                              <p:pRg st="1" end="1"/>
                                            </p:txEl>
                                          </p:spTgt>
                                        </p:tgtEl>
                                        <p:attrNameLst>
                                          <p:attrName>style.visibility</p:attrName>
                                        </p:attrNameLst>
                                      </p:cBhvr>
                                      <p:to>
                                        <p:strVal val="visible"/>
                                      </p:to>
                                    </p:set>
                                    <p:animEffect transition="in" filter="barn(inHorizontal)">
                                      <p:cBhvr>
                                        <p:cTn id="14" dur="500"/>
                                        <p:tgtEl>
                                          <p:spTgt spid="13314">
                                            <p:txEl>
                                              <p:pRg st="1" end="1"/>
                                            </p:txEl>
                                          </p:spTgt>
                                        </p:tgtEl>
                                      </p:cBhvr>
                                    </p:animEffect>
                                  </p:childTnLst>
                                </p:cTn>
                              </p:par>
                              <p:par>
                                <p:cTn id="15" presetID="16" presetClass="entr" presetSubtype="26" fill="hold" nodeType="with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barn(inHorizontal)">
                                      <p:cBhvr>
                                        <p:cTn id="17" dur="500"/>
                                        <p:tgtEl>
                                          <p:spTgt spid="13314">
                                            <p:txEl>
                                              <p:pRg st="2" end="2"/>
                                            </p:txEl>
                                          </p:spTgt>
                                        </p:tgtEl>
                                      </p:cBhvr>
                                    </p:animEffect>
                                  </p:childTnLst>
                                </p:cTn>
                              </p:par>
                              <p:par>
                                <p:cTn id="18" presetID="16" presetClass="entr" presetSubtype="26" fill="hold" nodeType="withEffect">
                                  <p:stCondLst>
                                    <p:cond delay="0"/>
                                  </p:stCondLst>
                                  <p:childTnLst>
                                    <p:set>
                                      <p:cBhvr>
                                        <p:cTn id="19" dur="1" fill="hold">
                                          <p:stCondLst>
                                            <p:cond delay="0"/>
                                          </p:stCondLst>
                                        </p:cTn>
                                        <p:tgtEl>
                                          <p:spTgt spid="13314">
                                            <p:txEl>
                                              <p:pRg st="3" end="3"/>
                                            </p:txEl>
                                          </p:spTgt>
                                        </p:tgtEl>
                                        <p:attrNameLst>
                                          <p:attrName>style.visibility</p:attrName>
                                        </p:attrNameLst>
                                      </p:cBhvr>
                                      <p:to>
                                        <p:strVal val="visible"/>
                                      </p:to>
                                    </p:set>
                                    <p:animEffect transition="in" filter="barn(inHorizontal)">
                                      <p:cBhvr>
                                        <p:cTn id="20" dur="500"/>
                                        <p:tgtEl>
                                          <p:spTgt spid="13314">
                                            <p:txEl>
                                              <p:pRg st="3" end="3"/>
                                            </p:txEl>
                                          </p:spTgt>
                                        </p:tgtEl>
                                      </p:cBhvr>
                                    </p:animEffect>
                                  </p:childTnLst>
                                </p:cTn>
                              </p:par>
                              <p:par>
                                <p:cTn id="21" presetID="16" presetClass="entr" presetSubtype="26" fill="hold" nodeType="withEffect">
                                  <p:stCondLst>
                                    <p:cond delay="0"/>
                                  </p:stCondLst>
                                  <p:childTnLst>
                                    <p:set>
                                      <p:cBhvr>
                                        <p:cTn id="22" dur="1" fill="hold">
                                          <p:stCondLst>
                                            <p:cond delay="0"/>
                                          </p:stCondLst>
                                        </p:cTn>
                                        <p:tgtEl>
                                          <p:spTgt spid="13314">
                                            <p:txEl>
                                              <p:pRg st="4" end="4"/>
                                            </p:txEl>
                                          </p:spTgt>
                                        </p:tgtEl>
                                        <p:attrNameLst>
                                          <p:attrName>style.visibility</p:attrName>
                                        </p:attrNameLst>
                                      </p:cBhvr>
                                      <p:to>
                                        <p:strVal val="visible"/>
                                      </p:to>
                                    </p:set>
                                    <p:animEffect transition="in" filter="barn(inHorizontal)">
                                      <p:cBhvr>
                                        <p:cTn id="23" dur="500"/>
                                        <p:tgtEl>
                                          <p:spTgt spid="13314">
                                            <p:txEl>
                                              <p:pRg st="4" end="4"/>
                                            </p:txEl>
                                          </p:spTgt>
                                        </p:tgtEl>
                                      </p:cBhvr>
                                    </p:animEffect>
                                  </p:childTnLst>
                                </p:cTn>
                              </p:par>
                              <p:par>
                                <p:cTn id="24" presetID="16" presetClass="entr" presetSubtype="26" fill="hold" nodeType="withEffect">
                                  <p:stCondLst>
                                    <p:cond delay="0"/>
                                  </p:stCondLst>
                                  <p:childTnLst>
                                    <p:set>
                                      <p:cBhvr>
                                        <p:cTn id="25" dur="1" fill="hold">
                                          <p:stCondLst>
                                            <p:cond delay="0"/>
                                          </p:stCondLst>
                                        </p:cTn>
                                        <p:tgtEl>
                                          <p:spTgt spid="13314">
                                            <p:txEl>
                                              <p:pRg st="5" end="5"/>
                                            </p:txEl>
                                          </p:spTgt>
                                        </p:tgtEl>
                                        <p:attrNameLst>
                                          <p:attrName>style.visibility</p:attrName>
                                        </p:attrNameLst>
                                      </p:cBhvr>
                                      <p:to>
                                        <p:strVal val="visible"/>
                                      </p:to>
                                    </p:set>
                                    <p:animEffect transition="in" filter="barn(inHorizontal)">
                                      <p:cBhvr>
                                        <p:cTn id="26" dur="500"/>
                                        <p:tgtEl>
                                          <p:spTgt spid="13314">
                                            <p:txEl>
                                              <p:pRg st="5" end="5"/>
                                            </p:txEl>
                                          </p:spTgt>
                                        </p:tgtEl>
                                      </p:cBhvr>
                                    </p:animEffect>
                                  </p:childTnLst>
                                </p:cTn>
                              </p:par>
                              <p:par>
                                <p:cTn id="27" presetID="16" presetClass="entr" presetSubtype="26" fill="hold" nodeType="withEffect">
                                  <p:stCondLst>
                                    <p:cond delay="0"/>
                                  </p:stCondLst>
                                  <p:childTnLst>
                                    <p:set>
                                      <p:cBhvr>
                                        <p:cTn id="28" dur="1" fill="hold">
                                          <p:stCondLst>
                                            <p:cond delay="0"/>
                                          </p:stCondLst>
                                        </p:cTn>
                                        <p:tgtEl>
                                          <p:spTgt spid="13314">
                                            <p:txEl>
                                              <p:pRg st="6" end="6"/>
                                            </p:txEl>
                                          </p:spTgt>
                                        </p:tgtEl>
                                        <p:attrNameLst>
                                          <p:attrName>style.visibility</p:attrName>
                                        </p:attrNameLst>
                                      </p:cBhvr>
                                      <p:to>
                                        <p:strVal val="visible"/>
                                      </p:to>
                                    </p:set>
                                    <p:animEffect transition="in" filter="barn(inHorizontal)">
                                      <p:cBhvr>
                                        <p:cTn id="29" dur="500"/>
                                        <p:tgtEl>
                                          <p:spTgt spid="13314">
                                            <p:txEl>
                                              <p:pRg st="6" end="6"/>
                                            </p:txEl>
                                          </p:spTgt>
                                        </p:tgtEl>
                                      </p:cBhvr>
                                    </p:animEffect>
                                  </p:childTnLst>
                                </p:cTn>
                              </p:par>
                              <p:par>
                                <p:cTn id="30" presetID="16" presetClass="entr" presetSubtype="26" fill="hold" nodeType="withEffect">
                                  <p:stCondLst>
                                    <p:cond delay="0"/>
                                  </p:stCondLst>
                                  <p:childTnLst>
                                    <p:set>
                                      <p:cBhvr>
                                        <p:cTn id="31" dur="1" fill="hold">
                                          <p:stCondLst>
                                            <p:cond delay="0"/>
                                          </p:stCondLst>
                                        </p:cTn>
                                        <p:tgtEl>
                                          <p:spTgt spid="13314">
                                            <p:txEl>
                                              <p:pRg st="7" end="7"/>
                                            </p:txEl>
                                          </p:spTgt>
                                        </p:tgtEl>
                                        <p:attrNameLst>
                                          <p:attrName>style.visibility</p:attrName>
                                        </p:attrNameLst>
                                      </p:cBhvr>
                                      <p:to>
                                        <p:strVal val="visible"/>
                                      </p:to>
                                    </p:set>
                                    <p:animEffect transition="in" filter="barn(inHorizontal)">
                                      <p:cBhvr>
                                        <p:cTn id="32" dur="500"/>
                                        <p:tgtEl>
                                          <p:spTgt spid="13314">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16"/>
                                        </p:tgtEl>
                                        <p:attrNameLst>
                                          <p:attrName>style.visibility</p:attrName>
                                        </p:attrNameLst>
                                      </p:cBhvr>
                                      <p:to>
                                        <p:strVal val="visible"/>
                                      </p:to>
                                    </p:set>
                                    <p:animEffect transition="in" filter="wipe(left)">
                                      <p:cBhvr>
                                        <p:cTn id="37" dur="500"/>
                                        <p:tgtEl>
                                          <p:spTgt spid="133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nodeType="clickEffect">
                                  <p:stCondLst>
                                    <p:cond delay="0"/>
                                  </p:stCondLst>
                                  <p:childTnLst>
                                    <p:set>
                                      <p:cBhvr>
                                        <p:cTn id="41" dur="1" fill="hold">
                                          <p:stCondLst>
                                            <p:cond delay="0"/>
                                          </p:stCondLst>
                                        </p:cTn>
                                        <p:tgtEl>
                                          <p:spTgt spid="13314">
                                            <p:txEl>
                                              <p:pRg st="8" end="8"/>
                                            </p:txEl>
                                          </p:spTgt>
                                        </p:tgtEl>
                                        <p:attrNameLst>
                                          <p:attrName>style.visibility</p:attrName>
                                        </p:attrNameLst>
                                      </p:cBhvr>
                                      <p:to>
                                        <p:strVal val="visible"/>
                                      </p:to>
                                    </p:set>
                                    <p:animEffect transition="in" filter="barn(inHorizontal)">
                                      <p:cBhvr>
                                        <p:cTn id="42" dur="500"/>
                                        <p:tgtEl>
                                          <p:spTgt spid="133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P spid="133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2" name="Group 4"/>
          <p:cNvGrpSpPr>
            <a:grpSpLocks/>
          </p:cNvGrpSpPr>
          <p:nvPr/>
        </p:nvGrpSpPr>
        <p:grpSpPr bwMode="auto">
          <a:xfrm>
            <a:off x="468313" y="836613"/>
            <a:ext cx="8351837" cy="5056187"/>
            <a:chOff x="431" y="527"/>
            <a:chExt cx="5184" cy="2359"/>
          </a:xfrm>
        </p:grpSpPr>
        <p:sp>
          <p:nvSpPr>
            <p:cNvPr id="104453" name="AutoShape 5"/>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04454" name="Text Box 6"/>
            <p:cNvSpPr txBox="1">
              <a:spLocks noChangeArrowheads="1"/>
            </p:cNvSpPr>
            <p:nvPr/>
          </p:nvSpPr>
          <p:spPr bwMode="auto">
            <a:xfrm>
              <a:off x="476" y="602"/>
              <a:ext cx="5126" cy="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FF"/>
                  </a:solidFill>
                </a:rPr>
                <a:t>例</a:t>
              </a:r>
              <a:r>
                <a:rPr lang="en-US" altLang="zh-CN" sz="2800">
                  <a:solidFill>
                    <a:srgbClr val="0000FF"/>
                  </a:solidFill>
                </a:rPr>
                <a:t>4.7</a:t>
              </a:r>
              <a:r>
                <a:rPr lang="en-US" altLang="zh-CN" sz="2800"/>
                <a:t>  </a:t>
              </a:r>
              <a:r>
                <a:rPr lang="zh-CN" altLang="en-US" sz="2800"/>
                <a:t>研究某一草原生态系统中物质磷的循环，考虑土壤中含磷、牧草含磷、牛羊体内含磷和流失于系统之外四种状态，分别  以</a:t>
              </a:r>
              <a:r>
                <a:rPr lang="en-US" altLang="zh-CN" sz="2800" i="1">
                  <a:solidFill>
                    <a:srgbClr val="0000FF"/>
                  </a:solidFill>
                </a:rPr>
                <a:t>S</a:t>
              </a:r>
              <a:r>
                <a:rPr lang="en-US" altLang="zh-CN" sz="2800">
                  <a:solidFill>
                    <a:srgbClr val="0000FF"/>
                  </a:solidFill>
                </a:rPr>
                <a:t>1</a:t>
              </a:r>
              <a:r>
                <a:rPr lang="zh-CN" altLang="en-US" sz="2800">
                  <a:solidFill>
                    <a:srgbClr val="0000FF"/>
                  </a:solidFill>
                </a:rPr>
                <a:t>，</a:t>
              </a:r>
              <a:r>
                <a:rPr lang="en-US" altLang="zh-CN" sz="2800" i="1">
                  <a:solidFill>
                    <a:srgbClr val="0000FF"/>
                  </a:solidFill>
                </a:rPr>
                <a:t>S</a:t>
              </a:r>
              <a:r>
                <a:rPr lang="en-US" altLang="zh-CN" sz="2800">
                  <a:solidFill>
                    <a:srgbClr val="0000FF"/>
                  </a:solidFill>
                </a:rPr>
                <a:t>2</a:t>
              </a:r>
              <a:r>
                <a:rPr lang="zh-CN" altLang="en-US" sz="2800">
                  <a:solidFill>
                    <a:srgbClr val="0000FF"/>
                  </a:solidFill>
                </a:rPr>
                <a:t>，</a:t>
              </a:r>
              <a:r>
                <a:rPr lang="en-US" altLang="zh-CN" sz="2800" i="1">
                  <a:solidFill>
                    <a:srgbClr val="0000FF"/>
                  </a:solidFill>
                </a:rPr>
                <a:t>S</a:t>
              </a:r>
              <a:r>
                <a:rPr lang="en-US" altLang="zh-CN" sz="2800">
                  <a:solidFill>
                    <a:srgbClr val="0000FF"/>
                  </a:solidFill>
                </a:rPr>
                <a:t>3</a:t>
              </a:r>
              <a:r>
                <a:rPr lang="zh-CN" altLang="en-US" sz="2800"/>
                <a:t>和</a:t>
              </a:r>
              <a:r>
                <a:rPr lang="en-US" altLang="zh-CN" sz="2800" i="1">
                  <a:solidFill>
                    <a:srgbClr val="0000FF"/>
                  </a:solidFill>
                </a:rPr>
                <a:t>S</a:t>
              </a:r>
              <a:r>
                <a:rPr lang="en-US" altLang="zh-CN" sz="2800">
                  <a:solidFill>
                    <a:srgbClr val="0000FF"/>
                  </a:solidFill>
                </a:rPr>
                <a:t>4</a:t>
              </a:r>
              <a:r>
                <a:rPr lang="zh-CN" altLang="en-US" sz="2800"/>
                <a:t>表示这四种状态。以年为时间参数，一年内如果土壤中的磷以</a:t>
              </a:r>
              <a:r>
                <a:rPr lang="en-US" altLang="zh-CN" sz="2800">
                  <a:solidFill>
                    <a:srgbClr val="0000FF"/>
                  </a:solidFill>
                </a:rPr>
                <a:t>0.4</a:t>
              </a:r>
              <a:r>
                <a:rPr lang="zh-CN" altLang="en-US" sz="2800"/>
                <a:t>的概率被牧草生长吸收，水土流失于系统外的概率为 </a:t>
              </a:r>
              <a:r>
                <a:rPr lang="en-US" altLang="zh-CN" sz="2800">
                  <a:solidFill>
                    <a:srgbClr val="0000FF"/>
                  </a:solidFill>
                </a:rPr>
                <a:t>0.2</a:t>
              </a:r>
              <a:r>
                <a:rPr lang="zh-CN" altLang="en-US" sz="2800"/>
                <a:t>；牧草中的含磷以  </a:t>
              </a:r>
              <a:r>
                <a:rPr lang="en-US" altLang="zh-CN" sz="2800">
                  <a:solidFill>
                    <a:srgbClr val="0000FF"/>
                  </a:solidFill>
                </a:rPr>
                <a:t>0.6</a:t>
              </a:r>
              <a:r>
                <a:rPr lang="zh-CN" altLang="en-US" sz="2800"/>
                <a:t>的概率被牛羊吃掉而转换到牛羊体内，</a:t>
              </a:r>
              <a:r>
                <a:rPr lang="en-US" altLang="zh-CN" sz="2800">
                  <a:solidFill>
                    <a:srgbClr val="0000FF"/>
                  </a:solidFill>
                </a:rPr>
                <a:t>0.1</a:t>
              </a:r>
              <a:r>
                <a:rPr lang="zh-CN" altLang="en-US" sz="2800"/>
                <a:t>的概率随牧草枯死腐败归还土壤；牛羊体中的磷  以</a:t>
              </a:r>
              <a:r>
                <a:rPr lang="en-US" altLang="zh-CN" sz="2800">
                  <a:solidFill>
                    <a:srgbClr val="0000FF"/>
                  </a:solidFill>
                </a:rPr>
                <a:t>0.7</a:t>
              </a:r>
              <a:r>
                <a:rPr lang="zh-CN" altLang="en-US" sz="2800"/>
                <a:t>的概率因粪便排泄而还归土壤，又以自 身</a:t>
              </a:r>
              <a:r>
                <a:rPr lang="en-US" altLang="zh-CN" sz="2800">
                  <a:solidFill>
                    <a:srgbClr val="0000FF"/>
                  </a:solidFill>
                </a:rPr>
                <a:t>0.1</a:t>
              </a:r>
              <a:r>
                <a:rPr lang="zh-CN" altLang="en-US" sz="2800"/>
                <a:t>的比率因屠宰后投放市场而转移到系统外。我们可以建立一个马尔柯夫链来研究此生态系统问题，其转移概率列表于下：</a:t>
              </a:r>
            </a:p>
          </p:txBody>
        </p:sp>
      </p:grpSp>
      <p:pic>
        <p:nvPicPr>
          <p:cNvPr id="104455" name="Picture 7" descr="H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60350"/>
            <a:ext cx="862013"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104666" name="Group 218"/>
          <p:cNvGrpSpPr>
            <a:grpSpLocks/>
          </p:cNvGrpSpPr>
          <p:nvPr/>
        </p:nvGrpSpPr>
        <p:grpSpPr bwMode="auto">
          <a:xfrm>
            <a:off x="468313" y="1106488"/>
            <a:ext cx="8351837" cy="4267200"/>
            <a:chOff x="340" y="651"/>
            <a:chExt cx="5171" cy="2688"/>
          </a:xfrm>
        </p:grpSpPr>
        <p:sp>
          <p:nvSpPr>
            <p:cNvPr id="104519" name="Rectangle 71"/>
            <p:cNvSpPr>
              <a:spLocks noChangeArrowheads="1"/>
            </p:cNvSpPr>
            <p:nvPr/>
          </p:nvSpPr>
          <p:spPr bwMode="auto">
            <a:xfrm>
              <a:off x="4641" y="2822"/>
              <a:ext cx="870"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04518" name="Rectangle 70"/>
            <p:cNvSpPr>
              <a:spLocks noChangeArrowheads="1"/>
            </p:cNvSpPr>
            <p:nvPr/>
          </p:nvSpPr>
          <p:spPr bwMode="auto">
            <a:xfrm>
              <a:off x="3773" y="2822"/>
              <a:ext cx="868"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4517" name="Rectangle 69"/>
            <p:cNvSpPr>
              <a:spLocks noChangeArrowheads="1"/>
            </p:cNvSpPr>
            <p:nvPr/>
          </p:nvSpPr>
          <p:spPr bwMode="auto">
            <a:xfrm>
              <a:off x="2906" y="2822"/>
              <a:ext cx="867"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4516" name="Rectangle 68"/>
            <p:cNvSpPr>
              <a:spLocks noChangeArrowheads="1"/>
            </p:cNvSpPr>
            <p:nvPr/>
          </p:nvSpPr>
          <p:spPr bwMode="auto">
            <a:xfrm>
              <a:off x="2037" y="2822"/>
              <a:ext cx="869"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4515" name="Rectangle 67"/>
            <p:cNvSpPr>
              <a:spLocks noChangeArrowheads="1"/>
            </p:cNvSpPr>
            <p:nvPr/>
          </p:nvSpPr>
          <p:spPr bwMode="auto">
            <a:xfrm>
              <a:off x="1176" y="2822"/>
              <a:ext cx="861"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solidFill>
                    <a:srgbClr val="FF0000"/>
                  </a:solidFill>
                  <a:latin typeface="Times New Roman" pitchFamily="18" charset="0"/>
                  <a:cs typeface="Times New Roman" pitchFamily="18" charset="0"/>
                </a:rPr>
                <a:t>S</a:t>
              </a:r>
              <a:r>
                <a:rPr lang="en-US" altLang="zh-CN" baseline="-30000">
                  <a:solidFill>
                    <a:srgbClr val="FF0000"/>
                  </a:solidFill>
                  <a:latin typeface="Times New Roman" pitchFamily="18" charset="0"/>
                  <a:cs typeface="Times New Roman" pitchFamily="18" charset="0"/>
                </a:rPr>
                <a:t>4</a:t>
              </a:r>
              <a:r>
                <a:rPr lang="zh-CN" altLang="en-US">
                  <a:latin typeface="Times New Roman" pitchFamily="18" charset="0"/>
                  <a:cs typeface="Times New Roman" pitchFamily="18" charset="0"/>
                </a:rPr>
                <a:t>流失系统外</a:t>
              </a:r>
              <a:endParaRPr lang="zh-CN" altLang="en-US"/>
            </a:p>
          </p:txBody>
        </p:sp>
        <p:sp>
          <p:nvSpPr>
            <p:cNvPr id="104513" name="Rectangle 65"/>
            <p:cNvSpPr>
              <a:spLocks noChangeArrowheads="1"/>
            </p:cNvSpPr>
            <p:nvPr/>
          </p:nvSpPr>
          <p:spPr bwMode="auto">
            <a:xfrm>
              <a:off x="4641" y="2305"/>
              <a:ext cx="870"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0.1</a:t>
              </a:r>
              <a:endParaRPr lang="en-US" altLang="zh-CN"/>
            </a:p>
          </p:txBody>
        </p:sp>
        <p:sp>
          <p:nvSpPr>
            <p:cNvPr id="104512" name="Rectangle 64"/>
            <p:cNvSpPr>
              <a:spLocks noChangeArrowheads="1"/>
            </p:cNvSpPr>
            <p:nvPr/>
          </p:nvSpPr>
          <p:spPr bwMode="auto">
            <a:xfrm>
              <a:off x="3773" y="2305"/>
              <a:ext cx="868"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0.2</a:t>
              </a:r>
              <a:endParaRPr lang="en-US" altLang="zh-CN"/>
            </a:p>
          </p:txBody>
        </p:sp>
        <p:sp>
          <p:nvSpPr>
            <p:cNvPr id="104511" name="Rectangle 63"/>
            <p:cNvSpPr>
              <a:spLocks noChangeArrowheads="1"/>
            </p:cNvSpPr>
            <p:nvPr/>
          </p:nvSpPr>
          <p:spPr bwMode="auto">
            <a:xfrm>
              <a:off x="2906" y="2305"/>
              <a:ext cx="867"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4510" name="Rectangle 62"/>
            <p:cNvSpPr>
              <a:spLocks noChangeArrowheads="1"/>
            </p:cNvSpPr>
            <p:nvPr/>
          </p:nvSpPr>
          <p:spPr bwMode="auto">
            <a:xfrm>
              <a:off x="2037" y="2305"/>
              <a:ext cx="869"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0.7</a:t>
              </a:r>
              <a:endParaRPr lang="en-US" altLang="zh-CN"/>
            </a:p>
          </p:txBody>
        </p:sp>
        <p:sp>
          <p:nvSpPr>
            <p:cNvPr id="104509" name="Rectangle 61"/>
            <p:cNvSpPr>
              <a:spLocks noChangeArrowheads="1"/>
            </p:cNvSpPr>
            <p:nvPr/>
          </p:nvSpPr>
          <p:spPr bwMode="auto">
            <a:xfrm>
              <a:off x="1176" y="2305"/>
              <a:ext cx="861"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solidFill>
                    <a:srgbClr val="FF0000"/>
                  </a:solidFill>
                  <a:latin typeface="Times New Roman" pitchFamily="18" charset="0"/>
                  <a:cs typeface="Times New Roman" pitchFamily="18" charset="0"/>
                </a:rPr>
                <a:t>S</a:t>
              </a:r>
              <a:r>
                <a:rPr lang="en-US" altLang="zh-CN" baseline="-30000">
                  <a:solidFill>
                    <a:srgbClr val="FF0000"/>
                  </a:solidFill>
                  <a:latin typeface="Times New Roman" pitchFamily="18" charset="0"/>
                  <a:cs typeface="Times New Roman" pitchFamily="18" charset="0"/>
                </a:rPr>
                <a:t>3</a:t>
              </a:r>
              <a:r>
                <a:rPr lang="zh-CN" altLang="en-US">
                  <a:latin typeface="Times New Roman" pitchFamily="18" charset="0"/>
                  <a:cs typeface="Times New Roman" pitchFamily="18" charset="0"/>
                </a:rPr>
                <a:t>羊体含磷</a:t>
              </a:r>
              <a:endParaRPr lang="zh-CN" altLang="en-US"/>
            </a:p>
          </p:txBody>
        </p:sp>
        <p:sp>
          <p:nvSpPr>
            <p:cNvPr id="104507" name="Rectangle 59"/>
            <p:cNvSpPr>
              <a:spLocks noChangeArrowheads="1"/>
            </p:cNvSpPr>
            <p:nvPr/>
          </p:nvSpPr>
          <p:spPr bwMode="auto">
            <a:xfrm>
              <a:off x="4641" y="1788"/>
              <a:ext cx="870"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4506" name="Rectangle 58"/>
            <p:cNvSpPr>
              <a:spLocks noChangeArrowheads="1"/>
            </p:cNvSpPr>
            <p:nvPr/>
          </p:nvSpPr>
          <p:spPr bwMode="auto">
            <a:xfrm>
              <a:off x="3773" y="1788"/>
              <a:ext cx="868"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0.6</a:t>
              </a:r>
              <a:endParaRPr lang="en-US" altLang="zh-CN"/>
            </a:p>
          </p:txBody>
        </p:sp>
        <p:sp>
          <p:nvSpPr>
            <p:cNvPr id="104505" name="Rectangle 57"/>
            <p:cNvSpPr>
              <a:spLocks noChangeArrowheads="1"/>
            </p:cNvSpPr>
            <p:nvPr/>
          </p:nvSpPr>
          <p:spPr bwMode="auto">
            <a:xfrm>
              <a:off x="2906" y="1788"/>
              <a:ext cx="867"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0.3</a:t>
              </a:r>
              <a:endParaRPr lang="en-US" altLang="zh-CN"/>
            </a:p>
          </p:txBody>
        </p:sp>
        <p:sp>
          <p:nvSpPr>
            <p:cNvPr id="104504" name="Rectangle 56"/>
            <p:cNvSpPr>
              <a:spLocks noChangeArrowheads="1"/>
            </p:cNvSpPr>
            <p:nvPr/>
          </p:nvSpPr>
          <p:spPr bwMode="auto">
            <a:xfrm>
              <a:off x="2037" y="1788"/>
              <a:ext cx="869"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0.1</a:t>
              </a:r>
              <a:endParaRPr lang="en-US" altLang="zh-CN"/>
            </a:p>
          </p:txBody>
        </p:sp>
        <p:sp>
          <p:nvSpPr>
            <p:cNvPr id="104503" name="Rectangle 55"/>
            <p:cNvSpPr>
              <a:spLocks noChangeArrowheads="1"/>
            </p:cNvSpPr>
            <p:nvPr/>
          </p:nvSpPr>
          <p:spPr bwMode="auto">
            <a:xfrm>
              <a:off x="1176" y="1788"/>
              <a:ext cx="861"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solidFill>
                    <a:srgbClr val="FF0000"/>
                  </a:solidFill>
                  <a:latin typeface="Times New Roman" pitchFamily="18" charset="0"/>
                  <a:cs typeface="Times New Roman" pitchFamily="18" charset="0"/>
                </a:rPr>
                <a:t>S</a:t>
              </a:r>
              <a:r>
                <a:rPr lang="en-US" altLang="zh-CN" baseline="-30000">
                  <a:solidFill>
                    <a:srgbClr val="FF0000"/>
                  </a:solidFill>
                  <a:latin typeface="Times New Roman" pitchFamily="18" charset="0"/>
                  <a:cs typeface="Times New Roman" pitchFamily="18" charset="0"/>
                </a:rPr>
                <a:t>2</a:t>
              </a:r>
              <a:r>
                <a:rPr lang="zh-CN" altLang="en-US">
                  <a:latin typeface="Times New Roman" pitchFamily="18" charset="0"/>
                  <a:cs typeface="Times New Roman" pitchFamily="18" charset="0"/>
                </a:rPr>
                <a:t>牧草含磷</a:t>
              </a:r>
              <a:endParaRPr lang="zh-CN" altLang="en-US"/>
            </a:p>
          </p:txBody>
        </p:sp>
        <p:sp>
          <p:nvSpPr>
            <p:cNvPr id="104501" name="Rectangle 53"/>
            <p:cNvSpPr>
              <a:spLocks noChangeArrowheads="1"/>
            </p:cNvSpPr>
            <p:nvPr/>
          </p:nvSpPr>
          <p:spPr bwMode="auto">
            <a:xfrm>
              <a:off x="4641" y="1271"/>
              <a:ext cx="870"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0.2</a:t>
              </a:r>
              <a:endParaRPr lang="en-US" altLang="zh-CN"/>
            </a:p>
          </p:txBody>
        </p:sp>
        <p:sp>
          <p:nvSpPr>
            <p:cNvPr id="104500" name="Rectangle 52"/>
            <p:cNvSpPr>
              <a:spLocks noChangeArrowheads="1"/>
            </p:cNvSpPr>
            <p:nvPr/>
          </p:nvSpPr>
          <p:spPr bwMode="auto">
            <a:xfrm>
              <a:off x="3773" y="1271"/>
              <a:ext cx="868"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4499" name="Rectangle 51"/>
            <p:cNvSpPr>
              <a:spLocks noChangeArrowheads="1"/>
            </p:cNvSpPr>
            <p:nvPr/>
          </p:nvSpPr>
          <p:spPr bwMode="auto">
            <a:xfrm>
              <a:off x="2906" y="1271"/>
              <a:ext cx="867"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0.4</a:t>
              </a:r>
              <a:endParaRPr lang="en-US" altLang="zh-CN"/>
            </a:p>
          </p:txBody>
        </p:sp>
        <p:sp>
          <p:nvSpPr>
            <p:cNvPr id="104498" name="Rectangle 50"/>
            <p:cNvSpPr>
              <a:spLocks noChangeArrowheads="1"/>
            </p:cNvSpPr>
            <p:nvPr/>
          </p:nvSpPr>
          <p:spPr bwMode="auto">
            <a:xfrm>
              <a:off x="2037" y="1271"/>
              <a:ext cx="869"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0.4</a:t>
              </a:r>
              <a:endParaRPr lang="en-US" altLang="zh-CN"/>
            </a:p>
          </p:txBody>
        </p:sp>
        <p:sp>
          <p:nvSpPr>
            <p:cNvPr id="104497" name="Rectangle 49"/>
            <p:cNvSpPr>
              <a:spLocks noChangeArrowheads="1"/>
            </p:cNvSpPr>
            <p:nvPr/>
          </p:nvSpPr>
          <p:spPr bwMode="auto">
            <a:xfrm>
              <a:off x="1176" y="1271"/>
              <a:ext cx="861" cy="517"/>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solidFill>
                    <a:srgbClr val="FF0000"/>
                  </a:solidFill>
                  <a:latin typeface="Times New Roman" pitchFamily="18" charset="0"/>
                  <a:cs typeface="Times New Roman" pitchFamily="18" charset="0"/>
                </a:rPr>
                <a:t>S</a:t>
              </a:r>
              <a:r>
                <a:rPr lang="en-US" altLang="zh-CN" baseline="-30000">
                  <a:solidFill>
                    <a:srgbClr val="FF0000"/>
                  </a:solidFill>
                  <a:latin typeface="Times New Roman" pitchFamily="18" charset="0"/>
                  <a:cs typeface="Times New Roman" pitchFamily="18" charset="0"/>
                </a:rPr>
                <a:t>1</a:t>
              </a:r>
              <a:r>
                <a:rPr lang="zh-CN" altLang="en-US">
                  <a:latin typeface="Times New Roman" pitchFamily="18" charset="0"/>
                  <a:cs typeface="Times New Roman" pitchFamily="18" charset="0"/>
                </a:rPr>
                <a:t>土壤含磷</a:t>
              </a:r>
              <a:endParaRPr lang="zh-CN" altLang="en-US"/>
            </a:p>
          </p:txBody>
        </p:sp>
        <p:sp>
          <p:nvSpPr>
            <p:cNvPr id="104496" name="Rectangle 48"/>
            <p:cNvSpPr>
              <a:spLocks noChangeArrowheads="1"/>
            </p:cNvSpPr>
            <p:nvPr/>
          </p:nvSpPr>
          <p:spPr bwMode="auto">
            <a:xfrm>
              <a:off x="340" y="1271"/>
              <a:ext cx="836" cy="2068"/>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solidFill>
                    <a:srgbClr val="FF0000"/>
                  </a:solidFill>
                  <a:latin typeface="Times New Roman" pitchFamily="18" charset="0"/>
                  <a:cs typeface="Times New Roman" pitchFamily="18" charset="0"/>
                </a:rPr>
                <a:t>i</a:t>
              </a:r>
              <a:r>
                <a:rPr lang="zh-CN" altLang="en-US">
                  <a:latin typeface="Times New Roman" pitchFamily="18" charset="0"/>
                  <a:cs typeface="Times New Roman" pitchFamily="18" charset="0"/>
                </a:rPr>
                <a:t>时段状态</a:t>
              </a:r>
              <a:endParaRPr lang="zh-CN" altLang="en-US"/>
            </a:p>
          </p:txBody>
        </p:sp>
        <p:sp>
          <p:nvSpPr>
            <p:cNvPr id="104495" name="Rectangle 47"/>
            <p:cNvSpPr>
              <a:spLocks noChangeArrowheads="1"/>
            </p:cNvSpPr>
            <p:nvPr/>
          </p:nvSpPr>
          <p:spPr bwMode="auto">
            <a:xfrm>
              <a:off x="4641" y="961"/>
              <a:ext cx="870" cy="310"/>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solidFill>
                    <a:srgbClr val="FF0000"/>
                  </a:solidFill>
                  <a:latin typeface="Times New Roman" pitchFamily="18" charset="0"/>
                  <a:cs typeface="Times New Roman" pitchFamily="18" charset="0"/>
                </a:rPr>
                <a:t>S</a:t>
              </a:r>
              <a:r>
                <a:rPr lang="en-US" altLang="zh-CN" baseline="-30000">
                  <a:solidFill>
                    <a:srgbClr val="FF0000"/>
                  </a:solidFill>
                  <a:latin typeface="Times New Roman" pitchFamily="18" charset="0"/>
                  <a:cs typeface="Times New Roman" pitchFamily="18" charset="0"/>
                </a:rPr>
                <a:t>4</a:t>
              </a:r>
              <a:endParaRPr lang="en-US" altLang="zh-CN">
                <a:solidFill>
                  <a:srgbClr val="FF0000"/>
                </a:solidFill>
              </a:endParaRPr>
            </a:p>
          </p:txBody>
        </p:sp>
        <p:sp>
          <p:nvSpPr>
            <p:cNvPr id="104494" name="Rectangle 46"/>
            <p:cNvSpPr>
              <a:spLocks noChangeArrowheads="1"/>
            </p:cNvSpPr>
            <p:nvPr/>
          </p:nvSpPr>
          <p:spPr bwMode="auto">
            <a:xfrm>
              <a:off x="3773" y="961"/>
              <a:ext cx="868" cy="310"/>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solidFill>
                    <a:srgbClr val="FF0000"/>
                  </a:solidFill>
                  <a:latin typeface="Times New Roman" pitchFamily="18" charset="0"/>
                  <a:cs typeface="Times New Roman" pitchFamily="18" charset="0"/>
                </a:rPr>
                <a:t>S</a:t>
              </a:r>
              <a:r>
                <a:rPr lang="en-US" altLang="zh-CN" baseline="-30000">
                  <a:solidFill>
                    <a:srgbClr val="FF0000"/>
                  </a:solidFill>
                  <a:latin typeface="Times New Roman" pitchFamily="18" charset="0"/>
                  <a:cs typeface="Times New Roman" pitchFamily="18" charset="0"/>
                </a:rPr>
                <a:t>3</a:t>
              </a:r>
              <a:endParaRPr lang="en-US" altLang="zh-CN">
                <a:solidFill>
                  <a:srgbClr val="FF0000"/>
                </a:solidFill>
              </a:endParaRPr>
            </a:p>
          </p:txBody>
        </p:sp>
        <p:sp>
          <p:nvSpPr>
            <p:cNvPr id="104493" name="Rectangle 45"/>
            <p:cNvSpPr>
              <a:spLocks noChangeArrowheads="1"/>
            </p:cNvSpPr>
            <p:nvPr/>
          </p:nvSpPr>
          <p:spPr bwMode="auto">
            <a:xfrm>
              <a:off x="2906" y="961"/>
              <a:ext cx="867" cy="310"/>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solidFill>
                    <a:srgbClr val="FF0000"/>
                  </a:solidFill>
                  <a:latin typeface="Times New Roman" pitchFamily="18" charset="0"/>
                  <a:cs typeface="Times New Roman" pitchFamily="18" charset="0"/>
                </a:rPr>
                <a:t>S</a:t>
              </a:r>
              <a:r>
                <a:rPr lang="en-US" altLang="zh-CN" baseline="-30000">
                  <a:solidFill>
                    <a:srgbClr val="FF0000"/>
                  </a:solidFill>
                  <a:latin typeface="Times New Roman" pitchFamily="18" charset="0"/>
                  <a:cs typeface="Times New Roman" pitchFamily="18" charset="0"/>
                </a:rPr>
                <a:t>2</a:t>
              </a:r>
              <a:endParaRPr lang="en-US" altLang="zh-CN">
                <a:solidFill>
                  <a:srgbClr val="FF0000"/>
                </a:solidFill>
              </a:endParaRPr>
            </a:p>
          </p:txBody>
        </p:sp>
        <p:sp>
          <p:nvSpPr>
            <p:cNvPr id="104492" name="Rectangle 44"/>
            <p:cNvSpPr>
              <a:spLocks noChangeArrowheads="1"/>
            </p:cNvSpPr>
            <p:nvPr/>
          </p:nvSpPr>
          <p:spPr bwMode="auto">
            <a:xfrm>
              <a:off x="2037" y="961"/>
              <a:ext cx="869" cy="310"/>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solidFill>
                    <a:srgbClr val="FF0000"/>
                  </a:solidFill>
                  <a:latin typeface="Times New Roman" pitchFamily="18" charset="0"/>
                  <a:cs typeface="Times New Roman" pitchFamily="18" charset="0"/>
                </a:rPr>
                <a:t>S</a:t>
              </a:r>
              <a:r>
                <a:rPr lang="en-US" altLang="zh-CN" baseline="-30000">
                  <a:solidFill>
                    <a:srgbClr val="FF0000"/>
                  </a:solidFill>
                  <a:latin typeface="Times New Roman" pitchFamily="18" charset="0"/>
                  <a:cs typeface="Times New Roman" pitchFamily="18" charset="0"/>
                </a:rPr>
                <a:t>1</a:t>
              </a:r>
              <a:endParaRPr lang="en-US" altLang="zh-CN">
                <a:solidFill>
                  <a:srgbClr val="FF0000"/>
                </a:solidFill>
              </a:endParaRPr>
            </a:p>
          </p:txBody>
        </p:sp>
        <p:sp>
          <p:nvSpPr>
            <p:cNvPr id="104486" name="Rectangle 38"/>
            <p:cNvSpPr>
              <a:spLocks noChangeArrowheads="1"/>
            </p:cNvSpPr>
            <p:nvPr/>
          </p:nvSpPr>
          <p:spPr bwMode="auto">
            <a:xfrm>
              <a:off x="2037" y="651"/>
              <a:ext cx="3474" cy="310"/>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solidFill>
                    <a:srgbClr val="FF0000"/>
                  </a:solidFill>
                  <a:latin typeface="Times New Roman" pitchFamily="18" charset="0"/>
                  <a:cs typeface="Times New Roman" pitchFamily="18" charset="0"/>
                </a:rPr>
                <a:t>i+1</a:t>
              </a:r>
              <a:r>
                <a:rPr lang="zh-CN" altLang="en-US">
                  <a:latin typeface="Times New Roman" pitchFamily="18" charset="0"/>
                  <a:cs typeface="Times New Roman" pitchFamily="18" charset="0"/>
                </a:rPr>
                <a:t>时段状态</a:t>
              </a:r>
              <a:endParaRPr lang="zh-CN" altLang="en-US"/>
            </a:p>
          </p:txBody>
        </p:sp>
        <p:sp>
          <p:nvSpPr>
            <p:cNvPr id="104484" name="Rectangle 36"/>
            <p:cNvSpPr>
              <a:spLocks noChangeArrowheads="1"/>
            </p:cNvSpPr>
            <p:nvPr/>
          </p:nvSpPr>
          <p:spPr bwMode="auto">
            <a:xfrm>
              <a:off x="340" y="651"/>
              <a:ext cx="1697" cy="620"/>
            </a:xfrm>
            <a:prstGeom prst="rect">
              <a:avLst/>
            </a:prstGeom>
            <a:solidFill>
              <a:srgbClr val="99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状态转移概率</a:t>
              </a:r>
              <a:endParaRPr lang="zh-CN" altLang="en-US"/>
            </a:p>
          </p:txBody>
        </p:sp>
        <p:sp>
          <p:nvSpPr>
            <p:cNvPr id="104520" name="Line 72"/>
            <p:cNvSpPr>
              <a:spLocks noChangeShapeType="1"/>
            </p:cNvSpPr>
            <p:nvPr/>
          </p:nvSpPr>
          <p:spPr bwMode="auto">
            <a:xfrm>
              <a:off x="340" y="651"/>
              <a:ext cx="5171"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21" name="Line 73"/>
            <p:cNvSpPr>
              <a:spLocks noChangeShapeType="1"/>
            </p:cNvSpPr>
            <p:nvPr/>
          </p:nvSpPr>
          <p:spPr bwMode="auto">
            <a:xfrm>
              <a:off x="340" y="3339"/>
              <a:ext cx="5171"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22" name="Line 74"/>
            <p:cNvSpPr>
              <a:spLocks noChangeShapeType="1"/>
            </p:cNvSpPr>
            <p:nvPr/>
          </p:nvSpPr>
          <p:spPr bwMode="auto">
            <a:xfrm>
              <a:off x="340" y="651"/>
              <a:ext cx="0" cy="2688"/>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23" name="Line 75"/>
            <p:cNvSpPr>
              <a:spLocks noChangeShapeType="1"/>
            </p:cNvSpPr>
            <p:nvPr/>
          </p:nvSpPr>
          <p:spPr bwMode="auto">
            <a:xfrm>
              <a:off x="5511" y="651"/>
              <a:ext cx="0" cy="2688"/>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26" name="Line 78"/>
            <p:cNvSpPr>
              <a:spLocks noChangeShapeType="1"/>
            </p:cNvSpPr>
            <p:nvPr/>
          </p:nvSpPr>
          <p:spPr bwMode="auto">
            <a:xfrm>
              <a:off x="340" y="1271"/>
              <a:ext cx="5171"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29" name="Line 81"/>
            <p:cNvSpPr>
              <a:spLocks noChangeShapeType="1"/>
            </p:cNvSpPr>
            <p:nvPr/>
          </p:nvSpPr>
          <p:spPr bwMode="auto">
            <a:xfrm>
              <a:off x="2037" y="651"/>
              <a:ext cx="0" cy="2688"/>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31" name="Line 83"/>
            <p:cNvSpPr>
              <a:spLocks noChangeShapeType="1"/>
            </p:cNvSpPr>
            <p:nvPr/>
          </p:nvSpPr>
          <p:spPr bwMode="auto">
            <a:xfrm>
              <a:off x="3773" y="961"/>
              <a:ext cx="0" cy="2378"/>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32" name="Line 84"/>
            <p:cNvSpPr>
              <a:spLocks noChangeShapeType="1"/>
            </p:cNvSpPr>
            <p:nvPr/>
          </p:nvSpPr>
          <p:spPr bwMode="auto">
            <a:xfrm>
              <a:off x="2037" y="961"/>
              <a:ext cx="3474"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44" name="Line 96"/>
            <p:cNvSpPr>
              <a:spLocks noChangeShapeType="1"/>
            </p:cNvSpPr>
            <p:nvPr/>
          </p:nvSpPr>
          <p:spPr bwMode="auto">
            <a:xfrm>
              <a:off x="2906" y="961"/>
              <a:ext cx="0" cy="2378"/>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51" name="Line 103"/>
            <p:cNvSpPr>
              <a:spLocks noChangeShapeType="1"/>
            </p:cNvSpPr>
            <p:nvPr/>
          </p:nvSpPr>
          <p:spPr bwMode="auto">
            <a:xfrm>
              <a:off x="4641" y="961"/>
              <a:ext cx="0" cy="2378"/>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57" name="Line 109"/>
            <p:cNvSpPr>
              <a:spLocks noChangeShapeType="1"/>
            </p:cNvSpPr>
            <p:nvPr/>
          </p:nvSpPr>
          <p:spPr bwMode="auto">
            <a:xfrm>
              <a:off x="1176" y="1271"/>
              <a:ext cx="0" cy="2068"/>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66" name="Line 118"/>
            <p:cNvSpPr>
              <a:spLocks noChangeShapeType="1"/>
            </p:cNvSpPr>
            <p:nvPr/>
          </p:nvSpPr>
          <p:spPr bwMode="auto">
            <a:xfrm>
              <a:off x="1176" y="1788"/>
              <a:ext cx="4335"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90" name="Line 142"/>
            <p:cNvSpPr>
              <a:spLocks noChangeShapeType="1"/>
            </p:cNvSpPr>
            <p:nvPr/>
          </p:nvSpPr>
          <p:spPr bwMode="auto">
            <a:xfrm>
              <a:off x="1176" y="2305"/>
              <a:ext cx="4335"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16" name="Line 168"/>
            <p:cNvSpPr>
              <a:spLocks noChangeShapeType="1"/>
            </p:cNvSpPr>
            <p:nvPr/>
          </p:nvSpPr>
          <p:spPr bwMode="auto">
            <a:xfrm>
              <a:off x="1176" y="2822"/>
              <a:ext cx="4335"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0445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04452"/>
                                        </p:tgtEl>
                                        <p:attrNameLst>
                                          <p:attrName>style.visibility</p:attrName>
                                        </p:attrNameLst>
                                      </p:cBhvr>
                                      <p:to>
                                        <p:strVal val="visible"/>
                                      </p:to>
                                    </p:set>
                                    <p:animEffect transition="in" filter="wipe(up)">
                                      <p:cBhvr>
                                        <p:cTn id="10" dur="500"/>
                                        <p:tgtEl>
                                          <p:spTgt spid="10445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4666"/>
                                        </p:tgtEl>
                                        <p:attrNameLst>
                                          <p:attrName>style.visibility</p:attrName>
                                        </p:attrNameLst>
                                      </p:cBhvr>
                                      <p:to>
                                        <p:strVal val="visible"/>
                                      </p:to>
                                    </p:set>
                                    <p:animEffect transition="in" filter="wipe(up)">
                                      <p:cBhvr>
                                        <p:cTn id="15" dur="500"/>
                                        <p:tgtEl>
                                          <p:spTgt spid="104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5"/>
          <p:cNvSpPr>
            <a:spLocks noChangeArrowheads="1"/>
          </p:cNvSpPr>
          <p:nvPr/>
        </p:nvSpPr>
        <p:spPr bwMode="auto">
          <a:xfrm>
            <a:off x="179388" y="549275"/>
            <a:ext cx="3294062"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相应的转移矩阵 为：</a:t>
            </a:r>
            <a:endParaRPr lang="zh-CN" altLang="en-US"/>
          </a:p>
          <a:p>
            <a:pPr indent="276225" eaLnBrk="0" hangingPunct="0">
              <a:tabLst>
                <a:tab pos="4619625" algn="l"/>
              </a:tabLst>
            </a:pPr>
            <a:endParaRPr lang="en-US" altLang="zh-CN" sz="1800" b="0"/>
          </a:p>
        </p:txBody>
      </p:sp>
      <p:graphicFrame>
        <p:nvGraphicFramePr>
          <p:cNvPr id="105476" name="Object 4"/>
          <p:cNvGraphicFramePr>
            <a:graphicFrameLocks noChangeAspect="1"/>
          </p:cNvGraphicFramePr>
          <p:nvPr/>
        </p:nvGraphicFramePr>
        <p:xfrm>
          <a:off x="2195513" y="1052513"/>
          <a:ext cx="2952750" cy="1598612"/>
        </p:xfrm>
        <a:graphic>
          <a:graphicData uri="http://schemas.openxmlformats.org/presentationml/2006/ole">
            <mc:AlternateContent xmlns:mc="http://schemas.openxmlformats.org/markup-compatibility/2006">
              <mc:Choice xmlns:v="urn:schemas-microsoft-com:vml" Requires="v">
                <p:oleObj spid="_x0000_s105536" name="公式" r:id="rId3" imgW="1688760" imgH="914400" progId="Equation.3">
                  <p:embed/>
                </p:oleObj>
              </mc:Choice>
              <mc:Fallback>
                <p:oleObj name="公式" r:id="rId3" imgW="168876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052513"/>
                        <a:ext cx="2952750" cy="159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8" name="Rectangle 6"/>
          <p:cNvSpPr>
            <a:spLocks noChangeArrowheads="1"/>
          </p:cNvSpPr>
          <p:nvPr/>
        </p:nvSpPr>
        <p:spPr bwMode="auto">
          <a:xfrm>
            <a:off x="611188" y="2636838"/>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且</a:t>
            </a:r>
            <a:r>
              <a:rPr lang="en-US" altLang="zh-CN" i="1">
                <a:solidFill>
                  <a:srgbClr val="0000FF"/>
                </a:solidFill>
                <a:latin typeface="Times New Roman" pitchFamily="18" charset="0"/>
                <a:cs typeface="Times New Roman" pitchFamily="18" charset="0"/>
              </a:rPr>
              <a:t>S</a:t>
            </a:r>
            <a:r>
              <a:rPr lang="en-US" altLang="zh-CN" i="1" baseline="30000">
                <a:solidFill>
                  <a:srgbClr val="0000FF"/>
                </a:solidFill>
                <a:latin typeface="Times New Roman" pitchFamily="18" charset="0"/>
                <a:cs typeface="Times New Roman" pitchFamily="18" charset="0"/>
              </a:rPr>
              <a:t>j</a:t>
            </a:r>
            <a:r>
              <a:rPr lang="en-US" altLang="zh-CN" baseline="30000">
                <a:solidFill>
                  <a:srgbClr val="0000FF"/>
                </a:solidFill>
                <a:latin typeface="Times New Roman" pitchFamily="18" charset="0"/>
                <a:cs typeface="Times New Roman" pitchFamily="18" charset="0"/>
              </a:rPr>
              <a:t>+1</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S</a:t>
            </a:r>
            <a:r>
              <a:rPr lang="en-US" altLang="zh-CN" i="1" baseline="30000">
                <a:solidFill>
                  <a:srgbClr val="0000FF"/>
                </a:solidFill>
                <a:latin typeface="Times New Roman" pitchFamily="18" charset="0"/>
                <a:cs typeface="Times New Roman" pitchFamily="18" charset="0"/>
              </a:rPr>
              <a:t>j</a:t>
            </a:r>
            <a:r>
              <a:rPr lang="en-US" altLang="zh-CN" i="1">
                <a:solidFill>
                  <a:srgbClr val="0000FF"/>
                </a:solidFill>
                <a:latin typeface="Times New Roman" pitchFamily="18" charset="0"/>
                <a:cs typeface="Times New Roman" pitchFamily="18" charset="0"/>
              </a:rPr>
              <a:t>M</a:t>
            </a:r>
            <a:endParaRPr lang="en-US" altLang="zh-CN">
              <a:solidFill>
                <a:srgbClr val="0000FF"/>
              </a:solidFill>
            </a:endParaRPr>
          </a:p>
        </p:txBody>
      </p:sp>
      <p:grpSp>
        <p:nvGrpSpPr>
          <p:cNvPr id="105529" name="Group 57"/>
          <p:cNvGrpSpPr>
            <a:grpSpLocks/>
          </p:cNvGrpSpPr>
          <p:nvPr/>
        </p:nvGrpSpPr>
        <p:grpSpPr bwMode="auto">
          <a:xfrm>
            <a:off x="323850" y="2924175"/>
            <a:ext cx="8820150" cy="2952750"/>
            <a:chOff x="204" y="1888"/>
            <a:chExt cx="5556" cy="1860"/>
          </a:xfrm>
        </p:grpSpPr>
        <p:sp>
          <p:nvSpPr>
            <p:cNvPr id="105480" name="AutoShape 8"/>
            <p:cNvSpPr>
              <a:spLocks noChangeArrowheads="1"/>
            </p:cNvSpPr>
            <p:nvPr/>
          </p:nvSpPr>
          <p:spPr bwMode="auto">
            <a:xfrm rot="10800000">
              <a:off x="1860" y="1888"/>
              <a:ext cx="3900" cy="1225"/>
            </a:xfrm>
            <a:prstGeom prst="cloudCallout">
              <a:avLst>
                <a:gd name="adj1" fmla="val 70227"/>
                <a:gd name="adj2" fmla="val -18574"/>
              </a:avLst>
            </a:prstGeom>
            <a:gradFill rotWithShape="0">
              <a:gsLst>
                <a:gs pos="0">
                  <a:srgbClr val="CCFFCC"/>
                </a:gs>
                <a:gs pos="100000">
                  <a:srgbClr val="CCFFCC">
                    <a:gamma/>
                    <a:shade val="73333"/>
                    <a:invGamma/>
                  </a:srgbClr>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rIns="0" anchor="ctr"/>
            <a:lstStyle/>
            <a:p>
              <a:pPr algn="ctr"/>
              <a:endParaRPr kumimoji="1" lang="en-US" altLang="zh-CN" sz="2000">
                <a:latin typeface="Times New Roman" pitchFamily="18" charset="0"/>
              </a:endParaRPr>
            </a:p>
            <a:p>
              <a:pPr algn="ctr"/>
              <a:r>
                <a:rPr kumimoji="1" lang="zh-CN" altLang="en-US"/>
                <a:t>马氏链模型的性质完全由其转移矩  </a:t>
              </a:r>
            </a:p>
            <a:p>
              <a:pPr algn="ctr"/>
              <a:r>
                <a:rPr kumimoji="1" lang="zh-CN" altLang="en-US"/>
                <a:t>阵决定，故研究马氏链的数学工  </a:t>
              </a:r>
            </a:p>
            <a:p>
              <a:pPr algn="ctr"/>
              <a:r>
                <a:rPr kumimoji="1" lang="zh-CN" altLang="en-US"/>
                <a:t>具是线性代数中有关矩阵的理论。</a:t>
              </a:r>
            </a:p>
          </p:txBody>
        </p:sp>
        <p:grpSp>
          <p:nvGrpSpPr>
            <p:cNvPr id="105481" name="Group 9"/>
            <p:cNvGrpSpPr>
              <a:grpSpLocks/>
            </p:cNvGrpSpPr>
            <p:nvPr/>
          </p:nvGrpSpPr>
          <p:grpSpPr bwMode="auto">
            <a:xfrm>
              <a:off x="204" y="2523"/>
              <a:ext cx="1270" cy="1225"/>
              <a:chOff x="2051" y="1696"/>
              <a:chExt cx="1004" cy="1028"/>
            </a:xfrm>
          </p:grpSpPr>
          <p:sp>
            <p:nvSpPr>
              <p:cNvPr id="105482" name="Freeform 10"/>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05483" name="Group 11"/>
              <p:cNvGrpSpPr>
                <a:grpSpLocks/>
              </p:cNvGrpSpPr>
              <p:nvPr/>
            </p:nvGrpSpPr>
            <p:grpSpPr bwMode="auto">
              <a:xfrm rot="1123344">
                <a:off x="2441" y="2029"/>
                <a:ext cx="511" cy="637"/>
                <a:chOff x="2308" y="1206"/>
                <a:chExt cx="710" cy="940"/>
              </a:xfrm>
            </p:grpSpPr>
            <p:sp>
              <p:nvSpPr>
                <p:cNvPr id="105484" name="Freeform 12"/>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05485" name="Freeform 13"/>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5486" name="Freeform 14"/>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05487" name="Group 15"/>
              <p:cNvGrpSpPr>
                <a:grpSpLocks/>
              </p:cNvGrpSpPr>
              <p:nvPr/>
            </p:nvGrpSpPr>
            <p:grpSpPr bwMode="auto">
              <a:xfrm rot="1123344">
                <a:off x="2051" y="1977"/>
                <a:ext cx="454" cy="747"/>
                <a:chOff x="1799" y="1328"/>
                <a:chExt cx="630" cy="1101"/>
              </a:xfrm>
            </p:grpSpPr>
            <p:grpSp>
              <p:nvGrpSpPr>
                <p:cNvPr id="105488" name="Group 16"/>
                <p:cNvGrpSpPr>
                  <a:grpSpLocks/>
                </p:cNvGrpSpPr>
                <p:nvPr/>
              </p:nvGrpSpPr>
              <p:grpSpPr bwMode="auto">
                <a:xfrm>
                  <a:off x="1968" y="1328"/>
                  <a:ext cx="461" cy="1101"/>
                  <a:chOff x="1968" y="1328"/>
                  <a:chExt cx="461" cy="1101"/>
                </a:xfrm>
              </p:grpSpPr>
              <p:sp>
                <p:nvSpPr>
                  <p:cNvPr id="105489" name="Freeform 17"/>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05490" name="Freeform 18"/>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5491" name="Group 19"/>
                <p:cNvGrpSpPr>
                  <a:grpSpLocks/>
                </p:cNvGrpSpPr>
                <p:nvPr/>
              </p:nvGrpSpPr>
              <p:grpSpPr bwMode="auto">
                <a:xfrm>
                  <a:off x="1799" y="1444"/>
                  <a:ext cx="549" cy="922"/>
                  <a:chOff x="1799" y="1444"/>
                  <a:chExt cx="549" cy="922"/>
                </a:xfrm>
              </p:grpSpPr>
              <p:sp>
                <p:nvSpPr>
                  <p:cNvPr id="105492" name="Freeform 20"/>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05493" name="Freeform 21"/>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05494" name="Freeform 22"/>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105495" name="Group 23"/>
              <p:cNvGrpSpPr>
                <a:grpSpLocks/>
              </p:cNvGrpSpPr>
              <p:nvPr/>
            </p:nvGrpSpPr>
            <p:grpSpPr bwMode="auto">
              <a:xfrm rot="1123344">
                <a:off x="2327" y="1696"/>
                <a:ext cx="255" cy="314"/>
                <a:chOff x="1947" y="869"/>
                <a:chExt cx="355" cy="463"/>
              </a:xfrm>
            </p:grpSpPr>
            <p:grpSp>
              <p:nvGrpSpPr>
                <p:cNvPr id="105496" name="Group 24"/>
                <p:cNvGrpSpPr>
                  <a:grpSpLocks/>
                </p:cNvGrpSpPr>
                <p:nvPr/>
              </p:nvGrpSpPr>
              <p:grpSpPr bwMode="auto">
                <a:xfrm>
                  <a:off x="1982" y="1005"/>
                  <a:ext cx="305" cy="220"/>
                  <a:chOff x="1982" y="1005"/>
                  <a:chExt cx="305" cy="220"/>
                </a:xfrm>
              </p:grpSpPr>
              <p:sp>
                <p:nvSpPr>
                  <p:cNvPr id="105497" name="Freeform 25"/>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05498" name="Freeform 26"/>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105499" name="Freeform 27"/>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105500" name="Group 28"/>
                <p:cNvGrpSpPr>
                  <a:grpSpLocks/>
                </p:cNvGrpSpPr>
                <p:nvPr/>
              </p:nvGrpSpPr>
              <p:grpSpPr bwMode="auto">
                <a:xfrm>
                  <a:off x="1997" y="1009"/>
                  <a:ext cx="257" cy="143"/>
                  <a:chOff x="1997" y="1009"/>
                  <a:chExt cx="257" cy="143"/>
                </a:xfrm>
              </p:grpSpPr>
              <p:sp>
                <p:nvSpPr>
                  <p:cNvPr id="105501" name="Freeform 29"/>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05502" name="Freeform 30"/>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05503" name="Freeform 31"/>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105504" name="Group 32"/>
                <p:cNvGrpSpPr>
                  <a:grpSpLocks/>
                </p:cNvGrpSpPr>
                <p:nvPr/>
              </p:nvGrpSpPr>
              <p:grpSpPr bwMode="auto">
                <a:xfrm>
                  <a:off x="2027" y="1019"/>
                  <a:ext cx="218" cy="158"/>
                  <a:chOff x="2027" y="1019"/>
                  <a:chExt cx="218" cy="158"/>
                </a:xfrm>
              </p:grpSpPr>
              <p:sp>
                <p:nvSpPr>
                  <p:cNvPr id="105505" name="Freeform 33"/>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05506" name="Oval 34"/>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105507" name="Freeform 35"/>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05508" name="Oval 36"/>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105509" name="Freeform 37"/>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05510" name="Freeform 38"/>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11" name="Freeform 39"/>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105512" name="Freeform 40"/>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105513" name="Group 41"/>
              <p:cNvGrpSpPr>
                <a:grpSpLocks/>
              </p:cNvGrpSpPr>
              <p:nvPr/>
            </p:nvGrpSpPr>
            <p:grpSpPr bwMode="auto">
              <a:xfrm rot="1123344">
                <a:off x="2928" y="1942"/>
                <a:ext cx="127" cy="227"/>
                <a:chOff x="2833" y="962"/>
                <a:chExt cx="176" cy="334"/>
              </a:xfrm>
            </p:grpSpPr>
            <p:sp>
              <p:nvSpPr>
                <p:cNvPr id="105514" name="Freeform 42"/>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05515" name="Freeform 43"/>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105516" name="Freeform 44"/>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105517" name="Freeform 45"/>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05518" name="Freeform 46"/>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05519" name="Freeform 47"/>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05520" name="Freeform 48"/>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105521" name="Freeform 49"/>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105522" name="Freeform 50"/>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05523" name="Freeform 51"/>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05524" name="Freeform 52"/>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05525" name="Freeform 53"/>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05526" name="Freeform 54"/>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05527" name="Freeform 55"/>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05528" name="Freeform 56"/>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grpSp>
      <p:sp>
        <p:nvSpPr>
          <p:cNvPr id="105532" name="Rectangle 6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34" name="Rectangle 6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5535" name="Group 63"/>
          <p:cNvGrpSpPr>
            <a:grpSpLocks/>
          </p:cNvGrpSpPr>
          <p:nvPr/>
        </p:nvGrpSpPr>
        <p:grpSpPr bwMode="auto">
          <a:xfrm>
            <a:off x="611188" y="3213100"/>
            <a:ext cx="7777162" cy="2282825"/>
            <a:chOff x="385" y="2024"/>
            <a:chExt cx="4899" cy="1438"/>
          </a:xfrm>
        </p:grpSpPr>
        <p:sp>
          <p:nvSpPr>
            <p:cNvPr id="105530" name="Text Box 58"/>
            <p:cNvSpPr txBox="1">
              <a:spLocks noChangeArrowheads="1"/>
            </p:cNvSpPr>
            <p:nvPr/>
          </p:nvSpPr>
          <p:spPr bwMode="auto">
            <a:xfrm>
              <a:off x="385" y="2024"/>
              <a:ext cx="4899"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首先，任一转移矩阵的行向量均为概率向量，即有 （</a:t>
              </a:r>
              <a:r>
                <a:rPr lang="en-US" altLang="zh-CN"/>
                <a:t>1</a:t>
              </a:r>
              <a:r>
                <a:rPr lang="zh-CN" altLang="en-US"/>
                <a:t>）                  （</a:t>
              </a:r>
              <a:r>
                <a:rPr lang="en-US" altLang="zh-CN" i="1">
                  <a:solidFill>
                    <a:srgbClr val="FF6600"/>
                  </a:solidFill>
                </a:rPr>
                <a:t>I </a:t>
              </a:r>
              <a:r>
                <a:rPr lang="en-US" altLang="zh-CN">
                  <a:solidFill>
                    <a:srgbClr val="FF6600"/>
                  </a:solidFill>
                </a:rPr>
                <a:t>, </a:t>
              </a:r>
              <a:r>
                <a:rPr lang="en-US" altLang="zh-CN" i="1">
                  <a:solidFill>
                    <a:srgbClr val="FF6600"/>
                  </a:solidFill>
                </a:rPr>
                <a:t>j</a:t>
              </a:r>
              <a:r>
                <a:rPr lang="en-US" altLang="zh-CN">
                  <a:solidFill>
                    <a:srgbClr val="FF6600"/>
                  </a:solidFill>
                </a:rPr>
                <a:t>=1,…,</a:t>
              </a:r>
              <a:r>
                <a:rPr lang="en-US" altLang="zh-CN" i="1">
                  <a:solidFill>
                    <a:srgbClr val="FF6600"/>
                  </a:solidFill>
                </a:rPr>
                <a:t>n</a:t>
              </a:r>
              <a:r>
                <a:rPr lang="zh-CN" altLang="en-US"/>
                <a:t>）</a:t>
              </a:r>
            </a:p>
            <a:p>
              <a:endParaRPr lang="zh-CN" altLang="en-US"/>
            </a:p>
            <a:p>
              <a:r>
                <a:rPr lang="zh-CN" altLang="en-US"/>
                <a:t>（</a:t>
              </a:r>
              <a:r>
                <a:rPr lang="en-US" altLang="zh-CN"/>
                <a:t>2</a:t>
              </a:r>
              <a:r>
                <a:rPr lang="zh-CN" altLang="en-US"/>
                <a:t>）                   （</a:t>
              </a:r>
              <a:r>
                <a:rPr lang="en-US" altLang="zh-CN" i="1">
                  <a:solidFill>
                    <a:srgbClr val="FF6600"/>
                  </a:solidFill>
                </a:rPr>
                <a:t>i</a:t>
              </a:r>
              <a:r>
                <a:rPr lang="en-US" altLang="zh-CN">
                  <a:solidFill>
                    <a:srgbClr val="FF6600"/>
                  </a:solidFill>
                </a:rPr>
                <a:t>=1,…,</a:t>
              </a:r>
              <a:r>
                <a:rPr lang="en-US" altLang="zh-CN" i="1">
                  <a:solidFill>
                    <a:srgbClr val="FF6600"/>
                  </a:solidFill>
                </a:rPr>
                <a:t>n</a:t>
              </a:r>
              <a:r>
                <a:rPr lang="zh-CN" altLang="en-US"/>
                <a:t>）</a:t>
              </a:r>
            </a:p>
            <a:p>
              <a:endParaRPr lang="zh-CN" altLang="en-US"/>
            </a:p>
            <a:p>
              <a:r>
                <a:rPr lang="zh-CN" altLang="en-US"/>
                <a:t>    这样的矩阵被称为 </a:t>
              </a:r>
              <a:r>
                <a:rPr lang="zh-CN" altLang="en-US">
                  <a:solidFill>
                    <a:srgbClr val="FF0000"/>
                  </a:solidFill>
                </a:rPr>
                <a:t>随机矩阵</a:t>
              </a:r>
              <a:r>
                <a:rPr lang="zh-CN" altLang="en-US"/>
                <a:t>。</a:t>
              </a:r>
            </a:p>
          </p:txBody>
        </p:sp>
        <p:graphicFrame>
          <p:nvGraphicFramePr>
            <p:cNvPr id="105531" name="Object 59"/>
            <p:cNvGraphicFramePr>
              <a:graphicFrameLocks noChangeAspect="1"/>
            </p:cNvGraphicFramePr>
            <p:nvPr/>
          </p:nvGraphicFramePr>
          <p:xfrm>
            <a:off x="884" y="2251"/>
            <a:ext cx="952" cy="345"/>
          </p:xfrm>
          <a:graphic>
            <a:graphicData uri="http://schemas.openxmlformats.org/presentationml/2006/ole">
              <mc:AlternateContent xmlns:mc="http://schemas.openxmlformats.org/markup-compatibility/2006">
                <mc:Choice xmlns:v="urn:schemas-microsoft-com:vml" Requires="v">
                  <p:oleObj spid="_x0000_s105537" name="公式" r:id="rId5" imgW="660240" imgH="241200" progId="Equation.3">
                    <p:embed/>
                  </p:oleObj>
                </mc:Choice>
                <mc:Fallback>
                  <p:oleObj name="公式" r:id="rId5" imgW="660240" imgH="241200" progId="Equation.3">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2251"/>
                          <a:ext cx="952"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533" name="Object 61"/>
            <p:cNvGraphicFramePr>
              <a:graphicFrameLocks noChangeAspect="1"/>
            </p:cNvGraphicFramePr>
            <p:nvPr/>
          </p:nvGraphicFramePr>
          <p:xfrm>
            <a:off x="884" y="2504"/>
            <a:ext cx="911" cy="654"/>
          </p:xfrm>
          <a:graphic>
            <a:graphicData uri="http://schemas.openxmlformats.org/presentationml/2006/ole">
              <mc:AlternateContent xmlns:mc="http://schemas.openxmlformats.org/markup-compatibility/2006">
                <mc:Choice xmlns:v="urn:schemas-microsoft-com:vml" Requires="v">
                  <p:oleObj spid="_x0000_s105538" name="公式" r:id="rId7" imgW="622080" imgH="444240" progId="Equation.3">
                    <p:embed/>
                  </p:oleObj>
                </mc:Choice>
                <mc:Fallback>
                  <p:oleObj name="公式" r:id="rId7" imgW="622080" imgH="444240" progId="Equation.3">
                    <p:embed/>
                    <p:pic>
                      <p:nvPicPr>
                        <p:cNvPr id="0" name="Object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2504"/>
                          <a:ext cx="911" cy="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5477"/>
                                        </p:tgtEl>
                                        <p:attrNameLst>
                                          <p:attrName>style.visibility</p:attrName>
                                        </p:attrNameLst>
                                      </p:cBhvr>
                                      <p:to>
                                        <p:strVal val="visible"/>
                                      </p:to>
                                    </p:set>
                                    <p:animEffect transition="in" filter="barn(inVertical)">
                                      <p:cBhvr>
                                        <p:cTn id="7" dur="500"/>
                                        <p:tgtEl>
                                          <p:spTgt spid="105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nodeType="clickEffect">
                                  <p:stCondLst>
                                    <p:cond delay="0"/>
                                  </p:stCondLst>
                                  <p:childTnLst>
                                    <p:set>
                                      <p:cBhvr>
                                        <p:cTn id="11" dur="1" fill="hold">
                                          <p:stCondLst>
                                            <p:cond delay="0"/>
                                          </p:stCondLst>
                                        </p:cTn>
                                        <p:tgtEl>
                                          <p:spTgt spid="105476"/>
                                        </p:tgtEl>
                                        <p:attrNameLst>
                                          <p:attrName>style.visibility</p:attrName>
                                        </p:attrNameLst>
                                      </p:cBhvr>
                                      <p:to>
                                        <p:strVal val="visible"/>
                                      </p:to>
                                    </p:set>
                                    <p:animEffect transition="in" filter="circle(out)">
                                      <p:cBhvr>
                                        <p:cTn id="12" dur="2000"/>
                                        <p:tgtEl>
                                          <p:spTgt spid="1054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105478"/>
                                        </p:tgtEl>
                                        <p:attrNameLst>
                                          <p:attrName>style.visibility</p:attrName>
                                        </p:attrNameLst>
                                      </p:cBhvr>
                                      <p:to>
                                        <p:strVal val="visible"/>
                                      </p:to>
                                    </p:set>
                                    <p:anim calcmode="lin" valueType="num">
                                      <p:cBhvr>
                                        <p:cTn id="17" dur="1000" fill="hold"/>
                                        <p:tgtEl>
                                          <p:spTgt spid="105478"/>
                                        </p:tgtEl>
                                        <p:attrNameLst>
                                          <p:attrName>ppt_x</p:attrName>
                                        </p:attrNameLst>
                                      </p:cBhvr>
                                      <p:tavLst>
                                        <p:tav tm="0">
                                          <p:val>
                                            <p:strVal val="#ppt_x-.2"/>
                                          </p:val>
                                        </p:tav>
                                        <p:tav tm="100000">
                                          <p:val>
                                            <p:strVal val="#ppt_x"/>
                                          </p:val>
                                        </p:tav>
                                      </p:tavLst>
                                    </p:anim>
                                    <p:anim calcmode="lin" valueType="num">
                                      <p:cBhvr>
                                        <p:cTn id="18" dur="1000" fill="hold"/>
                                        <p:tgtEl>
                                          <p:spTgt spid="10547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0547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05529"/>
                                        </p:tgtEl>
                                        <p:attrNameLst>
                                          <p:attrName>style.visibility</p:attrName>
                                        </p:attrNameLst>
                                      </p:cBhvr>
                                      <p:to>
                                        <p:strVal val="visible"/>
                                      </p:to>
                                    </p:set>
                                    <p:animEffect transition="in" filter="wipe(left)">
                                      <p:cBhvr>
                                        <p:cTn id="24" dur="500"/>
                                        <p:tgtEl>
                                          <p:spTgt spid="105529"/>
                                        </p:tgtEl>
                                      </p:cBhvr>
                                    </p:animEffect>
                                  </p:childTnLst>
                                  <p:subTnLst>
                                    <p:set>
                                      <p:cBhvr override="childStyle">
                                        <p:cTn dur="1" fill="hold" display="0" masterRel="nextClick" afterEffect="1"/>
                                        <p:tgtEl>
                                          <p:spTgt spid="105529"/>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nodeType="clickEffect">
                                  <p:stCondLst>
                                    <p:cond delay="0"/>
                                  </p:stCondLst>
                                  <p:childTnLst>
                                    <p:set>
                                      <p:cBhvr>
                                        <p:cTn id="28" dur="1" fill="hold">
                                          <p:stCondLst>
                                            <p:cond delay="0"/>
                                          </p:stCondLst>
                                        </p:cTn>
                                        <p:tgtEl>
                                          <p:spTgt spid="105535"/>
                                        </p:tgtEl>
                                        <p:attrNameLst>
                                          <p:attrName>style.visibility</p:attrName>
                                        </p:attrNameLst>
                                      </p:cBhvr>
                                      <p:to>
                                        <p:strVal val="visible"/>
                                      </p:to>
                                    </p:set>
                                    <p:animEffect transition="in" filter="diamond(in)">
                                      <p:cBhvr>
                                        <p:cTn id="29" dur="2000"/>
                                        <p:tgtEl>
                                          <p:spTgt spid="105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p:bldP spid="10547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500" name="Group 4"/>
          <p:cNvGrpSpPr>
            <a:grpSpLocks/>
          </p:cNvGrpSpPr>
          <p:nvPr/>
        </p:nvGrpSpPr>
        <p:grpSpPr bwMode="auto">
          <a:xfrm>
            <a:off x="468313" y="476250"/>
            <a:ext cx="5543550" cy="838200"/>
            <a:chOff x="476" y="255"/>
            <a:chExt cx="4754" cy="528"/>
          </a:xfrm>
        </p:grpSpPr>
        <p:sp>
          <p:nvSpPr>
            <p:cNvPr id="106501" name="AutoShape 5" descr="白色大理石"/>
            <p:cNvSpPr>
              <a:spLocks noChangeArrowheads="1"/>
            </p:cNvSpPr>
            <p:nvPr/>
          </p:nvSpPr>
          <p:spPr bwMode="auto">
            <a:xfrm>
              <a:off x="476" y="255"/>
              <a:ext cx="3991" cy="528"/>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4000">
                  <a:effectLst>
                    <a:outerShdw blurRad="38100" dist="38100" dir="2700000" algn="tl">
                      <a:srgbClr val="C0C0C0"/>
                    </a:outerShdw>
                  </a:effectLst>
                </a:rPr>
                <a:t>常染色体遗传模型</a:t>
              </a:r>
              <a:r>
                <a:rPr lang="zh-CN" altLang="en-US" b="0"/>
                <a:t> </a:t>
              </a:r>
            </a:p>
          </p:txBody>
        </p:sp>
        <p:pic>
          <p:nvPicPr>
            <p:cNvPr id="106502" name="Picture 6" descr="4167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58" y="300"/>
              <a:ext cx="672" cy="430"/>
            </a:xfrm>
            <a:prstGeom prst="rect">
              <a:avLst/>
            </a:prstGeom>
            <a:noFill/>
            <a:extLst>
              <a:ext uri="{909E8E84-426E-40DD-AFC4-6F175D3DCCD1}">
                <a14:hiddenFill xmlns:a14="http://schemas.microsoft.com/office/drawing/2010/main">
                  <a:solidFill>
                    <a:srgbClr val="FFFFFF"/>
                  </a:solidFill>
                </a14:hiddenFill>
              </a:ext>
            </a:extLst>
          </p:spPr>
        </p:pic>
      </p:grpSp>
      <p:sp>
        <p:nvSpPr>
          <p:cNvPr id="106505" name="Text Box 9"/>
          <p:cNvSpPr txBox="1">
            <a:spLocks noChangeArrowheads="1"/>
          </p:cNvSpPr>
          <p:nvPr/>
        </p:nvSpPr>
        <p:spPr bwMode="auto">
          <a:xfrm>
            <a:off x="325438" y="3644900"/>
            <a:ext cx="8350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下面给出双亲体基因型的所有可能的结合，以及其后代形成每种基因型的概率，如 表所示。</a:t>
            </a:r>
            <a:r>
              <a:rPr lang="zh-CN" altLang="en-US" b="0"/>
              <a:t> </a:t>
            </a:r>
          </a:p>
        </p:txBody>
      </p:sp>
      <p:grpSp>
        <p:nvGrpSpPr>
          <p:cNvPr id="106759" name="Group 263"/>
          <p:cNvGrpSpPr>
            <a:grpSpLocks/>
          </p:cNvGrpSpPr>
          <p:nvPr/>
        </p:nvGrpSpPr>
        <p:grpSpPr bwMode="auto">
          <a:xfrm>
            <a:off x="468313" y="1412875"/>
            <a:ext cx="8229600" cy="2062163"/>
            <a:chOff x="295" y="890"/>
            <a:chExt cx="5184" cy="1299"/>
          </a:xfrm>
        </p:grpSpPr>
        <p:sp>
          <p:nvSpPr>
            <p:cNvPr id="106503" name="AutoShape 7"/>
            <p:cNvSpPr>
              <a:spLocks noChangeArrowheads="1"/>
            </p:cNvSpPr>
            <p:nvPr/>
          </p:nvSpPr>
          <p:spPr bwMode="auto">
            <a:xfrm>
              <a:off x="295" y="890"/>
              <a:ext cx="5184" cy="1270"/>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06504" name="Text Box 8"/>
            <p:cNvSpPr txBox="1">
              <a:spLocks noChangeArrowheads="1"/>
            </p:cNvSpPr>
            <p:nvPr/>
          </p:nvSpPr>
          <p:spPr bwMode="auto">
            <a:xfrm>
              <a:off x="340" y="981"/>
              <a:ext cx="508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在常染色体遗传中，后代从每个亲体的基因对中各继承一个基因，形成自己的基因时，基因对也称为基因型。如果我们所考虑的遗传特征是由两个基  因</a:t>
              </a:r>
              <a:r>
                <a:rPr lang="en-US" altLang="zh-CN" i="1">
                  <a:solidFill>
                    <a:srgbClr val="0000FF"/>
                  </a:solidFill>
                </a:rPr>
                <a:t>A</a:t>
              </a:r>
              <a:r>
                <a:rPr lang="zh-CN" altLang="en-US"/>
                <a:t>和</a:t>
              </a:r>
              <a:r>
                <a:rPr lang="en-US" altLang="zh-CN" i="1">
                  <a:solidFill>
                    <a:srgbClr val="0000FF"/>
                  </a:solidFill>
                </a:rPr>
                <a:t>a</a:t>
              </a:r>
              <a:r>
                <a:rPr lang="zh-CN" altLang="en-US"/>
                <a:t>控制的，（</a:t>
              </a:r>
              <a:r>
                <a:rPr lang="en-US" altLang="zh-CN" i="1">
                  <a:solidFill>
                    <a:srgbClr val="0000FF"/>
                  </a:solidFill>
                </a:rPr>
                <a:t>A</a:t>
              </a:r>
              <a:r>
                <a:rPr lang="zh-CN" altLang="en-US">
                  <a:solidFill>
                    <a:srgbClr val="0000FF"/>
                  </a:solidFill>
                </a:rPr>
                <a:t>、</a:t>
              </a:r>
              <a:r>
                <a:rPr lang="en-US" altLang="zh-CN" i="1">
                  <a:solidFill>
                    <a:srgbClr val="0000FF"/>
                  </a:solidFill>
                </a:rPr>
                <a:t>a</a:t>
              </a:r>
              <a:r>
                <a:rPr lang="zh-CN" altLang="en-US"/>
                <a:t>为表示两类基因的符号）那么就有三种基因对，记为</a:t>
              </a:r>
              <a:r>
                <a:rPr lang="en-US" altLang="zh-CN" i="1">
                  <a:solidFill>
                    <a:srgbClr val="0000FF"/>
                  </a:solidFill>
                </a:rPr>
                <a:t>AA</a:t>
              </a:r>
              <a:r>
                <a:rPr lang="zh-CN" altLang="en-US">
                  <a:solidFill>
                    <a:srgbClr val="0000FF"/>
                  </a:solidFill>
                </a:rPr>
                <a:t>，</a:t>
              </a:r>
              <a:r>
                <a:rPr lang="en-US" altLang="zh-CN" i="1">
                  <a:solidFill>
                    <a:srgbClr val="0000FF"/>
                  </a:solidFill>
                </a:rPr>
                <a:t>Aa</a:t>
              </a:r>
              <a:r>
                <a:rPr lang="zh-CN" altLang="en-US">
                  <a:solidFill>
                    <a:srgbClr val="0000FF"/>
                  </a:solidFill>
                </a:rPr>
                <a:t>，</a:t>
              </a:r>
              <a:r>
                <a:rPr lang="en-US" altLang="zh-CN" i="1">
                  <a:solidFill>
                    <a:srgbClr val="0000FF"/>
                  </a:solidFill>
                </a:rPr>
                <a:t>aa</a:t>
              </a:r>
              <a:r>
                <a:rPr lang="zh-CN" altLang="en-US"/>
                <a:t>。</a:t>
              </a:r>
              <a:r>
                <a:rPr lang="zh-CN" altLang="en-US" b="0"/>
                <a:t> </a:t>
              </a:r>
            </a:p>
          </p:txBody>
        </p:sp>
        <p:sp>
          <p:nvSpPr>
            <p:cNvPr id="106527" name="Rectangle 31"/>
            <p:cNvSpPr>
              <a:spLocks noChangeArrowheads="1"/>
            </p:cNvSpPr>
            <p:nvPr/>
          </p:nvSpPr>
          <p:spPr bwMode="auto">
            <a:xfrm>
              <a:off x="1176" y="1345"/>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30" name="Rectangle 34"/>
            <p:cNvSpPr>
              <a:spLocks noChangeArrowheads="1"/>
            </p:cNvSpPr>
            <p:nvPr/>
          </p:nvSpPr>
          <p:spPr bwMode="auto">
            <a:xfrm>
              <a:off x="1176" y="1345"/>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36" name="Rectangle 40"/>
            <p:cNvSpPr>
              <a:spLocks noChangeArrowheads="1"/>
            </p:cNvSpPr>
            <p:nvPr/>
          </p:nvSpPr>
          <p:spPr bwMode="auto">
            <a:xfrm>
              <a:off x="1176" y="1345"/>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39" name="Rectangle 43"/>
            <p:cNvSpPr>
              <a:spLocks noChangeArrowheads="1"/>
            </p:cNvSpPr>
            <p:nvPr/>
          </p:nvSpPr>
          <p:spPr bwMode="auto">
            <a:xfrm>
              <a:off x="1176" y="1345"/>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41" name="Rectangle 45"/>
            <p:cNvSpPr>
              <a:spLocks noChangeArrowheads="1"/>
            </p:cNvSpPr>
            <p:nvPr/>
          </p:nvSpPr>
          <p:spPr bwMode="auto">
            <a:xfrm>
              <a:off x="1176" y="1345"/>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48" name="Rectangle 52"/>
            <p:cNvSpPr>
              <a:spLocks noChangeArrowheads="1"/>
            </p:cNvSpPr>
            <p:nvPr/>
          </p:nvSpPr>
          <p:spPr bwMode="auto">
            <a:xfrm>
              <a:off x="1176" y="1345"/>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50" name="Rectangle 54"/>
            <p:cNvSpPr>
              <a:spLocks noChangeArrowheads="1"/>
            </p:cNvSpPr>
            <p:nvPr/>
          </p:nvSpPr>
          <p:spPr bwMode="auto">
            <a:xfrm>
              <a:off x="1176" y="1345"/>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06756" name="Group 260"/>
          <p:cNvGrpSpPr>
            <a:grpSpLocks/>
          </p:cNvGrpSpPr>
          <p:nvPr/>
        </p:nvGrpSpPr>
        <p:grpSpPr bwMode="auto">
          <a:xfrm>
            <a:off x="1835150" y="1844675"/>
            <a:ext cx="5410200" cy="3557588"/>
            <a:chOff x="1176" y="1345"/>
            <a:chExt cx="3408" cy="2241"/>
          </a:xfrm>
        </p:grpSpPr>
        <p:sp>
          <p:nvSpPr>
            <p:cNvPr id="106593" name="Rectangle 97"/>
            <p:cNvSpPr>
              <a:spLocks noChangeArrowheads="1"/>
            </p:cNvSpPr>
            <p:nvPr/>
          </p:nvSpPr>
          <p:spPr bwMode="auto">
            <a:xfrm>
              <a:off x="4158" y="2953"/>
              <a:ext cx="426" cy="633"/>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06592" name="Rectangle 96"/>
            <p:cNvSpPr>
              <a:spLocks noChangeArrowheads="1"/>
            </p:cNvSpPr>
            <p:nvPr/>
          </p:nvSpPr>
          <p:spPr bwMode="auto">
            <a:xfrm>
              <a:off x="3732" y="2953"/>
              <a:ext cx="426" cy="633"/>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91" name="Rectangle 95"/>
            <p:cNvSpPr>
              <a:spLocks noChangeArrowheads="1"/>
            </p:cNvSpPr>
            <p:nvPr/>
          </p:nvSpPr>
          <p:spPr bwMode="auto">
            <a:xfrm>
              <a:off x="3306" y="2953"/>
              <a:ext cx="426" cy="633"/>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90" name="Rectangle 94"/>
            <p:cNvSpPr>
              <a:spLocks noChangeArrowheads="1"/>
            </p:cNvSpPr>
            <p:nvPr/>
          </p:nvSpPr>
          <p:spPr bwMode="auto">
            <a:xfrm>
              <a:off x="2880" y="2953"/>
              <a:ext cx="426" cy="633"/>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6589" name="Rectangle 93"/>
            <p:cNvSpPr>
              <a:spLocks noChangeArrowheads="1"/>
            </p:cNvSpPr>
            <p:nvPr/>
          </p:nvSpPr>
          <p:spPr bwMode="auto">
            <a:xfrm>
              <a:off x="2454" y="2953"/>
              <a:ext cx="426" cy="633"/>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6588" name="Rectangle 92"/>
            <p:cNvSpPr>
              <a:spLocks noChangeArrowheads="1"/>
            </p:cNvSpPr>
            <p:nvPr/>
          </p:nvSpPr>
          <p:spPr bwMode="auto">
            <a:xfrm>
              <a:off x="2028" y="2953"/>
              <a:ext cx="426" cy="633"/>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6587" name="Rectangle 91"/>
            <p:cNvSpPr>
              <a:spLocks noChangeArrowheads="1"/>
            </p:cNvSpPr>
            <p:nvPr/>
          </p:nvSpPr>
          <p:spPr bwMode="auto">
            <a:xfrm>
              <a:off x="1602" y="2953"/>
              <a:ext cx="426" cy="633"/>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endParaRPr lang="en-US" altLang="zh-CN"/>
            </a:p>
          </p:txBody>
        </p:sp>
        <p:sp>
          <p:nvSpPr>
            <p:cNvPr id="106585" name="Rectangle 89"/>
            <p:cNvSpPr>
              <a:spLocks noChangeArrowheads="1"/>
            </p:cNvSpPr>
            <p:nvPr/>
          </p:nvSpPr>
          <p:spPr bwMode="auto">
            <a:xfrm>
              <a:off x="4158" y="2666"/>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6584" name="Rectangle 88"/>
            <p:cNvSpPr>
              <a:spLocks noChangeArrowheads="1"/>
            </p:cNvSpPr>
            <p:nvPr/>
          </p:nvSpPr>
          <p:spPr bwMode="auto">
            <a:xfrm>
              <a:off x="3732" y="2666"/>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83" name="Rectangle 87"/>
            <p:cNvSpPr>
              <a:spLocks noChangeArrowheads="1"/>
            </p:cNvSpPr>
            <p:nvPr/>
          </p:nvSpPr>
          <p:spPr bwMode="auto">
            <a:xfrm>
              <a:off x="3306" y="2666"/>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82" name="Rectangle 86"/>
            <p:cNvSpPr>
              <a:spLocks noChangeArrowheads="1"/>
            </p:cNvSpPr>
            <p:nvPr/>
          </p:nvSpPr>
          <p:spPr bwMode="auto">
            <a:xfrm>
              <a:off x="2880" y="2666"/>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06581" name="Rectangle 85"/>
            <p:cNvSpPr>
              <a:spLocks noChangeArrowheads="1"/>
            </p:cNvSpPr>
            <p:nvPr/>
          </p:nvSpPr>
          <p:spPr bwMode="auto">
            <a:xfrm>
              <a:off x="2454" y="2666"/>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80" name="Rectangle 84"/>
            <p:cNvSpPr>
              <a:spLocks noChangeArrowheads="1"/>
            </p:cNvSpPr>
            <p:nvPr/>
          </p:nvSpPr>
          <p:spPr bwMode="auto">
            <a:xfrm>
              <a:off x="2028" y="2666"/>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6579" name="Rectangle 83"/>
            <p:cNvSpPr>
              <a:spLocks noChangeArrowheads="1"/>
            </p:cNvSpPr>
            <p:nvPr/>
          </p:nvSpPr>
          <p:spPr bwMode="auto">
            <a:xfrm>
              <a:off x="1602" y="2666"/>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endParaRPr lang="en-US" altLang="zh-CN"/>
            </a:p>
          </p:txBody>
        </p:sp>
        <p:sp>
          <p:nvSpPr>
            <p:cNvPr id="106577" name="Rectangle 81"/>
            <p:cNvSpPr>
              <a:spLocks noChangeArrowheads="1"/>
            </p:cNvSpPr>
            <p:nvPr/>
          </p:nvSpPr>
          <p:spPr bwMode="auto">
            <a:xfrm>
              <a:off x="4158" y="2379"/>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6576" name="Rectangle 80"/>
            <p:cNvSpPr>
              <a:spLocks noChangeArrowheads="1"/>
            </p:cNvSpPr>
            <p:nvPr/>
          </p:nvSpPr>
          <p:spPr bwMode="auto">
            <a:xfrm>
              <a:off x="3732" y="2379"/>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6575" name="Rectangle 79"/>
            <p:cNvSpPr>
              <a:spLocks noChangeArrowheads="1"/>
            </p:cNvSpPr>
            <p:nvPr/>
          </p:nvSpPr>
          <p:spPr bwMode="auto">
            <a:xfrm>
              <a:off x="3306" y="2379"/>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74" name="Rectangle 78"/>
            <p:cNvSpPr>
              <a:spLocks noChangeArrowheads="1"/>
            </p:cNvSpPr>
            <p:nvPr/>
          </p:nvSpPr>
          <p:spPr bwMode="auto">
            <a:xfrm>
              <a:off x="2880" y="2379"/>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06573" name="Rectangle 77"/>
            <p:cNvSpPr>
              <a:spLocks noChangeArrowheads="1"/>
            </p:cNvSpPr>
            <p:nvPr/>
          </p:nvSpPr>
          <p:spPr bwMode="auto">
            <a:xfrm>
              <a:off x="2454" y="2379"/>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72" name="Rectangle 76"/>
            <p:cNvSpPr>
              <a:spLocks noChangeArrowheads="1"/>
            </p:cNvSpPr>
            <p:nvPr/>
          </p:nvSpPr>
          <p:spPr bwMode="auto">
            <a:xfrm>
              <a:off x="2028" y="2379"/>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06571" name="Rectangle 75"/>
            <p:cNvSpPr>
              <a:spLocks noChangeArrowheads="1"/>
            </p:cNvSpPr>
            <p:nvPr/>
          </p:nvSpPr>
          <p:spPr bwMode="auto">
            <a:xfrm>
              <a:off x="1602" y="2379"/>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i="1">
                  <a:latin typeface="Times New Roman" pitchFamily="18" charset="0"/>
                  <a:cs typeface="Times New Roman" pitchFamily="18" charset="0"/>
                </a:rPr>
                <a:t>AA</a:t>
              </a:r>
            </a:p>
          </p:txBody>
        </p:sp>
        <p:sp>
          <p:nvSpPr>
            <p:cNvPr id="106570" name="Rectangle 74"/>
            <p:cNvSpPr>
              <a:spLocks noChangeArrowheads="1"/>
            </p:cNvSpPr>
            <p:nvPr/>
          </p:nvSpPr>
          <p:spPr bwMode="auto">
            <a:xfrm>
              <a:off x="1176" y="2379"/>
              <a:ext cx="426" cy="120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后代基因型</a:t>
              </a:r>
              <a:endParaRPr lang="zh-CN" altLang="en-US"/>
            </a:p>
          </p:txBody>
        </p:sp>
        <p:sp>
          <p:nvSpPr>
            <p:cNvPr id="106569" name="Rectangle 73"/>
            <p:cNvSpPr>
              <a:spLocks noChangeArrowheads="1"/>
            </p:cNvSpPr>
            <p:nvPr/>
          </p:nvSpPr>
          <p:spPr bwMode="auto">
            <a:xfrm>
              <a:off x="4158" y="1632"/>
              <a:ext cx="426" cy="74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06568" name="Rectangle 72"/>
            <p:cNvSpPr>
              <a:spLocks noChangeArrowheads="1"/>
            </p:cNvSpPr>
            <p:nvPr/>
          </p:nvSpPr>
          <p:spPr bwMode="auto">
            <a:xfrm>
              <a:off x="3732" y="1632"/>
              <a:ext cx="426" cy="74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06567" name="Rectangle 71"/>
            <p:cNvSpPr>
              <a:spLocks noChangeArrowheads="1"/>
            </p:cNvSpPr>
            <p:nvPr/>
          </p:nvSpPr>
          <p:spPr bwMode="auto">
            <a:xfrm>
              <a:off x="3306" y="1632"/>
              <a:ext cx="426" cy="74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06566" name="Rectangle 70"/>
            <p:cNvSpPr>
              <a:spLocks noChangeArrowheads="1"/>
            </p:cNvSpPr>
            <p:nvPr/>
          </p:nvSpPr>
          <p:spPr bwMode="auto">
            <a:xfrm>
              <a:off x="2880" y="1632"/>
              <a:ext cx="426" cy="74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06565" name="Rectangle 69"/>
            <p:cNvSpPr>
              <a:spLocks noChangeArrowheads="1"/>
            </p:cNvSpPr>
            <p:nvPr/>
          </p:nvSpPr>
          <p:spPr bwMode="auto">
            <a:xfrm>
              <a:off x="2454" y="1632"/>
              <a:ext cx="426" cy="74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06564" name="Rectangle 68"/>
            <p:cNvSpPr>
              <a:spLocks noChangeArrowheads="1"/>
            </p:cNvSpPr>
            <p:nvPr/>
          </p:nvSpPr>
          <p:spPr bwMode="auto">
            <a:xfrm>
              <a:off x="2028" y="1632"/>
              <a:ext cx="426" cy="74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06563" name="Rectangle 67"/>
            <p:cNvSpPr>
              <a:spLocks noChangeArrowheads="1"/>
            </p:cNvSpPr>
            <p:nvPr/>
          </p:nvSpPr>
          <p:spPr bwMode="auto">
            <a:xfrm>
              <a:off x="1602" y="1632"/>
              <a:ext cx="426" cy="74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62" name="Rectangle 66"/>
            <p:cNvSpPr>
              <a:spLocks noChangeArrowheads="1"/>
            </p:cNvSpPr>
            <p:nvPr/>
          </p:nvSpPr>
          <p:spPr bwMode="auto">
            <a:xfrm>
              <a:off x="1176" y="1632"/>
              <a:ext cx="426" cy="74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56" name="Rectangle 60"/>
            <p:cNvSpPr>
              <a:spLocks noChangeArrowheads="1"/>
            </p:cNvSpPr>
            <p:nvPr/>
          </p:nvSpPr>
          <p:spPr bwMode="auto">
            <a:xfrm>
              <a:off x="2028" y="1345"/>
              <a:ext cx="255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父体</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母体的基因型</a:t>
              </a:r>
              <a:endParaRPr lang="zh-CN" altLang="en-US"/>
            </a:p>
          </p:txBody>
        </p:sp>
        <p:sp>
          <p:nvSpPr>
            <p:cNvPr id="106555" name="Rectangle 59"/>
            <p:cNvSpPr>
              <a:spLocks noChangeArrowheads="1"/>
            </p:cNvSpPr>
            <p:nvPr/>
          </p:nvSpPr>
          <p:spPr bwMode="auto">
            <a:xfrm>
              <a:off x="1602" y="1345"/>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54" name="Rectangle 58"/>
            <p:cNvSpPr>
              <a:spLocks noChangeArrowheads="1"/>
            </p:cNvSpPr>
            <p:nvPr/>
          </p:nvSpPr>
          <p:spPr bwMode="auto">
            <a:xfrm>
              <a:off x="1176" y="1345"/>
              <a:ext cx="426" cy="28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06594" name="Line 98"/>
            <p:cNvSpPr>
              <a:spLocks noChangeShapeType="1"/>
            </p:cNvSpPr>
            <p:nvPr/>
          </p:nvSpPr>
          <p:spPr bwMode="auto">
            <a:xfrm>
              <a:off x="1176" y="1345"/>
              <a:ext cx="85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95" name="Line 99"/>
            <p:cNvSpPr>
              <a:spLocks noChangeShapeType="1"/>
            </p:cNvSpPr>
            <p:nvPr/>
          </p:nvSpPr>
          <p:spPr bwMode="auto">
            <a:xfrm>
              <a:off x="1176" y="3586"/>
              <a:ext cx="3408"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96" name="Line 100"/>
            <p:cNvSpPr>
              <a:spLocks noChangeShapeType="1"/>
            </p:cNvSpPr>
            <p:nvPr/>
          </p:nvSpPr>
          <p:spPr bwMode="auto">
            <a:xfrm>
              <a:off x="1176" y="1345"/>
              <a:ext cx="0" cy="103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97" name="Line 101"/>
            <p:cNvSpPr>
              <a:spLocks noChangeShapeType="1"/>
            </p:cNvSpPr>
            <p:nvPr/>
          </p:nvSpPr>
          <p:spPr bwMode="auto">
            <a:xfrm>
              <a:off x="4584" y="1345"/>
              <a:ext cx="0" cy="22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0" name="Line 104"/>
            <p:cNvSpPr>
              <a:spLocks noChangeShapeType="1"/>
            </p:cNvSpPr>
            <p:nvPr/>
          </p:nvSpPr>
          <p:spPr bwMode="auto">
            <a:xfrm>
              <a:off x="1176" y="1632"/>
              <a:ext cx="85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2" name="Line 106"/>
            <p:cNvSpPr>
              <a:spLocks noChangeShapeType="1"/>
            </p:cNvSpPr>
            <p:nvPr/>
          </p:nvSpPr>
          <p:spPr bwMode="auto">
            <a:xfrm>
              <a:off x="1602" y="1345"/>
              <a:ext cx="0" cy="103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3" name="Line 107"/>
            <p:cNvSpPr>
              <a:spLocks noChangeShapeType="1"/>
            </p:cNvSpPr>
            <p:nvPr/>
          </p:nvSpPr>
          <p:spPr bwMode="auto">
            <a:xfrm>
              <a:off x="2028" y="1345"/>
              <a:ext cx="2556"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5" name="Line 109"/>
            <p:cNvSpPr>
              <a:spLocks noChangeShapeType="1"/>
            </p:cNvSpPr>
            <p:nvPr/>
          </p:nvSpPr>
          <p:spPr bwMode="auto">
            <a:xfrm>
              <a:off x="2028" y="1345"/>
              <a:ext cx="0" cy="22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6" name="Line 110"/>
            <p:cNvSpPr>
              <a:spLocks noChangeShapeType="1"/>
            </p:cNvSpPr>
            <p:nvPr/>
          </p:nvSpPr>
          <p:spPr bwMode="auto">
            <a:xfrm>
              <a:off x="2028" y="1632"/>
              <a:ext cx="2556"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14" name="Line 118"/>
            <p:cNvSpPr>
              <a:spLocks noChangeShapeType="1"/>
            </p:cNvSpPr>
            <p:nvPr/>
          </p:nvSpPr>
          <p:spPr bwMode="auto">
            <a:xfrm>
              <a:off x="1176" y="2379"/>
              <a:ext cx="3408"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15" name="Line 119"/>
            <p:cNvSpPr>
              <a:spLocks noChangeShapeType="1"/>
            </p:cNvSpPr>
            <p:nvPr/>
          </p:nvSpPr>
          <p:spPr bwMode="auto">
            <a:xfrm>
              <a:off x="1176" y="2379"/>
              <a:ext cx="0" cy="1207"/>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24" name="Line 128"/>
            <p:cNvSpPr>
              <a:spLocks noChangeShapeType="1"/>
            </p:cNvSpPr>
            <p:nvPr/>
          </p:nvSpPr>
          <p:spPr bwMode="auto">
            <a:xfrm>
              <a:off x="2454" y="1632"/>
              <a:ext cx="0" cy="195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28" name="Line 132"/>
            <p:cNvSpPr>
              <a:spLocks noChangeShapeType="1"/>
            </p:cNvSpPr>
            <p:nvPr/>
          </p:nvSpPr>
          <p:spPr bwMode="auto">
            <a:xfrm>
              <a:off x="2880" y="1632"/>
              <a:ext cx="0" cy="195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32" name="Line 136"/>
            <p:cNvSpPr>
              <a:spLocks noChangeShapeType="1"/>
            </p:cNvSpPr>
            <p:nvPr/>
          </p:nvSpPr>
          <p:spPr bwMode="auto">
            <a:xfrm>
              <a:off x="3306" y="1632"/>
              <a:ext cx="0" cy="195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36" name="Line 140"/>
            <p:cNvSpPr>
              <a:spLocks noChangeShapeType="1"/>
            </p:cNvSpPr>
            <p:nvPr/>
          </p:nvSpPr>
          <p:spPr bwMode="auto">
            <a:xfrm>
              <a:off x="3732" y="1632"/>
              <a:ext cx="0" cy="195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40" name="Line 144"/>
            <p:cNvSpPr>
              <a:spLocks noChangeShapeType="1"/>
            </p:cNvSpPr>
            <p:nvPr/>
          </p:nvSpPr>
          <p:spPr bwMode="auto">
            <a:xfrm>
              <a:off x="4158" y="1632"/>
              <a:ext cx="0" cy="195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46" name="Line 150"/>
            <p:cNvSpPr>
              <a:spLocks noChangeShapeType="1"/>
            </p:cNvSpPr>
            <p:nvPr/>
          </p:nvSpPr>
          <p:spPr bwMode="auto">
            <a:xfrm>
              <a:off x="1602" y="2379"/>
              <a:ext cx="0" cy="1207"/>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53" name="Line 157"/>
            <p:cNvSpPr>
              <a:spLocks noChangeShapeType="1"/>
            </p:cNvSpPr>
            <p:nvPr/>
          </p:nvSpPr>
          <p:spPr bwMode="auto">
            <a:xfrm>
              <a:off x="1602" y="2666"/>
              <a:ext cx="298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87" name="Line 191"/>
            <p:cNvSpPr>
              <a:spLocks noChangeShapeType="1"/>
            </p:cNvSpPr>
            <p:nvPr/>
          </p:nvSpPr>
          <p:spPr bwMode="auto">
            <a:xfrm>
              <a:off x="1602" y="2953"/>
              <a:ext cx="298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6757" name="Text Box 261"/>
          <p:cNvSpPr txBox="1">
            <a:spLocks noChangeArrowheads="1"/>
          </p:cNvSpPr>
          <p:nvPr/>
        </p:nvSpPr>
        <p:spPr bwMode="auto">
          <a:xfrm>
            <a:off x="323850" y="4724400"/>
            <a:ext cx="84248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双亲随机结合的较一般模型相对比较复杂，这些我们仅研究一个较简单的特例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diamond(in)">
                                      <p:cBhvr>
                                        <p:cTn id="7" dur="2000"/>
                                        <p:tgtEl>
                                          <p:spTgt spid="106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6759"/>
                                        </p:tgtEl>
                                        <p:attrNameLst>
                                          <p:attrName>style.visibility</p:attrName>
                                        </p:attrNameLst>
                                      </p:cBhvr>
                                      <p:to>
                                        <p:strVal val="visible"/>
                                      </p:to>
                                    </p:set>
                                    <p:animEffect transition="in" filter="box(in)">
                                      <p:cBhvr>
                                        <p:cTn id="12" dur="500"/>
                                        <p:tgtEl>
                                          <p:spTgt spid="1067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6505"/>
                                        </p:tgtEl>
                                        <p:attrNameLst>
                                          <p:attrName>style.visibility</p:attrName>
                                        </p:attrNameLst>
                                      </p:cBhvr>
                                      <p:to>
                                        <p:strVal val="visible"/>
                                      </p:to>
                                    </p:set>
                                    <p:animEffect transition="in" filter="strips(downRight)">
                                      <p:cBhvr>
                                        <p:cTn id="17" dur="500"/>
                                        <p:tgtEl>
                                          <p:spTgt spid="1065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06756"/>
                                        </p:tgtEl>
                                        <p:attrNameLst>
                                          <p:attrName>style.visibility</p:attrName>
                                        </p:attrNameLst>
                                      </p:cBhvr>
                                      <p:to>
                                        <p:strVal val="visible"/>
                                      </p:to>
                                    </p:set>
                                    <p:animEffect transition="in" filter="wipe(up)">
                                      <p:cBhvr>
                                        <p:cTn id="22" dur="500"/>
                                        <p:tgtEl>
                                          <p:spTgt spid="106756"/>
                                        </p:tgtEl>
                                      </p:cBhvr>
                                    </p:animEffect>
                                  </p:childTnLst>
                                  <p:subTnLst>
                                    <p:set>
                                      <p:cBhvr override="childStyle">
                                        <p:cTn dur="1" fill="hold" display="0" masterRel="nextClick" afterEffect="1"/>
                                        <p:tgtEl>
                                          <p:spTgt spid="10675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6757"/>
                                        </p:tgtEl>
                                        <p:attrNameLst>
                                          <p:attrName>style.visibility</p:attrName>
                                        </p:attrNameLst>
                                      </p:cBhvr>
                                      <p:to>
                                        <p:strVal val="visible"/>
                                      </p:to>
                                    </p:set>
                                    <p:animEffect transition="in" filter="randombar(horizontal)">
                                      <p:cBhvr>
                                        <p:cTn id="27" dur="1000"/>
                                        <p:tgtEl>
                                          <p:spTgt spid="10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5" grpId="0"/>
      <p:bldP spid="10675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4" name="Group 4"/>
          <p:cNvGrpSpPr>
            <a:grpSpLocks/>
          </p:cNvGrpSpPr>
          <p:nvPr/>
        </p:nvGrpSpPr>
        <p:grpSpPr bwMode="auto">
          <a:xfrm>
            <a:off x="323850" y="836613"/>
            <a:ext cx="8496300" cy="2016125"/>
            <a:chOff x="431" y="527"/>
            <a:chExt cx="5184" cy="2359"/>
          </a:xfrm>
        </p:grpSpPr>
        <p:sp>
          <p:nvSpPr>
            <p:cNvPr id="107525" name="AutoShape 5"/>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07526" name="Text Box 6"/>
            <p:cNvSpPr txBox="1">
              <a:spLocks noChangeArrowheads="1"/>
            </p:cNvSpPr>
            <p:nvPr/>
          </p:nvSpPr>
          <p:spPr bwMode="auto">
            <a:xfrm>
              <a:off x="476" y="601"/>
              <a:ext cx="5126" cy="2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FF"/>
                  </a:solidFill>
                </a:rPr>
                <a:t>例</a:t>
              </a:r>
              <a:r>
                <a:rPr lang="en-US" altLang="zh-CN" sz="2800">
                  <a:solidFill>
                    <a:srgbClr val="0000FF"/>
                  </a:solidFill>
                </a:rPr>
                <a:t>4.8</a:t>
              </a:r>
              <a:r>
                <a:rPr lang="en-US" altLang="zh-CN" sz="2800"/>
                <a:t> </a:t>
              </a:r>
              <a:r>
                <a:rPr lang="zh-CN" altLang="en-US" sz="2800"/>
                <a:t>农场的植物园中某种植物的基因型  为</a:t>
              </a:r>
              <a:r>
                <a:rPr lang="en-US" altLang="zh-CN" sz="2800" i="1">
                  <a:solidFill>
                    <a:srgbClr val="0000FF"/>
                  </a:solidFill>
                </a:rPr>
                <a:t>AA</a:t>
              </a:r>
              <a:r>
                <a:rPr lang="en-US" altLang="zh-CN" sz="2800">
                  <a:solidFill>
                    <a:srgbClr val="0000FF"/>
                  </a:solidFill>
                </a:rPr>
                <a:t>,</a:t>
              </a:r>
              <a:r>
                <a:rPr lang="en-US" altLang="zh-CN" sz="2800" i="1">
                  <a:solidFill>
                    <a:srgbClr val="0000FF"/>
                  </a:solidFill>
                </a:rPr>
                <a:t>Aa</a:t>
              </a:r>
              <a:r>
                <a:rPr lang="zh-CN" altLang="en-US" sz="2800"/>
                <a:t>和</a:t>
              </a:r>
              <a:r>
                <a:rPr lang="en-US" altLang="zh-CN" sz="2800" i="1">
                  <a:solidFill>
                    <a:srgbClr val="0000FF"/>
                  </a:solidFill>
                </a:rPr>
                <a:t>aa</a:t>
              </a:r>
              <a:r>
                <a:rPr lang="zh-CN" altLang="en-US" sz="2800"/>
                <a:t>。农场计划采用 </a:t>
              </a:r>
              <a:r>
                <a:rPr lang="en-US" altLang="zh-CN" sz="2800" i="1">
                  <a:solidFill>
                    <a:srgbClr val="0000FF"/>
                  </a:solidFill>
                </a:rPr>
                <a:t>AA</a:t>
              </a:r>
              <a:r>
                <a:rPr lang="zh-CN" altLang="en-US" sz="2800"/>
                <a:t>型的植物与每种基因型植物相结合的方案培育植物后代。那么经过若干年后，这种植物的任一代的三种基因型分布情况如何？</a:t>
              </a:r>
            </a:p>
          </p:txBody>
        </p:sp>
      </p:grpSp>
      <p:pic>
        <p:nvPicPr>
          <p:cNvPr id="107527" name="Picture 7" descr="H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60350"/>
            <a:ext cx="862012" cy="914400"/>
          </a:xfrm>
          <a:prstGeom prst="rect">
            <a:avLst/>
          </a:prstGeom>
          <a:noFill/>
          <a:extLst>
            <a:ext uri="{909E8E84-426E-40DD-AFC4-6F175D3DCCD1}">
              <a14:hiddenFill xmlns:a14="http://schemas.microsoft.com/office/drawing/2010/main">
                <a:solidFill>
                  <a:srgbClr val="FFFFFF"/>
                </a:solidFill>
              </a14:hiddenFill>
            </a:ext>
          </a:extLst>
        </p:spPr>
      </p:pic>
      <p:sp>
        <p:nvSpPr>
          <p:cNvPr id="107528" name="Text Box 8"/>
          <p:cNvSpPr txBox="1">
            <a:spLocks noChangeArrowheads="1"/>
          </p:cNvSpPr>
          <p:nvPr/>
        </p:nvSpPr>
        <p:spPr bwMode="auto">
          <a:xfrm>
            <a:off x="250825" y="3068638"/>
            <a:ext cx="86423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0">
                <a:solidFill>
                  <a:srgbClr val="FF0000"/>
                </a:solidFill>
              </a:rPr>
              <a:t>（</a:t>
            </a:r>
            <a:r>
              <a:rPr lang="en-US" altLang="zh-CN" i="1">
                <a:solidFill>
                  <a:srgbClr val="FF0000"/>
                </a:solidFill>
              </a:rPr>
              <a:t>a</a:t>
            </a:r>
            <a:r>
              <a:rPr lang="zh-CN" altLang="en-US">
                <a:solidFill>
                  <a:srgbClr val="FF0000"/>
                </a:solidFill>
              </a:rPr>
              <a:t>）</a:t>
            </a:r>
            <a:r>
              <a:rPr lang="zh-CN" altLang="en-US" u="sng"/>
              <a:t>假设</a:t>
            </a:r>
            <a:r>
              <a:rPr lang="zh-CN" altLang="en-US"/>
              <a:t>：令</a:t>
            </a:r>
            <a:r>
              <a:rPr lang="en-US" altLang="zh-CN">
                <a:solidFill>
                  <a:srgbClr val="0000FF"/>
                </a:solidFill>
              </a:rPr>
              <a:t>n=0,1,2,…</a:t>
            </a:r>
            <a:r>
              <a:rPr lang="zh-CN" altLang="en-US">
                <a:solidFill>
                  <a:srgbClr val="0000FF"/>
                </a:solidFill>
              </a:rPr>
              <a:t>。</a:t>
            </a:r>
          </a:p>
          <a:p>
            <a:r>
              <a:rPr lang="zh-CN" altLang="en-US">
                <a:solidFill>
                  <a:srgbClr val="00FF00"/>
                </a:solidFill>
              </a:rPr>
              <a:t>（</a:t>
            </a:r>
            <a:r>
              <a:rPr lang="en-US" altLang="zh-CN">
                <a:solidFill>
                  <a:srgbClr val="00FF00"/>
                </a:solidFill>
              </a:rPr>
              <a:t>i</a:t>
            </a:r>
            <a:r>
              <a:rPr lang="zh-CN" altLang="en-US">
                <a:solidFill>
                  <a:srgbClr val="00FF00"/>
                </a:solidFill>
              </a:rPr>
              <a:t>）</a:t>
            </a:r>
            <a:r>
              <a:rPr lang="zh-CN" altLang="en-US"/>
              <a:t>设</a:t>
            </a:r>
            <a:r>
              <a:rPr lang="en-US" altLang="zh-CN" i="1">
                <a:solidFill>
                  <a:srgbClr val="0000FF"/>
                </a:solidFill>
              </a:rPr>
              <a:t>a</a:t>
            </a:r>
            <a:r>
              <a:rPr lang="en-US" altLang="zh-CN" i="1" baseline="-25000">
                <a:solidFill>
                  <a:srgbClr val="0000FF"/>
                </a:solidFill>
              </a:rPr>
              <a:t>n</a:t>
            </a:r>
            <a:r>
              <a:rPr lang="en-US" altLang="zh-CN">
                <a:solidFill>
                  <a:srgbClr val="0000FF"/>
                </a:solidFill>
              </a:rPr>
              <a:t>,</a:t>
            </a:r>
            <a:r>
              <a:rPr lang="en-US" altLang="zh-CN" i="1">
                <a:solidFill>
                  <a:srgbClr val="0000FF"/>
                </a:solidFill>
              </a:rPr>
              <a:t>b</a:t>
            </a:r>
            <a:r>
              <a:rPr lang="en-US" altLang="zh-CN" i="1" baseline="-25000">
                <a:solidFill>
                  <a:srgbClr val="0000FF"/>
                </a:solidFill>
              </a:rPr>
              <a:t>n</a:t>
            </a:r>
            <a:r>
              <a:rPr lang="zh-CN" altLang="en-US"/>
              <a:t>和</a:t>
            </a:r>
            <a:r>
              <a:rPr lang="en-US" altLang="zh-CN" i="1">
                <a:solidFill>
                  <a:srgbClr val="0000FF"/>
                </a:solidFill>
              </a:rPr>
              <a:t>c</a:t>
            </a:r>
            <a:r>
              <a:rPr lang="en-US" altLang="zh-CN" i="1" baseline="-25000">
                <a:solidFill>
                  <a:srgbClr val="0000FF"/>
                </a:solidFill>
              </a:rPr>
              <a:t>n</a:t>
            </a:r>
            <a:r>
              <a:rPr lang="zh-CN" altLang="en-US"/>
              <a:t>分别表示第</a:t>
            </a:r>
            <a:r>
              <a:rPr lang="en-US" altLang="zh-CN" i="1">
                <a:solidFill>
                  <a:srgbClr val="0000FF"/>
                </a:solidFill>
              </a:rPr>
              <a:t>n</a:t>
            </a:r>
            <a:r>
              <a:rPr lang="zh-CN" altLang="en-US"/>
              <a:t>代植物中，基因型 为</a:t>
            </a:r>
            <a:r>
              <a:rPr lang="en-US" altLang="zh-CN" i="1">
                <a:solidFill>
                  <a:srgbClr val="0000FF"/>
                </a:solidFill>
              </a:rPr>
              <a:t>AA</a:t>
            </a:r>
            <a:r>
              <a:rPr lang="en-US" altLang="zh-CN">
                <a:solidFill>
                  <a:srgbClr val="0000FF"/>
                </a:solidFill>
              </a:rPr>
              <a:t>,</a:t>
            </a:r>
            <a:r>
              <a:rPr lang="en-US" altLang="zh-CN" i="1">
                <a:solidFill>
                  <a:srgbClr val="0000FF"/>
                </a:solidFill>
              </a:rPr>
              <a:t>Aa</a:t>
            </a:r>
            <a:r>
              <a:rPr lang="zh-CN" altLang="en-US"/>
              <a:t>和</a:t>
            </a:r>
            <a:r>
              <a:rPr lang="en-US" altLang="zh-CN" i="1">
                <a:solidFill>
                  <a:srgbClr val="0000FF"/>
                </a:solidFill>
              </a:rPr>
              <a:t>aa</a:t>
            </a:r>
            <a:r>
              <a:rPr lang="zh-CN" altLang="en-US"/>
              <a:t>的植物占植物总数的百分比  。令</a:t>
            </a:r>
            <a:r>
              <a:rPr lang="en-US" altLang="zh-CN" i="1">
                <a:solidFill>
                  <a:srgbClr val="0000FF"/>
                </a:solidFill>
              </a:rPr>
              <a:t>x </a:t>
            </a:r>
            <a:r>
              <a:rPr lang="en-US" altLang="zh-CN" baseline="30000">
                <a:solidFill>
                  <a:srgbClr val="0000FF"/>
                </a:solidFill>
              </a:rPr>
              <a:t>(</a:t>
            </a:r>
            <a:r>
              <a:rPr lang="en-US" altLang="zh-CN" i="1" baseline="30000">
                <a:solidFill>
                  <a:srgbClr val="0000FF"/>
                </a:solidFill>
              </a:rPr>
              <a:t>n</a:t>
            </a:r>
            <a:r>
              <a:rPr lang="en-US" altLang="zh-CN" baseline="30000">
                <a:solidFill>
                  <a:srgbClr val="0000FF"/>
                </a:solidFill>
              </a:rPr>
              <a:t>)</a:t>
            </a:r>
            <a:r>
              <a:rPr lang="zh-CN" altLang="en-US"/>
              <a:t>为第</a:t>
            </a:r>
            <a:r>
              <a:rPr lang="en-US" altLang="zh-CN" i="1">
                <a:solidFill>
                  <a:srgbClr val="0000FF"/>
                </a:solidFill>
              </a:rPr>
              <a:t>n</a:t>
            </a:r>
            <a:r>
              <a:rPr lang="zh-CN" altLang="en-US"/>
              <a:t>代植物的基因型分布：</a:t>
            </a:r>
          </a:p>
        </p:txBody>
      </p:sp>
      <p:sp>
        <p:nvSpPr>
          <p:cNvPr id="107530" name="Rectangle 10"/>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7533" name="Rectangle 13"/>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7535" name="Group 15"/>
          <p:cNvGrpSpPr>
            <a:grpSpLocks/>
          </p:cNvGrpSpPr>
          <p:nvPr/>
        </p:nvGrpSpPr>
        <p:grpSpPr bwMode="auto">
          <a:xfrm>
            <a:off x="755650" y="4149725"/>
            <a:ext cx="6408738" cy="1655763"/>
            <a:chOff x="476" y="2614"/>
            <a:chExt cx="4037" cy="1043"/>
          </a:xfrm>
        </p:grpSpPr>
        <p:graphicFrame>
          <p:nvGraphicFramePr>
            <p:cNvPr id="107529" name="Object 9"/>
            <p:cNvGraphicFramePr>
              <a:graphicFrameLocks noChangeAspect="1"/>
            </p:cNvGraphicFramePr>
            <p:nvPr/>
          </p:nvGraphicFramePr>
          <p:xfrm>
            <a:off x="476" y="2637"/>
            <a:ext cx="1769" cy="975"/>
          </p:xfrm>
          <a:graphic>
            <a:graphicData uri="http://schemas.openxmlformats.org/presentationml/2006/ole">
              <mc:AlternateContent xmlns:mc="http://schemas.openxmlformats.org/markup-compatibility/2006">
                <mc:Choice xmlns:v="urn:schemas-microsoft-com:vml" Requires="v">
                  <p:oleObj spid="_x0000_s107540" name="公式" r:id="rId4" imgW="723600" imgH="711000" progId="Equation.3">
                    <p:embed/>
                  </p:oleObj>
                </mc:Choice>
                <mc:Fallback>
                  <p:oleObj name="公式" r:id="rId4" imgW="723600" imgH="7110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 y="2637"/>
                          <a:ext cx="1769" cy="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31" name="Text Box 11"/>
            <p:cNvSpPr txBox="1">
              <a:spLocks noChangeArrowheads="1"/>
            </p:cNvSpPr>
            <p:nvPr/>
          </p:nvSpPr>
          <p:spPr bwMode="auto">
            <a:xfrm>
              <a:off x="2426" y="2915"/>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a:t>
              </a:r>
              <a:r>
                <a:rPr lang="en-US" altLang="zh-CN" i="1">
                  <a:solidFill>
                    <a:srgbClr val="0000FF"/>
                  </a:solidFill>
                </a:rPr>
                <a:t>n</a:t>
              </a:r>
              <a:r>
                <a:rPr lang="en-US" altLang="zh-CN">
                  <a:solidFill>
                    <a:srgbClr val="0000FF"/>
                  </a:solidFill>
                </a:rPr>
                <a:t>=0</a:t>
              </a:r>
              <a:r>
                <a:rPr lang="zh-CN" altLang="en-US"/>
                <a:t>时</a:t>
              </a:r>
            </a:p>
          </p:txBody>
        </p:sp>
        <p:graphicFrame>
          <p:nvGraphicFramePr>
            <p:cNvPr id="107532" name="Object 12"/>
            <p:cNvGraphicFramePr>
              <a:graphicFrameLocks noChangeAspect="1"/>
            </p:cNvGraphicFramePr>
            <p:nvPr/>
          </p:nvGraphicFramePr>
          <p:xfrm>
            <a:off x="3470" y="2614"/>
            <a:ext cx="1043" cy="1043"/>
          </p:xfrm>
          <a:graphic>
            <a:graphicData uri="http://schemas.openxmlformats.org/presentationml/2006/ole">
              <mc:AlternateContent xmlns:mc="http://schemas.openxmlformats.org/markup-compatibility/2006">
                <mc:Choice xmlns:v="urn:schemas-microsoft-com:vml" Requires="v">
                  <p:oleObj spid="_x0000_s107541" name="公式" r:id="rId6" imgW="711000" imgH="711000" progId="Equation.3">
                    <p:embed/>
                  </p:oleObj>
                </mc:Choice>
                <mc:Fallback>
                  <p:oleObj name="公式" r:id="rId6" imgW="711000" imgH="7110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0" y="2614"/>
                          <a:ext cx="1043" cy="10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7534" name="AutoShape 14" descr="纸莎草纸"/>
          <p:cNvSpPr>
            <a:spLocks noChangeArrowheads="1"/>
          </p:cNvSpPr>
          <p:nvPr/>
        </p:nvSpPr>
        <p:spPr bwMode="auto">
          <a:xfrm>
            <a:off x="2916238" y="5373688"/>
            <a:ext cx="3743325" cy="1484312"/>
          </a:xfrm>
          <a:prstGeom prst="wedgeEllipseCallout">
            <a:avLst>
              <a:gd name="adj1" fmla="val 30153"/>
              <a:gd name="adj2" fmla="val -65829"/>
            </a:avLst>
          </a:prstGeom>
          <a:blipFill dpi="0" rotWithShape="1">
            <a:blip r:embed="rId8"/>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表示植物基因型的初始分布（即培育开始时的分布）</a:t>
            </a:r>
          </a:p>
        </p:txBody>
      </p:sp>
      <p:grpSp>
        <p:nvGrpSpPr>
          <p:cNvPr id="107536" name="Group 16"/>
          <p:cNvGrpSpPr>
            <a:grpSpLocks/>
          </p:cNvGrpSpPr>
          <p:nvPr/>
        </p:nvGrpSpPr>
        <p:grpSpPr bwMode="auto">
          <a:xfrm>
            <a:off x="323850" y="836613"/>
            <a:ext cx="8496300" cy="2016125"/>
            <a:chOff x="431" y="527"/>
            <a:chExt cx="5184" cy="2359"/>
          </a:xfrm>
        </p:grpSpPr>
        <p:sp>
          <p:nvSpPr>
            <p:cNvPr id="107537" name="AutoShape 17"/>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07538" name="Text Box 18"/>
            <p:cNvSpPr txBox="1">
              <a:spLocks noChangeArrowheads="1"/>
            </p:cNvSpPr>
            <p:nvPr/>
          </p:nvSpPr>
          <p:spPr bwMode="auto">
            <a:xfrm>
              <a:off x="476" y="601"/>
              <a:ext cx="5126" cy="2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FF"/>
                  </a:solidFill>
                </a:rPr>
                <a:t>例</a:t>
              </a:r>
              <a:r>
                <a:rPr lang="en-US" altLang="zh-CN" sz="2800">
                  <a:solidFill>
                    <a:srgbClr val="0000FF"/>
                  </a:solidFill>
                </a:rPr>
                <a:t>4.8</a:t>
              </a:r>
              <a:r>
                <a:rPr lang="en-US" altLang="zh-CN" sz="2800"/>
                <a:t> </a:t>
              </a:r>
              <a:r>
                <a:rPr lang="zh-CN" altLang="en-US" sz="2800"/>
                <a:t>农场的植物园中某种植物的基因型  为</a:t>
              </a:r>
              <a:r>
                <a:rPr lang="en-US" altLang="zh-CN" sz="2800" i="1">
                  <a:solidFill>
                    <a:srgbClr val="0000FF"/>
                  </a:solidFill>
                </a:rPr>
                <a:t>AA</a:t>
              </a:r>
              <a:r>
                <a:rPr lang="en-US" altLang="zh-CN" sz="2800">
                  <a:solidFill>
                    <a:srgbClr val="0000FF"/>
                  </a:solidFill>
                </a:rPr>
                <a:t>,</a:t>
              </a:r>
              <a:r>
                <a:rPr lang="en-US" altLang="zh-CN" sz="2800" i="1">
                  <a:solidFill>
                    <a:srgbClr val="0000FF"/>
                  </a:solidFill>
                </a:rPr>
                <a:t>Aa</a:t>
              </a:r>
              <a:r>
                <a:rPr lang="zh-CN" altLang="en-US" sz="2800"/>
                <a:t>和</a:t>
              </a:r>
              <a:r>
                <a:rPr lang="en-US" altLang="zh-CN" sz="2800" i="1">
                  <a:solidFill>
                    <a:srgbClr val="0000FF"/>
                  </a:solidFill>
                </a:rPr>
                <a:t>aa</a:t>
              </a:r>
              <a:r>
                <a:rPr lang="zh-CN" altLang="en-US" sz="2800"/>
                <a:t>。农场计划采用 </a:t>
              </a:r>
              <a:r>
                <a:rPr lang="en-US" altLang="zh-CN" sz="2800" i="1">
                  <a:solidFill>
                    <a:srgbClr val="0000FF"/>
                  </a:solidFill>
                </a:rPr>
                <a:t>AA</a:t>
              </a:r>
              <a:r>
                <a:rPr lang="zh-CN" altLang="en-US" sz="2800"/>
                <a:t>型的植物与每种基因型植物相结合的方案培育植物后代。那么经过若干年后，  这种植物的任一代的三种基因型分布情况如何？</a:t>
              </a:r>
            </a:p>
          </p:txBody>
        </p:sp>
      </p:grpSp>
      <p:pic>
        <p:nvPicPr>
          <p:cNvPr id="107539" name="Picture 19" descr="H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60350"/>
            <a:ext cx="862012"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07527"/>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07524"/>
                                        </p:tgtEl>
                                        <p:attrNameLst>
                                          <p:attrName>style.visibility</p:attrName>
                                        </p:attrNameLst>
                                      </p:cBhvr>
                                      <p:to>
                                        <p:strVal val="visible"/>
                                      </p:to>
                                    </p:set>
                                    <p:animEffect transition="in" filter="wipe(up)">
                                      <p:cBhvr>
                                        <p:cTn id="10" dur="500"/>
                                        <p:tgtEl>
                                          <p:spTgt spid="1075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107528"/>
                                        </p:tgtEl>
                                        <p:attrNameLst>
                                          <p:attrName>style.visibility</p:attrName>
                                        </p:attrNameLst>
                                      </p:cBhvr>
                                      <p:to>
                                        <p:strVal val="visible"/>
                                      </p:to>
                                    </p:set>
                                    <p:anim calcmode="lin" valueType="num">
                                      <p:cBhvr>
                                        <p:cTn id="15" dur="1000" fill="hold"/>
                                        <p:tgtEl>
                                          <p:spTgt spid="107528"/>
                                        </p:tgtEl>
                                        <p:attrNameLst>
                                          <p:attrName>ppt_x</p:attrName>
                                        </p:attrNameLst>
                                      </p:cBhvr>
                                      <p:tavLst>
                                        <p:tav tm="0">
                                          <p:val>
                                            <p:strVal val="#ppt_x-.2"/>
                                          </p:val>
                                        </p:tav>
                                        <p:tav tm="100000">
                                          <p:val>
                                            <p:strVal val="#ppt_x"/>
                                          </p:val>
                                        </p:tav>
                                      </p:tavLst>
                                    </p:anim>
                                    <p:anim calcmode="lin" valueType="num">
                                      <p:cBhvr>
                                        <p:cTn id="16" dur="1000" fill="hold"/>
                                        <p:tgtEl>
                                          <p:spTgt spid="107528"/>
                                        </p:tgtEl>
                                        <p:attrNameLst>
                                          <p:attrName>ppt_y</p:attrName>
                                        </p:attrNameLst>
                                      </p:cBhvr>
                                      <p:tavLst>
                                        <p:tav tm="0">
                                          <p:val>
                                            <p:strVal val="#ppt_y"/>
                                          </p:val>
                                        </p:tav>
                                        <p:tav tm="100000">
                                          <p:val>
                                            <p:strVal val="#ppt_y"/>
                                          </p:val>
                                        </p:tav>
                                      </p:tavLst>
                                    </p:anim>
                                    <p:animEffect transition="in" filter="wipe(right)" prLst="gradientSize: 0.1">
                                      <p:cBhvr>
                                        <p:cTn id="17" dur="1000"/>
                                        <p:tgtEl>
                                          <p:spTgt spid="1075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7535"/>
                                        </p:tgtEl>
                                        <p:attrNameLst>
                                          <p:attrName>style.visibility</p:attrName>
                                        </p:attrNameLst>
                                      </p:cBhvr>
                                      <p:to>
                                        <p:strVal val="visible"/>
                                      </p:to>
                                    </p:set>
                                    <p:animEffect transition="in" filter="fade">
                                      <p:cBhvr>
                                        <p:cTn id="22" dur="2000"/>
                                        <p:tgtEl>
                                          <p:spTgt spid="107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7534"/>
                                        </p:tgtEl>
                                        <p:attrNameLst>
                                          <p:attrName>style.visibility</p:attrName>
                                        </p:attrNameLst>
                                      </p:cBhvr>
                                      <p:to>
                                        <p:strVal val="visible"/>
                                      </p:to>
                                    </p:set>
                                    <p:animEffect transition="in" filter="wipe(up)">
                                      <p:cBhvr>
                                        <p:cTn id="27" dur="500"/>
                                        <p:tgtEl>
                                          <p:spTgt spid="107534"/>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0"/>
                                          </p:stCondLst>
                                        </p:cTn>
                                        <p:tgtEl>
                                          <p:spTgt spid="107539"/>
                                        </p:tgtEl>
                                        <p:attrNameLst>
                                          <p:attrName>style.visibility</p:attrName>
                                        </p:attrNameLst>
                                      </p:cBhvr>
                                      <p:to>
                                        <p:strVal val="visible"/>
                                      </p:to>
                                    </p:set>
                                  </p:childTnLst>
                                </p:cTn>
                              </p:par>
                            </p:childTnLst>
                          </p:cTn>
                        </p:par>
                        <p:par>
                          <p:cTn id="31" fill="hold" nodeType="afterGroup">
                            <p:stCondLst>
                              <p:cond delay="500"/>
                            </p:stCondLst>
                            <p:childTnLst>
                              <p:par>
                                <p:cTn id="32" presetID="22" presetClass="entr" presetSubtype="1" fill="hold" nodeType="afterEffect">
                                  <p:stCondLst>
                                    <p:cond delay="0"/>
                                  </p:stCondLst>
                                  <p:childTnLst>
                                    <p:set>
                                      <p:cBhvr>
                                        <p:cTn id="33" dur="1" fill="hold">
                                          <p:stCondLst>
                                            <p:cond delay="0"/>
                                          </p:stCondLst>
                                        </p:cTn>
                                        <p:tgtEl>
                                          <p:spTgt spid="107536"/>
                                        </p:tgtEl>
                                        <p:attrNameLst>
                                          <p:attrName>style.visibility</p:attrName>
                                        </p:attrNameLst>
                                      </p:cBhvr>
                                      <p:to>
                                        <p:strVal val="visible"/>
                                      </p:to>
                                    </p:set>
                                    <p:animEffect transition="in" filter="wipe(up)">
                                      <p:cBhvr>
                                        <p:cTn id="34" dur="500"/>
                                        <p:tgtEl>
                                          <p:spTgt spid="107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p:bldP spid="1075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Text Box 5"/>
          <p:cNvSpPr txBox="1">
            <a:spLocks noChangeArrowheads="1"/>
          </p:cNvSpPr>
          <p:nvPr/>
        </p:nvSpPr>
        <p:spPr bwMode="auto">
          <a:xfrm>
            <a:off x="250825" y="1700213"/>
            <a:ext cx="83518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a:t>
            </a:r>
            <a:r>
              <a:rPr lang="en-US" altLang="zh-CN" i="1">
                <a:solidFill>
                  <a:srgbClr val="FF0000"/>
                </a:solidFill>
              </a:rPr>
              <a:t>b</a:t>
            </a:r>
            <a:r>
              <a:rPr lang="zh-CN" altLang="en-US">
                <a:solidFill>
                  <a:srgbClr val="FF0000"/>
                </a:solidFill>
              </a:rPr>
              <a:t>）</a:t>
            </a:r>
            <a:r>
              <a:rPr lang="zh-CN" altLang="en-US" u="sng"/>
              <a:t>建模</a:t>
            </a:r>
          </a:p>
          <a:p>
            <a:r>
              <a:rPr lang="zh-CN" altLang="en-US"/>
              <a:t>根据假设</a:t>
            </a:r>
            <a:r>
              <a:rPr lang="en-US" altLang="zh-CN">
                <a:solidFill>
                  <a:srgbClr val="00FF00"/>
                </a:solidFill>
              </a:rPr>
              <a:t>(ii)</a:t>
            </a:r>
            <a:r>
              <a:rPr lang="zh-CN" altLang="en-US">
                <a:solidFill>
                  <a:srgbClr val="00FF00"/>
                </a:solidFill>
              </a:rPr>
              <a:t>，</a:t>
            </a:r>
            <a:r>
              <a:rPr lang="zh-CN" altLang="en-US"/>
              <a:t>先考虑第</a:t>
            </a:r>
            <a:r>
              <a:rPr lang="en-US" altLang="zh-CN" i="1">
                <a:solidFill>
                  <a:srgbClr val="0000FF"/>
                </a:solidFill>
              </a:rPr>
              <a:t>n</a:t>
            </a:r>
            <a:r>
              <a:rPr lang="zh-CN" altLang="en-US"/>
              <a:t>代中的</a:t>
            </a:r>
            <a:r>
              <a:rPr lang="en-US" altLang="zh-CN" i="1">
                <a:solidFill>
                  <a:srgbClr val="0000FF"/>
                </a:solidFill>
              </a:rPr>
              <a:t>AA</a:t>
            </a:r>
            <a:r>
              <a:rPr lang="zh-CN" altLang="en-US"/>
              <a:t>型。由于第</a:t>
            </a:r>
            <a:r>
              <a:rPr lang="en-US" altLang="zh-CN" i="1">
                <a:solidFill>
                  <a:srgbClr val="0000FF"/>
                </a:solidFill>
              </a:rPr>
              <a:t>n</a:t>
            </a:r>
            <a:r>
              <a:rPr lang="zh-CN" altLang="en-US">
                <a:solidFill>
                  <a:srgbClr val="0000FF"/>
                </a:solidFill>
              </a:rPr>
              <a:t>－</a:t>
            </a:r>
            <a:r>
              <a:rPr lang="en-US" altLang="zh-CN">
                <a:solidFill>
                  <a:srgbClr val="0000FF"/>
                </a:solidFill>
              </a:rPr>
              <a:t>1</a:t>
            </a:r>
            <a:r>
              <a:rPr lang="zh-CN" altLang="en-US"/>
              <a:t>代的</a:t>
            </a:r>
            <a:r>
              <a:rPr lang="en-US" altLang="zh-CN" i="1">
                <a:solidFill>
                  <a:srgbClr val="0000FF"/>
                </a:solidFill>
              </a:rPr>
              <a:t>AA</a:t>
            </a:r>
            <a:r>
              <a:rPr lang="zh-CN" altLang="en-US"/>
              <a:t>型与</a:t>
            </a:r>
            <a:r>
              <a:rPr lang="en-US" altLang="zh-CN" i="1">
                <a:solidFill>
                  <a:srgbClr val="0000FF"/>
                </a:solidFill>
              </a:rPr>
              <a:t>AA</a:t>
            </a:r>
            <a:r>
              <a:rPr lang="zh-CN" altLang="en-US"/>
              <a:t>型结合。后代全部是</a:t>
            </a:r>
            <a:r>
              <a:rPr lang="en-US" altLang="zh-CN">
                <a:solidFill>
                  <a:srgbClr val="0000FF"/>
                </a:solidFill>
              </a:rPr>
              <a:t>AA</a:t>
            </a:r>
            <a:r>
              <a:rPr lang="zh-CN" altLang="en-US"/>
              <a:t>型；第</a:t>
            </a:r>
            <a:r>
              <a:rPr lang="en-US" altLang="zh-CN" i="1">
                <a:solidFill>
                  <a:srgbClr val="0000FF"/>
                </a:solidFill>
              </a:rPr>
              <a:t>n</a:t>
            </a:r>
            <a:r>
              <a:rPr lang="zh-CN" altLang="en-US">
                <a:solidFill>
                  <a:srgbClr val="0000FF"/>
                </a:solidFill>
              </a:rPr>
              <a:t>－</a:t>
            </a:r>
            <a:r>
              <a:rPr lang="en-US" altLang="zh-CN">
                <a:solidFill>
                  <a:srgbClr val="0000FF"/>
                </a:solidFill>
              </a:rPr>
              <a:t>1</a:t>
            </a:r>
            <a:r>
              <a:rPr lang="zh-CN" altLang="en-US"/>
              <a:t>代的</a:t>
            </a:r>
            <a:r>
              <a:rPr lang="en-US" altLang="zh-CN" i="1">
                <a:solidFill>
                  <a:srgbClr val="0000FF"/>
                </a:solidFill>
              </a:rPr>
              <a:t>Aa</a:t>
            </a:r>
            <a:r>
              <a:rPr lang="zh-CN" altLang="en-US"/>
              <a:t>型与</a:t>
            </a:r>
            <a:r>
              <a:rPr lang="en-US" altLang="zh-CN" i="1">
                <a:solidFill>
                  <a:srgbClr val="0000FF"/>
                </a:solidFill>
              </a:rPr>
              <a:t>AA</a:t>
            </a:r>
            <a:r>
              <a:rPr lang="zh-CN" altLang="en-US"/>
              <a:t>型结合，后代是</a:t>
            </a:r>
            <a:r>
              <a:rPr lang="en-US" altLang="zh-CN" i="1">
                <a:solidFill>
                  <a:srgbClr val="0000FF"/>
                </a:solidFill>
              </a:rPr>
              <a:t>AA</a:t>
            </a:r>
            <a:r>
              <a:rPr lang="zh-CN" altLang="en-US"/>
              <a:t>型的可能性为 </a:t>
            </a:r>
            <a:r>
              <a:rPr lang="en-US" altLang="zh-CN">
                <a:solidFill>
                  <a:srgbClr val="0000FF"/>
                </a:solidFill>
              </a:rPr>
              <a:t>1/2</a:t>
            </a:r>
            <a:r>
              <a:rPr lang="zh-CN" altLang="en-US"/>
              <a:t>，而 第</a:t>
            </a:r>
            <a:r>
              <a:rPr lang="en-US" altLang="zh-CN" i="1">
                <a:solidFill>
                  <a:srgbClr val="0000FF"/>
                </a:solidFill>
              </a:rPr>
              <a:t>n</a:t>
            </a:r>
            <a:r>
              <a:rPr lang="zh-CN" altLang="en-US">
                <a:solidFill>
                  <a:srgbClr val="0000FF"/>
                </a:solidFill>
              </a:rPr>
              <a:t>－</a:t>
            </a:r>
            <a:r>
              <a:rPr lang="en-US" altLang="zh-CN">
                <a:solidFill>
                  <a:srgbClr val="0000FF"/>
                </a:solidFill>
              </a:rPr>
              <a:t>1</a:t>
            </a:r>
            <a:r>
              <a:rPr lang="zh-CN" altLang="en-US"/>
              <a:t>代的</a:t>
            </a:r>
            <a:r>
              <a:rPr lang="en-US" altLang="zh-CN" i="1">
                <a:solidFill>
                  <a:srgbClr val="0000FF"/>
                </a:solidFill>
              </a:rPr>
              <a:t>aa</a:t>
            </a:r>
            <a:r>
              <a:rPr lang="zh-CN" altLang="en-US"/>
              <a:t>型与</a:t>
            </a:r>
            <a:r>
              <a:rPr lang="en-US" altLang="zh-CN" i="1">
                <a:solidFill>
                  <a:srgbClr val="0000FF"/>
                </a:solidFill>
              </a:rPr>
              <a:t>AA</a:t>
            </a:r>
            <a:r>
              <a:rPr lang="zh-CN" altLang="en-US"/>
              <a:t>型结合，后代不可能 是</a:t>
            </a:r>
            <a:r>
              <a:rPr lang="en-US" altLang="zh-CN" i="1">
                <a:solidFill>
                  <a:srgbClr val="0000FF"/>
                </a:solidFill>
              </a:rPr>
              <a:t>AA</a:t>
            </a:r>
            <a:r>
              <a:rPr lang="zh-CN" altLang="en-US"/>
              <a:t>型。因此当</a:t>
            </a:r>
            <a:r>
              <a:rPr lang="en-US" altLang="zh-CN" i="1">
                <a:solidFill>
                  <a:srgbClr val="0000FF"/>
                </a:solidFill>
              </a:rPr>
              <a:t>n</a:t>
            </a:r>
            <a:r>
              <a:rPr lang="en-US" altLang="zh-CN">
                <a:solidFill>
                  <a:srgbClr val="0000FF"/>
                </a:solidFill>
              </a:rPr>
              <a:t>=1,2…</a:t>
            </a:r>
            <a:r>
              <a:rPr lang="zh-CN" altLang="en-US"/>
              <a:t>时</a:t>
            </a:r>
          </a:p>
        </p:txBody>
      </p:sp>
      <p:sp>
        <p:nvSpPr>
          <p:cNvPr id="108551"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8550" name="Object 6"/>
          <p:cNvGraphicFramePr>
            <a:graphicFrameLocks noChangeAspect="1"/>
          </p:cNvGraphicFramePr>
          <p:nvPr/>
        </p:nvGraphicFramePr>
        <p:xfrm>
          <a:off x="1835150" y="3500438"/>
          <a:ext cx="3743325" cy="847725"/>
        </p:xfrm>
        <a:graphic>
          <a:graphicData uri="http://schemas.openxmlformats.org/presentationml/2006/ole">
            <mc:AlternateContent xmlns:mc="http://schemas.openxmlformats.org/markup-compatibility/2006">
              <mc:Choice xmlns:v="urn:schemas-microsoft-com:vml" Requires="v">
                <p:oleObj spid="_x0000_s108567" name="公式" r:id="rId3" imgW="1726920" imgH="393480" progId="Equation.3">
                  <p:embed/>
                </p:oleObj>
              </mc:Choice>
              <mc:Fallback>
                <p:oleObj name="公式" r:id="rId3" imgW="172692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500438"/>
                        <a:ext cx="37433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3"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8552" name="Object 8"/>
          <p:cNvGraphicFramePr>
            <a:graphicFrameLocks noChangeAspect="1"/>
          </p:cNvGraphicFramePr>
          <p:nvPr/>
        </p:nvGraphicFramePr>
        <p:xfrm>
          <a:off x="1835150" y="4221163"/>
          <a:ext cx="2376488" cy="869950"/>
        </p:xfrm>
        <a:graphic>
          <a:graphicData uri="http://schemas.openxmlformats.org/presentationml/2006/ole">
            <mc:AlternateContent xmlns:mc="http://schemas.openxmlformats.org/markup-compatibility/2006">
              <mc:Choice xmlns:v="urn:schemas-microsoft-com:vml" Requires="v">
                <p:oleObj spid="_x0000_s108568" name="公式" r:id="rId5" imgW="1066680" imgH="393480" progId="Equation.3">
                  <p:embed/>
                </p:oleObj>
              </mc:Choice>
              <mc:Fallback>
                <p:oleObj name="公式" r:id="rId5" imgW="1066680" imgH="393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221163"/>
                        <a:ext cx="2376488"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4" name="Text Box 10"/>
          <p:cNvSpPr txBox="1">
            <a:spLocks noChangeArrowheads="1"/>
          </p:cNvSpPr>
          <p:nvPr/>
        </p:nvSpPr>
        <p:spPr bwMode="auto">
          <a:xfrm>
            <a:off x="395288" y="4581525"/>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即</a:t>
            </a:r>
          </a:p>
        </p:txBody>
      </p:sp>
      <p:sp>
        <p:nvSpPr>
          <p:cNvPr id="108555" name="Text Box 11"/>
          <p:cNvSpPr txBox="1">
            <a:spLocks noChangeArrowheads="1"/>
          </p:cNvSpPr>
          <p:nvPr/>
        </p:nvSpPr>
        <p:spPr bwMode="auto">
          <a:xfrm>
            <a:off x="323850" y="5300663"/>
            <a:ext cx="208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类似可推出</a:t>
            </a:r>
          </a:p>
        </p:txBody>
      </p:sp>
      <p:sp>
        <p:nvSpPr>
          <p:cNvPr id="108557" name="Rectangle 13"/>
          <p:cNvSpPr>
            <a:spLocks noChangeArrowheads="1"/>
          </p:cNvSpPr>
          <p:nvPr/>
        </p:nvSpPr>
        <p:spPr bwMode="auto">
          <a:xfrm>
            <a:off x="0" y="3035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8560" name="Group 16"/>
          <p:cNvGrpSpPr>
            <a:grpSpLocks/>
          </p:cNvGrpSpPr>
          <p:nvPr/>
        </p:nvGrpSpPr>
        <p:grpSpPr bwMode="auto">
          <a:xfrm>
            <a:off x="2339975" y="5157788"/>
            <a:ext cx="5545138" cy="900112"/>
            <a:chOff x="1470" y="3249"/>
            <a:chExt cx="3315" cy="567"/>
          </a:xfrm>
        </p:grpSpPr>
        <p:graphicFrame>
          <p:nvGraphicFramePr>
            <p:cNvPr id="108556" name="Object 12"/>
            <p:cNvGraphicFramePr>
              <a:graphicFrameLocks noChangeAspect="1"/>
            </p:cNvGraphicFramePr>
            <p:nvPr/>
          </p:nvGraphicFramePr>
          <p:xfrm>
            <a:off x="1470" y="3249"/>
            <a:ext cx="2000" cy="567"/>
          </p:xfrm>
          <a:graphic>
            <a:graphicData uri="http://schemas.openxmlformats.org/presentationml/2006/ole">
              <mc:AlternateContent xmlns:mc="http://schemas.openxmlformats.org/markup-compatibility/2006">
                <mc:Choice xmlns:v="urn:schemas-microsoft-com:vml" Requires="v">
                  <p:oleObj spid="_x0000_s108569" name="公式" r:id="rId7" imgW="1054080" imgH="393480" progId="Equation.3">
                    <p:embed/>
                  </p:oleObj>
                </mc:Choice>
                <mc:Fallback>
                  <p:oleObj name="公式" r:id="rId7" imgW="1054080" imgH="3934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0" y="3249"/>
                          <a:ext cx="2000" cy="5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9" name="Text Box 15"/>
            <p:cNvSpPr txBox="1">
              <a:spLocks noChangeArrowheads="1"/>
            </p:cNvSpPr>
            <p:nvPr/>
          </p:nvSpPr>
          <p:spPr bwMode="auto">
            <a:xfrm>
              <a:off x="3651" y="3385"/>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0000FF"/>
                  </a:solidFill>
                </a:rPr>
                <a:t>c</a:t>
              </a:r>
              <a:r>
                <a:rPr lang="en-US" altLang="zh-CN" i="1" baseline="-25000">
                  <a:solidFill>
                    <a:srgbClr val="0000FF"/>
                  </a:solidFill>
                </a:rPr>
                <a:t>n</a:t>
              </a:r>
              <a:r>
                <a:rPr lang="en-US" altLang="zh-CN">
                  <a:solidFill>
                    <a:srgbClr val="0000FF"/>
                  </a:solidFill>
                </a:rPr>
                <a:t>=0</a:t>
              </a:r>
              <a:r>
                <a:rPr lang="en-US" altLang="zh-CN"/>
                <a:t> </a:t>
              </a:r>
            </a:p>
          </p:txBody>
        </p:sp>
      </p:grpSp>
      <p:sp>
        <p:nvSpPr>
          <p:cNvPr id="108562" name="Rectangle 1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8563" name="Group 19"/>
          <p:cNvGrpSpPr>
            <a:grpSpLocks/>
          </p:cNvGrpSpPr>
          <p:nvPr/>
        </p:nvGrpSpPr>
        <p:grpSpPr bwMode="auto">
          <a:xfrm>
            <a:off x="395288" y="476250"/>
            <a:ext cx="8353425" cy="1260475"/>
            <a:chOff x="249" y="300"/>
            <a:chExt cx="5262" cy="794"/>
          </a:xfrm>
        </p:grpSpPr>
        <p:sp>
          <p:nvSpPr>
            <p:cNvPr id="108548" name="Text Box 4"/>
            <p:cNvSpPr txBox="1">
              <a:spLocks noChangeArrowheads="1"/>
            </p:cNvSpPr>
            <p:nvPr/>
          </p:nvSpPr>
          <p:spPr bwMode="auto">
            <a:xfrm>
              <a:off x="249" y="346"/>
              <a:ext cx="526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显然有</a:t>
              </a:r>
            </a:p>
            <a:p>
              <a:r>
                <a:rPr lang="zh-CN" altLang="en-US">
                  <a:solidFill>
                    <a:srgbClr val="00FF00"/>
                  </a:solidFill>
                </a:rPr>
                <a:t>（</a:t>
              </a:r>
              <a:r>
                <a:rPr lang="en-US" altLang="zh-CN">
                  <a:solidFill>
                    <a:srgbClr val="00FF00"/>
                  </a:solidFill>
                </a:rPr>
                <a:t>ii</a:t>
              </a:r>
              <a:r>
                <a:rPr lang="zh-CN" altLang="en-US">
                  <a:solidFill>
                    <a:srgbClr val="00FF00"/>
                  </a:solidFill>
                </a:rPr>
                <a:t>）</a:t>
              </a:r>
              <a:r>
                <a:rPr lang="zh-CN" altLang="en-US"/>
                <a:t>第</a:t>
              </a:r>
              <a:r>
                <a:rPr lang="en-US" altLang="zh-CN" i="1">
                  <a:solidFill>
                    <a:srgbClr val="0000FF"/>
                  </a:solidFill>
                </a:rPr>
                <a:t>n</a:t>
              </a:r>
              <a:r>
                <a:rPr lang="zh-CN" altLang="en-US"/>
                <a:t>代的分布与 第</a:t>
              </a:r>
              <a:r>
                <a:rPr lang="en-US" altLang="zh-CN" i="1">
                  <a:solidFill>
                    <a:srgbClr val="0000FF"/>
                  </a:solidFill>
                </a:rPr>
                <a:t>n</a:t>
              </a:r>
              <a:r>
                <a:rPr lang="zh-CN" altLang="en-US">
                  <a:solidFill>
                    <a:srgbClr val="0000FF"/>
                  </a:solidFill>
                </a:rPr>
                <a:t>－</a:t>
              </a:r>
              <a:r>
                <a:rPr lang="en-US" altLang="zh-CN">
                  <a:solidFill>
                    <a:srgbClr val="0000FF"/>
                  </a:solidFill>
                </a:rPr>
                <a:t>1</a:t>
              </a:r>
              <a:r>
                <a:rPr lang="zh-CN" altLang="en-US"/>
                <a:t>代的分布之间的关系是通过表</a:t>
              </a:r>
              <a:r>
                <a:rPr lang="en-US" altLang="zh-CN"/>
                <a:t>5.2</a:t>
              </a:r>
              <a:r>
                <a:rPr lang="zh-CN" altLang="en-US"/>
                <a:t>确定的。</a:t>
              </a:r>
            </a:p>
          </p:txBody>
        </p:sp>
        <p:graphicFrame>
          <p:nvGraphicFramePr>
            <p:cNvPr id="108561" name="Object 17"/>
            <p:cNvGraphicFramePr>
              <a:graphicFrameLocks noChangeAspect="1"/>
            </p:cNvGraphicFramePr>
            <p:nvPr/>
          </p:nvGraphicFramePr>
          <p:xfrm>
            <a:off x="1020" y="300"/>
            <a:ext cx="1398" cy="341"/>
          </p:xfrm>
          <a:graphic>
            <a:graphicData uri="http://schemas.openxmlformats.org/presentationml/2006/ole">
              <mc:AlternateContent xmlns:mc="http://schemas.openxmlformats.org/markup-compatibility/2006">
                <mc:Choice xmlns:v="urn:schemas-microsoft-com:vml" Requires="v">
                  <p:oleObj spid="_x0000_s108570" name="公式" r:id="rId9" imgW="939600" imgH="228600" progId="Equation.3">
                    <p:embed/>
                  </p:oleObj>
                </mc:Choice>
                <mc:Fallback>
                  <p:oleObj name="公式" r:id="rId9" imgW="939600" imgH="228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 y="300"/>
                          <a:ext cx="1398"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8564" name="Text Box 20"/>
          <p:cNvSpPr txBox="1">
            <a:spLocks noChangeArrowheads="1"/>
          </p:cNvSpPr>
          <p:nvPr/>
        </p:nvSpPr>
        <p:spPr bwMode="auto">
          <a:xfrm>
            <a:off x="5076825" y="4508500"/>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(4.2)</a:t>
            </a:r>
          </a:p>
        </p:txBody>
      </p:sp>
      <p:sp>
        <p:nvSpPr>
          <p:cNvPr id="108565" name="Text Box 21"/>
          <p:cNvSpPr txBox="1">
            <a:spLocks noChangeArrowheads="1"/>
          </p:cNvSpPr>
          <p:nvPr/>
        </p:nvSpPr>
        <p:spPr bwMode="auto">
          <a:xfrm>
            <a:off x="3995738" y="5949950"/>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(4.3)</a:t>
            </a:r>
          </a:p>
        </p:txBody>
      </p:sp>
      <p:sp>
        <p:nvSpPr>
          <p:cNvPr id="108566" name="Text Box 22"/>
          <p:cNvSpPr txBox="1">
            <a:spLocks noChangeArrowheads="1"/>
          </p:cNvSpPr>
          <p:nvPr/>
        </p:nvSpPr>
        <p:spPr bwMode="auto">
          <a:xfrm>
            <a:off x="7019925" y="5445125"/>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(4.4)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08563"/>
                                        </p:tgtEl>
                                        <p:attrNameLst>
                                          <p:attrName>style.visibility</p:attrName>
                                        </p:attrNameLst>
                                      </p:cBhvr>
                                      <p:to>
                                        <p:strVal val="visible"/>
                                      </p:to>
                                    </p:set>
                                    <p:anim calcmode="lin" valueType="num">
                                      <p:cBhvr>
                                        <p:cTn id="7" dur="1000" fill="hold"/>
                                        <p:tgtEl>
                                          <p:spTgt spid="108563"/>
                                        </p:tgtEl>
                                        <p:attrNameLst>
                                          <p:attrName>ppt_x</p:attrName>
                                        </p:attrNameLst>
                                      </p:cBhvr>
                                      <p:tavLst>
                                        <p:tav tm="0">
                                          <p:val>
                                            <p:strVal val="#ppt_x-.2"/>
                                          </p:val>
                                        </p:tav>
                                        <p:tav tm="100000">
                                          <p:val>
                                            <p:strVal val="#ppt_x"/>
                                          </p:val>
                                        </p:tav>
                                      </p:tavLst>
                                    </p:anim>
                                    <p:anim calcmode="lin" valueType="num">
                                      <p:cBhvr>
                                        <p:cTn id="8" dur="1000" fill="hold"/>
                                        <p:tgtEl>
                                          <p:spTgt spid="1085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856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nodeType="clickEffect">
                                  <p:stCondLst>
                                    <p:cond delay="0"/>
                                  </p:stCondLst>
                                  <p:childTnLst>
                                    <p:set>
                                      <p:cBhvr>
                                        <p:cTn id="13" dur="1" fill="hold">
                                          <p:stCondLst>
                                            <p:cond delay="0"/>
                                          </p:stCondLst>
                                        </p:cTn>
                                        <p:tgtEl>
                                          <p:spTgt spid="108549">
                                            <p:txEl>
                                              <p:pRg st="0" end="0"/>
                                            </p:txEl>
                                          </p:spTgt>
                                        </p:tgtEl>
                                        <p:attrNameLst>
                                          <p:attrName>style.visibility</p:attrName>
                                        </p:attrNameLst>
                                      </p:cBhvr>
                                      <p:to>
                                        <p:strVal val="visible"/>
                                      </p:to>
                                    </p:set>
                                    <p:animEffect transition="in" filter="strips(downRight)">
                                      <p:cBhvr>
                                        <p:cTn id="14" dur="500"/>
                                        <p:tgtEl>
                                          <p:spTgt spid="108549">
                                            <p:txEl>
                                              <p:pRg st="0" end="0"/>
                                            </p:txEl>
                                          </p:spTgt>
                                        </p:tgtEl>
                                      </p:cBhvr>
                                    </p:animEffect>
                                  </p:childTnLst>
                                </p:cTn>
                              </p:par>
                              <p:par>
                                <p:cTn id="15" presetID="18" presetClass="entr" presetSubtype="6" fill="hold" nodeType="withEffect">
                                  <p:stCondLst>
                                    <p:cond delay="0"/>
                                  </p:stCondLst>
                                  <p:childTnLst>
                                    <p:set>
                                      <p:cBhvr>
                                        <p:cTn id="16" dur="1" fill="hold">
                                          <p:stCondLst>
                                            <p:cond delay="0"/>
                                          </p:stCondLst>
                                        </p:cTn>
                                        <p:tgtEl>
                                          <p:spTgt spid="108549">
                                            <p:txEl>
                                              <p:pRg st="1" end="1"/>
                                            </p:txEl>
                                          </p:spTgt>
                                        </p:tgtEl>
                                        <p:attrNameLst>
                                          <p:attrName>style.visibility</p:attrName>
                                        </p:attrNameLst>
                                      </p:cBhvr>
                                      <p:to>
                                        <p:strVal val="visible"/>
                                      </p:to>
                                    </p:set>
                                    <p:animEffect transition="in" filter="strips(downRight)">
                                      <p:cBhvr>
                                        <p:cTn id="17" dur="500"/>
                                        <p:tgtEl>
                                          <p:spTgt spid="10854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8550"/>
                                        </p:tgtEl>
                                        <p:attrNameLst>
                                          <p:attrName>style.visibility</p:attrName>
                                        </p:attrNameLst>
                                      </p:cBhvr>
                                      <p:to>
                                        <p:strVal val="visible"/>
                                      </p:to>
                                    </p:set>
                                    <p:animEffect transition="in" filter="fade">
                                      <p:cBhvr>
                                        <p:cTn id="22" dur="2000"/>
                                        <p:tgtEl>
                                          <p:spTgt spid="1085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554"/>
                                        </p:tgtEl>
                                        <p:attrNameLst>
                                          <p:attrName>style.visibility</p:attrName>
                                        </p:attrNameLst>
                                      </p:cBhvr>
                                      <p:to>
                                        <p:strVal val="visible"/>
                                      </p:to>
                                    </p:set>
                                  </p:childTnLst>
                                </p:cTn>
                              </p:par>
                            </p:childTnLst>
                          </p:cTn>
                        </p:par>
                        <p:par>
                          <p:cTn id="27" fill="hold" nodeType="afterGroup">
                            <p:stCondLst>
                              <p:cond delay="0"/>
                            </p:stCondLst>
                            <p:childTnLst>
                              <p:par>
                                <p:cTn id="28" presetID="10" presetClass="entr" presetSubtype="0" fill="hold" nodeType="afterEffect">
                                  <p:stCondLst>
                                    <p:cond delay="0"/>
                                  </p:stCondLst>
                                  <p:childTnLst>
                                    <p:set>
                                      <p:cBhvr>
                                        <p:cTn id="29" dur="1" fill="hold">
                                          <p:stCondLst>
                                            <p:cond delay="0"/>
                                          </p:stCondLst>
                                        </p:cTn>
                                        <p:tgtEl>
                                          <p:spTgt spid="108552"/>
                                        </p:tgtEl>
                                        <p:attrNameLst>
                                          <p:attrName>style.visibility</p:attrName>
                                        </p:attrNameLst>
                                      </p:cBhvr>
                                      <p:to>
                                        <p:strVal val="visible"/>
                                      </p:to>
                                    </p:set>
                                    <p:animEffect transition="in" filter="fade">
                                      <p:cBhvr>
                                        <p:cTn id="30" dur="2000"/>
                                        <p:tgtEl>
                                          <p:spTgt spid="108552"/>
                                        </p:tgtEl>
                                      </p:cBhvr>
                                    </p:animEffect>
                                  </p:childTnLst>
                                </p:cTn>
                              </p:par>
                            </p:childTnLst>
                          </p:cTn>
                        </p:par>
                        <p:par>
                          <p:cTn id="31" fill="hold" nodeType="afterGroup">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10856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08555"/>
                                        </p:tgtEl>
                                        <p:attrNameLst>
                                          <p:attrName>style.visibility</p:attrName>
                                        </p:attrNameLst>
                                      </p:cBhvr>
                                      <p:to>
                                        <p:strVal val="visible"/>
                                      </p:to>
                                    </p:set>
                                    <p:animEffect transition="in" filter="slide(fromLeft)">
                                      <p:cBhvr>
                                        <p:cTn id="38" dur="500"/>
                                        <p:tgtEl>
                                          <p:spTgt spid="108555"/>
                                        </p:tgtEl>
                                      </p:cBhvr>
                                    </p:animEffect>
                                  </p:childTnLst>
                                </p:cTn>
                              </p:par>
                            </p:childTnLst>
                          </p:cTn>
                        </p:par>
                        <p:par>
                          <p:cTn id="39" fill="hold" nodeType="afterGroup">
                            <p:stCondLst>
                              <p:cond delay="500"/>
                            </p:stCondLst>
                            <p:childTnLst>
                              <p:par>
                                <p:cTn id="40" presetID="10" presetClass="entr" presetSubtype="0" fill="hold" nodeType="afterEffect">
                                  <p:stCondLst>
                                    <p:cond delay="0"/>
                                  </p:stCondLst>
                                  <p:childTnLst>
                                    <p:set>
                                      <p:cBhvr>
                                        <p:cTn id="41" dur="1" fill="hold">
                                          <p:stCondLst>
                                            <p:cond delay="0"/>
                                          </p:stCondLst>
                                        </p:cTn>
                                        <p:tgtEl>
                                          <p:spTgt spid="108560"/>
                                        </p:tgtEl>
                                        <p:attrNameLst>
                                          <p:attrName>style.visibility</p:attrName>
                                        </p:attrNameLst>
                                      </p:cBhvr>
                                      <p:to>
                                        <p:strVal val="visible"/>
                                      </p:to>
                                    </p:set>
                                    <p:animEffect transition="in" filter="fade">
                                      <p:cBhvr>
                                        <p:cTn id="42" dur="2000"/>
                                        <p:tgtEl>
                                          <p:spTgt spid="108560"/>
                                        </p:tgtEl>
                                      </p:cBhvr>
                                    </p:animEffec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0"/>
                                          </p:stCondLst>
                                        </p:cTn>
                                        <p:tgtEl>
                                          <p:spTgt spid="108565"/>
                                        </p:tgtEl>
                                        <p:attrNameLst>
                                          <p:attrName>style.visibility</p:attrName>
                                        </p:attrNameLst>
                                      </p:cBhvr>
                                      <p:to>
                                        <p:strVal val="visible"/>
                                      </p:to>
                                    </p:set>
                                  </p:childTnLst>
                                </p:cTn>
                              </p:par>
                            </p:childTnLst>
                          </p:cTn>
                        </p:par>
                        <p:par>
                          <p:cTn id="46" fill="hold" nodeType="afterGroup">
                            <p:stCondLst>
                              <p:cond delay="2500"/>
                            </p:stCondLst>
                            <p:childTnLst>
                              <p:par>
                                <p:cTn id="47" presetID="1" presetClass="entr" presetSubtype="0" fill="hold" grpId="0" nodeType="afterEffect">
                                  <p:stCondLst>
                                    <p:cond delay="0"/>
                                  </p:stCondLst>
                                  <p:childTnLst>
                                    <p:set>
                                      <p:cBhvr>
                                        <p:cTn id="48" dur="1" fill="hold">
                                          <p:stCondLst>
                                            <p:cond delay="0"/>
                                          </p:stCondLst>
                                        </p:cTn>
                                        <p:tgtEl>
                                          <p:spTgt spid="108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4" grpId="0"/>
      <p:bldP spid="108555" grpId="0"/>
      <p:bldP spid="108564" grpId="0"/>
      <p:bldP spid="108565" grpId="0"/>
      <p:bldP spid="10856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468313" y="620713"/>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将</a:t>
            </a:r>
            <a:r>
              <a:rPr lang="zh-CN" altLang="en-US">
                <a:solidFill>
                  <a:srgbClr val="FF3300"/>
                </a:solidFill>
              </a:rPr>
              <a:t>（</a:t>
            </a:r>
            <a:r>
              <a:rPr lang="en-US" altLang="zh-CN">
                <a:solidFill>
                  <a:srgbClr val="FF3300"/>
                </a:solidFill>
              </a:rPr>
              <a:t>4.2</a:t>
            </a:r>
            <a:r>
              <a:rPr lang="zh-CN" altLang="en-US">
                <a:solidFill>
                  <a:srgbClr val="FF3300"/>
                </a:solidFill>
              </a:rPr>
              <a:t>）、（</a:t>
            </a:r>
            <a:r>
              <a:rPr lang="en-US" altLang="zh-CN">
                <a:solidFill>
                  <a:srgbClr val="FF3300"/>
                </a:solidFill>
              </a:rPr>
              <a:t>4.3</a:t>
            </a:r>
            <a:r>
              <a:rPr lang="zh-CN" altLang="en-US">
                <a:solidFill>
                  <a:srgbClr val="FF3300"/>
                </a:solidFill>
              </a:rPr>
              <a:t>）、（</a:t>
            </a:r>
            <a:r>
              <a:rPr lang="en-US" altLang="zh-CN">
                <a:solidFill>
                  <a:srgbClr val="FF3300"/>
                </a:solidFill>
              </a:rPr>
              <a:t>4.4</a:t>
            </a:r>
            <a:r>
              <a:rPr lang="zh-CN" altLang="en-US">
                <a:solidFill>
                  <a:srgbClr val="FF3300"/>
                </a:solidFill>
              </a:rPr>
              <a:t>）</a:t>
            </a:r>
            <a:r>
              <a:rPr lang="zh-CN" altLang="en-US"/>
              <a:t>式相加，得</a:t>
            </a:r>
          </a:p>
        </p:txBody>
      </p:sp>
      <p:sp>
        <p:nvSpPr>
          <p:cNvPr id="109574"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3" name="Object 5"/>
          <p:cNvGraphicFramePr>
            <a:graphicFrameLocks noChangeAspect="1"/>
          </p:cNvGraphicFramePr>
          <p:nvPr/>
        </p:nvGraphicFramePr>
        <p:xfrm>
          <a:off x="611188" y="981075"/>
          <a:ext cx="5040312" cy="615950"/>
        </p:xfrm>
        <a:graphic>
          <a:graphicData uri="http://schemas.openxmlformats.org/presentationml/2006/ole">
            <mc:AlternateContent xmlns:mc="http://schemas.openxmlformats.org/markup-compatibility/2006">
              <mc:Choice xmlns:v="urn:schemas-microsoft-com:vml" Requires="v">
                <p:oleObj spid="_x0000_s109587" name="公式" r:id="rId3" imgW="1866600" imgH="228600" progId="Equation.3">
                  <p:embed/>
                </p:oleObj>
              </mc:Choice>
              <mc:Fallback>
                <p:oleObj name="公式" r:id="rId3" imgW="18666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981075"/>
                        <a:ext cx="5040312"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5" name="Text Box 7"/>
          <p:cNvSpPr txBox="1">
            <a:spLocks noChangeArrowheads="1"/>
          </p:cNvSpPr>
          <p:nvPr/>
        </p:nvSpPr>
        <p:spPr bwMode="auto">
          <a:xfrm>
            <a:off x="468313" y="1844675"/>
            <a:ext cx="532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根据</a:t>
            </a:r>
            <a:r>
              <a:rPr lang="zh-CN" altLang="en-US">
                <a:solidFill>
                  <a:srgbClr val="00FF00"/>
                </a:solidFill>
              </a:rPr>
              <a:t>假设</a:t>
            </a:r>
            <a:r>
              <a:rPr lang="en-US" altLang="zh-CN">
                <a:solidFill>
                  <a:srgbClr val="00FF00"/>
                </a:solidFill>
              </a:rPr>
              <a:t>(I)</a:t>
            </a:r>
            <a:r>
              <a:rPr lang="zh-CN" altLang="en-US">
                <a:solidFill>
                  <a:srgbClr val="00FF00"/>
                </a:solidFill>
              </a:rPr>
              <a:t>，</a:t>
            </a:r>
            <a:r>
              <a:rPr lang="zh-CN" altLang="en-US"/>
              <a:t>可递推得出：</a:t>
            </a:r>
          </a:p>
        </p:txBody>
      </p:sp>
      <p:sp>
        <p:nvSpPr>
          <p:cNvPr id="109577"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6" name="Object 8"/>
          <p:cNvGraphicFramePr>
            <a:graphicFrameLocks noChangeAspect="1"/>
          </p:cNvGraphicFramePr>
          <p:nvPr/>
        </p:nvGraphicFramePr>
        <p:xfrm>
          <a:off x="1692275" y="2349500"/>
          <a:ext cx="4691063" cy="600075"/>
        </p:xfrm>
        <a:graphic>
          <a:graphicData uri="http://schemas.openxmlformats.org/presentationml/2006/ole">
            <mc:AlternateContent xmlns:mc="http://schemas.openxmlformats.org/markup-compatibility/2006">
              <mc:Choice xmlns:v="urn:schemas-microsoft-com:vml" Requires="v">
                <p:oleObj spid="_x0000_s109588" name="公式" r:id="rId5" imgW="1790640" imgH="228600" progId="Equation.3">
                  <p:embed/>
                </p:oleObj>
              </mc:Choice>
              <mc:Fallback>
                <p:oleObj name="公式" r:id="rId5" imgW="179064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349500"/>
                        <a:ext cx="4691063"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8" name="Text Box 10"/>
          <p:cNvSpPr txBox="1">
            <a:spLocks noChangeArrowheads="1"/>
          </p:cNvSpPr>
          <p:nvPr/>
        </p:nvSpPr>
        <p:spPr bwMode="auto">
          <a:xfrm>
            <a:off x="468313" y="2997200"/>
            <a:ext cx="799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对于</a:t>
            </a:r>
            <a:r>
              <a:rPr lang="en-US" altLang="zh-CN">
                <a:solidFill>
                  <a:srgbClr val="FF3300"/>
                </a:solidFill>
              </a:rPr>
              <a:t>(4.2)</a:t>
            </a:r>
            <a:r>
              <a:rPr lang="zh-CN" altLang="en-US"/>
              <a:t>式</a:t>
            </a:r>
            <a:r>
              <a:rPr lang="en-US" altLang="zh-CN">
                <a:solidFill>
                  <a:srgbClr val="FF3300"/>
                </a:solidFill>
              </a:rPr>
              <a:t>.(4.3)</a:t>
            </a:r>
            <a:r>
              <a:rPr lang="zh-CN" altLang="en-US"/>
              <a:t>式和</a:t>
            </a:r>
            <a:r>
              <a:rPr lang="en-US" altLang="zh-CN">
                <a:solidFill>
                  <a:srgbClr val="FF3300"/>
                </a:solidFill>
              </a:rPr>
              <a:t>(4.4)</a:t>
            </a:r>
            <a:r>
              <a:rPr lang="zh-CN" altLang="en-US"/>
              <a:t>式，我们采用矩阵形式简记为</a:t>
            </a:r>
          </a:p>
        </p:txBody>
      </p:sp>
      <p:sp>
        <p:nvSpPr>
          <p:cNvPr id="10958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9" name="Object 11"/>
          <p:cNvGraphicFramePr>
            <a:graphicFrameLocks noChangeAspect="1"/>
          </p:cNvGraphicFramePr>
          <p:nvPr/>
        </p:nvGraphicFramePr>
        <p:xfrm>
          <a:off x="1803400" y="3502025"/>
          <a:ext cx="3848100" cy="557213"/>
        </p:xfrm>
        <a:graphic>
          <a:graphicData uri="http://schemas.openxmlformats.org/presentationml/2006/ole">
            <mc:AlternateContent xmlns:mc="http://schemas.openxmlformats.org/markup-compatibility/2006">
              <mc:Choice xmlns:v="urn:schemas-microsoft-com:vml" Requires="v">
                <p:oleObj spid="_x0000_s109589" name="公式" r:id="rId7" imgW="1574640" imgH="228600" progId="Equation.3">
                  <p:embed/>
                </p:oleObj>
              </mc:Choice>
              <mc:Fallback>
                <p:oleObj name="公式" r:id="rId7" imgW="157464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3400" y="3502025"/>
                        <a:ext cx="3848100"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83" name="Rectangle 15"/>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9585" name="Group 17"/>
          <p:cNvGrpSpPr>
            <a:grpSpLocks/>
          </p:cNvGrpSpPr>
          <p:nvPr/>
        </p:nvGrpSpPr>
        <p:grpSpPr bwMode="auto">
          <a:xfrm>
            <a:off x="468313" y="4005263"/>
            <a:ext cx="3605212" cy="2087562"/>
            <a:chOff x="295" y="2523"/>
            <a:chExt cx="2271" cy="1315"/>
          </a:xfrm>
        </p:grpSpPr>
        <p:sp>
          <p:nvSpPr>
            <p:cNvPr id="109581" name="Text Box 13"/>
            <p:cNvSpPr txBox="1">
              <a:spLocks noChangeArrowheads="1"/>
            </p:cNvSpPr>
            <p:nvPr/>
          </p:nvSpPr>
          <p:spPr bwMode="auto">
            <a:xfrm>
              <a:off x="295" y="2552"/>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其中</a:t>
              </a:r>
            </a:p>
          </p:txBody>
        </p:sp>
        <p:graphicFrame>
          <p:nvGraphicFramePr>
            <p:cNvPr id="109582" name="Object 14"/>
            <p:cNvGraphicFramePr>
              <a:graphicFrameLocks noChangeAspect="1"/>
            </p:cNvGraphicFramePr>
            <p:nvPr/>
          </p:nvGraphicFramePr>
          <p:xfrm>
            <a:off x="476" y="2523"/>
            <a:ext cx="2090" cy="1315"/>
          </p:xfrm>
          <a:graphic>
            <a:graphicData uri="http://schemas.openxmlformats.org/presentationml/2006/ole">
              <mc:AlternateContent xmlns:mc="http://schemas.openxmlformats.org/markup-compatibility/2006">
                <mc:Choice xmlns:v="urn:schemas-microsoft-com:vml" Requires="v">
                  <p:oleObj spid="_x0000_s109590" name="公式" r:id="rId9" imgW="1765080" imgH="1168200" progId="Equation.3">
                    <p:embed/>
                  </p:oleObj>
                </mc:Choice>
                <mc:Fallback>
                  <p:oleObj name="公式" r:id="rId9" imgW="1765080" imgH="1168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 y="2523"/>
                          <a:ext cx="2090" cy="1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9584" name="Text Box 16"/>
          <p:cNvSpPr txBox="1">
            <a:spLocks noChangeArrowheads="1"/>
          </p:cNvSpPr>
          <p:nvPr/>
        </p:nvSpPr>
        <p:spPr bwMode="auto">
          <a:xfrm>
            <a:off x="3995738" y="4652963"/>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t>（</a:t>
            </a:r>
            <a:r>
              <a:rPr lang="zh-CN" altLang="en-US"/>
              <a:t>注：这里</a:t>
            </a:r>
            <a:r>
              <a:rPr lang="en-US" altLang="zh-CN">
                <a:solidFill>
                  <a:srgbClr val="0000FF"/>
                </a:solidFill>
              </a:rPr>
              <a:t>M</a:t>
            </a:r>
            <a:r>
              <a:rPr lang="zh-CN" altLang="en-US"/>
              <a:t>为转移矩阵的位置）</a:t>
            </a:r>
            <a:r>
              <a:rPr lang="zh-CN" altLang="en-US" b="0"/>
              <a:t> </a:t>
            </a:r>
          </a:p>
        </p:txBody>
      </p:sp>
      <p:sp>
        <p:nvSpPr>
          <p:cNvPr id="109586" name="Text Box 18"/>
          <p:cNvSpPr txBox="1">
            <a:spLocks noChangeArrowheads="1"/>
          </p:cNvSpPr>
          <p:nvPr/>
        </p:nvSpPr>
        <p:spPr bwMode="auto">
          <a:xfrm>
            <a:off x="6011863" y="3573463"/>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(4.5)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wipe(left)">
                                      <p:cBhvr>
                                        <p:cTn id="7" dur="500"/>
                                        <p:tgtEl>
                                          <p:spTgt spid="10957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09573"/>
                                        </p:tgtEl>
                                        <p:attrNameLst>
                                          <p:attrName>style.visibility</p:attrName>
                                        </p:attrNameLst>
                                      </p:cBhvr>
                                      <p:to>
                                        <p:strVal val="visible"/>
                                      </p:to>
                                    </p:set>
                                    <p:animEffect transition="in" filter="fade">
                                      <p:cBhvr>
                                        <p:cTn id="11" dur="2000"/>
                                        <p:tgtEl>
                                          <p:spTgt spid="10957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9575"/>
                                        </p:tgtEl>
                                        <p:attrNameLst>
                                          <p:attrName>style.visibility</p:attrName>
                                        </p:attrNameLst>
                                      </p:cBhvr>
                                      <p:to>
                                        <p:strVal val="visible"/>
                                      </p:to>
                                    </p:set>
                                    <p:animEffect transition="in" filter="wipe(left)">
                                      <p:cBhvr>
                                        <p:cTn id="16" dur="500"/>
                                        <p:tgtEl>
                                          <p:spTgt spid="109575"/>
                                        </p:tgtEl>
                                      </p:cBhvr>
                                    </p:animEffect>
                                  </p:childTnLst>
                                </p:cTn>
                              </p:par>
                            </p:childTnLst>
                          </p:cTn>
                        </p:par>
                        <p:par>
                          <p:cTn id="17" fill="hold" nodeType="afterGroup">
                            <p:stCondLst>
                              <p:cond delay="500"/>
                            </p:stCondLst>
                            <p:childTnLst>
                              <p:par>
                                <p:cTn id="18" presetID="10" presetClass="entr" presetSubtype="0" fill="hold" nodeType="afterEffect">
                                  <p:stCondLst>
                                    <p:cond delay="0"/>
                                  </p:stCondLst>
                                  <p:childTnLst>
                                    <p:set>
                                      <p:cBhvr>
                                        <p:cTn id="19" dur="1" fill="hold">
                                          <p:stCondLst>
                                            <p:cond delay="0"/>
                                          </p:stCondLst>
                                        </p:cTn>
                                        <p:tgtEl>
                                          <p:spTgt spid="109576"/>
                                        </p:tgtEl>
                                        <p:attrNameLst>
                                          <p:attrName>style.visibility</p:attrName>
                                        </p:attrNameLst>
                                      </p:cBhvr>
                                      <p:to>
                                        <p:strVal val="visible"/>
                                      </p:to>
                                    </p:set>
                                    <p:animEffect transition="in" filter="fade">
                                      <p:cBhvr>
                                        <p:cTn id="20" dur="2000"/>
                                        <p:tgtEl>
                                          <p:spTgt spid="1095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9578"/>
                                        </p:tgtEl>
                                        <p:attrNameLst>
                                          <p:attrName>style.visibility</p:attrName>
                                        </p:attrNameLst>
                                      </p:cBhvr>
                                      <p:to>
                                        <p:strVal val="visible"/>
                                      </p:to>
                                    </p:set>
                                    <p:animEffect transition="in" filter="slide(fromBottom)">
                                      <p:cBhvr>
                                        <p:cTn id="25" dur="500"/>
                                        <p:tgtEl>
                                          <p:spTgt spid="109578"/>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109579"/>
                                        </p:tgtEl>
                                        <p:attrNameLst>
                                          <p:attrName>style.visibility</p:attrName>
                                        </p:attrNameLst>
                                      </p:cBhvr>
                                      <p:to>
                                        <p:strVal val="visible"/>
                                      </p:to>
                                    </p:set>
                                    <p:animEffect transition="in" filter="fade">
                                      <p:cBhvr>
                                        <p:cTn id="29" dur="2000"/>
                                        <p:tgtEl>
                                          <p:spTgt spid="10957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nodeType="clickEffect">
                                  <p:stCondLst>
                                    <p:cond delay="0"/>
                                  </p:stCondLst>
                                  <p:childTnLst>
                                    <p:set>
                                      <p:cBhvr>
                                        <p:cTn id="33" dur="1" fill="hold">
                                          <p:stCondLst>
                                            <p:cond delay="0"/>
                                          </p:stCondLst>
                                        </p:cTn>
                                        <p:tgtEl>
                                          <p:spTgt spid="109585"/>
                                        </p:tgtEl>
                                        <p:attrNameLst>
                                          <p:attrName>style.visibility</p:attrName>
                                        </p:attrNameLst>
                                      </p:cBhvr>
                                      <p:to>
                                        <p:strVal val="visible"/>
                                      </p:to>
                                    </p:set>
                                    <p:animEffect transition="in" filter="circle(in)">
                                      <p:cBhvr>
                                        <p:cTn id="34" dur="2000"/>
                                        <p:tgtEl>
                                          <p:spTgt spid="109585"/>
                                        </p:tgtEl>
                                      </p:cBhvr>
                                    </p:animEffect>
                                  </p:childTnLst>
                                </p:cTn>
                              </p:par>
                            </p:childTnLst>
                          </p:cTn>
                        </p:par>
                        <p:par>
                          <p:cTn id="35" fill="hold" nodeType="afterGroup">
                            <p:stCondLst>
                              <p:cond delay="2000"/>
                            </p:stCondLst>
                            <p:childTnLst>
                              <p:par>
                                <p:cTn id="36" presetID="18" presetClass="entr" presetSubtype="12" fill="hold" grpId="0" nodeType="afterEffect">
                                  <p:stCondLst>
                                    <p:cond delay="0"/>
                                  </p:stCondLst>
                                  <p:childTnLst>
                                    <p:set>
                                      <p:cBhvr>
                                        <p:cTn id="37" dur="1" fill="hold">
                                          <p:stCondLst>
                                            <p:cond delay="0"/>
                                          </p:stCondLst>
                                        </p:cTn>
                                        <p:tgtEl>
                                          <p:spTgt spid="109584"/>
                                        </p:tgtEl>
                                        <p:attrNameLst>
                                          <p:attrName>style.visibility</p:attrName>
                                        </p:attrNameLst>
                                      </p:cBhvr>
                                      <p:to>
                                        <p:strVal val="visible"/>
                                      </p:to>
                                    </p:set>
                                    <p:animEffect transition="in" filter="strips(downLeft)">
                                      <p:cBhvr>
                                        <p:cTn id="38" dur="500"/>
                                        <p:tgtEl>
                                          <p:spTgt spid="109584"/>
                                        </p:tgtEl>
                                      </p:cBhvr>
                                    </p:animEffect>
                                  </p:childTnLst>
                                </p:cTn>
                              </p:par>
                            </p:childTnLst>
                          </p:cTn>
                        </p:par>
                        <p:par>
                          <p:cTn id="39" fill="hold" nodeType="afterGroup">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109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P spid="109575" grpId="0"/>
      <p:bldP spid="109578" grpId="0"/>
      <p:bldP spid="109584" grpId="0"/>
      <p:bldP spid="10958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Text Box 4"/>
          <p:cNvSpPr txBox="1">
            <a:spLocks noChangeArrowheads="1"/>
          </p:cNvSpPr>
          <p:nvPr/>
        </p:nvSpPr>
        <p:spPr bwMode="auto">
          <a:xfrm>
            <a:off x="611188" y="404813"/>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由</a:t>
            </a:r>
            <a:r>
              <a:rPr lang="zh-CN" altLang="en-US">
                <a:solidFill>
                  <a:srgbClr val="FF3300"/>
                </a:solidFill>
              </a:rPr>
              <a:t>（</a:t>
            </a:r>
            <a:r>
              <a:rPr lang="en-US" altLang="zh-CN">
                <a:solidFill>
                  <a:srgbClr val="FF3300"/>
                </a:solidFill>
              </a:rPr>
              <a:t>4.5</a:t>
            </a:r>
            <a:r>
              <a:rPr lang="zh-CN" altLang="en-US">
                <a:solidFill>
                  <a:srgbClr val="FF3300"/>
                </a:solidFill>
              </a:rPr>
              <a:t>）</a:t>
            </a:r>
            <a:r>
              <a:rPr lang="zh-CN" altLang="en-US"/>
              <a:t>式递推，得</a:t>
            </a:r>
          </a:p>
        </p:txBody>
      </p:sp>
      <p:sp>
        <p:nvSpPr>
          <p:cNvPr id="110598"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0611" name="Group 19"/>
          <p:cNvGrpSpPr>
            <a:grpSpLocks/>
          </p:cNvGrpSpPr>
          <p:nvPr/>
        </p:nvGrpSpPr>
        <p:grpSpPr bwMode="auto">
          <a:xfrm>
            <a:off x="684213" y="765175"/>
            <a:ext cx="7704137" cy="530225"/>
            <a:chOff x="431" y="482"/>
            <a:chExt cx="4853" cy="334"/>
          </a:xfrm>
        </p:grpSpPr>
        <p:graphicFrame>
          <p:nvGraphicFramePr>
            <p:cNvPr id="110597" name="Object 5"/>
            <p:cNvGraphicFramePr>
              <a:graphicFrameLocks noChangeAspect="1"/>
            </p:cNvGraphicFramePr>
            <p:nvPr/>
          </p:nvGraphicFramePr>
          <p:xfrm>
            <a:off x="431" y="482"/>
            <a:ext cx="3939" cy="313"/>
          </p:xfrm>
          <a:graphic>
            <a:graphicData uri="http://schemas.openxmlformats.org/presentationml/2006/ole">
              <mc:AlternateContent xmlns:mc="http://schemas.openxmlformats.org/markup-compatibility/2006">
                <mc:Choice xmlns:v="urn:schemas-microsoft-com:vml" Requires="v">
                  <p:oleObj spid="_x0000_s110614" name="公式" r:id="rId3" imgW="2514600" imgH="203040" progId="Equation.3">
                    <p:embed/>
                  </p:oleObj>
                </mc:Choice>
                <mc:Fallback>
                  <p:oleObj name="公式" r:id="rId3" imgW="251460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482"/>
                          <a:ext cx="3939"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599" name="Text Box 7"/>
            <p:cNvSpPr txBox="1">
              <a:spLocks noChangeArrowheads="1"/>
            </p:cNvSpPr>
            <p:nvPr/>
          </p:nvSpPr>
          <p:spPr bwMode="auto">
            <a:xfrm>
              <a:off x="4513" y="528"/>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(4.6)</a:t>
              </a:r>
            </a:p>
          </p:txBody>
        </p:sp>
      </p:grpSp>
      <p:sp>
        <p:nvSpPr>
          <p:cNvPr id="110602" name="Rectangle 10"/>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0612" name="Group 20"/>
          <p:cNvGrpSpPr>
            <a:grpSpLocks/>
          </p:cNvGrpSpPr>
          <p:nvPr/>
        </p:nvGrpSpPr>
        <p:grpSpPr bwMode="auto">
          <a:xfrm>
            <a:off x="539750" y="1268413"/>
            <a:ext cx="8208963" cy="3889375"/>
            <a:chOff x="340" y="799"/>
            <a:chExt cx="5171" cy="2450"/>
          </a:xfrm>
        </p:grpSpPr>
        <p:sp>
          <p:nvSpPr>
            <p:cNvPr id="110600" name="Text Box 8"/>
            <p:cNvSpPr txBox="1">
              <a:spLocks noChangeArrowheads="1"/>
            </p:cNvSpPr>
            <p:nvPr/>
          </p:nvSpPr>
          <p:spPr bwMode="auto">
            <a:xfrm>
              <a:off x="340" y="799"/>
              <a:ext cx="5171"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3300"/>
                  </a:solidFill>
                </a:rPr>
                <a:t>（</a:t>
              </a:r>
              <a:r>
                <a:rPr lang="en-US" altLang="zh-CN">
                  <a:solidFill>
                    <a:srgbClr val="FF3300"/>
                  </a:solidFill>
                </a:rPr>
                <a:t>4.6</a:t>
              </a:r>
              <a:r>
                <a:rPr lang="zh-CN" altLang="en-US">
                  <a:solidFill>
                    <a:srgbClr val="FF3300"/>
                  </a:solidFill>
                </a:rPr>
                <a:t>）</a:t>
              </a:r>
              <a:r>
                <a:rPr lang="zh-CN" altLang="en-US"/>
                <a:t>式给出第</a:t>
              </a:r>
              <a:r>
                <a:rPr lang="en-US" altLang="zh-CN" i="1">
                  <a:solidFill>
                    <a:srgbClr val="0000FF"/>
                  </a:solidFill>
                </a:rPr>
                <a:t>n</a:t>
              </a:r>
              <a:r>
                <a:rPr lang="zh-CN" altLang="en-US"/>
                <a:t>代基因型的分布与初始分布的关系。</a:t>
              </a:r>
            </a:p>
            <a:p>
              <a:r>
                <a:rPr lang="zh-CN" altLang="en-US"/>
                <a:t>为了计算出</a:t>
              </a:r>
              <a:r>
                <a:rPr lang="en-US" altLang="zh-CN" i="1">
                  <a:solidFill>
                    <a:srgbClr val="0000FF"/>
                  </a:solidFill>
                </a:rPr>
                <a:t>M</a:t>
              </a:r>
              <a:r>
                <a:rPr lang="en-US" altLang="zh-CN" i="1" baseline="30000">
                  <a:solidFill>
                    <a:srgbClr val="0000FF"/>
                  </a:solidFill>
                </a:rPr>
                <a:t>n</a:t>
              </a:r>
              <a:r>
                <a:rPr lang="zh-CN" altLang="en-US"/>
                <a:t>，我们将</a:t>
              </a:r>
              <a:r>
                <a:rPr lang="en-US" altLang="zh-CN" i="1">
                  <a:solidFill>
                    <a:srgbClr val="0000FF"/>
                  </a:solidFill>
                </a:rPr>
                <a:t>M</a:t>
              </a:r>
              <a:r>
                <a:rPr lang="zh-CN" altLang="en-US"/>
                <a:t>对角化，即求出可逆矩 阵</a:t>
              </a:r>
              <a:r>
                <a:rPr lang="en-US" altLang="zh-CN" i="1">
                  <a:solidFill>
                    <a:srgbClr val="0000FF"/>
                  </a:solidFill>
                </a:rPr>
                <a:t>P</a:t>
              </a:r>
              <a:r>
                <a:rPr lang="zh-CN" altLang="en-US"/>
                <a:t>和对角库</a:t>
              </a:r>
              <a:r>
                <a:rPr lang="en-US" altLang="zh-CN" i="1">
                  <a:solidFill>
                    <a:srgbClr val="0000FF"/>
                  </a:solidFill>
                </a:rPr>
                <a:t>D</a:t>
              </a:r>
              <a:r>
                <a:rPr lang="zh-CN" altLang="en-US"/>
                <a:t>，使</a:t>
              </a:r>
              <a:endParaRPr lang="zh-CN" altLang="en-US" i="1"/>
            </a:p>
            <a:p>
              <a:r>
                <a:rPr lang="zh-CN" altLang="en-US" i="1">
                  <a:solidFill>
                    <a:srgbClr val="0000FF"/>
                  </a:solidFill>
                </a:rPr>
                <a:t>              </a:t>
              </a:r>
              <a:r>
                <a:rPr lang="en-US" altLang="zh-CN" i="1">
                  <a:solidFill>
                    <a:srgbClr val="0000FF"/>
                  </a:solidFill>
                </a:rPr>
                <a:t>M</a:t>
              </a:r>
              <a:r>
                <a:rPr lang="en-US" altLang="zh-CN">
                  <a:solidFill>
                    <a:srgbClr val="0000FF"/>
                  </a:solidFill>
                </a:rPr>
                <a:t>=</a:t>
              </a:r>
              <a:r>
                <a:rPr lang="en-US" altLang="zh-CN" i="1">
                  <a:solidFill>
                    <a:srgbClr val="0000FF"/>
                  </a:solidFill>
                </a:rPr>
                <a:t>PDP</a:t>
              </a:r>
              <a:r>
                <a:rPr lang="en-US" altLang="zh-CN">
                  <a:solidFill>
                    <a:srgbClr val="0000FF"/>
                  </a:solidFill>
                </a:rPr>
                <a:t>-1</a:t>
              </a:r>
            </a:p>
            <a:p>
              <a:r>
                <a:rPr lang="zh-CN" altLang="en-US"/>
                <a:t>因而有</a:t>
              </a:r>
              <a:endParaRPr lang="zh-CN" altLang="en-US" i="1"/>
            </a:p>
            <a:p>
              <a:r>
                <a:rPr lang="zh-CN" altLang="en-US" i="1">
                  <a:solidFill>
                    <a:srgbClr val="0000FF"/>
                  </a:solidFill>
                </a:rPr>
                <a:t>              </a:t>
              </a:r>
              <a:r>
                <a:rPr lang="en-US" altLang="zh-CN" i="1">
                  <a:solidFill>
                    <a:srgbClr val="0000FF"/>
                  </a:solidFill>
                </a:rPr>
                <a:t>M</a:t>
              </a:r>
              <a:r>
                <a:rPr lang="en-US" altLang="zh-CN" i="1" baseline="30000">
                  <a:solidFill>
                    <a:srgbClr val="0000FF"/>
                  </a:solidFill>
                </a:rPr>
                <a:t>n</a:t>
              </a:r>
              <a:r>
                <a:rPr lang="en-US" altLang="zh-CN">
                  <a:solidFill>
                    <a:srgbClr val="0000FF"/>
                  </a:solidFill>
                </a:rPr>
                <a:t>=</a:t>
              </a:r>
              <a:r>
                <a:rPr lang="en-US" altLang="zh-CN" i="1">
                  <a:solidFill>
                    <a:srgbClr val="0000FF"/>
                  </a:solidFill>
                </a:rPr>
                <a:t>PD</a:t>
              </a:r>
              <a:r>
                <a:rPr lang="en-US" altLang="zh-CN" i="1" baseline="30000">
                  <a:solidFill>
                    <a:srgbClr val="0000FF"/>
                  </a:solidFill>
                </a:rPr>
                <a:t>n</a:t>
              </a:r>
              <a:r>
                <a:rPr lang="en-US" altLang="zh-CN" i="1">
                  <a:solidFill>
                    <a:srgbClr val="0000FF"/>
                  </a:solidFill>
                </a:rPr>
                <a:t>P</a:t>
              </a:r>
              <a:r>
                <a:rPr lang="en-US" altLang="zh-CN" i="1" baseline="30000">
                  <a:solidFill>
                    <a:srgbClr val="0000FF"/>
                  </a:solidFill>
                </a:rPr>
                <a:t>-1</a:t>
              </a:r>
              <a:r>
                <a:rPr lang="en-US" altLang="zh-CN">
                  <a:solidFill>
                    <a:srgbClr val="0000FF"/>
                  </a:solidFill>
                </a:rPr>
                <a:t>,  </a:t>
              </a:r>
              <a:r>
                <a:rPr lang="en-US" altLang="zh-CN" i="1">
                  <a:solidFill>
                    <a:srgbClr val="0000FF"/>
                  </a:solidFill>
                </a:rPr>
                <a:t>n</a:t>
              </a:r>
              <a:r>
                <a:rPr lang="en-US" altLang="zh-CN">
                  <a:solidFill>
                    <a:srgbClr val="0000FF"/>
                  </a:solidFill>
                </a:rPr>
                <a:t>=1,2,…</a:t>
              </a:r>
            </a:p>
            <a:p>
              <a:r>
                <a:rPr lang="zh-CN" altLang="en-US"/>
                <a:t>其中</a:t>
              </a:r>
            </a:p>
          </p:txBody>
        </p:sp>
        <p:graphicFrame>
          <p:nvGraphicFramePr>
            <p:cNvPr id="110601" name="Object 9"/>
            <p:cNvGraphicFramePr>
              <a:graphicFrameLocks noChangeAspect="1"/>
            </p:cNvGraphicFramePr>
            <p:nvPr/>
          </p:nvGraphicFramePr>
          <p:xfrm>
            <a:off x="1437" y="2197"/>
            <a:ext cx="3257" cy="1052"/>
          </p:xfrm>
          <a:graphic>
            <a:graphicData uri="http://schemas.openxmlformats.org/presentationml/2006/ole">
              <mc:AlternateContent xmlns:mc="http://schemas.openxmlformats.org/markup-compatibility/2006">
                <mc:Choice xmlns:v="urn:schemas-microsoft-com:vml" Requires="v">
                  <p:oleObj spid="_x0000_s110615" name="公式" r:id="rId5" imgW="2273040" imgH="736560" progId="Equation.3">
                    <p:embed/>
                  </p:oleObj>
                </mc:Choice>
                <mc:Fallback>
                  <p:oleObj name="公式" r:id="rId5" imgW="2273040" imgH="7365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7" y="2197"/>
                          <a:ext cx="3257" cy="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0605" name="Rectangle 1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0613" name="Group 21"/>
          <p:cNvGrpSpPr>
            <a:grpSpLocks/>
          </p:cNvGrpSpPr>
          <p:nvPr/>
        </p:nvGrpSpPr>
        <p:grpSpPr bwMode="auto">
          <a:xfrm>
            <a:off x="539750" y="4868863"/>
            <a:ext cx="8137525" cy="1511300"/>
            <a:chOff x="340" y="3067"/>
            <a:chExt cx="5126" cy="952"/>
          </a:xfrm>
        </p:grpSpPr>
        <p:sp>
          <p:nvSpPr>
            <p:cNvPr id="110603" name="Text Box 11"/>
            <p:cNvSpPr txBox="1">
              <a:spLocks noChangeArrowheads="1"/>
            </p:cNvSpPr>
            <p:nvPr/>
          </p:nvSpPr>
          <p:spPr bwMode="auto">
            <a:xfrm>
              <a:off x="340" y="3158"/>
              <a:ext cx="512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这里      ，      ，     是矩 阵</a:t>
              </a:r>
              <a:r>
                <a:rPr lang="en-US" altLang="zh-CN" i="1">
                  <a:solidFill>
                    <a:srgbClr val="0000FF"/>
                  </a:solidFill>
                </a:rPr>
                <a:t>M</a:t>
              </a:r>
              <a:r>
                <a:rPr lang="zh-CN" altLang="en-US"/>
                <a:t>的三个特征值。对于 </a:t>
              </a:r>
              <a:r>
                <a:rPr lang="en-US" altLang="zh-CN">
                  <a:solidFill>
                    <a:srgbClr val="FF9900"/>
                  </a:solidFill>
                </a:rPr>
                <a:t>(4.5)</a:t>
              </a:r>
              <a:r>
                <a:rPr lang="zh-CN" altLang="en-US"/>
                <a:t>式中的</a:t>
              </a:r>
              <a:r>
                <a:rPr lang="en-US" altLang="zh-CN">
                  <a:solidFill>
                    <a:srgbClr val="0000FF"/>
                  </a:solidFill>
                </a:rPr>
                <a:t>M</a:t>
              </a:r>
              <a:r>
                <a:rPr lang="zh-CN" altLang="en-US"/>
                <a:t>，易求得它的特征值和特征向量：</a:t>
              </a:r>
            </a:p>
            <a:p>
              <a:r>
                <a:rPr lang="zh-CN" altLang="en-US"/>
                <a:t>          </a:t>
              </a:r>
              <a:r>
                <a:rPr lang="en-US" altLang="zh-CN"/>
                <a:t>=</a:t>
              </a:r>
              <a:r>
                <a:rPr lang="en-US" altLang="zh-CN">
                  <a:solidFill>
                    <a:srgbClr val="FF3300"/>
                  </a:solidFill>
                </a:rPr>
                <a:t>1</a:t>
              </a:r>
              <a:r>
                <a:rPr lang="zh-CN" altLang="en-US"/>
                <a:t>，            </a:t>
              </a:r>
              <a:r>
                <a:rPr lang="en-US" altLang="zh-CN"/>
                <a:t>=</a:t>
              </a:r>
              <a:r>
                <a:rPr lang="en-US" altLang="zh-CN">
                  <a:solidFill>
                    <a:srgbClr val="FF3300"/>
                  </a:solidFill>
                </a:rPr>
                <a:t>1/2</a:t>
              </a:r>
              <a:r>
                <a:rPr lang="zh-CN" altLang="en-US"/>
                <a:t>，       </a:t>
              </a:r>
              <a:r>
                <a:rPr lang="en-US" altLang="zh-CN"/>
                <a:t>=</a:t>
              </a:r>
              <a:r>
                <a:rPr lang="en-US" altLang="zh-CN">
                  <a:solidFill>
                    <a:srgbClr val="FF3300"/>
                  </a:solidFill>
                </a:rPr>
                <a:t>0</a:t>
              </a:r>
            </a:p>
          </p:txBody>
        </p:sp>
        <p:graphicFrame>
          <p:nvGraphicFramePr>
            <p:cNvPr id="110604" name="Object 12"/>
            <p:cNvGraphicFramePr>
              <a:graphicFrameLocks noChangeAspect="1"/>
            </p:cNvGraphicFramePr>
            <p:nvPr/>
          </p:nvGraphicFramePr>
          <p:xfrm>
            <a:off x="794" y="3068"/>
            <a:ext cx="301" cy="408"/>
          </p:xfrm>
          <a:graphic>
            <a:graphicData uri="http://schemas.openxmlformats.org/presentationml/2006/ole">
              <mc:AlternateContent xmlns:mc="http://schemas.openxmlformats.org/markup-compatibility/2006">
                <mc:Choice xmlns:v="urn:schemas-microsoft-com:vml" Requires="v">
                  <p:oleObj spid="_x0000_s110616" name="公式" r:id="rId7" imgW="164880" imgH="215640" progId="Equation.3">
                    <p:embed/>
                  </p:oleObj>
                </mc:Choice>
                <mc:Fallback>
                  <p:oleObj name="公式" r:id="rId7" imgW="164880" imgH="2156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 y="3068"/>
                          <a:ext cx="301"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6" name="Object 14"/>
            <p:cNvGraphicFramePr>
              <a:graphicFrameLocks noChangeAspect="1"/>
            </p:cNvGraphicFramePr>
            <p:nvPr/>
          </p:nvGraphicFramePr>
          <p:xfrm>
            <a:off x="1248" y="3067"/>
            <a:ext cx="325" cy="408"/>
          </p:xfrm>
          <a:graphic>
            <a:graphicData uri="http://schemas.openxmlformats.org/presentationml/2006/ole">
              <mc:AlternateContent xmlns:mc="http://schemas.openxmlformats.org/markup-compatibility/2006">
                <mc:Choice xmlns:v="urn:schemas-microsoft-com:vml" Requires="v">
                  <p:oleObj spid="_x0000_s110617" name="公式" r:id="rId9" imgW="177480" imgH="215640" progId="Equation.3">
                    <p:embed/>
                  </p:oleObj>
                </mc:Choice>
                <mc:Fallback>
                  <p:oleObj name="公式" r:id="rId9" imgW="177480" imgH="2156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3067"/>
                          <a:ext cx="325"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7" name="Object 15"/>
            <p:cNvGraphicFramePr>
              <a:graphicFrameLocks noChangeAspect="1"/>
            </p:cNvGraphicFramePr>
            <p:nvPr/>
          </p:nvGraphicFramePr>
          <p:xfrm>
            <a:off x="1747" y="3089"/>
            <a:ext cx="324" cy="432"/>
          </p:xfrm>
          <a:graphic>
            <a:graphicData uri="http://schemas.openxmlformats.org/presentationml/2006/ole">
              <mc:AlternateContent xmlns:mc="http://schemas.openxmlformats.org/markup-compatibility/2006">
                <mc:Choice xmlns:v="urn:schemas-microsoft-com:vml" Requires="v">
                  <p:oleObj spid="_x0000_s110618" name="公式" r:id="rId11" imgW="177480" imgH="228600" progId="Equation.3">
                    <p:embed/>
                  </p:oleObj>
                </mc:Choice>
                <mc:Fallback>
                  <p:oleObj name="公式" r:id="rId11" imgW="17748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7" y="3089"/>
                          <a:ext cx="324"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8" name="Object 16"/>
            <p:cNvGraphicFramePr>
              <a:graphicFrameLocks noChangeAspect="1"/>
            </p:cNvGraphicFramePr>
            <p:nvPr/>
          </p:nvGraphicFramePr>
          <p:xfrm>
            <a:off x="613" y="3565"/>
            <a:ext cx="301" cy="408"/>
          </p:xfrm>
          <a:graphic>
            <a:graphicData uri="http://schemas.openxmlformats.org/presentationml/2006/ole">
              <mc:AlternateContent xmlns:mc="http://schemas.openxmlformats.org/markup-compatibility/2006">
                <mc:Choice xmlns:v="urn:schemas-microsoft-com:vml" Requires="v">
                  <p:oleObj spid="_x0000_s110619" name="公式" r:id="rId13" imgW="164880" imgH="215640" progId="Equation.3">
                    <p:embed/>
                  </p:oleObj>
                </mc:Choice>
                <mc:Fallback>
                  <p:oleObj name="公式" r:id="rId13" imgW="164880" imgH="2156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3" y="3565"/>
                          <a:ext cx="301"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9" name="Object 17"/>
            <p:cNvGraphicFramePr>
              <a:graphicFrameLocks noChangeAspect="1"/>
            </p:cNvGraphicFramePr>
            <p:nvPr/>
          </p:nvGraphicFramePr>
          <p:xfrm>
            <a:off x="1566" y="3565"/>
            <a:ext cx="325" cy="408"/>
          </p:xfrm>
          <a:graphic>
            <a:graphicData uri="http://schemas.openxmlformats.org/presentationml/2006/ole">
              <mc:AlternateContent xmlns:mc="http://schemas.openxmlformats.org/markup-compatibility/2006">
                <mc:Choice xmlns:v="urn:schemas-microsoft-com:vml" Requires="v">
                  <p:oleObj spid="_x0000_s110620" name="公式" r:id="rId15" imgW="177480" imgH="215640" progId="Equation.3">
                    <p:embed/>
                  </p:oleObj>
                </mc:Choice>
                <mc:Fallback>
                  <p:oleObj name="公式" r:id="rId15" imgW="177480" imgH="21564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66" y="3565"/>
                          <a:ext cx="325"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10" name="Object 18"/>
            <p:cNvGraphicFramePr>
              <a:graphicFrameLocks noChangeAspect="1"/>
            </p:cNvGraphicFramePr>
            <p:nvPr/>
          </p:nvGraphicFramePr>
          <p:xfrm>
            <a:off x="2563" y="3587"/>
            <a:ext cx="324" cy="432"/>
          </p:xfrm>
          <a:graphic>
            <a:graphicData uri="http://schemas.openxmlformats.org/presentationml/2006/ole">
              <mc:AlternateContent xmlns:mc="http://schemas.openxmlformats.org/markup-compatibility/2006">
                <mc:Choice xmlns:v="urn:schemas-microsoft-com:vml" Requires="v">
                  <p:oleObj spid="_x0000_s110621" name="公式" r:id="rId17" imgW="177480" imgH="228600" progId="Equation.3">
                    <p:embed/>
                  </p:oleObj>
                </mc:Choice>
                <mc:Fallback>
                  <p:oleObj name="公式" r:id="rId17" imgW="177480" imgH="22860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63" y="3587"/>
                          <a:ext cx="324"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box(in)">
                                      <p:cBhvr>
                                        <p:cTn id="7" dur="500"/>
                                        <p:tgtEl>
                                          <p:spTgt spid="110596"/>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10611"/>
                                        </p:tgtEl>
                                        <p:attrNameLst>
                                          <p:attrName>style.visibility</p:attrName>
                                        </p:attrNameLst>
                                      </p:cBhvr>
                                      <p:to>
                                        <p:strVal val="visible"/>
                                      </p:to>
                                    </p:set>
                                    <p:animEffect transition="in" filter="fade">
                                      <p:cBhvr>
                                        <p:cTn id="11" dur="2000"/>
                                        <p:tgtEl>
                                          <p:spTgt spid="1106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4" fill="hold" nodeType="clickEffect">
                                  <p:stCondLst>
                                    <p:cond delay="0"/>
                                  </p:stCondLst>
                                  <p:childTnLst>
                                    <p:set>
                                      <p:cBhvr>
                                        <p:cTn id="15" dur="1" fill="hold">
                                          <p:stCondLst>
                                            <p:cond delay="0"/>
                                          </p:stCondLst>
                                        </p:cTn>
                                        <p:tgtEl>
                                          <p:spTgt spid="110612"/>
                                        </p:tgtEl>
                                        <p:attrNameLst>
                                          <p:attrName>style.visibility</p:attrName>
                                        </p:attrNameLst>
                                      </p:cBhvr>
                                      <p:to>
                                        <p:strVal val="visible"/>
                                      </p:to>
                                    </p:set>
                                    <p:animEffect transition="in" filter="wheel(4)">
                                      <p:cBhvr>
                                        <p:cTn id="16" dur="2000"/>
                                        <p:tgtEl>
                                          <p:spTgt spid="1106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10613"/>
                                        </p:tgtEl>
                                        <p:attrNameLst>
                                          <p:attrName>style.visibility</p:attrName>
                                        </p:attrNameLst>
                                      </p:cBhvr>
                                      <p:to>
                                        <p:strVal val="visible"/>
                                      </p:to>
                                    </p:set>
                                    <p:animEffect transition="in" filter="wipe(up)">
                                      <p:cBhvr>
                                        <p:cTn id="21" dur="500"/>
                                        <p:tgtEl>
                                          <p:spTgt spid="110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5"/>
          <p:cNvSpPr>
            <a:spLocks noChangeArrowheads="1"/>
          </p:cNvSpPr>
          <p:nvPr/>
        </p:nvSpPr>
        <p:spPr bwMode="auto">
          <a:xfrm>
            <a:off x="114300" y="45085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因此</a:t>
            </a:r>
            <a:endParaRPr lang="zh-CN" altLang="en-US"/>
          </a:p>
        </p:txBody>
      </p:sp>
      <p:graphicFrame>
        <p:nvGraphicFramePr>
          <p:cNvPr id="111620" name="Object 4"/>
          <p:cNvGraphicFramePr>
            <a:graphicFrameLocks noChangeAspect="1"/>
          </p:cNvGraphicFramePr>
          <p:nvPr/>
        </p:nvGraphicFramePr>
        <p:xfrm>
          <a:off x="1187450" y="692150"/>
          <a:ext cx="5545138" cy="1300163"/>
        </p:xfrm>
        <a:graphic>
          <a:graphicData uri="http://schemas.openxmlformats.org/presentationml/2006/ole">
            <mc:AlternateContent xmlns:mc="http://schemas.openxmlformats.org/markup-compatibility/2006">
              <mc:Choice xmlns:v="urn:schemas-microsoft-com:vml" Requires="v">
                <p:oleObj spid="_x0000_s111628" name="公式" r:id="rId3" imgW="2958840" imgH="761760" progId="Equation.3">
                  <p:embed/>
                </p:oleObj>
              </mc:Choice>
              <mc:Fallback>
                <p:oleObj name="公式" r:id="rId3" imgW="2958840" imgH="7617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692150"/>
                        <a:ext cx="5545138" cy="1300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3" name="Rectangle 7"/>
          <p:cNvSpPr>
            <a:spLocks noChangeArrowheads="1"/>
          </p:cNvSpPr>
          <p:nvPr/>
        </p:nvSpPr>
        <p:spPr bwMode="auto">
          <a:xfrm>
            <a:off x="107950" y="1963738"/>
            <a:ext cx="105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所以   </a:t>
            </a:r>
            <a:r>
              <a:rPr lang="zh-CN" altLang="en-US" sz="1000" b="0">
                <a:latin typeface="Times New Roman" pitchFamily="18" charset="0"/>
                <a:cs typeface="Times New Roman" pitchFamily="18" charset="0"/>
              </a:rPr>
              <a:t> </a:t>
            </a:r>
            <a:endParaRPr lang="zh-CN" altLang="en-US" sz="1800" b="0"/>
          </a:p>
        </p:txBody>
      </p:sp>
      <p:graphicFrame>
        <p:nvGraphicFramePr>
          <p:cNvPr id="111622" name="Object 6"/>
          <p:cNvGraphicFramePr>
            <a:graphicFrameLocks noChangeAspect="1"/>
          </p:cNvGraphicFramePr>
          <p:nvPr/>
        </p:nvGraphicFramePr>
        <p:xfrm>
          <a:off x="1331913" y="1989138"/>
          <a:ext cx="3384550" cy="1260475"/>
        </p:xfrm>
        <a:graphic>
          <a:graphicData uri="http://schemas.openxmlformats.org/presentationml/2006/ole">
            <mc:AlternateContent xmlns:mc="http://schemas.openxmlformats.org/markup-compatibility/2006">
              <mc:Choice xmlns:v="urn:schemas-microsoft-com:vml" Requires="v">
                <p:oleObj spid="_x0000_s111629" name="公式" r:id="rId5" imgW="1917360" imgH="711000" progId="Equation.3">
                  <p:embed/>
                </p:oleObj>
              </mc:Choice>
              <mc:Fallback>
                <p:oleObj name="公式" r:id="rId5" imgW="1917360" imgH="711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989138"/>
                        <a:ext cx="3384550"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5" name="Rectangle 9"/>
          <p:cNvSpPr>
            <a:spLocks noChangeArrowheads="1"/>
          </p:cNvSpPr>
          <p:nvPr/>
        </p:nvSpPr>
        <p:spPr bwMode="auto">
          <a:xfrm>
            <a:off x="34925" y="3259138"/>
            <a:ext cx="365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通过计算，</a:t>
            </a:r>
            <a:r>
              <a:rPr lang="en-US" altLang="zh-CN" i="1">
                <a:solidFill>
                  <a:srgbClr val="0000FF"/>
                </a:solidFill>
                <a:latin typeface="Times New Roman" pitchFamily="18" charset="0"/>
                <a:cs typeface="Times New Roman" pitchFamily="18" charset="0"/>
              </a:rPr>
              <a:t>P</a:t>
            </a:r>
            <a:r>
              <a:rPr lang="en-US" altLang="zh-CN" baseline="30000">
                <a:solidFill>
                  <a:srgbClr val="0000FF"/>
                </a:solidFill>
                <a:latin typeface="Times New Roman" pitchFamily="18" charset="0"/>
                <a:cs typeface="Times New Roman" pitchFamily="18" charset="0"/>
              </a:rPr>
              <a:t>-1</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P</a:t>
            </a:r>
            <a:r>
              <a:rPr lang="zh-CN" altLang="en-US">
                <a:latin typeface="Times New Roman" pitchFamily="18" charset="0"/>
                <a:cs typeface="Times New Roman" pitchFamily="18" charset="0"/>
              </a:rPr>
              <a:t>，因此有</a:t>
            </a:r>
            <a:endParaRPr lang="zh-CN" altLang="en-US"/>
          </a:p>
        </p:txBody>
      </p:sp>
      <p:graphicFrame>
        <p:nvGraphicFramePr>
          <p:cNvPr id="111624" name="Object 8"/>
          <p:cNvGraphicFramePr>
            <a:graphicFrameLocks noChangeAspect="1"/>
          </p:cNvGraphicFramePr>
          <p:nvPr/>
        </p:nvGraphicFramePr>
        <p:xfrm>
          <a:off x="395288" y="3716338"/>
          <a:ext cx="3325812" cy="573087"/>
        </p:xfrm>
        <a:graphic>
          <a:graphicData uri="http://schemas.openxmlformats.org/presentationml/2006/ole">
            <mc:AlternateContent xmlns:mc="http://schemas.openxmlformats.org/markup-compatibility/2006">
              <mc:Choice xmlns:v="urn:schemas-microsoft-com:vml" Requires="v">
                <p:oleObj spid="_x0000_s111630" name="公式" r:id="rId7" imgW="1155600" imgH="203040" progId="Equation.3">
                  <p:embed/>
                </p:oleObj>
              </mc:Choice>
              <mc:Fallback>
                <p:oleObj name="公式" r:id="rId7" imgW="1155600" imgH="203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716338"/>
                        <a:ext cx="3325812"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7" name="Rectangle 11"/>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1626" name="Object 10"/>
          <p:cNvGraphicFramePr>
            <a:graphicFrameLocks noChangeAspect="1"/>
          </p:cNvGraphicFramePr>
          <p:nvPr/>
        </p:nvGraphicFramePr>
        <p:xfrm>
          <a:off x="1166813" y="4386263"/>
          <a:ext cx="5870575" cy="1419225"/>
        </p:xfrm>
        <a:graphic>
          <a:graphicData uri="http://schemas.openxmlformats.org/presentationml/2006/ole">
            <mc:AlternateContent xmlns:mc="http://schemas.openxmlformats.org/markup-compatibility/2006">
              <mc:Choice xmlns:v="urn:schemas-microsoft-com:vml" Requires="v">
                <p:oleObj spid="_x0000_s111631" name="公式" r:id="rId9" imgW="3352680" imgH="812520" progId="Equation.3">
                  <p:embed/>
                </p:oleObj>
              </mc:Choice>
              <mc:Fallback>
                <p:oleObj name="公式" r:id="rId9" imgW="3352680" imgH="8125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6813" y="4386263"/>
                        <a:ext cx="5870575" cy="141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1621"/>
                                        </p:tgtEl>
                                        <p:attrNameLst>
                                          <p:attrName>style.visibility</p:attrName>
                                        </p:attrNameLst>
                                      </p:cBhvr>
                                      <p:to>
                                        <p:strVal val="visible"/>
                                      </p:to>
                                    </p:set>
                                  </p:childTnLst>
                                </p:cTn>
                              </p:par>
                            </p:childTnLst>
                          </p:cTn>
                        </p:par>
                        <p:par>
                          <p:cTn id="7" fill="hold" nodeType="afterGroup">
                            <p:stCondLst>
                              <p:cond delay="0"/>
                            </p:stCondLst>
                            <p:childTnLst>
                              <p:par>
                                <p:cTn id="8" presetID="3" presetClass="entr" presetSubtype="10" fill="hold" nodeType="afterEffect">
                                  <p:stCondLst>
                                    <p:cond delay="0"/>
                                  </p:stCondLst>
                                  <p:childTnLst>
                                    <p:set>
                                      <p:cBhvr>
                                        <p:cTn id="9" dur="1" fill="hold">
                                          <p:stCondLst>
                                            <p:cond delay="0"/>
                                          </p:stCondLst>
                                        </p:cTn>
                                        <p:tgtEl>
                                          <p:spTgt spid="111620"/>
                                        </p:tgtEl>
                                        <p:attrNameLst>
                                          <p:attrName>style.visibility</p:attrName>
                                        </p:attrNameLst>
                                      </p:cBhvr>
                                      <p:to>
                                        <p:strVal val="visible"/>
                                      </p:to>
                                    </p:set>
                                    <p:animEffect transition="in" filter="blinds(horizontal)">
                                      <p:cBhvr>
                                        <p:cTn id="10" dur="500"/>
                                        <p:tgtEl>
                                          <p:spTgt spid="1116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23"/>
                                        </p:tgtEl>
                                        <p:attrNameLst>
                                          <p:attrName>style.visibility</p:attrName>
                                        </p:attrNameLst>
                                      </p:cBhvr>
                                      <p:to>
                                        <p:strVal val="visible"/>
                                      </p:to>
                                    </p:set>
                                  </p:childTnLst>
                                </p:cTn>
                              </p:par>
                            </p:childTnLst>
                          </p:cTn>
                        </p:par>
                        <p:par>
                          <p:cTn id="15" fill="hold" nodeType="afterGroup">
                            <p:stCondLst>
                              <p:cond delay="0"/>
                            </p:stCondLst>
                            <p:childTnLst>
                              <p:par>
                                <p:cTn id="16" presetID="10" presetClass="entr" presetSubtype="0" fill="hold" nodeType="afterEffect">
                                  <p:stCondLst>
                                    <p:cond delay="0"/>
                                  </p:stCondLst>
                                  <p:childTnLst>
                                    <p:set>
                                      <p:cBhvr>
                                        <p:cTn id="17" dur="1" fill="hold">
                                          <p:stCondLst>
                                            <p:cond delay="0"/>
                                          </p:stCondLst>
                                        </p:cTn>
                                        <p:tgtEl>
                                          <p:spTgt spid="111622"/>
                                        </p:tgtEl>
                                        <p:attrNameLst>
                                          <p:attrName>style.visibility</p:attrName>
                                        </p:attrNameLst>
                                      </p:cBhvr>
                                      <p:to>
                                        <p:strVal val="visible"/>
                                      </p:to>
                                    </p:set>
                                    <p:animEffect transition="in" filter="fade">
                                      <p:cBhvr>
                                        <p:cTn id="18" dur="2000"/>
                                        <p:tgtEl>
                                          <p:spTgt spid="1116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11625"/>
                                        </p:tgtEl>
                                        <p:attrNameLst>
                                          <p:attrName>style.visibility</p:attrName>
                                        </p:attrNameLst>
                                      </p:cBhvr>
                                      <p:to>
                                        <p:strVal val="visible"/>
                                      </p:to>
                                    </p:set>
                                    <p:animEffect transition="in" filter="slide(fromLeft)">
                                      <p:cBhvr>
                                        <p:cTn id="23" dur="500"/>
                                        <p:tgtEl>
                                          <p:spTgt spid="1116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11624"/>
                                        </p:tgtEl>
                                        <p:attrNameLst>
                                          <p:attrName>style.visibility</p:attrName>
                                        </p:attrNameLst>
                                      </p:cBhvr>
                                      <p:to>
                                        <p:strVal val="visible"/>
                                      </p:to>
                                    </p:set>
                                    <p:animEffect transition="in" filter="fade">
                                      <p:cBhvr>
                                        <p:cTn id="28" dur="2000"/>
                                        <p:tgtEl>
                                          <p:spTgt spid="11162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111626"/>
                                        </p:tgtEl>
                                        <p:attrNameLst>
                                          <p:attrName>style.visibility</p:attrName>
                                        </p:attrNameLst>
                                      </p:cBhvr>
                                      <p:to>
                                        <p:strVal val="visible"/>
                                      </p:to>
                                    </p:set>
                                    <p:animEffect transition="in" filter="fade">
                                      <p:cBhvr>
                                        <p:cTn id="33" dur="2000"/>
                                        <p:tgtEl>
                                          <p:spTgt spid="111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P spid="111623" grpId="0"/>
      <p:bldP spid="1116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5"/>
          <p:cNvSpPr>
            <a:spLocks noChangeArrowheads="1"/>
          </p:cNvSpPr>
          <p:nvPr/>
        </p:nvSpPr>
        <p:spPr bwMode="auto">
          <a:xfrm>
            <a:off x="179388" y="549275"/>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即</a:t>
            </a:r>
            <a:endParaRPr lang="zh-CN" altLang="en-US"/>
          </a:p>
        </p:txBody>
      </p:sp>
      <p:graphicFrame>
        <p:nvGraphicFramePr>
          <p:cNvPr id="112644" name="Object 4"/>
          <p:cNvGraphicFramePr>
            <a:graphicFrameLocks noChangeAspect="1"/>
          </p:cNvGraphicFramePr>
          <p:nvPr/>
        </p:nvGraphicFramePr>
        <p:xfrm>
          <a:off x="1042988" y="476250"/>
          <a:ext cx="5473700" cy="2606675"/>
        </p:xfrm>
        <a:graphic>
          <a:graphicData uri="http://schemas.openxmlformats.org/presentationml/2006/ole">
            <mc:AlternateContent xmlns:mc="http://schemas.openxmlformats.org/markup-compatibility/2006">
              <mc:Choice xmlns:v="urn:schemas-microsoft-com:vml" Requires="v">
                <p:oleObj spid="_x0000_s112648" name="公式" r:id="rId3" imgW="2844720" imgH="1396800" progId="Equation.3">
                  <p:embed/>
                </p:oleObj>
              </mc:Choice>
              <mc:Fallback>
                <p:oleObj name="公式" r:id="rId3" imgW="2844720" imgH="1396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76250"/>
                        <a:ext cx="5473700" cy="260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7" name="Rectangle 7"/>
          <p:cNvSpPr>
            <a:spLocks noChangeArrowheads="1"/>
          </p:cNvSpPr>
          <p:nvPr/>
        </p:nvSpPr>
        <p:spPr bwMode="auto">
          <a:xfrm>
            <a:off x="0" y="268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2646" name="Object 6"/>
          <p:cNvGraphicFramePr>
            <a:graphicFrameLocks noChangeAspect="1"/>
          </p:cNvGraphicFramePr>
          <p:nvPr/>
        </p:nvGraphicFramePr>
        <p:xfrm>
          <a:off x="1476375" y="2997200"/>
          <a:ext cx="4175125" cy="2720975"/>
        </p:xfrm>
        <a:graphic>
          <a:graphicData uri="http://schemas.openxmlformats.org/presentationml/2006/ole">
            <mc:AlternateContent xmlns:mc="http://schemas.openxmlformats.org/markup-compatibility/2006">
              <mc:Choice xmlns:v="urn:schemas-microsoft-com:vml" Requires="v">
                <p:oleObj spid="_x0000_s112649" name="公式" r:id="rId5" imgW="2298600" imgH="1498320" progId="Equation.3">
                  <p:embed/>
                </p:oleObj>
              </mc:Choice>
              <mc:Fallback>
                <p:oleObj name="公式" r:id="rId5" imgW="2298600" imgH="14983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997200"/>
                        <a:ext cx="4175125" cy="272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45"/>
                                        </p:tgtEl>
                                        <p:attrNameLst>
                                          <p:attrName>style.visibility</p:attrName>
                                        </p:attrNameLst>
                                      </p:cBhvr>
                                      <p:to>
                                        <p:strVal val="visible"/>
                                      </p:to>
                                    </p:set>
                                  </p:childTnLst>
                                </p:cTn>
                              </p:par>
                            </p:childTnLst>
                          </p:cTn>
                        </p:par>
                        <p:par>
                          <p:cTn id="7" fill="hold" nodeType="afterGroup">
                            <p:stCondLst>
                              <p:cond delay="0"/>
                            </p:stCondLst>
                            <p:childTnLst>
                              <p:par>
                                <p:cTn id="8" presetID="6" presetClass="entr" presetSubtype="16" fill="hold" nodeType="afterEffect">
                                  <p:stCondLst>
                                    <p:cond delay="0"/>
                                  </p:stCondLst>
                                  <p:childTnLst>
                                    <p:set>
                                      <p:cBhvr>
                                        <p:cTn id="9" dur="1" fill="hold">
                                          <p:stCondLst>
                                            <p:cond delay="0"/>
                                          </p:stCondLst>
                                        </p:cTn>
                                        <p:tgtEl>
                                          <p:spTgt spid="112644"/>
                                        </p:tgtEl>
                                        <p:attrNameLst>
                                          <p:attrName>style.visibility</p:attrName>
                                        </p:attrNameLst>
                                      </p:cBhvr>
                                      <p:to>
                                        <p:strVal val="visible"/>
                                      </p:to>
                                    </p:set>
                                    <p:animEffect transition="in" filter="circle(in)">
                                      <p:cBhvr>
                                        <p:cTn id="10" dur="2000"/>
                                        <p:tgtEl>
                                          <p:spTgt spid="1126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32" fill="hold" nodeType="clickEffect">
                                  <p:stCondLst>
                                    <p:cond delay="0"/>
                                  </p:stCondLst>
                                  <p:childTnLst>
                                    <p:set>
                                      <p:cBhvr>
                                        <p:cTn id="14" dur="1" fill="hold">
                                          <p:stCondLst>
                                            <p:cond delay="0"/>
                                          </p:stCondLst>
                                        </p:cTn>
                                        <p:tgtEl>
                                          <p:spTgt spid="112646"/>
                                        </p:tgtEl>
                                        <p:attrNameLst>
                                          <p:attrName>style.visibility</p:attrName>
                                        </p:attrNameLst>
                                      </p:cBhvr>
                                      <p:to>
                                        <p:strVal val="visible"/>
                                      </p:to>
                                    </p:set>
                                    <p:animEffect transition="in" filter="circle(out)">
                                      <p:cBhvr>
                                        <p:cTn id="15" dur="2000"/>
                                        <p:tgtEl>
                                          <p:spTgt spid="11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5"/>
          <p:cNvSpPr>
            <a:spLocks noChangeArrowheads="1"/>
          </p:cNvSpPr>
          <p:nvPr/>
        </p:nvSpPr>
        <p:spPr bwMode="auto">
          <a:xfrm>
            <a:off x="0" y="47625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所以有</a:t>
            </a:r>
            <a:endParaRPr lang="zh-CN" altLang="en-US"/>
          </a:p>
        </p:txBody>
      </p:sp>
      <p:graphicFrame>
        <p:nvGraphicFramePr>
          <p:cNvPr id="113668" name="Object 4"/>
          <p:cNvGraphicFramePr>
            <a:graphicFrameLocks noChangeAspect="1"/>
          </p:cNvGraphicFramePr>
          <p:nvPr/>
        </p:nvGraphicFramePr>
        <p:xfrm>
          <a:off x="1763713" y="476250"/>
          <a:ext cx="3476625" cy="2940050"/>
        </p:xfrm>
        <a:graphic>
          <a:graphicData uri="http://schemas.openxmlformats.org/presentationml/2006/ole">
            <mc:AlternateContent xmlns:mc="http://schemas.openxmlformats.org/markup-compatibility/2006">
              <mc:Choice xmlns:v="urn:schemas-microsoft-com:vml" Requires="v">
                <p:oleObj spid="_x0000_s113834" name="公式" r:id="rId3" imgW="1765080" imgH="1498320" progId="Equation.3">
                  <p:embed/>
                </p:oleObj>
              </mc:Choice>
              <mc:Fallback>
                <p:oleObj name="公式" r:id="rId3" imgW="1765080" imgH="1498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76250"/>
                        <a:ext cx="3476625" cy="294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3677" name="Group 13"/>
          <p:cNvGrpSpPr>
            <a:grpSpLocks/>
          </p:cNvGrpSpPr>
          <p:nvPr/>
        </p:nvGrpSpPr>
        <p:grpSpPr bwMode="auto">
          <a:xfrm>
            <a:off x="566738" y="3106738"/>
            <a:ext cx="6826250" cy="862012"/>
            <a:chOff x="357" y="1957"/>
            <a:chExt cx="4300" cy="543"/>
          </a:xfrm>
        </p:grpSpPr>
        <p:sp>
          <p:nvSpPr>
            <p:cNvPr id="113673" name="Rectangle 9"/>
            <p:cNvSpPr>
              <a:spLocks noChangeArrowheads="1"/>
            </p:cNvSpPr>
            <p:nvPr/>
          </p:nvSpPr>
          <p:spPr bwMode="auto">
            <a:xfrm>
              <a:off x="357" y="207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当</a:t>
              </a:r>
              <a:endParaRPr lang="zh-CN" altLang="en-US"/>
            </a:p>
          </p:txBody>
        </p:sp>
        <p:graphicFrame>
          <p:nvGraphicFramePr>
            <p:cNvPr id="113672" name="Object 8"/>
            <p:cNvGraphicFramePr>
              <a:graphicFrameLocks noChangeAspect="1"/>
            </p:cNvGraphicFramePr>
            <p:nvPr/>
          </p:nvGraphicFramePr>
          <p:xfrm>
            <a:off x="975" y="2139"/>
            <a:ext cx="681" cy="213"/>
          </p:xfrm>
          <a:graphic>
            <a:graphicData uri="http://schemas.openxmlformats.org/presentationml/2006/ole">
              <mc:AlternateContent xmlns:mc="http://schemas.openxmlformats.org/markup-compatibility/2006">
                <mc:Choice xmlns:v="urn:schemas-microsoft-com:vml" Requires="v">
                  <p:oleObj spid="_x0000_s113835" name="公式" r:id="rId5" imgW="457200" imgH="139680" progId="Equation.3">
                    <p:embed/>
                  </p:oleObj>
                </mc:Choice>
                <mc:Fallback>
                  <p:oleObj name="公式" r:id="rId5" imgW="457200" imgH="1396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2139"/>
                          <a:ext cx="681"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4" name="Rectangle 10"/>
            <p:cNvSpPr>
              <a:spLocks noChangeArrowheads="1"/>
            </p:cNvSpPr>
            <p:nvPr/>
          </p:nvSpPr>
          <p:spPr bwMode="auto">
            <a:xfrm>
              <a:off x="1434" y="207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时，</a:t>
              </a:r>
              <a:endParaRPr lang="zh-CN" altLang="en-US"/>
            </a:p>
          </p:txBody>
        </p:sp>
        <p:graphicFrame>
          <p:nvGraphicFramePr>
            <p:cNvPr id="113671" name="Object 7"/>
            <p:cNvGraphicFramePr>
              <a:graphicFrameLocks noChangeAspect="1"/>
            </p:cNvGraphicFramePr>
            <p:nvPr/>
          </p:nvGraphicFramePr>
          <p:xfrm>
            <a:off x="2019" y="1957"/>
            <a:ext cx="771" cy="543"/>
          </p:xfrm>
          <a:graphic>
            <a:graphicData uri="http://schemas.openxmlformats.org/presentationml/2006/ole">
              <mc:AlternateContent xmlns:mc="http://schemas.openxmlformats.org/markup-compatibility/2006">
                <mc:Choice xmlns:v="urn:schemas-microsoft-com:vml" Requires="v">
                  <p:oleObj spid="_x0000_s113836" name="公式" r:id="rId7" imgW="660240" imgH="469800" progId="Equation.3">
                    <p:embed/>
                  </p:oleObj>
                </mc:Choice>
                <mc:Fallback>
                  <p:oleObj name="公式" r:id="rId7" imgW="660240" imgH="469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9" y="1957"/>
                          <a:ext cx="771" cy="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5" name="Rectangle 11"/>
            <p:cNvSpPr>
              <a:spLocks noChangeArrowheads="1"/>
            </p:cNvSpPr>
            <p:nvPr/>
          </p:nvSpPr>
          <p:spPr bwMode="auto">
            <a:xfrm>
              <a:off x="2564" y="2123"/>
              <a:ext cx="20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，所以从（</a:t>
              </a:r>
              <a:r>
                <a:rPr lang="en-US" altLang="zh-CN">
                  <a:latin typeface="Times New Roman" pitchFamily="18" charset="0"/>
                  <a:cs typeface="Times New Roman" pitchFamily="18" charset="0"/>
                </a:rPr>
                <a:t>4.7</a:t>
              </a:r>
              <a:r>
                <a:rPr lang="zh-CN" altLang="en-US">
                  <a:latin typeface="Times New Roman" pitchFamily="18" charset="0"/>
                  <a:cs typeface="Times New Roman" pitchFamily="18" charset="0"/>
                </a:rPr>
                <a:t>）式得到</a:t>
              </a:r>
              <a:endParaRPr lang="zh-CN" altLang="en-US"/>
            </a:p>
          </p:txBody>
        </p:sp>
      </p:grpSp>
      <p:graphicFrame>
        <p:nvGraphicFramePr>
          <p:cNvPr id="113670" name="Object 6"/>
          <p:cNvGraphicFramePr>
            <a:graphicFrameLocks noChangeAspect="1"/>
          </p:cNvGraphicFramePr>
          <p:nvPr/>
        </p:nvGraphicFramePr>
        <p:xfrm>
          <a:off x="2051050" y="3898900"/>
          <a:ext cx="3378200" cy="538163"/>
        </p:xfrm>
        <a:graphic>
          <a:graphicData uri="http://schemas.openxmlformats.org/presentationml/2006/ole">
            <mc:AlternateContent xmlns:mc="http://schemas.openxmlformats.org/markup-compatibility/2006">
              <mc:Choice xmlns:v="urn:schemas-microsoft-com:vml" Requires="v">
                <p:oleObj spid="_x0000_s113837" name="公式" r:id="rId9" imgW="1434960" imgH="228600" progId="Equation.3">
                  <p:embed/>
                </p:oleObj>
              </mc:Choice>
              <mc:Fallback>
                <p:oleObj name="公式" r:id="rId9" imgW="143496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3898900"/>
                        <a:ext cx="33782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6" name="Text Box 12"/>
          <p:cNvSpPr txBox="1">
            <a:spLocks noChangeArrowheads="1"/>
          </p:cNvSpPr>
          <p:nvPr/>
        </p:nvSpPr>
        <p:spPr bwMode="auto">
          <a:xfrm>
            <a:off x="468313" y="4508500"/>
            <a:ext cx="81359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即在极限的情况下，培育的植物都  是</a:t>
            </a:r>
            <a:r>
              <a:rPr lang="en-US" altLang="zh-CN" i="1">
                <a:solidFill>
                  <a:srgbClr val="0000FF"/>
                </a:solidFill>
              </a:rPr>
              <a:t>AA</a:t>
            </a:r>
            <a:r>
              <a:rPr lang="zh-CN" altLang="en-US"/>
              <a:t>型。</a:t>
            </a:r>
          </a:p>
          <a:p>
            <a:r>
              <a:rPr lang="zh-CN" altLang="en-US"/>
              <a:t>若在上述问题中，不选用基 因</a:t>
            </a:r>
            <a:r>
              <a:rPr lang="en-US" altLang="zh-CN" i="1">
                <a:solidFill>
                  <a:srgbClr val="0000FF"/>
                </a:solidFill>
              </a:rPr>
              <a:t>AA</a:t>
            </a:r>
            <a:r>
              <a:rPr lang="zh-CN" altLang="en-US"/>
              <a:t>型的植物与每一植物结合，而是将具有相同基因型植物相结合，那么后代具有三种基因型的概率如 表所示。</a:t>
            </a:r>
          </a:p>
        </p:txBody>
      </p:sp>
      <p:sp>
        <p:nvSpPr>
          <p:cNvPr id="113692" name="Rectangle 28"/>
          <p:cNvSpPr>
            <a:spLocks noChangeArrowheads="1"/>
          </p:cNvSpPr>
          <p:nvPr/>
        </p:nvSpPr>
        <p:spPr bwMode="auto">
          <a:xfrm>
            <a:off x="2028825" y="2135188"/>
            <a:ext cx="1017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680" name="Object 16"/>
          <p:cNvGraphicFramePr>
            <a:graphicFrameLocks noChangeAspect="1"/>
          </p:cNvGraphicFramePr>
          <p:nvPr/>
        </p:nvGraphicFramePr>
        <p:xfrm>
          <a:off x="2028825" y="2135188"/>
          <a:ext cx="152400" cy="390525"/>
        </p:xfrm>
        <a:graphic>
          <a:graphicData uri="http://schemas.openxmlformats.org/presentationml/2006/ole">
            <mc:AlternateContent xmlns:mc="http://schemas.openxmlformats.org/markup-compatibility/2006">
              <mc:Choice xmlns:v="urn:schemas-microsoft-com:vml" Requires="v">
                <p:oleObj spid="_x0000_s113838" name="公式" r:id="rId11" imgW="152334" imgH="393529" progId="Equation.3">
                  <p:embed/>
                </p:oleObj>
              </mc:Choice>
              <mc:Fallback>
                <p:oleObj name="公式" r:id="rId11" imgW="152334" imgH="393529"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8825" y="2135188"/>
                        <a:ext cx="1524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97" name="Rectangle 33"/>
          <p:cNvSpPr>
            <a:spLocks noChangeArrowheads="1"/>
          </p:cNvSpPr>
          <p:nvPr/>
        </p:nvSpPr>
        <p:spPr bwMode="auto">
          <a:xfrm>
            <a:off x="2028825" y="2135188"/>
            <a:ext cx="1017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679" name="Object 15"/>
          <p:cNvGraphicFramePr>
            <a:graphicFrameLocks noChangeAspect="1"/>
          </p:cNvGraphicFramePr>
          <p:nvPr/>
        </p:nvGraphicFramePr>
        <p:xfrm>
          <a:off x="2028825" y="2135188"/>
          <a:ext cx="152400" cy="390525"/>
        </p:xfrm>
        <a:graphic>
          <a:graphicData uri="http://schemas.openxmlformats.org/presentationml/2006/ole">
            <mc:AlternateContent xmlns:mc="http://schemas.openxmlformats.org/markup-compatibility/2006">
              <mc:Choice xmlns:v="urn:schemas-microsoft-com:vml" Requires="v">
                <p:oleObj spid="_x0000_s113839" name="公式" r:id="rId13" imgW="152334" imgH="393529" progId="Equation.3">
                  <p:embed/>
                </p:oleObj>
              </mc:Choice>
              <mc:Fallback>
                <p:oleObj name="公式" r:id="rId13" imgW="152334" imgH="393529"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28825" y="2135188"/>
                        <a:ext cx="1524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702" name="Rectangle 38"/>
          <p:cNvSpPr>
            <a:spLocks noChangeArrowheads="1"/>
          </p:cNvSpPr>
          <p:nvPr/>
        </p:nvSpPr>
        <p:spPr bwMode="auto">
          <a:xfrm>
            <a:off x="2028825" y="2135188"/>
            <a:ext cx="1017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678" name="Object 14"/>
          <p:cNvGraphicFramePr>
            <a:graphicFrameLocks noChangeAspect="1"/>
          </p:cNvGraphicFramePr>
          <p:nvPr/>
        </p:nvGraphicFramePr>
        <p:xfrm>
          <a:off x="2028825" y="2135188"/>
          <a:ext cx="152400" cy="390525"/>
        </p:xfrm>
        <a:graphic>
          <a:graphicData uri="http://schemas.openxmlformats.org/presentationml/2006/ole">
            <mc:AlternateContent xmlns:mc="http://schemas.openxmlformats.org/markup-compatibility/2006">
              <mc:Choice xmlns:v="urn:schemas-microsoft-com:vml" Requires="v">
                <p:oleObj spid="_x0000_s113840" name="公式" r:id="rId15" imgW="152334" imgH="393529" progId="Equation.3">
                  <p:embed/>
                </p:oleObj>
              </mc:Choice>
              <mc:Fallback>
                <p:oleObj name="公式" r:id="rId15" imgW="152334" imgH="393529"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8825" y="2135188"/>
                        <a:ext cx="1524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3833" name="Group 169"/>
          <p:cNvGrpSpPr>
            <a:grpSpLocks/>
          </p:cNvGrpSpPr>
          <p:nvPr/>
        </p:nvGrpSpPr>
        <p:grpSpPr bwMode="auto">
          <a:xfrm>
            <a:off x="1260475" y="1527175"/>
            <a:ext cx="6048375" cy="3557588"/>
            <a:chOff x="1278" y="1345"/>
            <a:chExt cx="3205" cy="2241"/>
          </a:xfrm>
        </p:grpSpPr>
        <p:sp>
          <p:nvSpPr>
            <p:cNvPr id="113730" name="Rectangle 66"/>
            <p:cNvSpPr>
              <a:spLocks noChangeArrowheads="1"/>
            </p:cNvSpPr>
            <p:nvPr/>
          </p:nvSpPr>
          <p:spPr bwMode="auto">
            <a:xfrm>
              <a:off x="3842" y="2953"/>
              <a:ext cx="641" cy="633"/>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13729" name="Rectangle 65"/>
            <p:cNvSpPr>
              <a:spLocks noChangeArrowheads="1"/>
            </p:cNvSpPr>
            <p:nvPr/>
          </p:nvSpPr>
          <p:spPr bwMode="auto">
            <a:xfrm>
              <a:off x="3201" y="2953"/>
              <a:ext cx="641" cy="633"/>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1/4</a:t>
              </a:r>
            </a:p>
          </p:txBody>
        </p:sp>
        <p:sp>
          <p:nvSpPr>
            <p:cNvPr id="113728" name="Rectangle 64"/>
            <p:cNvSpPr>
              <a:spLocks noChangeArrowheads="1"/>
            </p:cNvSpPr>
            <p:nvPr/>
          </p:nvSpPr>
          <p:spPr bwMode="auto">
            <a:xfrm>
              <a:off x="2560" y="2953"/>
              <a:ext cx="641" cy="633"/>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13727" name="Rectangle 63"/>
            <p:cNvSpPr>
              <a:spLocks noChangeArrowheads="1"/>
            </p:cNvSpPr>
            <p:nvPr/>
          </p:nvSpPr>
          <p:spPr bwMode="auto">
            <a:xfrm>
              <a:off x="1919" y="2953"/>
              <a:ext cx="641" cy="633"/>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endParaRPr lang="en-US" altLang="zh-CN"/>
            </a:p>
          </p:txBody>
        </p:sp>
        <p:sp>
          <p:nvSpPr>
            <p:cNvPr id="113725" name="Rectangle 61"/>
            <p:cNvSpPr>
              <a:spLocks noChangeArrowheads="1"/>
            </p:cNvSpPr>
            <p:nvPr/>
          </p:nvSpPr>
          <p:spPr bwMode="auto">
            <a:xfrm>
              <a:off x="3842" y="2666"/>
              <a:ext cx="641"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13724" name="Rectangle 60"/>
            <p:cNvSpPr>
              <a:spLocks noChangeArrowheads="1"/>
            </p:cNvSpPr>
            <p:nvPr/>
          </p:nvSpPr>
          <p:spPr bwMode="auto">
            <a:xfrm>
              <a:off x="3201" y="2666"/>
              <a:ext cx="641"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13723" name="Rectangle 59"/>
            <p:cNvSpPr>
              <a:spLocks noChangeArrowheads="1"/>
            </p:cNvSpPr>
            <p:nvPr/>
          </p:nvSpPr>
          <p:spPr bwMode="auto">
            <a:xfrm>
              <a:off x="2560" y="2666"/>
              <a:ext cx="641"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13722" name="Rectangle 58"/>
            <p:cNvSpPr>
              <a:spLocks noChangeArrowheads="1"/>
            </p:cNvSpPr>
            <p:nvPr/>
          </p:nvSpPr>
          <p:spPr bwMode="auto">
            <a:xfrm>
              <a:off x="1919" y="2666"/>
              <a:ext cx="641"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endParaRPr lang="en-US" altLang="zh-CN"/>
            </a:p>
          </p:txBody>
        </p:sp>
        <p:sp>
          <p:nvSpPr>
            <p:cNvPr id="113720" name="Rectangle 56"/>
            <p:cNvSpPr>
              <a:spLocks noChangeArrowheads="1"/>
            </p:cNvSpPr>
            <p:nvPr/>
          </p:nvSpPr>
          <p:spPr bwMode="auto">
            <a:xfrm>
              <a:off x="3842" y="2379"/>
              <a:ext cx="641"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13719" name="Rectangle 55"/>
            <p:cNvSpPr>
              <a:spLocks noChangeArrowheads="1"/>
            </p:cNvSpPr>
            <p:nvPr/>
          </p:nvSpPr>
          <p:spPr bwMode="auto">
            <a:xfrm>
              <a:off x="3201" y="2379"/>
              <a:ext cx="641"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1/4</a:t>
              </a:r>
            </a:p>
          </p:txBody>
        </p:sp>
        <p:sp>
          <p:nvSpPr>
            <p:cNvPr id="113718" name="Rectangle 54"/>
            <p:cNvSpPr>
              <a:spLocks noChangeArrowheads="1"/>
            </p:cNvSpPr>
            <p:nvPr/>
          </p:nvSpPr>
          <p:spPr bwMode="auto">
            <a:xfrm>
              <a:off x="2560" y="2379"/>
              <a:ext cx="641"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13717" name="Rectangle 53"/>
            <p:cNvSpPr>
              <a:spLocks noChangeArrowheads="1"/>
            </p:cNvSpPr>
            <p:nvPr/>
          </p:nvSpPr>
          <p:spPr bwMode="auto">
            <a:xfrm>
              <a:off x="1919" y="2379"/>
              <a:ext cx="641"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i="1">
                  <a:latin typeface="Times New Roman" pitchFamily="18" charset="0"/>
                  <a:cs typeface="Times New Roman" pitchFamily="18" charset="0"/>
                </a:rPr>
                <a:t>AA</a:t>
              </a:r>
            </a:p>
          </p:txBody>
        </p:sp>
        <p:sp>
          <p:nvSpPr>
            <p:cNvPr id="113716" name="Rectangle 52"/>
            <p:cNvSpPr>
              <a:spLocks noChangeArrowheads="1"/>
            </p:cNvSpPr>
            <p:nvPr/>
          </p:nvSpPr>
          <p:spPr bwMode="auto">
            <a:xfrm>
              <a:off x="1278" y="2379"/>
              <a:ext cx="641" cy="120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后</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代</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基</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因</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型</a:t>
              </a:r>
              <a:endParaRPr lang="zh-CN" altLang="en-US"/>
            </a:p>
          </p:txBody>
        </p:sp>
        <p:sp>
          <p:nvSpPr>
            <p:cNvPr id="113715" name="Rectangle 51"/>
            <p:cNvSpPr>
              <a:spLocks noChangeArrowheads="1"/>
            </p:cNvSpPr>
            <p:nvPr/>
          </p:nvSpPr>
          <p:spPr bwMode="auto">
            <a:xfrm>
              <a:off x="3842" y="1862"/>
              <a:ext cx="641"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13714" name="Rectangle 50"/>
            <p:cNvSpPr>
              <a:spLocks noChangeArrowheads="1"/>
            </p:cNvSpPr>
            <p:nvPr/>
          </p:nvSpPr>
          <p:spPr bwMode="auto">
            <a:xfrm>
              <a:off x="3201" y="1862"/>
              <a:ext cx="641"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13713" name="Rectangle 49"/>
            <p:cNvSpPr>
              <a:spLocks noChangeArrowheads="1"/>
            </p:cNvSpPr>
            <p:nvPr/>
          </p:nvSpPr>
          <p:spPr bwMode="auto">
            <a:xfrm>
              <a:off x="2560" y="1862"/>
              <a:ext cx="641"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13712" name="Rectangle 48"/>
            <p:cNvSpPr>
              <a:spLocks noChangeArrowheads="1"/>
            </p:cNvSpPr>
            <p:nvPr/>
          </p:nvSpPr>
          <p:spPr bwMode="auto">
            <a:xfrm>
              <a:off x="1919" y="1862"/>
              <a:ext cx="641"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13711" name="Rectangle 47"/>
            <p:cNvSpPr>
              <a:spLocks noChangeArrowheads="1"/>
            </p:cNvSpPr>
            <p:nvPr/>
          </p:nvSpPr>
          <p:spPr bwMode="auto">
            <a:xfrm>
              <a:off x="1278" y="1862"/>
              <a:ext cx="641"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13708" name="Rectangle 44"/>
            <p:cNvSpPr>
              <a:spLocks noChangeArrowheads="1"/>
            </p:cNvSpPr>
            <p:nvPr/>
          </p:nvSpPr>
          <p:spPr bwMode="auto">
            <a:xfrm>
              <a:off x="2560" y="1345"/>
              <a:ext cx="1923"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父体</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母体的基因型</a:t>
              </a:r>
              <a:endParaRPr lang="zh-CN" altLang="en-US"/>
            </a:p>
          </p:txBody>
        </p:sp>
        <p:sp>
          <p:nvSpPr>
            <p:cNvPr id="113707" name="Rectangle 43"/>
            <p:cNvSpPr>
              <a:spLocks noChangeArrowheads="1"/>
            </p:cNvSpPr>
            <p:nvPr/>
          </p:nvSpPr>
          <p:spPr bwMode="auto">
            <a:xfrm>
              <a:off x="1919" y="1345"/>
              <a:ext cx="641"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13706" name="Rectangle 42"/>
            <p:cNvSpPr>
              <a:spLocks noChangeArrowheads="1"/>
            </p:cNvSpPr>
            <p:nvPr/>
          </p:nvSpPr>
          <p:spPr bwMode="auto">
            <a:xfrm>
              <a:off x="1278" y="1345"/>
              <a:ext cx="641"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13731" name="Line 67"/>
            <p:cNvSpPr>
              <a:spLocks noChangeShapeType="1"/>
            </p:cNvSpPr>
            <p:nvPr/>
          </p:nvSpPr>
          <p:spPr bwMode="auto">
            <a:xfrm>
              <a:off x="1278" y="1345"/>
              <a:ext cx="128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2" name="Line 68"/>
            <p:cNvSpPr>
              <a:spLocks noChangeShapeType="1"/>
            </p:cNvSpPr>
            <p:nvPr/>
          </p:nvSpPr>
          <p:spPr bwMode="auto">
            <a:xfrm>
              <a:off x="1278" y="3586"/>
              <a:ext cx="3205"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3" name="Line 69"/>
            <p:cNvSpPr>
              <a:spLocks noChangeShapeType="1"/>
            </p:cNvSpPr>
            <p:nvPr/>
          </p:nvSpPr>
          <p:spPr bwMode="auto">
            <a:xfrm>
              <a:off x="1278" y="1345"/>
              <a:ext cx="0" cy="103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4" name="Line 70"/>
            <p:cNvSpPr>
              <a:spLocks noChangeShapeType="1"/>
            </p:cNvSpPr>
            <p:nvPr/>
          </p:nvSpPr>
          <p:spPr bwMode="auto">
            <a:xfrm>
              <a:off x="4483" y="1345"/>
              <a:ext cx="0" cy="22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7" name="Line 73"/>
            <p:cNvSpPr>
              <a:spLocks noChangeShapeType="1"/>
            </p:cNvSpPr>
            <p:nvPr/>
          </p:nvSpPr>
          <p:spPr bwMode="auto">
            <a:xfrm>
              <a:off x="1278" y="1862"/>
              <a:ext cx="128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9" name="Line 75"/>
            <p:cNvSpPr>
              <a:spLocks noChangeShapeType="1"/>
            </p:cNvSpPr>
            <p:nvPr/>
          </p:nvSpPr>
          <p:spPr bwMode="auto">
            <a:xfrm>
              <a:off x="1919" y="1345"/>
              <a:ext cx="0" cy="103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0" name="Line 76"/>
            <p:cNvSpPr>
              <a:spLocks noChangeShapeType="1"/>
            </p:cNvSpPr>
            <p:nvPr/>
          </p:nvSpPr>
          <p:spPr bwMode="auto">
            <a:xfrm>
              <a:off x="2560" y="1345"/>
              <a:ext cx="1923"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2" name="Line 78"/>
            <p:cNvSpPr>
              <a:spLocks noChangeShapeType="1"/>
            </p:cNvSpPr>
            <p:nvPr/>
          </p:nvSpPr>
          <p:spPr bwMode="auto">
            <a:xfrm>
              <a:off x="2560" y="1345"/>
              <a:ext cx="0" cy="22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3" name="Line 79"/>
            <p:cNvSpPr>
              <a:spLocks noChangeShapeType="1"/>
            </p:cNvSpPr>
            <p:nvPr/>
          </p:nvSpPr>
          <p:spPr bwMode="auto">
            <a:xfrm>
              <a:off x="2560" y="1862"/>
              <a:ext cx="1923"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8" name="Line 84"/>
            <p:cNvSpPr>
              <a:spLocks noChangeShapeType="1"/>
            </p:cNvSpPr>
            <p:nvPr/>
          </p:nvSpPr>
          <p:spPr bwMode="auto">
            <a:xfrm>
              <a:off x="1278" y="2379"/>
              <a:ext cx="3205"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9" name="Line 85"/>
            <p:cNvSpPr>
              <a:spLocks noChangeShapeType="1"/>
            </p:cNvSpPr>
            <p:nvPr/>
          </p:nvSpPr>
          <p:spPr bwMode="auto">
            <a:xfrm>
              <a:off x="1278" y="2379"/>
              <a:ext cx="0" cy="1207"/>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8" name="Line 94"/>
            <p:cNvSpPr>
              <a:spLocks noChangeShapeType="1"/>
            </p:cNvSpPr>
            <p:nvPr/>
          </p:nvSpPr>
          <p:spPr bwMode="auto">
            <a:xfrm>
              <a:off x="3201" y="1862"/>
              <a:ext cx="0" cy="172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62" name="Line 98"/>
            <p:cNvSpPr>
              <a:spLocks noChangeShapeType="1"/>
            </p:cNvSpPr>
            <p:nvPr/>
          </p:nvSpPr>
          <p:spPr bwMode="auto">
            <a:xfrm>
              <a:off x="3842" y="1862"/>
              <a:ext cx="0" cy="172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68" name="Line 104"/>
            <p:cNvSpPr>
              <a:spLocks noChangeShapeType="1"/>
            </p:cNvSpPr>
            <p:nvPr/>
          </p:nvSpPr>
          <p:spPr bwMode="auto">
            <a:xfrm>
              <a:off x="1919" y="2379"/>
              <a:ext cx="0" cy="1207"/>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75" name="Line 111"/>
            <p:cNvSpPr>
              <a:spLocks noChangeShapeType="1"/>
            </p:cNvSpPr>
            <p:nvPr/>
          </p:nvSpPr>
          <p:spPr bwMode="auto">
            <a:xfrm>
              <a:off x="1919" y="2666"/>
              <a:ext cx="2564"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94" name="Line 130"/>
            <p:cNvSpPr>
              <a:spLocks noChangeShapeType="1"/>
            </p:cNvSpPr>
            <p:nvPr/>
          </p:nvSpPr>
          <p:spPr bwMode="auto">
            <a:xfrm>
              <a:off x="1919" y="2953"/>
              <a:ext cx="2564"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3669"/>
                                        </p:tgtEl>
                                        <p:attrNameLst>
                                          <p:attrName>style.visibility</p:attrName>
                                        </p:attrNameLst>
                                      </p:cBhvr>
                                      <p:to>
                                        <p:strVal val="visible"/>
                                      </p:to>
                                    </p:set>
                                  </p:childTnLst>
                                </p:cTn>
                              </p:par>
                            </p:childTnLst>
                          </p:cTn>
                        </p:par>
                        <p:par>
                          <p:cTn id="7" fill="hold" nodeType="afterGroup">
                            <p:stCondLst>
                              <p:cond delay="0"/>
                            </p:stCondLst>
                            <p:childTnLst>
                              <p:par>
                                <p:cTn id="8" presetID="21" presetClass="entr" presetSubtype="4" fill="hold" nodeType="afterEffect">
                                  <p:stCondLst>
                                    <p:cond delay="0"/>
                                  </p:stCondLst>
                                  <p:childTnLst>
                                    <p:set>
                                      <p:cBhvr>
                                        <p:cTn id="9" dur="1" fill="hold">
                                          <p:stCondLst>
                                            <p:cond delay="0"/>
                                          </p:stCondLst>
                                        </p:cTn>
                                        <p:tgtEl>
                                          <p:spTgt spid="113668"/>
                                        </p:tgtEl>
                                        <p:attrNameLst>
                                          <p:attrName>style.visibility</p:attrName>
                                        </p:attrNameLst>
                                      </p:cBhvr>
                                      <p:to>
                                        <p:strVal val="visible"/>
                                      </p:to>
                                    </p:set>
                                    <p:animEffect transition="in" filter="wheel(4)">
                                      <p:cBhvr>
                                        <p:cTn id="10" dur="2000"/>
                                        <p:tgtEl>
                                          <p:spTgt spid="1136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13677"/>
                                        </p:tgtEl>
                                        <p:attrNameLst>
                                          <p:attrName>style.visibility</p:attrName>
                                        </p:attrNameLst>
                                      </p:cBhvr>
                                      <p:to>
                                        <p:strVal val="visible"/>
                                      </p:to>
                                    </p:set>
                                    <p:animEffect transition="in" filter="wipe(left)">
                                      <p:cBhvr>
                                        <p:cTn id="15" dur="500"/>
                                        <p:tgtEl>
                                          <p:spTgt spid="1136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13670"/>
                                        </p:tgtEl>
                                        <p:attrNameLst>
                                          <p:attrName>style.visibility</p:attrName>
                                        </p:attrNameLst>
                                      </p:cBhvr>
                                      <p:to>
                                        <p:strVal val="visible"/>
                                      </p:to>
                                    </p:set>
                                    <p:animEffect transition="in" filter="fade">
                                      <p:cBhvr>
                                        <p:cTn id="20" dur="2000"/>
                                        <p:tgtEl>
                                          <p:spTgt spid="1136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113676"/>
                                        </p:tgtEl>
                                        <p:attrNameLst>
                                          <p:attrName>style.visibility</p:attrName>
                                        </p:attrNameLst>
                                      </p:cBhvr>
                                      <p:to>
                                        <p:strVal val="visible"/>
                                      </p:to>
                                    </p:set>
                                    <p:animEffect transition="in" filter="diamond(in)">
                                      <p:cBhvr>
                                        <p:cTn id="25" dur="2000"/>
                                        <p:tgtEl>
                                          <p:spTgt spid="1136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3833"/>
                                        </p:tgtEl>
                                        <p:attrNameLst>
                                          <p:attrName>style.visibility</p:attrName>
                                        </p:attrNameLst>
                                      </p:cBhvr>
                                      <p:to>
                                        <p:strVal val="visible"/>
                                      </p:to>
                                    </p:set>
                                    <p:animEffect transition="in" filter="wipe(up)">
                                      <p:cBhvr>
                                        <p:cTn id="30" dur="500"/>
                                        <p:tgtEl>
                                          <p:spTgt spid="113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P spid="1136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descr="永恒"/>
          <p:cNvSpPr>
            <a:spLocks noChangeArrowheads="1"/>
          </p:cNvSpPr>
          <p:nvPr/>
        </p:nvSpPr>
        <p:spPr bwMode="auto">
          <a:xfrm>
            <a:off x="395288" y="549275"/>
            <a:ext cx="8496300" cy="1150938"/>
          </a:xfrm>
          <a:prstGeom prst="roundRect">
            <a:avLst>
              <a:gd name="adj" fmla="val 16667"/>
            </a:avLst>
          </a:prstGeom>
          <a:blipFill dpi="0" rotWithShape="0">
            <a:blip r:embed="rId3"/>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a:effectLst>
                  <a:outerShdw blurRad="38100" dist="38100" dir="2700000" algn="tl">
                    <a:srgbClr val="FFFFFF"/>
                  </a:outerShdw>
                </a:effectLst>
              </a:rPr>
              <a:t>规定一个状态向量与转移向量之间的运算。规定状态向量与</a:t>
            </a:r>
          </a:p>
          <a:p>
            <a:r>
              <a:rPr kumimoji="1" lang="zh-CN" altLang="en-US">
                <a:effectLst>
                  <a:outerShdw blurRad="38100" dist="38100" dir="2700000" algn="tl">
                    <a:srgbClr val="FFFFFF"/>
                  </a:outerShdw>
                </a:effectLst>
              </a:rPr>
              <a:t>转移向量之和为一新的状态向量，其运算为对应分量相加，  </a:t>
            </a:r>
          </a:p>
          <a:p>
            <a:r>
              <a:rPr kumimoji="1" lang="zh-CN" altLang="en-US">
                <a:effectLst>
                  <a:outerShdw blurRad="38100" dist="38100" dir="2700000" algn="tl">
                    <a:srgbClr val="FFFFFF"/>
                  </a:outerShdw>
                </a:effectLst>
              </a:rPr>
              <a:t>且规定</a:t>
            </a:r>
            <a:r>
              <a:rPr kumimoji="1" lang="en-US" altLang="zh-CN">
                <a:solidFill>
                  <a:srgbClr val="0000FF"/>
                </a:solidFill>
                <a:effectLst>
                  <a:outerShdw blurRad="38100" dist="38100" dir="2700000" algn="tl">
                    <a:srgbClr val="000000"/>
                  </a:outerShdw>
                </a:effectLst>
              </a:rPr>
              <a:t>0+0=0</a:t>
            </a:r>
            <a:r>
              <a:rPr kumimoji="1" lang="zh-CN" altLang="en-US">
                <a:solidFill>
                  <a:srgbClr val="0000FF"/>
                </a:solidFill>
                <a:effectLst>
                  <a:outerShdw blurRad="38100" dist="38100" dir="2700000" algn="tl">
                    <a:srgbClr val="000000"/>
                  </a:outerShdw>
                </a:effectLst>
              </a:rPr>
              <a:t>，</a:t>
            </a:r>
            <a:r>
              <a:rPr kumimoji="1" lang="en-US" altLang="zh-CN">
                <a:solidFill>
                  <a:srgbClr val="0000FF"/>
                </a:solidFill>
                <a:effectLst>
                  <a:outerShdw blurRad="38100" dist="38100" dir="2700000" algn="tl">
                    <a:srgbClr val="000000"/>
                  </a:outerShdw>
                </a:effectLst>
              </a:rPr>
              <a:t>1+0=0+1=1</a:t>
            </a:r>
            <a:r>
              <a:rPr kumimoji="1" lang="zh-CN" altLang="en-US">
                <a:solidFill>
                  <a:srgbClr val="0000FF"/>
                </a:solidFill>
                <a:effectLst>
                  <a:outerShdw blurRad="38100" dist="38100" dir="2700000" algn="tl">
                    <a:srgbClr val="000000"/>
                  </a:outerShdw>
                </a:effectLst>
              </a:rPr>
              <a:t>，</a:t>
            </a:r>
            <a:r>
              <a:rPr kumimoji="1" lang="en-US" altLang="zh-CN">
                <a:solidFill>
                  <a:srgbClr val="0000FF"/>
                </a:solidFill>
                <a:effectLst>
                  <a:outerShdw blurRad="38100" dist="38100" dir="2700000" algn="tl">
                    <a:srgbClr val="000000"/>
                  </a:outerShdw>
                </a:effectLst>
              </a:rPr>
              <a:t>1+1=0</a:t>
            </a:r>
            <a:r>
              <a:rPr kumimoji="1" lang="zh-CN" altLang="en-US">
                <a:effectLst>
                  <a:outerShdw blurRad="38100" dist="38100" dir="2700000" algn="tl">
                    <a:srgbClr val="FFFFFF"/>
                  </a:outerShdw>
                </a:effectLst>
              </a:rPr>
              <a:t>。</a:t>
            </a:r>
            <a:r>
              <a:rPr kumimoji="1" lang="zh-CN" altLang="en-US" b="0"/>
              <a:t> </a:t>
            </a:r>
          </a:p>
        </p:txBody>
      </p:sp>
      <p:sp>
        <p:nvSpPr>
          <p:cNvPr id="14339" name="Text Box 3"/>
          <p:cNvSpPr txBox="1">
            <a:spLocks noChangeArrowheads="1"/>
          </p:cNvSpPr>
          <p:nvPr/>
        </p:nvSpPr>
        <p:spPr bwMode="auto">
          <a:xfrm>
            <a:off x="395288" y="1916113"/>
            <a:ext cx="84248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在具体转移时，只考虑由可取状态到可取状态的转移。问题化为：                                                                                     </a:t>
            </a:r>
            <a:r>
              <a:rPr lang="zh-CN" altLang="en-US">
                <a:solidFill>
                  <a:srgbClr val="0000FF"/>
                </a:solidFill>
              </a:rPr>
              <a:t>由初始状态（</a:t>
            </a:r>
            <a:r>
              <a:rPr lang="en-US" altLang="zh-CN">
                <a:solidFill>
                  <a:srgbClr val="0000FF"/>
                </a:solidFill>
              </a:rPr>
              <a:t>1</a:t>
            </a:r>
            <a:r>
              <a:rPr lang="zh-CN" altLang="en-US">
                <a:solidFill>
                  <a:srgbClr val="0000FF"/>
                </a:solidFill>
              </a:rPr>
              <a:t>，</a:t>
            </a:r>
            <a:r>
              <a:rPr lang="en-US" altLang="zh-CN">
                <a:solidFill>
                  <a:srgbClr val="0000FF"/>
                </a:solidFill>
              </a:rPr>
              <a:t>1</a:t>
            </a:r>
            <a:r>
              <a:rPr lang="zh-CN" altLang="en-US">
                <a:solidFill>
                  <a:srgbClr val="0000FF"/>
                </a:solidFill>
              </a:rPr>
              <a:t>，</a:t>
            </a:r>
            <a:r>
              <a:rPr lang="en-US" altLang="zh-CN">
                <a:solidFill>
                  <a:srgbClr val="0000FF"/>
                </a:solidFill>
              </a:rPr>
              <a:t>1</a:t>
            </a:r>
            <a:r>
              <a:rPr lang="zh-CN" altLang="en-US">
                <a:solidFill>
                  <a:srgbClr val="0000FF"/>
                </a:solidFill>
              </a:rPr>
              <a:t>，</a:t>
            </a:r>
            <a:r>
              <a:rPr lang="en-US" altLang="zh-CN">
                <a:solidFill>
                  <a:srgbClr val="0000FF"/>
                </a:solidFill>
              </a:rPr>
              <a:t>1</a:t>
            </a:r>
            <a:r>
              <a:rPr lang="zh-CN" altLang="en-US">
                <a:solidFill>
                  <a:srgbClr val="0000FF"/>
                </a:solidFill>
              </a:rPr>
              <a:t>）出发，经奇数次上述运算转化为（</a:t>
            </a:r>
            <a:r>
              <a:rPr lang="en-US" altLang="zh-CN">
                <a:solidFill>
                  <a:srgbClr val="0000FF"/>
                </a:solidFill>
              </a:rPr>
              <a:t>0</a:t>
            </a:r>
            <a:r>
              <a:rPr lang="zh-CN" altLang="en-US">
                <a:solidFill>
                  <a:srgbClr val="0000FF"/>
                </a:solidFill>
              </a:rPr>
              <a:t>，</a:t>
            </a:r>
            <a:r>
              <a:rPr lang="en-US" altLang="zh-CN">
                <a:solidFill>
                  <a:srgbClr val="0000FF"/>
                </a:solidFill>
              </a:rPr>
              <a:t>0</a:t>
            </a:r>
            <a:r>
              <a:rPr lang="zh-CN" altLang="en-US">
                <a:solidFill>
                  <a:srgbClr val="0000FF"/>
                </a:solidFill>
              </a:rPr>
              <a:t>，</a:t>
            </a:r>
            <a:r>
              <a:rPr lang="en-US" altLang="zh-CN">
                <a:solidFill>
                  <a:srgbClr val="0000FF"/>
                </a:solidFill>
              </a:rPr>
              <a:t>0</a:t>
            </a:r>
            <a:r>
              <a:rPr lang="zh-CN" altLang="en-US">
                <a:solidFill>
                  <a:srgbClr val="0000FF"/>
                </a:solidFill>
              </a:rPr>
              <a:t>，</a:t>
            </a:r>
            <a:r>
              <a:rPr lang="en-US" altLang="zh-CN">
                <a:solidFill>
                  <a:srgbClr val="0000FF"/>
                </a:solidFill>
              </a:rPr>
              <a:t>0</a:t>
            </a:r>
            <a:r>
              <a:rPr lang="zh-CN" altLang="en-US">
                <a:solidFill>
                  <a:srgbClr val="0000FF"/>
                </a:solidFill>
              </a:rPr>
              <a:t>）的转移过程。</a:t>
            </a:r>
          </a:p>
        </p:txBody>
      </p:sp>
      <p:sp>
        <p:nvSpPr>
          <p:cNvPr id="14340" name="Text Box 4"/>
          <p:cNvSpPr txBox="1">
            <a:spLocks noChangeArrowheads="1"/>
          </p:cNvSpPr>
          <p:nvPr/>
        </p:nvSpPr>
        <p:spPr bwMode="auto">
          <a:xfrm>
            <a:off x="323850" y="3573463"/>
            <a:ext cx="3671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我们可以如下进行分析 </a:t>
            </a:r>
            <a:r>
              <a:rPr lang="zh-CN" altLang="en-US" sz="1800" b="0"/>
              <a:t> ：</a:t>
            </a:r>
            <a:r>
              <a:rPr lang="zh-CN" altLang="en-US">
                <a:solidFill>
                  <a:srgbClr val="FF0000"/>
                </a:solidFill>
              </a:rPr>
              <a:t>（第一次渡河）</a:t>
            </a:r>
          </a:p>
        </p:txBody>
      </p:sp>
      <p:sp>
        <p:nvSpPr>
          <p:cNvPr id="14341"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342" name="Object 6"/>
          <p:cNvGraphicFramePr>
            <a:graphicFrameLocks noChangeAspect="1"/>
          </p:cNvGraphicFramePr>
          <p:nvPr/>
        </p:nvGraphicFramePr>
        <p:xfrm>
          <a:off x="1547813" y="4279900"/>
          <a:ext cx="6480175" cy="1538288"/>
        </p:xfrm>
        <a:graphic>
          <a:graphicData uri="http://schemas.openxmlformats.org/presentationml/2006/ole">
            <mc:AlternateContent xmlns:mc="http://schemas.openxmlformats.org/markup-compatibility/2006">
              <mc:Choice xmlns:v="urn:schemas-microsoft-com:vml" Requires="v">
                <p:oleObj spid="_x0000_s14343" name="公式" r:id="rId4" imgW="3606480" imgH="939600" progId="Equation.3">
                  <p:embed/>
                </p:oleObj>
              </mc:Choice>
              <mc:Fallback>
                <p:oleObj name="公式" r:id="rId4" imgW="3606480" imgH="939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279900"/>
                        <a:ext cx="6480175" cy="153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checkerboard(across)">
                                      <p:cBhvr>
                                        <p:cTn id="12" dur="500"/>
                                        <p:tgtEl>
                                          <p:spTgt spid="14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4340"/>
                                        </p:tgtEl>
                                        <p:attrNameLst>
                                          <p:attrName>style.visibility</p:attrName>
                                        </p:attrNameLst>
                                      </p:cBhvr>
                                      <p:to>
                                        <p:strVal val="visible"/>
                                      </p:to>
                                    </p:set>
                                    <p:animEffect transition="in" filter="barn(inHorizontal)">
                                      <p:cBhvr>
                                        <p:cTn id="17" dur="500"/>
                                        <p:tgtEl>
                                          <p:spTgt spid="14340"/>
                                        </p:tgtEl>
                                      </p:cBhvr>
                                    </p:animEffect>
                                  </p:childTnLst>
                                </p:cTn>
                              </p:par>
                            </p:childTnLst>
                          </p:cTn>
                        </p:par>
                        <p:par>
                          <p:cTn id="18" fill="hold" nodeType="afterGroup">
                            <p:stCondLst>
                              <p:cond delay="500"/>
                            </p:stCondLst>
                            <p:childTnLst>
                              <p:par>
                                <p:cTn id="19" presetID="10" presetClass="entr" presetSubtype="0" fill="hold" nodeType="afterEffect">
                                  <p:stCondLst>
                                    <p:cond delay="0"/>
                                  </p:stCondLst>
                                  <p:childTnLst>
                                    <p:set>
                                      <p:cBhvr>
                                        <p:cTn id="20" dur="1" fill="hold">
                                          <p:stCondLst>
                                            <p:cond delay="0"/>
                                          </p:stCondLst>
                                        </p:cTn>
                                        <p:tgtEl>
                                          <p:spTgt spid="14342"/>
                                        </p:tgtEl>
                                        <p:attrNameLst>
                                          <p:attrName>style.visibility</p:attrName>
                                        </p:attrNameLst>
                                      </p:cBhvr>
                                      <p:to>
                                        <p:strVal val="visible"/>
                                      </p:to>
                                    </p:set>
                                    <p:animEffect transition="in" filter="fade">
                                      <p:cBhvr>
                                        <p:cTn id="21" dur="20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707" name="Group 19"/>
          <p:cNvGrpSpPr>
            <a:grpSpLocks/>
          </p:cNvGrpSpPr>
          <p:nvPr/>
        </p:nvGrpSpPr>
        <p:grpSpPr bwMode="auto">
          <a:xfrm>
            <a:off x="107950" y="476250"/>
            <a:ext cx="4043363" cy="530225"/>
            <a:chOff x="68" y="300"/>
            <a:chExt cx="2547" cy="334"/>
          </a:xfrm>
        </p:grpSpPr>
        <p:sp>
          <p:nvSpPr>
            <p:cNvPr id="114693" name="Rectangle 5"/>
            <p:cNvSpPr>
              <a:spLocks noChangeArrowheads="1"/>
            </p:cNvSpPr>
            <p:nvPr/>
          </p:nvSpPr>
          <p:spPr bwMode="auto">
            <a:xfrm>
              <a:off x="68" y="34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并且</a:t>
              </a:r>
              <a:endParaRPr lang="zh-CN" altLang="en-US"/>
            </a:p>
          </p:txBody>
        </p:sp>
        <p:graphicFrame>
          <p:nvGraphicFramePr>
            <p:cNvPr id="114692" name="Object 4"/>
            <p:cNvGraphicFramePr>
              <a:graphicFrameLocks noChangeAspect="1"/>
            </p:cNvGraphicFramePr>
            <p:nvPr/>
          </p:nvGraphicFramePr>
          <p:xfrm>
            <a:off x="747" y="300"/>
            <a:ext cx="1407" cy="315"/>
          </p:xfrm>
          <a:graphic>
            <a:graphicData uri="http://schemas.openxmlformats.org/presentationml/2006/ole">
              <mc:AlternateContent xmlns:mc="http://schemas.openxmlformats.org/markup-compatibility/2006">
                <mc:Choice xmlns:v="urn:schemas-microsoft-com:vml" Requires="v">
                  <p:oleObj spid="_x0000_s114709" name="公式" r:id="rId3" imgW="888840" imgH="203040" progId="Equation.3">
                    <p:embed/>
                  </p:oleObj>
                </mc:Choice>
                <mc:Fallback>
                  <p:oleObj name="公式" r:id="rId3" imgW="88884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 y="300"/>
                          <a:ext cx="1407"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4" name="Rectangle 6"/>
            <p:cNvSpPr>
              <a:spLocks noChangeArrowheads="1"/>
            </p:cNvSpPr>
            <p:nvPr/>
          </p:nvSpPr>
          <p:spPr bwMode="auto">
            <a:xfrm>
              <a:off x="1920" y="34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，其中</a:t>
              </a:r>
              <a:endParaRPr lang="zh-CN" altLang="en-US"/>
            </a:p>
          </p:txBody>
        </p:sp>
      </p:grpSp>
      <p:sp>
        <p:nvSpPr>
          <p:cNvPr id="114696" name="Rectangle 8"/>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5" name="Object 7"/>
          <p:cNvGraphicFramePr>
            <a:graphicFrameLocks noChangeAspect="1"/>
          </p:cNvGraphicFramePr>
          <p:nvPr/>
        </p:nvGraphicFramePr>
        <p:xfrm>
          <a:off x="4572000" y="404813"/>
          <a:ext cx="2041525" cy="2317750"/>
        </p:xfrm>
        <a:graphic>
          <a:graphicData uri="http://schemas.openxmlformats.org/presentationml/2006/ole">
            <mc:AlternateContent xmlns:mc="http://schemas.openxmlformats.org/markup-compatibility/2006">
              <mc:Choice xmlns:v="urn:schemas-microsoft-com:vml" Requires="v">
                <p:oleObj spid="_x0000_s114710" name="公式" r:id="rId5" imgW="1028520" imgH="1168200" progId="Equation.3">
                  <p:embed/>
                </p:oleObj>
              </mc:Choice>
              <mc:Fallback>
                <p:oleObj name="公式" r:id="rId5" imgW="1028520" imgH="1168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04813"/>
                        <a:ext cx="2041525" cy="231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8" name="Rectangle 10"/>
          <p:cNvSpPr>
            <a:spLocks noChangeArrowheads="1"/>
          </p:cNvSpPr>
          <p:nvPr/>
        </p:nvSpPr>
        <p:spPr bwMode="auto">
          <a:xfrm>
            <a:off x="131763" y="1484313"/>
            <a:ext cx="200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en-US" altLang="zh-CN">
                <a:solidFill>
                  <a:srgbClr val="0000FF"/>
                </a:solidFill>
                <a:latin typeface="Times New Roman" pitchFamily="18" charset="0"/>
                <a:cs typeface="Times New Roman" pitchFamily="18" charset="0"/>
              </a:rPr>
              <a:t>M</a:t>
            </a:r>
            <a:r>
              <a:rPr lang="zh-CN" altLang="en-US">
                <a:latin typeface="Times New Roman" pitchFamily="18" charset="0"/>
                <a:cs typeface="Times New Roman" pitchFamily="18" charset="0"/>
              </a:rPr>
              <a:t>的特征值为</a:t>
            </a:r>
            <a:endParaRPr lang="zh-CN" altLang="en-US"/>
          </a:p>
        </p:txBody>
      </p:sp>
      <p:graphicFrame>
        <p:nvGraphicFramePr>
          <p:cNvPr id="114697" name="Object 9"/>
          <p:cNvGraphicFramePr>
            <a:graphicFrameLocks noChangeAspect="1"/>
          </p:cNvGraphicFramePr>
          <p:nvPr/>
        </p:nvGraphicFramePr>
        <p:xfrm>
          <a:off x="539750" y="1989138"/>
          <a:ext cx="2663825" cy="809625"/>
        </p:xfrm>
        <a:graphic>
          <a:graphicData uri="http://schemas.openxmlformats.org/presentationml/2006/ole">
            <mc:AlternateContent xmlns:mc="http://schemas.openxmlformats.org/markup-compatibility/2006">
              <mc:Choice xmlns:v="urn:schemas-microsoft-com:vml" Requires="v">
                <p:oleObj spid="_x0000_s114711" name="公式" r:id="rId7" imgW="1282680" imgH="393480" progId="Equation.3">
                  <p:embed/>
                </p:oleObj>
              </mc:Choice>
              <mc:Fallback>
                <p:oleObj name="公式" r:id="rId7" imgW="1282680" imgH="3934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1989138"/>
                        <a:ext cx="26638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01" name="Rectangle 1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4708" name="Group 20"/>
          <p:cNvGrpSpPr>
            <a:grpSpLocks/>
          </p:cNvGrpSpPr>
          <p:nvPr/>
        </p:nvGrpSpPr>
        <p:grpSpPr bwMode="auto">
          <a:xfrm>
            <a:off x="395288" y="2706688"/>
            <a:ext cx="8280400" cy="823912"/>
            <a:chOff x="249" y="1705"/>
            <a:chExt cx="5216" cy="519"/>
          </a:xfrm>
        </p:grpSpPr>
        <p:sp>
          <p:nvSpPr>
            <p:cNvPr id="114699" name="Text Box 11"/>
            <p:cNvSpPr txBox="1">
              <a:spLocks noChangeArrowheads="1"/>
            </p:cNvSpPr>
            <p:nvPr/>
          </p:nvSpPr>
          <p:spPr bwMode="auto">
            <a:xfrm>
              <a:off x="249" y="1706"/>
              <a:ext cx="52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通过计算，可以解出与      、   相对应的两个线性无关的特征向量</a:t>
              </a:r>
              <a:r>
                <a:rPr lang="en-US" altLang="zh-CN" i="1">
                  <a:solidFill>
                    <a:srgbClr val="0000FF"/>
                  </a:solidFill>
                </a:rPr>
                <a:t>e</a:t>
              </a:r>
              <a:r>
                <a:rPr lang="en-US" altLang="zh-CN" baseline="-25000">
                  <a:solidFill>
                    <a:srgbClr val="0000FF"/>
                  </a:solidFill>
                </a:rPr>
                <a:t>1</a:t>
              </a:r>
              <a:r>
                <a:rPr lang="zh-CN" altLang="en-US"/>
                <a:t>和</a:t>
              </a:r>
              <a:r>
                <a:rPr lang="en-US" altLang="zh-CN" i="1">
                  <a:solidFill>
                    <a:srgbClr val="0000FF"/>
                  </a:solidFill>
                </a:rPr>
                <a:t>e</a:t>
              </a:r>
              <a:r>
                <a:rPr lang="en-US" altLang="zh-CN" baseline="-25000">
                  <a:solidFill>
                    <a:srgbClr val="0000FF"/>
                  </a:solidFill>
                </a:rPr>
                <a:t>2</a:t>
              </a:r>
              <a:r>
                <a:rPr lang="zh-CN" altLang="en-US"/>
                <a:t>，及与相对应的特征内 量</a:t>
              </a:r>
              <a:r>
                <a:rPr lang="en-US" altLang="zh-CN" i="1">
                  <a:solidFill>
                    <a:srgbClr val="0000FF"/>
                  </a:solidFill>
                </a:rPr>
                <a:t>e</a:t>
              </a:r>
              <a:r>
                <a:rPr lang="en-US" altLang="zh-CN" baseline="-25000">
                  <a:solidFill>
                    <a:srgbClr val="0000FF"/>
                  </a:solidFill>
                </a:rPr>
                <a:t>3</a:t>
              </a:r>
              <a:r>
                <a:rPr lang="zh-CN" altLang="en-US"/>
                <a:t>：</a:t>
              </a:r>
            </a:p>
          </p:txBody>
        </p:sp>
        <p:graphicFrame>
          <p:nvGraphicFramePr>
            <p:cNvPr id="114700" name="Object 12"/>
            <p:cNvGraphicFramePr>
              <a:graphicFrameLocks noChangeAspect="1"/>
            </p:cNvGraphicFramePr>
            <p:nvPr/>
          </p:nvGraphicFramePr>
          <p:xfrm>
            <a:off x="2327" y="1705"/>
            <a:ext cx="235" cy="318"/>
          </p:xfrm>
          <a:graphic>
            <a:graphicData uri="http://schemas.openxmlformats.org/presentationml/2006/ole">
              <mc:AlternateContent xmlns:mc="http://schemas.openxmlformats.org/markup-compatibility/2006">
                <mc:Choice xmlns:v="urn:schemas-microsoft-com:vml" Requires="v">
                  <p:oleObj spid="_x0000_s114712" name="公式" r:id="rId9" imgW="164880" imgH="215640" progId="Equation.3">
                    <p:embed/>
                  </p:oleObj>
                </mc:Choice>
                <mc:Fallback>
                  <p:oleObj name="公式" r:id="rId9" imgW="164880" imgH="21564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 y="1705"/>
                          <a:ext cx="235"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02" name="Object 14"/>
            <p:cNvGraphicFramePr>
              <a:graphicFrameLocks noChangeAspect="1"/>
            </p:cNvGraphicFramePr>
            <p:nvPr/>
          </p:nvGraphicFramePr>
          <p:xfrm>
            <a:off x="2644" y="1706"/>
            <a:ext cx="253" cy="318"/>
          </p:xfrm>
          <a:graphic>
            <a:graphicData uri="http://schemas.openxmlformats.org/presentationml/2006/ole">
              <mc:AlternateContent xmlns:mc="http://schemas.openxmlformats.org/markup-compatibility/2006">
                <mc:Choice xmlns:v="urn:schemas-microsoft-com:vml" Requires="v">
                  <p:oleObj spid="_x0000_s114713" name="公式" r:id="rId11" imgW="177480" imgH="215640" progId="Equation.3">
                    <p:embed/>
                  </p:oleObj>
                </mc:Choice>
                <mc:Fallback>
                  <p:oleObj name="公式" r:id="rId11" imgW="177480" imgH="21564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4" y="1706"/>
                          <a:ext cx="253"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4704" name="Rectangle 16"/>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703" name="Object 15"/>
          <p:cNvGraphicFramePr>
            <a:graphicFrameLocks noChangeAspect="1"/>
          </p:cNvGraphicFramePr>
          <p:nvPr/>
        </p:nvGraphicFramePr>
        <p:xfrm>
          <a:off x="1474788" y="3500438"/>
          <a:ext cx="4903787" cy="1368425"/>
        </p:xfrm>
        <a:graphic>
          <a:graphicData uri="http://schemas.openxmlformats.org/presentationml/2006/ole">
            <mc:AlternateContent xmlns:mc="http://schemas.openxmlformats.org/markup-compatibility/2006">
              <mc:Choice xmlns:v="urn:schemas-microsoft-com:vml" Requires="v">
                <p:oleObj spid="_x0000_s114714" name="公式" r:id="rId13" imgW="1854000" imgH="711000" progId="Equation.3">
                  <p:embed/>
                </p:oleObj>
              </mc:Choice>
              <mc:Fallback>
                <p:oleObj name="公式" r:id="rId13" imgW="1854000" imgH="7110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4788" y="3500438"/>
                        <a:ext cx="4903787"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06" name="Rectangle 18"/>
          <p:cNvSpPr>
            <a:spLocks noChangeArrowheads="1"/>
          </p:cNvSpPr>
          <p:nvPr/>
        </p:nvSpPr>
        <p:spPr bwMode="auto">
          <a:xfrm>
            <a:off x="179388" y="4868863"/>
            <a:ext cx="1073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tabLst>
                <a:tab pos="4619625" algn="l"/>
              </a:tabLst>
            </a:pPr>
            <a:r>
              <a:rPr lang="zh-CN" altLang="en-US">
                <a:latin typeface="Times New Roman" pitchFamily="18" charset="0"/>
                <a:cs typeface="Times New Roman" pitchFamily="18" charset="0"/>
              </a:rPr>
              <a:t>因此</a:t>
            </a:r>
            <a:endParaRPr lang="zh-CN" altLang="en-US"/>
          </a:p>
          <a:p>
            <a:pPr indent="276225" eaLnBrk="0" hangingPunct="0">
              <a:tabLst>
                <a:tab pos="4619625" algn="l"/>
              </a:tabLst>
            </a:pPr>
            <a:endParaRPr lang="en-US" altLang="zh-CN"/>
          </a:p>
        </p:txBody>
      </p:sp>
      <p:graphicFrame>
        <p:nvGraphicFramePr>
          <p:cNvPr id="114705" name="Object 17"/>
          <p:cNvGraphicFramePr>
            <a:graphicFrameLocks noChangeAspect="1"/>
          </p:cNvGraphicFramePr>
          <p:nvPr/>
        </p:nvGraphicFramePr>
        <p:xfrm>
          <a:off x="1762125" y="4724400"/>
          <a:ext cx="4249738" cy="1712913"/>
        </p:xfrm>
        <a:graphic>
          <a:graphicData uri="http://schemas.openxmlformats.org/presentationml/2006/ole">
            <mc:AlternateContent xmlns:mc="http://schemas.openxmlformats.org/markup-compatibility/2006">
              <mc:Choice xmlns:v="urn:schemas-microsoft-com:vml" Requires="v">
                <p:oleObj spid="_x0000_s114715" name="公式" r:id="rId15" imgW="2387520" imgH="965160" progId="Equation.3">
                  <p:embed/>
                </p:oleObj>
              </mc:Choice>
              <mc:Fallback>
                <p:oleObj name="公式" r:id="rId15" imgW="2387520" imgH="96516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62125" y="4724400"/>
                        <a:ext cx="4249738" cy="171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14707"/>
                                        </p:tgtEl>
                                        <p:attrNameLst>
                                          <p:attrName>style.visibility</p:attrName>
                                        </p:attrNameLst>
                                      </p:cBhvr>
                                      <p:to>
                                        <p:strVal val="visible"/>
                                      </p:to>
                                    </p:set>
                                    <p:animEffect transition="in" filter="slide(fromBottom)">
                                      <p:cBhvr>
                                        <p:cTn id="7" dur="500"/>
                                        <p:tgtEl>
                                          <p:spTgt spid="11470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14695"/>
                                        </p:tgtEl>
                                        <p:attrNameLst>
                                          <p:attrName>style.visibility</p:attrName>
                                        </p:attrNameLst>
                                      </p:cBhvr>
                                      <p:to>
                                        <p:strVal val="visible"/>
                                      </p:to>
                                    </p:set>
                                    <p:animEffect transition="in" filter="fade">
                                      <p:cBhvr>
                                        <p:cTn id="11" dur="2000"/>
                                        <p:tgtEl>
                                          <p:spTgt spid="1146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4698"/>
                                        </p:tgtEl>
                                        <p:attrNameLst>
                                          <p:attrName>style.visibility</p:attrName>
                                        </p:attrNameLst>
                                      </p:cBhvr>
                                      <p:to>
                                        <p:strVal val="visible"/>
                                      </p:to>
                                    </p:set>
                                    <p:animEffect transition="in" filter="slide(fromLeft)">
                                      <p:cBhvr>
                                        <p:cTn id="16" dur="500"/>
                                        <p:tgtEl>
                                          <p:spTgt spid="1146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14697"/>
                                        </p:tgtEl>
                                        <p:attrNameLst>
                                          <p:attrName>style.visibility</p:attrName>
                                        </p:attrNameLst>
                                      </p:cBhvr>
                                      <p:to>
                                        <p:strVal val="visible"/>
                                      </p:to>
                                    </p:set>
                                    <p:animEffect transition="in" filter="fade">
                                      <p:cBhvr>
                                        <p:cTn id="21" dur="2000"/>
                                        <p:tgtEl>
                                          <p:spTgt spid="1146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14708"/>
                                        </p:tgtEl>
                                        <p:attrNameLst>
                                          <p:attrName>style.visibility</p:attrName>
                                        </p:attrNameLst>
                                      </p:cBhvr>
                                      <p:to>
                                        <p:strVal val="visible"/>
                                      </p:to>
                                    </p:set>
                                    <p:animEffect transition="in" filter="wipe(left)">
                                      <p:cBhvr>
                                        <p:cTn id="26" dur="500"/>
                                        <p:tgtEl>
                                          <p:spTgt spid="1147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14703"/>
                                        </p:tgtEl>
                                        <p:attrNameLst>
                                          <p:attrName>style.visibility</p:attrName>
                                        </p:attrNameLst>
                                      </p:cBhvr>
                                      <p:to>
                                        <p:strVal val="visible"/>
                                      </p:to>
                                    </p:set>
                                    <p:animEffect transition="in" filter="fade">
                                      <p:cBhvr>
                                        <p:cTn id="31" dur="2000"/>
                                        <p:tgtEl>
                                          <p:spTgt spid="1147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4706"/>
                                        </p:tgtEl>
                                        <p:attrNameLst>
                                          <p:attrName>style.visibility</p:attrName>
                                        </p:attrNameLst>
                                      </p:cBhvr>
                                      <p:to>
                                        <p:strVal val="visible"/>
                                      </p:to>
                                    </p:set>
                                  </p:childTnLst>
                                </p:cTn>
                              </p:par>
                            </p:childTnLst>
                          </p:cTn>
                        </p:par>
                        <p:par>
                          <p:cTn id="36" fill="hold" nodeType="afterGroup">
                            <p:stCondLst>
                              <p:cond delay="0"/>
                            </p:stCondLst>
                            <p:childTnLst>
                              <p:par>
                                <p:cTn id="37" presetID="10" presetClass="entr" presetSubtype="0" fill="hold" nodeType="afterEffect">
                                  <p:stCondLst>
                                    <p:cond delay="0"/>
                                  </p:stCondLst>
                                  <p:childTnLst>
                                    <p:set>
                                      <p:cBhvr>
                                        <p:cTn id="38" dur="1" fill="hold">
                                          <p:stCondLst>
                                            <p:cond delay="0"/>
                                          </p:stCondLst>
                                        </p:cTn>
                                        <p:tgtEl>
                                          <p:spTgt spid="114705"/>
                                        </p:tgtEl>
                                        <p:attrNameLst>
                                          <p:attrName>style.visibility</p:attrName>
                                        </p:attrNameLst>
                                      </p:cBhvr>
                                      <p:to>
                                        <p:strVal val="visible"/>
                                      </p:to>
                                    </p:set>
                                    <p:animEffect transition="in" filter="fade">
                                      <p:cBhvr>
                                        <p:cTn id="39" dur="2000"/>
                                        <p:tgtEl>
                                          <p:spTgt spid="114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8" grpId="0"/>
      <p:bldP spid="11470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Rectangle 6"/>
          <p:cNvSpPr>
            <a:spLocks noChangeArrowheads="1"/>
          </p:cNvSpPr>
          <p:nvPr/>
        </p:nvSpPr>
        <p:spPr bwMode="auto">
          <a:xfrm>
            <a:off x="0" y="2697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5717" name="Object 5"/>
          <p:cNvGraphicFramePr>
            <a:graphicFrameLocks noChangeAspect="1"/>
          </p:cNvGraphicFramePr>
          <p:nvPr/>
        </p:nvGraphicFramePr>
        <p:xfrm>
          <a:off x="755650" y="549275"/>
          <a:ext cx="3384550" cy="584200"/>
        </p:xfrm>
        <a:graphic>
          <a:graphicData uri="http://schemas.openxmlformats.org/presentationml/2006/ole">
            <mc:AlternateContent xmlns:mc="http://schemas.openxmlformats.org/markup-compatibility/2006">
              <mc:Choice xmlns:v="urn:schemas-microsoft-com:vml" Requires="v">
                <p:oleObj spid="_x0000_s115734" name="公式" r:id="rId3" imgW="1155600" imgH="203040" progId="Equation.3">
                  <p:embed/>
                </p:oleObj>
              </mc:Choice>
              <mc:Fallback>
                <p:oleObj name="公式" r:id="rId3" imgW="115560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549275"/>
                        <a:ext cx="33845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19" name="Rectangle 7"/>
          <p:cNvSpPr>
            <a:spLocks noChangeArrowheads="1"/>
          </p:cNvSpPr>
          <p:nvPr/>
        </p:nvSpPr>
        <p:spPr bwMode="auto">
          <a:xfrm>
            <a:off x="0" y="2897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5716" name="Object 4"/>
          <p:cNvGraphicFramePr>
            <a:graphicFrameLocks noChangeAspect="1"/>
          </p:cNvGraphicFramePr>
          <p:nvPr/>
        </p:nvGraphicFramePr>
        <p:xfrm>
          <a:off x="1547813" y="1052513"/>
          <a:ext cx="5976937" cy="1692275"/>
        </p:xfrm>
        <a:graphic>
          <a:graphicData uri="http://schemas.openxmlformats.org/presentationml/2006/ole">
            <mc:AlternateContent xmlns:mc="http://schemas.openxmlformats.org/markup-compatibility/2006">
              <mc:Choice xmlns:v="urn:schemas-microsoft-com:vml" Requires="v">
                <p:oleObj spid="_x0000_s115735" name="公式" r:id="rId5" imgW="3288960" imgH="1041120" progId="Equation.3">
                  <p:embed/>
                </p:oleObj>
              </mc:Choice>
              <mc:Fallback>
                <p:oleObj name="公式" r:id="rId5" imgW="3288960" imgH="10411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052513"/>
                        <a:ext cx="5976937" cy="169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0" name="Rectangle 8"/>
          <p:cNvSpPr>
            <a:spLocks noChangeArrowheads="1"/>
          </p:cNvSpPr>
          <p:nvPr/>
        </p:nvSpPr>
        <p:spPr bwMode="auto">
          <a:xfrm>
            <a:off x="323850" y="256540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解得：</a:t>
            </a:r>
            <a:endParaRPr lang="zh-CN" altLang="en-US"/>
          </a:p>
        </p:txBody>
      </p:sp>
      <p:sp>
        <p:nvSpPr>
          <p:cNvPr id="115722" name="Rectangle 10"/>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5721" name="Object 9"/>
          <p:cNvGraphicFramePr>
            <a:graphicFrameLocks noChangeAspect="1"/>
          </p:cNvGraphicFramePr>
          <p:nvPr/>
        </p:nvGraphicFramePr>
        <p:xfrm>
          <a:off x="1763713" y="2638425"/>
          <a:ext cx="3163887" cy="2952750"/>
        </p:xfrm>
        <a:graphic>
          <a:graphicData uri="http://schemas.openxmlformats.org/presentationml/2006/ole">
            <mc:AlternateContent xmlns:mc="http://schemas.openxmlformats.org/markup-compatibility/2006">
              <mc:Choice xmlns:v="urn:schemas-microsoft-com:vml" Requires="v">
                <p:oleObj spid="_x0000_s115736" name="公式" r:id="rId7" imgW="1625400" imgH="1625400" progId="Equation.3">
                  <p:embed/>
                </p:oleObj>
              </mc:Choice>
              <mc:Fallback>
                <p:oleObj name="公式" r:id="rId7" imgW="1625400" imgH="16254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2638425"/>
                        <a:ext cx="3163887"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5730" name="Group 18"/>
          <p:cNvGrpSpPr>
            <a:grpSpLocks/>
          </p:cNvGrpSpPr>
          <p:nvPr/>
        </p:nvGrpSpPr>
        <p:grpSpPr bwMode="auto">
          <a:xfrm>
            <a:off x="-173038" y="5634038"/>
            <a:ext cx="2609851" cy="482600"/>
            <a:chOff x="-109" y="3549"/>
            <a:chExt cx="1644" cy="304"/>
          </a:xfrm>
        </p:grpSpPr>
        <p:sp>
          <p:nvSpPr>
            <p:cNvPr id="115725" name="Rectangle 13"/>
            <p:cNvSpPr>
              <a:spLocks noChangeArrowheads="1"/>
            </p:cNvSpPr>
            <p:nvPr/>
          </p:nvSpPr>
          <p:spPr bwMode="auto">
            <a:xfrm>
              <a:off x="-109" y="3565"/>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当</a:t>
              </a:r>
              <a:endParaRPr lang="zh-CN" altLang="en-US"/>
            </a:p>
          </p:txBody>
        </p:sp>
        <p:graphicFrame>
          <p:nvGraphicFramePr>
            <p:cNvPr id="115724" name="Object 12"/>
            <p:cNvGraphicFramePr>
              <a:graphicFrameLocks noChangeAspect="1"/>
            </p:cNvGraphicFramePr>
            <p:nvPr/>
          </p:nvGraphicFramePr>
          <p:xfrm>
            <a:off x="345" y="3610"/>
            <a:ext cx="772" cy="241"/>
          </p:xfrm>
          <a:graphic>
            <a:graphicData uri="http://schemas.openxmlformats.org/presentationml/2006/ole">
              <mc:AlternateContent xmlns:mc="http://schemas.openxmlformats.org/markup-compatibility/2006">
                <mc:Choice xmlns:v="urn:schemas-microsoft-com:vml" Requires="v">
                  <p:oleObj spid="_x0000_s115737" name="公式" r:id="rId9" imgW="457200" imgH="139680" progId="Equation.3">
                    <p:embed/>
                  </p:oleObj>
                </mc:Choice>
                <mc:Fallback>
                  <p:oleObj name="公式" r:id="rId9" imgW="457200" imgH="1396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 y="3610"/>
                          <a:ext cx="772"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6" name="Rectangle 14"/>
            <p:cNvSpPr>
              <a:spLocks noChangeArrowheads="1"/>
            </p:cNvSpPr>
            <p:nvPr/>
          </p:nvSpPr>
          <p:spPr bwMode="auto">
            <a:xfrm>
              <a:off x="889" y="3549"/>
              <a:ext cx="6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时，</a:t>
              </a:r>
              <a:endParaRPr lang="zh-CN" altLang="en-US"/>
            </a:p>
          </p:txBody>
        </p:sp>
      </p:grpSp>
      <p:grpSp>
        <p:nvGrpSpPr>
          <p:cNvPr id="115731" name="Group 19"/>
          <p:cNvGrpSpPr>
            <a:grpSpLocks/>
          </p:cNvGrpSpPr>
          <p:nvPr/>
        </p:nvGrpSpPr>
        <p:grpSpPr bwMode="auto">
          <a:xfrm>
            <a:off x="2201863" y="5445125"/>
            <a:ext cx="1960562" cy="908050"/>
            <a:chOff x="1387" y="3430"/>
            <a:chExt cx="1235" cy="572"/>
          </a:xfrm>
        </p:grpSpPr>
        <p:graphicFrame>
          <p:nvGraphicFramePr>
            <p:cNvPr id="115723" name="Object 11"/>
            <p:cNvGraphicFramePr>
              <a:graphicFrameLocks noChangeAspect="1"/>
            </p:cNvGraphicFramePr>
            <p:nvPr/>
          </p:nvGraphicFramePr>
          <p:xfrm>
            <a:off x="1387" y="3430"/>
            <a:ext cx="813" cy="572"/>
          </p:xfrm>
          <a:graphic>
            <a:graphicData uri="http://schemas.openxmlformats.org/presentationml/2006/ole">
              <mc:AlternateContent xmlns:mc="http://schemas.openxmlformats.org/markup-compatibility/2006">
                <mc:Choice xmlns:v="urn:schemas-microsoft-com:vml" Requires="v">
                  <p:oleObj spid="_x0000_s115738" name="公式" r:id="rId11" imgW="660240" imgH="469800" progId="Equation.3">
                    <p:embed/>
                  </p:oleObj>
                </mc:Choice>
                <mc:Fallback>
                  <p:oleObj name="公式" r:id="rId11" imgW="660240" imgH="469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7" y="3430"/>
                          <a:ext cx="813" cy="5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7" name="Rectangle 15"/>
            <p:cNvSpPr>
              <a:spLocks noChangeArrowheads="1"/>
            </p:cNvSpPr>
            <p:nvPr/>
          </p:nvSpPr>
          <p:spPr bwMode="auto">
            <a:xfrm>
              <a:off x="1927" y="3549"/>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，所以</a:t>
              </a:r>
              <a:endParaRPr lang="zh-CN" altLang="en-US"/>
            </a:p>
          </p:txBody>
        </p:sp>
      </p:grpSp>
      <p:sp>
        <p:nvSpPr>
          <p:cNvPr id="115729" name="Rectangle 1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5728" name="Object 16"/>
          <p:cNvGraphicFramePr>
            <a:graphicFrameLocks noChangeAspect="1"/>
          </p:cNvGraphicFramePr>
          <p:nvPr/>
        </p:nvGraphicFramePr>
        <p:xfrm>
          <a:off x="4356100" y="5489575"/>
          <a:ext cx="4679950" cy="782638"/>
        </p:xfrm>
        <a:graphic>
          <a:graphicData uri="http://schemas.openxmlformats.org/presentationml/2006/ole">
            <mc:AlternateContent xmlns:mc="http://schemas.openxmlformats.org/markup-compatibility/2006">
              <mc:Choice xmlns:v="urn:schemas-microsoft-com:vml" Requires="v">
                <p:oleObj spid="_x0000_s115739" name="公式" r:id="rId13" imgW="2336760" imgH="393480" progId="Equation.3">
                  <p:embed/>
                </p:oleObj>
              </mc:Choice>
              <mc:Fallback>
                <p:oleObj name="公式" r:id="rId13" imgW="2336760" imgH="39348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6100" y="5489575"/>
                        <a:ext cx="4679950"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33" name="AutoShape 21" descr="信纸"/>
          <p:cNvSpPr>
            <a:spLocks noChangeArrowheads="1"/>
          </p:cNvSpPr>
          <p:nvPr/>
        </p:nvSpPr>
        <p:spPr bwMode="auto">
          <a:xfrm flipV="1">
            <a:off x="4859338" y="2779713"/>
            <a:ext cx="3313112" cy="2665412"/>
          </a:xfrm>
          <a:prstGeom prst="verticalScroll">
            <a:avLst>
              <a:gd name="adj" fmla="val 12500"/>
            </a:avLst>
          </a:prstGeom>
          <a:blipFill dpi="0" rotWithShape="1">
            <a:blip r:embed="rId15"/>
            <a:srcRect/>
            <a:tile tx="0" ty="0" sx="100000" sy="100000" flip="none" algn="tl"/>
          </a:bli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dist" fontAlgn="t"/>
            <a:r>
              <a:rPr lang="zh-CN" altLang="en-US"/>
              <a:t>因此，如果用基因 </a:t>
            </a:r>
          </a:p>
          <a:p>
            <a:pPr algn="dist" fontAlgn="t"/>
            <a:r>
              <a:rPr lang="zh-CN" altLang="en-US"/>
              <a:t>型相同的植物培育 </a:t>
            </a:r>
          </a:p>
          <a:p>
            <a:pPr algn="dist" fontAlgn="t"/>
            <a:r>
              <a:rPr lang="zh-CN" altLang="en-US"/>
              <a:t>后代，在极限情况 </a:t>
            </a:r>
          </a:p>
          <a:p>
            <a:pPr algn="dist" fontAlgn="t"/>
            <a:r>
              <a:rPr lang="zh-CN" altLang="en-US"/>
              <a:t>下，后代仅具有基 </a:t>
            </a:r>
          </a:p>
          <a:p>
            <a:pPr algn="dist" fontAlgn="t"/>
            <a:r>
              <a:rPr lang="zh-CN" altLang="en-US"/>
              <a:t>因</a:t>
            </a:r>
            <a:r>
              <a:rPr lang="en-US" altLang="zh-CN" i="1">
                <a:solidFill>
                  <a:srgbClr val="FF3300"/>
                </a:solidFill>
              </a:rPr>
              <a:t>AA</a:t>
            </a:r>
            <a:r>
              <a:rPr lang="zh-CN" altLang="en-US"/>
              <a:t>和</a:t>
            </a:r>
            <a:r>
              <a:rPr lang="en-US" altLang="zh-CN" i="1">
                <a:solidFill>
                  <a:srgbClr val="FF3300"/>
                </a:solidFill>
              </a:rPr>
              <a:t>aa</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blinds(horizontal)">
                                      <p:cBhvr>
                                        <p:cTn id="7" dur="500"/>
                                        <p:tgtEl>
                                          <p:spTgt spid="115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5716"/>
                                        </p:tgtEl>
                                        <p:attrNameLst>
                                          <p:attrName>style.visibility</p:attrName>
                                        </p:attrNameLst>
                                      </p:cBhvr>
                                      <p:to>
                                        <p:strVal val="visible"/>
                                      </p:to>
                                    </p:set>
                                    <p:animEffect transition="in" filter="fade">
                                      <p:cBhvr>
                                        <p:cTn id="12" dur="2000"/>
                                        <p:tgtEl>
                                          <p:spTgt spid="1157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5720"/>
                                        </p:tgtEl>
                                        <p:attrNameLst>
                                          <p:attrName>style.visibility</p:attrName>
                                        </p:attrNameLst>
                                      </p:cBhvr>
                                      <p:to>
                                        <p:strVal val="visible"/>
                                      </p:to>
                                    </p:set>
                                  </p:childTnLst>
                                </p:cTn>
                              </p:par>
                            </p:childTnLst>
                          </p:cTn>
                        </p:par>
                        <p:par>
                          <p:cTn id="17" fill="hold" nodeType="afterGroup">
                            <p:stCondLst>
                              <p:cond delay="0"/>
                            </p:stCondLst>
                            <p:childTnLst>
                              <p:par>
                                <p:cTn id="18" presetID="10" presetClass="entr" presetSubtype="0" fill="hold" nodeType="afterEffect">
                                  <p:stCondLst>
                                    <p:cond delay="0"/>
                                  </p:stCondLst>
                                  <p:childTnLst>
                                    <p:set>
                                      <p:cBhvr>
                                        <p:cTn id="19" dur="1" fill="hold">
                                          <p:stCondLst>
                                            <p:cond delay="0"/>
                                          </p:stCondLst>
                                        </p:cTn>
                                        <p:tgtEl>
                                          <p:spTgt spid="115721"/>
                                        </p:tgtEl>
                                        <p:attrNameLst>
                                          <p:attrName>style.visibility</p:attrName>
                                        </p:attrNameLst>
                                      </p:cBhvr>
                                      <p:to>
                                        <p:strVal val="visible"/>
                                      </p:to>
                                    </p:set>
                                    <p:animEffect transition="in" filter="fade">
                                      <p:cBhvr>
                                        <p:cTn id="20" dur="2000"/>
                                        <p:tgtEl>
                                          <p:spTgt spid="1157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5730"/>
                                        </p:tgtEl>
                                        <p:attrNameLst>
                                          <p:attrName>style.visibility</p:attrName>
                                        </p:attrNameLst>
                                      </p:cBhvr>
                                      <p:to>
                                        <p:strVal val="visible"/>
                                      </p:to>
                                    </p:set>
                                    <p:animEffect transition="in" filter="wipe(left)">
                                      <p:cBhvr>
                                        <p:cTn id="25" dur="500"/>
                                        <p:tgtEl>
                                          <p:spTgt spid="1157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15731"/>
                                        </p:tgtEl>
                                        <p:attrNameLst>
                                          <p:attrName>style.visibility</p:attrName>
                                        </p:attrNameLst>
                                      </p:cBhvr>
                                      <p:to>
                                        <p:strVal val="visible"/>
                                      </p:to>
                                    </p:set>
                                    <p:animEffect transition="in" filter="wipe(left)">
                                      <p:cBhvr>
                                        <p:cTn id="30" dur="500"/>
                                        <p:tgtEl>
                                          <p:spTgt spid="115731"/>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15728"/>
                                        </p:tgtEl>
                                        <p:attrNameLst>
                                          <p:attrName>style.visibility</p:attrName>
                                        </p:attrNameLst>
                                      </p:cBhvr>
                                      <p:to>
                                        <p:strVal val="visible"/>
                                      </p:to>
                                    </p:set>
                                    <p:animEffect transition="in" filter="wipe(left)">
                                      <p:cBhvr>
                                        <p:cTn id="34" dur="500"/>
                                        <p:tgtEl>
                                          <p:spTgt spid="1157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15733"/>
                                        </p:tgtEl>
                                        <p:attrNameLst>
                                          <p:attrName>style.visibility</p:attrName>
                                        </p:attrNameLst>
                                      </p:cBhvr>
                                      <p:to>
                                        <p:strVal val="visible"/>
                                      </p:to>
                                    </p:set>
                                    <p:animEffect transition="in" filter="wipe(up)">
                                      <p:cBhvr>
                                        <p:cTn id="39" dur="500"/>
                                        <p:tgtEl>
                                          <p:spTgt spid="11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0" grpId="0"/>
      <p:bldP spid="1157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44" name="Group 8"/>
          <p:cNvGrpSpPr>
            <a:grpSpLocks/>
          </p:cNvGrpSpPr>
          <p:nvPr/>
        </p:nvGrpSpPr>
        <p:grpSpPr bwMode="auto">
          <a:xfrm>
            <a:off x="323850" y="908050"/>
            <a:ext cx="8496300" cy="5545138"/>
            <a:chOff x="204" y="572"/>
            <a:chExt cx="5352" cy="3493"/>
          </a:xfrm>
        </p:grpSpPr>
        <p:sp>
          <p:nvSpPr>
            <p:cNvPr id="116741" name="AutoShape 5"/>
            <p:cNvSpPr>
              <a:spLocks noChangeArrowheads="1"/>
            </p:cNvSpPr>
            <p:nvPr/>
          </p:nvSpPr>
          <p:spPr bwMode="auto">
            <a:xfrm>
              <a:off x="204" y="572"/>
              <a:ext cx="5352" cy="3493"/>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16742" name="Text Box 6"/>
            <p:cNvSpPr txBox="1">
              <a:spLocks noChangeArrowheads="1"/>
            </p:cNvSpPr>
            <p:nvPr/>
          </p:nvSpPr>
          <p:spPr bwMode="auto">
            <a:xfrm>
              <a:off x="250" y="682"/>
              <a:ext cx="5293" cy="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00FF"/>
                  </a:solidFill>
                </a:rPr>
                <a:t>例</a:t>
              </a:r>
              <a:r>
                <a:rPr lang="en-US" altLang="zh-CN" sz="2800">
                  <a:solidFill>
                    <a:srgbClr val="0000FF"/>
                  </a:solidFill>
                </a:rPr>
                <a:t>4.9</a:t>
              </a:r>
              <a:r>
                <a:rPr lang="en-US" altLang="zh-CN" sz="2800"/>
                <a:t>  </a:t>
              </a:r>
              <a:r>
                <a:rPr lang="zh-CN" altLang="en-US" sz="2800">
                  <a:solidFill>
                    <a:srgbClr val="FF3300"/>
                  </a:solidFill>
                </a:rPr>
                <a:t>常染体隐性疾病模型</a:t>
              </a:r>
            </a:p>
            <a:p>
              <a:r>
                <a:rPr lang="zh-CN" altLang="en-US" sz="2800"/>
                <a:t>现在世界上已经发现的遗传病有将   近</a:t>
              </a:r>
              <a:r>
                <a:rPr lang="en-US" altLang="zh-CN" sz="2800">
                  <a:solidFill>
                    <a:srgbClr val="0000FF"/>
                  </a:solidFill>
                </a:rPr>
                <a:t>4000</a:t>
              </a:r>
              <a:r>
                <a:rPr lang="zh-CN" altLang="en-US" sz="2800"/>
                <a:t>种。在一般情况下，遗传疾病和特殊的种族、部落及群体 有关。例如，遗传病库利氏贫血症的患者以居住在 地中海沿岸为多，镰状网性贫血症一般流行在黑人中，家族黑蒙性白痴症则流行在东欧犹太人中间。 患者经常未到成年就痛苦地死去，而他们的父母则 是疾病的病源。假若我们能识别这些疾病的隐性患 者，并且规定两个隐性患者不能结合（因为两个隐 性病患者结合，他们的后代就可能成为显性患者），那么未来的儿童，虽然有可能是隐性患者，但绝不 会出现显性特征，不会受到疾病的折磨。</a:t>
              </a:r>
              <a:r>
                <a:rPr lang="zh-CN" altLang="en-US" sz="2800" b="0"/>
                <a:t> </a:t>
              </a:r>
            </a:p>
          </p:txBody>
        </p:sp>
      </p:grpSp>
      <p:pic>
        <p:nvPicPr>
          <p:cNvPr id="116743" name="Picture 7" descr="H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33375"/>
            <a:ext cx="862012"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16744"/>
                                        </p:tgtEl>
                                        <p:attrNameLst>
                                          <p:attrName>style.visibility</p:attrName>
                                        </p:attrNameLst>
                                      </p:cBhvr>
                                      <p:to>
                                        <p:strVal val="visible"/>
                                      </p:to>
                                    </p:set>
                                    <p:animEffect transition="in" filter="wipe(up)">
                                      <p:cBhvr>
                                        <p:cTn id="10" dur="500"/>
                                        <p:tgtEl>
                                          <p:spTgt spid="116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4" name="Group 4"/>
          <p:cNvGrpSpPr>
            <a:grpSpLocks/>
          </p:cNvGrpSpPr>
          <p:nvPr/>
        </p:nvGrpSpPr>
        <p:grpSpPr bwMode="auto">
          <a:xfrm flipH="1">
            <a:off x="323850" y="4221163"/>
            <a:ext cx="2511425" cy="1655762"/>
            <a:chOff x="1303" y="1686"/>
            <a:chExt cx="2573" cy="1669"/>
          </a:xfrm>
        </p:grpSpPr>
        <p:grpSp>
          <p:nvGrpSpPr>
            <p:cNvPr id="117765" name="Group 5"/>
            <p:cNvGrpSpPr>
              <a:grpSpLocks/>
            </p:cNvGrpSpPr>
            <p:nvPr/>
          </p:nvGrpSpPr>
          <p:grpSpPr bwMode="auto">
            <a:xfrm>
              <a:off x="1303" y="2760"/>
              <a:ext cx="2573" cy="595"/>
              <a:chOff x="1303" y="2760"/>
              <a:chExt cx="2573" cy="595"/>
            </a:xfrm>
          </p:grpSpPr>
          <p:sp>
            <p:nvSpPr>
              <p:cNvPr id="117766" name="Freeform 6"/>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117767" name="Rectangle 7"/>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117768" name="Freeform 8"/>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sp>
          <p:nvSpPr>
            <p:cNvPr id="117769" name="Freeform 9"/>
            <p:cNvSpPr>
              <a:spLocks/>
            </p:cNvSpPr>
            <p:nvPr/>
          </p:nvSpPr>
          <p:spPr bwMode="auto">
            <a:xfrm>
              <a:off x="2239" y="2128"/>
              <a:ext cx="20" cy="48"/>
            </a:xfrm>
            <a:custGeom>
              <a:avLst/>
              <a:gdLst>
                <a:gd name="T0" fmla="*/ 0 w 39"/>
                <a:gd name="T1" fmla="*/ 29 h 95"/>
                <a:gd name="T2" fmla="*/ 11 w 39"/>
                <a:gd name="T3" fmla="*/ 15 h 95"/>
                <a:gd name="T4" fmla="*/ 39 w 39"/>
                <a:gd name="T5" fmla="*/ 0 h 95"/>
                <a:gd name="T6" fmla="*/ 38 w 39"/>
                <a:gd name="T7" fmla="*/ 95 h 95"/>
                <a:gd name="T8" fmla="*/ 30 w 39"/>
                <a:gd name="T9" fmla="*/ 83 h 95"/>
                <a:gd name="T10" fmla="*/ 21 w 39"/>
                <a:gd name="T11" fmla="*/ 70 h 95"/>
                <a:gd name="T12" fmla="*/ 8 w 39"/>
                <a:gd name="T13" fmla="*/ 49 h 95"/>
                <a:gd name="T14" fmla="*/ 0 w 39"/>
                <a:gd name="T15" fmla="*/ 2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zh-CN" altLang="en-US"/>
            </a:p>
          </p:txBody>
        </p:sp>
        <p:grpSp>
          <p:nvGrpSpPr>
            <p:cNvPr id="117770" name="Group 10"/>
            <p:cNvGrpSpPr>
              <a:grpSpLocks/>
            </p:cNvGrpSpPr>
            <p:nvPr/>
          </p:nvGrpSpPr>
          <p:grpSpPr bwMode="auto">
            <a:xfrm>
              <a:off x="2801" y="1975"/>
              <a:ext cx="67" cy="57"/>
              <a:chOff x="2801" y="1975"/>
              <a:chExt cx="67" cy="57"/>
            </a:xfrm>
          </p:grpSpPr>
          <p:sp>
            <p:nvSpPr>
              <p:cNvPr id="117771" name="Oval 11"/>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117772" name="Oval 12"/>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117773" name="Group 13"/>
            <p:cNvGrpSpPr>
              <a:grpSpLocks/>
            </p:cNvGrpSpPr>
            <p:nvPr/>
          </p:nvGrpSpPr>
          <p:grpSpPr bwMode="auto">
            <a:xfrm>
              <a:off x="2973" y="1980"/>
              <a:ext cx="67" cy="57"/>
              <a:chOff x="2973" y="1980"/>
              <a:chExt cx="67" cy="57"/>
            </a:xfrm>
          </p:grpSpPr>
          <p:sp>
            <p:nvSpPr>
              <p:cNvPr id="117774" name="Oval 14"/>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117775" name="Oval 15"/>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117776" name="Group 16"/>
            <p:cNvGrpSpPr>
              <a:grpSpLocks/>
            </p:cNvGrpSpPr>
            <p:nvPr/>
          </p:nvGrpSpPr>
          <p:grpSpPr bwMode="auto">
            <a:xfrm>
              <a:off x="2169" y="1686"/>
              <a:ext cx="1380" cy="1387"/>
              <a:chOff x="2169" y="1686"/>
              <a:chExt cx="1380" cy="1387"/>
            </a:xfrm>
          </p:grpSpPr>
          <p:grpSp>
            <p:nvGrpSpPr>
              <p:cNvPr id="117777" name="Group 17"/>
              <p:cNvGrpSpPr>
                <a:grpSpLocks/>
              </p:cNvGrpSpPr>
              <p:nvPr/>
            </p:nvGrpSpPr>
            <p:grpSpPr bwMode="auto">
              <a:xfrm>
                <a:off x="2169" y="1686"/>
                <a:ext cx="1236" cy="1387"/>
                <a:chOff x="2169" y="1686"/>
                <a:chExt cx="1236" cy="1387"/>
              </a:xfrm>
            </p:grpSpPr>
            <p:sp>
              <p:nvSpPr>
                <p:cNvPr id="117778" name="Freeform 18"/>
                <p:cNvSpPr>
                  <a:spLocks/>
                </p:cNvSpPr>
                <p:nvPr/>
              </p:nvSpPr>
              <p:spPr bwMode="auto">
                <a:xfrm>
                  <a:off x="3081" y="1941"/>
                  <a:ext cx="64" cy="155"/>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117779" name="Freeform 19"/>
                <p:cNvSpPr>
                  <a:spLocks/>
                </p:cNvSpPr>
                <p:nvPr/>
              </p:nvSpPr>
              <p:spPr bwMode="auto">
                <a:xfrm>
                  <a:off x="2667" y="1945"/>
                  <a:ext cx="63" cy="155"/>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117780" name="Group 20"/>
                <p:cNvGrpSpPr>
                  <a:grpSpLocks/>
                </p:cNvGrpSpPr>
                <p:nvPr/>
              </p:nvGrpSpPr>
              <p:grpSpPr bwMode="auto">
                <a:xfrm>
                  <a:off x="2169" y="2067"/>
                  <a:ext cx="1236" cy="1006"/>
                  <a:chOff x="2169" y="2067"/>
                  <a:chExt cx="1236" cy="1006"/>
                </a:xfrm>
              </p:grpSpPr>
              <p:sp>
                <p:nvSpPr>
                  <p:cNvPr id="117781" name="Freeform 21"/>
                  <p:cNvSpPr>
                    <a:spLocks/>
                  </p:cNvSpPr>
                  <p:nvPr/>
                </p:nvSpPr>
                <p:spPr bwMode="auto">
                  <a:xfrm>
                    <a:off x="2169" y="2107"/>
                    <a:ext cx="1236" cy="655"/>
                  </a:xfrm>
                  <a:custGeom>
                    <a:avLst/>
                    <a:gdLst>
                      <a:gd name="T0" fmla="*/ 555 w 2472"/>
                      <a:gd name="T1" fmla="*/ 1310 h 1310"/>
                      <a:gd name="T2" fmla="*/ 553 w 2472"/>
                      <a:gd name="T3" fmla="*/ 1263 h 1310"/>
                      <a:gd name="T4" fmla="*/ 555 w 2472"/>
                      <a:gd name="T5" fmla="*/ 1180 h 1310"/>
                      <a:gd name="T6" fmla="*/ 565 w 2472"/>
                      <a:gd name="T7" fmla="*/ 1093 h 1310"/>
                      <a:gd name="T8" fmla="*/ 510 w 2472"/>
                      <a:gd name="T9" fmla="*/ 1128 h 1310"/>
                      <a:gd name="T10" fmla="*/ 461 w 2472"/>
                      <a:gd name="T11" fmla="*/ 1159 h 1310"/>
                      <a:gd name="T12" fmla="*/ 359 w 2472"/>
                      <a:gd name="T13" fmla="*/ 1194 h 1310"/>
                      <a:gd name="T14" fmla="*/ 267 w 2472"/>
                      <a:gd name="T15" fmla="*/ 1206 h 1310"/>
                      <a:gd name="T16" fmla="*/ 206 w 2472"/>
                      <a:gd name="T17" fmla="*/ 1203 h 1310"/>
                      <a:gd name="T18" fmla="*/ 164 w 2472"/>
                      <a:gd name="T19" fmla="*/ 1183 h 1310"/>
                      <a:gd name="T20" fmla="*/ 117 w 2472"/>
                      <a:gd name="T21" fmla="*/ 1124 h 1310"/>
                      <a:gd name="T22" fmla="*/ 65 w 2472"/>
                      <a:gd name="T23" fmla="*/ 1032 h 1310"/>
                      <a:gd name="T24" fmla="*/ 39 w 2472"/>
                      <a:gd name="T25" fmla="*/ 955 h 1310"/>
                      <a:gd name="T26" fmla="*/ 24 w 2472"/>
                      <a:gd name="T27" fmla="*/ 890 h 1310"/>
                      <a:gd name="T28" fmla="*/ 11 w 2472"/>
                      <a:gd name="T29" fmla="*/ 828 h 1310"/>
                      <a:gd name="T30" fmla="*/ 5 w 2472"/>
                      <a:gd name="T31" fmla="*/ 773 h 1310"/>
                      <a:gd name="T32" fmla="*/ 0 w 2472"/>
                      <a:gd name="T33" fmla="*/ 705 h 1310"/>
                      <a:gd name="T34" fmla="*/ 0 w 2472"/>
                      <a:gd name="T35" fmla="*/ 622 h 1310"/>
                      <a:gd name="T36" fmla="*/ 2 w 2472"/>
                      <a:gd name="T37" fmla="*/ 546 h 1310"/>
                      <a:gd name="T38" fmla="*/ 14 w 2472"/>
                      <a:gd name="T39" fmla="*/ 475 h 1310"/>
                      <a:gd name="T40" fmla="*/ 25 w 2472"/>
                      <a:gd name="T41" fmla="*/ 403 h 1310"/>
                      <a:gd name="T42" fmla="*/ 39 w 2472"/>
                      <a:gd name="T43" fmla="*/ 336 h 1310"/>
                      <a:gd name="T44" fmla="*/ 57 w 2472"/>
                      <a:gd name="T45" fmla="*/ 271 h 1310"/>
                      <a:gd name="T46" fmla="*/ 82 w 2472"/>
                      <a:gd name="T47" fmla="*/ 183 h 1310"/>
                      <a:gd name="T48" fmla="*/ 112 w 2472"/>
                      <a:gd name="T49" fmla="*/ 133 h 1310"/>
                      <a:gd name="T50" fmla="*/ 142 w 2472"/>
                      <a:gd name="T51" fmla="*/ 79 h 1310"/>
                      <a:gd name="T52" fmla="*/ 164 w 2472"/>
                      <a:gd name="T53" fmla="*/ 114 h 1310"/>
                      <a:gd name="T54" fmla="*/ 189 w 2472"/>
                      <a:gd name="T55" fmla="*/ 152 h 1310"/>
                      <a:gd name="T56" fmla="*/ 234 w 2472"/>
                      <a:gd name="T57" fmla="*/ 202 h 1310"/>
                      <a:gd name="T58" fmla="*/ 272 w 2472"/>
                      <a:gd name="T59" fmla="*/ 225 h 1310"/>
                      <a:gd name="T60" fmla="*/ 315 w 2472"/>
                      <a:gd name="T61" fmla="*/ 237 h 1310"/>
                      <a:gd name="T62" fmla="*/ 393 w 2472"/>
                      <a:gd name="T63" fmla="*/ 218 h 1310"/>
                      <a:gd name="T64" fmla="*/ 478 w 2472"/>
                      <a:gd name="T65" fmla="*/ 176 h 1310"/>
                      <a:gd name="T66" fmla="*/ 484 w 2472"/>
                      <a:gd name="T67" fmla="*/ 275 h 1310"/>
                      <a:gd name="T68" fmla="*/ 518 w 2472"/>
                      <a:gd name="T69" fmla="*/ 505 h 1310"/>
                      <a:gd name="T70" fmla="*/ 507 w 2472"/>
                      <a:gd name="T71" fmla="*/ 621 h 1310"/>
                      <a:gd name="T72" fmla="*/ 588 w 2472"/>
                      <a:gd name="T73" fmla="*/ 460 h 1310"/>
                      <a:gd name="T74" fmla="*/ 657 w 2472"/>
                      <a:gd name="T75" fmla="*/ 345 h 1310"/>
                      <a:gd name="T76" fmla="*/ 726 w 2472"/>
                      <a:gd name="T77" fmla="*/ 265 h 1310"/>
                      <a:gd name="T78" fmla="*/ 818 w 2472"/>
                      <a:gd name="T79" fmla="*/ 173 h 1310"/>
                      <a:gd name="T80" fmla="*/ 899 w 2472"/>
                      <a:gd name="T81" fmla="*/ 102 h 1310"/>
                      <a:gd name="T82" fmla="*/ 1060 w 2472"/>
                      <a:gd name="T83" fmla="*/ 34 h 1310"/>
                      <a:gd name="T84" fmla="*/ 1244 w 2472"/>
                      <a:gd name="T85" fmla="*/ 0 h 1310"/>
                      <a:gd name="T86" fmla="*/ 1461 w 2472"/>
                      <a:gd name="T87" fmla="*/ 0 h 1310"/>
                      <a:gd name="T88" fmla="*/ 1830 w 2472"/>
                      <a:gd name="T89" fmla="*/ 57 h 1310"/>
                      <a:gd name="T90" fmla="*/ 2071 w 2472"/>
                      <a:gd name="T91" fmla="*/ 161 h 1310"/>
                      <a:gd name="T92" fmla="*/ 2219 w 2472"/>
                      <a:gd name="T93" fmla="*/ 287 h 1310"/>
                      <a:gd name="T94" fmla="*/ 2323 w 2472"/>
                      <a:gd name="T95" fmla="*/ 439 h 1310"/>
                      <a:gd name="T96" fmla="*/ 2415 w 2472"/>
                      <a:gd name="T97" fmla="*/ 587 h 1310"/>
                      <a:gd name="T98" fmla="*/ 2461 w 2472"/>
                      <a:gd name="T99" fmla="*/ 737 h 1310"/>
                      <a:gd name="T100" fmla="*/ 2472 w 2472"/>
                      <a:gd name="T101" fmla="*/ 1059 h 1310"/>
                      <a:gd name="T102" fmla="*/ 2461 w 2472"/>
                      <a:gd name="T103" fmla="*/ 1310 h 1310"/>
                      <a:gd name="T104" fmla="*/ 555 w 2472"/>
                      <a:gd name="T105" fmla="*/ 131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zh-CN" altLang="en-US"/>
                  </a:p>
                </p:txBody>
              </p:sp>
              <p:grpSp>
                <p:nvGrpSpPr>
                  <p:cNvPr id="117782" name="Group 22"/>
                  <p:cNvGrpSpPr>
                    <a:grpSpLocks/>
                  </p:cNvGrpSpPr>
                  <p:nvPr/>
                </p:nvGrpSpPr>
                <p:grpSpPr bwMode="auto">
                  <a:xfrm>
                    <a:off x="2681" y="2067"/>
                    <a:ext cx="449" cy="1006"/>
                    <a:chOff x="2681" y="2067"/>
                    <a:chExt cx="449" cy="1006"/>
                  </a:xfrm>
                </p:grpSpPr>
                <p:sp>
                  <p:nvSpPr>
                    <p:cNvPr id="117783" name="Freeform 23"/>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117784" name="Freeform 24"/>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sp>
              <p:nvSpPr>
                <p:cNvPr id="117785" name="Freeform 25"/>
                <p:cNvSpPr>
                  <a:spLocks/>
                </p:cNvSpPr>
                <p:nvPr/>
              </p:nvSpPr>
              <p:spPr bwMode="auto">
                <a:xfrm>
                  <a:off x="2939" y="2008"/>
                  <a:ext cx="347" cy="43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117786" name="Freeform 26"/>
                <p:cNvSpPr>
                  <a:spLocks/>
                </p:cNvSpPr>
                <p:nvPr/>
              </p:nvSpPr>
              <p:spPr bwMode="auto">
                <a:xfrm>
                  <a:off x="2681" y="1740"/>
                  <a:ext cx="438" cy="621"/>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117787" name="Group 27"/>
                <p:cNvGrpSpPr>
                  <a:grpSpLocks/>
                </p:cNvGrpSpPr>
                <p:nvPr/>
              </p:nvGrpSpPr>
              <p:grpSpPr bwMode="auto">
                <a:xfrm>
                  <a:off x="2802" y="2002"/>
                  <a:ext cx="216" cy="233"/>
                  <a:chOff x="2802" y="2002"/>
                  <a:chExt cx="216" cy="233"/>
                </a:xfrm>
              </p:grpSpPr>
              <p:sp>
                <p:nvSpPr>
                  <p:cNvPr id="117788" name="Freeform 28"/>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789" name="Freeform 29"/>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790" name="Freeform 30"/>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7791" name="Group 31"/>
                <p:cNvGrpSpPr>
                  <a:grpSpLocks/>
                </p:cNvGrpSpPr>
                <p:nvPr/>
              </p:nvGrpSpPr>
              <p:grpSpPr bwMode="auto">
                <a:xfrm>
                  <a:off x="2780" y="1904"/>
                  <a:ext cx="287" cy="26"/>
                  <a:chOff x="2780" y="1904"/>
                  <a:chExt cx="287" cy="26"/>
                </a:xfrm>
              </p:grpSpPr>
              <p:sp>
                <p:nvSpPr>
                  <p:cNvPr id="117792" name="Freeform 32"/>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117793" name="Freeform 33"/>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117794" name="Freeform 34"/>
                <p:cNvSpPr>
                  <a:spLocks/>
                </p:cNvSpPr>
                <p:nvPr/>
              </p:nvSpPr>
              <p:spPr bwMode="auto">
                <a:xfrm>
                  <a:off x="2693" y="1686"/>
                  <a:ext cx="451" cy="294"/>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117795" name="Freeform 35"/>
              <p:cNvSpPr>
                <a:spLocks/>
              </p:cNvSpPr>
              <p:nvPr/>
            </p:nvSpPr>
            <p:spPr bwMode="auto">
              <a:xfrm>
                <a:off x="3072" y="2309"/>
                <a:ext cx="477" cy="509"/>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zh-CN" altLang="en-US"/>
              </a:p>
            </p:txBody>
          </p:sp>
          <p:sp>
            <p:nvSpPr>
              <p:cNvPr id="117796" name="Freeform 36"/>
              <p:cNvSpPr>
                <a:spLocks/>
              </p:cNvSpPr>
              <p:nvPr/>
            </p:nvSpPr>
            <p:spPr bwMode="auto">
              <a:xfrm>
                <a:off x="3065" y="2297"/>
                <a:ext cx="291" cy="24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grpSp>
          <p:nvGrpSpPr>
            <p:cNvPr id="117797" name="Group 37"/>
            <p:cNvGrpSpPr>
              <a:grpSpLocks/>
            </p:cNvGrpSpPr>
            <p:nvPr/>
          </p:nvGrpSpPr>
          <p:grpSpPr bwMode="auto">
            <a:xfrm>
              <a:off x="2692" y="1940"/>
              <a:ext cx="431" cy="125"/>
              <a:chOff x="2692" y="1940"/>
              <a:chExt cx="431" cy="125"/>
            </a:xfrm>
          </p:grpSpPr>
          <p:grpSp>
            <p:nvGrpSpPr>
              <p:cNvPr id="117798" name="Group 38"/>
              <p:cNvGrpSpPr>
                <a:grpSpLocks/>
              </p:cNvGrpSpPr>
              <p:nvPr/>
            </p:nvGrpSpPr>
            <p:grpSpPr bwMode="auto">
              <a:xfrm>
                <a:off x="2692" y="1940"/>
                <a:ext cx="431" cy="125"/>
                <a:chOff x="2692" y="1940"/>
                <a:chExt cx="431" cy="125"/>
              </a:xfrm>
            </p:grpSpPr>
            <p:sp>
              <p:nvSpPr>
                <p:cNvPr id="117799" name="Freeform 39"/>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117800" name="Freeform 40"/>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117801" name="Freeform 41"/>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117802" name="Freeform 42"/>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117803" name="Freeform 43"/>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117804" name="Group 44"/>
              <p:cNvGrpSpPr>
                <a:grpSpLocks/>
              </p:cNvGrpSpPr>
              <p:nvPr/>
            </p:nvGrpSpPr>
            <p:grpSpPr bwMode="auto">
              <a:xfrm>
                <a:off x="2803" y="1970"/>
                <a:ext cx="67" cy="57"/>
                <a:chOff x="2803" y="1970"/>
                <a:chExt cx="67" cy="57"/>
              </a:xfrm>
            </p:grpSpPr>
            <p:sp>
              <p:nvSpPr>
                <p:cNvPr id="117805" name="Oval 45"/>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117806" name="Oval 46"/>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117807" name="Group 47"/>
              <p:cNvGrpSpPr>
                <a:grpSpLocks/>
              </p:cNvGrpSpPr>
              <p:nvPr/>
            </p:nvGrpSpPr>
            <p:grpSpPr bwMode="auto">
              <a:xfrm>
                <a:off x="2975" y="1975"/>
                <a:ext cx="67" cy="57"/>
                <a:chOff x="2975" y="1975"/>
                <a:chExt cx="67" cy="57"/>
              </a:xfrm>
            </p:grpSpPr>
            <p:sp>
              <p:nvSpPr>
                <p:cNvPr id="117808" name="Oval 48"/>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117809" name="Oval 49"/>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sp>
          <p:nvSpPr>
            <p:cNvPr id="117810" name="Freeform 50"/>
            <p:cNvSpPr>
              <a:spLocks/>
            </p:cNvSpPr>
            <p:nvPr/>
          </p:nvSpPr>
          <p:spPr bwMode="auto">
            <a:xfrm>
              <a:off x="2208" y="2064"/>
              <a:ext cx="192" cy="192"/>
            </a:xfrm>
            <a:custGeom>
              <a:avLst/>
              <a:gdLst>
                <a:gd name="T0" fmla="*/ 94 w 487"/>
                <a:gd name="T1" fmla="*/ 0 h 424"/>
                <a:gd name="T2" fmla="*/ 115 w 487"/>
                <a:gd name="T3" fmla="*/ 35 h 424"/>
                <a:gd name="T4" fmla="*/ 125 w 487"/>
                <a:gd name="T5" fmla="*/ 50 h 424"/>
                <a:gd name="T6" fmla="*/ 143 w 487"/>
                <a:gd name="T7" fmla="*/ 84 h 424"/>
                <a:gd name="T8" fmla="*/ 156 w 487"/>
                <a:gd name="T9" fmla="*/ 107 h 424"/>
                <a:gd name="T10" fmla="*/ 174 w 487"/>
                <a:gd name="T11" fmla="*/ 122 h 424"/>
                <a:gd name="T12" fmla="*/ 201 w 487"/>
                <a:gd name="T13" fmla="*/ 143 h 424"/>
                <a:gd name="T14" fmla="*/ 246 w 487"/>
                <a:gd name="T15" fmla="*/ 166 h 424"/>
                <a:gd name="T16" fmla="*/ 288 w 487"/>
                <a:gd name="T17" fmla="*/ 166 h 424"/>
                <a:gd name="T18" fmla="*/ 327 w 487"/>
                <a:gd name="T19" fmla="*/ 161 h 424"/>
                <a:gd name="T20" fmla="*/ 375 w 487"/>
                <a:gd name="T21" fmla="*/ 143 h 424"/>
                <a:gd name="T22" fmla="*/ 440 w 487"/>
                <a:gd name="T23" fmla="*/ 114 h 424"/>
                <a:gd name="T24" fmla="*/ 446 w 487"/>
                <a:gd name="T25" fmla="*/ 138 h 424"/>
                <a:gd name="T26" fmla="*/ 476 w 487"/>
                <a:gd name="T27" fmla="*/ 304 h 424"/>
                <a:gd name="T28" fmla="*/ 487 w 487"/>
                <a:gd name="T29" fmla="*/ 389 h 424"/>
                <a:gd name="T30" fmla="*/ 417 w 487"/>
                <a:gd name="T31" fmla="*/ 412 h 424"/>
                <a:gd name="T32" fmla="*/ 327 w 487"/>
                <a:gd name="T33" fmla="*/ 418 h 424"/>
                <a:gd name="T34" fmla="*/ 275 w 487"/>
                <a:gd name="T35" fmla="*/ 424 h 424"/>
                <a:gd name="T36" fmla="*/ 184 w 487"/>
                <a:gd name="T37" fmla="*/ 400 h 424"/>
                <a:gd name="T38" fmla="*/ 120 w 487"/>
                <a:gd name="T39" fmla="*/ 365 h 424"/>
                <a:gd name="T40" fmla="*/ 71 w 487"/>
                <a:gd name="T41" fmla="*/ 320 h 424"/>
                <a:gd name="T42" fmla="*/ 29 w 487"/>
                <a:gd name="T43" fmla="*/ 275 h 424"/>
                <a:gd name="T44" fmla="*/ 0 w 487"/>
                <a:gd name="T45" fmla="*/ 224 h 424"/>
                <a:gd name="T46" fmla="*/ 11 w 487"/>
                <a:gd name="T47" fmla="*/ 175 h 424"/>
                <a:gd name="T48" fmla="*/ 35 w 487"/>
                <a:gd name="T49" fmla="*/ 108 h 424"/>
                <a:gd name="T50" fmla="*/ 59 w 487"/>
                <a:gd name="T51" fmla="*/ 66 h 424"/>
                <a:gd name="T52" fmla="*/ 94 w 487"/>
                <a:gd name="T5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117811" name="Group 51"/>
            <p:cNvGrpSpPr>
              <a:grpSpLocks/>
            </p:cNvGrpSpPr>
            <p:nvPr/>
          </p:nvGrpSpPr>
          <p:grpSpPr bwMode="auto">
            <a:xfrm rot="16200000" flipV="1">
              <a:off x="2006" y="1788"/>
              <a:ext cx="442" cy="322"/>
              <a:chOff x="4363" y="2585"/>
              <a:chExt cx="1104" cy="808"/>
            </a:xfrm>
          </p:grpSpPr>
          <p:sp>
            <p:nvSpPr>
              <p:cNvPr id="117812" name="Freeform 52"/>
              <p:cNvSpPr>
                <a:spLocks/>
              </p:cNvSpPr>
              <p:nvPr/>
            </p:nvSpPr>
            <p:spPr bwMode="auto">
              <a:xfrm>
                <a:off x="4363" y="2585"/>
                <a:ext cx="1104" cy="808"/>
              </a:xfrm>
              <a:custGeom>
                <a:avLst/>
                <a:gdLst>
                  <a:gd name="T0" fmla="*/ 729 w 3311"/>
                  <a:gd name="T1" fmla="*/ 97 h 2423"/>
                  <a:gd name="T2" fmla="*/ 1249 w 3311"/>
                  <a:gd name="T3" fmla="*/ 0 h 2423"/>
                  <a:gd name="T4" fmla="*/ 1674 w 3311"/>
                  <a:gd name="T5" fmla="*/ 79 h 2423"/>
                  <a:gd name="T6" fmla="*/ 2115 w 3311"/>
                  <a:gd name="T7" fmla="*/ 271 h 2423"/>
                  <a:gd name="T8" fmla="*/ 2512 w 3311"/>
                  <a:gd name="T9" fmla="*/ 443 h 2423"/>
                  <a:gd name="T10" fmla="*/ 2874 w 3311"/>
                  <a:gd name="T11" fmla="*/ 584 h 2423"/>
                  <a:gd name="T12" fmla="*/ 2967 w 3311"/>
                  <a:gd name="T13" fmla="*/ 663 h 2423"/>
                  <a:gd name="T14" fmla="*/ 2971 w 3311"/>
                  <a:gd name="T15" fmla="*/ 829 h 2423"/>
                  <a:gd name="T16" fmla="*/ 2874 w 3311"/>
                  <a:gd name="T17" fmla="*/ 909 h 2423"/>
                  <a:gd name="T18" fmla="*/ 2708 w 3311"/>
                  <a:gd name="T19" fmla="*/ 938 h 2423"/>
                  <a:gd name="T20" fmla="*/ 2574 w 3311"/>
                  <a:gd name="T21" fmla="*/ 931 h 2423"/>
                  <a:gd name="T22" fmla="*/ 2424 w 3311"/>
                  <a:gd name="T23" fmla="*/ 900 h 2423"/>
                  <a:gd name="T24" fmla="*/ 2477 w 3311"/>
                  <a:gd name="T25" fmla="*/ 981 h 2423"/>
                  <a:gd name="T26" fmla="*/ 2526 w 3311"/>
                  <a:gd name="T27" fmla="*/ 1048 h 2423"/>
                  <a:gd name="T28" fmla="*/ 2756 w 3311"/>
                  <a:gd name="T29" fmla="*/ 1194 h 2423"/>
                  <a:gd name="T30" fmla="*/ 2874 w 3311"/>
                  <a:gd name="T31" fmla="*/ 1309 h 2423"/>
                  <a:gd name="T32" fmla="*/ 2983 w 3311"/>
                  <a:gd name="T33" fmla="*/ 1420 h 2423"/>
                  <a:gd name="T34" fmla="*/ 3158 w 3311"/>
                  <a:gd name="T35" fmla="*/ 1570 h 2423"/>
                  <a:gd name="T36" fmla="*/ 3249 w 3311"/>
                  <a:gd name="T37" fmla="*/ 1676 h 2423"/>
                  <a:gd name="T38" fmla="*/ 3299 w 3311"/>
                  <a:gd name="T39" fmla="*/ 1776 h 2423"/>
                  <a:gd name="T40" fmla="*/ 3308 w 3311"/>
                  <a:gd name="T41" fmla="*/ 1879 h 2423"/>
                  <a:gd name="T42" fmla="*/ 3239 w 3311"/>
                  <a:gd name="T43" fmla="*/ 1969 h 2423"/>
                  <a:gd name="T44" fmla="*/ 3228 w 3311"/>
                  <a:gd name="T45" fmla="*/ 2050 h 2423"/>
                  <a:gd name="T46" fmla="*/ 3237 w 3311"/>
                  <a:gd name="T47" fmla="*/ 2131 h 2423"/>
                  <a:gd name="T48" fmla="*/ 3218 w 3311"/>
                  <a:gd name="T49" fmla="*/ 2200 h 2423"/>
                  <a:gd name="T50" fmla="*/ 3184 w 3311"/>
                  <a:gd name="T51" fmla="*/ 2244 h 2423"/>
                  <a:gd name="T52" fmla="*/ 3117 w 3311"/>
                  <a:gd name="T53" fmla="*/ 2272 h 2423"/>
                  <a:gd name="T54" fmla="*/ 3002 w 3311"/>
                  <a:gd name="T55" fmla="*/ 2267 h 2423"/>
                  <a:gd name="T56" fmla="*/ 2939 w 3311"/>
                  <a:gd name="T57" fmla="*/ 2291 h 2423"/>
                  <a:gd name="T58" fmla="*/ 2923 w 3311"/>
                  <a:gd name="T59" fmla="*/ 2369 h 2423"/>
                  <a:gd name="T60" fmla="*/ 2890 w 3311"/>
                  <a:gd name="T61" fmla="*/ 2410 h 2423"/>
                  <a:gd name="T62" fmla="*/ 2842 w 3311"/>
                  <a:gd name="T63" fmla="*/ 2422 h 2423"/>
                  <a:gd name="T64" fmla="*/ 2768 w 3311"/>
                  <a:gd name="T65" fmla="*/ 2420 h 2423"/>
                  <a:gd name="T66" fmla="*/ 2629 w 3311"/>
                  <a:gd name="T67" fmla="*/ 2373 h 2423"/>
                  <a:gd name="T68" fmla="*/ 2337 w 3311"/>
                  <a:gd name="T69" fmla="*/ 2223 h 2423"/>
                  <a:gd name="T70" fmla="*/ 2176 w 3311"/>
                  <a:gd name="T71" fmla="*/ 2173 h 2423"/>
                  <a:gd name="T72" fmla="*/ 2012 w 3311"/>
                  <a:gd name="T73" fmla="*/ 2147 h 2423"/>
                  <a:gd name="T74" fmla="*/ 1642 w 3311"/>
                  <a:gd name="T75" fmla="*/ 2004 h 2423"/>
                  <a:gd name="T76" fmla="*/ 1364 w 3311"/>
                  <a:gd name="T77" fmla="*/ 1853 h 2423"/>
                  <a:gd name="T78" fmla="*/ 1158 w 3311"/>
                  <a:gd name="T79" fmla="*/ 1766 h 2423"/>
                  <a:gd name="T80" fmla="*/ 995 w 3311"/>
                  <a:gd name="T81" fmla="*/ 1687 h 2423"/>
                  <a:gd name="T82" fmla="*/ 821 w 3311"/>
                  <a:gd name="T83" fmla="*/ 1562 h 2423"/>
                  <a:gd name="T84" fmla="*/ 270 w 3311"/>
                  <a:gd name="T85" fmla="*/ 1059 h 2423"/>
                  <a:gd name="T86" fmla="*/ 208 w 3311"/>
                  <a:gd name="T87" fmla="*/ 20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zh-CN" altLang="en-US"/>
              </a:p>
            </p:txBody>
          </p:sp>
          <p:sp>
            <p:nvSpPr>
              <p:cNvPr id="117813" name="Freeform 53"/>
              <p:cNvSpPr>
                <a:spLocks/>
              </p:cNvSpPr>
              <p:nvPr/>
            </p:nvSpPr>
            <p:spPr bwMode="auto">
              <a:xfrm>
                <a:off x="4784" y="3075"/>
                <a:ext cx="336" cy="224"/>
              </a:xfrm>
              <a:custGeom>
                <a:avLst/>
                <a:gdLst>
                  <a:gd name="T0" fmla="*/ 961 w 1008"/>
                  <a:gd name="T1" fmla="*/ 673 h 673"/>
                  <a:gd name="T2" fmla="*/ 995 w 1008"/>
                  <a:gd name="T3" fmla="*/ 624 h 673"/>
                  <a:gd name="T4" fmla="*/ 1008 w 1008"/>
                  <a:gd name="T5" fmla="*/ 572 h 673"/>
                  <a:gd name="T6" fmla="*/ 1004 w 1008"/>
                  <a:gd name="T7" fmla="*/ 530 h 673"/>
                  <a:gd name="T8" fmla="*/ 970 w 1008"/>
                  <a:gd name="T9" fmla="*/ 469 h 673"/>
                  <a:gd name="T10" fmla="*/ 916 w 1008"/>
                  <a:gd name="T11" fmla="*/ 420 h 673"/>
                  <a:gd name="T12" fmla="*/ 847 w 1008"/>
                  <a:gd name="T13" fmla="*/ 372 h 673"/>
                  <a:gd name="T14" fmla="*/ 763 w 1008"/>
                  <a:gd name="T15" fmla="*/ 332 h 673"/>
                  <a:gd name="T16" fmla="*/ 679 w 1008"/>
                  <a:gd name="T17" fmla="*/ 310 h 673"/>
                  <a:gd name="T18" fmla="*/ 599 w 1008"/>
                  <a:gd name="T19" fmla="*/ 291 h 673"/>
                  <a:gd name="T20" fmla="*/ 557 w 1008"/>
                  <a:gd name="T21" fmla="*/ 248 h 673"/>
                  <a:gd name="T22" fmla="*/ 513 w 1008"/>
                  <a:gd name="T23" fmla="*/ 208 h 673"/>
                  <a:gd name="T24" fmla="*/ 454 w 1008"/>
                  <a:gd name="T25" fmla="*/ 161 h 673"/>
                  <a:gd name="T26" fmla="*/ 405 w 1008"/>
                  <a:gd name="T27" fmla="*/ 129 h 673"/>
                  <a:gd name="T28" fmla="*/ 332 w 1008"/>
                  <a:gd name="T29" fmla="*/ 92 h 673"/>
                  <a:gd name="T30" fmla="*/ 292 w 1008"/>
                  <a:gd name="T31" fmla="*/ 75 h 673"/>
                  <a:gd name="T32" fmla="*/ 220 w 1008"/>
                  <a:gd name="T33" fmla="*/ 33 h 673"/>
                  <a:gd name="T34" fmla="*/ 142 w 1008"/>
                  <a:gd name="T35" fmla="*/ 10 h 673"/>
                  <a:gd name="T36" fmla="*/ 53 w 1008"/>
                  <a:gd name="T37" fmla="*/ 0 h 673"/>
                  <a:gd name="T38" fmla="*/ 0 w 1008"/>
                  <a:gd name="T39" fmla="*/ 1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14" name="Freeform 54"/>
              <p:cNvSpPr>
                <a:spLocks/>
              </p:cNvSpPr>
              <p:nvPr/>
            </p:nvSpPr>
            <p:spPr bwMode="auto">
              <a:xfrm>
                <a:off x="4981" y="3054"/>
                <a:ext cx="359" cy="279"/>
              </a:xfrm>
              <a:custGeom>
                <a:avLst/>
                <a:gdLst>
                  <a:gd name="T0" fmla="*/ 1077 w 1077"/>
                  <a:gd name="T1" fmla="*/ 838 h 838"/>
                  <a:gd name="T2" fmla="*/ 1069 w 1077"/>
                  <a:gd name="T3" fmla="*/ 806 h 838"/>
                  <a:gd name="T4" fmla="*/ 1057 w 1077"/>
                  <a:gd name="T5" fmla="*/ 769 h 838"/>
                  <a:gd name="T6" fmla="*/ 1036 w 1077"/>
                  <a:gd name="T7" fmla="*/ 732 h 838"/>
                  <a:gd name="T8" fmla="*/ 1016 w 1077"/>
                  <a:gd name="T9" fmla="*/ 704 h 838"/>
                  <a:gd name="T10" fmla="*/ 989 w 1077"/>
                  <a:gd name="T11" fmla="*/ 676 h 838"/>
                  <a:gd name="T12" fmla="*/ 908 w 1077"/>
                  <a:gd name="T13" fmla="*/ 609 h 838"/>
                  <a:gd name="T14" fmla="*/ 814 w 1077"/>
                  <a:gd name="T15" fmla="*/ 548 h 838"/>
                  <a:gd name="T16" fmla="*/ 736 w 1077"/>
                  <a:gd name="T17" fmla="*/ 514 h 838"/>
                  <a:gd name="T18" fmla="*/ 635 w 1077"/>
                  <a:gd name="T19" fmla="*/ 485 h 838"/>
                  <a:gd name="T20" fmla="*/ 547 w 1077"/>
                  <a:gd name="T21" fmla="*/ 413 h 838"/>
                  <a:gd name="T22" fmla="*/ 469 w 1077"/>
                  <a:gd name="T23" fmla="*/ 339 h 838"/>
                  <a:gd name="T24" fmla="*/ 386 w 1077"/>
                  <a:gd name="T25" fmla="*/ 275 h 838"/>
                  <a:gd name="T26" fmla="*/ 286 w 1077"/>
                  <a:gd name="T27" fmla="*/ 213 h 838"/>
                  <a:gd name="T28" fmla="*/ 198 w 1077"/>
                  <a:gd name="T29" fmla="*/ 159 h 838"/>
                  <a:gd name="T30" fmla="*/ 120 w 1077"/>
                  <a:gd name="T31" fmla="*/ 72 h 838"/>
                  <a:gd name="T32" fmla="*/ 0 w 1077"/>
                  <a:gd name="T3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15" name="Freeform 55"/>
              <p:cNvSpPr>
                <a:spLocks/>
              </p:cNvSpPr>
              <p:nvPr/>
            </p:nvSpPr>
            <p:spPr bwMode="auto">
              <a:xfrm>
                <a:off x="5074" y="2973"/>
                <a:ext cx="356" cy="276"/>
              </a:xfrm>
              <a:custGeom>
                <a:avLst/>
                <a:gdLst>
                  <a:gd name="T0" fmla="*/ 1069 w 1069"/>
                  <a:gd name="T1" fmla="*/ 828 h 828"/>
                  <a:gd name="T2" fmla="*/ 1026 w 1069"/>
                  <a:gd name="T3" fmla="*/ 771 h 828"/>
                  <a:gd name="T4" fmla="*/ 989 w 1069"/>
                  <a:gd name="T5" fmla="*/ 728 h 828"/>
                  <a:gd name="T6" fmla="*/ 947 w 1069"/>
                  <a:gd name="T7" fmla="*/ 694 h 828"/>
                  <a:gd name="T8" fmla="*/ 797 w 1069"/>
                  <a:gd name="T9" fmla="*/ 593 h 828"/>
                  <a:gd name="T10" fmla="*/ 698 w 1069"/>
                  <a:gd name="T11" fmla="*/ 540 h 828"/>
                  <a:gd name="T12" fmla="*/ 624 w 1069"/>
                  <a:gd name="T13" fmla="*/ 463 h 828"/>
                  <a:gd name="T14" fmla="*/ 539 w 1069"/>
                  <a:gd name="T15" fmla="*/ 393 h 828"/>
                  <a:gd name="T16" fmla="*/ 458 w 1069"/>
                  <a:gd name="T17" fmla="*/ 332 h 828"/>
                  <a:gd name="T18" fmla="*/ 372 w 1069"/>
                  <a:gd name="T19" fmla="*/ 278 h 828"/>
                  <a:gd name="T20" fmla="*/ 322 w 1069"/>
                  <a:gd name="T21" fmla="*/ 243 h 828"/>
                  <a:gd name="T22" fmla="*/ 222 w 1069"/>
                  <a:gd name="T23" fmla="*/ 188 h 828"/>
                  <a:gd name="T24" fmla="*/ 126 w 1069"/>
                  <a:gd name="T25" fmla="*/ 80 h 828"/>
                  <a:gd name="T26" fmla="*/ 0 w 1069"/>
                  <a:gd name="T2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16" name="Freeform 56"/>
              <p:cNvSpPr>
                <a:spLocks/>
              </p:cNvSpPr>
              <p:nvPr/>
            </p:nvSpPr>
            <p:spPr bwMode="auto">
              <a:xfrm>
                <a:off x="5130" y="2749"/>
                <a:ext cx="12" cy="104"/>
              </a:xfrm>
              <a:custGeom>
                <a:avLst/>
                <a:gdLst>
                  <a:gd name="T0" fmla="*/ 20 w 36"/>
                  <a:gd name="T1" fmla="*/ 313 h 313"/>
                  <a:gd name="T2" fmla="*/ 4 w 36"/>
                  <a:gd name="T3" fmla="*/ 216 h 313"/>
                  <a:gd name="T4" fmla="*/ 0 w 36"/>
                  <a:gd name="T5" fmla="*/ 152 h 313"/>
                  <a:gd name="T6" fmla="*/ 16 w 36"/>
                  <a:gd name="T7" fmla="*/ 66 h 313"/>
                  <a:gd name="T8" fmla="*/ 36 w 36"/>
                  <a:gd name="T9" fmla="*/ 0 h 313"/>
                </a:gdLst>
                <a:ahLst/>
                <a:cxnLst>
                  <a:cxn ang="0">
                    <a:pos x="T0" y="T1"/>
                  </a:cxn>
                  <a:cxn ang="0">
                    <a:pos x="T2" y="T3"/>
                  </a:cxn>
                  <a:cxn ang="0">
                    <a:pos x="T4" y="T5"/>
                  </a:cxn>
                  <a:cxn ang="0">
                    <a:pos x="T6" y="T7"/>
                  </a:cxn>
                  <a:cxn ang="0">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17" name="Freeform 57"/>
              <p:cNvSpPr>
                <a:spLocks/>
              </p:cNvSpPr>
              <p:nvPr/>
            </p:nvSpPr>
            <p:spPr bwMode="auto">
              <a:xfrm>
                <a:off x="5146" y="2938"/>
                <a:ext cx="59" cy="59"/>
              </a:xfrm>
              <a:custGeom>
                <a:avLst/>
                <a:gdLst>
                  <a:gd name="T0" fmla="*/ 177 w 177"/>
                  <a:gd name="T1" fmla="*/ 0 h 175"/>
                  <a:gd name="T2" fmla="*/ 133 w 177"/>
                  <a:gd name="T3" fmla="*/ 9 h 175"/>
                  <a:gd name="T4" fmla="*/ 84 w 177"/>
                  <a:gd name="T5" fmla="*/ 34 h 175"/>
                  <a:gd name="T6" fmla="*/ 43 w 177"/>
                  <a:gd name="T7" fmla="*/ 72 h 175"/>
                  <a:gd name="T8" fmla="*/ 21 w 177"/>
                  <a:gd name="T9" fmla="*/ 107 h 175"/>
                  <a:gd name="T10" fmla="*/ 0 w 177"/>
                  <a:gd name="T11" fmla="*/ 175 h 175"/>
                </a:gdLst>
                <a:ahLst/>
                <a:cxnLst>
                  <a:cxn ang="0">
                    <a:pos x="T0" y="T1"/>
                  </a:cxn>
                  <a:cxn ang="0">
                    <a:pos x="T2" y="T3"/>
                  </a:cxn>
                  <a:cxn ang="0">
                    <a:pos x="T4" y="T5"/>
                  </a:cxn>
                  <a:cxn ang="0">
                    <a:pos x="T6" y="T7"/>
                  </a:cxn>
                  <a:cxn ang="0">
                    <a:pos x="T8" y="T9"/>
                  </a:cxn>
                  <a:cxn ang="0">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18" name="Freeform 58"/>
              <p:cNvSpPr>
                <a:spLocks/>
              </p:cNvSpPr>
              <p:nvPr/>
            </p:nvSpPr>
            <p:spPr bwMode="auto">
              <a:xfrm>
                <a:off x="5048" y="3028"/>
                <a:ext cx="94" cy="41"/>
              </a:xfrm>
              <a:custGeom>
                <a:avLst/>
                <a:gdLst>
                  <a:gd name="T0" fmla="*/ 281 w 281"/>
                  <a:gd name="T1" fmla="*/ 3 h 123"/>
                  <a:gd name="T2" fmla="*/ 229 w 281"/>
                  <a:gd name="T3" fmla="*/ 0 h 123"/>
                  <a:gd name="T4" fmla="*/ 159 w 281"/>
                  <a:gd name="T5" fmla="*/ 12 h 123"/>
                  <a:gd name="T6" fmla="*/ 88 w 281"/>
                  <a:gd name="T7" fmla="*/ 34 h 123"/>
                  <a:gd name="T8" fmla="*/ 50 w 281"/>
                  <a:gd name="T9" fmla="*/ 60 h 123"/>
                  <a:gd name="T10" fmla="*/ 0 w 281"/>
                  <a:gd name="T11" fmla="*/ 123 h 123"/>
                </a:gdLst>
                <a:ahLst/>
                <a:cxnLst>
                  <a:cxn ang="0">
                    <a:pos x="T0" y="T1"/>
                  </a:cxn>
                  <a:cxn ang="0">
                    <a:pos x="T2" y="T3"/>
                  </a:cxn>
                  <a:cxn ang="0">
                    <a:pos x="T4" y="T5"/>
                  </a:cxn>
                  <a:cxn ang="0">
                    <a:pos x="T6" y="T7"/>
                  </a:cxn>
                  <a:cxn ang="0">
                    <a:pos x="T8" y="T9"/>
                  </a:cxn>
                  <a:cxn ang="0">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19" name="Freeform 59"/>
              <p:cNvSpPr>
                <a:spLocks/>
              </p:cNvSpPr>
              <p:nvPr/>
            </p:nvSpPr>
            <p:spPr bwMode="auto">
              <a:xfrm>
                <a:off x="4920" y="3088"/>
                <a:ext cx="106" cy="22"/>
              </a:xfrm>
              <a:custGeom>
                <a:avLst/>
                <a:gdLst>
                  <a:gd name="T0" fmla="*/ 319 w 319"/>
                  <a:gd name="T1" fmla="*/ 5 h 68"/>
                  <a:gd name="T2" fmla="*/ 247 w 319"/>
                  <a:gd name="T3" fmla="*/ 0 h 68"/>
                  <a:gd name="T4" fmla="*/ 171 w 319"/>
                  <a:gd name="T5" fmla="*/ 3 h 68"/>
                  <a:gd name="T6" fmla="*/ 108 w 319"/>
                  <a:gd name="T7" fmla="*/ 21 h 68"/>
                  <a:gd name="T8" fmla="*/ 42 w 319"/>
                  <a:gd name="T9" fmla="*/ 41 h 68"/>
                  <a:gd name="T10" fmla="*/ 0 w 319"/>
                  <a:gd name="T11" fmla="*/ 68 h 68"/>
                </a:gdLst>
                <a:ahLst/>
                <a:cxnLst>
                  <a:cxn ang="0">
                    <a:pos x="T0" y="T1"/>
                  </a:cxn>
                  <a:cxn ang="0">
                    <a:pos x="T2" y="T3"/>
                  </a:cxn>
                  <a:cxn ang="0">
                    <a:pos x="T4" y="T5"/>
                  </a:cxn>
                  <a:cxn ang="0">
                    <a:pos x="T6" y="T7"/>
                  </a:cxn>
                  <a:cxn ang="0">
                    <a:pos x="T8" y="T9"/>
                  </a:cxn>
                  <a:cxn ang="0">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20" name="Freeform 60"/>
              <p:cNvSpPr>
                <a:spLocks/>
              </p:cNvSpPr>
              <p:nvPr/>
            </p:nvSpPr>
            <p:spPr bwMode="auto">
              <a:xfrm>
                <a:off x="5251" y="3010"/>
                <a:ext cx="50" cy="35"/>
              </a:xfrm>
              <a:custGeom>
                <a:avLst/>
                <a:gdLst>
                  <a:gd name="T0" fmla="*/ 150 w 150"/>
                  <a:gd name="T1" fmla="*/ 0 h 103"/>
                  <a:gd name="T2" fmla="*/ 97 w 150"/>
                  <a:gd name="T3" fmla="*/ 12 h 103"/>
                  <a:gd name="T4" fmla="*/ 45 w 150"/>
                  <a:gd name="T5" fmla="*/ 40 h 103"/>
                  <a:gd name="T6" fmla="*/ 0 w 150"/>
                  <a:gd name="T7" fmla="*/ 103 h 103"/>
                </a:gdLst>
                <a:ahLst/>
                <a:cxnLst>
                  <a:cxn ang="0">
                    <a:pos x="T0" y="T1"/>
                  </a:cxn>
                  <a:cxn ang="0">
                    <a:pos x="T2" y="T3"/>
                  </a:cxn>
                  <a:cxn ang="0">
                    <a:pos x="T4" y="T5"/>
                  </a:cxn>
                  <a:cxn ang="0">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21" name="Freeform 61"/>
              <p:cNvSpPr>
                <a:spLocks/>
              </p:cNvSpPr>
              <p:nvPr/>
            </p:nvSpPr>
            <p:spPr bwMode="auto">
              <a:xfrm>
                <a:off x="5142" y="3082"/>
                <a:ext cx="81" cy="42"/>
              </a:xfrm>
              <a:custGeom>
                <a:avLst/>
                <a:gdLst>
                  <a:gd name="T0" fmla="*/ 242 w 242"/>
                  <a:gd name="T1" fmla="*/ 3 h 124"/>
                  <a:gd name="T2" fmla="*/ 165 w 242"/>
                  <a:gd name="T3" fmla="*/ 0 h 124"/>
                  <a:gd name="T4" fmla="*/ 114 w 242"/>
                  <a:gd name="T5" fmla="*/ 19 h 124"/>
                  <a:gd name="T6" fmla="*/ 59 w 242"/>
                  <a:gd name="T7" fmla="*/ 57 h 124"/>
                  <a:gd name="T8" fmla="*/ 0 w 242"/>
                  <a:gd name="T9" fmla="*/ 124 h 124"/>
                </a:gdLst>
                <a:ahLst/>
                <a:cxnLst>
                  <a:cxn ang="0">
                    <a:pos x="T0" y="T1"/>
                  </a:cxn>
                  <a:cxn ang="0">
                    <a:pos x="T2" y="T3"/>
                  </a:cxn>
                  <a:cxn ang="0">
                    <a:pos x="T4" y="T5"/>
                  </a:cxn>
                  <a:cxn ang="0">
                    <a:pos x="T6" y="T7"/>
                  </a:cxn>
                  <a:cxn ang="0">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22" name="Freeform 62"/>
              <p:cNvSpPr>
                <a:spLocks/>
              </p:cNvSpPr>
              <p:nvPr/>
            </p:nvSpPr>
            <p:spPr bwMode="auto">
              <a:xfrm>
                <a:off x="5262" y="3167"/>
                <a:ext cx="68" cy="32"/>
              </a:xfrm>
              <a:custGeom>
                <a:avLst/>
                <a:gdLst>
                  <a:gd name="T0" fmla="*/ 205 w 205"/>
                  <a:gd name="T1" fmla="*/ 0 h 95"/>
                  <a:gd name="T2" fmla="*/ 155 w 205"/>
                  <a:gd name="T3" fmla="*/ 0 h 95"/>
                  <a:gd name="T4" fmla="*/ 102 w 205"/>
                  <a:gd name="T5" fmla="*/ 15 h 95"/>
                  <a:gd name="T6" fmla="*/ 44 w 205"/>
                  <a:gd name="T7" fmla="*/ 48 h 95"/>
                  <a:gd name="T8" fmla="*/ 0 w 205"/>
                  <a:gd name="T9" fmla="*/ 95 h 95"/>
                </a:gdLst>
                <a:ahLst/>
                <a:cxnLst>
                  <a:cxn ang="0">
                    <a:pos x="T0" y="T1"/>
                  </a:cxn>
                  <a:cxn ang="0">
                    <a:pos x="T2" y="T3"/>
                  </a:cxn>
                  <a:cxn ang="0">
                    <a:pos x="T4" y="T5"/>
                  </a:cxn>
                  <a:cxn ang="0">
                    <a:pos x="T6" y="T7"/>
                  </a:cxn>
                  <a:cxn ang="0">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23" name="Freeform 63"/>
              <p:cNvSpPr>
                <a:spLocks/>
              </p:cNvSpPr>
              <p:nvPr/>
            </p:nvSpPr>
            <p:spPr bwMode="auto">
              <a:xfrm>
                <a:off x="5139" y="3221"/>
                <a:ext cx="66" cy="33"/>
              </a:xfrm>
              <a:custGeom>
                <a:avLst/>
                <a:gdLst>
                  <a:gd name="T0" fmla="*/ 199 w 199"/>
                  <a:gd name="T1" fmla="*/ 0 h 101"/>
                  <a:gd name="T2" fmla="*/ 127 w 199"/>
                  <a:gd name="T3" fmla="*/ 14 h 101"/>
                  <a:gd name="T4" fmla="*/ 81 w 199"/>
                  <a:gd name="T5" fmla="*/ 31 h 101"/>
                  <a:gd name="T6" fmla="*/ 37 w 199"/>
                  <a:gd name="T7" fmla="*/ 66 h 101"/>
                  <a:gd name="T8" fmla="*/ 0 w 199"/>
                  <a:gd name="T9" fmla="*/ 101 h 101"/>
                </a:gdLst>
                <a:ahLst/>
                <a:cxnLst>
                  <a:cxn ang="0">
                    <a:pos x="T0" y="T1"/>
                  </a:cxn>
                  <a:cxn ang="0">
                    <a:pos x="T2" y="T3"/>
                  </a:cxn>
                  <a:cxn ang="0">
                    <a:pos x="T4" y="T5"/>
                  </a:cxn>
                  <a:cxn ang="0">
                    <a:pos x="T6" y="T7"/>
                  </a:cxn>
                  <a:cxn ang="0">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24" name="Freeform 64"/>
              <p:cNvSpPr>
                <a:spLocks/>
              </p:cNvSpPr>
              <p:nvPr/>
            </p:nvSpPr>
            <p:spPr bwMode="auto">
              <a:xfrm>
                <a:off x="5013" y="2863"/>
                <a:ext cx="98" cy="85"/>
              </a:xfrm>
              <a:custGeom>
                <a:avLst/>
                <a:gdLst>
                  <a:gd name="T0" fmla="*/ 0 w 296"/>
                  <a:gd name="T1" fmla="*/ 253 h 253"/>
                  <a:gd name="T2" fmla="*/ 63 w 296"/>
                  <a:gd name="T3" fmla="*/ 206 h 253"/>
                  <a:gd name="T4" fmla="*/ 146 w 296"/>
                  <a:gd name="T5" fmla="*/ 142 h 253"/>
                  <a:gd name="T6" fmla="*/ 231 w 296"/>
                  <a:gd name="T7" fmla="*/ 72 h 253"/>
                  <a:gd name="T8" fmla="*/ 296 w 296"/>
                  <a:gd name="T9" fmla="*/ 0 h 253"/>
                </a:gdLst>
                <a:ahLst/>
                <a:cxnLst>
                  <a:cxn ang="0">
                    <a:pos x="T0" y="T1"/>
                  </a:cxn>
                  <a:cxn ang="0">
                    <a:pos x="T2" y="T3"/>
                  </a:cxn>
                  <a:cxn ang="0">
                    <a:pos x="T4" y="T5"/>
                  </a:cxn>
                  <a:cxn ang="0">
                    <a:pos x="T6" y="T7"/>
                  </a:cxn>
                  <a:cxn ang="0">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25" name="Freeform 65"/>
              <p:cNvSpPr>
                <a:spLocks/>
              </p:cNvSpPr>
              <p:nvPr/>
            </p:nvSpPr>
            <p:spPr bwMode="auto">
              <a:xfrm>
                <a:off x="5016" y="3137"/>
                <a:ext cx="79" cy="32"/>
              </a:xfrm>
              <a:custGeom>
                <a:avLst/>
                <a:gdLst>
                  <a:gd name="T0" fmla="*/ 237 w 237"/>
                  <a:gd name="T1" fmla="*/ 0 h 96"/>
                  <a:gd name="T2" fmla="*/ 152 w 237"/>
                  <a:gd name="T3" fmla="*/ 5 h 96"/>
                  <a:gd name="T4" fmla="*/ 88 w 237"/>
                  <a:gd name="T5" fmla="*/ 25 h 96"/>
                  <a:gd name="T6" fmla="*/ 41 w 237"/>
                  <a:gd name="T7" fmla="*/ 53 h 96"/>
                  <a:gd name="T8" fmla="*/ 0 w 237"/>
                  <a:gd name="T9" fmla="*/ 96 h 96"/>
                </a:gdLst>
                <a:ahLst/>
                <a:cxnLst>
                  <a:cxn ang="0">
                    <a:pos x="T0" y="T1"/>
                  </a:cxn>
                  <a:cxn ang="0">
                    <a:pos x="T2" y="T3"/>
                  </a:cxn>
                  <a:cxn ang="0">
                    <a:pos x="T4" y="T5"/>
                  </a:cxn>
                  <a:cxn ang="0">
                    <a:pos x="T6" y="T7"/>
                  </a:cxn>
                  <a:cxn ang="0">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26" name="Freeform 66"/>
              <p:cNvSpPr>
                <a:spLocks/>
              </p:cNvSpPr>
              <p:nvPr/>
            </p:nvSpPr>
            <p:spPr bwMode="auto">
              <a:xfrm>
                <a:off x="5320" y="3082"/>
                <a:ext cx="66" cy="27"/>
              </a:xfrm>
              <a:custGeom>
                <a:avLst/>
                <a:gdLst>
                  <a:gd name="T0" fmla="*/ 198 w 198"/>
                  <a:gd name="T1" fmla="*/ 16 h 79"/>
                  <a:gd name="T2" fmla="*/ 145 w 198"/>
                  <a:gd name="T3" fmla="*/ 0 h 79"/>
                  <a:gd name="T4" fmla="*/ 97 w 198"/>
                  <a:gd name="T5" fmla="*/ 3 h 79"/>
                  <a:gd name="T6" fmla="*/ 47 w 198"/>
                  <a:gd name="T7" fmla="*/ 25 h 79"/>
                  <a:gd name="T8" fmla="*/ 16 w 198"/>
                  <a:gd name="T9" fmla="*/ 47 h 79"/>
                  <a:gd name="T10" fmla="*/ 0 w 198"/>
                  <a:gd name="T11" fmla="*/ 79 h 79"/>
                </a:gdLst>
                <a:ahLst/>
                <a:cxnLst>
                  <a:cxn ang="0">
                    <a:pos x="T0" y="T1"/>
                  </a:cxn>
                  <a:cxn ang="0">
                    <a:pos x="T2" y="T3"/>
                  </a:cxn>
                  <a:cxn ang="0">
                    <a:pos x="T4" y="T5"/>
                  </a:cxn>
                  <a:cxn ang="0">
                    <a:pos x="T6" y="T7"/>
                  </a:cxn>
                  <a:cxn ang="0">
                    <a:pos x="T8" y="T9"/>
                  </a:cxn>
                  <a:cxn ang="0">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27" name="Freeform 67"/>
              <p:cNvSpPr>
                <a:spLocks/>
              </p:cNvSpPr>
              <p:nvPr/>
            </p:nvSpPr>
            <p:spPr bwMode="auto">
              <a:xfrm>
                <a:off x="4928" y="3174"/>
                <a:ext cx="61" cy="24"/>
              </a:xfrm>
              <a:custGeom>
                <a:avLst/>
                <a:gdLst>
                  <a:gd name="T0" fmla="*/ 184 w 184"/>
                  <a:gd name="T1" fmla="*/ 0 h 72"/>
                  <a:gd name="T2" fmla="*/ 153 w 184"/>
                  <a:gd name="T3" fmla="*/ 0 h 72"/>
                  <a:gd name="T4" fmla="*/ 104 w 184"/>
                  <a:gd name="T5" fmla="*/ 5 h 72"/>
                  <a:gd name="T6" fmla="*/ 62 w 184"/>
                  <a:gd name="T7" fmla="*/ 17 h 72"/>
                  <a:gd name="T8" fmla="*/ 40 w 184"/>
                  <a:gd name="T9" fmla="*/ 32 h 72"/>
                  <a:gd name="T10" fmla="*/ 16 w 184"/>
                  <a:gd name="T11" fmla="*/ 54 h 72"/>
                  <a:gd name="T12" fmla="*/ 0 w 184"/>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28" name="Freeform 68"/>
              <p:cNvSpPr>
                <a:spLocks/>
              </p:cNvSpPr>
              <p:nvPr/>
            </p:nvSpPr>
            <p:spPr bwMode="auto">
              <a:xfrm>
                <a:off x="4839" y="3054"/>
                <a:ext cx="12" cy="26"/>
              </a:xfrm>
              <a:custGeom>
                <a:avLst/>
                <a:gdLst>
                  <a:gd name="T0" fmla="*/ 0 w 38"/>
                  <a:gd name="T1" fmla="*/ 78 h 78"/>
                  <a:gd name="T2" fmla="*/ 12 w 38"/>
                  <a:gd name="T3" fmla="*/ 32 h 78"/>
                  <a:gd name="T4" fmla="*/ 28 w 38"/>
                  <a:gd name="T5" fmla="*/ 9 h 78"/>
                  <a:gd name="T6" fmla="*/ 38 w 38"/>
                  <a:gd name="T7" fmla="*/ 0 h 78"/>
                </a:gdLst>
                <a:ahLst/>
                <a:cxnLst>
                  <a:cxn ang="0">
                    <a:pos x="T0" y="T1"/>
                  </a:cxn>
                  <a:cxn ang="0">
                    <a:pos x="T2" y="T3"/>
                  </a:cxn>
                  <a:cxn ang="0">
                    <a:pos x="T4" y="T5"/>
                  </a:cxn>
                  <a:cxn ang="0">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29" name="Freeform 69"/>
              <p:cNvSpPr>
                <a:spLocks/>
              </p:cNvSpPr>
              <p:nvPr/>
            </p:nvSpPr>
            <p:spPr bwMode="auto">
              <a:xfrm>
                <a:off x="4684" y="2741"/>
                <a:ext cx="342" cy="89"/>
              </a:xfrm>
              <a:custGeom>
                <a:avLst/>
                <a:gdLst>
                  <a:gd name="T0" fmla="*/ 0 w 1027"/>
                  <a:gd name="T1" fmla="*/ 0 h 266"/>
                  <a:gd name="T2" fmla="*/ 158 w 1027"/>
                  <a:gd name="T3" fmla="*/ 141 h 266"/>
                  <a:gd name="T4" fmla="*/ 270 w 1027"/>
                  <a:gd name="T5" fmla="*/ 204 h 266"/>
                  <a:gd name="T6" fmla="*/ 379 w 1027"/>
                  <a:gd name="T7" fmla="*/ 250 h 266"/>
                  <a:gd name="T8" fmla="*/ 727 w 1027"/>
                  <a:gd name="T9" fmla="*/ 266 h 266"/>
                  <a:gd name="T10" fmla="*/ 869 w 1027"/>
                  <a:gd name="T11" fmla="*/ 236 h 266"/>
                  <a:gd name="T12" fmla="*/ 948 w 1027"/>
                  <a:gd name="T13" fmla="*/ 204 h 266"/>
                  <a:gd name="T14" fmla="*/ 1027 w 1027"/>
                  <a:gd name="T15" fmla="*/ 20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30" name="Freeform 70"/>
              <p:cNvSpPr>
                <a:spLocks/>
              </p:cNvSpPr>
              <p:nvPr/>
            </p:nvSpPr>
            <p:spPr bwMode="auto">
              <a:xfrm>
                <a:off x="4700" y="2762"/>
                <a:ext cx="58" cy="132"/>
              </a:xfrm>
              <a:custGeom>
                <a:avLst/>
                <a:gdLst>
                  <a:gd name="T0" fmla="*/ 0 w 174"/>
                  <a:gd name="T1" fmla="*/ 0 h 396"/>
                  <a:gd name="T2" fmla="*/ 80 w 174"/>
                  <a:gd name="T3" fmla="*/ 111 h 396"/>
                  <a:gd name="T4" fmla="*/ 127 w 174"/>
                  <a:gd name="T5" fmla="*/ 221 h 396"/>
                  <a:gd name="T6" fmla="*/ 143 w 174"/>
                  <a:gd name="T7" fmla="*/ 284 h 396"/>
                  <a:gd name="T8" fmla="*/ 174 w 174"/>
                  <a:gd name="T9" fmla="*/ 396 h 396"/>
                </a:gdLst>
                <a:ahLst/>
                <a:cxnLst>
                  <a:cxn ang="0">
                    <a:pos x="T0" y="T1"/>
                  </a:cxn>
                  <a:cxn ang="0">
                    <a:pos x="T2" y="T3"/>
                  </a:cxn>
                  <a:cxn ang="0">
                    <a:pos x="T4" y="T5"/>
                  </a:cxn>
                  <a:cxn ang="0">
                    <a:pos x="T6" y="T7"/>
                  </a:cxn>
                  <a:cxn ang="0">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31" name="Freeform 71"/>
              <p:cNvSpPr>
                <a:spLocks/>
              </p:cNvSpPr>
              <p:nvPr/>
            </p:nvSpPr>
            <p:spPr bwMode="auto">
              <a:xfrm>
                <a:off x="4653" y="2924"/>
                <a:ext cx="331" cy="142"/>
              </a:xfrm>
              <a:custGeom>
                <a:avLst/>
                <a:gdLst>
                  <a:gd name="T0" fmla="*/ 992 w 992"/>
                  <a:gd name="T1" fmla="*/ 0 h 425"/>
                  <a:gd name="T2" fmla="*/ 804 w 992"/>
                  <a:gd name="T3" fmla="*/ 110 h 425"/>
                  <a:gd name="T4" fmla="*/ 678 w 992"/>
                  <a:gd name="T5" fmla="*/ 141 h 425"/>
                  <a:gd name="T6" fmla="*/ 504 w 992"/>
                  <a:gd name="T7" fmla="*/ 204 h 425"/>
                  <a:gd name="T8" fmla="*/ 331 w 992"/>
                  <a:gd name="T9" fmla="*/ 253 h 425"/>
                  <a:gd name="T10" fmla="*/ 172 w 992"/>
                  <a:gd name="T11" fmla="*/ 315 h 425"/>
                  <a:gd name="T12" fmla="*/ 15 w 992"/>
                  <a:gd name="T13" fmla="*/ 394 h 425"/>
                  <a:gd name="T14" fmla="*/ 0 w 992"/>
                  <a:gd name="T15" fmla="*/ 42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32" name="Freeform 72"/>
              <p:cNvSpPr>
                <a:spLocks/>
              </p:cNvSpPr>
              <p:nvPr/>
            </p:nvSpPr>
            <p:spPr bwMode="auto">
              <a:xfrm>
                <a:off x="5082" y="2939"/>
                <a:ext cx="9" cy="39"/>
              </a:xfrm>
              <a:custGeom>
                <a:avLst/>
                <a:gdLst>
                  <a:gd name="T0" fmla="*/ 18 w 27"/>
                  <a:gd name="T1" fmla="*/ 116 h 116"/>
                  <a:gd name="T2" fmla="*/ 27 w 27"/>
                  <a:gd name="T3" fmla="*/ 86 h 116"/>
                  <a:gd name="T4" fmla="*/ 0 w 27"/>
                  <a:gd name="T5" fmla="*/ 31 h 116"/>
                  <a:gd name="T6" fmla="*/ 0 w 27"/>
                  <a:gd name="T7" fmla="*/ 0 h 116"/>
                </a:gdLst>
                <a:ahLst/>
                <a:cxnLst>
                  <a:cxn ang="0">
                    <a:pos x="T0" y="T1"/>
                  </a:cxn>
                  <a:cxn ang="0">
                    <a:pos x="T2" y="T3"/>
                  </a:cxn>
                  <a:cxn ang="0">
                    <a:pos x="T4" y="T5"/>
                  </a:cxn>
                  <a:cxn ang="0">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117833" name="Freeform 73"/>
              <p:cNvSpPr>
                <a:spLocks/>
              </p:cNvSpPr>
              <p:nvPr/>
            </p:nvSpPr>
            <p:spPr bwMode="auto">
              <a:xfrm>
                <a:off x="5042" y="2814"/>
                <a:ext cx="68" cy="49"/>
              </a:xfrm>
              <a:custGeom>
                <a:avLst/>
                <a:gdLst>
                  <a:gd name="T0" fmla="*/ 0 w 204"/>
                  <a:gd name="T1" fmla="*/ 0 h 149"/>
                  <a:gd name="T2" fmla="*/ 53 w 204"/>
                  <a:gd name="T3" fmla="*/ 47 h 149"/>
                  <a:gd name="T4" fmla="*/ 107 w 204"/>
                  <a:gd name="T5" fmla="*/ 86 h 149"/>
                  <a:gd name="T6" fmla="*/ 204 w 204"/>
                  <a:gd name="T7" fmla="*/ 149 h 149"/>
                </a:gdLst>
                <a:ahLst/>
                <a:cxnLst>
                  <a:cxn ang="0">
                    <a:pos x="T0" y="T1"/>
                  </a:cxn>
                  <a:cxn ang="0">
                    <a:pos x="T2" y="T3"/>
                  </a:cxn>
                  <a:cxn ang="0">
                    <a:pos x="T4" y="T5"/>
                  </a:cxn>
                  <a:cxn ang="0">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zh-CN" altLang="en-US"/>
              </a:p>
            </p:txBody>
          </p:sp>
        </p:grpSp>
      </p:grpSp>
      <p:sp>
        <p:nvSpPr>
          <p:cNvPr id="117834" name="AutoShape 74"/>
          <p:cNvSpPr>
            <a:spLocks noChangeArrowheads="1"/>
          </p:cNvSpPr>
          <p:nvPr/>
        </p:nvSpPr>
        <p:spPr bwMode="auto">
          <a:xfrm>
            <a:off x="2627313" y="2060575"/>
            <a:ext cx="4897437" cy="1800225"/>
          </a:xfrm>
          <a:prstGeom prst="cloudCallout">
            <a:avLst>
              <a:gd name="adj1" fmla="val -57065"/>
              <a:gd name="adj2" fmla="val 74074"/>
            </a:avLst>
          </a:prstGeom>
          <a:solidFill>
            <a:schemeClr val="accent1"/>
          </a:solidFill>
          <a:ln w="9525">
            <a:solidFill>
              <a:schemeClr val="tx1"/>
            </a:solidFill>
            <a:round/>
            <a:headEnd/>
            <a:tailEnd/>
          </a:ln>
          <a:effectLst>
            <a:outerShdw dist="107763" dir="2700000" algn="ctr" rotWithShape="0">
              <a:schemeClr val="bg2">
                <a:alpha val="50000"/>
              </a:schemeClr>
            </a:outerShdw>
          </a:effectLst>
        </p:spPr>
        <p:txBody>
          <a:bodyPr/>
          <a:lstStyle/>
          <a:p>
            <a:pPr algn="ctr"/>
            <a:r>
              <a:rPr lang="zh-CN" altLang="en-US"/>
              <a:t>现在，我们考虑在控制结合的情况下，如何确定后代中隐性患者的概率。</a:t>
            </a:r>
            <a:r>
              <a:rPr lang="zh-CN" altLang="en-US" b="0"/>
              <a:t> </a:t>
            </a:r>
          </a:p>
        </p:txBody>
      </p:sp>
      <p:sp>
        <p:nvSpPr>
          <p:cNvPr id="117838" name="Rectangle 7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7840" name="Group 80"/>
          <p:cNvGrpSpPr>
            <a:grpSpLocks/>
          </p:cNvGrpSpPr>
          <p:nvPr/>
        </p:nvGrpSpPr>
        <p:grpSpPr bwMode="auto">
          <a:xfrm>
            <a:off x="2700338" y="620713"/>
            <a:ext cx="6048375" cy="5400675"/>
            <a:chOff x="1701" y="391"/>
            <a:chExt cx="3810" cy="3402"/>
          </a:xfrm>
        </p:grpSpPr>
        <p:sp>
          <p:nvSpPr>
            <p:cNvPr id="117835" name="AutoShape 75"/>
            <p:cNvSpPr>
              <a:spLocks noChangeArrowheads="1"/>
            </p:cNvSpPr>
            <p:nvPr/>
          </p:nvSpPr>
          <p:spPr bwMode="auto">
            <a:xfrm>
              <a:off x="1746" y="391"/>
              <a:ext cx="3765" cy="3402"/>
            </a:xfrm>
            <a:prstGeom prst="wedgeRoundRectCallout">
              <a:avLst>
                <a:gd name="adj1" fmla="val -58551"/>
                <a:gd name="adj2" fmla="val -528"/>
                <a:gd name="adj3" fmla="val 16667"/>
              </a:avLst>
            </a:prstGeom>
            <a:gradFill rotWithShape="1">
              <a:gsLst>
                <a:gs pos="0">
                  <a:srgbClr val="FFFF99">
                    <a:gamma/>
                    <a:invGamma/>
                  </a:srgbClr>
                </a:gs>
                <a:gs pos="100000">
                  <a:srgbClr val="FFFF99"/>
                </a:gs>
              </a:gsLst>
              <a:lin ang="189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0"/>
            </a:p>
          </p:txBody>
        </p:sp>
        <p:sp>
          <p:nvSpPr>
            <p:cNvPr id="117836" name="Text Box 76"/>
            <p:cNvSpPr txBox="1">
              <a:spLocks noChangeArrowheads="1"/>
            </p:cNvSpPr>
            <p:nvPr/>
          </p:nvSpPr>
          <p:spPr bwMode="auto">
            <a:xfrm>
              <a:off x="1701" y="436"/>
              <a:ext cx="3719" cy="3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3300"/>
                  </a:solidFill>
                </a:rPr>
                <a:t>                         </a:t>
              </a:r>
              <a:r>
                <a:rPr lang="zh-CN" altLang="en-US">
                  <a:solidFill>
                    <a:srgbClr val="FF3300"/>
                  </a:solidFill>
                </a:rPr>
                <a:t>（</a:t>
              </a:r>
              <a:r>
                <a:rPr lang="en-US" altLang="zh-CN" i="1">
                  <a:solidFill>
                    <a:srgbClr val="FF3300"/>
                  </a:solidFill>
                </a:rPr>
                <a:t>a</a:t>
              </a:r>
              <a:r>
                <a:rPr lang="zh-CN" altLang="en-US">
                  <a:solidFill>
                    <a:srgbClr val="FF3300"/>
                  </a:solidFill>
                </a:rPr>
                <a:t>）假设</a:t>
              </a:r>
            </a:p>
            <a:p>
              <a:r>
                <a:rPr lang="zh-CN" altLang="en-US">
                  <a:solidFill>
                    <a:srgbClr val="0000FF"/>
                  </a:solidFill>
                </a:rPr>
                <a:t>（</a:t>
              </a:r>
              <a:r>
                <a:rPr lang="en-US" altLang="zh-CN">
                  <a:solidFill>
                    <a:srgbClr val="0000FF"/>
                  </a:solidFill>
                </a:rPr>
                <a:t>i</a:t>
              </a:r>
              <a:r>
                <a:rPr lang="zh-CN" altLang="en-US">
                  <a:solidFill>
                    <a:srgbClr val="0000FF"/>
                  </a:solidFill>
                </a:rPr>
                <a:t>）</a:t>
              </a:r>
              <a:r>
                <a:rPr lang="zh-CN" altLang="en-US"/>
                <a:t>常染色体遗传的正常基因记 为</a:t>
              </a:r>
              <a:r>
                <a:rPr lang="en-US" altLang="zh-CN" i="1">
                  <a:solidFill>
                    <a:srgbClr val="0000FF"/>
                  </a:solidFill>
                </a:rPr>
                <a:t>A</a:t>
              </a:r>
              <a:r>
                <a:rPr lang="zh-CN" altLang="en-US"/>
                <a:t>，不</a:t>
              </a:r>
            </a:p>
            <a:p>
              <a:r>
                <a:rPr lang="zh-CN" altLang="en-US"/>
                <a:t>        正常基因记 为</a:t>
              </a:r>
              <a:r>
                <a:rPr lang="en-US" altLang="zh-CN" i="1">
                  <a:solidFill>
                    <a:srgbClr val="0000FF"/>
                  </a:solidFill>
                </a:rPr>
                <a:t>a</a:t>
              </a:r>
              <a:r>
                <a:rPr lang="zh-CN" altLang="en-US"/>
                <a:t>，并以 </a:t>
              </a:r>
              <a:r>
                <a:rPr lang="en-US" altLang="zh-CN" i="1">
                  <a:solidFill>
                    <a:srgbClr val="0000FF"/>
                  </a:solidFill>
                </a:rPr>
                <a:t>AA</a:t>
              </a:r>
              <a:r>
                <a:rPr lang="zh-CN" altLang="en-US">
                  <a:solidFill>
                    <a:srgbClr val="0000FF"/>
                  </a:solidFill>
                </a:rPr>
                <a:t>，</a:t>
              </a:r>
              <a:r>
                <a:rPr lang="en-US" altLang="zh-CN" i="1">
                  <a:solidFill>
                    <a:srgbClr val="0000FF"/>
                  </a:solidFill>
                </a:rPr>
                <a:t>Aa</a:t>
              </a:r>
              <a:r>
                <a:rPr lang="zh-CN" altLang="en-US">
                  <a:solidFill>
                    <a:srgbClr val="0000FF"/>
                  </a:solidFill>
                </a:rPr>
                <a:t>，</a:t>
              </a:r>
              <a:r>
                <a:rPr lang="en-US" altLang="zh-CN" i="1">
                  <a:solidFill>
                    <a:srgbClr val="0000FF"/>
                  </a:solidFill>
                </a:rPr>
                <a:t>aa</a:t>
              </a:r>
            </a:p>
            <a:p>
              <a:r>
                <a:rPr lang="en-US" altLang="zh-CN" i="1">
                  <a:solidFill>
                    <a:srgbClr val="0000FF"/>
                  </a:solidFill>
                </a:rPr>
                <a:t>        </a:t>
              </a:r>
              <a:r>
                <a:rPr lang="zh-CN" altLang="en-US"/>
                <a:t>分别表示正常人，隐性患者，显性患</a:t>
              </a:r>
            </a:p>
            <a:p>
              <a:r>
                <a:rPr lang="zh-CN" altLang="en-US"/>
                <a:t>        者的基因型</a:t>
              </a:r>
            </a:p>
            <a:p>
              <a:r>
                <a:rPr lang="zh-CN" altLang="en-US">
                  <a:solidFill>
                    <a:srgbClr val="0000FF"/>
                  </a:solidFill>
                </a:rPr>
                <a:t>（</a:t>
              </a:r>
              <a:r>
                <a:rPr lang="en-US" altLang="zh-CN">
                  <a:solidFill>
                    <a:srgbClr val="0000FF"/>
                  </a:solidFill>
                </a:rPr>
                <a:t>ii</a:t>
              </a:r>
              <a:r>
                <a:rPr lang="zh-CN" altLang="en-US">
                  <a:solidFill>
                    <a:srgbClr val="0000FF"/>
                  </a:solidFill>
                </a:rPr>
                <a:t>）</a:t>
              </a:r>
              <a:r>
                <a:rPr lang="zh-CN" altLang="en-US"/>
                <a:t>设</a:t>
              </a:r>
              <a:r>
                <a:rPr lang="en-US" altLang="zh-CN" i="1">
                  <a:solidFill>
                    <a:srgbClr val="0000FF"/>
                  </a:solidFill>
                </a:rPr>
                <a:t>a</a:t>
              </a:r>
              <a:r>
                <a:rPr lang="en-US" altLang="zh-CN" i="1" baseline="-25000">
                  <a:solidFill>
                    <a:srgbClr val="0000FF"/>
                  </a:solidFill>
                </a:rPr>
                <a:t>n</a:t>
              </a:r>
              <a:r>
                <a:rPr lang="en-US" altLang="zh-CN">
                  <a:solidFill>
                    <a:srgbClr val="0000FF"/>
                  </a:solidFill>
                </a:rPr>
                <a:t>,</a:t>
              </a:r>
              <a:r>
                <a:rPr lang="en-US" altLang="zh-CN" i="1">
                  <a:solidFill>
                    <a:srgbClr val="0000FF"/>
                  </a:solidFill>
                </a:rPr>
                <a:t>b</a:t>
              </a:r>
              <a:r>
                <a:rPr lang="en-US" altLang="zh-CN" i="1" baseline="-25000">
                  <a:solidFill>
                    <a:srgbClr val="0000FF"/>
                  </a:solidFill>
                </a:rPr>
                <a:t>n</a:t>
              </a:r>
              <a:r>
                <a:rPr lang="zh-CN" altLang="en-US"/>
                <a:t>分别表示第</a:t>
              </a:r>
              <a:r>
                <a:rPr lang="en-US" altLang="zh-CN" i="1">
                  <a:solidFill>
                    <a:srgbClr val="0000FF"/>
                  </a:solidFill>
                </a:rPr>
                <a:t>n</a:t>
              </a:r>
              <a:r>
                <a:rPr lang="zh-CN" altLang="en-US"/>
                <a:t>代中基因型为</a:t>
              </a:r>
            </a:p>
            <a:p>
              <a:r>
                <a:rPr lang="zh-CN" altLang="en-US"/>
                <a:t>         </a:t>
              </a:r>
              <a:r>
                <a:rPr lang="en-US" altLang="zh-CN" i="1">
                  <a:solidFill>
                    <a:srgbClr val="0000FF"/>
                  </a:solidFill>
                </a:rPr>
                <a:t>AA</a:t>
              </a:r>
              <a:r>
                <a:rPr lang="zh-CN" altLang="en-US">
                  <a:solidFill>
                    <a:srgbClr val="0000FF"/>
                  </a:solidFill>
                </a:rPr>
                <a:t>，</a:t>
              </a:r>
              <a:r>
                <a:rPr lang="en-US" altLang="zh-CN" i="1">
                  <a:solidFill>
                    <a:srgbClr val="0000FF"/>
                  </a:solidFill>
                </a:rPr>
                <a:t>Aa</a:t>
              </a:r>
              <a:r>
                <a:rPr lang="zh-CN" altLang="en-US"/>
                <a:t>的人占总人数的百分比，</a:t>
              </a:r>
            </a:p>
            <a:p>
              <a:r>
                <a:rPr lang="zh-CN" altLang="en-US"/>
                <a:t>        记                       ，</a:t>
              </a:r>
              <a:r>
                <a:rPr lang="en-US" altLang="zh-CN" i="1">
                  <a:solidFill>
                    <a:srgbClr val="0000FF"/>
                  </a:solidFill>
                </a:rPr>
                <a:t>n</a:t>
              </a:r>
              <a:r>
                <a:rPr lang="en-US" altLang="zh-CN">
                  <a:solidFill>
                    <a:srgbClr val="0000FF"/>
                  </a:solidFill>
                </a:rPr>
                <a:t>=1,2</a:t>
              </a:r>
              <a:r>
                <a:rPr lang="en-US" altLang="zh-CN"/>
                <a:t>,…</a:t>
              </a:r>
              <a:r>
                <a:rPr lang="zh-CN" altLang="en-US"/>
                <a:t>（这里 </a:t>
              </a:r>
            </a:p>
            <a:p>
              <a:r>
                <a:rPr lang="zh-CN" altLang="en-US"/>
                <a:t>                                  不考 虑</a:t>
              </a:r>
              <a:r>
                <a:rPr lang="en-US" altLang="zh-CN" i="1">
                  <a:solidFill>
                    <a:srgbClr val="0000FF"/>
                  </a:solidFill>
                </a:rPr>
                <a:t>aa</a:t>
              </a:r>
              <a:r>
                <a:rPr lang="zh-CN" altLang="en-US"/>
                <a:t>型是因</a:t>
              </a:r>
            </a:p>
            <a:p>
              <a:r>
                <a:rPr lang="zh-CN" altLang="en-US"/>
                <a:t>        为这些人不可能成年并结婚）</a:t>
              </a:r>
            </a:p>
            <a:p>
              <a:r>
                <a:rPr lang="zh-CN" altLang="en-US">
                  <a:solidFill>
                    <a:srgbClr val="0000FF"/>
                  </a:solidFill>
                </a:rPr>
                <a:t>（</a:t>
              </a:r>
              <a:r>
                <a:rPr lang="en-US" altLang="zh-CN">
                  <a:solidFill>
                    <a:srgbClr val="0000FF"/>
                  </a:solidFill>
                </a:rPr>
                <a:t>iii</a:t>
              </a:r>
              <a:r>
                <a:rPr lang="zh-CN" altLang="en-US">
                  <a:solidFill>
                    <a:srgbClr val="0000FF"/>
                  </a:solidFill>
                </a:rPr>
                <a:t>）</a:t>
              </a:r>
              <a:r>
                <a:rPr lang="zh-CN" altLang="en-US"/>
                <a:t>为使每个儿童至少有一个正常的父</a:t>
              </a:r>
            </a:p>
            <a:p>
              <a:r>
                <a:rPr lang="zh-CN" altLang="en-US"/>
                <a:t>        亲或母亲，因此隐性患者必须与正常</a:t>
              </a:r>
            </a:p>
            <a:p>
              <a:r>
                <a:rPr lang="zh-CN" altLang="en-US"/>
                <a:t>        人结合，其后代的基因型概率由 下表</a:t>
              </a:r>
            </a:p>
            <a:p>
              <a:r>
                <a:rPr lang="zh-CN" altLang="en-US"/>
                <a:t>        给出： </a:t>
              </a:r>
            </a:p>
          </p:txBody>
        </p:sp>
        <p:graphicFrame>
          <p:nvGraphicFramePr>
            <p:cNvPr id="117839" name="Object 79"/>
            <p:cNvGraphicFramePr>
              <a:graphicFrameLocks noChangeAspect="1"/>
            </p:cNvGraphicFramePr>
            <p:nvPr/>
          </p:nvGraphicFramePr>
          <p:xfrm>
            <a:off x="2426" y="1975"/>
            <a:ext cx="953" cy="639"/>
          </p:xfrm>
          <a:graphic>
            <a:graphicData uri="http://schemas.openxmlformats.org/presentationml/2006/ole">
              <mc:AlternateContent xmlns:mc="http://schemas.openxmlformats.org/markup-compatibility/2006">
                <mc:Choice xmlns:v="urn:schemas-microsoft-com:vml" Requires="v">
                  <p:oleObj spid="_x0000_s117942" name="公式" r:id="rId3" imgW="723600" imgH="482400" progId="Equation.3">
                    <p:embed/>
                  </p:oleObj>
                </mc:Choice>
                <mc:Fallback>
                  <p:oleObj name="公式" r:id="rId3" imgW="723600" imgH="482400" progId="Equation.3">
                    <p:embed/>
                    <p:pic>
                      <p:nvPicPr>
                        <p:cNvPr id="0" name="Object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6" y="1975"/>
                          <a:ext cx="953" cy="6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7853" name="Rectangle 93"/>
          <p:cNvSpPr>
            <a:spLocks noChangeArrowheads="1"/>
          </p:cNvSpPr>
          <p:nvPr/>
        </p:nvSpPr>
        <p:spPr bwMode="auto">
          <a:xfrm>
            <a:off x="2400300" y="2393950"/>
            <a:ext cx="1189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7857" name="Rectangle 97"/>
          <p:cNvSpPr>
            <a:spLocks noChangeArrowheads="1"/>
          </p:cNvSpPr>
          <p:nvPr/>
        </p:nvSpPr>
        <p:spPr bwMode="auto">
          <a:xfrm>
            <a:off x="2400300" y="2393950"/>
            <a:ext cx="1189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7941" name="Group 181"/>
          <p:cNvGrpSpPr>
            <a:grpSpLocks/>
          </p:cNvGrpSpPr>
          <p:nvPr/>
        </p:nvGrpSpPr>
        <p:grpSpPr bwMode="auto">
          <a:xfrm>
            <a:off x="2700338" y="765175"/>
            <a:ext cx="5256212" cy="4679950"/>
            <a:chOff x="1512" y="1508"/>
            <a:chExt cx="2737" cy="2011"/>
          </a:xfrm>
        </p:grpSpPr>
        <p:sp>
          <p:nvSpPr>
            <p:cNvPr id="117875" name="Rectangle 115"/>
            <p:cNvSpPr>
              <a:spLocks noChangeArrowheads="1"/>
            </p:cNvSpPr>
            <p:nvPr/>
          </p:nvSpPr>
          <p:spPr bwMode="auto">
            <a:xfrm>
              <a:off x="3500" y="2599"/>
              <a:ext cx="749" cy="92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17874" name="Rectangle 114"/>
            <p:cNvSpPr>
              <a:spLocks noChangeArrowheads="1"/>
            </p:cNvSpPr>
            <p:nvPr/>
          </p:nvSpPr>
          <p:spPr bwMode="auto">
            <a:xfrm>
              <a:off x="2751" y="2599"/>
              <a:ext cx="749" cy="92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17873" name="Rectangle 113"/>
            <p:cNvSpPr>
              <a:spLocks noChangeArrowheads="1"/>
            </p:cNvSpPr>
            <p:nvPr/>
          </p:nvSpPr>
          <p:spPr bwMode="auto">
            <a:xfrm>
              <a:off x="2002" y="2599"/>
              <a:ext cx="749" cy="92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endParaRPr lang="en-US" altLang="zh-CN"/>
            </a:p>
          </p:txBody>
        </p:sp>
        <p:sp>
          <p:nvSpPr>
            <p:cNvPr id="117871" name="Rectangle 111"/>
            <p:cNvSpPr>
              <a:spLocks noChangeArrowheads="1"/>
            </p:cNvSpPr>
            <p:nvPr/>
          </p:nvSpPr>
          <p:spPr bwMode="auto">
            <a:xfrm>
              <a:off x="3500" y="2312"/>
              <a:ext cx="749"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17870" name="Rectangle 110"/>
            <p:cNvSpPr>
              <a:spLocks noChangeArrowheads="1"/>
            </p:cNvSpPr>
            <p:nvPr/>
          </p:nvSpPr>
          <p:spPr bwMode="auto">
            <a:xfrm>
              <a:off x="2751" y="2312"/>
              <a:ext cx="749"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17869" name="Rectangle 109"/>
            <p:cNvSpPr>
              <a:spLocks noChangeArrowheads="1"/>
            </p:cNvSpPr>
            <p:nvPr/>
          </p:nvSpPr>
          <p:spPr bwMode="auto">
            <a:xfrm>
              <a:off x="2002" y="2312"/>
              <a:ext cx="749"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i="1">
                  <a:latin typeface="Times New Roman" pitchFamily="18" charset="0"/>
                  <a:cs typeface="Times New Roman" pitchFamily="18" charset="0"/>
                </a:rPr>
                <a:t>AA</a:t>
              </a:r>
            </a:p>
          </p:txBody>
        </p:sp>
        <p:sp>
          <p:nvSpPr>
            <p:cNvPr id="117868" name="Rectangle 108"/>
            <p:cNvSpPr>
              <a:spLocks noChangeArrowheads="1"/>
            </p:cNvSpPr>
            <p:nvPr/>
          </p:nvSpPr>
          <p:spPr bwMode="auto">
            <a:xfrm>
              <a:off x="1512" y="2312"/>
              <a:ext cx="490" cy="120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后</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代</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基</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因</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型</a:t>
              </a:r>
              <a:endParaRPr lang="zh-CN" altLang="en-US"/>
            </a:p>
          </p:txBody>
        </p:sp>
        <p:sp>
          <p:nvSpPr>
            <p:cNvPr id="117867" name="Rectangle 107"/>
            <p:cNvSpPr>
              <a:spLocks noChangeArrowheads="1"/>
            </p:cNvSpPr>
            <p:nvPr/>
          </p:nvSpPr>
          <p:spPr bwMode="auto">
            <a:xfrm>
              <a:off x="3500" y="1795"/>
              <a:ext cx="749"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17866" name="Rectangle 106"/>
            <p:cNvSpPr>
              <a:spLocks noChangeArrowheads="1"/>
            </p:cNvSpPr>
            <p:nvPr/>
          </p:nvSpPr>
          <p:spPr bwMode="auto">
            <a:xfrm>
              <a:off x="2751" y="1795"/>
              <a:ext cx="749"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r>
                <a:rPr lang="zh-CN" altLang="en-US" i="1">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17865" name="Rectangle 105"/>
            <p:cNvSpPr>
              <a:spLocks noChangeArrowheads="1"/>
            </p:cNvSpPr>
            <p:nvPr/>
          </p:nvSpPr>
          <p:spPr bwMode="auto">
            <a:xfrm>
              <a:off x="2002" y="1795"/>
              <a:ext cx="749"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17864" name="Rectangle 104"/>
            <p:cNvSpPr>
              <a:spLocks noChangeArrowheads="1"/>
            </p:cNvSpPr>
            <p:nvPr/>
          </p:nvSpPr>
          <p:spPr bwMode="auto">
            <a:xfrm>
              <a:off x="1512" y="1795"/>
              <a:ext cx="490" cy="51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17862" name="Rectangle 102"/>
            <p:cNvSpPr>
              <a:spLocks noChangeArrowheads="1"/>
            </p:cNvSpPr>
            <p:nvPr/>
          </p:nvSpPr>
          <p:spPr bwMode="auto">
            <a:xfrm>
              <a:off x="2751" y="1508"/>
              <a:ext cx="1498"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父母的基因型</a:t>
              </a:r>
              <a:endParaRPr lang="zh-CN" altLang="en-US"/>
            </a:p>
          </p:txBody>
        </p:sp>
        <p:sp>
          <p:nvSpPr>
            <p:cNvPr id="117861" name="Rectangle 101"/>
            <p:cNvSpPr>
              <a:spLocks noChangeArrowheads="1"/>
            </p:cNvSpPr>
            <p:nvPr/>
          </p:nvSpPr>
          <p:spPr bwMode="auto">
            <a:xfrm>
              <a:off x="2002" y="1508"/>
              <a:ext cx="749"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17860" name="Rectangle 100"/>
            <p:cNvSpPr>
              <a:spLocks noChangeArrowheads="1"/>
            </p:cNvSpPr>
            <p:nvPr/>
          </p:nvSpPr>
          <p:spPr bwMode="auto">
            <a:xfrm>
              <a:off x="1512" y="1508"/>
              <a:ext cx="490" cy="287"/>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17876" name="Line 116"/>
            <p:cNvSpPr>
              <a:spLocks noChangeShapeType="1"/>
            </p:cNvSpPr>
            <p:nvPr/>
          </p:nvSpPr>
          <p:spPr bwMode="auto">
            <a:xfrm>
              <a:off x="1512" y="1508"/>
              <a:ext cx="1239" cy="0"/>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77" name="Line 117"/>
            <p:cNvSpPr>
              <a:spLocks noChangeShapeType="1"/>
            </p:cNvSpPr>
            <p:nvPr/>
          </p:nvSpPr>
          <p:spPr bwMode="auto">
            <a:xfrm>
              <a:off x="1512" y="3519"/>
              <a:ext cx="2737" cy="0"/>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78" name="Line 118"/>
            <p:cNvSpPr>
              <a:spLocks noChangeShapeType="1"/>
            </p:cNvSpPr>
            <p:nvPr/>
          </p:nvSpPr>
          <p:spPr bwMode="auto">
            <a:xfrm>
              <a:off x="1512" y="1508"/>
              <a:ext cx="0" cy="804"/>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79" name="Line 119"/>
            <p:cNvSpPr>
              <a:spLocks noChangeShapeType="1"/>
            </p:cNvSpPr>
            <p:nvPr/>
          </p:nvSpPr>
          <p:spPr bwMode="auto">
            <a:xfrm>
              <a:off x="4249" y="1508"/>
              <a:ext cx="0" cy="2011"/>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82" name="Line 122"/>
            <p:cNvSpPr>
              <a:spLocks noChangeShapeType="1"/>
            </p:cNvSpPr>
            <p:nvPr/>
          </p:nvSpPr>
          <p:spPr bwMode="auto">
            <a:xfrm>
              <a:off x="1512" y="1795"/>
              <a:ext cx="1239" cy="0"/>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84" name="Line 124"/>
            <p:cNvSpPr>
              <a:spLocks noChangeShapeType="1"/>
            </p:cNvSpPr>
            <p:nvPr/>
          </p:nvSpPr>
          <p:spPr bwMode="auto">
            <a:xfrm>
              <a:off x="2002" y="1508"/>
              <a:ext cx="0" cy="804"/>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85" name="Line 125"/>
            <p:cNvSpPr>
              <a:spLocks noChangeShapeType="1"/>
            </p:cNvSpPr>
            <p:nvPr/>
          </p:nvSpPr>
          <p:spPr bwMode="auto">
            <a:xfrm>
              <a:off x="2751" y="1508"/>
              <a:ext cx="1498" cy="0"/>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87" name="Line 127"/>
            <p:cNvSpPr>
              <a:spLocks noChangeShapeType="1"/>
            </p:cNvSpPr>
            <p:nvPr/>
          </p:nvSpPr>
          <p:spPr bwMode="auto">
            <a:xfrm>
              <a:off x="2751" y="1508"/>
              <a:ext cx="0" cy="2011"/>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88" name="Line 128"/>
            <p:cNvSpPr>
              <a:spLocks noChangeShapeType="1"/>
            </p:cNvSpPr>
            <p:nvPr/>
          </p:nvSpPr>
          <p:spPr bwMode="auto">
            <a:xfrm>
              <a:off x="2751" y="1795"/>
              <a:ext cx="1498" cy="0"/>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92" name="Line 132"/>
            <p:cNvSpPr>
              <a:spLocks noChangeShapeType="1"/>
            </p:cNvSpPr>
            <p:nvPr/>
          </p:nvSpPr>
          <p:spPr bwMode="auto">
            <a:xfrm>
              <a:off x="1512" y="2312"/>
              <a:ext cx="2737" cy="0"/>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93" name="Line 133"/>
            <p:cNvSpPr>
              <a:spLocks noChangeShapeType="1"/>
            </p:cNvSpPr>
            <p:nvPr/>
          </p:nvSpPr>
          <p:spPr bwMode="auto">
            <a:xfrm>
              <a:off x="1512" y="2312"/>
              <a:ext cx="0" cy="1207"/>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902" name="Line 142"/>
            <p:cNvSpPr>
              <a:spLocks noChangeShapeType="1"/>
            </p:cNvSpPr>
            <p:nvPr/>
          </p:nvSpPr>
          <p:spPr bwMode="auto">
            <a:xfrm>
              <a:off x="3500" y="1795"/>
              <a:ext cx="0" cy="1724"/>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908" name="Line 148"/>
            <p:cNvSpPr>
              <a:spLocks noChangeShapeType="1"/>
            </p:cNvSpPr>
            <p:nvPr/>
          </p:nvSpPr>
          <p:spPr bwMode="auto">
            <a:xfrm>
              <a:off x="2002" y="2312"/>
              <a:ext cx="0" cy="1207"/>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913" name="Line 153"/>
            <p:cNvSpPr>
              <a:spLocks noChangeShapeType="1"/>
            </p:cNvSpPr>
            <p:nvPr/>
          </p:nvSpPr>
          <p:spPr bwMode="auto">
            <a:xfrm>
              <a:off x="2002" y="2599"/>
              <a:ext cx="2247" cy="0"/>
            </a:xfrm>
            <a:prstGeom prst="line">
              <a:avLst/>
            </a:prstGeom>
            <a:noFill/>
            <a:ln w="2857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dissolve">
                                      <p:cBhvr>
                                        <p:cTn id="7" dur="500"/>
                                        <p:tgtEl>
                                          <p:spTgt spid="11776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7834"/>
                                        </p:tgtEl>
                                        <p:attrNameLst>
                                          <p:attrName>style.visibility</p:attrName>
                                        </p:attrNameLst>
                                      </p:cBhvr>
                                      <p:to>
                                        <p:strVal val="visible"/>
                                      </p:to>
                                    </p:set>
                                    <p:animEffect transition="in" filter="wipe(left)">
                                      <p:cBhvr>
                                        <p:cTn id="11" dur="500"/>
                                        <p:tgtEl>
                                          <p:spTgt spid="117834"/>
                                        </p:tgtEl>
                                      </p:cBhvr>
                                    </p:animEffect>
                                  </p:childTnLst>
                                  <p:subTnLst>
                                    <p:set>
                                      <p:cBhvr override="childStyle">
                                        <p:cTn dur="1" fill="hold" display="0" masterRel="nextClick" afterEffect="1"/>
                                        <p:tgtEl>
                                          <p:spTgt spid="117834"/>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7840"/>
                                        </p:tgtEl>
                                        <p:attrNameLst>
                                          <p:attrName>style.visibility</p:attrName>
                                        </p:attrNameLst>
                                      </p:cBhvr>
                                      <p:to>
                                        <p:strVal val="visible"/>
                                      </p:to>
                                    </p:set>
                                    <p:animEffect transition="in" filter="wipe(left)">
                                      <p:cBhvr>
                                        <p:cTn id="16" dur="500"/>
                                        <p:tgtEl>
                                          <p:spTgt spid="117840"/>
                                        </p:tgtEl>
                                      </p:cBhvr>
                                    </p:animEffect>
                                  </p:childTnLst>
                                  <p:subTnLst>
                                    <p:set>
                                      <p:cBhvr override="childStyle">
                                        <p:cTn dur="1" fill="hold" display="0" masterRel="nextClick" afterEffect="1"/>
                                        <p:tgtEl>
                                          <p:spTgt spid="11784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17941"/>
                                        </p:tgtEl>
                                        <p:attrNameLst>
                                          <p:attrName>style.visibility</p:attrName>
                                        </p:attrNameLst>
                                      </p:cBhvr>
                                      <p:to>
                                        <p:strVal val="visible"/>
                                      </p:to>
                                    </p:set>
                                    <p:animEffect transition="in" filter="wipe(left)">
                                      <p:cBhvr>
                                        <p:cTn id="21" dur="500"/>
                                        <p:tgtEl>
                                          <p:spTgt spid="117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3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0" name="Rectangle 6"/>
          <p:cNvSpPr>
            <a:spLocks noChangeArrowheads="1"/>
          </p:cNvSpPr>
          <p:nvPr/>
        </p:nvSpPr>
        <p:spPr bwMode="auto">
          <a:xfrm>
            <a:off x="250825" y="836613"/>
            <a:ext cx="83169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tabLst>
                <a:tab pos="4619625" algn="l"/>
              </a:tabLst>
            </a:pPr>
            <a:r>
              <a:rPr lang="zh-CN" altLang="en-US">
                <a:solidFill>
                  <a:srgbClr val="FF3300"/>
                </a:solidFill>
                <a:latin typeface="Times New Roman" pitchFamily="18" charset="0"/>
                <a:cs typeface="Times New Roman" pitchFamily="18" charset="0"/>
              </a:rPr>
              <a:t>（</a:t>
            </a:r>
            <a:r>
              <a:rPr lang="en-US" altLang="zh-CN" i="1">
                <a:solidFill>
                  <a:srgbClr val="FF3300"/>
                </a:solidFill>
                <a:latin typeface="Times New Roman" pitchFamily="18" charset="0"/>
                <a:cs typeface="Times New Roman" pitchFamily="18" charset="0"/>
              </a:rPr>
              <a:t>b</a:t>
            </a:r>
            <a:r>
              <a:rPr lang="zh-CN" altLang="en-US">
                <a:solidFill>
                  <a:srgbClr val="FF3300"/>
                </a:solidFill>
                <a:latin typeface="Times New Roman" pitchFamily="18" charset="0"/>
                <a:cs typeface="Times New Roman" pitchFamily="18" charset="0"/>
              </a:rPr>
              <a:t>）建模</a:t>
            </a:r>
            <a:endParaRPr lang="zh-CN" altLang="en-US">
              <a:solidFill>
                <a:srgbClr val="FF3300"/>
              </a:solidFill>
            </a:endParaRPr>
          </a:p>
          <a:p>
            <a:pPr indent="276225" eaLnBrk="0" hangingPunct="0">
              <a:tabLst>
                <a:tab pos="4619625" algn="l"/>
              </a:tabLst>
            </a:pPr>
            <a:r>
              <a:rPr lang="zh-CN" altLang="en-US">
                <a:latin typeface="Times New Roman" pitchFamily="18" charset="0"/>
                <a:cs typeface="Times New Roman" pitchFamily="18" charset="0"/>
              </a:rPr>
              <a:t>由</a:t>
            </a:r>
            <a:r>
              <a:rPr lang="zh-CN" altLang="en-US">
                <a:solidFill>
                  <a:srgbClr val="0000FF"/>
                </a:solidFill>
                <a:latin typeface="Times New Roman" pitchFamily="18" charset="0"/>
                <a:cs typeface="Times New Roman" pitchFamily="18" charset="0"/>
              </a:rPr>
              <a:t>假设（</a:t>
            </a:r>
            <a:r>
              <a:rPr lang="en-US" altLang="zh-CN">
                <a:solidFill>
                  <a:srgbClr val="0000FF"/>
                </a:solidFill>
                <a:latin typeface="Times New Roman" pitchFamily="18" charset="0"/>
                <a:cs typeface="Times New Roman" pitchFamily="18" charset="0"/>
              </a:rPr>
              <a:t>iii</a:t>
            </a:r>
            <a:r>
              <a:rPr lang="zh-CN" altLang="en-US">
                <a:solidFill>
                  <a:srgbClr val="0000FF"/>
                </a:solidFill>
                <a:latin typeface="Times New Roman" pitchFamily="18" charset="0"/>
                <a:cs typeface="Times New Roman" pitchFamily="18" charset="0"/>
              </a:rPr>
              <a:t>），</a:t>
            </a:r>
            <a:r>
              <a:rPr lang="zh-CN" altLang="en-US">
                <a:latin typeface="Times New Roman" pitchFamily="18" charset="0"/>
                <a:cs typeface="Times New Roman" pitchFamily="18" charset="0"/>
              </a:rPr>
              <a:t>从第</a:t>
            </a:r>
            <a:r>
              <a:rPr lang="en-US" altLang="zh-CN" i="1">
                <a:solidFill>
                  <a:srgbClr val="0000FF"/>
                </a:solidFill>
                <a:latin typeface="Times New Roman" pitchFamily="18" charset="0"/>
                <a:cs typeface="Times New Roman" pitchFamily="18" charset="0"/>
              </a:rPr>
              <a:t>n</a:t>
            </a:r>
            <a:r>
              <a:rPr lang="zh-CN" altLang="en-US">
                <a:solidFill>
                  <a:srgbClr val="0000FF"/>
                </a:solidFill>
                <a:latin typeface="Times New Roman" pitchFamily="18" charset="0"/>
                <a:cs typeface="Times New Roman" pitchFamily="18" charset="0"/>
              </a:rPr>
              <a:t>－</a:t>
            </a:r>
            <a:r>
              <a:rPr lang="en-US" altLang="zh-CN">
                <a:solidFill>
                  <a:srgbClr val="0000FF"/>
                </a:solidFill>
                <a:latin typeface="Times New Roman" pitchFamily="18" charset="0"/>
                <a:cs typeface="Times New Roman" pitchFamily="18" charset="0"/>
              </a:rPr>
              <a:t>1</a:t>
            </a:r>
            <a:r>
              <a:rPr lang="zh-CN" altLang="en-US">
                <a:latin typeface="Times New Roman" pitchFamily="18" charset="0"/>
                <a:cs typeface="Times New Roman" pitchFamily="18" charset="0"/>
              </a:rPr>
              <a:t>代到第</a:t>
            </a:r>
            <a:r>
              <a:rPr lang="en-US" altLang="zh-CN" i="1">
                <a:solidFill>
                  <a:srgbClr val="0000FF"/>
                </a:solidFill>
                <a:latin typeface="Times New Roman" pitchFamily="18" charset="0"/>
                <a:cs typeface="Times New Roman" pitchFamily="18" charset="0"/>
              </a:rPr>
              <a:t>n</a:t>
            </a:r>
            <a:r>
              <a:rPr lang="zh-CN" altLang="en-US">
                <a:latin typeface="Times New Roman" pitchFamily="18" charset="0"/>
                <a:cs typeface="Times New Roman" pitchFamily="18" charset="0"/>
              </a:rPr>
              <a:t>代基因型分布的变化取</a:t>
            </a:r>
          </a:p>
          <a:p>
            <a:pPr indent="276225" eaLnBrk="0" hangingPunct="0">
              <a:tabLst>
                <a:tab pos="4619625" algn="l"/>
              </a:tabLst>
            </a:pPr>
            <a:r>
              <a:rPr lang="zh-CN" altLang="en-US">
                <a:latin typeface="Times New Roman" pitchFamily="18" charset="0"/>
                <a:cs typeface="Times New Roman" pitchFamily="18" charset="0"/>
              </a:rPr>
              <a:t>决于方程</a:t>
            </a:r>
            <a:endParaRPr lang="zh-CN" altLang="en-US"/>
          </a:p>
        </p:txBody>
      </p:sp>
      <p:sp>
        <p:nvSpPr>
          <p:cNvPr id="118791" name="Rectangle 7"/>
          <p:cNvSpPr>
            <a:spLocks noChangeArrowheads="1"/>
          </p:cNvSpPr>
          <p:nvPr/>
        </p:nvSpPr>
        <p:spPr bwMode="auto">
          <a:xfrm>
            <a:off x="0" y="376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8804" name="Group 20"/>
          <p:cNvGrpSpPr>
            <a:grpSpLocks/>
          </p:cNvGrpSpPr>
          <p:nvPr/>
        </p:nvGrpSpPr>
        <p:grpSpPr bwMode="auto">
          <a:xfrm>
            <a:off x="1187450" y="1773238"/>
            <a:ext cx="5184775" cy="887412"/>
            <a:chOff x="748" y="1117"/>
            <a:chExt cx="3266" cy="559"/>
          </a:xfrm>
        </p:grpSpPr>
        <p:graphicFrame>
          <p:nvGraphicFramePr>
            <p:cNvPr id="118789" name="Object 5"/>
            <p:cNvGraphicFramePr>
              <a:graphicFrameLocks noChangeAspect="1"/>
            </p:cNvGraphicFramePr>
            <p:nvPr/>
          </p:nvGraphicFramePr>
          <p:xfrm>
            <a:off x="748" y="1117"/>
            <a:ext cx="1452" cy="532"/>
          </p:xfrm>
          <a:graphic>
            <a:graphicData uri="http://schemas.openxmlformats.org/presentationml/2006/ole">
              <mc:AlternateContent xmlns:mc="http://schemas.openxmlformats.org/markup-compatibility/2006">
                <mc:Choice xmlns:v="urn:schemas-microsoft-com:vml" Requires="v">
                  <p:oleObj spid="_x0000_s118805" name="公式" r:id="rId3" imgW="1066680" imgH="393480" progId="Equation.3">
                    <p:embed/>
                  </p:oleObj>
                </mc:Choice>
                <mc:Fallback>
                  <p:oleObj name="公式" r:id="rId3" imgW="106668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1117"/>
                          <a:ext cx="1452" cy="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8" name="Object 4"/>
            <p:cNvGraphicFramePr>
              <a:graphicFrameLocks noChangeAspect="1"/>
            </p:cNvGraphicFramePr>
            <p:nvPr/>
          </p:nvGraphicFramePr>
          <p:xfrm>
            <a:off x="2426" y="1162"/>
            <a:ext cx="1588" cy="514"/>
          </p:xfrm>
          <a:graphic>
            <a:graphicData uri="http://schemas.openxmlformats.org/presentationml/2006/ole">
              <mc:AlternateContent xmlns:mc="http://schemas.openxmlformats.org/markup-compatibility/2006">
                <mc:Choice xmlns:v="urn:schemas-microsoft-com:vml" Requires="v">
                  <p:oleObj spid="_x0000_s118806" name="公式" r:id="rId5" imgW="1206360" imgH="393480" progId="Equation.3">
                    <p:embed/>
                  </p:oleObj>
                </mc:Choice>
                <mc:Fallback>
                  <p:oleObj name="公式" r:id="rId5" imgW="120636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1162"/>
                          <a:ext cx="1588"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8798" name="Rectangle 14"/>
          <p:cNvSpPr>
            <a:spLocks noChangeArrowheads="1"/>
          </p:cNvSpPr>
          <p:nvPr/>
        </p:nvSpPr>
        <p:spPr bwMode="auto">
          <a:xfrm>
            <a:off x="250825" y="2565400"/>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itchFamily="18" charset="0"/>
                <a:cs typeface="Times New Roman" pitchFamily="18" charset="0"/>
              </a:rPr>
              <a:t>所以</a:t>
            </a:r>
            <a:endParaRPr lang="zh-CN" altLang="en-US"/>
          </a:p>
        </p:txBody>
      </p:sp>
      <p:graphicFrame>
        <p:nvGraphicFramePr>
          <p:cNvPr id="118797" name="Object 13"/>
          <p:cNvGraphicFramePr>
            <a:graphicFrameLocks noChangeAspect="1"/>
          </p:cNvGraphicFramePr>
          <p:nvPr/>
        </p:nvGraphicFramePr>
        <p:xfrm>
          <a:off x="1403350" y="2565400"/>
          <a:ext cx="3457575" cy="501650"/>
        </p:xfrm>
        <a:graphic>
          <a:graphicData uri="http://schemas.openxmlformats.org/presentationml/2006/ole">
            <mc:AlternateContent xmlns:mc="http://schemas.openxmlformats.org/markup-compatibility/2006">
              <mc:Choice xmlns:v="urn:schemas-microsoft-com:vml" Requires="v">
                <p:oleObj spid="_x0000_s118807" name="公式" r:id="rId7" imgW="1574640" imgH="228600" progId="Equation.3">
                  <p:embed/>
                </p:oleObj>
              </mc:Choice>
              <mc:Fallback>
                <p:oleObj name="公式" r:id="rId7" imgW="1574640" imgH="2286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565400"/>
                        <a:ext cx="345757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99" name="Rectangle 15"/>
          <p:cNvSpPr>
            <a:spLocks noChangeArrowheads="1"/>
          </p:cNvSpPr>
          <p:nvPr/>
        </p:nvSpPr>
        <p:spPr bwMode="auto">
          <a:xfrm>
            <a:off x="4776788" y="2606675"/>
            <a:ext cx="13795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tabLst>
                <a:tab pos="4619625" algn="l"/>
              </a:tabLst>
            </a:pPr>
            <a:r>
              <a:rPr lang="zh-CN" altLang="en-US">
                <a:latin typeface="Times New Roman" pitchFamily="18" charset="0"/>
                <a:cs typeface="Times New Roman" pitchFamily="18" charset="0"/>
              </a:rPr>
              <a:t>，其中</a:t>
            </a:r>
            <a:endParaRPr lang="zh-CN" altLang="en-US"/>
          </a:p>
          <a:p>
            <a:pPr indent="276225" eaLnBrk="0" hangingPunct="0">
              <a:tabLst>
                <a:tab pos="4619625" algn="l"/>
              </a:tabLst>
            </a:pPr>
            <a:endParaRPr lang="en-US" altLang="zh-CN"/>
          </a:p>
        </p:txBody>
      </p:sp>
      <p:graphicFrame>
        <p:nvGraphicFramePr>
          <p:cNvPr id="118796" name="Object 12"/>
          <p:cNvGraphicFramePr>
            <a:graphicFrameLocks noChangeAspect="1"/>
          </p:cNvGraphicFramePr>
          <p:nvPr/>
        </p:nvGraphicFramePr>
        <p:xfrm>
          <a:off x="6300788" y="2133600"/>
          <a:ext cx="1477962" cy="1443038"/>
        </p:xfrm>
        <a:graphic>
          <a:graphicData uri="http://schemas.openxmlformats.org/presentationml/2006/ole">
            <mc:AlternateContent xmlns:mc="http://schemas.openxmlformats.org/markup-compatibility/2006">
              <mc:Choice xmlns:v="urn:schemas-microsoft-com:vml" Requires="v">
                <p:oleObj spid="_x0000_s118808" name="公式" r:id="rId9" imgW="812520" imgH="787320" progId="Equation.3">
                  <p:embed/>
                </p:oleObj>
              </mc:Choice>
              <mc:Fallback>
                <p:oleObj name="公式" r:id="rId9" imgW="812520" imgH="78732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2133600"/>
                        <a:ext cx="1477962" cy="1443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801" name="Rectangle 17"/>
          <p:cNvSpPr>
            <a:spLocks noChangeArrowheads="1"/>
          </p:cNvSpPr>
          <p:nvPr/>
        </p:nvSpPr>
        <p:spPr bwMode="auto">
          <a:xfrm>
            <a:off x="250825" y="3476625"/>
            <a:ext cx="671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如果初始分 布</a:t>
            </a:r>
            <a:r>
              <a:rPr lang="en-US" altLang="zh-CN" i="1">
                <a:solidFill>
                  <a:srgbClr val="0000FF"/>
                </a:solidFill>
                <a:latin typeface="Times New Roman" pitchFamily="18" charset="0"/>
                <a:cs typeface="Times New Roman" pitchFamily="18" charset="0"/>
              </a:rPr>
              <a:t>x</a:t>
            </a:r>
            <a:r>
              <a:rPr lang="en-US" altLang="zh-CN" baseline="30000">
                <a:solidFill>
                  <a:srgbClr val="0000FF"/>
                </a:solidFill>
                <a:latin typeface="Times New Roman" pitchFamily="18" charset="0"/>
                <a:cs typeface="Times New Roman" pitchFamily="18" charset="0"/>
              </a:rPr>
              <a:t>(0)</a:t>
            </a:r>
            <a:r>
              <a:rPr lang="zh-CN" altLang="en-US">
                <a:latin typeface="Times New Roman" pitchFamily="18" charset="0"/>
                <a:cs typeface="Times New Roman" pitchFamily="18" charset="0"/>
              </a:rPr>
              <a:t>已知，那么 第</a:t>
            </a:r>
            <a:r>
              <a:rPr lang="en-US" altLang="zh-CN" i="1">
                <a:solidFill>
                  <a:srgbClr val="0000FF"/>
                </a:solidFill>
                <a:latin typeface="Times New Roman" pitchFamily="18" charset="0"/>
                <a:cs typeface="Times New Roman" pitchFamily="18" charset="0"/>
              </a:rPr>
              <a:t>n</a:t>
            </a:r>
            <a:r>
              <a:rPr lang="zh-CN" altLang="en-US">
                <a:latin typeface="Times New Roman" pitchFamily="18" charset="0"/>
                <a:cs typeface="Times New Roman" pitchFamily="18" charset="0"/>
              </a:rPr>
              <a:t>代基因型分布为</a:t>
            </a:r>
            <a:endParaRPr lang="zh-CN" altLang="en-US"/>
          </a:p>
        </p:txBody>
      </p:sp>
      <p:graphicFrame>
        <p:nvGraphicFramePr>
          <p:cNvPr id="118800" name="Object 16"/>
          <p:cNvGraphicFramePr>
            <a:graphicFrameLocks noChangeAspect="1"/>
          </p:cNvGraphicFramePr>
          <p:nvPr/>
        </p:nvGraphicFramePr>
        <p:xfrm>
          <a:off x="2411413" y="3933825"/>
          <a:ext cx="3613150" cy="557213"/>
        </p:xfrm>
        <a:graphic>
          <a:graphicData uri="http://schemas.openxmlformats.org/presentationml/2006/ole">
            <mc:AlternateContent xmlns:mc="http://schemas.openxmlformats.org/markup-compatibility/2006">
              <mc:Choice xmlns:v="urn:schemas-microsoft-com:vml" Requires="v">
                <p:oleObj spid="_x0000_s118809" name="公式" r:id="rId11" imgW="1485720" imgH="228600" progId="Equation.3">
                  <p:embed/>
                </p:oleObj>
              </mc:Choice>
              <mc:Fallback>
                <p:oleObj name="公式" r:id="rId11" imgW="1485720" imgH="2286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1413" y="3933825"/>
                        <a:ext cx="3613150"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803" name="Rectangle 19"/>
          <p:cNvSpPr>
            <a:spLocks noChangeArrowheads="1"/>
          </p:cNvSpPr>
          <p:nvPr/>
        </p:nvSpPr>
        <p:spPr bwMode="auto">
          <a:xfrm>
            <a:off x="250825" y="4340225"/>
            <a:ext cx="797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solidFill>
                  <a:srgbClr val="FF3300"/>
                </a:solidFill>
                <a:latin typeface="Times New Roman" pitchFamily="18" charset="0"/>
                <a:ea typeface="黑体" pitchFamily="49" charset="-122"/>
                <a:cs typeface="Times New Roman" pitchFamily="18" charset="0"/>
              </a:rPr>
              <a:t>解</a:t>
            </a:r>
            <a:r>
              <a:rPr lang="zh-CN" altLang="en-US">
                <a:latin typeface="Times New Roman" pitchFamily="18" charset="0"/>
                <a:ea typeface="黑体" pitchFamily="49" charset="-122"/>
                <a:cs typeface="Times New Roman" pitchFamily="18" charset="0"/>
              </a:rPr>
              <a:t>  将</a:t>
            </a:r>
            <a:r>
              <a:rPr lang="en-US" altLang="zh-CN">
                <a:solidFill>
                  <a:srgbClr val="0000FF"/>
                </a:solidFill>
                <a:latin typeface="Times New Roman" pitchFamily="18" charset="0"/>
                <a:ea typeface="黑体" pitchFamily="49" charset="-122"/>
                <a:cs typeface="Times New Roman" pitchFamily="18" charset="0"/>
              </a:rPr>
              <a:t>M</a:t>
            </a:r>
            <a:r>
              <a:rPr lang="zh-CN" altLang="en-US">
                <a:latin typeface="Times New Roman" pitchFamily="18" charset="0"/>
                <a:ea typeface="黑体" pitchFamily="49" charset="-122"/>
                <a:cs typeface="Times New Roman" pitchFamily="18" charset="0"/>
              </a:rPr>
              <a:t>对角化，即求出特征值及其所对应的特征向量，得</a:t>
            </a:r>
            <a:endParaRPr lang="zh-CN" altLang="en-US">
              <a:ea typeface="黑体" pitchFamily="49" charset="-122"/>
              <a:cs typeface="Times New Roman" pitchFamily="18" charset="0"/>
            </a:endParaRPr>
          </a:p>
        </p:txBody>
      </p:sp>
      <p:graphicFrame>
        <p:nvGraphicFramePr>
          <p:cNvPr id="118802" name="Object 18"/>
          <p:cNvGraphicFramePr>
            <a:graphicFrameLocks noChangeAspect="1"/>
          </p:cNvGraphicFramePr>
          <p:nvPr/>
        </p:nvGraphicFramePr>
        <p:xfrm>
          <a:off x="1979613" y="4868863"/>
          <a:ext cx="5040312" cy="1287462"/>
        </p:xfrm>
        <a:graphic>
          <a:graphicData uri="http://schemas.openxmlformats.org/presentationml/2006/ole">
            <mc:AlternateContent xmlns:mc="http://schemas.openxmlformats.org/markup-compatibility/2006">
              <mc:Choice xmlns:v="urn:schemas-microsoft-com:vml" Requires="v">
                <p:oleObj spid="_x0000_s118810" name="公式" r:id="rId13" imgW="2501640" imgH="634680" progId="Equation.3">
                  <p:embed/>
                </p:oleObj>
              </mc:Choice>
              <mc:Fallback>
                <p:oleObj name="公式" r:id="rId13" imgW="2501640" imgH="63468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613" y="4868863"/>
                        <a:ext cx="5040312" cy="1287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18790"/>
                                        </p:tgtEl>
                                        <p:attrNameLst>
                                          <p:attrName>style.visibility</p:attrName>
                                        </p:attrNameLst>
                                      </p:cBhvr>
                                      <p:to>
                                        <p:strVal val="visible"/>
                                      </p:to>
                                    </p:set>
                                    <p:animEffect transition="in" filter="diamond(in)">
                                      <p:cBhvr>
                                        <p:cTn id="7" dur="2000"/>
                                        <p:tgtEl>
                                          <p:spTgt spid="1187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8804"/>
                                        </p:tgtEl>
                                        <p:attrNameLst>
                                          <p:attrName>style.visibility</p:attrName>
                                        </p:attrNameLst>
                                      </p:cBhvr>
                                      <p:to>
                                        <p:strVal val="visible"/>
                                      </p:to>
                                    </p:set>
                                    <p:animEffect transition="in" filter="fade">
                                      <p:cBhvr>
                                        <p:cTn id="12" dur="2000"/>
                                        <p:tgtEl>
                                          <p:spTgt spid="118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8798"/>
                                        </p:tgtEl>
                                        <p:attrNameLst>
                                          <p:attrName>style.visibility</p:attrName>
                                        </p:attrNameLst>
                                      </p:cBhvr>
                                      <p:to>
                                        <p:strVal val="visible"/>
                                      </p:to>
                                    </p:set>
                                  </p:childTnLst>
                                </p:cTn>
                              </p:par>
                            </p:childTnLst>
                          </p:cTn>
                        </p:par>
                        <p:par>
                          <p:cTn id="17" fill="hold" nodeType="afterGroup">
                            <p:stCondLst>
                              <p:cond delay="0"/>
                            </p:stCondLst>
                            <p:childTnLst>
                              <p:par>
                                <p:cTn id="18" presetID="10" presetClass="entr" presetSubtype="0" fill="hold" nodeType="afterEffect">
                                  <p:stCondLst>
                                    <p:cond delay="0"/>
                                  </p:stCondLst>
                                  <p:childTnLst>
                                    <p:set>
                                      <p:cBhvr>
                                        <p:cTn id="19" dur="1" fill="hold">
                                          <p:stCondLst>
                                            <p:cond delay="0"/>
                                          </p:stCondLst>
                                        </p:cTn>
                                        <p:tgtEl>
                                          <p:spTgt spid="118797"/>
                                        </p:tgtEl>
                                        <p:attrNameLst>
                                          <p:attrName>style.visibility</p:attrName>
                                        </p:attrNameLst>
                                      </p:cBhvr>
                                      <p:to>
                                        <p:strVal val="visible"/>
                                      </p:to>
                                    </p:set>
                                    <p:animEffect transition="in" filter="fade">
                                      <p:cBhvr>
                                        <p:cTn id="20" dur="2000"/>
                                        <p:tgtEl>
                                          <p:spTgt spid="1187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8799"/>
                                        </p:tgtEl>
                                        <p:attrNameLst>
                                          <p:attrName>style.visibility</p:attrName>
                                        </p:attrNameLst>
                                      </p:cBhvr>
                                      <p:to>
                                        <p:strVal val="visible"/>
                                      </p:to>
                                    </p:set>
                                  </p:childTnLst>
                                </p:cTn>
                              </p:par>
                            </p:childTnLst>
                          </p:cTn>
                        </p:par>
                        <p:par>
                          <p:cTn id="25" fill="hold" nodeType="afterGroup">
                            <p:stCondLst>
                              <p:cond delay="0"/>
                            </p:stCondLst>
                            <p:childTnLst>
                              <p:par>
                                <p:cTn id="26" presetID="10" presetClass="entr" presetSubtype="0" fill="hold" nodeType="afterEffect">
                                  <p:stCondLst>
                                    <p:cond delay="0"/>
                                  </p:stCondLst>
                                  <p:childTnLst>
                                    <p:set>
                                      <p:cBhvr>
                                        <p:cTn id="27" dur="1" fill="hold">
                                          <p:stCondLst>
                                            <p:cond delay="0"/>
                                          </p:stCondLst>
                                        </p:cTn>
                                        <p:tgtEl>
                                          <p:spTgt spid="118796"/>
                                        </p:tgtEl>
                                        <p:attrNameLst>
                                          <p:attrName>style.visibility</p:attrName>
                                        </p:attrNameLst>
                                      </p:cBhvr>
                                      <p:to>
                                        <p:strVal val="visible"/>
                                      </p:to>
                                    </p:set>
                                    <p:animEffect transition="in" filter="fade">
                                      <p:cBhvr>
                                        <p:cTn id="28" dur="2000"/>
                                        <p:tgtEl>
                                          <p:spTgt spid="1187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118801"/>
                                        </p:tgtEl>
                                        <p:attrNameLst>
                                          <p:attrName>style.visibility</p:attrName>
                                        </p:attrNameLst>
                                      </p:cBhvr>
                                      <p:to>
                                        <p:strVal val="visible"/>
                                      </p:to>
                                    </p:set>
                                    <p:animEffect transition="in" filter="barn(inHorizontal)">
                                      <p:cBhvr>
                                        <p:cTn id="33" dur="500"/>
                                        <p:tgtEl>
                                          <p:spTgt spid="11880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118800"/>
                                        </p:tgtEl>
                                        <p:attrNameLst>
                                          <p:attrName>style.visibility</p:attrName>
                                        </p:attrNameLst>
                                      </p:cBhvr>
                                      <p:to>
                                        <p:strVal val="visible"/>
                                      </p:to>
                                    </p:set>
                                    <p:animEffect transition="in" filter="fade">
                                      <p:cBhvr>
                                        <p:cTn id="38" dur="2000"/>
                                        <p:tgtEl>
                                          <p:spTgt spid="11880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18803"/>
                                        </p:tgtEl>
                                        <p:attrNameLst>
                                          <p:attrName>style.visibility</p:attrName>
                                        </p:attrNameLst>
                                      </p:cBhvr>
                                      <p:to>
                                        <p:strVal val="visible"/>
                                      </p:to>
                                    </p:set>
                                    <p:animEffect transition="in" filter="strips(downRight)">
                                      <p:cBhvr>
                                        <p:cTn id="43" dur="500"/>
                                        <p:tgtEl>
                                          <p:spTgt spid="11880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118802"/>
                                        </p:tgtEl>
                                        <p:attrNameLst>
                                          <p:attrName>style.visibility</p:attrName>
                                        </p:attrNameLst>
                                      </p:cBhvr>
                                      <p:to>
                                        <p:strVal val="visible"/>
                                      </p:to>
                                    </p:set>
                                    <p:animEffect transition="in" filter="fade">
                                      <p:cBhvr>
                                        <p:cTn id="48" dur="2000"/>
                                        <p:tgtEl>
                                          <p:spTgt spid="118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p:bldP spid="118798" grpId="0"/>
      <p:bldP spid="118799" grpId="0"/>
      <p:bldP spid="118801" grpId="0"/>
      <p:bldP spid="11880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6"/>
          <p:cNvSpPr>
            <a:spLocks noChangeArrowheads="1"/>
          </p:cNvSpPr>
          <p:nvPr/>
        </p:nvSpPr>
        <p:spPr bwMode="auto">
          <a:xfrm>
            <a:off x="250825" y="836613"/>
            <a:ext cx="122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计算  </a:t>
            </a:r>
            <a:endParaRPr lang="zh-CN" altLang="en-US"/>
          </a:p>
        </p:txBody>
      </p:sp>
      <p:graphicFrame>
        <p:nvGraphicFramePr>
          <p:cNvPr id="121861" name="Object 5"/>
          <p:cNvGraphicFramePr>
            <a:graphicFrameLocks noChangeAspect="1"/>
          </p:cNvGraphicFramePr>
          <p:nvPr/>
        </p:nvGraphicFramePr>
        <p:xfrm>
          <a:off x="1476375" y="476250"/>
          <a:ext cx="6842125" cy="1241425"/>
        </p:xfrm>
        <a:graphic>
          <a:graphicData uri="http://schemas.openxmlformats.org/presentationml/2006/ole">
            <mc:AlternateContent xmlns:mc="http://schemas.openxmlformats.org/markup-compatibility/2006">
              <mc:Choice xmlns:v="urn:schemas-microsoft-com:vml" Requires="v">
                <p:oleObj spid="_x0000_s121884" name="公式" r:id="rId3" imgW="3517560" imgH="634680" progId="Equation.3">
                  <p:embed/>
                </p:oleObj>
              </mc:Choice>
              <mc:Fallback>
                <p:oleObj name="公式" r:id="rId3" imgW="3517560" imgH="634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76250"/>
                        <a:ext cx="6842125"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3" name="Rectangle 7"/>
          <p:cNvSpPr>
            <a:spLocks noChangeArrowheads="1"/>
          </p:cNvSpPr>
          <p:nvPr/>
        </p:nvSpPr>
        <p:spPr bwMode="auto">
          <a:xfrm>
            <a:off x="1692275" y="2324100"/>
            <a:ext cx="63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00FF"/>
                </a:solidFill>
                <a:latin typeface="Times New Roman" pitchFamily="18" charset="0"/>
                <a:cs typeface="Times New Roman" pitchFamily="18" charset="0"/>
              </a:rPr>
              <a:t>=</a:t>
            </a:r>
            <a:endParaRPr lang="en-US" altLang="zh-CN">
              <a:solidFill>
                <a:srgbClr val="0000FF"/>
              </a:solidFill>
            </a:endParaRPr>
          </a:p>
        </p:txBody>
      </p:sp>
      <p:graphicFrame>
        <p:nvGraphicFramePr>
          <p:cNvPr id="121860" name="Object 4"/>
          <p:cNvGraphicFramePr>
            <a:graphicFrameLocks noChangeAspect="1"/>
          </p:cNvGraphicFramePr>
          <p:nvPr/>
        </p:nvGraphicFramePr>
        <p:xfrm>
          <a:off x="2411413" y="1700213"/>
          <a:ext cx="4743450" cy="1746250"/>
        </p:xfrm>
        <a:graphic>
          <a:graphicData uri="http://schemas.openxmlformats.org/presentationml/2006/ole">
            <mc:AlternateContent xmlns:mc="http://schemas.openxmlformats.org/markup-compatibility/2006">
              <mc:Choice xmlns:v="urn:schemas-microsoft-com:vml" Requires="v">
                <p:oleObj spid="_x0000_s121885" name="公式" r:id="rId5" imgW="2552400" imgH="939600" progId="Equation.3">
                  <p:embed/>
                </p:oleObj>
              </mc:Choice>
              <mc:Fallback>
                <p:oleObj name="公式" r:id="rId5" imgW="2552400" imgH="939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1700213"/>
                        <a:ext cx="4743450" cy="174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5" name="Rectangle 9"/>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4" name="Object 8"/>
          <p:cNvGraphicFramePr>
            <a:graphicFrameLocks noChangeAspect="1"/>
          </p:cNvGraphicFramePr>
          <p:nvPr/>
        </p:nvGraphicFramePr>
        <p:xfrm>
          <a:off x="1619250" y="3430588"/>
          <a:ext cx="3240088" cy="1943100"/>
        </p:xfrm>
        <a:graphic>
          <a:graphicData uri="http://schemas.openxmlformats.org/presentationml/2006/ole">
            <mc:AlternateContent xmlns:mc="http://schemas.openxmlformats.org/markup-compatibility/2006">
              <mc:Choice xmlns:v="urn:schemas-microsoft-com:vml" Requires="v">
                <p:oleObj spid="_x0000_s121886" name="公式" r:id="rId7" imgW="1650960" imgH="990360" progId="Equation.3">
                  <p:embed/>
                </p:oleObj>
              </mc:Choice>
              <mc:Fallback>
                <p:oleObj name="公式" r:id="rId7" imgW="1650960" imgH="9903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430588"/>
                        <a:ext cx="3240088"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8" name="Text Box 12"/>
          <p:cNvSpPr txBox="1">
            <a:spLocks noChangeArrowheads="1"/>
          </p:cNvSpPr>
          <p:nvPr/>
        </p:nvSpPr>
        <p:spPr bwMode="auto">
          <a:xfrm>
            <a:off x="5219700" y="4051300"/>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(4.8)</a:t>
            </a:r>
          </a:p>
        </p:txBody>
      </p:sp>
      <p:grpSp>
        <p:nvGrpSpPr>
          <p:cNvPr id="121881" name="Group 25"/>
          <p:cNvGrpSpPr>
            <a:grpSpLocks/>
          </p:cNvGrpSpPr>
          <p:nvPr/>
        </p:nvGrpSpPr>
        <p:grpSpPr bwMode="auto">
          <a:xfrm>
            <a:off x="323850" y="5373688"/>
            <a:ext cx="5202238" cy="533400"/>
            <a:chOff x="204" y="3385"/>
            <a:chExt cx="3277" cy="336"/>
          </a:xfrm>
        </p:grpSpPr>
        <p:sp>
          <p:nvSpPr>
            <p:cNvPr id="121873" name="Rectangle 17"/>
            <p:cNvSpPr>
              <a:spLocks noChangeArrowheads="1"/>
            </p:cNvSpPr>
            <p:nvPr/>
          </p:nvSpPr>
          <p:spPr bwMode="auto">
            <a:xfrm>
              <a:off x="204" y="3430"/>
              <a:ext cx="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因为</a:t>
              </a:r>
              <a:endParaRPr lang="zh-CN" altLang="en-US"/>
            </a:p>
          </p:txBody>
        </p:sp>
        <p:graphicFrame>
          <p:nvGraphicFramePr>
            <p:cNvPr id="121872" name="Object 16"/>
            <p:cNvGraphicFramePr>
              <a:graphicFrameLocks noChangeAspect="1"/>
            </p:cNvGraphicFramePr>
            <p:nvPr/>
          </p:nvGraphicFramePr>
          <p:xfrm>
            <a:off x="843" y="3430"/>
            <a:ext cx="858" cy="291"/>
          </p:xfrm>
          <a:graphic>
            <a:graphicData uri="http://schemas.openxmlformats.org/presentationml/2006/ole">
              <mc:AlternateContent xmlns:mc="http://schemas.openxmlformats.org/markup-compatibility/2006">
                <mc:Choice xmlns:v="urn:schemas-microsoft-com:vml" Requires="v">
                  <p:oleObj spid="_x0000_s121887" name="公式" r:id="rId9" imgW="672840" imgH="228600" progId="Equation.3">
                    <p:embed/>
                  </p:oleObj>
                </mc:Choice>
                <mc:Fallback>
                  <p:oleObj name="公式" r:id="rId9" imgW="672840" imgH="2286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3" y="3430"/>
                          <a:ext cx="858"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74" name="Rectangle 18"/>
            <p:cNvSpPr>
              <a:spLocks noChangeArrowheads="1"/>
            </p:cNvSpPr>
            <p:nvPr/>
          </p:nvSpPr>
          <p:spPr bwMode="auto">
            <a:xfrm>
              <a:off x="1429" y="3414"/>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tabLst>
                  <a:tab pos="4619625" algn="l"/>
                </a:tabLst>
              </a:pPr>
              <a:r>
                <a:rPr lang="zh-CN" altLang="en-US">
                  <a:latin typeface="Times New Roman" pitchFamily="18" charset="0"/>
                  <a:cs typeface="Times New Roman" pitchFamily="18" charset="0"/>
                </a:rPr>
                <a:t>，所以当</a:t>
              </a:r>
              <a:endParaRPr lang="zh-CN" altLang="en-US"/>
            </a:p>
          </p:txBody>
        </p:sp>
        <p:graphicFrame>
          <p:nvGraphicFramePr>
            <p:cNvPr id="121871" name="Object 15"/>
            <p:cNvGraphicFramePr>
              <a:graphicFrameLocks noChangeAspect="1"/>
            </p:cNvGraphicFramePr>
            <p:nvPr/>
          </p:nvGraphicFramePr>
          <p:xfrm>
            <a:off x="2426" y="3475"/>
            <a:ext cx="635" cy="198"/>
          </p:xfrm>
          <a:graphic>
            <a:graphicData uri="http://schemas.openxmlformats.org/presentationml/2006/ole">
              <mc:AlternateContent xmlns:mc="http://schemas.openxmlformats.org/markup-compatibility/2006">
                <mc:Choice xmlns:v="urn:schemas-microsoft-com:vml" Requires="v">
                  <p:oleObj spid="_x0000_s121888" name="公式" r:id="rId11" imgW="457200" imgH="139680" progId="Equation.3">
                    <p:embed/>
                  </p:oleObj>
                </mc:Choice>
                <mc:Fallback>
                  <p:oleObj name="公式" r:id="rId11" imgW="457200" imgH="13968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6" y="3475"/>
                          <a:ext cx="635"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75" name="Rectangle 19"/>
            <p:cNvSpPr>
              <a:spLocks noChangeArrowheads="1"/>
            </p:cNvSpPr>
            <p:nvPr/>
          </p:nvSpPr>
          <p:spPr bwMode="auto">
            <a:xfrm>
              <a:off x="2835" y="3385"/>
              <a:ext cx="6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时，</a:t>
              </a:r>
              <a:endParaRPr lang="zh-CN" altLang="en-US"/>
            </a:p>
          </p:txBody>
        </p:sp>
      </p:grpSp>
      <p:grpSp>
        <p:nvGrpSpPr>
          <p:cNvPr id="121882" name="Group 26"/>
          <p:cNvGrpSpPr>
            <a:grpSpLocks/>
          </p:cNvGrpSpPr>
          <p:nvPr/>
        </p:nvGrpSpPr>
        <p:grpSpPr bwMode="auto">
          <a:xfrm>
            <a:off x="5322888" y="5300663"/>
            <a:ext cx="2489200" cy="585787"/>
            <a:chOff x="3353" y="3339"/>
            <a:chExt cx="1568" cy="369"/>
          </a:xfrm>
        </p:grpSpPr>
        <p:graphicFrame>
          <p:nvGraphicFramePr>
            <p:cNvPr id="121870" name="Object 14"/>
            <p:cNvGraphicFramePr>
              <a:graphicFrameLocks noChangeAspect="1"/>
            </p:cNvGraphicFramePr>
            <p:nvPr/>
          </p:nvGraphicFramePr>
          <p:xfrm>
            <a:off x="3353" y="3339"/>
            <a:ext cx="752" cy="369"/>
          </p:xfrm>
          <a:graphic>
            <a:graphicData uri="http://schemas.openxmlformats.org/presentationml/2006/ole">
              <mc:AlternateContent xmlns:mc="http://schemas.openxmlformats.org/markup-compatibility/2006">
                <mc:Choice xmlns:v="urn:schemas-microsoft-com:vml" Requires="v">
                  <p:oleObj spid="_x0000_s121889" name="公式" r:id="rId13" imgW="469800" imgH="228600" progId="Equation.3">
                    <p:embed/>
                  </p:oleObj>
                </mc:Choice>
                <mc:Fallback>
                  <p:oleObj name="公式" r:id="rId13" imgW="46980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3" y="3339"/>
                          <a:ext cx="752"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76" name="Rectangle 20"/>
            <p:cNvSpPr>
              <a:spLocks noChangeArrowheads="1"/>
            </p:cNvSpPr>
            <p:nvPr/>
          </p:nvSpPr>
          <p:spPr bwMode="auto">
            <a:xfrm>
              <a:off x="3833" y="3369"/>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aphicFrame>
          <p:nvGraphicFramePr>
            <p:cNvPr id="121869" name="Object 13"/>
            <p:cNvGraphicFramePr>
              <a:graphicFrameLocks noChangeAspect="1"/>
            </p:cNvGraphicFramePr>
            <p:nvPr/>
          </p:nvGraphicFramePr>
          <p:xfrm>
            <a:off x="4219" y="3362"/>
            <a:ext cx="702" cy="340"/>
          </p:xfrm>
          <a:graphic>
            <a:graphicData uri="http://schemas.openxmlformats.org/presentationml/2006/ole">
              <mc:AlternateContent xmlns:mc="http://schemas.openxmlformats.org/markup-compatibility/2006">
                <mc:Choice xmlns:v="urn:schemas-microsoft-com:vml" Requires="v">
                  <p:oleObj spid="_x0000_s121890" name="公式" r:id="rId15" imgW="469800" imgH="228600" progId="Equation.3">
                    <p:embed/>
                  </p:oleObj>
                </mc:Choice>
                <mc:Fallback>
                  <p:oleObj name="公式" r:id="rId15" imgW="469800" imgH="2286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19" y="3362"/>
                          <a:ext cx="702"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1877" name="Rectangle 21"/>
          <p:cNvSpPr>
            <a:spLocks noChangeArrowheads="1"/>
          </p:cNvSpPr>
          <p:nvPr/>
        </p:nvSpPr>
        <p:spPr bwMode="auto">
          <a:xfrm>
            <a:off x="314325" y="592455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隐性患者逐渐消失。 从</a:t>
            </a:r>
            <a:r>
              <a:rPr lang="en-US" altLang="zh-CN">
                <a:solidFill>
                  <a:srgbClr val="FF3300"/>
                </a:solidFill>
                <a:latin typeface="Times New Roman" pitchFamily="18" charset="0"/>
                <a:cs typeface="Times New Roman" pitchFamily="18" charset="0"/>
              </a:rPr>
              <a:t>(4.8)</a:t>
            </a:r>
            <a:r>
              <a:rPr lang="zh-CN" altLang="en-US">
                <a:latin typeface="Times New Roman" pitchFamily="18" charset="0"/>
                <a:cs typeface="Times New Roman" pitchFamily="18" charset="0"/>
              </a:rPr>
              <a:t>式中可知</a:t>
            </a:r>
            <a:endParaRPr lang="zh-CN" altLang="en-US"/>
          </a:p>
        </p:txBody>
      </p:sp>
      <p:sp>
        <p:nvSpPr>
          <p:cNvPr id="121879" name="Rectangle 2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78" name="Object 22"/>
          <p:cNvGraphicFramePr>
            <a:graphicFrameLocks noChangeAspect="1"/>
          </p:cNvGraphicFramePr>
          <p:nvPr/>
        </p:nvGraphicFramePr>
        <p:xfrm>
          <a:off x="5724525" y="5734050"/>
          <a:ext cx="1512888" cy="873125"/>
        </p:xfrm>
        <a:graphic>
          <a:graphicData uri="http://schemas.openxmlformats.org/presentationml/2006/ole">
            <mc:AlternateContent xmlns:mc="http://schemas.openxmlformats.org/markup-compatibility/2006">
              <mc:Choice xmlns:v="urn:schemas-microsoft-com:vml" Requires="v">
                <p:oleObj spid="_x0000_s121891" name="公式" r:id="rId17" imgW="672840" imgH="393480" progId="Equation.3">
                  <p:embed/>
                </p:oleObj>
              </mc:Choice>
              <mc:Fallback>
                <p:oleObj name="公式" r:id="rId17" imgW="672840" imgH="39348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24525" y="5734050"/>
                        <a:ext cx="1512888"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80" name="AutoShape 24"/>
          <p:cNvSpPr>
            <a:spLocks noChangeArrowheads="1"/>
          </p:cNvSpPr>
          <p:nvPr/>
        </p:nvSpPr>
        <p:spPr bwMode="auto">
          <a:xfrm>
            <a:off x="5940425" y="3787775"/>
            <a:ext cx="2987675" cy="1728788"/>
          </a:xfrm>
          <a:prstGeom prst="wedgeEllipseCallout">
            <a:avLst>
              <a:gd name="adj1" fmla="val -32944"/>
              <a:gd name="adj2" fmla="val 70843"/>
            </a:avLst>
          </a:prstGeom>
          <a:gradFill rotWithShape="1">
            <a:gsLst>
              <a:gs pos="0">
                <a:schemeClr val="accent1">
                  <a:gamma/>
                  <a:shade val="46275"/>
                  <a:invGamma/>
                </a:schemeClr>
              </a:gs>
              <a:gs pos="50000">
                <a:schemeClr val="accent1"/>
              </a:gs>
              <a:gs pos="100000">
                <a:schemeClr val="accent1">
                  <a:gamma/>
                  <a:shade val="46275"/>
                  <a:invGamma/>
                </a:schemeClr>
              </a:gs>
            </a:gsLst>
            <a:lin ang="18900000" scaled="1"/>
          </a:gra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zh-CN" altLang="en-US"/>
              <a:t>每代隐性患者的概率是前一代隐性患者概率的</a:t>
            </a:r>
            <a:r>
              <a:rPr lang="en-US" altLang="zh-CN">
                <a:solidFill>
                  <a:srgbClr val="FF3300"/>
                </a:solidFill>
              </a:rPr>
              <a:t>1/2</a:t>
            </a:r>
            <a:r>
              <a:rPr lang="zh-CN" altLang="en-US"/>
              <a:t>。</a:t>
            </a:r>
            <a:r>
              <a:rPr lang="zh-CN" altLang="en-US" b="0"/>
              <a:t> </a:t>
            </a:r>
          </a:p>
        </p:txBody>
      </p:sp>
      <p:sp>
        <p:nvSpPr>
          <p:cNvPr id="121883" name="Text Box 27"/>
          <p:cNvSpPr txBox="1">
            <a:spLocks noChangeArrowheads="1"/>
          </p:cNvSpPr>
          <p:nvPr/>
        </p:nvSpPr>
        <p:spPr bwMode="auto">
          <a:xfrm>
            <a:off x="7669213" y="5924550"/>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(4.9)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1862"/>
                                        </p:tgtEl>
                                        <p:attrNameLst>
                                          <p:attrName>style.visibility</p:attrName>
                                        </p:attrNameLst>
                                      </p:cBhvr>
                                      <p:to>
                                        <p:strVal val="visible"/>
                                      </p:to>
                                    </p:set>
                                  </p:childTnLst>
                                </p:cTn>
                              </p:par>
                            </p:childTnLst>
                          </p:cTn>
                        </p:par>
                        <p:par>
                          <p:cTn id="7" fill="hold" nodeType="afterGroup">
                            <p:stCondLst>
                              <p:cond delay="0"/>
                            </p:stCondLst>
                            <p:childTnLst>
                              <p:par>
                                <p:cTn id="8" presetID="10" presetClass="entr" presetSubtype="0" fill="hold" nodeType="afterEffect">
                                  <p:stCondLst>
                                    <p:cond delay="0"/>
                                  </p:stCondLst>
                                  <p:childTnLst>
                                    <p:set>
                                      <p:cBhvr>
                                        <p:cTn id="9" dur="1" fill="hold">
                                          <p:stCondLst>
                                            <p:cond delay="0"/>
                                          </p:stCondLst>
                                        </p:cTn>
                                        <p:tgtEl>
                                          <p:spTgt spid="121861"/>
                                        </p:tgtEl>
                                        <p:attrNameLst>
                                          <p:attrName>style.visibility</p:attrName>
                                        </p:attrNameLst>
                                      </p:cBhvr>
                                      <p:to>
                                        <p:strVal val="visible"/>
                                      </p:to>
                                    </p:set>
                                    <p:animEffect transition="in" filter="fade">
                                      <p:cBhvr>
                                        <p:cTn id="10" dur="2000"/>
                                        <p:tgtEl>
                                          <p:spTgt spid="12186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63"/>
                                        </p:tgtEl>
                                        <p:attrNameLst>
                                          <p:attrName>style.visibility</p:attrName>
                                        </p:attrNameLst>
                                      </p:cBhvr>
                                      <p:to>
                                        <p:strVal val="visible"/>
                                      </p:to>
                                    </p:set>
                                  </p:childTnLst>
                                </p:cTn>
                              </p:par>
                            </p:childTnLst>
                          </p:cTn>
                        </p:par>
                        <p:par>
                          <p:cTn id="15" fill="hold" nodeType="afterGroup">
                            <p:stCondLst>
                              <p:cond delay="0"/>
                            </p:stCondLst>
                            <p:childTnLst>
                              <p:par>
                                <p:cTn id="16" presetID="10" presetClass="entr" presetSubtype="0" fill="hold" nodeType="afterEffect">
                                  <p:stCondLst>
                                    <p:cond delay="0"/>
                                  </p:stCondLst>
                                  <p:childTnLst>
                                    <p:set>
                                      <p:cBhvr>
                                        <p:cTn id="17" dur="1" fill="hold">
                                          <p:stCondLst>
                                            <p:cond delay="0"/>
                                          </p:stCondLst>
                                        </p:cTn>
                                        <p:tgtEl>
                                          <p:spTgt spid="121860"/>
                                        </p:tgtEl>
                                        <p:attrNameLst>
                                          <p:attrName>style.visibility</p:attrName>
                                        </p:attrNameLst>
                                      </p:cBhvr>
                                      <p:to>
                                        <p:strVal val="visible"/>
                                      </p:to>
                                    </p:set>
                                    <p:animEffect transition="in" filter="fade">
                                      <p:cBhvr>
                                        <p:cTn id="18" dur="2000"/>
                                        <p:tgtEl>
                                          <p:spTgt spid="1218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121864"/>
                                        </p:tgtEl>
                                        <p:attrNameLst>
                                          <p:attrName>style.visibility</p:attrName>
                                        </p:attrNameLst>
                                      </p:cBhvr>
                                      <p:to>
                                        <p:strVal val="visible"/>
                                      </p:to>
                                    </p:set>
                                    <p:animEffect transition="in" filter="circle(in)">
                                      <p:cBhvr>
                                        <p:cTn id="23" dur="2000"/>
                                        <p:tgtEl>
                                          <p:spTgt spid="121864"/>
                                        </p:tgtEl>
                                      </p:cBhvr>
                                    </p:animEffec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218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121881"/>
                                        </p:tgtEl>
                                        <p:attrNameLst>
                                          <p:attrName>style.visibility</p:attrName>
                                        </p:attrNameLst>
                                      </p:cBhvr>
                                      <p:to>
                                        <p:strVal val="visible"/>
                                      </p:to>
                                    </p:set>
                                    <p:animEffect transition="in" filter="slide(fromLeft)">
                                      <p:cBhvr>
                                        <p:cTn id="31" dur="500"/>
                                        <p:tgtEl>
                                          <p:spTgt spid="121881"/>
                                        </p:tgtEl>
                                      </p:cBhvr>
                                    </p:animEffect>
                                  </p:childTnLst>
                                </p:cTn>
                              </p:par>
                            </p:childTnLst>
                          </p:cTn>
                        </p:par>
                        <p:par>
                          <p:cTn id="32" fill="hold" nodeType="afterGroup">
                            <p:stCondLst>
                              <p:cond delay="500"/>
                            </p:stCondLst>
                            <p:childTnLst>
                              <p:par>
                                <p:cTn id="33" presetID="16" presetClass="entr" presetSubtype="26" fill="hold" nodeType="afterEffect">
                                  <p:stCondLst>
                                    <p:cond delay="0"/>
                                  </p:stCondLst>
                                  <p:childTnLst>
                                    <p:set>
                                      <p:cBhvr>
                                        <p:cTn id="34" dur="1" fill="hold">
                                          <p:stCondLst>
                                            <p:cond delay="0"/>
                                          </p:stCondLst>
                                        </p:cTn>
                                        <p:tgtEl>
                                          <p:spTgt spid="121882"/>
                                        </p:tgtEl>
                                        <p:attrNameLst>
                                          <p:attrName>style.visibility</p:attrName>
                                        </p:attrNameLst>
                                      </p:cBhvr>
                                      <p:to>
                                        <p:strVal val="visible"/>
                                      </p:to>
                                    </p:set>
                                    <p:animEffect transition="in" filter="barn(inHorizontal)">
                                      <p:cBhvr>
                                        <p:cTn id="35" dur="500"/>
                                        <p:tgtEl>
                                          <p:spTgt spid="1218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21877"/>
                                        </p:tgtEl>
                                        <p:attrNameLst>
                                          <p:attrName>style.visibility</p:attrName>
                                        </p:attrNameLst>
                                      </p:cBhvr>
                                      <p:to>
                                        <p:strVal val="visible"/>
                                      </p:to>
                                    </p:set>
                                    <p:animEffect transition="in" filter="randombar(horizontal)">
                                      <p:cBhvr>
                                        <p:cTn id="40" dur="500"/>
                                        <p:tgtEl>
                                          <p:spTgt spid="12187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16" fill="hold" nodeType="clickEffect">
                                  <p:stCondLst>
                                    <p:cond delay="0"/>
                                  </p:stCondLst>
                                  <p:childTnLst>
                                    <p:set>
                                      <p:cBhvr>
                                        <p:cTn id="44" dur="1" fill="hold">
                                          <p:stCondLst>
                                            <p:cond delay="0"/>
                                          </p:stCondLst>
                                        </p:cTn>
                                        <p:tgtEl>
                                          <p:spTgt spid="121878"/>
                                        </p:tgtEl>
                                        <p:attrNameLst>
                                          <p:attrName>style.visibility</p:attrName>
                                        </p:attrNameLst>
                                      </p:cBhvr>
                                      <p:to>
                                        <p:strVal val="visible"/>
                                      </p:to>
                                    </p:set>
                                    <p:animEffect transition="in" filter="diamond(in)">
                                      <p:cBhvr>
                                        <p:cTn id="45" dur="2000"/>
                                        <p:tgtEl>
                                          <p:spTgt spid="121878"/>
                                        </p:tgtEl>
                                      </p:cBhvr>
                                    </p:animEffect>
                                  </p:childTnLst>
                                </p:cTn>
                              </p:par>
                            </p:childTnLst>
                          </p:cTn>
                        </p:par>
                        <p:par>
                          <p:cTn id="46" fill="hold" nodeType="afterGroup">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12188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21880"/>
                                        </p:tgtEl>
                                        <p:attrNameLst>
                                          <p:attrName>style.visibility</p:attrName>
                                        </p:attrNameLst>
                                      </p:cBhvr>
                                      <p:to>
                                        <p:strVal val="visible"/>
                                      </p:to>
                                    </p:set>
                                    <p:animEffect transition="in" filter="wipe(down)">
                                      <p:cBhvr>
                                        <p:cTn id="53" dur="500"/>
                                        <p:tgtEl>
                                          <p:spTgt spid="121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p:bldP spid="121863" grpId="0"/>
      <p:bldP spid="121868" grpId="0"/>
      <p:bldP spid="121877" grpId="0"/>
      <p:bldP spid="121880" grpId="0" animBg="1"/>
      <p:bldP spid="12188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Text Box 4"/>
          <p:cNvSpPr txBox="1">
            <a:spLocks noChangeArrowheads="1"/>
          </p:cNvSpPr>
          <p:nvPr/>
        </p:nvSpPr>
        <p:spPr bwMode="auto">
          <a:xfrm>
            <a:off x="468313" y="549275"/>
            <a:ext cx="84248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a:t>
            </a:r>
            <a:r>
              <a:rPr lang="en-US" altLang="zh-CN" i="1">
                <a:solidFill>
                  <a:srgbClr val="FF0000"/>
                </a:solidFill>
              </a:rPr>
              <a:t>c</a:t>
            </a:r>
            <a:r>
              <a:rPr lang="zh-CN" altLang="en-US">
                <a:solidFill>
                  <a:srgbClr val="FF0000"/>
                </a:solidFill>
              </a:rPr>
              <a:t>）模型讨论</a:t>
            </a:r>
          </a:p>
          <a:p>
            <a:r>
              <a:rPr lang="zh-CN" altLang="en-US"/>
              <a:t>研究在随机结合的情况下，隐性患者的变化是很有意思的，但随机结合导致了非线性化问题，超出了本章范围，然而用其它技巧，在随机结合的情况下可以   把</a:t>
            </a:r>
            <a:r>
              <a:rPr lang="zh-CN" altLang="en-US">
                <a:solidFill>
                  <a:srgbClr val="FF3300"/>
                </a:solidFill>
              </a:rPr>
              <a:t>（</a:t>
            </a:r>
            <a:r>
              <a:rPr lang="en-US" altLang="zh-CN">
                <a:solidFill>
                  <a:srgbClr val="FF3300"/>
                </a:solidFill>
              </a:rPr>
              <a:t>4.9</a:t>
            </a:r>
            <a:r>
              <a:rPr lang="zh-CN" altLang="en-US">
                <a:solidFill>
                  <a:srgbClr val="FF3300"/>
                </a:solidFill>
              </a:rPr>
              <a:t>）</a:t>
            </a:r>
            <a:r>
              <a:rPr lang="zh-CN" altLang="en-US"/>
              <a:t>式改写为</a:t>
            </a:r>
          </a:p>
        </p:txBody>
      </p:sp>
      <p:sp>
        <p:nvSpPr>
          <p:cNvPr id="122886" name="Rectangle 6"/>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5" name="Object 5"/>
          <p:cNvGraphicFramePr>
            <a:graphicFrameLocks noChangeAspect="1"/>
          </p:cNvGraphicFramePr>
          <p:nvPr/>
        </p:nvGraphicFramePr>
        <p:xfrm>
          <a:off x="684213" y="2133600"/>
          <a:ext cx="3252787" cy="1225550"/>
        </p:xfrm>
        <a:graphic>
          <a:graphicData uri="http://schemas.openxmlformats.org/presentationml/2006/ole">
            <mc:AlternateContent xmlns:mc="http://schemas.openxmlformats.org/markup-compatibility/2006">
              <mc:Choice xmlns:v="urn:schemas-microsoft-com:vml" Requires="v">
                <p:oleObj spid="_x0000_s122891" name="公式" r:id="rId3" imgW="1562040" imgH="583920" progId="Equation.3">
                  <p:embed/>
                </p:oleObj>
              </mc:Choice>
              <mc:Fallback>
                <p:oleObj name="公式" r:id="rId3" imgW="1562040" imgH="583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133600"/>
                        <a:ext cx="3252787"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7" name="Text Box 7"/>
          <p:cNvSpPr txBox="1">
            <a:spLocks noChangeArrowheads="1"/>
          </p:cNvSpPr>
          <p:nvPr/>
        </p:nvSpPr>
        <p:spPr bwMode="auto">
          <a:xfrm>
            <a:off x="4787900" y="2349500"/>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(4.10)</a:t>
            </a:r>
          </a:p>
        </p:txBody>
      </p:sp>
      <p:grpSp>
        <p:nvGrpSpPr>
          <p:cNvPr id="122890" name="Group 10"/>
          <p:cNvGrpSpPr>
            <a:grpSpLocks/>
          </p:cNvGrpSpPr>
          <p:nvPr/>
        </p:nvGrpSpPr>
        <p:grpSpPr bwMode="auto">
          <a:xfrm>
            <a:off x="468313" y="3357563"/>
            <a:ext cx="8351837" cy="2647950"/>
            <a:chOff x="295" y="2115"/>
            <a:chExt cx="5261" cy="1668"/>
          </a:xfrm>
        </p:grpSpPr>
        <p:sp>
          <p:nvSpPr>
            <p:cNvPr id="122889" name="AutoShape 9"/>
            <p:cNvSpPr>
              <a:spLocks noChangeArrowheads="1"/>
            </p:cNvSpPr>
            <p:nvPr/>
          </p:nvSpPr>
          <p:spPr bwMode="auto">
            <a:xfrm>
              <a:off x="340" y="2568"/>
              <a:ext cx="5216" cy="1179"/>
            </a:xfrm>
            <a:prstGeom prst="flowChartProcess">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8" name="Text Box 8"/>
            <p:cNvSpPr txBox="1">
              <a:spLocks noChangeArrowheads="1"/>
            </p:cNvSpPr>
            <p:nvPr/>
          </p:nvSpPr>
          <p:spPr bwMode="auto">
            <a:xfrm>
              <a:off x="295" y="2115"/>
              <a:ext cx="5216"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下面给会出数值例子：</a:t>
              </a:r>
            </a:p>
            <a:p>
              <a:endParaRPr lang="zh-CN" altLang="en-US"/>
            </a:p>
            <a:p>
              <a:r>
                <a:rPr lang="zh-CN" altLang="en-US"/>
                <a:t>某地区有</a:t>
              </a:r>
              <a:r>
                <a:rPr lang="en-US" altLang="zh-CN">
                  <a:solidFill>
                    <a:srgbClr val="0000FF"/>
                  </a:solidFill>
                </a:rPr>
                <a:t>10%</a:t>
              </a:r>
              <a:r>
                <a:rPr lang="zh-CN" altLang="en-US"/>
                <a:t>的黑人是镰状网性盆血症隐性患者，如果控制结合，根据</a:t>
              </a:r>
              <a:r>
                <a:rPr lang="zh-CN" altLang="en-US">
                  <a:solidFill>
                    <a:srgbClr val="FF3300"/>
                  </a:solidFill>
                </a:rPr>
                <a:t>（</a:t>
              </a:r>
              <a:r>
                <a:rPr lang="en-US" altLang="zh-CN">
                  <a:solidFill>
                    <a:srgbClr val="FF3300"/>
                  </a:solidFill>
                </a:rPr>
                <a:t>4.9</a:t>
              </a:r>
              <a:r>
                <a:rPr lang="zh-CN" altLang="en-US">
                  <a:solidFill>
                    <a:srgbClr val="FF3300"/>
                  </a:solidFill>
                </a:rPr>
                <a:t>）</a:t>
              </a:r>
              <a:r>
                <a:rPr lang="zh-CN" altLang="en-US"/>
                <a:t>式可知下一代 （大约</a:t>
              </a:r>
              <a:r>
                <a:rPr lang="en-US" altLang="zh-CN">
                  <a:solidFill>
                    <a:srgbClr val="0000FF"/>
                  </a:solidFill>
                </a:rPr>
                <a:t>27</a:t>
              </a:r>
              <a:r>
                <a:rPr lang="zh-CN" altLang="en-US"/>
                <a:t>年）的隐性患者将减少到</a:t>
              </a:r>
              <a:r>
                <a:rPr lang="en-US" altLang="zh-CN">
                  <a:solidFill>
                    <a:srgbClr val="0000FF"/>
                  </a:solidFill>
                </a:rPr>
                <a:t>5%</a:t>
              </a:r>
              <a:r>
                <a:rPr lang="zh-CN" altLang="en-US">
                  <a:solidFill>
                    <a:srgbClr val="0000FF"/>
                  </a:solidFill>
                </a:rPr>
                <a:t>；</a:t>
              </a:r>
              <a:r>
                <a:rPr lang="zh-CN" altLang="en-US"/>
                <a:t>如果随机结合，根据 （</a:t>
              </a:r>
              <a:r>
                <a:rPr lang="en-US" altLang="zh-CN">
                  <a:solidFill>
                    <a:srgbClr val="FF3300"/>
                  </a:solidFill>
                </a:rPr>
                <a:t>4.10</a:t>
              </a:r>
              <a:r>
                <a:rPr lang="zh-CN" altLang="en-US"/>
                <a:t>）式，可以预言下一代人中 有</a:t>
              </a:r>
              <a:r>
                <a:rPr lang="en-US" altLang="zh-CN">
                  <a:solidFill>
                    <a:srgbClr val="0000FF"/>
                  </a:solidFill>
                </a:rPr>
                <a:t>9.5%</a:t>
              </a:r>
              <a:r>
                <a:rPr lang="zh-CN" altLang="en-US"/>
                <a:t>是隐性患者，并且可计算出大约每出生</a:t>
              </a:r>
              <a:r>
                <a:rPr lang="en-US" altLang="zh-CN">
                  <a:solidFill>
                    <a:srgbClr val="0000FF"/>
                  </a:solidFill>
                </a:rPr>
                <a:t>400</a:t>
              </a:r>
              <a:r>
                <a:rPr lang="zh-CN" altLang="en-US"/>
                <a:t>个黑人孩子，其中有一个是显性患者。</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diamond(in)">
                                      <p:cBhvr>
                                        <p:cTn id="7" dur="2000"/>
                                        <p:tgtEl>
                                          <p:spTgt spid="122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Effect transition="in" filter="fade">
                                      <p:cBhvr>
                                        <p:cTn id="12" dur="2000"/>
                                        <p:tgtEl>
                                          <p:spTgt spid="122885"/>
                                        </p:tgtEl>
                                      </p:cBhvr>
                                    </p:animEffec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228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22890"/>
                                        </p:tgtEl>
                                        <p:attrNameLst>
                                          <p:attrName>style.visibility</p:attrName>
                                        </p:attrNameLst>
                                      </p:cBhvr>
                                      <p:to>
                                        <p:strVal val="visible"/>
                                      </p:to>
                                    </p:set>
                                    <p:animEffect transition="in" filter="wipe(up)">
                                      <p:cBhvr>
                                        <p:cTn id="20" dur="500"/>
                                        <p:tgtEl>
                                          <p:spTgt spid="122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p:bldP spid="12288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12" name="Group 8"/>
          <p:cNvGrpSpPr>
            <a:grpSpLocks/>
          </p:cNvGrpSpPr>
          <p:nvPr/>
        </p:nvGrpSpPr>
        <p:grpSpPr bwMode="auto">
          <a:xfrm>
            <a:off x="395288" y="620713"/>
            <a:ext cx="8497887" cy="1944687"/>
            <a:chOff x="249" y="391"/>
            <a:chExt cx="5353" cy="1225"/>
          </a:xfrm>
        </p:grpSpPr>
        <p:grpSp>
          <p:nvGrpSpPr>
            <p:cNvPr id="123909" name="Group 5"/>
            <p:cNvGrpSpPr>
              <a:grpSpLocks/>
            </p:cNvGrpSpPr>
            <p:nvPr/>
          </p:nvGrpSpPr>
          <p:grpSpPr bwMode="auto">
            <a:xfrm>
              <a:off x="250" y="391"/>
              <a:ext cx="5352" cy="1225"/>
              <a:chOff x="204" y="572"/>
              <a:chExt cx="5352" cy="3493"/>
            </a:xfrm>
          </p:grpSpPr>
          <p:sp>
            <p:nvSpPr>
              <p:cNvPr id="123910" name="AutoShape 6"/>
              <p:cNvSpPr>
                <a:spLocks noChangeArrowheads="1"/>
              </p:cNvSpPr>
              <p:nvPr/>
            </p:nvSpPr>
            <p:spPr bwMode="auto">
              <a:xfrm>
                <a:off x="204" y="572"/>
                <a:ext cx="5352" cy="3493"/>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23911" name="Text Box 7"/>
              <p:cNvSpPr txBox="1">
                <a:spLocks noChangeArrowheads="1"/>
              </p:cNvSpPr>
              <p:nvPr/>
            </p:nvSpPr>
            <p:spPr bwMode="auto">
              <a:xfrm>
                <a:off x="250" y="683"/>
                <a:ext cx="5293" cy="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800" b="0"/>
              </a:p>
            </p:txBody>
          </p:sp>
        </p:grpSp>
        <p:sp>
          <p:nvSpPr>
            <p:cNvPr id="123908" name="Text Box 4"/>
            <p:cNvSpPr txBox="1">
              <a:spLocks noChangeArrowheads="1"/>
            </p:cNvSpPr>
            <p:nvPr/>
          </p:nvSpPr>
          <p:spPr bwMode="auto">
            <a:xfrm>
              <a:off x="249" y="391"/>
              <a:ext cx="5307"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（近亲繁殖）</a:t>
              </a:r>
            </a:p>
            <a:p>
              <a:r>
                <a:rPr lang="zh-CN" altLang="en-US"/>
                <a:t>近亲繁殖是指父母双方有一个或两个共同的祖先，一般追踪到四代，即至少有相同的曾祖父（母）或外曾祖父（母）。为简单起见，我们来考察一对表兄妹（或堂兄妹）结婚的情况，其中</a:t>
              </a:r>
              <a:r>
                <a:rPr lang="zh-CN" altLang="en-US">
                  <a:solidFill>
                    <a:srgbClr val="0000FF"/>
                  </a:solidFill>
                </a:rPr>
                <a:t>□</a:t>
              </a:r>
              <a:r>
                <a:rPr lang="zh-CN" altLang="en-US"/>
                <a:t>代表男性，</a:t>
              </a:r>
              <a:r>
                <a:rPr lang="zh-CN" altLang="en-US">
                  <a:solidFill>
                    <a:srgbClr val="0000FF"/>
                  </a:solidFill>
                </a:rPr>
                <a:t>○</a:t>
              </a:r>
              <a:r>
                <a:rPr lang="zh-CN" altLang="en-US"/>
                <a:t>代表女性。</a:t>
              </a:r>
            </a:p>
          </p:txBody>
        </p:sp>
      </p:grpSp>
      <p:grpSp>
        <p:nvGrpSpPr>
          <p:cNvPr id="123915" name="Group 11"/>
          <p:cNvGrpSpPr>
            <a:grpSpLocks/>
          </p:cNvGrpSpPr>
          <p:nvPr/>
        </p:nvGrpSpPr>
        <p:grpSpPr bwMode="auto">
          <a:xfrm>
            <a:off x="323850" y="2636838"/>
            <a:ext cx="8569325" cy="3816350"/>
            <a:chOff x="204" y="1661"/>
            <a:chExt cx="5398" cy="2404"/>
          </a:xfrm>
        </p:grpSpPr>
        <p:sp>
          <p:nvSpPr>
            <p:cNvPr id="123913" name="Text Box 9"/>
            <p:cNvSpPr txBox="1">
              <a:spLocks noChangeArrowheads="1"/>
            </p:cNvSpPr>
            <p:nvPr/>
          </p:nvSpPr>
          <p:spPr bwMode="auto">
            <a:xfrm>
              <a:off x="204" y="1706"/>
              <a:ext cx="5398"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设曾祖父有某基因 对</a:t>
              </a:r>
              <a:r>
                <a:rPr lang="en-US" altLang="zh-CN" i="1">
                  <a:solidFill>
                    <a:srgbClr val="0000FF"/>
                  </a:solidFill>
                </a:rPr>
                <a:t>A</a:t>
              </a:r>
              <a:r>
                <a:rPr lang="en-US" altLang="zh-CN" baseline="-25000">
                  <a:solidFill>
                    <a:srgbClr val="0000FF"/>
                  </a:solidFill>
                </a:rPr>
                <a:t>1</a:t>
              </a:r>
              <a:r>
                <a:rPr lang="en-US" altLang="zh-CN" i="1">
                  <a:solidFill>
                    <a:srgbClr val="0000FF"/>
                  </a:solidFill>
                </a:rPr>
                <a:t>A</a:t>
              </a:r>
              <a:r>
                <a:rPr lang="en-US" altLang="zh-CN" baseline="-25000">
                  <a:solidFill>
                    <a:srgbClr val="0000FF"/>
                  </a:solidFill>
                </a:rPr>
                <a:t>2</a:t>
              </a:r>
              <a:r>
                <a:rPr lang="zh-CN" altLang="en-US"/>
                <a:t>，曾祖母有某基因 对</a:t>
              </a:r>
              <a:r>
                <a:rPr lang="en-US" altLang="zh-CN" i="1">
                  <a:solidFill>
                    <a:srgbClr val="0000FF"/>
                  </a:solidFill>
                </a:rPr>
                <a:t>A</a:t>
              </a:r>
              <a:r>
                <a:rPr lang="en-US" altLang="zh-CN" baseline="-25000">
                  <a:solidFill>
                    <a:srgbClr val="0000FF"/>
                  </a:solidFill>
                </a:rPr>
                <a:t>3</a:t>
              </a:r>
              <a:r>
                <a:rPr lang="en-US" altLang="zh-CN" i="1">
                  <a:solidFill>
                    <a:srgbClr val="0000FF"/>
                  </a:solidFill>
                </a:rPr>
                <a:t>A</a:t>
              </a:r>
              <a:r>
                <a:rPr lang="en-US" altLang="zh-CN" baseline="-25000">
                  <a:solidFill>
                    <a:srgbClr val="0000FF"/>
                  </a:solidFill>
                </a:rPr>
                <a:t>4</a:t>
              </a:r>
              <a:r>
                <a:rPr lang="zh-CN" altLang="en-US"/>
                <a:t>，容易求得：祖父母取 得</a:t>
              </a:r>
              <a:r>
                <a:rPr lang="en-US" altLang="zh-CN" i="1">
                  <a:solidFill>
                    <a:srgbClr val="0000FF"/>
                  </a:solidFill>
                </a:rPr>
                <a:t>A</a:t>
              </a:r>
              <a:r>
                <a:rPr lang="en-US" altLang="zh-CN" baseline="-25000">
                  <a:solidFill>
                    <a:srgbClr val="0000FF"/>
                  </a:solidFill>
                </a:rPr>
                <a:t>1</a:t>
              </a:r>
              <a:r>
                <a:rPr lang="zh-CN" altLang="en-US"/>
                <a:t>的概率为 </a:t>
              </a:r>
              <a:r>
                <a:rPr lang="en-US" altLang="zh-CN">
                  <a:solidFill>
                    <a:srgbClr val="0000FF"/>
                  </a:solidFill>
                </a:rPr>
                <a:t>1/2</a:t>
              </a:r>
              <a:r>
                <a:rPr lang="zh-CN" altLang="en-US"/>
                <a:t>，故祖父母同 有</a:t>
              </a:r>
              <a:r>
                <a:rPr lang="en-US" altLang="zh-CN" i="1">
                  <a:solidFill>
                    <a:srgbClr val="0000FF"/>
                  </a:solidFill>
                </a:rPr>
                <a:t>A</a:t>
              </a:r>
              <a:r>
                <a:rPr lang="en-US" altLang="zh-CN" baseline="-25000">
                  <a:solidFill>
                    <a:srgbClr val="0000FF"/>
                  </a:solidFill>
                </a:rPr>
                <a:t>1</a:t>
              </a:r>
              <a:r>
                <a:rPr lang="zh-CN" altLang="en-US"/>
                <a:t>基因的概率为</a:t>
              </a:r>
              <a:r>
                <a:rPr lang="en-US" altLang="zh-CN">
                  <a:solidFill>
                    <a:srgbClr val="0000FF"/>
                  </a:solidFill>
                </a:rPr>
                <a:t>1/4</a:t>
              </a:r>
              <a:r>
                <a:rPr lang="zh-CN" altLang="en-US"/>
                <a:t>；父母同有</a:t>
              </a:r>
              <a:r>
                <a:rPr lang="en-US" altLang="zh-CN" i="1">
                  <a:solidFill>
                    <a:srgbClr val="0000FF"/>
                  </a:solidFill>
                </a:rPr>
                <a:t>A</a:t>
              </a:r>
              <a:r>
                <a:rPr lang="en-US" altLang="zh-CN" baseline="-25000">
                  <a:solidFill>
                    <a:srgbClr val="0000FF"/>
                  </a:solidFill>
                </a:rPr>
                <a:t>1</a:t>
              </a:r>
              <a:r>
                <a:rPr lang="zh-CN" altLang="en-US"/>
                <a:t>基因的概率为 </a:t>
              </a:r>
              <a:r>
                <a:rPr lang="en-US" altLang="zh-CN">
                  <a:solidFill>
                    <a:srgbClr val="0000FF"/>
                  </a:solidFill>
                </a:rPr>
                <a:t>1/16</a:t>
              </a:r>
              <a:r>
                <a:rPr lang="zh-CN" altLang="en-US"/>
                <a:t>，而子女从父母那里获得基因对</a:t>
              </a:r>
              <a:r>
                <a:rPr lang="en-US" altLang="zh-CN" i="1">
                  <a:solidFill>
                    <a:srgbClr val="0000FF"/>
                  </a:solidFill>
                </a:rPr>
                <a:t>A</a:t>
              </a:r>
              <a:r>
                <a:rPr lang="en-US" altLang="zh-CN" baseline="-25000">
                  <a:solidFill>
                    <a:srgbClr val="0000FF"/>
                  </a:solidFill>
                </a:rPr>
                <a:t>1</a:t>
              </a:r>
              <a:r>
                <a:rPr lang="en-US" altLang="zh-CN" i="1">
                  <a:solidFill>
                    <a:srgbClr val="0000FF"/>
                  </a:solidFill>
                </a:rPr>
                <a:t>A</a:t>
              </a:r>
              <a:r>
                <a:rPr lang="en-US" altLang="zh-CN" baseline="-25000">
                  <a:solidFill>
                    <a:srgbClr val="0000FF"/>
                  </a:solidFill>
                </a:rPr>
                <a:t>1</a:t>
              </a:r>
              <a:r>
                <a:rPr lang="zh-CN" altLang="en-US"/>
                <a:t>的概率为 </a:t>
              </a:r>
              <a:r>
                <a:rPr lang="en-US" altLang="zh-CN">
                  <a:solidFill>
                    <a:srgbClr val="0000FF"/>
                  </a:solidFill>
                </a:rPr>
                <a:t>1/64</a:t>
              </a:r>
              <a:r>
                <a:rPr lang="zh-CN" altLang="en-US"/>
                <a:t>，而获得相同基因对（称为基因纯合子）</a:t>
              </a:r>
              <a:r>
                <a:rPr lang="en-US" altLang="zh-CN" i="1">
                  <a:solidFill>
                    <a:srgbClr val="0000FF"/>
                  </a:solidFill>
                </a:rPr>
                <a:t>A</a:t>
              </a:r>
              <a:r>
                <a:rPr lang="en-US" altLang="zh-CN" baseline="-25000">
                  <a:solidFill>
                    <a:srgbClr val="0000FF"/>
                  </a:solidFill>
                </a:rPr>
                <a:t>1</a:t>
              </a:r>
              <a:r>
                <a:rPr lang="en-US" altLang="zh-CN" i="1">
                  <a:solidFill>
                    <a:srgbClr val="0000FF"/>
                  </a:solidFill>
                </a:rPr>
                <a:t>A</a:t>
              </a:r>
              <a:r>
                <a:rPr lang="en-US" altLang="zh-CN" baseline="-25000">
                  <a:solidFill>
                    <a:srgbClr val="0000FF"/>
                  </a:solidFill>
                </a:rPr>
                <a:t>1</a:t>
              </a:r>
              <a:r>
                <a:rPr lang="zh-CN" altLang="en-US"/>
                <a:t>，</a:t>
              </a:r>
              <a:r>
                <a:rPr lang="en-US" altLang="zh-CN" i="1">
                  <a:solidFill>
                    <a:srgbClr val="0000FF"/>
                  </a:solidFill>
                </a:rPr>
                <a:t>A</a:t>
              </a:r>
              <a:r>
                <a:rPr lang="en-US" altLang="zh-CN" baseline="-25000">
                  <a:solidFill>
                    <a:srgbClr val="0000FF"/>
                  </a:solidFill>
                </a:rPr>
                <a:t>2</a:t>
              </a:r>
              <a:r>
                <a:rPr lang="en-US" altLang="zh-CN" i="1">
                  <a:solidFill>
                    <a:srgbClr val="0000FF"/>
                  </a:solidFill>
                </a:rPr>
                <a:t>A</a:t>
              </a:r>
              <a:r>
                <a:rPr lang="en-US" altLang="zh-CN" baseline="-25000">
                  <a:solidFill>
                    <a:srgbClr val="0000FF"/>
                  </a:solidFill>
                </a:rPr>
                <a:t>2</a:t>
              </a:r>
              <a:r>
                <a:rPr lang="zh-CN" altLang="en-US"/>
                <a:t>，</a:t>
              </a:r>
              <a:r>
                <a:rPr lang="en-US" altLang="zh-CN" i="1">
                  <a:solidFill>
                    <a:srgbClr val="0000FF"/>
                  </a:solidFill>
                </a:rPr>
                <a:t>A</a:t>
              </a:r>
              <a:r>
                <a:rPr lang="en-US" altLang="zh-CN" baseline="-25000">
                  <a:solidFill>
                    <a:srgbClr val="0000FF"/>
                  </a:solidFill>
                </a:rPr>
                <a:t>3</a:t>
              </a:r>
              <a:r>
                <a:rPr lang="en-US" altLang="zh-CN" i="1">
                  <a:solidFill>
                    <a:srgbClr val="0000FF"/>
                  </a:solidFill>
                </a:rPr>
                <a:t>A</a:t>
              </a:r>
              <a:r>
                <a:rPr lang="en-US" altLang="zh-CN" baseline="-25000">
                  <a:solidFill>
                    <a:srgbClr val="0000FF"/>
                  </a:solidFill>
                </a:rPr>
                <a:t>3</a:t>
              </a:r>
              <a:r>
                <a:rPr lang="zh-CN" altLang="en-US"/>
                <a:t>或</a:t>
              </a:r>
              <a:r>
                <a:rPr lang="en-US" altLang="zh-CN" i="1">
                  <a:solidFill>
                    <a:srgbClr val="0000FF"/>
                  </a:solidFill>
                </a:rPr>
                <a:t>A</a:t>
              </a:r>
              <a:r>
                <a:rPr lang="en-US" altLang="zh-CN" baseline="-25000">
                  <a:solidFill>
                    <a:srgbClr val="0000FF"/>
                  </a:solidFill>
                </a:rPr>
                <a:t>4</a:t>
              </a:r>
              <a:r>
                <a:rPr lang="en-US" altLang="zh-CN" i="1">
                  <a:solidFill>
                    <a:srgbClr val="0000FF"/>
                  </a:solidFill>
                </a:rPr>
                <a:t>A</a:t>
              </a:r>
              <a:r>
                <a:rPr lang="en-US" altLang="zh-CN" baseline="-25000">
                  <a:solidFill>
                    <a:srgbClr val="0000FF"/>
                  </a:solidFill>
                </a:rPr>
                <a:t>4</a:t>
              </a:r>
              <a:r>
                <a:rPr lang="zh-CN" altLang="en-US"/>
                <a:t>之一的概率为 </a:t>
              </a:r>
              <a:r>
                <a:rPr lang="en-US" altLang="zh-CN">
                  <a:solidFill>
                    <a:srgbClr val="0000FF"/>
                  </a:solidFill>
                </a:rPr>
                <a:t>1/16</a:t>
              </a:r>
              <a:r>
                <a:rPr lang="en-US" altLang="zh-CN"/>
                <a:t>,</a:t>
              </a:r>
              <a:r>
                <a:rPr lang="zh-CN" altLang="en-US"/>
                <a:t>此概率被称为表兄 妹</a:t>
              </a:r>
              <a:r>
                <a:rPr lang="en-US" altLang="zh-CN"/>
                <a:t>(</a:t>
              </a:r>
              <a:r>
                <a:rPr lang="zh-CN" altLang="en-US"/>
                <a:t>或堂兄妹</a:t>
              </a:r>
              <a:r>
                <a:rPr lang="en-US" altLang="zh-CN"/>
                <a:t>)</a:t>
              </a:r>
              <a:r>
                <a:rPr lang="zh-CN" altLang="en-US"/>
                <a:t>结婚</a:t>
              </a:r>
              <a:r>
                <a:rPr lang="en-US" altLang="zh-CN"/>
                <a:t>(</a:t>
              </a:r>
              <a:r>
                <a:rPr lang="zh-CN" altLang="en-US"/>
                <a:t>表亲</a:t>
              </a:r>
              <a:r>
                <a:rPr lang="en-US" altLang="zh-CN"/>
                <a:t>)</a:t>
              </a:r>
              <a:r>
                <a:rPr lang="zh-CN" altLang="en-US"/>
                <a:t>的</a:t>
              </a:r>
              <a:r>
                <a:rPr lang="zh-CN" altLang="en-US">
                  <a:solidFill>
                    <a:srgbClr val="FF0000"/>
                  </a:solidFill>
                </a:rPr>
                <a:t>近交系数</a:t>
              </a:r>
              <a:r>
                <a:rPr lang="zh-CN" altLang="en-US"/>
                <a:t>。</a:t>
              </a:r>
            </a:p>
            <a:p>
              <a:r>
                <a:rPr lang="zh-CN" altLang="en-US"/>
                <a:t>类似可求得半堂亲（只有一个共同祖先）的近交系数   为</a:t>
              </a:r>
              <a:r>
                <a:rPr lang="en-US" altLang="zh-CN">
                  <a:solidFill>
                    <a:srgbClr val="0000FF"/>
                  </a:solidFill>
                </a:rPr>
                <a:t>1/32</a:t>
              </a:r>
              <a:r>
                <a:rPr lang="zh-CN" altLang="en-US"/>
                <a:t>，从表亲（父母为表亲）的近交系数  为</a:t>
              </a:r>
              <a:r>
                <a:rPr lang="en-US" altLang="zh-CN">
                  <a:solidFill>
                    <a:srgbClr val="0000FF"/>
                  </a:solidFill>
                </a:rPr>
                <a:t>1/64</a:t>
              </a:r>
              <a:r>
                <a:rPr lang="zh-CN" altLang="en-US"/>
                <a:t>；非近亲结婚不可能发生重复取某祖先的一对基因对中的某一基因作为自己的基因对的情况，故近交系数 为</a:t>
              </a:r>
              <a:r>
                <a:rPr lang="en-US" altLang="zh-CN">
                  <a:solidFill>
                    <a:srgbClr val="0000FF"/>
                  </a:solidFill>
                </a:rPr>
                <a:t>0</a:t>
              </a:r>
              <a:r>
                <a:rPr lang="zh-CN" altLang="en-US"/>
                <a:t>。</a:t>
              </a:r>
            </a:p>
          </p:txBody>
        </p:sp>
        <p:sp>
          <p:nvSpPr>
            <p:cNvPr id="123914" name="Rectangle 10"/>
            <p:cNvSpPr>
              <a:spLocks noChangeArrowheads="1"/>
            </p:cNvSpPr>
            <p:nvPr/>
          </p:nvSpPr>
          <p:spPr bwMode="auto">
            <a:xfrm>
              <a:off x="249" y="1661"/>
              <a:ext cx="5353" cy="240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123912"/>
                                        </p:tgtEl>
                                        <p:attrNameLst>
                                          <p:attrName>style.visibility</p:attrName>
                                        </p:attrNameLst>
                                      </p:cBhvr>
                                      <p:to>
                                        <p:strVal val="visible"/>
                                      </p:to>
                                    </p:set>
                                    <p:animEffect transition="in" filter="wedge">
                                      <p:cBhvr>
                                        <p:cTn id="7" dur="2000"/>
                                        <p:tgtEl>
                                          <p:spTgt spid="1239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23915"/>
                                        </p:tgtEl>
                                        <p:attrNameLst>
                                          <p:attrName>style.visibility</p:attrName>
                                        </p:attrNameLst>
                                      </p:cBhvr>
                                      <p:to>
                                        <p:strVal val="visible"/>
                                      </p:to>
                                    </p:set>
                                    <p:animEffect transition="in" filter="checkerboard(across)">
                                      <p:cBhvr>
                                        <p:cTn id="12" dur="500"/>
                                        <p:tgtEl>
                                          <p:spTgt spid="123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395288" y="366713"/>
            <a:ext cx="84248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（群体的近交系数）</a:t>
            </a:r>
            <a:r>
              <a:rPr lang="zh-CN" altLang="en-US"/>
              <a:t>                                                               设某群体中存在近亲婚配现象，称各种近交系数的数学期望为该群体的近交系数。例如，某村镇共有</a:t>
            </a:r>
            <a:r>
              <a:rPr lang="en-US" altLang="zh-CN">
                <a:solidFill>
                  <a:srgbClr val="0000FF"/>
                </a:solidFill>
              </a:rPr>
              <a:t>2000</a:t>
            </a:r>
            <a:r>
              <a:rPr lang="zh-CN" altLang="en-US"/>
              <a:t>对婚配关系，其中有</a:t>
            </a:r>
            <a:r>
              <a:rPr lang="en-US" altLang="zh-CN">
                <a:solidFill>
                  <a:srgbClr val="0000FF"/>
                </a:solidFill>
              </a:rPr>
              <a:t>59</a:t>
            </a:r>
            <a:r>
              <a:rPr lang="zh-CN" altLang="en-US"/>
              <a:t>对表亲，</a:t>
            </a:r>
            <a:r>
              <a:rPr lang="en-US" altLang="zh-CN">
                <a:solidFill>
                  <a:srgbClr val="0000FF"/>
                </a:solidFill>
              </a:rPr>
              <a:t>22</a:t>
            </a:r>
            <a:r>
              <a:rPr lang="zh-CN" altLang="en-US"/>
              <a:t>对半堂亲 和</a:t>
            </a:r>
            <a:r>
              <a:rPr lang="en-US" altLang="zh-CN">
                <a:solidFill>
                  <a:srgbClr val="0000FF"/>
                </a:solidFill>
              </a:rPr>
              <a:t>28</a:t>
            </a:r>
            <a:r>
              <a:rPr lang="zh-CN" altLang="en-US"/>
              <a:t>对从表亲，则该村镇的近亲系数为 </a:t>
            </a:r>
          </a:p>
        </p:txBody>
      </p:sp>
      <p:sp>
        <p:nvSpPr>
          <p:cNvPr id="124934" name="Rectangle 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3" name="Object 5"/>
          <p:cNvGraphicFramePr>
            <a:graphicFrameLocks noChangeAspect="1"/>
          </p:cNvGraphicFramePr>
          <p:nvPr/>
        </p:nvGraphicFramePr>
        <p:xfrm>
          <a:off x="1187450" y="2276475"/>
          <a:ext cx="6481763" cy="830263"/>
        </p:xfrm>
        <a:graphic>
          <a:graphicData uri="http://schemas.openxmlformats.org/presentationml/2006/ole">
            <mc:AlternateContent xmlns:mc="http://schemas.openxmlformats.org/markup-compatibility/2006">
              <mc:Choice xmlns:v="urn:schemas-microsoft-com:vml" Requires="v">
                <p:oleObj spid="_x0000_s124942" name="公式" r:id="rId3" imgW="3047760" imgH="393480" progId="Equation.3">
                  <p:embed/>
                </p:oleObj>
              </mc:Choice>
              <mc:Fallback>
                <p:oleObj name="公式" r:id="rId3" imgW="304776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276475"/>
                        <a:ext cx="6481763"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4937" name="Group 9"/>
          <p:cNvGrpSpPr>
            <a:grpSpLocks/>
          </p:cNvGrpSpPr>
          <p:nvPr/>
        </p:nvGrpSpPr>
        <p:grpSpPr bwMode="auto">
          <a:xfrm>
            <a:off x="1763713" y="3097213"/>
            <a:ext cx="6948487" cy="3644900"/>
            <a:chOff x="1383" y="2024"/>
            <a:chExt cx="4377" cy="2296"/>
          </a:xfrm>
        </p:grpSpPr>
        <p:graphicFrame>
          <p:nvGraphicFramePr>
            <p:cNvPr id="124935" name="Object 7"/>
            <p:cNvGraphicFramePr>
              <a:graphicFrameLocks noChangeAspect="1"/>
            </p:cNvGraphicFramePr>
            <p:nvPr/>
          </p:nvGraphicFramePr>
          <p:xfrm>
            <a:off x="4713" y="3215"/>
            <a:ext cx="1047" cy="1105"/>
          </p:xfrm>
          <a:graphic>
            <a:graphicData uri="http://schemas.openxmlformats.org/presentationml/2006/ole">
              <mc:AlternateContent xmlns:mc="http://schemas.openxmlformats.org/markup-compatibility/2006">
                <mc:Choice xmlns:v="urn:schemas-microsoft-com:vml" Requires="v">
                  <p:oleObj spid="_x0000_s124943" name="剪辑" r:id="rId5" imgW="2166840" imgH="2287440" progId="MS_ClipArt_Gallery.2">
                    <p:embed/>
                  </p:oleObj>
                </mc:Choice>
                <mc:Fallback>
                  <p:oleObj name="剪辑" r:id="rId5" imgW="2166840" imgH="2287440" progId="MS_ClipArt_Gallery.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3" y="3215"/>
                          <a:ext cx="1047" cy="1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6" name="AutoShape 8"/>
            <p:cNvSpPr>
              <a:spLocks noChangeArrowheads="1"/>
            </p:cNvSpPr>
            <p:nvPr/>
          </p:nvSpPr>
          <p:spPr bwMode="auto">
            <a:xfrm flipH="1">
              <a:off x="1383" y="2024"/>
              <a:ext cx="3122" cy="1134"/>
            </a:xfrm>
            <a:prstGeom prst="cloudCallout">
              <a:avLst>
                <a:gd name="adj1" fmla="val -60958"/>
                <a:gd name="adj2" fmla="val 88532"/>
              </a:avLst>
            </a:prstGeom>
            <a:gradFill rotWithShape="0">
              <a:gsLst>
                <a:gs pos="0">
                  <a:srgbClr val="CCFFCC">
                    <a:gamma/>
                    <a:shade val="70980"/>
                    <a:invGamma/>
                  </a:srgbClr>
                </a:gs>
                <a:gs pos="100000">
                  <a:srgbClr val="CCFFCC"/>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0800" rIns="0" bIns="10800" anchor="ctr"/>
            <a:lstStyle/>
            <a:p>
              <a:pPr algn="ctr"/>
              <a:r>
                <a:rPr kumimoji="1" lang="zh-CN" altLang="en-US"/>
                <a:t>现在，我们来研究近亲结  </a:t>
              </a:r>
            </a:p>
            <a:p>
              <a:pPr algn="ctr"/>
              <a:r>
                <a:rPr kumimoji="1" lang="zh-CN" altLang="en-US"/>
                <a:t>婚会产生什么结果。</a:t>
              </a:r>
            </a:p>
          </p:txBody>
        </p:sp>
      </p:grpSp>
      <p:sp>
        <p:nvSpPr>
          <p:cNvPr id="124938" name="Text Box 10"/>
          <p:cNvSpPr txBox="1">
            <a:spLocks noChangeArrowheads="1"/>
          </p:cNvSpPr>
          <p:nvPr/>
        </p:nvSpPr>
        <p:spPr bwMode="auto">
          <a:xfrm>
            <a:off x="395288" y="3470275"/>
            <a:ext cx="83534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设某基因对由 </a:t>
            </a:r>
            <a:r>
              <a:rPr lang="en-US" altLang="zh-CN" i="1">
                <a:solidFill>
                  <a:srgbClr val="0000FF"/>
                </a:solidFill>
              </a:rPr>
              <a:t>A</a:t>
            </a:r>
            <a:r>
              <a:rPr lang="zh-CN" altLang="en-US">
                <a:solidFill>
                  <a:srgbClr val="0000FF"/>
                </a:solidFill>
              </a:rPr>
              <a:t>、</a:t>
            </a:r>
            <a:r>
              <a:rPr lang="en-US" altLang="zh-CN" i="1">
                <a:solidFill>
                  <a:srgbClr val="0000FF"/>
                </a:solidFill>
              </a:rPr>
              <a:t>a</a:t>
            </a:r>
            <a:r>
              <a:rPr lang="zh-CN" altLang="en-US"/>
              <a:t>两种基因组成，出 现</a:t>
            </a:r>
            <a:r>
              <a:rPr lang="en-US" altLang="zh-CN" i="1">
                <a:solidFill>
                  <a:srgbClr val="0000FF"/>
                </a:solidFill>
              </a:rPr>
              <a:t>A</a:t>
            </a:r>
            <a:r>
              <a:rPr lang="zh-CN" altLang="en-US"/>
              <a:t>的概率为</a:t>
            </a:r>
            <a:r>
              <a:rPr lang="en-US" altLang="zh-CN" i="1">
                <a:solidFill>
                  <a:srgbClr val="0000FF"/>
                </a:solidFill>
              </a:rPr>
              <a:t>p</a:t>
            </a:r>
            <a:r>
              <a:rPr lang="zh-CN" altLang="en-US"/>
              <a:t>，出现</a:t>
            </a:r>
            <a:r>
              <a:rPr lang="en-US" altLang="zh-CN" i="1">
                <a:solidFill>
                  <a:srgbClr val="0000FF"/>
                </a:solidFill>
              </a:rPr>
              <a:t>a</a:t>
            </a:r>
            <a:r>
              <a:rPr lang="zh-CN" altLang="en-US"/>
              <a:t>的概率为</a:t>
            </a:r>
            <a:r>
              <a:rPr lang="en-US" altLang="zh-CN" i="1">
                <a:solidFill>
                  <a:srgbClr val="0000FF"/>
                </a:solidFill>
              </a:rPr>
              <a:t>q</a:t>
            </a:r>
            <a:r>
              <a:rPr lang="en-US" altLang="zh-CN">
                <a:solidFill>
                  <a:srgbClr val="0000FF"/>
                </a:solidFill>
              </a:rPr>
              <a:t>=1-</a:t>
            </a:r>
            <a:r>
              <a:rPr lang="en-US" altLang="zh-CN" i="1">
                <a:solidFill>
                  <a:srgbClr val="0000FF"/>
                </a:solidFill>
              </a:rPr>
              <a:t>p</a:t>
            </a:r>
            <a:r>
              <a:rPr lang="zh-CN" altLang="en-US"/>
              <a:t>。在随机交配群体中，其子女 为</a:t>
            </a:r>
            <a:r>
              <a:rPr lang="en-US" altLang="zh-CN" i="1">
                <a:solidFill>
                  <a:srgbClr val="0000FF"/>
                </a:solidFill>
              </a:rPr>
              <a:t>AA</a:t>
            </a:r>
            <a:r>
              <a:rPr lang="zh-CN" altLang="en-US"/>
              <a:t>、</a:t>
            </a:r>
            <a:r>
              <a:rPr lang="en-US" altLang="zh-CN" i="1">
                <a:solidFill>
                  <a:srgbClr val="0000FF"/>
                </a:solidFill>
              </a:rPr>
              <a:t>Aa</a:t>
            </a:r>
            <a:r>
              <a:rPr lang="zh-CN" altLang="en-US"/>
              <a:t>及</a:t>
            </a:r>
            <a:r>
              <a:rPr lang="en-US" altLang="zh-CN" i="1">
                <a:solidFill>
                  <a:srgbClr val="0000FF"/>
                </a:solidFill>
              </a:rPr>
              <a:t>aa</a:t>
            </a:r>
            <a:r>
              <a:rPr lang="zh-CN" altLang="en-US"/>
              <a:t>型的概率分别 为</a:t>
            </a:r>
            <a:r>
              <a:rPr lang="en-US" altLang="zh-CN" i="1">
                <a:solidFill>
                  <a:srgbClr val="0000FF"/>
                </a:solidFill>
              </a:rPr>
              <a:t>p</a:t>
            </a:r>
            <a:r>
              <a:rPr lang="en-US" altLang="zh-CN" baseline="30000">
                <a:solidFill>
                  <a:srgbClr val="0000FF"/>
                </a:solidFill>
              </a:rPr>
              <a:t>2</a:t>
            </a:r>
            <a:r>
              <a:rPr lang="zh-CN" altLang="en-US"/>
              <a:t>、</a:t>
            </a:r>
            <a:r>
              <a:rPr lang="en-US" altLang="zh-CN">
                <a:solidFill>
                  <a:srgbClr val="0000FF"/>
                </a:solidFill>
              </a:rPr>
              <a:t>2</a:t>
            </a:r>
            <a:r>
              <a:rPr lang="en-US" altLang="zh-CN" i="1">
                <a:solidFill>
                  <a:srgbClr val="0000FF"/>
                </a:solidFill>
              </a:rPr>
              <a:t>pq</a:t>
            </a:r>
            <a:r>
              <a:rPr lang="zh-CN" altLang="en-US"/>
              <a:t>及</a:t>
            </a:r>
            <a:r>
              <a:rPr lang="en-US" altLang="zh-CN" i="1">
                <a:solidFill>
                  <a:srgbClr val="0000FF"/>
                </a:solidFill>
              </a:rPr>
              <a:t>q</a:t>
            </a:r>
            <a:r>
              <a:rPr lang="en-US" altLang="zh-CN" baseline="30000">
                <a:solidFill>
                  <a:srgbClr val="0000FF"/>
                </a:solidFill>
              </a:rPr>
              <a:t>2</a:t>
            </a:r>
            <a:r>
              <a:rPr lang="zh-CN" altLang="en-US"/>
              <a:t>。</a:t>
            </a:r>
          </a:p>
          <a:p>
            <a:r>
              <a:rPr lang="zh-CN" altLang="en-US"/>
              <a:t>对近交系数 为</a:t>
            </a:r>
            <a:r>
              <a:rPr lang="en-US" altLang="zh-CN" i="1">
                <a:solidFill>
                  <a:srgbClr val="0000FF"/>
                </a:solidFill>
              </a:rPr>
              <a:t>F</a:t>
            </a:r>
            <a:r>
              <a:rPr lang="zh-CN" altLang="en-US"/>
              <a:t>的群体，根据条件概率公式，后代出  现</a:t>
            </a:r>
            <a:r>
              <a:rPr lang="en-US" altLang="zh-CN" i="1"/>
              <a:t>aa</a:t>
            </a:r>
            <a:r>
              <a:rPr lang="zh-CN" altLang="en-US"/>
              <a:t>型基因对的概率为</a:t>
            </a:r>
          </a:p>
        </p:txBody>
      </p:sp>
      <p:sp>
        <p:nvSpPr>
          <p:cNvPr id="12494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9" name="Object 11"/>
          <p:cNvGraphicFramePr>
            <a:graphicFrameLocks noChangeAspect="1"/>
          </p:cNvGraphicFramePr>
          <p:nvPr/>
        </p:nvGraphicFramePr>
        <p:xfrm>
          <a:off x="1116013" y="5445125"/>
          <a:ext cx="6769100" cy="579438"/>
        </p:xfrm>
        <a:graphic>
          <a:graphicData uri="http://schemas.openxmlformats.org/presentationml/2006/ole">
            <mc:AlternateContent xmlns:mc="http://schemas.openxmlformats.org/markup-compatibility/2006">
              <mc:Choice xmlns:v="urn:schemas-microsoft-com:vml" Requires="v">
                <p:oleObj spid="_x0000_s124944" name="公式" r:id="rId7" imgW="2666880" imgH="228600" progId="Equation.3">
                  <p:embed/>
                </p:oleObj>
              </mc:Choice>
              <mc:Fallback>
                <p:oleObj name="公式" r:id="rId7" imgW="266688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5445125"/>
                        <a:ext cx="67691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randombar(vertical)">
                                      <p:cBhvr>
                                        <p:cTn id="7" dur="2000"/>
                                        <p:tgtEl>
                                          <p:spTgt spid="124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fade">
                                      <p:cBhvr>
                                        <p:cTn id="12" dur="2000"/>
                                        <p:tgtEl>
                                          <p:spTgt spid="124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24937"/>
                                        </p:tgtEl>
                                        <p:attrNameLst>
                                          <p:attrName>style.visibility</p:attrName>
                                        </p:attrNameLst>
                                      </p:cBhvr>
                                      <p:to>
                                        <p:strVal val="visible"/>
                                      </p:to>
                                    </p:set>
                                    <p:animEffect transition="in" filter="wipe(right)">
                                      <p:cBhvr>
                                        <p:cTn id="17" dur="500"/>
                                        <p:tgtEl>
                                          <p:spTgt spid="124937"/>
                                        </p:tgtEl>
                                      </p:cBhvr>
                                    </p:animEffect>
                                  </p:childTnLst>
                                  <p:subTnLst>
                                    <p:set>
                                      <p:cBhvr override="childStyle">
                                        <p:cTn dur="1" fill="hold" display="0" masterRel="nextClick" afterEffect="1"/>
                                        <p:tgtEl>
                                          <p:spTgt spid="12493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124938"/>
                                        </p:tgtEl>
                                        <p:attrNameLst>
                                          <p:attrName>style.visibility</p:attrName>
                                        </p:attrNameLst>
                                      </p:cBhvr>
                                      <p:to>
                                        <p:strVal val="visible"/>
                                      </p:to>
                                    </p:set>
                                    <p:animEffect transition="in" filter="plus(in)">
                                      <p:cBhvr>
                                        <p:cTn id="22" dur="2000"/>
                                        <p:tgtEl>
                                          <p:spTgt spid="1249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4939"/>
                                        </p:tgtEl>
                                        <p:attrNameLst>
                                          <p:attrName>style.visibility</p:attrName>
                                        </p:attrNameLst>
                                      </p:cBhvr>
                                      <p:to>
                                        <p:strVal val="visible"/>
                                      </p:to>
                                    </p:set>
                                    <p:animEffect transition="in" filter="fade">
                                      <p:cBhvr>
                                        <p:cTn id="27" dur="2000"/>
                                        <p:tgtEl>
                                          <p:spTgt spid="124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P spid="12493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5"/>
          <p:cNvSpPr>
            <a:spLocks noChangeArrowheads="1"/>
          </p:cNvSpPr>
          <p:nvPr/>
        </p:nvSpPr>
        <p:spPr bwMode="auto">
          <a:xfrm>
            <a:off x="180975" y="2174875"/>
            <a:ext cx="9070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tabLst>
                <a:tab pos="4619625" algn="l"/>
              </a:tabLst>
            </a:pPr>
            <a:r>
              <a:rPr lang="zh-CN" altLang="en-US">
                <a:latin typeface="Times New Roman" pitchFamily="18" charset="0"/>
                <a:cs typeface="Times New Roman" pitchFamily="18" charset="0"/>
              </a:rPr>
              <a:t>比较存在近亲交配的群体与不允许近亲交配   </a:t>
            </a:r>
            <a:r>
              <a:rPr lang="en-US" altLang="zh-CN">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F</a:t>
            </a:r>
            <a:r>
              <a:rPr lang="en-US" altLang="zh-CN">
                <a:solidFill>
                  <a:srgbClr val="0000FF"/>
                </a:solidFill>
                <a:latin typeface="Times New Roman" pitchFamily="18" charset="0"/>
                <a:cs typeface="Times New Roman" pitchFamily="18" charset="0"/>
              </a:rPr>
              <a:t>=0</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的群体，      </a:t>
            </a:r>
          </a:p>
          <a:p>
            <a:pPr indent="276225">
              <a:tabLst>
                <a:tab pos="4619625" algn="l"/>
              </a:tabLst>
            </a:pPr>
            <a:r>
              <a:rPr lang="zh-CN" altLang="en-US">
                <a:latin typeface="Times New Roman" pitchFamily="18" charset="0"/>
                <a:cs typeface="Times New Roman" pitchFamily="18" charset="0"/>
              </a:rPr>
              <a:t>令</a:t>
            </a:r>
            <a:endParaRPr lang="zh-CN" altLang="en-US"/>
          </a:p>
        </p:txBody>
      </p:sp>
      <p:graphicFrame>
        <p:nvGraphicFramePr>
          <p:cNvPr id="125956" name="Object 4"/>
          <p:cNvGraphicFramePr>
            <a:graphicFrameLocks noChangeAspect="1"/>
          </p:cNvGraphicFramePr>
          <p:nvPr/>
        </p:nvGraphicFramePr>
        <p:xfrm>
          <a:off x="2124075" y="3068638"/>
          <a:ext cx="3887788" cy="1084262"/>
        </p:xfrm>
        <a:graphic>
          <a:graphicData uri="http://schemas.openxmlformats.org/presentationml/2006/ole">
            <mc:AlternateContent xmlns:mc="http://schemas.openxmlformats.org/markup-compatibility/2006">
              <mc:Choice xmlns:v="urn:schemas-microsoft-com:vml" Requires="v">
                <p:oleObj spid="_x0000_s125961" name="公式" r:id="rId3" imgW="1638000" imgH="457200" progId="Equation.3">
                  <p:embed/>
                </p:oleObj>
              </mc:Choice>
              <mc:Fallback>
                <p:oleObj name="公式" r:id="rId3" imgW="16380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068638"/>
                        <a:ext cx="3887788"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8" name="Rectangle 6"/>
          <p:cNvSpPr>
            <a:spLocks noChangeArrowheads="1"/>
          </p:cNvSpPr>
          <p:nvPr/>
        </p:nvSpPr>
        <p:spPr bwMode="auto">
          <a:xfrm>
            <a:off x="241300" y="4546600"/>
            <a:ext cx="85296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若</a:t>
            </a:r>
            <a:r>
              <a:rPr lang="en-US" altLang="zh-CN" i="1">
                <a:solidFill>
                  <a:srgbClr val="0000FF"/>
                </a:solidFill>
                <a:latin typeface="Times New Roman" pitchFamily="18" charset="0"/>
                <a:cs typeface="Times New Roman" pitchFamily="18" charset="0"/>
              </a:rPr>
              <a:t>a</a:t>
            </a:r>
            <a:r>
              <a:rPr lang="zh-CN" altLang="en-US">
                <a:latin typeface="Times New Roman" pitchFamily="18" charset="0"/>
                <a:cs typeface="Times New Roman" pitchFamily="18" charset="0"/>
              </a:rPr>
              <a:t>为某种隐性疾病的基因，易见，在近交群体中，后代产    </a:t>
            </a:r>
          </a:p>
          <a:p>
            <a:pPr>
              <a:tabLst>
                <a:tab pos="4619625" algn="l"/>
              </a:tabLst>
            </a:pPr>
            <a:r>
              <a:rPr lang="zh-CN" altLang="en-US">
                <a:latin typeface="Times New Roman" pitchFamily="18" charset="0"/>
                <a:cs typeface="Times New Roman" pitchFamily="18" charset="0"/>
              </a:rPr>
              <a:t>   生遗传病（</a:t>
            </a:r>
            <a:r>
              <a:rPr lang="en-US" altLang="zh-CN" i="1">
                <a:solidFill>
                  <a:srgbClr val="0000FF"/>
                </a:solidFill>
                <a:latin typeface="Times New Roman" pitchFamily="18" charset="0"/>
                <a:cs typeface="Times New Roman" pitchFamily="18" charset="0"/>
              </a:rPr>
              <a:t>aa</a:t>
            </a:r>
            <a:r>
              <a:rPr lang="zh-CN" altLang="en-US">
                <a:latin typeface="Times New Roman" pitchFamily="18" charset="0"/>
                <a:cs typeface="Times New Roman" pitchFamily="18" charset="0"/>
              </a:rPr>
              <a:t>型）的概率增大了， 且</a:t>
            </a:r>
            <a:r>
              <a:rPr lang="en-US" altLang="zh-CN">
                <a:solidFill>
                  <a:srgbClr val="0000FF"/>
                </a:solidFill>
                <a:latin typeface="Times New Roman" pitchFamily="18" charset="0"/>
                <a:cs typeface="Times New Roman" pitchFamily="18" charset="0"/>
              </a:rPr>
              <a:t>F</a:t>
            </a:r>
            <a:r>
              <a:rPr lang="zh-CN" altLang="en-US">
                <a:latin typeface="Times New Roman" pitchFamily="18" charset="0"/>
                <a:cs typeface="Times New Roman" pitchFamily="18" charset="0"/>
              </a:rPr>
              <a:t>越大，后代患遗传病  </a:t>
            </a:r>
          </a:p>
          <a:p>
            <a:pPr>
              <a:tabLst>
                <a:tab pos="4619625" algn="l"/>
              </a:tabLst>
            </a:pPr>
            <a:r>
              <a:rPr lang="zh-CN" altLang="en-US">
                <a:latin typeface="Times New Roman" pitchFamily="18" charset="0"/>
                <a:cs typeface="Times New Roman" pitchFamily="18" charset="0"/>
              </a:rPr>
              <a:t>   的概率也越大。</a:t>
            </a:r>
            <a:endParaRPr lang="zh-CN" altLang="en-US"/>
          </a:p>
        </p:txBody>
      </p:sp>
      <p:sp>
        <p:nvSpPr>
          <p:cNvPr id="125959" name="Text Box 7"/>
          <p:cNvSpPr txBox="1">
            <a:spLocks noChangeArrowheads="1"/>
          </p:cNvSpPr>
          <p:nvPr/>
        </p:nvSpPr>
        <p:spPr bwMode="auto">
          <a:xfrm>
            <a:off x="433388" y="877888"/>
            <a:ext cx="8675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同样，后代出现</a:t>
            </a:r>
            <a:r>
              <a:rPr lang="en-US" altLang="zh-CN" i="1">
                <a:solidFill>
                  <a:srgbClr val="0000FF"/>
                </a:solidFill>
              </a:rPr>
              <a:t>AA</a:t>
            </a:r>
            <a:r>
              <a:rPr lang="zh-CN" altLang="en-US"/>
              <a:t>型基因对的概率 为</a:t>
            </a:r>
            <a:r>
              <a:rPr lang="en-US" altLang="zh-CN" i="1">
                <a:solidFill>
                  <a:srgbClr val="0000FF"/>
                </a:solidFill>
              </a:rPr>
              <a:t>p</a:t>
            </a:r>
            <a:r>
              <a:rPr lang="en-US" altLang="zh-CN" baseline="30000">
                <a:solidFill>
                  <a:srgbClr val="0000FF"/>
                </a:solidFill>
              </a:rPr>
              <a:t>2</a:t>
            </a:r>
            <a:r>
              <a:rPr lang="en-US" altLang="zh-CN">
                <a:solidFill>
                  <a:srgbClr val="0000FF"/>
                </a:solidFill>
              </a:rPr>
              <a:t>+</a:t>
            </a:r>
            <a:r>
              <a:rPr lang="en-US" altLang="zh-CN" i="1">
                <a:solidFill>
                  <a:srgbClr val="0000FF"/>
                </a:solidFill>
              </a:rPr>
              <a:t>Fpq</a:t>
            </a:r>
            <a:r>
              <a:rPr lang="zh-CN" altLang="en-US"/>
              <a:t>。</a:t>
            </a:r>
            <a:r>
              <a:rPr lang="en-US" altLang="zh-CN" i="1">
                <a:solidFill>
                  <a:srgbClr val="0000FF"/>
                </a:solidFill>
              </a:rPr>
              <a:t>Aa</a:t>
            </a:r>
            <a:r>
              <a:rPr lang="zh-CN" altLang="en-US"/>
              <a:t>型不可能  是共同祖先同一基因的重复，故其出现的概率为</a:t>
            </a:r>
            <a:r>
              <a:rPr lang="en-US" altLang="zh-CN">
                <a:solidFill>
                  <a:srgbClr val="0000FF"/>
                </a:solidFill>
              </a:rPr>
              <a:t>2</a:t>
            </a:r>
            <a:r>
              <a:rPr lang="en-US" altLang="zh-CN" i="1">
                <a:solidFill>
                  <a:srgbClr val="0000FF"/>
                </a:solidFill>
              </a:rPr>
              <a:t>pq</a:t>
            </a:r>
            <a:r>
              <a:rPr lang="en-US" altLang="zh-CN">
                <a:solidFill>
                  <a:srgbClr val="0000FF"/>
                </a:solidFill>
              </a:rPr>
              <a:t>(1-</a:t>
            </a:r>
            <a:r>
              <a:rPr lang="en-US" altLang="zh-CN" i="1">
                <a:solidFill>
                  <a:srgbClr val="0000FF"/>
                </a:solidFill>
              </a:rPr>
              <a:t>F</a:t>
            </a:r>
            <a:r>
              <a:rPr lang="en-US" altLang="zh-CN">
                <a:solidFill>
                  <a:srgbClr val="0000FF"/>
                </a:solidFill>
              </a:rPr>
              <a:t>)</a:t>
            </a:r>
            <a:r>
              <a:rPr lang="zh-CN" altLang="en-US">
                <a:solidFill>
                  <a:srgbClr val="0000FF"/>
                </a:solidFill>
              </a:rPr>
              <a:t>。</a:t>
            </a:r>
          </a:p>
        </p:txBody>
      </p:sp>
      <p:sp>
        <p:nvSpPr>
          <p:cNvPr id="125960" name="AutoShape 8"/>
          <p:cNvSpPr>
            <a:spLocks noChangeArrowheads="1"/>
          </p:cNvSpPr>
          <p:nvPr/>
        </p:nvSpPr>
        <p:spPr bwMode="auto">
          <a:xfrm>
            <a:off x="468313" y="692150"/>
            <a:ext cx="8424862" cy="5329238"/>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5960"/>
                                        </p:tgtEl>
                                        <p:attrNameLst>
                                          <p:attrName>style.visibility</p:attrName>
                                        </p:attrNameLst>
                                      </p:cBhvr>
                                      <p:to>
                                        <p:strVal val="visible"/>
                                      </p:to>
                                    </p:set>
                                    <p:animEffect transition="in" filter="wipe(up)">
                                      <p:cBhvr>
                                        <p:cTn id="7" dur="500"/>
                                        <p:tgtEl>
                                          <p:spTgt spid="125960"/>
                                        </p:tgtEl>
                                      </p:cBhvr>
                                    </p:animEffect>
                                  </p:childTnLst>
                                </p:cTn>
                              </p:par>
                            </p:childTnLst>
                          </p:cTn>
                        </p:par>
                        <p:par>
                          <p:cTn id="8" fill="hold" nodeType="afterGroup">
                            <p:stCondLst>
                              <p:cond delay="500"/>
                            </p:stCondLst>
                            <p:childTnLst>
                              <p:par>
                                <p:cTn id="9" presetID="39" presetClass="entr" presetSubtype="0" accel="100000" fill="hold" grpId="0" nodeType="afterEffect">
                                  <p:stCondLst>
                                    <p:cond delay="0"/>
                                  </p:stCondLst>
                                  <p:childTnLst>
                                    <p:set>
                                      <p:cBhvr>
                                        <p:cTn id="10" dur="1" fill="hold">
                                          <p:stCondLst>
                                            <p:cond delay="0"/>
                                          </p:stCondLst>
                                        </p:cTn>
                                        <p:tgtEl>
                                          <p:spTgt spid="125959"/>
                                        </p:tgtEl>
                                        <p:attrNameLst>
                                          <p:attrName>style.visibility</p:attrName>
                                        </p:attrNameLst>
                                      </p:cBhvr>
                                      <p:to>
                                        <p:strVal val="visible"/>
                                      </p:to>
                                    </p:set>
                                    <p:anim calcmode="lin" valueType="num">
                                      <p:cBhvr>
                                        <p:cTn id="11" dur="500" fill="hold"/>
                                        <p:tgtEl>
                                          <p:spTgt spid="125959"/>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125959"/>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125959"/>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1259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8" presetClass="entr" presetSubtype="0" accel="100000" fill="hold" grpId="0" nodeType="clickEffect">
                                  <p:stCondLst>
                                    <p:cond delay="0"/>
                                  </p:stCondLst>
                                  <p:childTnLst>
                                    <p:set>
                                      <p:cBhvr>
                                        <p:cTn id="18" dur="1" fill="hold">
                                          <p:stCondLst>
                                            <p:cond delay="0"/>
                                          </p:stCondLst>
                                        </p:cTn>
                                        <p:tgtEl>
                                          <p:spTgt spid="125957"/>
                                        </p:tgtEl>
                                        <p:attrNameLst>
                                          <p:attrName>style.visibility</p:attrName>
                                        </p:attrNameLst>
                                      </p:cBhvr>
                                      <p:to>
                                        <p:strVal val="visible"/>
                                      </p:to>
                                    </p:set>
                                    <p:anim calcmode="lin" valueType="num">
                                      <p:cBhvr>
                                        <p:cTn id="19" dur="1000" fill="hold"/>
                                        <p:tgtEl>
                                          <p:spTgt spid="125957"/>
                                        </p:tgtEl>
                                        <p:attrNameLst>
                                          <p:attrName>ppt_w</p:attrName>
                                        </p:attrNameLst>
                                      </p:cBhvr>
                                      <p:tavLst>
                                        <p:tav tm="0">
                                          <p:val>
                                            <p:strVal val="#ppt_w*2.5"/>
                                          </p:val>
                                        </p:tav>
                                        <p:tav tm="100000">
                                          <p:val>
                                            <p:strVal val="#ppt_w"/>
                                          </p:val>
                                        </p:tav>
                                      </p:tavLst>
                                    </p:anim>
                                    <p:anim calcmode="lin" valueType="num">
                                      <p:cBhvr>
                                        <p:cTn id="20" dur="1000" fill="hold"/>
                                        <p:tgtEl>
                                          <p:spTgt spid="125957"/>
                                        </p:tgtEl>
                                        <p:attrNameLst>
                                          <p:attrName>ppt_h</p:attrName>
                                        </p:attrNameLst>
                                      </p:cBhvr>
                                      <p:tavLst>
                                        <p:tav tm="0">
                                          <p:val>
                                            <p:strVal val="#ppt_h*0.01"/>
                                          </p:val>
                                        </p:tav>
                                        <p:tav tm="100000">
                                          <p:val>
                                            <p:strVal val="#ppt_h"/>
                                          </p:val>
                                        </p:tav>
                                      </p:tavLst>
                                    </p:anim>
                                    <p:anim calcmode="lin" valueType="num">
                                      <p:cBhvr>
                                        <p:cTn id="21" dur="1000" fill="hold"/>
                                        <p:tgtEl>
                                          <p:spTgt spid="125957"/>
                                        </p:tgtEl>
                                        <p:attrNameLst>
                                          <p:attrName>ppt_x</p:attrName>
                                        </p:attrNameLst>
                                      </p:cBhvr>
                                      <p:tavLst>
                                        <p:tav tm="0">
                                          <p:val>
                                            <p:strVal val="#ppt_x"/>
                                          </p:val>
                                        </p:tav>
                                        <p:tav tm="100000">
                                          <p:val>
                                            <p:strVal val="#ppt_x"/>
                                          </p:val>
                                        </p:tav>
                                      </p:tavLst>
                                    </p:anim>
                                    <p:anim calcmode="lin" valueType="num">
                                      <p:cBhvr>
                                        <p:cTn id="22" dur="1000" fill="hold"/>
                                        <p:tgtEl>
                                          <p:spTgt spid="125957"/>
                                        </p:tgtEl>
                                        <p:attrNameLst>
                                          <p:attrName>ppt_y</p:attrName>
                                        </p:attrNameLst>
                                      </p:cBhvr>
                                      <p:tavLst>
                                        <p:tav tm="0">
                                          <p:val>
                                            <p:strVal val="#ppt_h+1"/>
                                          </p:val>
                                        </p:tav>
                                        <p:tav tm="100000">
                                          <p:val>
                                            <p:strVal val="#ppt_y"/>
                                          </p:val>
                                        </p:tav>
                                      </p:tavLst>
                                    </p:anim>
                                    <p:animEffect transition="in" filter="fade">
                                      <p:cBhvr>
                                        <p:cTn id="23" dur="1000"/>
                                        <p:tgtEl>
                                          <p:spTgt spid="125957"/>
                                        </p:tgtEl>
                                      </p:cBhvr>
                                    </p:animEffect>
                                  </p:childTnLst>
                                </p:cTn>
                              </p:par>
                            </p:childTnLst>
                          </p:cTn>
                        </p:par>
                        <p:par>
                          <p:cTn id="24" fill="hold" nodeType="afterGroup">
                            <p:stCondLst>
                              <p:cond delay="1000"/>
                            </p:stCondLst>
                            <p:childTnLst>
                              <p:par>
                                <p:cTn id="25" presetID="23" presetClass="entr" presetSubtype="16" fill="hold" nodeType="afterEffect">
                                  <p:stCondLst>
                                    <p:cond delay="0"/>
                                  </p:stCondLst>
                                  <p:childTnLst>
                                    <p:set>
                                      <p:cBhvr>
                                        <p:cTn id="26" dur="1" fill="hold">
                                          <p:stCondLst>
                                            <p:cond delay="0"/>
                                          </p:stCondLst>
                                        </p:cTn>
                                        <p:tgtEl>
                                          <p:spTgt spid="125956"/>
                                        </p:tgtEl>
                                        <p:attrNameLst>
                                          <p:attrName>style.visibility</p:attrName>
                                        </p:attrNameLst>
                                      </p:cBhvr>
                                      <p:to>
                                        <p:strVal val="visible"/>
                                      </p:to>
                                    </p:set>
                                    <p:anim calcmode="lin" valueType="num">
                                      <p:cBhvr>
                                        <p:cTn id="27" dur="500" fill="hold"/>
                                        <p:tgtEl>
                                          <p:spTgt spid="125956"/>
                                        </p:tgtEl>
                                        <p:attrNameLst>
                                          <p:attrName>ppt_w</p:attrName>
                                        </p:attrNameLst>
                                      </p:cBhvr>
                                      <p:tavLst>
                                        <p:tav tm="0">
                                          <p:val>
                                            <p:fltVal val="0"/>
                                          </p:val>
                                        </p:tav>
                                        <p:tav tm="100000">
                                          <p:val>
                                            <p:strVal val="#ppt_w"/>
                                          </p:val>
                                        </p:tav>
                                      </p:tavLst>
                                    </p:anim>
                                    <p:anim calcmode="lin" valueType="num">
                                      <p:cBhvr>
                                        <p:cTn id="28" dur="500" fill="hold"/>
                                        <p:tgtEl>
                                          <p:spTgt spid="12595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125958"/>
                                        </p:tgtEl>
                                        <p:attrNameLst>
                                          <p:attrName>style.visibility</p:attrName>
                                        </p:attrNameLst>
                                      </p:cBhvr>
                                      <p:to>
                                        <p:strVal val="visible"/>
                                      </p:to>
                                    </p:set>
                                    <p:animEffect transition="in" filter="barn(inHorizontal)">
                                      <p:cBhvr>
                                        <p:cTn id="33" dur="500"/>
                                        <p:tgtEl>
                                          <p:spTgt spid="125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p:bldP spid="125958" grpId="0"/>
      <p:bldP spid="125959" grpId="0"/>
      <p:bldP spid="1259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68313" y="476250"/>
            <a:ext cx="3240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（第二次渡河）</a:t>
            </a:r>
          </a:p>
        </p:txBody>
      </p:sp>
      <p:sp>
        <p:nvSpPr>
          <p:cNvPr id="15363" name="Rectangle 3"/>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5"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369" name="Group 9"/>
          <p:cNvGrpSpPr>
            <a:grpSpLocks/>
          </p:cNvGrpSpPr>
          <p:nvPr/>
        </p:nvGrpSpPr>
        <p:grpSpPr bwMode="auto">
          <a:xfrm>
            <a:off x="323850" y="1268413"/>
            <a:ext cx="8569325" cy="1739900"/>
            <a:chOff x="204" y="799"/>
            <a:chExt cx="5398" cy="1096"/>
          </a:xfrm>
        </p:grpSpPr>
        <p:graphicFrame>
          <p:nvGraphicFramePr>
            <p:cNvPr id="15364" name="Object 4"/>
            <p:cNvGraphicFramePr>
              <a:graphicFrameLocks noChangeAspect="1"/>
            </p:cNvGraphicFramePr>
            <p:nvPr/>
          </p:nvGraphicFramePr>
          <p:xfrm>
            <a:off x="204" y="845"/>
            <a:ext cx="1542" cy="997"/>
          </p:xfrm>
          <a:graphic>
            <a:graphicData uri="http://schemas.openxmlformats.org/presentationml/2006/ole">
              <mc:AlternateContent xmlns:mc="http://schemas.openxmlformats.org/markup-compatibility/2006">
                <mc:Choice xmlns:v="urn:schemas-microsoft-com:vml" Requires="v">
                  <p:oleObj spid="_x0000_s15370" name="公式" r:id="rId3" imgW="1282680" imgH="914400" progId="Equation.3">
                    <p:embed/>
                  </p:oleObj>
                </mc:Choice>
                <mc:Fallback>
                  <p:oleObj name="公式" r:id="rId3" imgW="128268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845"/>
                          <a:ext cx="1542" cy="9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6"/>
            <p:cNvGraphicFramePr>
              <a:graphicFrameLocks noChangeAspect="1"/>
            </p:cNvGraphicFramePr>
            <p:nvPr/>
          </p:nvGraphicFramePr>
          <p:xfrm>
            <a:off x="1937" y="799"/>
            <a:ext cx="3665" cy="1096"/>
          </p:xfrm>
          <a:graphic>
            <a:graphicData uri="http://schemas.openxmlformats.org/presentationml/2006/ole">
              <mc:AlternateContent xmlns:mc="http://schemas.openxmlformats.org/markup-compatibility/2006">
                <mc:Choice xmlns:v="urn:schemas-microsoft-com:vml" Requires="v">
                  <p:oleObj spid="_x0000_s15371" name="公式" r:id="rId5" imgW="2984400" imgH="914400" progId="Equation.3">
                    <p:embed/>
                  </p:oleObj>
                </mc:Choice>
                <mc:Fallback>
                  <p:oleObj name="公式" r:id="rId5" imgW="2984400" imgH="914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7" y="799"/>
                          <a:ext cx="3665" cy="1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Text Box 7"/>
            <p:cNvSpPr txBox="1">
              <a:spLocks noChangeArrowheads="1"/>
            </p:cNvSpPr>
            <p:nvPr/>
          </p:nvSpPr>
          <p:spPr bwMode="auto">
            <a:xfrm>
              <a:off x="1655" y="1207"/>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rPr>
                <a:t>＝</a:t>
              </a:r>
            </a:p>
          </p:txBody>
        </p:sp>
      </p:grpSp>
      <p:sp>
        <p:nvSpPr>
          <p:cNvPr id="15368" name="AutoShape 8"/>
          <p:cNvSpPr>
            <a:spLocks noChangeArrowheads="1"/>
          </p:cNvSpPr>
          <p:nvPr/>
        </p:nvSpPr>
        <p:spPr bwMode="auto">
          <a:xfrm>
            <a:off x="468313" y="3357563"/>
            <a:ext cx="8064500" cy="1439862"/>
          </a:xfrm>
          <a:prstGeom prst="horizontalScroll">
            <a:avLst>
              <a:gd name="adj" fmla="val 12500"/>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以下可继续进行下去，直至转移目的实现。上述分析实际</a:t>
            </a:r>
          </a:p>
          <a:p>
            <a:r>
              <a:rPr lang="zh-CN" altLang="en-US"/>
              <a:t>上采用的是穷举法，对于规模较大的问题是不宜采用的。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amond(in)">
                                      <p:cBhvr>
                                        <p:cTn id="7" dur="20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369"/>
                                        </p:tgtEl>
                                        <p:attrNameLst>
                                          <p:attrName>style.visibility</p:attrName>
                                        </p:attrNameLst>
                                      </p:cBhvr>
                                      <p:to>
                                        <p:strVal val="visible"/>
                                      </p:to>
                                    </p:set>
                                    <p:animEffect transition="in" filter="fade">
                                      <p:cBhvr>
                                        <p:cTn id="12" dur="2000"/>
                                        <p:tgtEl>
                                          <p:spTgt spid="153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8"/>
                                        </p:tgtEl>
                                        <p:attrNameLst>
                                          <p:attrName>style.visibility</p:attrName>
                                        </p:attrNameLst>
                                      </p:cBhvr>
                                      <p:to>
                                        <p:strVal val="visible"/>
                                      </p:to>
                                    </p:set>
                                    <p:animEffect transition="in" filter="wipe(left)">
                                      <p:cBhvr>
                                        <p:cTn id="17"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AutoShape 4"/>
          <p:cNvSpPr>
            <a:spLocks noChangeArrowheads="1"/>
          </p:cNvSpPr>
          <p:nvPr/>
        </p:nvSpPr>
        <p:spPr bwMode="auto">
          <a:xfrm>
            <a:off x="539750" y="620713"/>
            <a:ext cx="8280400" cy="5761037"/>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1" name="Text Box 5"/>
          <p:cNvSpPr txBox="1">
            <a:spLocks noChangeArrowheads="1"/>
          </p:cNvSpPr>
          <p:nvPr/>
        </p:nvSpPr>
        <p:spPr bwMode="auto">
          <a:xfrm>
            <a:off x="611188" y="765175"/>
            <a:ext cx="80645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FF"/>
                </a:solidFill>
              </a:rPr>
              <a:t>例如</a:t>
            </a:r>
            <a:r>
              <a:rPr lang="zh-CN" altLang="en-US"/>
              <a:t>，</a:t>
            </a:r>
            <a:r>
              <a:rPr lang="zh-CN" altLang="en-US">
                <a:solidFill>
                  <a:srgbClr val="FF3300"/>
                </a:solidFill>
              </a:rPr>
              <a:t>苯丙酮尿症</a:t>
            </a:r>
            <a:r>
              <a:rPr lang="zh-CN" altLang="en-US"/>
              <a:t>是一种隐性基因纯合子 </a:t>
            </a:r>
            <a:r>
              <a:rPr lang="en-US" altLang="zh-CN" i="1">
                <a:solidFill>
                  <a:srgbClr val="0000FF"/>
                </a:solidFill>
              </a:rPr>
              <a:t>aa</a:t>
            </a:r>
            <a:r>
              <a:rPr lang="zh-CN" altLang="en-US"/>
              <a:t>型疾病（</a:t>
            </a:r>
            <a:r>
              <a:rPr lang="en-US" altLang="zh-CN" i="1">
                <a:solidFill>
                  <a:srgbClr val="0000FF"/>
                </a:solidFill>
              </a:rPr>
              <a:t>a</a:t>
            </a:r>
            <a:r>
              <a:rPr lang="zh-CN" altLang="en-US"/>
              <a:t>为隐性疾病基因），隐性基因出现的频率                   ，求表</a:t>
            </a:r>
          </a:p>
          <a:p>
            <a:endParaRPr lang="zh-CN" altLang="en-US"/>
          </a:p>
          <a:p>
            <a:r>
              <a:rPr lang="zh-CN" altLang="en-US"/>
              <a:t>兄妹结婚及非近亲结婚的子女中患有苯丙酮尿症的概率。 </a:t>
            </a:r>
          </a:p>
          <a:p>
            <a:endParaRPr lang="zh-CN" altLang="en-US"/>
          </a:p>
          <a:p>
            <a:r>
              <a:rPr lang="zh-CN" altLang="en-US"/>
              <a:t>由前，表兄妹结婚的近交系数为  </a:t>
            </a:r>
            <a:r>
              <a:rPr lang="en-US" altLang="zh-CN">
                <a:solidFill>
                  <a:srgbClr val="0000FF"/>
                </a:solidFill>
              </a:rPr>
              <a:t>1/16</a:t>
            </a:r>
            <a:r>
              <a:rPr lang="en-US" altLang="zh-CN"/>
              <a:t>,</a:t>
            </a:r>
            <a:r>
              <a:rPr lang="zh-CN" altLang="en-US"/>
              <a:t>故其子女发生该疾病的概率为</a:t>
            </a:r>
          </a:p>
          <a:p>
            <a:endParaRPr lang="zh-CN" altLang="en-US"/>
          </a:p>
          <a:p>
            <a:endParaRPr lang="zh-CN" altLang="en-US"/>
          </a:p>
          <a:p>
            <a:endParaRPr lang="zh-CN" altLang="en-US"/>
          </a:p>
          <a:p>
            <a:r>
              <a:rPr lang="zh-CN" altLang="en-US"/>
              <a:t>而对禁止近亲结婚的群体，子女发生该疾病的概率为</a:t>
            </a:r>
            <a:r>
              <a:rPr lang="en-US" altLang="zh-CN" i="1">
                <a:solidFill>
                  <a:srgbClr val="0000FF"/>
                </a:solidFill>
              </a:rPr>
              <a:t>q</a:t>
            </a:r>
            <a:r>
              <a:rPr lang="en-US" altLang="zh-CN" baseline="30000">
                <a:solidFill>
                  <a:srgbClr val="0000FF"/>
                </a:solidFill>
              </a:rPr>
              <a:t>2</a:t>
            </a:r>
            <a:r>
              <a:rPr lang="en-US" altLang="zh-CN">
                <a:solidFill>
                  <a:srgbClr val="0000FF"/>
                </a:solidFill>
              </a:rPr>
              <a:t>=10</a:t>
            </a:r>
            <a:r>
              <a:rPr lang="en-US" altLang="zh-CN" baseline="30000">
                <a:solidFill>
                  <a:srgbClr val="0000FF"/>
                </a:solidFill>
              </a:rPr>
              <a:t>-4</a:t>
            </a:r>
            <a:r>
              <a:rPr lang="zh-CN" altLang="en-US"/>
              <a:t>。表兄妹（或堂兄妹）结婚使子女发生该疾病的概率增大了大 约</a:t>
            </a:r>
            <a:r>
              <a:rPr lang="en-US" altLang="zh-CN">
                <a:solidFill>
                  <a:srgbClr val="0000FF"/>
                </a:solidFill>
              </a:rPr>
              <a:t>7.19</a:t>
            </a:r>
            <a:r>
              <a:rPr lang="zh-CN" altLang="en-US"/>
              <a:t>倍，由此可见，为了提高全民族的身体素质，近亲结婚是应当  </a:t>
            </a:r>
            <a:r>
              <a:rPr lang="zh-CN" altLang="en-US">
                <a:solidFill>
                  <a:srgbClr val="FF0000"/>
                </a:solidFill>
              </a:rPr>
              <a:t>禁止</a:t>
            </a:r>
            <a:r>
              <a:rPr lang="zh-CN" altLang="en-US"/>
              <a:t>的。</a:t>
            </a:r>
          </a:p>
        </p:txBody>
      </p:sp>
      <p:graphicFrame>
        <p:nvGraphicFramePr>
          <p:cNvPr id="126982" name="Object 6"/>
          <p:cNvGraphicFramePr>
            <a:graphicFrameLocks noChangeAspect="1"/>
          </p:cNvGraphicFramePr>
          <p:nvPr/>
        </p:nvGraphicFramePr>
        <p:xfrm>
          <a:off x="6162675" y="1052513"/>
          <a:ext cx="1217613" cy="912812"/>
        </p:xfrm>
        <a:graphic>
          <a:graphicData uri="http://schemas.openxmlformats.org/presentationml/2006/ole">
            <mc:AlternateContent xmlns:mc="http://schemas.openxmlformats.org/markup-compatibility/2006">
              <mc:Choice xmlns:v="urn:schemas-microsoft-com:vml" Requires="v">
                <p:oleObj spid="_x0000_s126988" name="公式" r:id="rId3" imgW="520560" imgH="393480" progId="Equation.3">
                  <p:embed/>
                </p:oleObj>
              </mc:Choice>
              <mc:Fallback>
                <p:oleObj name="公式" r:id="rId3" imgW="52056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675" y="1052513"/>
                        <a:ext cx="1217613"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6" name="Object 10"/>
          <p:cNvGraphicFramePr>
            <a:graphicFrameLocks noChangeAspect="1"/>
          </p:cNvGraphicFramePr>
          <p:nvPr/>
        </p:nvGraphicFramePr>
        <p:xfrm>
          <a:off x="1404938" y="3379788"/>
          <a:ext cx="6551612" cy="985837"/>
        </p:xfrm>
        <a:graphic>
          <a:graphicData uri="http://schemas.openxmlformats.org/presentationml/2006/ole">
            <mc:AlternateContent xmlns:mc="http://schemas.openxmlformats.org/markup-compatibility/2006">
              <mc:Choice xmlns:v="urn:schemas-microsoft-com:vml" Requires="v">
                <p:oleObj spid="_x0000_s126989" name="公式" r:id="rId5" imgW="3098520" imgH="469800" progId="Equation.3">
                  <p:embed/>
                </p:oleObj>
              </mc:Choice>
              <mc:Fallback>
                <p:oleObj name="公式" r:id="rId5" imgW="3098520" imgH="469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938" y="3379788"/>
                        <a:ext cx="6551612"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7" name="Line 11"/>
          <p:cNvSpPr>
            <a:spLocks noChangeShapeType="1"/>
          </p:cNvSpPr>
          <p:nvPr/>
        </p:nvSpPr>
        <p:spPr bwMode="auto">
          <a:xfrm>
            <a:off x="539750" y="2420938"/>
            <a:ext cx="82804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wipe(up)">
                                      <p:cBhvr>
                                        <p:cTn id="7" dur="500"/>
                                        <p:tgtEl>
                                          <p:spTgt spid="126980"/>
                                        </p:tgtEl>
                                      </p:cBhvr>
                                    </p:animEffect>
                                  </p:childTnLst>
                                </p:cTn>
                              </p:par>
                            </p:childTnLst>
                          </p:cTn>
                        </p:par>
                        <p:par>
                          <p:cTn id="8" fill="hold" nodeType="afterGroup">
                            <p:stCondLst>
                              <p:cond delay="500"/>
                            </p:stCondLst>
                            <p:childTnLst>
                              <p:par>
                                <p:cTn id="9" presetID="20" presetClass="entr" presetSubtype="0" fill="hold" nodeType="afterEffect">
                                  <p:stCondLst>
                                    <p:cond delay="0"/>
                                  </p:stCondLst>
                                  <p:childTnLst>
                                    <p:set>
                                      <p:cBhvr>
                                        <p:cTn id="10" dur="1" fill="hold">
                                          <p:stCondLst>
                                            <p:cond delay="0"/>
                                          </p:stCondLst>
                                        </p:cTn>
                                        <p:tgtEl>
                                          <p:spTgt spid="126981">
                                            <p:txEl>
                                              <p:pRg st="0" end="0"/>
                                            </p:txEl>
                                          </p:spTgt>
                                        </p:tgtEl>
                                        <p:attrNameLst>
                                          <p:attrName>style.visibility</p:attrName>
                                        </p:attrNameLst>
                                      </p:cBhvr>
                                      <p:to>
                                        <p:strVal val="visible"/>
                                      </p:to>
                                    </p:set>
                                    <p:animEffect transition="in" filter="wedge">
                                      <p:cBhvr>
                                        <p:cTn id="11" dur="2000"/>
                                        <p:tgtEl>
                                          <p:spTgt spid="126981">
                                            <p:txEl>
                                              <p:pRg st="0" end="0"/>
                                            </p:txEl>
                                          </p:spTgt>
                                        </p:tgtEl>
                                      </p:cBhvr>
                                    </p:animEffect>
                                  </p:childTnLst>
                                </p:cTn>
                              </p:par>
                            </p:childTnLst>
                          </p:cTn>
                        </p:par>
                        <p:par>
                          <p:cTn id="12" fill="hold" nodeType="afterGroup">
                            <p:stCondLst>
                              <p:cond delay="2500"/>
                            </p:stCondLst>
                            <p:childTnLst>
                              <p:par>
                                <p:cTn id="13" presetID="1" presetClass="entr" presetSubtype="0" fill="hold" nodeType="afterEffect">
                                  <p:stCondLst>
                                    <p:cond delay="0"/>
                                  </p:stCondLst>
                                  <p:childTnLst>
                                    <p:set>
                                      <p:cBhvr>
                                        <p:cTn id="14" dur="1" fill="hold">
                                          <p:stCondLst>
                                            <p:cond delay="0"/>
                                          </p:stCondLst>
                                        </p:cTn>
                                        <p:tgtEl>
                                          <p:spTgt spid="126982"/>
                                        </p:tgtEl>
                                        <p:attrNameLst>
                                          <p:attrName>style.visibility</p:attrName>
                                        </p:attrNameLst>
                                      </p:cBhvr>
                                      <p:to>
                                        <p:strVal val="visible"/>
                                      </p:to>
                                    </p:set>
                                  </p:childTnLst>
                                </p:cTn>
                              </p:par>
                            </p:childTnLst>
                          </p:cTn>
                        </p:par>
                        <p:par>
                          <p:cTn id="15" fill="hold" nodeType="afterGroup">
                            <p:stCondLst>
                              <p:cond delay="2500"/>
                            </p:stCondLst>
                            <p:childTnLst>
                              <p:par>
                                <p:cTn id="16" presetID="22" presetClass="entr" presetSubtype="1" fill="hold" nodeType="afterEffect">
                                  <p:stCondLst>
                                    <p:cond delay="0"/>
                                  </p:stCondLst>
                                  <p:childTnLst>
                                    <p:set>
                                      <p:cBhvr>
                                        <p:cTn id="17" dur="1" fill="hold">
                                          <p:stCondLst>
                                            <p:cond delay="0"/>
                                          </p:stCondLst>
                                        </p:cTn>
                                        <p:tgtEl>
                                          <p:spTgt spid="126981">
                                            <p:txEl>
                                              <p:pRg st="2" end="2"/>
                                            </p:txEl>
                                          </p:spTgt>
                                        </p:tgtEl>
                                        <p:attrNameLst>
                                          <p:attrName>style.visibility</p:attrName>
                                        </p:attrNameLst>
                                      </p:cBhvr>
                                      <p:to>
                                        <p:strVal val="visible"/>
                                      </p:to>
                                    </p:set>
                                    <p:animEffect transition="in" filter="wipe(up)">
                                      <p:cBhvr>
                                        <p:cTn id="18" dur="500"/>
                                        <p:tgtEl>
                                          <p:spTgt spid="126981">
                                            <p:txEl>
                                              <p:pRg st="2" end="2"/>
                                            </p:txEl>
                                          </p:spTgt>
                                        </p:tgtEl>
                                      </p:cBhvr>
                                    </p:animEffect>
                                  </p:childTnLst>
                                </p:cTn>
                              </p:par>
                            </p:childTnLst>
                          </p:cTn>
                        </p:par>
                        <p:par>
                          <p:cTn id="19" fill="hold" nodeType="afterGroup">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126987"/>
                                        </p:tgtEl>
                                        <p:attrNameLst>
                                          <p:attrName>style.visibility</p:attrName>
                                        </p:attrNameLst>
                                      </p:cBhvr>
                                      <p:to>
                                        <p:strVal val="visible"/>
                                      </p:to>
                                    </p:set>
                                    <p:animEffect transition="in" filter="wipe(left)">
                                      <p:cBhvr>
                                        <p:cTn id="22" dur="500"/>
                                        <p:tgtEl>
                                          <p:spTgt spid="1269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26981">
                                            <p:txEl>
                                              <p:pRg st="4" end="4"/>
                                            </p:txEl>
                                          </p:spTgt>
                                        </p:tgtEl>
                                        <p:attrNameLst>
                                          <p:attrName>style.visibility</p:attrName>
                                        </p:attrNameLst>
                                      </p:cBhvr>
                                      <p:to>
                                        <p:strVal val="visible"/>
                                      </p:to>
                                    </p:set>
                                    <p:animEffect transition="in" filter="randombar(horizontal)">
                                      <p:cBhvr>
                                        <p:cTn id="27" dur="500"/>
                                        <p:tgtEl>
                                          <p:spTgt spid="12698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26986"/>
                                        </p:tgtEl>
                                        <p:attrNameLst>
                                          <p:attrName>style.visibility</p:attrName>
                                        </p:attrNameLst>
                                      </p:cBhvr>
                                      <p:to>
                                        <p:strVal val="visible"/>
                                      </p:to>
                                    </p:set>
                                    <p:animEffect transition="in" filter="fade">
                                      <p:cBhvr>
                                        <p:cTn id="32" dur="2000"/>
                                        <p:tgtEl>
                                          <p:spTgt spid="1269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3" presetClass="entr" presetSubtype="32" fill="hold" nodeType="clickEffect">
                                  <p:stCondLst>
                                    <p:cond delay="0"/>
                                  </p:stCondLst>
                                  <p:childTnLst>
                                    <p:set>
                                      <p:cBhvr>
                                        <p:cTn id="36" dur="1" fill="hold">
                                          <p:stCondLst>
                                            <p:cond delay="0"/>
                                          </p:stCondLst>
                                        </p:cTn>
                                        <p:tgtEl>
                                          <p:spTgt spid="126981">
                                            <p:txEl>
                                              <p:pRg st="8" end="8"/>
                                            </p:txEl>
                                          </p:spTgt>
                                        </p:tgtEl>
                                        <p:attrNameLst>
                                          <p:attrName>style.visibility</p:attrName>
                                        </p:attrNameLst>
                                      </p:cBhvr>
                                      <p:to>
                                        <p:strVal val="visible"/>
                                      </p:to>
                                    </p:set>
                                    <p:animEffect transition="in" filter="plus(out)">
                                      <p:cBhvr>
                                        <p:cTn id="37" dur="2000"/>
                                        <p:tgtEl>
                                          <p:spTgt spid="1269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nimBg="1"/>
      <p:bldP spid="12698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34" name="Group 34"/>
          <p:cNvGrpSpPr>
            <a:grpSpLocks/>
          </p:cNvGrpSpPr>
          <p:nvPr/>
        </p:nvGrpSpPr>
        <p:grpSpPr bwMode="auto">
          <a:xfrm>
            <a:off x="395288" y="476250"/>
            <a:ext cx="8424862" cy="2447925"/>
            <a:chOff x="249" y="300"/>
            <a:chExt cx="5307" cy="1542"/>
          </a:xfrm>
        </p:grpSpPr>
        <p:sp>
          <p:nvSpPr>
            <p:cNvPr id="128004" name="Text Box 4"/>
            <p:cNvSpPr txBox="1">
              <a:spLocks noChangeArrowheads="1"/>
            </p:cNvSpPr>
            <p:nvPr/>
          </p:nvSpPr>
          <p:spPr bwMode="auto">
            <a:xfrm>
              <a:off x="249" y="346"/>
              <a:ext cx="530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FF"/>
                  </a:solidFill>
                </a:rPr>
                <a:t>例</a:t>
              </a:r>
              <a:r>
                <a:rPr lang="en-US" altLang="zh-CN">
                  <a:solidFill>
                    <a:srgbClr val="0000FF"/>
                  </a:solidFill>
                </a:rPr>
                <a:t>4.10</a:t>
              </a:r>
              <a:r>
                <a:rPr lang="en-US" altLang="zh-CN"/>
                <a:t>  </a:t>
              </a:r>
              <a:r>
                <a:rPr lang="en-US" altLang="zh-CN" i="1">
                  <a:solidFill>
                    <a:srgbClr val="FF0000"/>
                  </a:solidFill>
                </a:rPr>
                <a:t>X</a:t>
              </a:r>
              <a:r>
                <a:rPr lang="en-US" altLang="zh-CN">
                  <a:solidFill>
                    <a:srgbClr val="FF0000"/>
                  </a:solidFill>
                </a:rPr>
                <a:t>—</a:t>
              </a:r>
              <a:r>
                <a:rPr lang="zh-CN" altLang="en-US">
                  <a:solidFill>
                    <a:srgbClr val="FF0000"/>
                  </a:solidFill>
                </a:rPr>
                <a:t>链遗传模型的一个实例</a:t>
              </a:r>
              <a:endParaRPr lang="zh-CN" altLang="en-US" i="1">
                <a:solidFill>
                  <a:srgbClr val="FF0000"/>
                </a:solidFill>
              </a:endParaRPr>
            </a:p>
            <a:p>
              <a:r>
                <a:rPr lang="en-US" altLang="zh-CN" i="1">
                  <a:solidFill>
                    <a:srgbClr val="FF3300"/>
                  </a:solidFill>
                </a:rPr>
                <a:t>X</a:t>
              </a:r>
              <a:r>
                <a:rPr lang="en-US" altLang="zh-CN">
                  <a:solidFill>
                    <a:srgbClr val="FF3300"/>
                  </a:solidFill>
                </a:rPr>
                <a:t>—</a:t>
              </a:r>
              <a:r>
                <a:rPr lang="zh-CN" altLang="en-US">
                  <a:solidFill>
                    <a:srgbClr val="FF3300"/>
                  </a:solidFill>
                </a:rPr>
                <a:t>链遗传</a:t>
              </a:r>
              <a:r>
                <a:rPr lang="zh-CN" altLang="en-US"/>
                <a:t>是指另一种遗传方式：雄性具有一个基  因</a:t>
              </a:r>
              <a:r>
                <a:rPr lang="en-US" altLang="zh-CN" i="1">
                  <a:solidFill>
                    <a:srgbClr val="0000FF"/>
                  </a:solidFill>
                </a:rPr>
                <a:t>A</a:t>
              </a:r>
              <a:r>
                <a:rPr lang="zh-CN" altLang="en-US"/>
                <a:t>或</a:t>
              </a:r>
              <a:r>
                <a:rPr lang="en-US" altLang="zh-CN" i="1">
                  <a:solidFill>
                    <a:srgbClr val="0000FF"/>
                  </a:solidFill>
                </a:rPr>
                <a:t>a</a:t>
              </a:r>
              <a:r>
                <a:rPr lang="zh-CN" altLang="en-US"/>
                <a:t>，雌性具有两个基 因</a:t>
              </a:r>
              <a:r>
                <a:rPr lang="en-US" altLang="zh-CN" i="1">
                  <a:solidFill>
                    <a:srgbClr val="0000FF"/>
                  </a:solidFill>
                </a:rPr>
                <a:t>AA</a:t>
              </a:r>
              <a:r>
                <a:rPr lang="zh-CN" altLang="en-US"/>
                <a:t>，或</a:t>
              </a:r>
              <a:r>
                <a:rPr lang="en-US" altLang="zh-CN" i="1">
                  <a:solidFill>
                    <a:srgbClr val="0000FF"/>
                  </a:solidFill>
                </a:rPr>
                <a:t>Aa</a:t>
              </a:r>
              <a:r>
                <a:rPr lang="zh-CN" altLang="en-US"/>
                <a:t>，或</a:t>
              </a:r>
              <a:r>
                <a:rPr lang="en-US" altLang="zh-CN" i="1">
                  <a:solidFill>
                    <a:srgbClr val="0000FF"/>
                  </a:solidFill>
                </a:rPr>
                <a:t>aa</a:t>
              </a:r>
              <a:r>
                <a:rPr lang="zh-CN" altLang="en-US"/>
                <a:t>。其遗传规律是雄性后代以相等概率得到母体两个基因中的一个，雌性后代从父体中得到一个基因，并从母体的两个基因中等可能地得到一个。下面，研究 与</a:t>
              </a:r>
              <a:r>
                <a:rPr lang="en-US" altLang="zh-CN" i="1"/>
                <a:t>X</a:t>
              </a:r>
              <a:r>
                <a:rPr lang="en-US" altLang="zh-CN"/>
                <a:t>—</a:t>
              </a:r>
              <a:r>
                <a:rPr lang="zh-CN" altLang="en-US"/>
                <a:t>链遗传有关的近亲繁殖过程。</a:t>
              </a:r>
            </a:p>
          </p:txBody>
        </p:sp>
        <p:sp>
          <p:nvSpPr>
            <p:cNvPr id="128005" name="AutoShape 5"/>
            <p:cNvSpPr>
              <a:spLocks noChangeArrowheads="1"/>
            </p:cNvSpPr>
            <p:nvPr/>
          </p:nvSpPr>
          <p:spPr bwMode="auto">
            <a:xfrm>
              <a:off x="295" y="300"/>
              <a:ext cx="5261" cy="1542"/>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033" name="Group 33"/>
          <p:cNvGrpSpPr>
            <a:grpSpLocks/>
          </p:cNvGrpSpPr>
          <p:nvPr/>
        </p:nvGrpSpPr>
        <p:grpSpPr bwMode="auto">
          <a:xfrm>
            <a:off x="323850" y="3068638"/>
            <a:ext cx="8675688" cy="3384550"/>
            <a:chOff x="204" y="1933"/>
            <a:chExt cx="5465" cy="2132"/>
          </a:xfrm>
        </p:grpSpPr>
        <p:sp>
          <p:nvSpPr>
            <p:cNvPr id="128006" name="Text Box 6"/>
            <p:cNvSpPr txBox="1">
              <a:spLocks noChangeArrowheads="1"/>
            </p:cNvSpPr>
            <p:nvPr/>
          </p:nvSpPr>
          <p:spPr bwMode="auto">
            <a:xfrm>
              <a:off x="204" y="1979"/>
              <a:ext cx="5465"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a:t>
              </a:r>
              <a:r>
                <a:rPr lang="en-US" altLang="zh-CN" i="1">
                  <a:solidFill>
                    <a:srgbClr val="FF0000"/>
                  </a:solidFill>
                </a:rPr>
                <a:t>a</a:t>
              </a:r>
              <a:r>
                <a:rPr lang="zh-CN" altLang="en-US">
                  <a:solidFill>
                    <a:srgbClr val="FF0000"/>
                  </a:solidFill>
                </a:rPr>
                <a:t>）假设</a:t>
              </a:r>
            </a:p>
            <a:p>
              <a:r>
                <a:rPr lang="zh-CN" altLang="en-US">
                  <a:solidFill>
                    <a:srgbClr val="00FF00"/>
                  </a:solidFill>
                </a:rPr>
                <a:t>（</a:t>
              </a:r>
              <a:r>
                <a:rPr lang="en-US" altLang="zh-CN">
                  <a:solidFill>
                    <a:srgbClr val="00FF00"/>
                  </a:solidFill>
                </a:rPr>
                <a:t>i</a:t>
              </a:r>
              <a:r>
                <a:rPr lang="zh-CN" altLang="en-US">
                  <a:solidFill>
                    <a:srgbClr val="00FF00"/>
                  </a:solidFill>
                </a:rPr>
                <a:t>）</a:t>
              </a:r>
              <a:r>
                <a:rPr lang="zh-CN" altLang="en-US"/>
                <a:t>从一对雌雄结合开始 </a:t>
              </a:r>
              <a:r>
                <a:rPr lang="en-US" altLang="zh-CN"/>
                <a:t>,</a:t>
              </a:r>
              <a:r>
                <a:rPr lang="zh-CN" altLang="en-US"/>
                <a:t>在它们的后代 中</a:t>
              </a:r>
              <a:r>
                <a:rPr lang="en-US" altLang="zh-CN"/>
                <a:t>,</a:t>
              </a:r>
              <a:r>
                <a:rPr lang="zh-CN" altLang="en-US"/>
                <a:t>任选雌雄各一</a:t>
              </a:r>
            </a:p>
            <a:p>
              <a:r>
                <a:rPr lang="zh-CN" altLang="en-US"/>
                <a:t>        个成配偶</a:t>
              </a:r>
              <a:r>
                <a:rPr lang="en-US" altLang="zh-CN"/>
                <a:t>,</a:t>
              </a:r>
              <a:r>
                <a:rPr lang="zh-CN" altLang="en-US"/>
                <a:t>然后在它们产生的后代中任选两个结成配</a:t>
              </a:r>
            </a:p>
            <a:p>
              <a:r>
                <a:rPr lang="zh-CN" altLang="en-US"/>
                <a:t>        偶</a:t>
              </a:r>
              <a:r>
                <a:rPr lang="en-US" altLang="zh-CN"/>
                <a:t>,</a:t>
              </a:r>
              <a:r>
                <a:rPr lang="zh-CN" altLang="en-US"/>
                <a:t>如此继续下去 </a:t>
              </a:r>
              <a:r>
                <a:rPr lang="en-US" altLang="zh-CN"/>
                <a:t>, (</a:t>
              </a:r>
              <a:r>
                <a:rPr lang="zh-CN" altLang="en-US"/>
                <a:t>在家畜、家禽饲养中常见这种现  象</a:t>
              </a:r>
              <a:r>
                <a:rPr lang="en-US" altLang="zh-CN"/>
                <a:t>)</a:t>
              </a:r>
            </a:p>
            <a:p>
              <a:r>
                <a:rPr lang="zh-CN" altLang="en-US">
                  <a:solidFill>
                    <a:srgbClr val="00FF00"/>
                  </a:solidFill>
                </a:rPr>
                <a:t>（</a:t>
              </a:r>
              <a:r>
                <a:rPr lang="en-US" altLang="zh-CN">
                  <a:solidFill>
                    <a:srgbClr val="00FF00"/>
                  </a:solidFill>
                </a:rPr>
                <a:t>ii</a:t>
              </a:r>
              <a:r>
                <a:rPr lang="zh-CN" altLang="en-US">
                  <a:solidFill>
                    <a:srgbClr val="00FF00"/>
                  </a:solidFill>
                </a:rPr>
                <a:t>）</a:t>
              </a:r>
              <a:r>
                <a:rPr lang="zh-CN" altLang="en-US"/>
                <a:t>父体与母体的基因型组成同胞对，同胞对的形式有</a:t>
              </a:r>
            </a:p>
            <a:p>
              <a:r>
                <a:rPr lang="zh-CN" altLang="en-US"/>
                <a:t>        </a:t>
              </a:r>
              <a:r>
                <a:rPr lang="en-US" altLang="zh-CN">
                  <a:solidFill>
                    <a:srgbClr val="0000FF"/>
                  </a:solidFill>
                </a:rPr>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solidFill>
                    <a:srgbClr val="0000FF"/>
                  </a:solidFill>
                </a:rPr>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solidFill>
                    <a:srgbClr val="0000FF"/>
                  </a:solidFill>
                </a:rPr>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solidFill>
                    <a:srgbClr val="0000FF"/>
                  </a:solidFill>
                </a:rPr>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solidFill>
                    <a:srgbClr val="0000FF"/>
                  </a:solidFill>
                </a:rPr>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solidFill>
                    <a:srgbClr val="0000FF"/>
                  </a:solidFill>
                </a:rPr>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solidFill>
                    <a:srgbClr val="0000FF"/>
                  </a:solidFill>
                </a:rPr>
                <a:t>) </a:t>
              </a:r>
              <a:r>
                <a:rPr lang="en-US" altLang="zh-CN">
                  <a:solidFill>
                    <a:srgbClr val="FF0000"/>
                  </a:solidFill>
                </a:rPr>
                <a:t>6</a:t>
              </a:r>
              <a:r>
                <a:rPr lang="zh-CN" altLang="en-US"/>
                <a:t>种。初始一  </a:t>
              </a:r>
            </a:p>
            <a:p>
              <a:r>
                <a:rPr lang="zh-CN" altLang="en-US"/>
                <a:t>        对雌雄的同胞对，是这六种类型中的任一种，其后代的  </a:t>
              </a:r>
            </a:p>
            <a:p>
              <a:r>
                <a:rPr lang="zh-CN" altLang="en-US"/>
                <a:t>        基因型如下表所示。</a:t>
              </a:r>
            </a:p>
          </p:txBody>
        </p:sp>
        <p:grpSp>
          <p:nvGrpSpPr>
            <p:cNvPr id="128026" name="Group 26"/>
            <p:cNvGrpSpPr>
              <a:grpSpLocks/>
            </p:cNvGrpSpPr>
            <p:nvPr/>
          </p:nvGrpSpPr>
          <p:grpSpPr bwMode="auto">
            <a:xfrm>
              <a:off x="295" y="1933"/>
              <a:ext cx="5261" cy="2132"/>
              <a:chOff x="295" y="527"/>
              <a:chExt cx="5184" cy="3629"/>
            </a:xfrm>
          </p:grpSpPr>
          <p:sp>
            <p:nvSpPr>
              <p:cNvPr id="128027" name="Line 27"/>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8028" name="Group 28"/>
              <p:cNvGrpSpPr>
                <a:grpSpLocks/>
              </p:cNvGrpSpPr>
              <p:nvPr/>
            </p:nvGrpSpPr>
            <p:grpSpPr bwMode="auto">
              <a:xfrm>
                <a:off x="295" y="527"/>
                <a:ext cx="5184" cy="3629"/>
                <a:chOff x="295" y="618"/>
                <a:chExt cx="5184" cy="3583"/>
              </a:xfrm>
            </p:grpSpPr>
            <p:sp>
              <p:nvSpPr>
                <p:cNvPr id="128029" name="Line 29"/>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8030" name="Group 30"/>
                <p:cNvGrpSpPr>
                  <a:grpSpLocks/>
                </p:cNvGrpSpPr>
                <p:nvPr/>
              </p:nvGrpSpPr>
              <p:grpSpPr bwMode="auto">
                <a:xfrm>
                  <a:off x="301" y="618"/>
                  <a:ext cx="5178" cy="3583"/>
                  <a:chOff x="301" y="618"/>
                  <a:chExt cx="5178" cy="3095"/>
                </a:xfrm>
              </p:grpSpPr>
              <p:sp>
                <p:nvSpPr>
                  <p:cNvPr id="128031" name="Line 31"/>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2" name="Freeform 32"/>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8034"/>
                                        </p:tgtEl>
                                        <p:attrNameLst>
                                          <p:attrName>style.visibility</p:attrName>
                                        </p:attrNameLst>
                                      </p:cBhvr>
                                      <p:to>
                                        <p:strVal val="visible"/>
                                      </p:to>
                                    </p:set>
                                    <p:animEffect transition="in" filter="wipe(up)">
                                      <p:cBhvr>
                                        <p:cTn id="7" dur="500"/>
                                        <p:tgtEl>
                                          <p:spTgt spid="128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425" name="Group 401"/>
          <p:cNvGrpSpPr>
            <a:grpSpLocks/>
          </p:cNvGrpSpPr>
          <p:nvPr/>
        </p:nvGrpSpPr>
        <p:grpSpPr bwMode="auto">
          <a:xfrm>
            <a:off x="395288" y="620713"/>
            <a:ext cx="8424862" cy="6048375"/>
            <a:chOff x="249" y="391"/>
            <a:chExt cx="5307" cy="3810"/>
          </a:xfrm>
        </p:grpSpPr>
        <p:sp>
          <p:nvSpPr>
            <p:cNvPr id="129050" name="Rectangle 26"/>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54" name="Rectangle 30"/>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59" name="Rectangle 35"/>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63" name="Rectangle 39"/>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68" name="Rectangle 44"/>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76" name="Rectangle 52"/>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80" name="Rectangle 56"/>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88" name="Rectangle 64"/>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391" name="Line 367"/>
            <p:cNvSpPr>
              <a:spLocks noChangeShapeType="1"/>
            </p:cNvSpPr>
            <p:nvPr/>
          </p:nvSpPr>
          <p:spPr bwMode="auto">
            <a:xfrm flipV="1">
              <a:off x="295" y="587"/>
              <a:ext cx="0" cy="3433"/>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392" name="Line 368"/>
            <p:cNvSpPr>
              <a:spLocks noChangeShapeType="1"/>
            </p:cNvSpPr>
            <p:nvPr/>
          </p:nvSpPr>
          <p:spPr bwMode="auto">
            <a:xfrm flipV="1">
              <a:off x="5465" y="756"/>
              <a:ext cx="14" cy="3082"/>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393" name="Freeform 369"/>
            <p:cNvSpPr>
              <a:spLocks/>
            </p:cNvSpPr>
            <p:nvPr/>
          </p:nvSpPr>
          <p:spPr bwMode="auto">
            <a:xfrm flipV="1">
              <a:off x="301" y="391"/>
              <a:ext cx="5178" cy="388"/>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415" name="Text Box 391"/>
            <p:cNvSpPr txBox="1">
              <a:spLocks noChangeArrowheads="1"/>
            </p:cNvSpPr>
            <p:nvPr/>
          </p:nvSpPr>
          <p:spPr bwMode="auto">
            <a:xfrm>
              <a:off x="249" y="725"/>
              <a:ext cx="5307" cy="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CC00"/>
                  </a:solidFill>
                </a:rPr>
                <a:t>（</a:t>
              </a:r>
              <a:r>
                <a:rPr lang="en-US" altLang="zh-CN">
                  <a:solidFill>
                    <a:srgbClr val="00CC00"/>
                  </a:solidFill>
                </a:rPr>
                <a:t>iii</a:t>
              </a:r>
              <a:r>
                <a:rPr lang="zh-CN" altLang="en-US">
                  <a:solidFill>
                    <a:srgbClr val="00CC00"/>
                  </a:solidFill>
                </a:rPr>
                <a:t>）</a:t>
              </a:r>
              <a:r>
                <a:rPr lang="zh-CN" altLang="en-US"/>
                <a:t>在每一代中，配偶的同胞对也是六种类型之一，并 </a:t>
              </a:r>
            </a:p>
            <a:p>
              <a:r>
                <a:rPr lang="zh-CN" altLang="en-US"/>
                <a:t>          有确定的概率。为计算这些概率  </a:t>
              </a:r>
              <a:r>
                <a:rPr lang="en-US" altLang="zh-CN"/>
                <a:t>,</a:t>
              </a:r>
              <a:r>
                <a:rPr lang="zh-CN" altLang="en-US"/>
                <a:t>设</a:t>
              </a:r>
              <a:r>
                <a:rPr lang="en-US" altLang="zh-CN" i="1">
                  <a:solidFill>
                    <a:srgbClr val="0000FF"/>
                  </a:solidFill>
                </a:rPr>
                <a:t>a</a:t>
              </a:r>
              <a:r>
                <a:rPr lang="en-US" altLang="zh-CN" i="1" baseline="-25000">
                  <a:solidFill>
                    <a:srgbClr val="0000FF"/>
                  </a:solidFill>
                </a:rPr>
                <a:t>n</a:t>
              </a:r>
              <a:r>
                <a:rPr lang="en-US" altLang="zh-CN">
                  <a:solidFill>
                    <a:srgbClr val="0000FF"/>
                  </a:solidFill>
                </a:rPr>
                <a:t>,</a:t>
              </a:r>
              <a:r>
                <a:rPr lang="en-US" altLang="zh-CN" i="1">
                  <a:solidFill>
                    <a:srgbClr val="0000FF"/>
                  </a:solidFill>
                </a:rPr>
                <a:t>b</a:t>
              </a:r>
              <a:r>
                <a:rPr lang="en-US" altLang="zh-CN" i="1" baseline="-25000">
                  <a:solidFill>
                    <a:srgbClr val="0000FF"/>
                  </a:solidFill>
                </a:rPr>
                <a:t>n</a:t>
              </a:r>
              <a:r>
                <a:rPr lang="en-US" altLang="zh-CN">
                  <a:solidFill>
                    <a:srgbClr val="0000FF"/>
                  </a:solidFill>
                </a:rPr>
                <a:t>,</a:t>
              </a:r>
              <a:r>
                <a:rPr lang="en-US" altLang="zh-CN" i="1">
                  <a:solidFill>
                    <a:srgbClr val="0000FF"/>
                  </a:solidFill>
                </a:rPr>
                <a:t>c</a:t>
              </a:r>
              <a:r>
                <a:rPr lang="en-US" altLang="zh-CN" i="1" baseline="-25000">
                  <a:solidFill>
                    <a:srgbClr val="0000FF"/>
                  </a:solidFill>
                </a:rPr>
                <a:t>n</a:t>
              </a:r>
              <a:r>
                <a:rPr lang="en-US" altLang="zh-CN">
                  <a:solidFill>
                    <a:srgbClr val="0000FF"/>
                  </a:solidFill>
                </a:rPr>
                <a:t>,</a:t>
              </a:r>
              <a:r>
                <a:rPr lang="en-US" altLang="zh-CN" i="1">
                  <a:solidFill>
                    <a:srgbClr val="0000FF"/>
                  </a:solidFill>
                </a:rPr>
                <a:t>d</a:t>
              </a:r>
              <a:r>
                <a:rPr lang="en-US" altLang="zh-CN" i="1" baseline="-25000">
                  <a:solidFill>
                    <a:srgbClr val="0000FF"/>
                  </a:solidFill>
                </a:rPr>
                <a:t>n</a:t>
              </a:r>
              <a:r>
                <a:rPr lang="en-US" altLang="zh-CN">
                  <a:solidFill>
                    <a:srgbClr val="0000FF"/>
                  </a:solidFill>
                </a:rPr>
                <a:t>,</a:t>
              </a:r>
              <a:r>
                <a:rPr lang="en-US" altLang="zh-CN" i="1">
                  <a:solidFill>
                    <a:srgbClr val="0000FF"/>
                  </a:solidFill>
                </a:rPr>
                <a:t>e</a:t>
              </a:r>
              <a:r>
                <a:rPr lang="en-US" altLang="zh-CN" i="1" baseline="-25000">
                  <a:solidFill>
                    <a:srgbClr val="0000FF"/>
                  </a:solidFill>
                </a:rPr>
                <a:t>n</a:t>
              </a:r>
              <a:r>
                <a:rPr lang="en-US" altLang="zh-CN">
                  <a:solidFill>
                    <a:srgbClr val="0000FF"/>
                  </a:solidFill>
                </a:rPr>
                <a:t>,</a:t>
              </a:r>
              <a:r>
                <a:rPr lang="en-US" altLang="zh-CN" i="1">
                  <a:solidFill>
                    <a:srgbClr val="0000FF"/>
                  </a:solidFill>
                </a:rPr>
                <a:t>f</a:t>
              </a:r>
              <a:r>
                <a:rPr lang="en-US" altLang="zh-CN" i="1" baseline="-25000">
                  <a:solidFill>
                    <a:srgbClr val="0000FF"/>
                  </a:solidFill>
                </a:rPr>
                <a:t>n </a:t>
              </a:r>
            </a:p>
            <a:p>
              <a:r>
                <a:rPr lang="en-US" altLang="zh-CN" i="1" baseline="-25000">
                  <a:solidFill>
                    <a:srgbClr val="0000FF"/>
                  </a:solidFill>
                </a:rPr>
                <a:t>               </a:t>
              </a:r>
              <a:r>
                <a:rPr lang="zh-CN" altLang="en-US"/>
                <a:t>分别是第</a:t>
              </a:r>
              <a:r>
                <a:rPr lang="en-US" altLang="zh-CN" i="1">
                  <a:solidFill>
                    <a:srgbClr val="0000FF"/>
                  </a:solidFill>
                </a:rPr>
                <a:t>n</a:t>
              </a:r>
              <a:r>
                <a:rPr lang="zh-CN" altLang="en-US"/>
                <a:t>代中配偶的同胞对 为</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zh-CN" altLang="en-US"/>
                <a:t>，</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zh-CN" altLang="en-US"/>
                <a:t>，</a:t>
              </a:r>
            </a:p>
            <a:p>
              <a:r>
                <a:rPr lang="zh-CN" altLang="en-US"/>
                <a:t>          </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zh-CN" altLang="en-US"/>
                <a:t>型的概率，</a:t>
              </a:r>
              <a:r>
                <a:rPr lang="en-US" altLang="zh-CN" i="1">
                  <a:solidFill>
                    <a:srgbClr val="0000FF"/>
                  </a:solidFill>
                </a:rPr>
                <a:t>n</a:t>
              </a:r>
              <a:r>
                <a:rPr lang="en-US" altLang="zh-CN">
                  <a:solidFill>
                    <a:srgbClr val="0000FF"/>
                  </a:solidFill>
                </a:rPr>
                <a:t>=0,1,…</a:t>
              </a:r>
              <a:r>
                <a:rPr lang="zh-CN" altLang="en-US">
                  <a:solidFill>
                    <a:srgbClr val="0000FF"/>
                  </a:solidFill>
                </a:rPr>
                <a:t>。</a:t>
              </a:r>
              <a:r>
                <a:rPr lang="zh-CN" altLang="en-US"/>
                <a:t>令 </a:t>
              </a:r>
            </a:p>
            <a:p>
              <a:endParaRPr lang="zh-CN" altLang="en-US"/>
            </a:p>
            <a:p>
              <a:endParaRPr lang="zh-CN" altLang="en-US"/>
            </a:p>
            <a:p>
              <a:r>
                <a:rPr lang="zh-CN" altLang="en-US">
                  <a:solidFill>
                    <a:srgbClr val="00CC00"/>
                  </a:solidFill>
                </a:rPr>
                <a:t>（</a:t>
              </a:r>
              <a:r>
                <a:rPr lang="en-US" altLang="zh-CN">
                  <a:solidFill>
                    <a:srgbClr val="00CC00"/>
                  </a:solidFill>
                </a:rPr>
                <a:t>iv</a:t>
              </a:r>
              <a:r>
                <a:rPr lang="zh-CN" altLang="en-US">
                  <a:solidFill>
                    <a:srgbClr val="00CC00"/>
                  </a:solidFill>
                </a:rPr>
                <a:t>）</a:t>
              </a:r>
              <a:r>
                <a:rPr lang="zh-CN" altLang="en-US"/>
                <a:t>如果第</a:t>
              </a:r>
              <a:r>
                <a:rPr lang="en-US" altLang="zh-CN" i="1">
                  <a:solidFill>
                    <a:srgbClr val="0000FF"/>
                  </a:solidFill>
                </a:rPr>
                <a:t>n</a:t>
              </a:r>
              <a:r>
                <a:rPr lang="zh-CN" altLang="en-US">
                  <a:solidFill>
                    <a:srgbClr val="0000FF"/>
                  </a:solidFill>
                </a:rPr>
                <a:t>－</a:t>
              </a:r>
              <a:r>
                <a:rPr lang="en-US" altLang="zh-CN">
                  <a:solidFill>
                    <a:srgbClr val="0000FF"/>
                  </a:solidFill>
                </a:rPr>
                <a:t>1</a:t>
              </a:r>
              <a:r>
                <a:rPr lang="zh-CN" altLang="en-US"/>
                <a:t>代配偶的同胞对是 （</a:t>
              </a:r>
              <a:r>
                <a:rPr lang="en-US" altLang="zh-CN" i="1">
                  <a:solidFill>
                    <a:srgbClr val="0000FF"/>
                  </a:solidFill>
                </a:rPr>
                <a:t>A</a:t>
              </a:r>
              <a:r>
                <a:rPr lang="en-US" altLang="zh-CN">
                  <a:solidFill>
                    <a:srgbClr val="0000FF"/>
                  </a:solidFill>
                </a:rPr>
                <a:t>,</a:t>
              </a:r>
              <a:r>
                <a:rPr lang="en-US" altLang="zh-CN" i="1">
                  <a:solidFill>
                    <a:srgbClr val="0000FF"/>
                  </a:solidFill>
                </a:rPr>
                <a:t>Aa</a:t>
              </a:r>
              <a:r>
                <a:rPr lang="zh-CN" altLang="en-US"/>
                <a:t>）型，那么它</a:t>
              </a:r>
            </a:p>
            <a:p>
              <a:r>
                <a:rPr lang="zh-CN" altLang="en-US"/>
                <a:t>          们的雄性后代将等可能地得到基  因</a:t>
              </a:r>
              <a:r>
                <a:rPr lang="en-US" altLang="zh-CN" i="1">
                  <a:solidFill>
                    <a:srgbClr val="0000FF"/>
                  </a:solidFill>
                </a:rPr>
                <a:t>A</a:t>
              </a:r>
              <a:r>
                <a:rPr lang="zh-CN" altLang="en-US"/>
                <a:t>和</a:t>
              </a:r>
              <a:r>
                <a:rPr lang="en-US" altLang="zh-CN" i="1">
                  <a:solidFill>
                    <a:srgbClr val="0000FF"/>
                  </a:solidFill>
                </a:rPr>
                <a:t>a</a:t>
              </a:r>
              <a:r>
                <a:rPr lang="zh-CN" altLang="en-US"/>
                <a:t>，它们的雌</a:t>
              </a:r>
            </a:p>
            <a:p>
              <a:r>
                <a:rPr lang="zh-CN" altLang="en-US"/>
                <a:t>          性后代的基因型将等可能地 是</a:t>
              </a:r>
              <a:r>
                <a:rPr lang="en-US" altLang="zh-CN" i="1">
                  <a:solidFill>
                    <a:srgbClr val="0000FF"/>
                  </a:solidFill>
                </a:rPr>
                <a:t>AA</a:t>
              </a:r>
              <a:r>
                <a:rPr lang="zh-CN" altLang="en-US"/>
                <a:t>或</a:t>
              </a:r>
              <a:r>
                <a:rPr lang="en-US" altLang="zh-CN" i="1">
                  <a:solidFill>
                    <a:srgbClr val="0000FF"/>
                  </a:solidFill>
                </a:rPr>
                <a:t>Aa</a:t>
              </a:r>
              <a:r>
                <a:rPr lang="zh-CN" altLang="en-US"/>
                <a:t>。又由于 第</a:t>
              </a:r>
              <a:r>
                <a:rPr lang="en-US" altLang="zh-CN" i="1">
                  <a:solidFill>
                    <a:srgbClr val="0000FF"/>
                  </a:solidFill>
                </a:rPr>
                <a:t>n</a:t>
              </a:r>
            </a:p>
            <a:p>
              <a:r>
                <a:rPr lang="en-US" altLang="zh-CN" i="1">
                  <a:solidFill>
                    <a:srgbClr val="0000FF"/>
                  </a:solidFill>
                </a:rPr>
                <a:t>          </a:t>
              </a:r>
              <a:r>
                <a:rPr lang="zh-CN" altLang="en-US"/>
                <a:t>代雌雄结合是随机的，那么 第</a:t>
              </a:r>
              <a:r>
                <a:rPr lang="en-US" altLang="zh-CN" i="1">
                  <a:solidFill>
                    <a:srgbClr val="0000FF"/>
                  </a:solidFill>
                </a:rPr>
                <a:t>n</a:t>
              </a:r>
              <a:r>
                <a:rPr lang="zh-CN" altLang="en-US"/>
                <a:t>代配偶的同胞对将等</a:t>
              </a:r>
            </a:p>
            <a:p>
              <a:r>
                <a:rPr lang="zh-CN" altLang="en-US"/>
                <a:t>          可能地为四种类型 </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zh-CN" altLang="en-US"/>
                <a:t>之一， </a:t>
              </a:r>
            </a:p>
            <a:p>
              <a:r>
                <a:rPr lang="zh-CN" altLang="en-US"/>
                <a:t>          对于其它类型的同胞对，我们可以进行同样分析，       </a:t>
              </a:r>
            </a:p>
            <a:p>
              <a:r>
                <a:rPr lang="zh-CN" altLang="en-US"/>
                <a:t>          因此有</a:t>
              </a:r>
            </a:p>
          </p:txBody>
        </p:sp>
        <p:graphicFrame>
          <p:nvGraphicFramePr>
            <p:cNvPr id="129416" name="Object 392"/>
            <p:cNvGraphicFramePr>
              <a:graphicFrameLocks noChangeAspect="1"/>
            </p:cNvGraphicFramePr>
            <p:nvPr/>
          </p:nvGraphicFramePr>
          <p:xfrm>
            <a:off x="1065" y="1723"/>
            <a:ext cx="3726" cy="365"/>
          </p:xfrm>
          <a:graphic>
            <a:graphicData uri="http://schemas.openxmlformats.org/presentationml/2006/ole">
              <mc:AlternateContent xmlns:mc="http://schemas.openxmlformats.org/markup-compatibility/2006">
                <mc:Choice xmlns:v="urn:schemas-microsoft-com:vml" Requires="v">
                  <p:oleObj spid="_x0000_s129427" name="公式" r:id="rId3" imgW="2438280" imgH="241200" progId="Equation.3">
                    <p:embed/>
                  </p:oleObj>
                </mc:Choice>
                <mc:Fallback>
                  <p:oleObj name="公式" r:id="rId3" imgW="2438280" imgH="241200" progId="Equation.3">
                    <p:embed/>
                    <p:pic>
                      <p:nvPicPr>
                        <p:cNvPr id="0" name="Object 3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 y="1723"/>
                          <a:ext cx="3726"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418" name="Object 394"/>
            <p:cNvGraphicFramePr>
              <a:graphicFrameLocks noChangeAspect="1"/>
            </p:cNvGraphicFramePr>
            <p:nvPr/>
          </p:nvGraphicFramePr>
          <p:xfrm>
            <a:off x="1519" y="3585"/>
            <a:ext cx="2379" cy="344"/>
          </p:xfrm>
          <a:graphic>
            <a:graphicData uri="http://schemas.openxmlformats.org/presentationml/2006/ole">
              <mc:AlternateContent xmlns:mc="http://schemas.openxmlformats.org/markup-compatibility/2006">
                <mc:Choice xmlns:v="urn:schemas-microsoft-com:vml" Requires="v">
                  <p:oleObj spid="_x0000_s129428" name="公式" r:id="rId5" imgW="1574640" imgH="228600" progId="Equation.3">
                    <p:embed/>
                  </p:oleObj>
                </mc:Choice>
                <mc:Fallback>
                  <p:oleObj name="公式" r:id="rId5" imgW="1574640" imgH="228600" progId="Equation.3">
                    <p:embed/>
                    <p:pic>
                      <p:nvPicPr>
                        <p:cNvPr id="0" name="Object 3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 y="3585"/>
                          <a:ext cx="2379"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422" name="Line 398"/>
            <p:cNvSpPr>
              <a:spLocks noChangeShapeType="1"/>
            </p:cNvSpPr>
            <p:nvPr/>
          </p:nvSpPr>
          <p:spPr bwMode="auto">
            <a:xfrm>
              <a:off x="295" y="2115"/>
              <a:ext cx="517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424" name="Freeform 400"/>
            <p:cNvSpPr>
              <a:spLocks/>
            </p:cNvSpPr>
            <p:nvPr/>
          </p:nvSpPr>
          <p:spPr bwMode="auto">
            <a:xfrm>
              <a:off x="295" y="3813"/>
              <a:ext cx="5178" cy="388"/>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9417" name="Rectangle 39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419" name="Rectangle 39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9386" name="Group 362"/>
          <p:cNvGrpSpPr>
            <a:grpSpLocks/>
          </p:cNvGrpSpPr>
          <p:nvPr/>
        </p:nvGrpSpPr>
        <p:grpSpPr bwMode="auto">
          <a:xfrm>
            <a:off x="539750" y="1123950"/>
            <a:ext cx="8064500" cy="3673475"/>
            <a:chOff x="1202" y="845"/>
            <a:chExt cx="3408" cy="2239"/>
          </a:xfrm>
        </p:grpSpPr>
        <p:sp>
          <p:nvSpPr>
            <p:cNvPr id="129147" name="Rectangle 123"/>
            <p:cNvSpPr>
              <a:spLocks noChangeArrowheads="1"/>
            </p:cNvSpPr>
            <p:nvPr/>
          </p:nvSpPr>
          <p:spPr bwMode="auto">
            <a:xfrm>
              <a:off x="4184" y="2797"/>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29146" name="Rectangle 122"/>
            <p:cNvSpPr>
              <a:spLocks noChangeArrowheads="1"/>
            </p:cNvSpPr>
            <p:nvPr/>
          </p:nvSpPr>
          <p:spPr bwMode="auto">
            <a:xfrm>
              <a:off x="3758" y="2797"/>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29145" name="Rectangle 121"/>
            <p:cNvSpPr>
              <a:spLocks noChangeArrowheads="1"/>
            </p:cNvSpPr>
            <p:nvPr/>
          </p:nvSpPr>
          <p:spPr bwMode="auto">
            <a:xfrm>
              <a:off x="3332" y="2797"/>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44" name="Rectangle 120"/>
            <p:cNvSpPr>
              <a:spLocks noChangeArrowheads="1"/>
            </p:cNvSpPr>
            <p:nvPr/>
          </p:nvSpPr>
          <p:spPr bwMode="auto">
            <a:xfrm>
              <a:off x="2906" y="2797"/>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43" name="Rectangle 119"/>
            <p:cNvSpPr>
              <a:spLocks noChangeArrowheads="1"/>
            </p:cNvSpPr>
            <p:nvPr/>
          </p:nvSpPr>
          <p:spPr bwMode="auto">
            <a:xfrm>
              <a:off x="2480" y="2797"/>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42" name="Rectangle 118"/>
            <p:cNvSpPr>
              <a:spLocks noChangeArrowheads="1"/>
            </p:cNvSpPr>
            <p:nvPr/>
          </p:nvSpPr>
          <p:spPr bwMode="auto">
            <a:xfrm>
              <a:off x="2054" y="2797"/>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41" name="Rectangle 117"/>
            <p:cNvSpPr>
              <a:spLocks noChangeArrowheads="1"/>
            </p:cNvSpPr>
            <p:nvPr/>
          </p:nvSpPr>
          <p:spPr bwMode="auto">
            <a:xfrm>
              <a:off x="1628" y="2797"/>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endParaRPr lang="en-US" altLang="zh-CN"/>
            </a:p>
          </p:txBody>
        </p:sp>
        <p:sp>
          <p:nvSpPr>
            <p:cNvPr id="129139" name="Rectangle 115"/>
            <p:cNvSpPr>
              <a:spLocks noChangeArrowheads="1"/>
            </p:cNvSpPr>
            <p:nvPr/>
          </p:nvSpPr>
          <p:spPr bwMode="auto">
            <a:xfrm>
              <a:off x="4184" y="2510"/>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38" name="Rectangle 114"/>
            <p:cNvSpPr>
              <a:spLocks noChangeArrowheads="1"/>
            </p:cNvSpPr>
            <p:nvPr/>
          </p:nvSpPr>
          <p:spPr bwMode="auto">
            <a:xfrm>
              <a:off x="3758" y="2510"/>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29137" name="Rectangle 113"/>
            <p:cNvSpPr>
              <a:spLocks noChangeArrowheads="1"/>
            </p:cNvSpPr>
            <p:nvPr/>
          </p:nvSpPr>
          <p:spPr bwMode="auto">
            <a:xfrm>
              <a:off x="3332" y="2510"/>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29136" name="Rectangle 112"/>
            <p:cNvSpPr>
              <a:spLocks noChangeArrowheads="1"/>
            </p:cNvSpPr>
            <p:nvPr/>
          </p:nvSpPr>
          <p:spPr bwMode="auto">
            <a:xfrm>
              <a:off x="2906" y="2510"/>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29135" name="Rectangle 111"/>
            <p:cNvSpPr>
              <a:spLocks noChangeArrowheads="1"/>
            </p:cNvSpPr>
            <p:nvPr/>
          </p:nvSpPr>
          <p:spPr bwMode="auto">
            <a:xfrm>
              <a:off x="2480" y="2510"/>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29134" name="Rectangle 110"/>
            <p:cNvSpPr>
              <a:spLocks noChangeArrowheads="1"/>
            </p:cNvSpPr>
            <p:nvPr/>
          </p:nvSpPr>
          <p:spPr bwMode="auto">
            <a:xfrm>
              <a:off x="2054" y="2510"/>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33" name="Rectangle 109"/>
            <p:cNvSpPr>
              <a:spLocks noChangeArrowheads="1"/>
            </p:cNvSpPr>
            <p:nvPr/>
          </p:nvSpPr>
          <p:spPr bwMode="auto">
            <a:xfrm>
              <a:off x="1628" y="2510"/>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endParaRPr lang="en-US" altLang="zh-CN"/>
            </a:p>
          </p:txBody>
        </p:sp>
        <p:sp>
          <p:nvSpPr>
            <p:cNvPr id="129131" name="Rectangle 107"/>
            <p:cNvSpPr>
              <a:spLocks noChangeArrowheads="1"/>
            </p:cNvSpPr>
            <p:nvPr/>
          </p:nvSpPr>
          <p:spPr bwMode="auto">
            <a:xfrm>
              <a:off x="4184" y="2223"/>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30" name="Rectangle 106"/>
            <p:cNvSpPr>
              <a:spLocks noChangeArrowheads="1"/>
            </p:cNvSpPr>
            <p:nvPr/>
          </p:nvSpPr>
          <p:spPr bwMode="auto">
            <a:xfrm>
              <a:off x="3758" y="2223"/>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29" name="Rectangle 105"/>
            <p:cNvSpPr>
              <a:spLocks noChangeArrowheads="1"/>
            </p:cNvSpPr>
            <p:nvPr/>
          </p:nvSpPr>
          <p:spPr bwMode="auto">
            <a:xfrm>
              <a:off x="3332" y="2223"/>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28" name="Rectangle 104"/>
            <p:cNvSpPr>
              <a:spLocks noChangeArrowheads="1"/>
            </p:cNvSpPr>
            <p:nvPr/>
          </p:nvSpPr>
          <p:spPr bwMode="auto">
            <a:xfrm>
              <a:off x="2906" y="2223"/>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27" name="Rectangle 103"/>
            <p:cNvSpPr>
              <a:spLocks noChangeArrowheads="1"/>
            </p:cNvSpPr>
            <p:nvPr/>
          </p:nvSpPr>
          <p:spPr bwMode="auto">
            <a:xfrm>
              <a:off x="2480" y="2223"/>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29126" name="Rectangle 102"/>
            <p:cNvSpPr>
              <a:spLocks noChangeArrowheads="1"/>
            </p:cNvSpPr>
            <p:nvPr/>
          </p:nvSpPr>
          <p:spPr bwMode="auto">
            <a:xfrm>
              <a:off x="2054" y="2223"/>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29125" name="Rectangle 101"/>
            <p:cNvSpPr>
              <a:spLocks noChangeArrowheads="1"/>
            </p:cNvSpPr>
            <p:nvPr/>
          </p:nvSpPr>
          <p:spPr bwMode="auto">
            <a:xfrm>
              <a:off x="1628" y="2223"/>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t>
              </a:r>
              <a:endParaRPr lang="en-US" altLang="zh-CN"/>
            </a:p>
          </p:txBody>
        </p:sp>
        <p:sp>
          <p:nvSpPr>
            <p:cNvPr id="129123" name="Rectangle 99"/>
            <p:cNvSpPr>
              <a:spLocks noChangeArrowheads="1"/>
            </p:cNvSpPr>
            <p:nvPr/>
          </p:nvSpPr>
          <p:spPr bwMode="auto">
            <a:xfrm>
              <a:off x="4184" y="1936"/>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29122" name="Rectangle 98"/>
            <p:cNvSpPr>
              <a:spLocks noChangeArrowheads="1"/>
            </p:cNvSpPr>
            <p:nvPr/>
          </p:nvSpPr>
          <p:spPr bwMode="auto">
            <a:xfrm>
              <a:off x="3758" y="1936"/>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29121" name="Rectangle 97"/>
            <p:cNvSpPr>
              <a:spLocks noChangeArrowheads="1"/>
            </p:cNvSpPr>
            <p:nvPr/>
          </p:nvSpPr>
          <p:spPr bwMode="auto">
            <a:xfrm>
              <a:off x="3332" y="1936"/>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20" name="Rectangle 96"/>
            <p:cNvSpPr>
              <a:spLocks noChangeArrowheads="1"/>
            </p:cNvSpPr>
            <p:nvPr/>
          </p:nvSpPr>
          <p:spPr bwMode="auto">
            <a:xfrm>
              <a:off x="2906" y="1936"/>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29119" name="Rectangle 95"/>
            <p:cNvSpPr>
              <a:spLocks noChangeArrowheads="1"/>
            </p:cNvSpPr>
            <p:nvPr/>
          </p:nvSpPr>
          <p:spPr bwMode="auto">
            <a:xfrm>
              <a:off x="2480" y="1936"/>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29118" name="Rectangle 94"/>
            <p:cNvSpPr>
              <a:spLocks noChangeArrowheads="1"/>
            </p:cNvSpPr>
            <p:nvPr/>
          </p:nvSpPr>
          <p:spPr bwMode="auto">
            <a:xfrm>
              <a:off x="2054" y="1936"/>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17" name="Rectangle 93"/>
            <p:cNvSpPr>
              <a:spLocks noChangeArrowheads="1"/>
            </p:cNvSpPr>
            <p:nvPr/>
          </p:nvSpPr>
          <p:spPr bwMode="auto">
            <a:xfrm>
              <a:off x="1628" y="1936"/>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t>
              </a:r>
              <a:endParaRPr lang="en-US" altLang="zh-CN"/>
            </a:p>
          </p:txBody>
        </p:sp>
        <p:sp>
          <p:nvSpPr>
            <p:cNvPr id="129115" name="Rectangle 91"/>
            <p:cNvSpPr>
              <a:spLocks noChangeArrowheads="1"/>
            </p:cNvSpPr>
            <p:nvPr/>
          </p:nvSpPr>
          <p:spPr bwMode="auto">
            <a:xfrm>
              <a:off x="4184" y="1649"/>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14" name="Rectangle 90"/>
            <p:cNvSpPr>
              <a:spLocks noChangeArrowheads="1"/>
            </p:cNvSpPr>
            <p:nvPr/>
          </p:nvSpPr>
          <p:spPr bwMode="auto">
            <a:xfrm>
              <a:off x="3758" y="1649"/>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29113" name="Rectangle 89"/>
            <p:cNvSpPr>
              <a:spLocks noChangeArrowheads="1"/>
            </p:cNvSpPr>
            <p:nvPr/>
          </p:nvSpPr>
          <p:spPr bwMode="auto">
            <a:xfrm>
              <a:off x="3332" y="1649"/>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29112" name="Rectangle 88"/>
            <p:cNvSpPr>
              <a:spLocks noChangeArrowheads="1"/>
            </p:cNvSpPr>
            <p:nvPr/>
          </p:nvSpPr>
          <p:spPr bwMode="auto">
            <a:xfrm>
              <a:off x="2906" y="1649"/>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0</a:t>
              </a:r>
              <a:endParaRPr lang="en-US" altLang="zh-CN"/>
            </a:p>
          </p:txBody>
        </p:sp>
        <p:sp>
          <p:nvSpPr>
            <p:cNvPr id="129111" name="Rectangle 87"/>
            <p:cNvSpPr>
              <a:spLocks noChangeArrowheads="1"/>
            </p:cNvSpPr>
            <p:nvPr/>
          </p:nvSpPr>
          <p:spPr bwMode="auto">
            <a:xfrm>
              <a:off x="2480" y="1649"/>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a:t>1/2</a:t>
              </a:r>
            </a:p>
          </p:txBody>
        </p:sp>
        <p:sp>
          <p:nvSpPr>
            <p:cNvPr id="129110" name="Rectangle 86"/>
            <p:cNvSpPr>
              <a:spLocks noChangeArrowheads="1"/>
            </p:cNvSpPr>
            <p:nvPr/>
          </p:nvSpPr>
          <p:spPr bwMode="auto">
            <a:xfrm>
              <a:off x="2054" y="1649"/>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endParaRPr lang="en-US" altLang="zh-CN"/>
            </a:p>
          </p:txBody>
        </p:sp>
        <p:sp>
          <p:nvSpPr>
            <p:cNvPr id="129109" name="Rectangle 85"/>
            <p:cNvSpPr>
              <a:spLocks noChangeArrowheads="1"/>
            </p:cNvSpPr>
            <p:nvPr/>
          </p:nvSpPr>
          <p:spPr bwMode="auto">
            <a:xfrm>
              <a:off x="1628" y="1649"/>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i="1">
                  <a:latin typeface="Times New Roman" pitchFamily="18" charset="0"/>
                  <a:cs typeface="Times New Roman" pitchFamily="18" charset="0"/>
                </a:rPr>
                <a:t>AA</a:t>
              </a:r>
            </a:p>
          </p:txBody>
        </p:sp>
        <p:sp>
          <p:nvSpPr>
            <p:cNvPr id="129108" name="Rectangle 84"/>
            <p:cNvSpPr>
              <a:spLocks noChangeArrowheads="1"/>
            </p:cNvSpPr>
            <p:nvPr/>
          </p:nvSpPr>
          <p:spPr bwMode="auto">
            <a:xfrm>
              <a:off x="1202" y="1649"/>
              <a:ext cx="426" cy="1435"/>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后</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代</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基</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因</a:t>
              </a:r>
              <a:endParaRPr lang="zh-CN" altLang="en-US">
                <a:cs typeface="Times New Roman" pitchFamily="18" charset="0"/>
              </a:endParaRPr>
            </a:p>
            <a:p>
              <a:pPr algn="ctr" eaLnBrk="0" hangingPunct="0">
                <a:tabLst>
                  <a:tab pos="4619625" algn="l"/>
                </a:tabLst>
              </a:pPr>
              <a:r>
                <a:rPr lang="zh-CN" altLang="en-US">
                  <a:latin typeface="Times New Roman" pitchFamily="18" charset="0"/>
                  <a:cs typeface="Times New Roman" pitchFamily="18" charset="0"/>
                </a:rPr>
                <a:t>型</a:t>
              </a:r>
              <a:endParaRPr lang="zh-CN" altLang="en-US"/>
            </a:p>
          </p:txBody>
        </p:sp>
        <p:sp>
          <p:nvSpPr>
            <p:cNvPr id="129107" name="Rectangle 83"/>
            <p:cNvSpPr>
              <a:spLocks noChangeArrowheads="1"/>
            </p:cNvSpPr>
            <p:nvPr/>
          </p:nvSpPr>
          <p:spPr bwMode="auto">
            <a:xfrm>
              <a:off x="4184" y="1132"/>
              <a:ext cx="426" cy="51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t>
              </a:r>
              <a:r>
                <a:rPr lang="en-US" altLang="zh-CN">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29106" name="Rectangle 82"/>
            <p:cNvSpPr>
              <a:spLocks noChangeArrowheads="1"/>
            </p:cNvSpPr>
            <p:nvPr/>
          </p:nvSpPr>
          <p:spPr bwMode="auto">
            <a:xfrm>
              <a:off x="3758" y="1132"/>
              <a:ext cx="426" cy="51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t>
              </a:r>
              <a:r>
                <a:rPr lang="en-US" altLang="zh-CN">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29105" name="Rectangle 81"/>
            <p:cNvSpPr>
              <a:spLocks noChangeArrowheads="1"/>
            </p:cNvSpPr>
            <p:nvPr/>
          </p:nvSpPr>
          <p:spPr bwMode="auto">
            <a:xfrm>
              <a:off x="3332" y="1132"/>
              <a:ext cx="426" cy="51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t>
              </a:r>
              <a:r>
                <a:rPr lang="en-US" altLang="zh-CN">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29104" name="Rectangle 80"/>
            <p:cNvSpPr>
              <a:spLocks noChangeArrowheads="1"/>
            </p:cNvSpPr>
            <p:nvPr/>
          </p:nvSpPr>
          <p:spPr bwMode="auto">
            <a:xfrm>
              <a:off x="2906" y="1132"/>
              <a:ext cx="426" cy="51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t>
              </a:r>
              <a:r>
                <a:rPr lang="en-US" altLang="zh-CN">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29103" name="Rectangle 79"/>
            <p:cNvSpPr>
              <a:spLocks noChangeArrowheads="1"/>
            </p:cNvSpPr>
            <p:nvPr/>
          </p:nvSpPr>
          <p:spPr bwMode="auto">
            <a:xfrm>
              <a:off x="2480" y="1132"/>
              <a:ext cx="426" cy="51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(A,Aa)</a:t>
              </a:r>
              <a:endParaRPr lang="en-US" altLang="zh-CN"/>
            </a:p>
          </p:txBody>
        </p:sp>
        <p:sp>
          <p:nvSpPr>
            <p:cNvPr id="129102" name="Rectangle 78"/>
            <p:cNvSpPr>
              <a:spLocks noChangeArrowheads="1"/>
            </p:cNvSpPr>
            <p:nvPr/>
          </p:nvSpPr>
          <p:spPr bwMode="auto">
            <a:xfrm>
              <a:off x="2054" y="1132"/>
              <a:ext cx="426" cy="51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i="1">
                  <a:latin typeface="Times New Roman" pitchFamily="18" charset="0"/>
                  <a:cs typeface="Times New Roman" pitchFamily="18" charset="0"/>
                </a:rPr>
                <a:t>(A</a:t>
              </a:r>
              <a:r>
                <a:rPr lang="en-US" altLang="zh-CN">
                  <a:latin typeface="Times New Roman" pitchFamily="18" charset="0"/>
                  <a:cs typeface="Times New Roman" pitchFamily="18" charset="0"/>
                </a:rPr>
                <a:t>,</a:t>
              </a:r>
              <a:r>
                <a:rPr lang="en-US" altLang="zh-CN" i="1">
                  <a:latin typeface="Times New Roman" pitchFamily="18" charset="0"/>
                  <a:cs typeface="Times New Roman" pitchFamily="18" charset="0"/>
                </a:rPr>
                <a:t>AA)</a:t>
              </a:r>
              <a:endParaRPr lang="en-US" altLang="zh-CN"/>
            </a:p>
          </p:txBody>
        </p:sp>
        <p:sp>
          <p:nvSpPr>
            <p:cNvPr id="129101" name="Rectangle 77"/>
            <p:cNvSpPr>
              <a:spLocks noChangeArrowheads="1"/>
            </p:cNvSpPr>
            <p:nvPr/>
          </p:nvSpPr>
          <p:spPr bwMode="auto">
            <a:xfrm>
              <a:off x="1628" y="1132"/>
              <a:ext cx="426" cy="51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29100" name="Rectangle 76"/>
            <p:cNvSpPr>
              <a:spLocks noChangeArrowheads="1"/>
            </p:cNvSpPr>
            <p:nvPr/>
          </p:nvSpPr>
          <p:spPr bwMode="auto">
            <a:xfrm>
              <a:off x="1202" y="1132"/>
              <a:ext cx="426" cy="51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29094" name="Rectangle 70"/>
            <p:cNvSpPr>
              <a:spLocks noChangeArrowheads="1"/>
            </p:cNvSpPr>
            <p:nvPr/>
          </p:nvSpPr>
          <p:spPr bwMode="auto">
            <a:xfrm>
              <a:off x="2054" y="845"/>
              <a:ext cx="255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父体</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母体的基因型</a:t>
              </a:r>
              <a:endParaRPr lang="zh-CN" altLang="en-US"/>
            </a:p>
          </p:txBody>
        </p:sp>
        <p:sp>
          <p:nvSpPr>
            <p:cNvPr id="129093" name="Rectangle 69"/>
            <p:cNvSpPr>
              <a:spLocks noChangeArrowheads="1"/>
            </p:cNvSpPr>
            <p:nvPr/>
          </p:nvSpPr>
          <p:spPr bwMode="auto">
            <a:xfrm>
              <a:off x="1628" y="845"/>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29092" name="Rectangle 68"/>
            <p:cNvSpPr>
              <a:spLocks noChangeArrowheads="1"/>
            </p:cNvSpPr>
            <p:nvPr/>
          </p:nvSpPr>
          <p:spPr bwMode="auto">
            <a:xfrm>
              <a:off x="1202" y="845"/>
              <a:ext cx="426" cy="287"/>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a:p>
          </p:txBody>
        </p:sp>
        <p:sp>
          <p:nvSpPr>
            <p:cNvPr id="129148" name="Line 124"/>
            <p:cNvSpPr>
              <a:spLocks noChangeShapeType="1"/>
            </p:cNvSpPr>
            <p:nvPr/>
          </p:nvSpPr>
          <p:spPr bwMode="auto">
            <a:xfrm>
              <a:off x="1202" y="845"/>
              <a:ext cx="85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49" name="Line 125"/>
            <p:cNvSpPr>
              <a:spLocks noChangeShapeType="1"/>
            </p:cNvSpPr>
            <p:nvPr/>
          </p:nvSpPr>
          <p:spPr bwMode="auto">
            <a:xfrm>
              <a:off x="1202" y="3084"/>
              <a:ext cx="3408"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50" name="Line 126"/>
            <p:cNvSpPr>
              <a:spLocks noChangeShapeType="1"/>
            </p:cNvSpPr>
            <p:nvPr/>
          </p:nvSpPr>
          <p:spPr bwMode="auto">
            <a:xfrm>
              <a:off x="1202" y="845"/>
              <a:ext cx="0" cy="80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51" name="Line 127"/>
            <p:cNvSpPr>
              <a:spLocks noChangeShapeType="1"/>
            </p:cNvSpPr>
            <p:nvPr/>
          </p:nvSpPr>
          <p:spPr bwMode="auto">
            <a:xfrm>
              <a:off x="4610" y="845"/>
              <a:ext cx="0" cy="2239"/>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54" name="Line 130"/>
            <p:cNvSpPr>
              <a:spLocks noChangeShapeType="1"/>
            </p:cNvSpPr>
            <p:nvPr/>
          </p:nvSpPr>
          <p:spPr bwMode="auto">
            <a:xfrm>
              <a:off x="1202" y="1132"/>
              <a:ext cx="85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56" name="Line 132"/>
            <p:cNvSpPr>
              <a:spLocks noChangeShapeType="1"/>
            </p:cNvSpPr>
            <p:nvPr/>
          </p:nvSpPr>
          <p:spPr bwMode="auto">
            <a:xfrm>
              <a:off x="1628" y="845"/>
              <a:ext cx="0" cy="804"/>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57" name="Line 133"/>
            <p:cNvSpPr>
              <a:spLocks noChangeShapeType="1"/>
            </p:cNvSpPr>
            <p:nvPr/>
          </p:nvSpPr>
          <p:spPr bwMode="auto">
            <a:xfrm>
              <a:off x="2054" y="845"/>
              <a:ext cx="2556"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59" name="Line 135"/>
            <p:cNvSpPr>
              <a:spLocks noChangeShapeType="1"/>
            </p:cNvSpPr>
            <p:nvPr/>
          </p:nvSpPr>
          <p:spPr bwMode="auto">
            <a:xfrm>
              <a:off x="2054" y="845"/>
              <a:ext cx="0" cy="2239"/>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60" name="Line 136"/>
            <p:cNvSpPr>
              <a:spLocks noChangeShapeType="1"/>
            </p:cNvSpPr>
            <p:nvPr/>
          </p:nvSpPr>
          <p:spPr bwMode="auto">
            <a:xfrm>
              <a:off x="2054" y="1132"/>
              <a:ext cx="2556"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68" name="Line 144"/>
            <p:cNvSpPr>
              <a:spLocks noChangeShapeType="1"/>
            </p:cNvSpPr>
            <p:nvPr/>
          </p:nvSpPr>
          <p:spPr bwMode="auto">
            <a:xfrm>
              <a:off x="1202" y="1649"/>
              <a:ext cx="3408"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69" name="Line 145"/>
            <p:cNvSpPr>
              <a:spLocks noChangeShapeType="1"/>
            </p:cNvSpPr>
            <p:nvPr/>
          </p:nvSpPr>
          <p:spPr bwMode="auto">
            <a:xfrm>
              <a:off x="1202" y="1649"/>
              <a:ext cx="0" cy="1435"/>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78" name="Line 154"/>
            <p:cNvSpPr>
              <a:spLocks noChangeShapeType="1"/>
            </p:cNvSpPr>
            <p:nvPr/>
          </p:nvSpPr>
          <p:spPr bwMode="auto">
            <a:xfrm>
              <a:off x="2480" y="1132"/>
              <a:ext cx="0" cy="1952"/>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82" name="Line 158"/>
            <p:cNvSpPr>
              <a:spLocks noChangeShapeType="1"/>
            </p:cNvSpPr>
            <p:nvPr/>
          </p:nvSpPr>
          <p:spPr bwMode="auto">
            <a:xfrm>
              <a:off x="2906" y="1132"/>
              <a:ext cx="0" cy="1952"/>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86" name="Line 162"/>
            <p:cNvSpPr>
              <a:spLocks noChangeShapeType="1"/>
            </p:cNvSpPr>
            <p:nvPr/>
          </p:nvSpPr>
          <p:spPr bwMode="auto">
            <a:xfrm>
              <a:off x="3332" y="1132"/>
              <a:ext cx="0" cy="1952"/>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90" name="Line 166"/>
            <p:cNvSpPr>
              <a:spLocks noChangeShapeType="1"/>
            </p:cNvSpPr>
            <p:nvPr/>
          </p:nvSpPr>
          <p:spPr bwMode="auto">
            <a:xfrm>
              <a:off x="3758" y="1132"/>
              <a:ext cx="0" cy="1952"/>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94" name="Line 170"/>
            <p:cNvSpPr>
              <a:spLocks noChangeShapeType="1"/>
            </p:cNvSpPr>
            <p:nvPr/>
          </p:nvSpPr>
          <p:spPr bwMode="auto">
            <a:xfrm>
              <a:off x="4184" y="1132"/>
              <a:ext cx="0" cy="1952"/>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200" name="Line 176"/>
            <p:cNvSpPr>
              <a:spLocks noChangeShapeType="1"/>
            </p:cNvSpPr>
            <p:nvPr/>
          </p:nvSpPr>
          <p:spPr bwMode="auto">
            <a:xfrm>
              <a:off x="1628" y="1649"/>
              <a:ext cx="0" cy="1435"/>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211" name="Line 187"/>
            <p:cNvSpPr>
              <a:spLocks noChangeShapeType="1"/>
            </p:cNvSpPr>
            <p:nvPr/>
          </p:nvSpPr>
          <p:spPr bwMode="auto">
            <a:xfrm>
              <a:off x="1628" y="1936"/>
              <a:ext cx="298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245" name="Line 221"/>
            <p:cNvSpPr>
              <a:spLocks noChangeShapeType="1"/>
            </p:cNvSpPr>
            <p:nvPr/>
          </p:nvSpPr>
          <p:spPr bwMode="auto">
            <a:xfrm>
              <a:off x="1628" y="2223"/>
              <a:ext cx="298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281" name="Line 257"/>
            <p:cNvSpPr>
              <a:spLocks noChangeShapeType="1"/>
            </p:cNvSpPr>
            <p:nvPr/>
          </p:nvSpPr>
          <p:spPr bwMode="auto">
            <a:xfrm>
              <a:off x="1628" y="2510"/>
              <a:ext cx="298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317" name="Line 293"/>
            <p:cNvSpPr>
              <a:spLocks noChangeShapeType="1"/>
            </p:cNvSpPr>
            <p:nvPr/>
          </p:nvSpPr>
          <p:spPr bwMode="auto">
            <a:xfrm>
              <a:off x="1628" y="2797"/>
              <a:ext cx="2982" cy="0"/>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9426" name="Text Box 402"/>
          <p:cNvSpPr txBox="1">
            <a:spLocks noChangeArrowheads="1"/>
          </p:cNvSpPr>
          <p:nvPr/>
        </p:nvSpPr>
        <p:spPr bwMode="auto">
          <a:xfrm>
            <a:off x="6372225" y="5734050"/>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(4.11)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9386"/>
                                        </p:tgtEl>
                                        <p:attrNameLst>
                                          <p:attrName>style.visibility</p:attrName>
                                        </p:attrNameLst>
                                      </p:cBhvr>
                                      <p:to>
                                        <p:strVal val="visible"/>
                                      </p:to>
                                    </p:set>
                                    <p:animEffect transition="in" filter="wipe(up)">
                                      <p:cBhvr>
                                        <p:cTn id="7" dur="500"/>
                                        <p:tgtEl>
                                          <p:spTgt spid="129386"/>
                                        </p:tgtEl>
                                      </p:cBhvr>
                                    </p:animEffect>
                                  </p:childTnLst>
                                  <p:subTnLst>
                                    <p:set>
                                      <p:cBhvr override="childStyle">
                                        <p:cTn dur="1" fill="hold" display="0" masterRel="nextClick" afterEffect="1"/>
                                        <p:tgtEl>
                                          <p:spTgt spid="12938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9425"/>
                                        </p:tgtEl>
                                        <p:attrNameLst>
                                          <p:attrName>style.visibility</p:attrName>
                                        </p:attrNameLst>
                                      </p:cBhvr>
                                      <p:to>
                                        <p:strVal val="visible"/>
                                      </p:to>
                                    </p:set>
                                    <p:animEffect transition="in" filter="wipe(up)">
                                      <p:cBhvr>
                                        <p:cTn id="12" dur="500"/>
                                        <p:tgtEl>
                                          <p:spTgt spid="129425"/>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29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2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101" name="Group 53"/>
          <p:cNvGrpSpPr>
            <a:grpSpLocks/>
          </p:cNvGrpSpPr>
          <p:nvPr/>
        </p:nvGrpSpPr>
        <p:grpSpPr bwMode="auto">
          <a:xfrm>
            <a:off x="468313" y="620713"/>
            <a:ext cx="8229600" cy="6048375"/>
            <a:chOff x="295" y="391"/>
            <a:chExt cx="5184" cy="3810"/>
          </a:xfrm>
        </p:grpSpPr>
        <p:sp>
          <p:nvSpPr>
            <p:cNvPr id="130085" name="Rectangle 37"/>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86" name="Rectangle 38"/>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87" name="Rectangle 39"/>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88" name="Rectangle 40"/>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89" name="Rectangle 41"/>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90" name="Rectangle 42"/>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91" name="Rectangle 43"/>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92" name="Rectangle 44"/>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93" name="Line 45"/>
            <p:cNvSpPr>
              <a:spLocks noChangeShapeType="1"/>
            </p:cNvSpPr>
            <p:nvPr/>
          </p:nvSpPr>
          <p:spPr bwMode="auto">
            <a:xfrm flipV="1">
              <a:off x="295" y="587"/>
              <a:ext cx="0" cy="3433"/>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4" name="Line 46"/>
            <p:cNvSpPr>
              <a:spLocks noChangeShapeType="1"/>
            </p:cNvSpPr>
            <p:nvPr/>
          </p:nvSpPr>
          <p:spPr bwMode="auto">
            <a:xfrm flipV="1">
              <a:off x="5465" y="756"/>
              <a:ext cx="14" cy="3082"/>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5" name="Freeform 47"/>
            <p:cNvSpPr>
              <a:spLocks/>
            </p:cNvSpPr>
            <p:nvPr/>
          </p:nvSpPr>
          <p:spPr bwMode="auto">
            <a:xfrm flipV="1">
              <a:off x="301" y="391"/>
              <a:ext cx="5178" cy="388"/>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00" name="Freeform 52"/>
            <p:cNvSpPr>
              <a:spLocks/>
            </p:cNvSpPr>
            <p:nvPr/>
          </p:nvSpPr>
          <p:spPr bwMode="auto">
            <a:xfrm>
              <a:off x="295" y="3813"/>
              <a:ext cx="5178" cy="388"/>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0103" name="Rectangle 55"/>
          <p:cNvSpPr>
            <a:spLocks noChangeArrowheads="1"/>
          </p:cNvSpPr>
          <p:nvPr/>
        </p:nvSpPr>
        <p:spPr bwMode="auto">
          <a:xfrm>
            <a:off x="258763" y="908050"/>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其中</a:t>
            </a:r>
            <a:endParaRPr lang="zh-CN" altLang="en-US"/>
          </a:p>
        </p:txBody>
      </p:sp>
      <p:graphicFrame>
        <p:nvGraphicFramePr>
          <p:cNvPr id="130102" name="Object 54"/>
          <p:cNvGraphicFramePr>
            <a:graphicFrameLocks noChangeAspect="1"/>
          </p:cNvGraphicFramePr>
          <p:nvPr/>
        </p:nvGraphicFramePr>
        <p:xfrm>
          <a:off x="1731963" y="765175"/>
          <a:ext cx="3055937" cy="3960813"/>
        </p:xfrm>
        <a:graphic>
          <a:graphicData uri="http://schemas.openxmlformats.org/presentationml/2006/ole">
            <mc:AlternateContent xmlns:mc="http://schemas.openxmlformats.org/markup-compatibility/2006">
              <mc:Choice xmlns:v="urn:schemas-microsoft-com:vml" Requires="v">
                <p:oleObj spid="_x0000_s130121" name="公式" r:id="rId3" imgW="1701720" imgH="2209680" progId="Equation.3">
                  <p:embed/>
                </p:oleObj>
              </mc:Choice>
              <mc:Fallback>
                <p:oleObj name="公式" r:id="rId3" imgW="1701720" imgH="2209680"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963" y="765175"/>
                        <a:ext cx="3055937" cy="396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105" name="Rectangle 57"/>
          <p:cNvSpPr>
            <a:spLocks noChangeArrowheads="1"/>
          </p:cNvSpPr>
          <p:nvPr/>
        </p:nvSpPr>
        <p:spPr bwMode="auto">
          <a:xfrm>
            <a:off x="4716463" y="3187700"/>
            <a:ext cx="313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从（</a:t>
            </a:r>
            <a:r>
              <a:rPr lang="en-US" altLang="zh-CN">
                <a:solidFill>
                  <a:srgbClr val="FF0000"/>
                </a:solidFill>
                <a:latin typeface="Times New Roman" pitchFamily="18" charset="0"/>
                <a:cs typeface="Times New Roman" pitchFamily="18" charset="0"/>
              </a:rPr>
              <a:t>4.11</a:t>
            </a:r>
            <a:r>
              <a:rPr lang="zh-CN" altLang="en-US">
                <a:latin typeface="Times New Roman" pitchFamily="18" charset="0"/>
                <a:cs typeface="Times New Roman" pitchFamily="18" charset="0"/>
              </a:rPr>
              <a:t>）式中易得</a:t>
            </a:r>
            <a:endParaRPr lang="zh-CN" altLang="en-US"/>
          </a:p>
        </p:txBody>
      </p:sp>
      <p:graphicFrame>
        <p:nvGraphicFramePr>
          <p:cNvPr id="130104" name="Object 56"/>
          <p:cNvGraphicFramePr>
            <a:graphicFrameLocks noChangeAspect="1"/>
          </p:cNvGraphicFramePr>
          <p:nvPr/>
        </p:nvGraphicFramePr>
        <p:xfrm>
          <a:off x="5076825" y="3716338"/>
          <a:ext cx="3076575" cy="474662"/>
        </p:xfrm>
        <a:graphic>
          <a:graphicData uri="http://schemas.openxmlformats.org/presentationml/2006/ole">
            <mc:AlternateContent xmlns:mc="http://schemas.openxmlformats.org/markup-compatibility/2006">
              <mc:Choice xmlns:v="urn:schemas-microsoft-com:vml" Requires="v">
                <p:oleObj spid="_x0000_s130122" name="公式" r:id="rId5" imgW="1485720" imgH="228600" progId="Equation.3">
                  <p:embed/>
                </p:oleObj>
              </mc:Choice>
              <mc:Fallback>
                <p:oleObj name="公式" r:id="rId5" imgW="1485720" imgH="228600"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716338"/>
                        <a:ext cx="307657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106" name="Rectangle 58"/>
          <p:cNvSpPr>
            <a:spLocks noChangeArrowheads="1"/>
          </p:cNvSpPr>
          <p:nvPr/>
        </p:nvSpPr>
        <p:spPr bwMode="auto">
          <a:xfrm>
            <a:off x="539750" y="4724400"/>
            <a:ext cx="582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经过计算，矩阵 </a:t>
            </a:r>
            <a:r>
              <a:rPr lang="en-US" altLang="zh-CN" i="1">
                <a:solidFill>
                  <a:srgbClr val="0000FF"/>
                </a:solidFill>
                <a:latin typeface="Times New Roman" pitchFamily="18" charset="0"/>
                <a:cs typeface="Times New Roman" pitchFamily="18" charset="0"/>
              </a:rPr>
              <a:t>M</a:t>
            </a:r>
            <a:r>
              <a:rPr lang="zh-CN" altLang="en-US">
                <a:latin typeface="Times New Roman" pitchFamily="18" charset="0"/>
                <a:cs typeface="Times New Roman" pitchFamily="18" charset="0"/>
              </a:rPr>
              <a:t>的特征值和特征向量为</a:t>
            </a:r>
            <a:r>
              <a:rPr lang="zh-CN" altLang="en-US"/>
              <a:t> </a:t>
            </a:r>
          </a:p>
        </p:txBody>
      </p:sp>
      <p:sp>
        <p:nvSpPr>
          <p:cNvPr id="130113" name="Rectangle 65"/>
          <p:cNvSpPr>
            <a:spLocks noChangeArrowheads="1"/>
          </p:cNvSpPr>
          <p:nvPr/>
        </p:nvSpPr>
        <p:spPr bwMode="auto">
          <a:xfrm>
            <a:off x="0" y="1817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0120" name="Group 72"/>
          <p:cNvGrpSpPr>
            <a:grpSpLocks/>
          </p:cNvGrpSpPr>
          <p:nvPr/>
        </p:nvGrpSpPr>
        <p:grpSpPr bwMode="auto">
          <a:xfrm>
            <a:off x="684213" y="5157788"/>
            <a:ext cx="7345362" cy="695325"/>
            <a:chOff x="431" y="3249"/>
            <a:chExt cx="4627" cy="438"/>
          </a:xfrm>
        </p:grpSpPr>
        <p:graphicFrame>
          <p:nvGraphicFramePr>
            <p:cNvPr id="130112" name="Object 64"/>
            <p:cNvGraphicFramePr>
              <a:graphicFrameLocks noChangeAspect="1"/>
            </p:cNvGraphicFramePr>
            <p:nvPr/>
          </p:nvGraphicFramePr>
          <p:xfrm>
            <a:off x="431" y="3339"/>
            <a:ext cx="453" cy="247"/>
          </p:xfrm>
          <a:graphic>
            <a:graphicData uri="http://schemas.openxmlformats.org/presentationml/2006/ole">
              <mc:AlternateContent xmlns:mc="http://schemas.openxmlformats.org/markup-compatibility/2006">
                <mc:Choice xmlns:v="urn:schemas-microsoft-com:vml" Requires="v">
                  <p:oleObj spid="_x0000_s130123" name="公式" r:id="rId7" imgW="406080" imgH="215640" progId="Equation.3">
                    <p:embed/>
                  </p:oleObj>
                </mc:Choice>
                <mc:Fallback>
                  <p:oleObj name="公式" r:id="rId7" imgW="406080" imgH="215640" progId="Equation.3">
                    <p:embed/>
                    <p:pic>
                      <p:nvPicPr>
                        <p:cNvPr id="0" name="Object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3339"/>
                          <a:ext cx="453"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114" name="Rectangle 66"/>
            <p:cNvSpPr>
              <a:spLocks noChangeArrowheads="1"/>
            </p:cNvSpPr>
            <p:nvPr/>
          </p:nvSpPr>
          <p:spPr bwMode="auto">
            <a:xfrm>
              <a:off x="847" y="329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aphicFrame>
          <p:nvGraphicFramePr>
            <p:cNvPr id="130111" name="Object 63"/>
            <p:cNvGraphicFramePr>
              <a:graphicFrameLocks noChangeAspect="1"/>
            </p:cNvGraphicFramePr>
            <p:nvPr/>
          </p:nvGraphicFramePr>
          <p:xfrm>
            <a:off x="1020" y="3339"/>
            <a:ext cx="454" cy="243"/>
          </p:xfrm>
          <a:graphic>
            <a:graphicData uri="http://schemas.openxmlformats.org/presentationml/2006/ole">
              <mc:AlternateContent xmlns:mc="http://schemas.openxmlformats.org/markup-compatibility/2006">
                <mc:Choice xmlns:v="urn:schemas-microsoft-com:vml" Requires="v">
                  <p:oleObj spid="_x0000_s130124" name="公式" r:id="rId9" imgW="406080" imgH="215640" progId="Equation.3">
                    <p:embed/>
                  </p:oleObj>
                </mc:Choice>
                <mc:Fallback>
                  <p:oleObj name="公式" r:id="rId9" imgW="406080" imgH="215640" progId="Equation.3">
                    <p:embed/>
                    <p:pic>
                      <p:nvPicPr>
                        <p:cNvPr id="0" name="Object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 y="3339"/>
                          <a:ext cx="454"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115" name="Rectangle 67"/>
            <p:cNvSpPr>
              <a:spLocks noChangeArrowheads="1"/>
            </p:cNvSpPr>
            <p:nvPr/>
          </p:nvSpPr>
          <p:spPr bwMode="auto">
            <a:xfrm>
              <a:off x="1454" y="329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aphicFrame>
          <p:nvGraphicFramePr>
            <p:cNvPr id="130110" name="Object 62"/>
            <p:cNvGraphicFramePr>
              <a:graphicFrameLocks noChangeAspect="1"/>
            </p:cNvGraphicFramePr>
            <p:nvPr/>
          </p:nvGraphicFramePr>
          <p:xfrm>
            <a:off x="1655" y="3249"/>
            <a:ext cx="499" cy="438"/>
          </p:xfrm>
          <a:graphic>
            <a:graphicData uri="http://schemas.openxmlformats.org/presentationml/2006/ole">
              <mc:AlternateContent xmlns:mc="http://schemas.openxmlformats.org/markup-compatibility/2006">
                <mc:Choice xmlns:v="urn:schemas-microsoft-com:vml" Requires="v">
                  <p:oleObj spid="_x0000_s130125" name="公式" r:id="rId11" imgW="444240" imgH="393480" progId="Equation.3">
                    <p:embed/>
                  </p:oleObj>
                </mc:Choice>
                <mc:Fallback>
                  <p:oleObj name="公式" r:id="rId11" imgW="444240" imgH="393480" progId="Equation.3">
                    <p:embed/>
                    <p:pic>
                      <p:nvPicPr>
                        <p:cNvPr id="0"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5" y="3249"/>
                          <a:ext cx="499"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116" name="Rectangle 68"/>
            <p:cNvSpPr>
              <a:spLocks noChangeArrowheads="1"/>
            </p:cNvSpPr>
            <p:nvPr/>
          </p:nvSpPr>
          <p:spPr bwMode="auto">
            <a:xfrm>
              <a:off x="2163" y="329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aphicFrame>
          <p:nvGraphicFramePr>
            <p:cNvPr id="130109" name="Object 61"/>
            <p:cNvGraphicFramePr>
              <a:graphicFrameLocks noChangeAspect="1"/>
            </p:cNvGraphicFramePr>
            <p:nvPr/>
          </p:nvGraphicFramePr>
          <p:xfrm>
            <a:off x="2336" y="3249"/>
            <a:ext cx="586" cy="409"/>
          </p:xfrm>
          <a:graphic>
            <a:graphicData uri="http://schemas.openxmlformats.org/presentationml/2006/ole">
              <mc:AlternateContent xmlns:mc="http://schemas.openxmlformats.org/markup-compatibility/2006">
                <mc:Choice xmlns:v="urn:schemas-microsoft-com:vml" Requires="v">
                  <p:oleObj spid="_x0000_s130126" name="公式" r:id="rId13" imgW="558720" imgH="393480" progId="Equation.3">
                    <p:embed/>
                  </p:oleObj>
                </mc:Choice>
                <mc:Fallback>
                  <p:oleObj name="公式" r:id="rId13" imgW="558720" imgH="393480" progId="Equation.3">
                    <p:embed/>
                    <p:pic>
                      <p:nvPicPr>
                        <p:cNvPr id="0"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6" y="3249"/>
                          <a:ext cx="586" cy="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117" name="Rectangle 69"/>
            <p:cNvSpPr>
              <a:spLocks noChangeArrowheads="1"/>
            </p:cNvSpPr>
            <p:nvPr/>
          </p:nvSpPr>
          <p:spPr bwMode="auto">
            <a:xfrm>
              <a:off x="2934" y="3294"/>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itchFamily="18" charset="0"/>
                  <a:cs typeface="Times New Roman" pitchFamily="18" charset="0"/>
                </a:rPr>
                <a:t>，</a:t>
              </a:r>
              <a:endParaRPr lang="zh-CN" altLang="en-US"/>
            </a:p>
          </p:txBody>
        </p:sp>
        <p:graphicFrame>
          <p:nvGraphicFramePr>
            <p:cNvPr id="130108" name="Object 60"/>
            <p:cNvGraphicFramePr>
              <a:graphicFrameLocks noChangeAspect="1"/>
            </p:cNvGraphicFramePr>
            <p:nvPr/>
          </p:nvGraphicFramePr>
          <p:xfrm>
            <a:off x="3061" y="3265"/>
            <a:ext cx="953" cy="392"/>
          </p:xfrm>
          <a:graphic>
            <a:graphicData uri="http://schemas.openxmlformats.org/presentationml/2006/ole">
              <mc:AlternateContent xmlns:mc="http://schemas.openxmlformats.org/markup-compatibility/2006">
                <mc:Choice xmlns:v="urn:schemas-microsoft-com:vml" Requires="v">
                  <p:oleObj spid="_x0000_s130127" name="公式" r:id="rId15" imgW="952200" imgH="393480" progId="Equation.3">
                    <p:embed/>
                  </p:oleObj>
                </mc:Choice>
                <mc:Fallback>
                  <p:oleObj name="公式" r:id="rId15" imgW="952200" imgH="393480" progId="Equation.3">
                    <p:embed/>
                    <p:pic>
                      <p:nvPicPr>
                        <p:cNvPr id="0" name="Object 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1" y="3265"/>
                          <a:ext cx="953"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118" name="Rectangle 70"/>
            <p:cNvSpPr>
              <a:spLocks noChangeArrowheads="1"/>
            </p:cNvSpPr>
            <p:nvPr/>
          </p:nvSpPr>
          <p:spPr bwMode="auto">
            <a:xfrm>
              <a:off x="3977" y="332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aphicFrame>
          <p:nvGraphicFramePr>
            <p:cNvPr id="130107" name="Object 59"/>
            <p:cNvGraphicFramePr>
              <a:graphicFrameLocks noChangeAspect="1"/>
            </p:cNvGraphicFramePr>
            <p:nvPr/>
          </p:nvGraphicFramePr>
          <p:xfrm>
            <a:off x="4105" y="3249"/>
            <a:ext cx="953" cy="392"/>
          </p:xfrm>
          <a:graphic>
            <a:graphicData uri="http://schemas.openxmlformats.org/presentationml/2006/ole">
              <mc:AlternateContent xmlns:mc="http://schemas.openxmlformats.org/markup-compatibility/2006">
                <mc:Choice xmlns:v="urn:schemas-microsoft-com:vml" Requires="v">
                  <p:oleObj spid="_x0000_s130128" name="公式" r:id="rId17" imgW="952200" imgH="393480" progId="Equation.3">
                    <p:embed/>
                  </p:oleObj>
                </mc:Choice>
                <mc:Fallback>
                  <p:oleObj name="公式" r:id="rId17" imgW="952200" imgH="393480" progId="Equation.3">
                    <p:embed/>
                    <p:pic>
                      <p:nvPicPr>
                        <p:cNvPr id="0" name="Object 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05" y="3249"/>
                          <a:ext cx="953"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130101"/>
                                        </p:tgtEl>
                                        <p:attrNameLst>
                                          <p:attrName>style.visibility</p:attrName>
                                        </p:attrNameLst>
                                      </p:cBhvr>
                                      <p:to>
                                        <p:strVal val="visible"/>
                                      </p:to>
                                    </p:set>
                                    <p:animEffect transition="in" filter="wipe(down)">
                                      <p:cBhvr>
                                        <p:cTn id="7" dur="500"/>
                                        <p:tgtEl>
                                          <p:spTgt spid="130101"/>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0103"/>
                                        </p:tgtEl>
                                        <p:attrNameLst>
                                          <p:attrName>style.visibility</p:attrName>
                                        </p:attrNameLst>
                                      </p:cBhvr>
                                      <p:to>
                                        <p:strVal val="visible"/>
                                      </p:to>
                                    </p:se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30102"/>
                                        </p:tgtEl>
                                        <p:attrNameLst>
                                          <p:attrName>style.visibility</p:attrName>
                                        </p:attrNameLst>
                                      </p:cBhvr>
                                      <p:to>
                                        <p:strVal val="visible"/>
                                      </p:to>
                                    </p:set>
                                    <p:animEffect transition="in" filter="fade">
                                      <p:cBhvr>
                                        <p:cTn id="14" dur="2000"/>
                                        <p:tgtEl>
                                          <p:spTgt spid="13010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30105"/>
                                        </p:tgtEl>
                                        <p:attrNameLst>
                                          <p:attrName>style.visibility</p:attrName>
                                        </p:attrNameLst>
                                      </p:cBhvr>
                                      <p:to>
                                        <p:strVal val="visible"/>
                                      </p:to>
                                    </p:set>
                                    <p:animEffect transition="in" filter="strips(downRight)">
                                      <p:cBhvr>
                                        <p:cTn id="19" dur="500"/>
                                        <p:tgtEl>
                                          <p:spTgt spid="130105"/>
                                        </p:tgtEl>
                                      </p:cBhvr>
                                    </p:animEffect>
                                  </p:childTnLst>
                                </p:cTn>
                              </p:par>
                            </p:childTnLst>
                          </p:cTn>
                        </p:par>
                        <p:par>
                          <p:cTn id="20" fill="hold" nodeType="afterGroup">
                            <p:stCondLst>
                              <p:cond delay="500"/>
                            </p:stCondLst>
                            <p:childTnLst>
                              <p:par>
                                <p:cTn id="21" presetID="10" presetClass="entr" presetSubtype="0" fill="hold" nodeType="afterEffect">
                                  <p:stCondLst>
                                    <p:cond delay="0"/>
                                  </p:stCondLst>
                                  <p:childTnLst>
                                    <p:set>
                                      <p:cBhvr>
                                        <p:cTn id="22" dur="1" fill="hold">
                                          <p:stCondLst>
                                            <p:cond delay="0"/>
                                          </p:stCondLst>
                                        </p:cTn>
                                        <p:tgtEl>
                                          <p:spTgt spid="130104"/>
                                        </p:tgtEl>
                                        <p:attrNameLst>
                                          <p:attrName>style.visibility</p:attrName>
                                        </p:attrNameLst>
                                      </p:cBhvr>
                                      <p:to>
                                        <p:strVal val="visible"/>
                                      </p:to>
                                    </p:set>
                                    <p:animEffect transition="in" filter="fade">
                                      <p:cBhvr>
                                        <p:cTn id="23" dur="2000"/>
                                        <p:tgtEl>
                                          <p:spTgt spid="1301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30106"/>
                                        </p:tgtEl>
                                        <p:attrNameLst>
                                          <p:attrName>style.visibility</p:attrName>
                                        </p:attrNameLst>
                                      </p:cBhvr>
                                      <p:to>
                                        <p:strVal val="visible"/>
                                      </p:to>
                                    </p:set>
                                    <p:animEffect transition="in" filter="randombar(horizontal)">
                                      <p:cBhvr>
                                        <p:cTn id="28" dur="500"/>
                                        <p:tgtEl>
                                          <p:spTgt spid="13010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30120"/>
                                        </p:tgtEl>
                                        <p:attrNameLst>
                                          <p:attrName>style.visibility</p:attrName>
                                        </p:attrNameLst>
                                      </p:cBhvr>
                                      <p:to>
                                        <p:strVal val="visible"/>
                                      </p:to>
                                    </p:set>
                                    <p:animEffect transition="in" filter="wipe(left)">
                                      <p:cBhvr>
                                        <p:cTn id="33" dur="500"/>
                                        <p:tgtEl>
                                          <p:spTgt spid="13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03" grpId="0"/>
      <p:bldP spid="130105" grpId="0"/>
      <p:bldP spid="13010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6" name="Object 4"/>
          <p:cNvGraphicFramePr>
            <a:graphicFrameLocks noChangeAspect="1"/>
          </p:cNvGraphicFramePr>
          <p:nvPr/>
        </p:nvGraphicFramePr>
        <p:xfrm>
          <a:off x="1258888" y="836613"/>
          <a:ext cx="4103687" cy="2195512"/>
        </p:xfrm>
        <a:graphic>
          <a:graphicData uri="http://schemas.openxmlformats.org/presentationml/2006/ole">
            <mc:AlternateContent xmlns:mc="http://schemas.openxmlformats.org/markup-compatibility/2006">
              <mc:Choice xmlns:v="urn:schemas-microsoft-com:vml" Requires="v">
                <p:oleObj spid="_x0000_s131105" name="公式" r:id="rId3" imgW="2565360" imgH="1371600" progId="Equation.3">
                  <p:embed/>
                </p:oleObj>
              </mc:Choice>
              <mc:Fallback>
                <p:oleObj name="公式" r:id="rId3" imgW="2565360" imgH="1371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836613"/>
                        <a:ext cx="4103687" cy="219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87" name="Rectangle 15"/>
          <p:cNvSpPr>
            <a:spLocks noChangeArrowheads="1"/>
          </p:cNvSpPr>
          <p:nvPr/>
        </p:nvSpPr>
        <p:spPr bwMode="auto">
          <a:xfrm>
            <a:off x="0" y="152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86" name="Object 14"/>
          <p:cNvGraphicFramePr>
            <a:graphicFrameLocks noChangeAspect="1"/>
          </p:cNvGraphicFramePr>
          <p:nvPr/>
        </p:nvGraphicFramePr>
        <p:xfrm>
          <a:off x="1187450" y="3141663"/>
          <a:ext cx="1909763" cy="2881312"/>
        </p:xfrm>
        <a:graphic>
          <a:graphicData uri="http://schemas.openxmlformats.org/presentationml/2006/ole">
            <mc:AlternateContent xmlns:mc="http://schemas.openxmlformats.org/markup-compatibility/2006">
              <mc:Choice xmlns:v="urn:schemas-microsoft-com:vml" Requires="v">
                <p:oleObj spid="_x0000_s131106" name="公式" r:id="rId5" imgW="1180800" imgH="1777680" progId="Equation.3">
                  <p:embed/>
                </p:oleObj>
              </mc:Choice>
              <mc:Fallback>
                <p:oleObj name="公式" r:id="rId5" imgW="1180800" imgH="17776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141663"/>
                        <a:ext cx="1909763" cy="288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88" name="Rectangle 16"/>
          <p:cNvSpPr>
            <a:spLocks noChangeArrowheads="1"/>
          </p:cNvSpPr>
          <p:nvPr/>
        </p:nvSpPr>
        <p:spPr bwMode="auto">
          <a:xfrm>
            <a:off x="3090863" y="5276850"/>
            <a:ext cx="68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Times New Roman" pitchFamily="18" charset="0"/>
                <a:cs typeface="Times New Roman" pitchFamily="18" charset="0"/>
              </a:rPr>
              <a:t>,  </a:t>
            </a:r>
            <a:endParaRPr lang="en-US" altLang="zh-CN"/>
          </a:p>
        </p:txBody>
      </p:sp>
      <p:graphicFrame>
        <p:nvGraphicFramePr>
          <p:cNvPr id="131085" name="Object 13"/>
          <p:cNvGraphicFramePr>
            <a:graphicFrameLocks noChangeAspect="1"/>
          </p:cNvGraphicFramePr>
          <p:nvPr/>
        </p:nvGraphicFramePr>
        <p:xfrm>
          <a:off x="3502025" y="3141663"/>
          <a:ext cx="1862138" cy="2808287"/>
        </p:xfrm>
        <a:graphic>
          <a:graphicData uri="http://schemas.openxmlformats.org/presentationml/2006/ole">
            <mc:AlternateContent xmlns:mc="http://schemas.openxmlformats.org/markup-compatibility/2006">
              <mc:Choice xmlns:v="urn:schemas-microsoft-com:vml" Requires="v">
                <p:oleObj spid="_x0000_s131107" name="公式" r:id="rId7" imgW="1180800" imgH="1777680" progId="Equation.3">
                  <p:embed/>
                </p:oleObj>
              </mc:Choice>
              <mc:Fallback>
                <p:oleObj name="公式" r:id="rId7" imgW="1180800" imgH="177768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2025" y="3141663"/>
                        <a:ext cx="1862138" cy="280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90" name="Rectangle 18"/>
          <p:cNvSpPr>
            <a:spLocks noChangeArrowheads="1"/>
          </p:cNvSpPr>
          <p:nvPr/>
        </p:nvSpPr>
        <p:spPr bwMode="auto">
          <a:xfrm>
            <a:off x="5435600" y="4124325"/>
            <a:ext cx="2570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en-US" altLang="zh-CN" i="1">
                <a:solidFill>
                  <a:srgbClr val="0000FF"/>
                </a:solidFill>
                <a:latin typeface="Times New Roman" pitchFamily="18" charset="0"/>
                <a:cs typeface="Times New Roman" pitchFamily="18" charset="0"/>
              </a:rPr>
              <a:t>M</a:t>
            </a:r>
            <a:r>
              <a:rPr lang="zh-CN" altLang="en-US">
                <a:latin typeface="Times New Roman" pitchFamily="18" charset="0"/>
                <a:cs typeface="Times New Roman" pitchFamily="18" charset="0"/>
              </a:rPr>
              <a:t>对角化，则有</a:t>
            </a:r>
            <a:endParaRPr lang="zh-CN" altLang="en-US"/>
          </a:p>
        </p:txBody>
      </p:sp>
      <p:graphicFrame>
        <p:nvGraphicFramePr>
          <p:cNvPr id="131089" name="Object 17"/>
          <p:cNvGraphicFramePr>
            <a:graphicFrameLocks noChangeAspect="1"/>
          </p:cNvGraphicFramePr>
          <p:nvPr/>
        </p:nvGraphicFramePr>
        <p:xfrm>
          <a:off x="5795963" y="4652963"/>
          <a:ext cx="2281237" cy="863600"/>
        </p:xfrm>
        <a:graphic>
          <a:graphicData uri="http://schemas.openxmlformats.org/presentationml/2006/ole">
            <mc:AlternateContent xmlns:mc="http://schemas.openxmlformats.org/markup-compatibility/2006">
              <mc:Choice xmlns:v="urn:schemas-microsoft-com:vml" Requires="v">
                <p:oleObj spid="_x0000_s131108" name="公式" r:id="rId9" imgW="1206360" imgH="457200" progId="Equation.3">
                  <p:embed/>
                </p:oleObj>
              </mc:Choice>
              <mc:Fallback>
                <p:oleObj name="公式" r:id="rId9" imgW="1206360" imgH="4572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4652963"/>
                        <a:ext cx="22812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91" name="Text Box 19"/>
          <p:cNvSpPr txBox="1">
            <a:spLocks noChangeArrowheads="1"/>
          </p:cNvSpPr>
          <p:nvPr/>
        </p:nvSpPr>
        <p:spPr bwMode="auto">
          <a:xfrm>
            <a:off x="7164388" y="5084763"/>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(4.12)</a:t>
            </a:r>
          </a:p>
        </p:txBody>
      </p:sp>
      <p:grpSp>
        <p:nvGrpSpPr>
          <p:cNvPr id="131092" name="Group 20"/>
          <p:cNvGrpSpPr>
            <a:grpSpLocks/>
          </p:cNvGrpSpPr>
          <p:nvPr/>
        </p:nvGrpSpPr>
        <p:grpSpPr bwMode="auto">
          <a:xfrm>
            <a:off x="468313" y="620713"/>
            <a:ext cx="8229600" cy="6048375"/>
            <a:chOff x="295" y="391"/>
            <a:chExt cx="5184" cy="3810"/>
          </a:xfrm>
        </p:grpSpPr>
        <p:sp>
          <p:nvSpPr>
            <p:cNvPr id="131093" name="Rectangle 21"/>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94" name="Rectangle 22"/>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95" name="Rectangle 23"/>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96" name="Rectangle 24"/>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97" name="Rectangle 25"/>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98" name="Rectangle 26"/>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99" name="Rectangle 27"/>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100" name="Rectangle 28"/>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101" name="Line 29"/>
            <p:cNvSpPr>
              <a:spLocks noChangeShapeType="1"/>
            </p:cNvSpPr>
            <p:nvPr/>
          </p:nvSpPr>
          <p:spPr bwMode="auto">
            <a:xfrm flipV="1">
              <a:off x="295" y="587"/>
              <a:ext cx="0" cy="3433"/>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2" name="Line 30"/>
            <p:cNvSpPr>
              <a:spLocks noChangeShapeType="1"/>
            </p:cNvSpPr>
            <p:nvPr/>
          </p:nvSpPr>
          <p:spPr bwMode="auto">
            <a:xfrm flipV="1">
              <a:off x="5465" y="756"/>
              <a:ext cx="14" cy="3082"/>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3" name="Freeform 31"/>
            <p:cNvSpPr>
              <a:spLocks/>
            </p:cNvSpPr>
            <p:nvPr/>
          </p:nvSpPr>
          <p:spPr bwMode="auto">
            <a:xfrm flipV="1">
              <a:off x="301" y="391"/>
              <a:ext cx="5178" cy="388"/>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4" name="Freeform 32"/>
            <p:cNvSpPr>
              <a:spLocks/>
            </p:cNvSpPr>
            <p:nvPr/>
          </p:nvSpPr>
          <p:spPr bwMode="auto">
            <a:xfrm>
              <a:off x="295" y="3813"/>
              <a:ext cx="5178" cy="388"/>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1092"/>
                                        </p:tgtEl>
                                        <p:attrNameLst>
                                          <p:attrName>style.visibility</p:attrName>
                                        </p:attrNameLst>
                                      </p:cBhvr>
                                      <p:to>
                                        <p:strVal val="visible"/>
                                      </p:to>
                                    </p:set>
                                    <p:animEffect transition="in" filter="wipe(up)">
                                      <p:cBhvr>
                                        <p:cTn id="7" dur="500"/>
                                        <p:tgtEl>
                                          <p:spTgt spid="13109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31076"/>
                                        </p:tgtEl>
                                        <p:attrNameLst>
                                          <p:attrName>style.visibility</p:attrName>
                                        </p:attrNameLst>
                                      </p:cBhvr>
                                      <p:to>
                                        <p:strVal val="visible"/>
                                      </p:to>
                                    </p:set>
                                    <p:animEffect transition="in" filter="fade">
                                      <p:cBhvr>
                                        <p:cTn id="11" dur="2000"/>
                                        <p:tgtEl>
                                          <p:spTgt spid="131076"/>
                                        </p:tgtEl>
                                      </p:cBhvr>
                                    </p:animEffect>
                                  </p:childTnLst>
                                </p:cTn>
                              </p:par>
                            </p:childTnLst>
                          </p:cTn>
                        </p:par>
                        <p:par>
                          <p:cTn id="12" fill="hold" nodeType="afterGroup">
                            <p:stCondLst>
                              <p:cond delay="2500"/>
                            </p:stCondLst>
                            <p:childTnLst>
                              <p:par>
                                <p:cTn id="13" presetID="10" presetClass="entr" presetSubtype="0" fill="hold" nodeType="afterEffect">
                                  <p:stCondLst>
                                    <p:cond delay="0"/>
                                  </p:stCondLst>
                                  <p:childTnLst>
                                    <p:set>
                                      <p:cBhvr>
                                        <p:cTn id="14" dur="1" fill="hold">
                                          <p:stCondLst>
                                            <p:cond delay="0"/>
                                          </p:stCondLst>
                                        </p:cTn>
                                        <p:tgtEl>
                                          <p:spTgt spid="131086"/>
                                        </p:tgtEl>
                                        <p:attrNameLst>
                                          <p:attrName>style.visibility</p:attrName>
                                        </p:attrNameLst>
                                      </p:cBhvr>
                                      <p:to>
                                        <p:strVal val="visible"/>
                                      </p:to>
                                    </p:set>
                                    <p:animEffect transition="in" filter="fade">
                                      <p:cBhvr>
                                        <p:cTn id="15" dur="2000"/>
                                        <p:tgtEl>
                                          <p:spTgt spid="131086"/>
                                        </p:tgtEl>
                                      </p:cBhvr>
                                    </p:animEffect>
                                  </p:childTnLst>
                                </p:cTn>
                              </p:par>
                            </p:childTnLst>
                          </p:cTn>
                        </p:par>
                        <p:par>
                          <p:cTn id="16" fill="hold" nodeType="afterGroup">
                            <p:stCondLst>
                              <p:cond delay="4500"/>
                            </p:stCondLst>
                            <p:childTnLst>
                              <p:par>
                                <p:cTn id="17" presetID="1" presetClass="entr" presetSubtype="0" fill="hold" grpId="0" nodeType="afterEffect">
                                  <p:stCondLst>
                                    <p:cond delay="0"/>
                                  </p:stCondLst>
                                  <p:childTnLst>
                                    <p:set>
                                      <p:cBhvr>
                                        <p:cTn id="18" dur="1" fill="hold">
                                          <p:stCondLst>
                                            <p:cond delay="0"/>
                                          </p:stCondLst>
                                        </p:cTn>
                                        <p:tgtEl>
                                          <p:spTgt spid="131088"/>
                                        </p:tgtEl>
                                        <p:attrNameLst>
                                          <p:attrName>style.visibility</p:attrName>
                                        </p:attrNameLst>
                                      </p:cBhvr>
                                      <p:to>
                                        <p:strVal val="visible"/>
                                      </p:to>
                                    </p:set>
                                  </p:childTnLst>
                                </p:cTn>
                              </p:par>
                            </p:childTnLst>
                          </p:cTn>
                        </p:par>
                        <p:par>
                          <p:cTn id="19" fill="hold" nodeType="afterGroup">
                            <p:stCondLst>
                              <p:cond delay="4500"/>
                            </p:stCondLst>
                            <p:childTnLst>
                              <p:par>
                                <p:cTn id="20" presetID="10" presetClass="entr" presetSubtype="0" fill="hold" nodeType="afterEffect">
                                  <p:stCondLst>
                                    <p:cond delay="0"/>
                                  </p:stCondLst>
                                  <p:childTnLst>
                                    <p:set>
                                      <p:cBhvr>
                                        <p:cTn id="21" dur="1" fill="hold">
                                          <p:stCondLst>
                                            <p:cond delay="0"/>
                                          </p:stCondLst>
                                        </p:cTn>
                                        <p:tgtEl>
                                          <p:spTgt spid="131085"/>
                                        </p:tgtEl>
                                        <p:attrNameLst>
                                          <p:attrName>style.visibility</p:attrName>
                                        </p:attrNameLst>
                                      </p:cBhvr>
                                      <p:to>
                                        <p:strVal val="visible"/>
                                      </p:to>
                                    </p:set>
                                    <p:animEffect transition="in" filter="fade">
                                      <p:cBhvr>
                                        <p:cTn id="22" dur="2000"/>
                                        <p:tgtEl>
                                          <p:spTgt spid="1310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131090"/>
                                        </p:tgtEl>
                                        <p:attrNameLst>
                                          <p:attrName>style.visibility</p:attrName>
                                        </p:attrNameLst>
                                      </p:cBhvr>
                                      <p:to>
                                        <p:strVal val="visible"/>
                                      </p:to>
                                    </p:set>
                                    <p:anim calcmode="discrete" valueType="clr">
                                      <p:cBhvr override="childStyle">
                                        <p:cTn id="27" dur="80"/>
                                        <p:tgtEl>
                                          <p:spTgt spid="131090"/>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31090"/>
                                        </p:tgtEl>
                                        <p:attrNameLst>
                                          <p:attrName>fillcolor</p:attrName>
                                        </p:attrNameLst>
                                      </p:cBhvr>
                                      <p:tavLst>
                                        <p:tav tm="0">
                                          <p:val>
                                            <p:clrVal>
                                              <a:schemeClr val="accent2"/>
                                            </p:clrVal>
                                          </p:val>
                                        </p:tav>
                                        <p:tav tm="50000">
                                          <p:val>
                                            <p:clrVal>
                                              <a:schemeClr val="hlink"/>
                                            </p:clrVal>
                                          </p:val>
                                        </p:tav>
                                      </p:tavLst>
                                    </p:anim>
                                    <p:set>
                                      <p:cBhvr>
                                        <p:cTn id="29" dur="80"/>
                                        <p:tgtEl>
                                          <p:spTgt spid="131090"/>
                                        </p:tgtEl>
                                        <p:attrNameLst>
                                          <p:attrName>fill.type</p:attrName>
                                        </p:attrNameLst>
                                      </p:cBhvr>
                                      <p:to>
                                        <p:strVal val="solid"/>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nodeType="clickEffect">
                                  <p:stCondLst>
                                    <p:cond delay="0"/>
                                  </p:stCondLst>
                                  <p:childTnLst>
                                    <p:set>
                                      <p:cBhvr>
                                        <p:cTn id="33" dur="1" fill="hold">
                                          <p:stCondLst>
                                            <p:cond delay="0"/>
                                          </p:stCondLst>
                                        </p:cTn>
                                        <p:tgtEl>
                                          <p:spTgt spid="131089"/>
                                        </p:tgtEl>
                                        <p:attrNameLst>
                                          <p:attrName>style.visibility</p:attrName>
                                        </p:attrNameLst>
                                      </p:cBhvr>
                                      <p:to>
                                        <p:strVal val="visible"/>
                                      </p:to>
                                    </p:set>
                                    <p:anim calcmode="lin" valueType="num">
                                      <p:cBhvr>
                                        <p:cTn id="34" dur="500" fill="hold"/>
                                        <p:tgtEl>
                                          <p:spTgt spid="131089"/>
                                        </p:tgtEl>
                                        <p:attrNameLst>
                                          <p:attrName>ppt_w</p:attrName>
                                        </p:attrNameLst>
                                      </p:cBhvr>
                                      <p:tavLst>
                                        <p:tav tm="0">
                                          <p:val>
                                            <p:fltVal val="0"/>
                                          </p:val>
                                        </p:tav>
                                        <p:tav tm="100000">
                                          <p:val>
                                            <p:strVal val="#ppt_w"/>
                                          </p:val>
                                        </p:tav>
                                      </p:tavLst>
                                    </p:anim>
                                    <p:anim calcmode="lin" valueType="num">
                                      <p:cBhvr>
                                        <p:cTn id="35" dur="500" fill="hold"/>
                                        <p:tgtEl>
                                          <p:spTgt spid="131089"/>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31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8" grpId="0"/>
      <p:bldP spid="131090" grpId="0"/>
      <p:bldP spid="13109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5"/>
          <p:cNvSpPr>
            <a:spLocks noChangeArrowheads="1"/>
          </p:cNvSpPr>
          <p:nvPr/>
        </p:nvSpPr>
        <p:spPr bwMode="auto">
          <a:xfrm>
            <a:off x="34925" y="549275"/>
            <a:ext cx="144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其中：</a:t>
            </a:r>
            <a:endParaRPr lang="zh-CN" altLang="en-US"/>
          </a:p>
        </p:txBody>
      </p:sp>
      <p:graphicFrame>
        <p:nvGraphicFramePr>
          <p:cNvPr id="132100" name="Object 4"/>
          <p:cNvGraphicFramePr>
            <a:graphicFrameLocks noChangeAspect="1"/>
          </p:cNvGraphicFramePr>
          <p:nvPr/>
        </p:nvGraphicFramePr>
        <p:xfrm>
          <a:off x="1835150" y="476250"/>
          <a:ext cx="4608513" cy="2640013"/>
        </p:xfrm>
        <a:graphic>
          <a:graphicData uri="http://schemas.openxmlformats.org/presentationml/2006/ole">
            <mc:AlternateContent xmlns:mc="http://schemas.openxmlformats.org/markup-compatibility/2006">
              <mc:Choice xmlns:v="urn:schemas-microsoft-com:vml" Requires="v">
                <p:oleObj spid="_x0000_s132118" name="公式" r:id="rId3" imgW="3111480" imgH="1777680" progId="Equation.3">
                  <p:embed/>
                </p:oleObj>
              </mc:Choice>
              <mc:Fallback>
                <p:oleObj name="公式" r:id="rId3" imgW="3111480" imgH="1777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76250"/>
                        <a:ext cx="4608513" cy="264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3" name="Rectangle 7"/>
          <p:cNvSpPr>
            <a:spLocks noChangeArrowheads="1"/>
          </p:cNvSpPr>
          <p:nvPr/>
        </p:nvSpPr>
        <p:spPr bwMode="auto">
          <a:xfrm>
            <a:off x="0" y="234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102" name="Object 6"/>
          <p:cNvGraphicFramePr>
            <a:graphicFrameLocks noChangeAspect="1"/>
          </p:cNvGraphicFramePr>
          <p:nvPr/>
        </p:nvGraphicFramePr>
        <p:xfrm>
          <a:off x="1187450" y="3160713"/>
          <a:ext cx="6192838" cy="3581400"/>
        </p:xfrm>
        <a:graphic>
          <a:graphicData uri="http://schemas.openxmlformats.org/presentationml/2006/ole">
            <mc:AlternateContent xmlns:mc="http://schemas.openxmlformats.org/markup-compatibility/2006">
              <mc:Choice xmlns:v="urn:schemas-microsoft-com:vml" Requires="v">
                <p:oleObj spid="_x0000_s132119" name="公式" r:id="rId5" imgW="3784320" imgH="2184120" progId="Equation.3">
                  <p:embed/>
                </p:oleObj>
              </mc:Choice>
              <mc:Fallback>
                <p:oleObj name="公式" r:id="rId5" imgW="3784320" imgH="21841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160713"/>
                        <a:ext cx="6192838"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17" name="Rectangle 21"/>
          <p:cNvSpPr>
            <a:spLocks noChangeArrowheads="1"/>
          </p:cNvSpPr>
          <p:nvPr/>
        </p:nvSpPr>
        <p:spPr bwMode="auto">
          <a:xfrm>
            <a:off x="323850" y="476250"/>
            <a:ext cx="8569325" cy="61928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2117"/>
                                        </p:tgtEl>
                                        <p:attrNameLst>
                                          <p:attrName>style.visibility</p:attrName>
                                        </p:attrNameLst>
                                      </p:cBhvr>
                                      <p:to>
                                        <p:strVal val="visible"/>
                                      </p:to>
                                    </p:set>
                                    <p:animEffect transition="in" filter="wipe(up)">
                                      <p:cBhvr>
                                        <p:cTn id="7" dur="500"/>
                                        <p:tgtEl>
                                          <p:spTgt spid="13211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2101"/>
                                        </p:tgtEl>
                                        <p:attrNameLst>
                                          <p:attrName>style.visibility</p:attrName>
                                        </p:attrNameLst>
                                      </p:cBhvr>
                                      <p:to>
                                        <p:strVal val="visible"/>
                                      </p:to>
                                    </p:set>
                                  </p:childTnLst>
                                </p:cTn>
                              </p:par>
                            </p:childTnLst>
                          </p:cTn>
                        </p:par>
                        <p:par>
                          <p:cTn id="11" fill="hold" nodeType="afterGroup">
                            <p:stCondLst>
                              <p:cond delay="500"/>
                            </p:stCondLst>
                            <p:childTnLst>
                              <p:par>
                                <p:cTn id="12" presetID="20" presetClass="entr" presetSubtype="0" fill="hold" nodeType="afterEffect">
                                  <p:stCondLst>
                                    <p:cond delay="0"/>
                                  </p:stCondLst>
                                  <p:childTnLst>
                                    <p:set>
                                      <p:cBhvr>
                                        <p:cTn id="13" dur="1" fill="hold">
                                          <p:stCondLst>
                                            <p:cond delay="0"/>
                                          </p:stCondLst>
                                        </p:cTn>
                                        <p:tgtEl>
                                          <p:spTgt spid="132100"/>
                                        </p:tgtEl>
                                        <p:attrNameLst>
                                          <p:attrName>style.visibility</p:attrName>
                                        </p:attrNameLst>
                                      </p:cBhvr>
                                      <p:to>
                                        <p:strVal val="visible"/>
                                      </p:to>
                                    </p:set>
                                    <p:animEffect transition="in" filter="wedge">
                                      <p:cBhvr>
                                        <p:cTn id="14" dur="2000"/>
                                        <p:tgtEl>
                                          <p:spTgt spid="13210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32" fill="hold" nodeType="clickEffect">
                                  <p:stCondLst>
                                    <p:cond delay="0"/>
                                  </p:stCondLst>
                                  <p:childTnLst>
                                    <p:set>
                                      <p:cBhvr>
                                        <p:cTn id="18" dur="1" fill="hold">
                                          <p:stCondLst>
                                            <p:cond delay="0"/>
                                          </p:stCondLst>
                                        </p:cTn>
                                        <p:tgtEl>
                                          <p:spTgt spid="132102"/>
                                        </p:tgtEl>
                                        <p:attrNameLst>
                                          <p:attrName>style.visibility</p:attrName>
                                        </p:attrNameLst>
                                      </p:cBhvr>
                                      <p:to>
                                        <p:strVal val="visible"/>
                                      </p:to>
                                    </p:set>
                                    <p:animEffect transition="in" filter="circle(out)">
                                      <p:cBhvr>
                                        <p:cTn id="19" dur="2000"/>
                                        <p:tgtEl>
                                          <p:spTgt spid="132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ChangeArrowheads="1"/>
          </p:cNvSpPr>
          <p:nvPr/>
        </p:nvSpPr>
        <p:spPr bwMode="auto">
          <a:xfrm>
            <a:off x="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3124" name="Object 4"/>
          <p:cNvGraphicFramePr>
            <a:graphicFrameLocks noChangeAspect="1"/>
          </p:cNvGraphicFramePr>
          <p:nvPr/>
        </p:nvGraphicFramePr>
        <p:xfrm>
          <a:off x="755650" y="1052513"/>
          <a:ext cx="6624638" cy="4832350"/>
        </p:xfrm>
        <a:graphic>
          <a:graphicData uri="http://schemas.openxmlformats.org/presentationml/2006/ole">
            <mc:AlternateContent xmlns:mc="http://schemas.openxmlformats.org/markup-compatibility/2006">
              <mc:Choice xmlns:v="urn:schemas-microsoft-com:vml" Requires="v">
                <p:oleObj spid="_x0000_s133139" name="公式" r:id="rId3" imgW="3136680" imgH="2286000" progId="Equation.3">
                  <p:embed/>
                </p:oleObj>
              </mc:Choice>
              <mc:Fallback>
                <p:oleObj name="公式" r:id="rId3" imgW="3136680" imgH="2286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052513"/>
                        <a:ext cx="6624638" cy="483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3126" name="Group 6"/>
          <p:cNvGrpSpPr>
            <a:grpSpLocks/>
          </p:cNvGrpSpPr>
          <p:nvPr/>
        </p:nvGrpSpPr>
        <p:grpSpPr bwMode="auto">
          <a:xfrm>
            <a:off x="468313" y="620713"/>
            <a:ext cx="8229600" cy="6048375"/>
            <a:chOff x="295" y="391"/>
            <a:chExt cx="5184" cy="3810"/>
          </a:xfrm>
        </p:grpSpPr>
        <p:sp>
          <p:nvSpPr>
            <p:cNvPr id="133127" name="Rectangle 7"/>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28" name="Rectangle 8"/>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29" name="Rectangle 9"/>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30" name="Rectangle 10"/>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31" name="Rectangle 11"/>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32" name="Rectangle 12"/>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33" name="Rectangle 13"/>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34" name="Rectangle 14"/>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35" name="Line 15"/>
            <p:cNvSpPr>
              <a:spLocks noChangeShapeType="1"/>
            </p:cNvSpPr>
            <p:nvPr/>
          </p:nvSpPr>
          <p:spPr bwMode="auto">
            <a:xfrm flipV="1">
              <a:off x="295" y="587"/>
              <a:ext cx="0" cy="3433"/>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6" name="Line 16"/>
            <p:cNvSpPr>
              <a:spLocks noChangeShapeType="1"/>
            </p:cNvSpPr>
            <p:nvPr/>
          </p:nvSpPr>
          <p:spPr bwMode="auto">
            <a:xfrm flipV="1">
              <a:off x="5465" y="756"/>
              <a:ext cx="14" cy="3082"/>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7" name="Freeform 17"/>
            <p:cNvSpPr>
              <a:spLocks/>
            </p:cNvSpPr>
            <p:nvPr/>
          </p:nvSpPr>
          <p:spPr bwMode="auto">
            <a:xfrm flipV="1">
              <a:off x="301" y="391"/>
              <a:ext cx="5178" cy="388"/>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8" name="Freeform 18"/>
            <p:cNvSpPr>
              <a:spLocks/>
            </p:cNvSpPr>
            <p:nvPr/>
          </p:nvSpPr>
          <p:spPr bwMode="auto">
            <a:xfrm>
              <a:off x="295" y="3813"/>
              <a:ext cx="5178" cy="388"/>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wipe(up)">
                                      <p:cBhvr>
                                        <p:cTn id="7" dur="500"/>
                                        <p:tgtEl>
                                          <p:spTgt spid="133126"/>
                                        </p:tgtEl>
                                      </p:cBhvr>
                                    </p:animEffect>
                                  </p:childTnLst>
                                </p:cTn>
                              </p:par>
                            </p:childTnLst>
                          </p:cTn>
                        </p:par>
                        <p:par>
                          <p:cTn id="8" fill="hold" nodeType="afterGroup">
                            <p:stCondLst>
                              <p:cond delay="500"/>
                            </p:stCondLst>
                            <p:childTnLst>
                              <p:par>
                                <p:cTn id="9" presetID="8" presetClass="entr" presetSubtype="16" fill="hold" nodeType="afterEffect">
                                  <p:stCondLst>
                                    <p:cond delay="0"/>
                                  </p:stCondLst>
                                  <p:childTnLst>
                                    <p:set>
                                      <p:cBhvr>
                                        <p:cTn id="10" dur="1" fill="hold">
                                          <p:stCondLst>
                                            <p:cond delay="0"/>
                                          </p:stCondLst>
                                        </p:cTn>
                                        <p:tgtEl>
                                          <p:spTgt spid="133124"/>
                                        </p:tgtEl>
                                        <p:attrNameLst>
                                          <p:attrName>style.visibility</p:attrName>
                                        </p:attrNameLst>
                                      </p:cBhvr>
                                      <p:to>
                                        <p:strVal val="visible"/>
                                      </p:to>
                                    </p:set>
                                    <p:animEffect transition="in" filter="diamond(in)">
                                      <p:cBhvr>
                                        <p:cTn id="11" dur="20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57" name="Group 13"/>
          <p:cNvGrpSpPr>
            <a:grpSpLocks/>
          </p:cNvGrpSpPr>
          <p:nvPr/>
        </p:nvGrpSpPr>
        <p:grpSpPr bwMode="auto">
          <a:xfrm>
            <a:off x="358775" y="1644650"/>
            <a:ext cx="2343150" cy="457200"/>
            <a:chOff x="0" y="874"/>
            <a:chExt cx="1476" cy="288"/>
          </a:xfrm>
        </p:grpSpPr>
        <p:sp>
          <p:nvSpPr>
            <p:cNvPr id="134150" name="Rectangle 6"/>
            <p:cNvSpPr>
              <a:spLocks noChangeArrowheads="1"/>
            </p:cNvSpPr>
            <p:nvPr/>
          </p:nvSpPr>
          <p:spPr bwMode="auto">
            <a:xfrm>
              <a:off x="0" y="874"/>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当</a:t>
              </a:r>
              <a:endParaRPr lang="zh-CN" altLang="en-US"/>
            </a:p>
          </p:txBody>
        </p:sp>
        <p:graphicFrame>
          <p:nvGraphicFramePr>
            <p:cNvPr id="134149" name="Object 5"/>
            <p:cNvGraphicFramePr>
              <a:graphicFrameLocks noChangeAspect="1"/>
            </p:cNvGraphicFramePr>
            <p:nvPr/>
          </p:nvGraphicFramePr>
          <p:xfrm>
            <a:off x="521" y="920"/>
            <a:ext cx="681" cy="213"/>
          </p:xfrm>
          <a:graphic>
            <a:graphicData uri="http://schemas.openxmlformats.org/presentationml/2006/ole">
              <mc:AlternateContent xmlns:mc="http://schemas.openxmlformats.org/markup-compatibility/2006">
                <mc:Choice xmlns:v="urn:schemas-microsoft-com:vml" Requires="v">
                  <p:oleObj spid="_x0000_s134172" name="公式" r:id="rId3" imgW="457200" imgH="139680" progId="Equation.3">
                    <p:embed/>
                  </p:oleObj>
                </mc:Choice>
                <mc:Fallback>
                  <p:oleObj name="公式" r:id="rId3" imgW="457200" imgH="139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920"/>
                          <a:ext cx="681"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1" name="Rectangle 7"/>
            <p:cNvSpPr>
              <a:spLocks noChangeArrowheads="1"/>
            </p:cNvSpPr>
            <p:nvPr/>
          </p:nvSpPr>
          <p:spPr bwMode="auto">
            <a:xfrm>
              <a:off x="975" y="874"/>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时</a:t>
              </a:r>
              <a:endParaRPr lang="zh-CN" altLang="en-US"/>
            </a:p>
          </p:txBody>
        </p:sp>
      </p:grpSp>
      <p:graphicFrame>
        <p:nvGraphicFramePr>
          <p:cNvPr id="134148" name="Object 4"/>
          <p:cNvGraphicFramePr>
            <a:graphicFrameLocks noChangeAspect="1"/>
          </p:cNvGraphicFramePr>
          <p:nvPr/>
        </p:nvGraphicFramePr>
        <p:xfrm>
          <a:off x="2698750" y="661988"/>
          <a:ext cx="3168650" cy="2479675"/>
        </p:xfrm>
        <a:graphic>
          <a:graphicData uri="http://schemas.openxmlformats.org/presentationml/2006/ole">
            <mc:AlternateContent xmlns:mc="http://schemas.openxmlformats.org/markup-compatibility/2006">
              <mc:Choice xmlns:v="urn:schemas-microsoft-com:vml" Requires="v">
                <p:oleObj spid="_x0000_s134173" name="公式" r:id="rId5" imgW="1752480" imgH="1371600" progId="Equation.3">
                  <p:embed/>
                </p:oleObj>
              </mc:Choice>
              <mc:Fallback>
                <p:oleObj name="公式" r:id="rId5" imgW="1752480" imgH="1371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750" y="661988"/>
                        <a:ext cx="3168650" cy="247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4158" name="Group 14"/>
          <p:cNvGrpSpPr>
            <a:grpSpLocks/>
          </p:cNvGrpSpPr>
          <p:nvPr/>
        </p:nvGrpSpPr>
        <p:grpSpPr bwMode="auto">
          <a:xfrm>
            <a:off x="468313" y="3068638"/>
            <a:ext cx="5384800" cy="458787"/>
            <a:chOff x="295" y="1888"/>
            <a:chExt cx="3392" cy="289"/>
          </a:xfrm>
        </p:grpSpPr>
        <p:sp>
          <p:nvSpPr>
            <p:cNvPr id="134153" name="Rectangle 9"/>
            <p:cNvSpPr>
              <a:spLocks noChangeArrowheads="1"/>
            </p:cNvSpPr>
            <p:nvPr/>
          </p:nvSpPr>
          <p:spPr bwMode="auto">
            <a:xfrm>
              <a:off x="295" y="1888"/>
              <a:ext cx="10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因此，当</a:t>
              </a:r>
              <a:endParaRPr lang="zh-CN" altLang="en-US"/>
            </a:p>
          </p:txBody>
        </p:sp>
        <p:graphicFrame>
          <p:nvGraphicFramePr>
            <p:cNvPr id="134152" name="Object 8"/>
            <p:cNvGraphicFramePr>
              <a:graphicFrameLocks noChangeAspect="1"/>
            </p:cNvGraphicFramePr>
            <p:nvPr/>
          </p:nvGraphicFramePr>
          <p:xfrm>
            <a:off x="1338" y="1950"/>
            <a:ext cx="726" cy="227"/>
          </p:xfrm>
          <a:graphic>
            <a:graphicData uri="http://schemas.openxmlformats.org/presentationml/2006/ole">
              <mc:AlternateContent xmlns:mc="http://schemas.openxmlformats.org/markup-compatibility/2006">
                <mc:Choice xmlns:v="urn:schemas-microsoft-com:vml" Requires="v">
                  <p:oleObj spid="_x0000_s134174" name="公式" r:id="rId7" imgW="457200" imgH="139680" progId="Equation.3">
                    <p:embed/>
                  </p:oleObj>
                </mc:Choice>
                <mc:Fallback>
                  <p:oleObj name="公式" r:id="rId7" imgW="457200" imgH="1396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8" y="1950"/>
                          <a:ext cx="72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4" name="Rectangle 10"/>
            <p:cNvSpPr>
              <a:spLocks noChangeArrowheads="1"/>
            </p:cNvSpPr>
            <p:nvPr/>
          </p:nvSpPr>
          <p:spPr bwMode="auto">
            <a:xfrm>
              <a:off x="1837" y="1889"/>
              <a:ext cx="18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时，（</a:t>
              </a:r>
              <a:r>
                <a:rPr lang="en-US" altLang="zh-CN">
                  <a:solidFill>
                    <a:srgbClr val="FF0000"/>
                  </a:solidFill>
                  <a:latin typeface="Times New Roman" pitchFamily="18" charset="0"/>
                  <a:cs typeface="Times New Roman" pitchFamily="18" charset="0"/>
                </a:rPr>
                <a:t>4.12</a:t>
              </a:r>
              <a:r>
                <a:rPr lang="zh-CN" altLang="en-US">
                  <a:latin typeface="Times New Roman" pitchFamily="18" charset="0"/>
                  <a:cs typeface="Times New Roman" pitchFamily="18" charset="0"/>
                </a:rPr>
                <a:t>）式中</a:t>
              </a:r>
              <a:endParaRPr lang="zh-CN" altLang="en-US"/>
            </a:p>
          </p:txBody>
        </p:sp>
      </p:grpSp>
      <p:sp>
        <p:nvSpPr>
          <p:cNvPr id="134156" name="Rectangle 12"/>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4155" name="Object 11"/>
          <p:cNvGraphicFramePr>
            <a:graphicFrameLocks noChangeAspect="1"/>
          </p:cNvGraphicFramePr>
          <p:nvPr/>
        </p:nvGraphicFramePr>
        <p:xfrm>
          <a:off x="1619250" y="3544888"/>
          <a:ext cx="5329238" cy="2908300"/>
        </p:xfrm>
        <a:graphic>
          <a:graphicData uri="http://schemas.openxmlformats.org/presentationml/2006/ole">
            <mc:AlternateContent xmlns:mc="http://schemas.openxmlformats.org/markup-compatibility/2006">
              <mc:Choice xmlns:v="urn:schemas-microsoft-com:vml" Requires="v">
                <p:oleObj spid="_x0000_s134175" name="公式" r:id="rId9" imgW="2514600" imgH="1371600" progId="Equation.3">
                  <p:embed/>
                </p:oleObj>
              </mc:Choice>
              <mc:Fallback>
                <p:oleObj name="公式" r:id="rId9" imgW="2514600" imgH="1371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3544888"/>
                        <a:ext cx="5329238" cy="290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4159" name="Group 15"/>
          <p:cNvGrpSpPr>
            <a:grpSpLocks/>
          </p:cNvGrpSpPr>
          <p:nvPr/>
        </p:nvGrpSpPr>
        <p:grpSpPr bwMode="auto">
          <a:xfrm>
            <a:off x="468313" y="476250"/>
            <a:ext cx="8229600" cy="6192838"/>
            <a:chOff x="295" y="391"/>
            <a:chExt cx="5184" cy="3810"/>
          </a:xfrm>
        </p:grpSpPr>
        <p:sp>
          <p:nvSpPr>
            <p:cNvPr id="134160" name="Rectangle 16"/>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4161" name="Rectangle 17"/>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4162" name="Rectangle 18"/>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4163" name="Rectangle 19"/>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4164" name="Rectangle 20"/>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4165" name="Rectangle 21"/>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4166" name="Rectangle 22"/>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4167" name="Rectangle 23"/>
            <p:cNvSpPr>
              <a:spLocks noChangeArrowheads="1"/>
            </p:cNvSpPr>
            <p:nvPr/>
          </p:nvSpPr>
          <p:spPr bwMode="auto">
            <a:xfrm>
              <a:off x="1085" y="1038"/>
              <a:ext cx="4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4168" name="Line 24"/>
            <p:cNvSpPr>
              <a:spLocks noChangeShapeType="1"/>
            </p:cNvSpPr>
            <p:nvPr/>
          </p:nvSpPr>
          <p:spPr bwMode="auto">
            <a:xfrm flipV="1">
              <a:off x="295" y="587"/>
              <a:ext cx="0" cy="3433"/>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9" name="Line 25"/>
            <p:cNvSpPr>
              <a:spLocks noChangeShapeType="1"/>
            </p:cNvSpPr>
            <p:nvPr/>
          </p:nvSpPr>
          <p:spPr bwMode="auto">
            <a:xfrm flipV="1">
              <a:off x="5465" y="756"/>
              <a:ext cx="14" cy="3082"/>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0" name="Freeform 26"/>
            <p:cNvSpPr>
              <a:spLocks/>
            </p:cNvSpPr>
            <p:nvPr/>
          </p:nvSpPr>
          <p:spPr bwMode="auto">
            <a:xfrm flipV="1">
              <a:off x="301" y="391"/>
              <a:ext cx="5178" cy="388"/>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1" name="Freeform 27"/>
            <p:cNvSpPr>
              <a:spLocks/>
            </p:cNvSpPr>
            <p:nvPr/>
          </p:nvSpPr>
          <p:spPr bwMode="auto">
            <a:xfrm>
              <a:off x="295" y="3813"/>
              <a:ext cx="5178" cy="388"/>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4159"/>
                                        </p:tgtEl>
                                        <p:attrNameLst>
                                          <p:attrName>style.visibility</p:attrName>
                                        </p:attrNameLst>
                                      </p:cBhvr>
                                      <p:to>
                                        <p:strVal val="visible"/>
                                      </p:to>
                                    </p:set>
                                    <p:animEffect transition="in" filter="wipe(up)">
                                      <p:cBhvr>
                                        <p:cTn id="7" dur="500"/>
                                        <p:tgtEl>
                                          <p:spTgt spid="134159"/>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34157"/>
                                        </p:tgtEl>
                                        <p:attrNameLst>
                                          <p:attrName>style.visibility</p:attrName>
                                        </p:attrNameLst>
                                      </p:cBhvr>
                                      <p:to>
                                        <p:strVal val="visible"/>
                                      </p:to>
                                    </p:set>
                                    <p:animEffect transition="in" filter="strips(downRight)">
                                      <p:cBhvr>
                                        <p:cTn id="11" dur="500"/>
                                        <p:tgtEl>
                                          <p:spTgt spid="134157"/>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4148"/>
                                        </p:tgtEl>
                                        <p:attrNameLst>
                                          <p:attrName>style.visibility</p:attrName>
                                        </p:attrNameLst>
                                      </p:cBhvr>
                                      <p:to>
                                        <p:strVal val="visible"/>
                                      </p:to>
                                    </p:set>
                                    <p:animEffect transition="in" filter="fade">
                                      <p:cBhvr>
                                        <p:cTn id="15" dur="2000"/>
                                        <p:tgtEl>
                                          <p:spTgt spid="13414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34158"/>
                                        </p:tgtEl>
                                        <p:attrNameLst>
                                          <p:attrName>style.visibility</p:attrName>
                                        </p:attrNameLst>
                                      </p:cBhvr>
                                      <p:to>
                                        <p:strVal val="visible"/>
                                      </p:to>
                                    </p:set>
                                    <p:animEffect transition="in" filter="slide(fromBottom)">
                                      <p:cBhvr>
                                        <p:cTn id="20" dur="500"/>
                                        <p:tgtEl>
                                          <p:spTgt spid="134158"/>
                                        </p:tgtEl>
                                      </p:cBhvr>
                                    </p:animEffect>
                                  </p:childTnLst>
                                </p:cTn>
                              </p:par>
                            </p:childTnLst>
                          </p:cTn>
                        </p:par>
                        <p:par>
                          <p:cTn id="21" fill="hold" nodeType="afterGroup">
                            <p:stCondLst>
                              <p:cond delay="500"/>
                            </p:stCondLst>
                            <p:childTnLst>
                              <p:par>
                                <p:cTn id="22" presetID="21" presetClass="entr" presetSubtype="4" fill="hold" nodeType="afterEffect">
                                  <p:stCondLst>
                                    <p:cond delay="0"/>
                                  </p:stCondLst>
                                  <p:childTnLst>
                                    <p:set>
                                      <p:cBhvr>
                                        <p:cTn id="23" dur="1" fill="hold">
                                          <p:stCondLst>
                                            <p:cond delay="0"/>
                                          </p:stCondLst>
                                        </p:cTn>
                                        <p:tgtEl>
                                          <p:spTgt spid="134155"/>
                                        </p:tgtEl>
                                        <p:attrNameLst>
                                          <p:attrName>style.visibility</p:attrName>
                                        </p:attrNameLst>
                                      </p:cBhvr>
                                      <p:to>
                                        <p:strVal val="visible"/>
                                      </p:to>
                                    </p:set>
                                    <p:animEffect transition="in" filter="wheel(4)">
                                      <p:cBhvr>
                                        <p:cTn id="24" dur="2000"/>
                                        <p:tgtEl>
                                          <p:spTgt spid="13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83" name="Group 15"/>
          <p:cNvGrpSpPr>
            <a:grpSpLocks/>
          </p:cNvGrpSpPr>
          <p:nvPr/>
        </p:nvGrpSpPr>
        <p:grpSpPr bwMode="auto">
          <a:xfrm rot="10800000" flipH="1">
            <a:off x="519113" y="404813"/>
            <a:ext cx="8229600" cy="6048375"/>
            <a:chOff x="295" y="527"/>
            <a:chExt cx="5184" cy="3629"/>
          </a:xfrm>
        </p:grpSpPr>
        <p:sp>
          <p:nvSpPr>
            <p:cNvPr id="135184" name="Line 16"/>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5185" name="Group 17"/>
            <p:cNvGrpSpPr>
              <a:grpSpLocks/>
            </p:cNvGrpSpPr>
            <p:nvPr/>
          </p:nvGrpSpPr>
          <p:grpSpPr bwMode="auto">
            <a:xfrm>
              <a:off x="295" y="527"/>
              <a:ext cx="5184" cy="3629"/>
              <a:chOff x="295" y="618"/>
              <a:chExt cx="5184" cy="3583"/>
            </a:xfrm>
          </p:grpSpPr>
          <p:sp>
            <p:nvSpPr>
              <p:cNvPr id="135186" name="Line 18"/>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5187" name="Group 19"/>
              <p:cNvGrpSpPr>
                <a:grpSpLocks/>
              </p:cNvGrpSpPr>
              <p:nvPr/>
            </p:nvGrpSpPr>
            <p:grpSpPr bwMode="auto">
              <a:xfrm>
                <a:off x="301" y="618"/>
                <a:ext cx="5178" cy="3583"/>
                <a:chOff x="301" y="618"/>
                <a:chExt cx="5178" cy="3095"/>
              </a:xfrm>
            </p:grpSpPr>
            <p:sp>
              <p:nvSpPr>
                <p:cNvPr id="135188" name="Line 20"/>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9" name="Freeform 21"/>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5173" name="Rectangle 5"/>
          <p:cNvSpPr>
            <a:spLocks noChangeArrowheads="1"/>
          </p:cNvSpPr>
          <p:nvPr/>
        </p:nvSpPr>
        <p:spPr bwMode="auto">
          <a:xfrm>
            <a:off x="468313" y="668338"/>
            <a:ext cx="766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即</a:t>
            </a:r>
            <a:endParaRPr lang="zh-CN" altLang="en-US"/>
          </a:p>
        </p:txBody>
      </p:sp>
      <p:graphicFrame>
        <p:nvGraphicFramePr>
          <p:cNvPr id="135172" name="Object 4"/>
          <p:cNvGraphicFramePr>
            <a:graphicFrameLocks noChangeAspect="1"/>
          </p:cNvGraphicFramePr>
          <p:nvPr/>
        </p:nvGraphicFramePr>
        <p:xfrm>
          <a:off x="1116013" y="404813"/>
          <a:ext cx="4824412" cy="3314700"/>
        </p:xfrm>
        <a:graphic>
          <a:graphicData uri="http://schemas.openxmlformats.org/presentationml/2006/ole">
            <mc:AlternateContent xmlns:mc="http://schemas.openxmlformats.org/markup-compatibility/2006">
              <mc:Choice xmlns:v="urn:schemas-microsoft-com:vml" Requires="v">
                <p:oleObj spid="_x0000_s135190" name="公式" r:id="rId3" imgW="2361960" imgH="1625400" progId="Equation.3">
                  <p:embed/>
                </p:oleObj>
              </mc:Choice>
              <mc:Fallback>
                <p:oleObj name="公式" r:id="rId3" imgW="2361960" imgH="1625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04813"/>
                        <a:ext cx="4824412" cy="331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5182" name="Group 14"/>
          <p:cNvGrpSpPr>
            <a:grpSpLocks/>
          </p:cNvGrpSpPr>
          <p:nvPr/>
        </p:nvGrpSpPr>
        <p:grpSpPr bwMode="auto">
          <a:xfrm>
            <a:off x="539750" y="3644900"/>
            <a:ext cx="8424863" cy="1187450"/>
            <a:chOff x="158" y="2296"/>
            <a:chExt cx="5307" cy="748"/>
          </a:xfrm>
        </p:grpSpPr>
        <p:grpSp>
          <p:nvGrpSpPr>
            <p:cNvPr id="135181" name="Group 13"/>
            <p:cNvGrpSpPr>
              <a:grpSpLocks/>
            </p:cNvGrpSpPr>
            <p:nvPr/>
          </p:nvGrpSpPr>
          <p:grpSpPr bwMode="auto">
            <a:xfrm>
              <a:off x="158" y="2296"/>
              <a:ext cx="5307" cy="748"/>
              <a:chOff x="158" y="2296"/>
              <a:chExt cx="5307" cy="748"/>
            </a:xfrm>
          </p:grpSpPr>
          <p:sp>
            <p:nvSpPr>
              <p:cNvPr id="135178" name="Rectangle 10"/>
              <p:cNvSpPr>
                <a:spLocks noChangeArrowheads="1"/>
              </p:cNvSpPr>
              <p:nvPr/>
            </p:nvSpPr>
            <p:spPr bwMode="auto">
              <a:xfrm>
                <a:off x="158" y="2296"/>
                <a:ext cx="530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itchFamily="18" charset="0"/>
                    <a:cs typeface="Times New Roman" pitchFamily="18" charset="0"/>
                  </a:rPr>
                  <a:t>因此，在极限情况下所有同胞对或者是 （</a:t>
                </a:r>
                <a:r>
                  <a:rPr lang="en-US" altLang="zh-CN" i="1">
                    <a:solidFill>
                      <a:srgbClr val="0000FF"/>
                    </a:solidFill>
                    <a:latin typeface="Times New Roman" pitchFamily="18" charset="0"/>
                    <a:cs typeface="Times New Roman" pitchFamily="18" charset="0"/>
                  </a:rPr>
                  <a:t>A</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AA</a:t>
                </a:r>
                <a:r>
                  <a:rPr lang="zh-CN" altLang="en-US">
                    <a:latin typeface="Times New Roman" pitchFamily="18" charset="0"/>
                    <a:cs typeface="Times New Roman" pitchFamily="18" charset="0"/>
                  </a:rPr>
                  <a:t>）型，或者是（</a:t>
                </a:r>
                <a:r>
                  <a:rPr lang="en-US" altLang="zh-CN" i="1">
                    <a:solidFill>
                      <a:srgbClr val="0000FF"/>
                    </a:solidFill>
                    <a:latin typeface="Times New Roman" pitchFamily="18" charset="0"/>
                    <a:cs typeface="Times New Roman" pitchFamily="18" charset="0"/>
                  </a:rPr>
                  <a:t>a</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aa</a:t>
                </a:r>
                <a:r>
                  <a:rPr lang="zh-CN" altLang="en-US">
                    <a:latin typeface="Times New Roman" pitchFamily="18" charset="0"/>
                    <a:cs typeface="Times New Roman" pitchFamily="18" charset="0"/>
                  </a:rPr>
                  <a:t>）型。如果初始的父母体同胞对  是（</a:t>
                </a:r>
                <a:r>
                  <a:rPr lang="en-US" altLang="zh-CN" i="1">
                    <a:solidFill>
                      <a:srgbClr val="0000FF"/>
                    </a:solidFill>
                    <a:latin typeface="Times New Roman" pitchFamily="18" charset="0"/>
                    <a:cs typeface="Times New Roman" pitchFamily="18" charset="0"/>
                  </a:rPr>
                  <a:t>A</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Aa</a:t>
                </a:r>
                <a:r>
                  <a:rPr lang="zh-CN" altLang="en-US">
                    <a:latin typeface="Times New Roman" pitchFamily="18" charset="0"/>
                    <a:cs typeface="Times New Roman" pitchFamily="18" charset="0"/>
                  </a:rPr>
                  <a:t>）型，即</a:t>
                </a:r>
                <a:r>
                  <a:rPr lang="en-US" altLang="zh-CN" i="1">
                    <a:solidFill>
                      <a:srgbClr val="0000FF"/>
                    </a:solidFill>
                    <a:latin typeface="Times New Roman" pitchFamily="18" charset="0"/>
                    <a:cs typeface="Times New Roman" pitchFamily="18" charset="0"/>
                  </a:rPr>
                  <a:t>b</a:t>
                </a:r>
                <a:r>
                  <a:rPr lang="en-US" altLang="zh-CN" baseline="-30000">
                    <a:solidFill>
                      <a:srgbClr val="0000FF"/>
                    </a:solidFill>
                    <a:latin typeface="Times New Roman" pitchFamily="18" charset="0"/>
                    <a:cs typeface="Times New Roman" pitchFamily="18" charset="0"/>
                  </a:rPr>
                  <a:t>0</a:t>
                </a:r>
                <a:r>
                  <a:rPr lang="en-US" altLang="zh-CN">
                    <a:solidFill>
                      <a:srgbClr val="0000FF"/>
                    </a:solidFill>
                    <a:latin typeface="Times New Roman" pitchFamily="18" charset="0"/>
                    <a:cs typeface="Times New Roman" pitchFamily="18" charset="0"/>
                  </a:rPr>
                  <a:t>=1</a:t>
                </a:r>
                <a:r>
                  <a:rPr lang="zh-CN" altLang="en-US">
                    <a:latin typeface="Times New Roman" pitchFamily="18" charset="0"/>
                    <a:cs typeface="Times New Roman" pitchFamily="18" charset="0"/>
                  </a:rPr>
                  <a:t>，而</a:t>
                </a:r>
                <a:r>
                  <a:rPr lang="en-US" altLang="zh-CN" i="1">
                    <a:solidFill>
                      <a:srgbClr val="0000FF"/>
                    </a:solidFill>
                    <a:latin typeface="Times New Roman" pitchFamily="18" charset="0"/>
                    <a:cs typeface="Times New Roman" pitchFamily="18" charset="0"/>
                  </a:rPr>
                  <a:t>a</a:t>
                </a:r>
                <a:r>
                  <a:rPr lang="en-US" altLang="zh-CN" baseline="-30000">
                    <a:solidFill>
                      <a:srgbClr val="0000FF"/>
                    </a:solidFill>
                    <a:latin typeface="Times New Roman" pitchFamily="18" charset="0"/>
                    <a:cs typeface="Times New Roman" pitchFamily="18" charset="0"/>
                  </a:rPr>
                  <a:t>0</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 c</a:t>
                </a:r>
                <a:r>
                  <a:rPr lang="en-US" altLang="zh-CN" baseline="-30000">
                    <a:solidFill>
                      <a:srgbClr val="0000FF"/>
                    </a:solidFill>
                    <a:latin typeface="Times New Roman" pitchFamily="18" charset="0"/>
                    <a:cs typeface="Times New Roman" pitchFamily="18" charset="0"/>
                  </a:rPr>
                  <a:t>0</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 d</a:t>
                </a:r>
                <a:r>
                  <a:rPr lang="en-US" altLang="zh-CN" baseline="-30000">
                    <a:solidFill>
                      <a:srgbClr val="0000FF"/>
                    </a:solidFill>
                    <a:latin typeface="Times New Roman" pitchFamily="18" charset="0"/>
                    <a:cs typeface="Times New Roman" pitchFamily="18" charset="0"/>
                  </a:rPr>
                  <a:t>0</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 e</a:t>
                </a:r>
                <a:r>
                  <a:rPr lang="en-US" altLang="zh-CN" baseline="-30000">
                    <a:solidFill>
                      <a:srgbClr val="0000FF"/>
                    </a:solidFill>
                    <a:latin typeface="Times New Roman" pitchFamily="18" charset="0"/>
                    <a:cs typeface="Times New Roman" pitchFamily="18" charset="0"/>
                  </a:rPr>
                  <a:t>0</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 f</a:t>
                </a:r>
                <a:r>
                  <a:rPr lang="en-US" altLang="zh-CN" baseline="-30000">
                    <a:solidFill>
                      <a:srgbClr val="0000FF"/>
                    </a:solidFill>
                    <a:latin typeface="Times New Roman" pitchFamily="18" charset="0"/>
                    <a:cs typeface="Times New Roman" pitchFamily="18" charset="0"/>
                  </a:rPr>
                  <a:t>0</a:t>
                </a:r>
                <a:r>
                  <a:rPr lang="en-US" altLang="zh-CN">
                    <a:solidFill>
                      <a:srgbClr val="0000FF"/>
                    </a:solidFill>
                    <a:latin typeface="Times New Roman" pitchFamily="18" charset="0"/>
                    <a:cs typeface="Times New Roman" pitchFamily="18" charset="0"/>
                  </a:rPr>
                  <a:t>=0</a:t>
                </a:r>
                <a:r>
                  <a:rPr lang="zh-CN" altLang="en-US">
                    <a:latin typeface="Times New Roman" pitchFamily="18" charset="0"/>
                    <a:cs typeface="Times New Roman" pitchFamily="18" charset="0"/>
                  </a:rPr>
                  <a:t>，于是，当</a:t>
                </a:r>
                <a:endParaRPr lang="zh-CN" altLang="en-US"/>
              </a:p>
            </p:txBody>
          </p:sp>
          <p:graphicFrame>
            <p:nvGraphicFramePr>
              <p:cNvPr id="135177" name="Object 9"/>
              <p:cNvGraphicFramePr>
                <a:graphicFrameLocks noChangeAspect="1"/>
              </p:cNvGraphicFramePr>
              <p:nvPr/>
            </p:nvGraphicFramePr>
            <p:xfrm>
              <a:off x="3560" y="2795"/>
              <a:ext cx="726" cy="227"/>
            </p:xfrm>
            <a:graphic>
              <a:graphicData uri="http://schemas.openxmlformats.org/presentationml/2006/ole">
                <mc:AlternateContent xmlns:mc="http://schemas.openxmlformats.org/markup-compatibility/2006">
                  <mc:Choice xmlns:v="urn:schemas-microsoft-com:vml" Requires="v">
                    <p:oleObj spid="_x0000_s135191" name="公式" r:id="rId5" imgW="457200" imgH="139680" progId="Equation.3">
                      <p:embed/>
                    </p:oleObj>
                  </mc:Choice>
                  <mc:Fallback>
                    <p:oleObj name="公式" r:id="rId5" imgW="457200" imgH="1396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 y="2795"/>
                            <a:ext cx="72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5179" name="Rectangle 11"/>
            <p:cNvSpPr>
              <a:spLocks noChangeArrowheads="1"/>
            </p:cNvSpPr>
            <p:nvPr/>
          </p:nvSpPr>
          <p:spPr bwMode="auto">
            <a:xfrm>
              <a:off x="4059" y="2734"/>
              <a:ext cx="4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时</a:t>
              </a:r>
              <a:endParaRPr lang="zh-CN" altLang="en-US"/>
            </a:p>
          </p:txBody>
        </p:sp>
      </p:grpSp>
      <p:graphicFrame>
        <p:nvGraphicFramePr>
          <p:cNvPr id="135176" name="Object 8"/>
          <p:cNvGraphicFramePr>
            <a:graphicFrameLocks noChangeAspect="1"/>
          </p:cNvGraphicFramePr>
          <p:nvPr/>
        </p:nvGraphicFramePr>
        <p:xfrm>
          <a:off x="2903538" y="4800600"/>
          <a:ext cx="3109912" cy="1004888"/>
        </p:xfrm>
        <a:graphic>
          <a:graphicData uri="http://schemas.openxmlformats.org/presentationml/2006/ole">
            <mc:AlternateContent xmlns:mc="http://schemas.openxmlformats.org/markup-compatibility/2006">
              <mc:Choice xmlns:v="urn:schemas-microsoft-com:vml" Requires="v">
                <p:oleObj spid="_x0000_s135192" name="公式" r:id="rId7" imgW="1447560" imgH="469800" progId="Equation.3">
                  <p:embed/>
                </p:oleObj>
              </mc:Choice>
              <mc:Fallback>
                <p:oleObj name="公式" r:id="rId7" imgW="1447560" imgH="469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3538" y="4800600"/>
                        <a:ext cx="3109912"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80" name="Text Box 12"/>
          <p:cNvSpPr txBox="1">
            <a:spLocks noChangeArrowheads="1"/>
          </p:cNvSpPr>
          <p:nvPr/>
        </p:nvSpPr>
        <p:spPr bwMode="auto">
          <a:xfrm>
            <a:off x="539750" y="5851525"/>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即同胞对是</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zh-CN" altLang="en-US"/>
              <a:t>型的概率是</a:t>
            </a:r>
            <a:r>
              <a:rPr lang="en-US" altLang="zh-CN">
                <a:solidFill>
                  <a:srgbClr val="0000FF"/>
                </a:solidFill>
              </a:rPr>
              <a:t>2/3</a:t>
            </a:r>
            <a:r>
              <a:rPr lang="zh-CN" altLang="en-US"/>
              <a:t>，是</a:t>
            </a:r>
            <a:r>
              <a:rPr lang="en-US" altLang="zh-CN"/>
              <a:t>(</a:t>
            </a:r>
            <a:r>
              <a:rPr lang="en-US" altLang="zh-CN" i="1">
                <a:solidFill>
                  <a:srgbClr val="0000FF"/>
                </a:solidFill>
              </a:rPr>
              <a:t>a</a:t>
            </a:r>
            <a:r>
              <a:rPr lang="en-US" altLang="zh-CN">
                <a:solidFill>
                  <a:srgbClr val="0000FF"/>
                </a:solidFill>
              </a:rPr>
              <a:t>,</a:t>
            </a:r>
            <a:r>
              <a:rPr lang="en-US" altLang="zh-CN" i="1">
                <a:solidFill>
                  <a:srgbClr val="0000FF"/>
                </a:solidFill>
              </a:rPr>
              <a:t>aa</a:t>
            </a:r>
            <a:r>
              <a:rPr lang="en-US" altLang="zh-CN"/>
              <a:t>)</a:t>
            </a:r>
            <a:r>
              <a:rPr lang="zh-CN" altLang="en-US"/>
              <a:t>型的概率为</a:t>
            </a:r>
            <a:r>
              <a:rPr lang="en-US" altLang="zh-CN">
                <a:solidFill>
                  <a:srgbClr val="0000FF"/>
                </a:solidFill>
              </a:rPr>
              <a:t>1/3</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5183"/>
                                        </p:tgtEl>
                                        <p:attrNameLst>
                                          <p:attrName>style.visibility</p:attrName>
                                        </p:attrNameLst>
                                      </p:cBhvr>
                                      <p:to>
                                        <p:strVal val="visible"/>
                                      </p:to>
                                    </p:set>
                                    <p:animEffect transition="in" filter="wipe(up)">
                                      <p:cBhvr>
                                        <p:cTn id="7" dur="500"/>
                                        <p:tgtEl>
                                          <p:spTgt spid="13518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5173"/>
                                        </p:tgtEl>
                                        <p:attrNameLst>
                                          <p:attrName>style.visibility</p:attrName>
                                        </p:attrNameLst>
                                      </p:cBhvr>
                                      <p:to>
                                        <p:strVal val="visible"/>
                                      </p:to>
                                    </p:set>
                                  </p:childTnLst>
                                </p:cTn>
                              </p:par>
                            </p:childTnLst>
                          </p:cTn>
                        </p:par>
                        <p:par>
                          <p:cTn id="11" fill="hold" nodeType="afterGroup">
                            <p:stCondLst>
                              <p:cond delay="500"/>
                            </p:stCondLst>
                            <p:childTnLst>
                              <p:par>
                                <p:cTn id="12" presetID="8" presetClass="entr" presetSubtype="16" fill="hold" nodeType="afterEffect">
                                  <p:stCondLst>
                                    <p:cond delay="0"/>
                                  </p:stCondLst>
                                  <p:childTnLst>
                                    <p:set>
                                      <p:cBhvr>
                                        <p:cTn id="13" dur="1" fill="hold">
                                          <p:stCondLst>
                                            <p:cond delay="0"/>
                                          </p:stCondLst>
                                        </p:cTn>
                                        <p:tgtEl>
                                          <p:spTgt spid="135172"/>
                                        </p:tgtEl>
                                        <p:attrNameLst>
                                          <p:attrName>style.visibility</p:attrName>
                                        </p:attrNameLst>
                                      </p:cBhvr>
                                      <p:to>
                                        <p:strVal val="visible"/>
                                      </p:to>
                                    </p:set>
                                    <p:animEffect transition="in" filter="diamond(in)">
                                      <p:cBhvr>
                                        <p:cTn id="14" dur="2000"/>
                                        <p:tgtEl>
                                          <p:spTgt spid="13517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5" fill="hold" nodeType="clickEffect">
                                  <p:stCondLst>
                                    <p:cond delay="0"/>
                                  </p:stCondLst>
                                  <p:childTnLst>
                                    <p:set>
                                      <p:cBhvr>
                                        <p:cTn id="18" dur="1" fill="hold">
                                          <p:stCondLst>
                                            <p:cond delay="0"/>
                                          </p:stCondLst>
                                        </p:cTn>
                                        <p:tgtEl>
                                          <p:spTgt spid="135182"/>
                                        </p:tgtEl>
                                        <p:attrNameLst>
                                          <p:attrName>style.visibility</p:attrName>
                                        </p:attrNameLst>
                                      </p:cBhvr>
                                      <p:to>
                                        <p:strVal val="visible"/>
                                      </p:to>
                                    </p:set>
                                    <p:animEffect transition="in" filter="randombar(vertical)">
                                      <p:cBhvr>
                                        <p:cTn id="19" dur="500"/>
                                        <p:tgtEl>
                                          <p:spTgt spid="13518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35176"/>
                                        </p:tgtEl>
                                        <p:attrNameLst>
                                          <p:attrName>style.visibility</p:attrName>
                                        </p:attrNameLst>
                                      </p:cBhvr>
                                      <p:to>
                                        <p:strVal val="visible"/>
                                      </p:to>
                                    </p:set>
                                    <p:animEffect transition="in" filter="fade">
                                      <p:cBhvr>
                                        <p:cTn id="24" dur="2000"/>
                                        <p:tgtEl>
                                          <p:spTgt spid="13517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135180"/>
                                        </p:tgtEl>
                                        <p:attrNameLst>
                                          <p:attrName>style.visibility</p:attrName>
                                        </p:attrNameLst>
                                      </p:cBhvr>
                                      <p:to>
                                        <p:strVal val="visible"/>
                                      </p:to>
                                    </p:set>
                                    <p:anim calcmode="discrete" valueType="clr">
                                      <p:cBhvr override="childStyle">
                                        <p:cTn id="29" dur="80"/>
                                        <p:tgtEl>
                                          <p:spTgt spid="135180"/>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35180"/>
                                        </p:tgtEl>
                                        <p:attrNameLst>
                                          <p:attrName>fillcolor</p:attrName>
                                        </p:attrNameLst>
                                      </p:cBhvr>
                                      <p:tavLst>
                                        <p:tav tm="0">
                                          <p:val>
                                            <p:clrVal>
                                              <a:schemeClr val="accent2"/>
                                            </p:clrVal>
                                          </p:val>
                                        </p:tav>
                                        <p:tav tm="50000">
                                          <p:val>
                                            <p:clrVal>
                                              <a:schemeClr val="hlink"/>
                                            </p:clrVal>
                                          </p:val>
                                        </p:tav>
                                      </p:tavLst>
                                    </p:anim>
                                    <p:set>
                                      <p:cBhvr>
                                        <p:cTn id="31" dur="80"/>
                                        <p:tgtEl>
                                          <p:spTgt spid="13518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p:bldP spid="13518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207" name="Group 15"/>
          <p:cNvGrpSpPr>
            <a:grpSpLocks/>
          </p:cNvGrpSpPr>
          <p:nvPr/>
        </p:nvGrpSpPr>
        <p:grpSpPr bwMode="auto">
          <a:xfrm>
            <a:off x="323850" y="1125538"/>
            <a:ext cx="8351838" cy="1584325"/>
            <a:chOff x="204" y="754"/>
            <a:chExt cx="5261" cy="998"/>
          </a:xfrm>
        </p:grpSpPr>
        <p:sp>
          <p:nvSpPr>
            <p:cNvPr id="136204" name="AutoShape 12"/>
            <p:cNvSpPr>
              <a:spLocks noChangeArrowheads="1"/>
            </p:cNvSpPr>
            <p:nvPr/>
          </p:nvSpPr>
          <p:spPr bwMode="auto">
            <a:xfrm>
              <a:off x="204" y="754"/>
              <a:ext cx="5261" cy="998"/>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36205" name="Text Box 13"/>
            <p:cNvSpPr txBox="1">
              <a:spLocks noChangeArrowheads="1"/>
            </p:cNvSpPr>
            <p:nvPr/>
          </p:nvSpPr>
          <p:spPr bwMode="auto">
            <a:xfrm>
              <a:off x="250" y="764"/>
              <a:ext cx="520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（正则链与吸收链）</a:t>
              </a:r>
            </a:p>
            <a:p>
              <a:r>
                <a:rPr lang="zh-CN" altLang="en-US"/>
                <a:t>根据转移矩阵的不同结构，马氏链可以分为多个不同的类型，这里，我们只简单介绍其中常见而又较为重要的两类：</a:t>
              </a:r>
              <a:r>
                <a:rPr lang="zh-CN" altLang="en-US">
                  <a:solidFill>
                    <a:srgbClr val="0000FF"/>
                  </a:solidFill>
                </a:rPr>
                <a:t>正则链</a:t>
              </a:r>
              <a:r>
                <a:rPr lang="zh-CN" altLang="en-US"/>
                <a:t>与</a:t>
              </a:r>
              <a:r>
                <a:rPr lang="zh-CN" altLang="en-US">
                  <a:solidFill>
                    <a:srgbClr val="0000FF"/>
                  </a:solidFill>
                </a:rPr>
                <a:t>吸收链</a:t>
              </a:r>
              <a:r>
                <a:rPr lang="zh-CN" altLang="en-US"/>
                <a:t>。</a:t>
              </a:r>
            </a:p>
          </p:txBody>
        </p:sp>
      </p:grpSp>
      <p:pic>
        <p:nvPicPr>
          <p:cNvPr id="136206" name="Picture 14" descr="H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33375"/>
            <a:ext cx="862012"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136219" name="Group 27"/>
          <p:cNvGrpSpPr>
            <a:grpSpLocks/>
          </p:cNvGrpSpPr>
          <p:nvPr/>
        </p:nvGrpSpPr>
        <p:grpSpPr bwMode="auto">
          <a:xfrm>
            <a:off x="323850" y="2852738"/>
            <a:ext cx="8351838" cy="1295400"/>
            <a:chOff x="204" y="1797"/>
            <a:chExt cx="5261" cy="816"/>
          </a:xfrm>
        </p:grpSpPr>
        <p:grpSp>
          <p:nvGrpSpPr>
            <p:cNvPr id="136208" name="Group 16"/>
            <p:cNvGrpSpPr>
              <a:grpSpLocks/>
            </p:cNvGrpSpPr>
            <p:nvPr/>
          </p:nvGrpSpPr>
          <p:grpSpPr bwMode="auto">
            <a:xfrm>
              <a:off x="204" y="1797"/>
              <a:ext cx="5261" cy="816"/>
              <a:chOff x="249" y="391"/>
              <a:chExt cx="5353" cy="1950"/>
            </a:xfrm>
          </p:grpSpPr>
          <p:sp>
            <p:nvSpPr>
              <p:cNvPr id="136209" name="Text Box 17" descr="再生纸"/>
              <p:cNvSpPr txBox="1">
                <a:spLocks noChangeArrowheads="1"/>
              </p:cNvSpPr>
              <p:nvPr/>
            </p:nvSpPr>
            <p:spPr bwMode="auto">
              <a:xfrm>
                <a:off x="249" y="391"/>
                <a:ext cx="5353" cy="1950"/>
              </a:xfrm>
              <a:prstGeom prst="rect">
                <a:avLst/>
              </a:prstGeom>
              <a:blipFill dpi="0" rotWithShape="0">
                <a:blip r:embed="rId4"/>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55663" indent="-855663">
                  <a:defRPr>
                    <a:solidFill>
                      <a:schemeClr val="tx1"/>
                    </a:solidFill>
                    <a:latin typeface="Arial" pitchFamily="34" charset="0"/>
                    <a:ea typeface="宋体" pitchFamily="2" charset="-122"/>
                  </a:defRPr>
                </a:lvl1pPr>
                <a:lvl2pPr marL="1046163">
                  <a:defRPr>
                    <a:solidFill>
                      <a:schemeClr val="tx1"/>
                    </a:solidFill>
                    <a:latin typeface="Arial" pitchFamily="34" charset="0"/>
                    <a:ea typeface="宋体" pitchFamily="2" charset="-122"/>
                  </a:defRPr>
                </a:lvl2pPr>
                <a:lvl3pPr marL="1236663">
                  <a:defRPr>
                    <a:solidFill>
                      <a:schemeClr val="tx1"/>
                    </a:solidFill>
                    <a:latin typeface="Arial" pitchFamily="34" charset="0"/>
                    <a:ea typeface="宋体" pitchFamily="2" charset="-122"/>
                  </a:defRPr>
                </a:lvl3pPr>
                <a:lvl4pPr marL="142716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endParaRPr kumimoji="1" lang="zh-CN" altLang="zh-CN" sz="2800">
                  <a:solidFill>
                    <a:srgbClr val="0000FF"/>
                  </a:solidFill>
                </a:endParaRPr>
              </a:p>
            </p:txBody>
          </p:sp>
          <p:sp>
            <p:nvSpPr>
              <p:cNvPr id="136210" name="Text Box 18"/>
              <p:cNvSpPr txBox="1">
                <a:spLocks noChangeArrowheads="1"/>
              </p:cNvSpPr>
              <p:nvPr/>
            </p:nvSpPr>
            <p:spPr bwMode="auto">
              <a:xfrm>
                <a:off x="249" y="436"/>
                <a:ext cx="5262"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b="0"/>
              </a:p>
            </p:txBody>
          </p:sp>
        </p:grpSp>
        <p:sp>
          <p:nvSpPr>
            <p:cNvPr id="136211" name="Text Box 19"/>
            <p:cNvSpPr txBox="1">
              <a:spLocks noChangeArrowheads="1"/>
            </p:cNvSpPr>
            <p:nvPr/>
          </p:nvSpPr>
          <p:spPr bwMode="auto">
            <a:xfrm>
              <a:off x="249" y="1842"/>
              <a:ext cx="52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定义</a:t>
              </a:r>
              <a:r>
                <a:rPr lang="en-US" altLang="zh-CN">
                  <a:solidFill>
                    <a:srgbClr val="FF0000"/>
                  </a:solidFill>
                </a:rPr>
                <a:t>2</a:t>
              </a:r>
              <a:r>
                <a:rPr lang="en-US" altLang="zh-CN"/>
                <a:t>  </a:t>
              </a:r>
              <a:r>
                <a:rPr lang="zh-CN" altLang="en-US"/>
                <a:t>对于马氏链，若存在一正整  数</a:t>
              </a:r>
              <a:r>
                <a:rPr lang="en-US" altLang="zh-CN" i="1">
                  <a:solidFill>
                    <a:srgbClr val="0000FF"/>
                  </a:solidFill>
                </a:rPr>
                <a:t>K</a:t>
              </a:r>
              <a:r>
                <a:rPr lang="zh-CN" altLang="en-US"/>
                <a:t>，使其转移矩阵 的</a:t>
              </a:r>
              <a:r>
                <a:rPr lang="en-US" altLang="zh-CN" i="1">
                  <a:solidFill>
                    <a:srgbClr val="0000FF"/>
                  </a:solidFill>
                </a:rPr>
                <a:t>K</a:t>
              </a:r>
              <a:r>
                <a:rPr lang="zh-CN" altLang="en-US"/>
                <a:t>次幂</a:t>
              </a:r>
              <a:r>
                <a:rPr lang="en-US" altLang="zh-CN" i="1">
                  <a:solidFill>
                    <a:srgbClr val="0000FF"/>
                  </a:solidFill>
                </a:rPr>
                <a:t>M</a:t>
              </a:r>
              <a:r>
                <a:rPr lang="en-US" altLang="zh-CN" i="1" baseline="30000">
                  <a:solidFill>
                    <a:srgbClr val="0000FF"/>
                  </a:solidFill>
                </a:rPr>
                <a:t>K</a:t>
              </a:r>
              <a:r>
                <a:rPr lang="en-US" altLang="zh-CN">
                  <a:solidFill>
                    <a:srgbClr val="0000FF"/>
                  </a:solidFill>
                </a:rPr>
                <a:t>&gt;0</a:t>
              </a:r>
              <a:r>
                <a:rPr lang="zh-CN" altLang="en-US"/>
                <a:t>（每一分量均大 于</a:t>
              </a:r>
              <a:r>
                <a:rPr lang="en-US" altLang="zh-CN">
                  <a:solidFill>
                    <a:srgbClr val="0000FF"/>
                  </a:solidFill>
                </a:rPr>
                <a:t>0</a:t>
              </a:r>
              <a:r>
                <a:rPr lang="zh-CN" altLang="en-US"/>
                <a:t>），则称此马尔链为一正则（</a:t>
              </a:r>
              <a:r>
                <a:rPr lang="en-US" altLang="zh-CN">
                  <a:solidFill>
                    <a:srgbClr val="FF0000"/>
                  </a:solidFill>
                </a:rPr>
                <a:t>regular</a:t>
              </a:r>
              <a:r>
                <a:rPr lang="zh-CN" altLang="en-US"/>
                <a:t>）链。</a:t>
              </a:r>
            </a:p>
          </p:txBody>
        </p:sp>
      </p:grpSp>
      <p:sp>
        <p:nvSpPr>
          <p:cNvPr id="136216" name="Rectangle 24"/>
          <p:cNvSpPr>
            <a:spLocks noChangeArrowheads="1"/>
          </p:cNvSpPr>
          <p:nvPr/>
        </p:nvSpPr>
        <p:spPr bwMode="auto">
          <a:xfrm>
            <a:off x="0" y="3352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6218" name="Rectangle 2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6220" name="Group 28"/>
          <p:cNvGrpSpPr>
            <a:grpSpLocks/>
          </p:cNvGrpSpPr>
          <p:nvPr/>
        </p:nvGrpSpPr>
        <p:grpSpPr bwMode="auto">
          <a:xfrm>
            <a:off x="323850" y="4510088"/>
            <a:ext cx="8351838" cy="1655762"/>
            <a:chOff x="204" y="2841"/>
            <a:chExt cx="5261" cy="1043"/>
          </a:xfrm>
        </p:grpSpPr>
        <p:grpSp>
          <p:nvGrpSpPr>
            <p:cNvPr id="136212" name="Group 20"/>
            <p:cNvGrpSpPr>
              <a:grpSpLocks/>
            </p:cNvGrpSpPr>
            <p:nvPr/>
          </p:nvGrpSpPr>
          <p:grpSpPr bwMode="auto">
            <a:xfrm>
              <a:off x="204" y="2841"/>
              <a:ext cx="5261" cy="1043"/>
              <a:chOff x="204" y="2523"/>
              <a:chExt cx="5398" cy="1043"/>
            </a:xfrm>
          </p:grpSpPr>
          <p:sp>
            <p:nvSpPr>
              <p:cNvPr id="136213" name="AutoShape 21" descr="永恒"/>
              <p:cNvSpPr>
                <a:spLocks noChangeArrowheads="1"/>
              </p:cNvSpPr>
              <p:nvPr/>
            </p:nvSpPr>
            <p:spPr bwMode="auto">
              <a:xfrm>
                <a:off x="204" y="2523"/>
                <a:ext cx="5398" cy="1043"/>
              </a:xfrm>
              <a:prstGeom prst="roundRect">
                <a:avLst>
                  <a:gd name="adj" fmla="val 16667"/>
                </a:avLst>
              </a:prstGeom>
              <a:blipFill dpi="0" rotWithShape="0">
                <a:blip r:embed="rId5"/>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b="0"/>
              </a:p>
            </p:txBody>
          </p:sp>
          <p:sp>
            <p:nvSpPr>
              <p:cNvPr id="136214" name="Text Box 22"/>
              <p:cNvSpPr txBox="1">
                <a:spLocks noChangeArrowheads="1"/>
              </p:cNvSpPr>
              <p:nvPr/>
            </p:nvSpPr>
            <p:spPr bwMode="auto">
              <a:xfrm>
                <a:off x="295" y="2568"/>
                <a:ext cx="5307"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定理</a:t>
                </a:r>
                <a:r>
                  <a:rPr lang="en-US" altLang="zh-CN">
                    <a:solidFill>
                      <a:srgbClr val="FF0000"/>
                    </a:solidFill>
                  </a:rPr>
                  <a:t>2</a:t>
                </a:r>
                <a:r>
                  <a:rPr lang="en-US" altLang="zh-CN"/>
                  <a:t>  </a:t>
                </a:r>
                <a:r>
                  <a:rPr lang="zh-CN" altLang="en-US"/>
                  <a:t>若</a:t>
                </a:r>
                <a:r>
                  <a:rPr lang="en-US" altLang="zh-CN" i="1">
                    <a:solidFill>
                      <a:srgbClr val="0000FF"/>
                    </a:solidFill>
                  </a:rPr>
                  <a:t>A</a:t>
                </a:r>
                <a:r>
                  <a:rPr lang="zh-CN" altLang="en-US"/>
                  <a:t>为正则链的转移矩阵，则必有：</a:t>
                </a:r>
              </a:p>
              <a:p>
                <a:r>
                  <a:rPr lang="zh-CN" altLang="en-US">
                    <a:solidFill>
                      <a:srgbClr val="0000FF"/>
                    </a:solidFill>
                  </a:rPr>
                  <a:t>（</a:t>
                </a:r>
                <a:r>
                  <a:rPr lang="en-US" altLang="zh-CN">
                    <a:solidFill>
                      <a:srgbClr val="0000FF"/>
                    </a:solidFill>
                  </a:rPr>
                  <a:t>1</a:t>
                </a:r>
                <a:r>
                  <a:rPr lang="zh-CN" altLang="en-US">
                    <a:solidFill>
                      <a:srgbClr val="0000FF"/>
                    </a:solidFill>
                  </a:rPr>
                  <a:t>）</a:t>
                </a:r>
                <a:r>
                  <a:rPr lang="zh-CN" altLang="en-US"/>
                  <a:t>当                时，             ，其中</a:t>
                </a:r>
                <a:r>
                  <a:rPr lang="en-US" altLang="zh-CN" i="1">
                    <a:solidFill>
                      <a:srgbClr val="0000FF"/>
                    </a:solidFill>
                  </a:rPr>
                  <a:t>W</a:t>
                </a:r>
                <a:r>
                  <a:rPr lang="zh-CN" altLang="en-US"/>
                  <a:t>为一分量均大于零</a:t>
                </a:r>
              </a:p>
              <a:p>
                <a:r>
                  <a:rPr lang="zh-CN" altLang="en-US"/>
                  <a:t>         的随机矩阵。</a:t>
                </a:r>
              </a:p>
              <a:p>
                <a:r>
                  <a:rPr lang="zh-CN" altLang="en-US">
                    <a:solidFill>
                      <a:srgbClr val="0000FF"/>
                    </a:solidFill>
                  </a:rPr>
                  <a:t>（</a:t>
                </a:r>
                <a:r>
                  <a:rPr lang="en-US" altLang="zh-CN">
                    <a:solidFill>
                      <a:srgbClr val="0000FF"/>
                    </a:solidFill>
                  </a:rPr>
                  <a:t>2</a:t>
                </a:r>
                <a:r>
                  <a:rPr lang="zh-CN" altLang="en-US">
                    <a:solidFill>
                      <a:srgbClr val="0000FF"/>
                    </a:solidFill>
                  </a:rPr>
                  <a:t>）</a:t>
                </a:r>
                <a:r>
                  <a:rPr lang="en-US" altLang="zh-CN" i="1">
                    <a:solidFill>
                      <a:srgbClr val="0000FF"/>
                    </a:solidFill>
                  </a:rPr>
                  <a:t>W</a:t>
                </a:r>
                <a:r>
                  <a:rPr lang="zh-CN" altLang="en-US"/>
                  <a:t>的所有行向量均相同。 </a:t>
                </a:r>
              </a:p>
            </p:txBody>
          </p:sp>
        </p:grpSp>
        <p:graphicFrame>
          <p:nvGraphicFramePr>
            <p:cNvPr id="136215" name="Object 23"/>
            <p:cNvGraphicFramePr>
              <a:graphicFrameLocks noChangeAspect="1"/>
            </p:cNvGraphicFramePr>
            <p:nvPr/>
          </p:nvGraphicFramePr>
          <p:xfrm>
            <a:off x="1066" y="3158"/>
            <a:ext cx="775" cy="247"/>
          </p:xfrm>
          <a:graphic>
            <a:graphicData uri="http://schemas.openxmlformats.org/presentationml/2006/ole">
              <mc:AlternateContent xmlns:mc="http://schemas.openxmlformats.org/markup-compatibility/2006">
                <mc:Choice xmlns:v="urn:schemas-microsoft-com:vml" Requires="v">
                  <p:oleObj spid="_x0000_s136221" name="公式" r:id="rId6" imgW="520560" imgH="164880" progId="Equation.3">
                    <p:embed/>
                  </p:oleObj>
                </mc:Choice>
                <mc:Fallback>
                  <p:oleObj name="公式" r:id="rId6" imgW="520560" imgH="16488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 y="3158"/>
                          <a:ext cx="775"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17" name="Object 25"/>
            <p:cNvGraphicFramePr>
              <a:graphicFrameLocks noChangeAspect="1"/>
            </p:cNvGraphicFramePr>
            <p:nvPr/>
          </p:nvGraphicFramePr>
          <p:xfrm>
            <a:off x="2196" y="3113"/>
            <a:ext cx="775" cy="265"/>
          </p:xfrm>
          <a:graphic>
            <a:graphicData uri="http://schemas.openxmlformats.org/presentationml/2006/ole">
              <mc:AlternateContent xmlns:mc="http://schemas.openxmlformats.org/markup-compatibility/2006">
                <mc:Choice xmlns:v="urn:schemas-microsoft-com:vml" Requires="v">
                  <p:oleObj spid="_x0000_s136222" name="公式" r:id="rId8" imgW="583920" imgH="203040" progId="Equation.3">
                    <p:embed/>
                  </p:oleObj>
                </mc:Choice>
                <mc:Fallback>
                  <p:oleObj name="公式" r:id="rId8" imgW="583920" imgH="20304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6" y="3113"/>
                          <a:ext cx="775"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36206"/>
                                        </p:tgtEl>
                                        <p:attrNameLst>
                                          <p:attrName>style.visibility</p:attrName>
                                        </p:attrNameLst>
                                      </p:cBhvr>
                                      <p:to>
                                        <p:strVal val="visible"/>
                                      </p:to>
                                    </p:set>
                                  </p:childTnLst>
                                </p:cTn>
                              </p:par>
                            </p:childTnLst>
                          </p:cTn>
                        </p:par>
                        <p:par>
                          <p:cTn id="7" fill="hold" nodeType="afterGroup">
                            <p:stCondLst>
                              <p:cond delay="0"/>
                            </p:stCondLst>
                            <p:childTnLst>
                              <p:par>
                                <p:cTn id="8" presetID="18" presetClass="entr" presetSubtype="6" fill="hold" nodeType="afterEffect">
                                  <p:stCondLst>
                                    <p:cond delay="0"/>
                                  </p:stCondLst>
                                  <p:childTnLst>
                                    <p:set>
                                      <p:cBhvr>
                                        <p:cTn id="9" dur="1" fill="hold">
                                          <p:stCondLst>
                                            <p:cond delay="0"/>
                                          </p:stCondLst>
                                        </p:cTn>
                                        <p:tgtEl>
                                          <p:spTgt spid="136207"/>
                                        </p:tgtEl>
                                        <p:attrNameLst>
                                          <p:attrName>style.visibility</p:attrName>
                                        </p:attrNameLst>
                                      </p:cBhvr>
                                      <p:to>
                                        <p:strVal val="visible"/>
                                      </p:to>
                                    </p:set>
                                    <p:animEffect transition="in" filter="strips(downRight)">
                                      <p:cBhvr>
                                        <p:cTn id="10" dur="500"/>
                                        <p:tgtEl>
                                          <p:spTgt spid="13620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5" fill="hold" nodeType="clickEffect">
                                  <p:stCondLst>
                                    <p:cond delay="0"/>
                                  </p:stCondLst>
                                  <p:childTnLst>
                                    <p:set>
                                      <p:cBhvr>
                                        <p:cTn id="14" dur="1" fill="hold">
                                          <p:stCondLst>
                                            <p:cond delay="0"/>
                                          </p:stCondLst>
                                        </p:cTn>
                                        <p:tgtEl>
                                          <p:spTgt spid="136219"/>
                                        </p:tgtEl>
                                        <p:attrNameLst>
                                          <p:attrName>style.visibility</p:attrName>
                                        </p:attrNameLst>
                                      </p:cBhvr>
                                      <p:to>
                                        <p:strVal val="visible"/>
                                      </p:to>
                                    </p:set>
                                    <p:animEffect transition="in" filter="randombar(vertical)">
                                      <p:cBhvr>
                                        <p:cTn id="15" dur="500"/>
                                        <p:tgtEl>
                                          <p:spTgt spid="1362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136220"/>
                                        </p:tgtEl>
                                        <p:attrNameLst>
                                          <p:attrName>style.visibility</p:attrName>
                                        </p:attrNameLst>
                                      </p:cBhvr>
                                      <p:to>
                                        <p:strVal val="visible"/>
                                      </p:to>
                                    </p:set>
                                    <p:animEffect transition="in" filter="barn(outVertical)">
                                      <p:cBhvr>
                                        <p:cTn id="20" dur="500"/>
                                        <p:tgtEl>
                                          <p:spTgt spid="136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8" name="Group 4"/>
          <p:cNvGrpSpPr>
            <a:grpSpLocks/>
          </p:cNvGrpSpPr>
          <p:nvPr/>
        </p:nvGrpSpPr>
        <p:grpSpPr bwMode="auto">
          <a:xfrm>
            <a:off x="468313" y="503238"/>
            <a:ext cx="5761037" cy="838200"/>
            <a:chOff x="476" y="255"/>
            <a:chExt cx="4754" cy="528"/>
          </a:xfrm>
        </p:grpSpPr>
        <p:sp>
          <p:nvSpPr>
            <p:cNvPr id="16389" name="AutoShape 5" descr="白色大理石"/>
            <p:cNvSpPr>
              <a:spLocks noChangeArrowheads="1"/>
            </p:cNvSpPr>
            <p:nvPr/>
          </p:nvSpPr>
          <p:spPr bwMode="auto">
            <a:xfrm>
              <a:off x="476" y="255"/>
              <a:ext cx="3991" cy="528"/>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3600">
                  <a:solidFill>
                    <a:srgbClr val="0000FF"/>
                  </a:solidFill>
                  <a:effectLst>
                    <a:outerShdw blurRad="38100" dist="38100" dir="2700000" algn="tl">
                      <a:srgbClr val="C0C0C0"/>
                    </a:outerShdw>
                  </a:effectLst>
                </a:rPr>
                <a:t>例</a:t>
              </a:r>
              <a:r>
                <a:rPr lang="en-US" altLang="zh-CN" sz="3600">
                  <a:solidFill>
                    <a:srgbClr val="0000FF"/>
                  </a:solidFill>
                  <a:effectLst>
                    <a:outerShdw blurRad="38100" dist="38100" dir="2700000" algn="tl">
                      <a:srgbClr val="C0C0C0"/>
                    </a:outerShdw>
                  </a:effectLst>
                </a:rPr>
                <a:t>4.2</a:t>
              </a:r>
              <a:r>
                <a:rPr lang="en-US" altLang="zh-CN" sz="3600">
                  <a:effectLst>
                    <a:outerShdw blurRad="38100" dist="38100" dir="2700000" algn="tl">
                      <a:srgbClr val="C0C0C0"/>
                    </a:outerShdw>
                  </a:effectLst>
                </a:rPr>
                <a:t>  </a:t>
              </a:r>
              <a:r>
                <a:rPr lang="zh-CN" altLang="en-US" sz="3600">
                  <a:effectLst>
                    <a:outerShdw blurRad="38100" dist="38100" dir="2700000" algn="tl">
                      <a:srgbClr val="C0C0C0"/>
                    </a:outerShdw>
                  </a:effectLst>
                </a:rPr>
                <a:t>夫妻过河问题</a:t>
              </a:r>
            </a:p>
          </p:txBody>
        </p:sp>
        <p:pic>
          <p:nvPicPr>
            <p:cNvPr id="16390" name="Picture 6" descr="4167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58" y="300"/>
              <a:ext cx="672"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391" name="Group 7"/>
          <p:cNvGrpSpPr>
            <a:grpSpLocks/>
          </p:cNvGrpSpPr>
          <p:nvPr/>
        </p:nvGrpSpPr>
        <p:grpSpPr bwMode="auto">
          <a:xfrm>
            <a:off x="468313" y="1484313"/>
            <a:ext cx="8229600" cy="2016125"/>
            <a:chOff x="295" y="527"/>
            <a:chExt cx="5184" cy="1452"/>
          </a:xfrm>
        </p:grpSpPr>
        <p:sp>
          <p:nvSpPr>
            <p:cNvPr id="16392" name="AutoShape 8"/>
            <p:cNvSpPr>
              <a:spLocks noChangeArrowheads="1"/>
            </p:cNvSpPr>
            <p:nvPr/>
          </p:nvSpPr>
          <p:spPr bwMode="auto">
            <a:xfrm>
              <a:off x="295" y="527"/>
              <a:ext cx="5184" cy="1452"/>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6393" name="Text Box 9"/>
            <p:cNvSpPr txBox="1">
              <a:spLocks noChangeArrowheads="1"/>
            </p:cNvSpPr>
            <p:nvPr/>
          </p:nvSpPr>
          <p:spPr bwMode="auto">
            <a:xfrm>
              <a:off x="476" y="602"/>
              <a:ext cx="4944" cy="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这是一个古老的阿拉伯数学问题。有三对夫妻要过河，船最多可载两人，约束条件是根据阿拉伯法律，任一女子不得在其丈夫不场的情况下与其他男子在一起，问此时这三对夫妻能否过河？</a:t>
              </a:r>
            </a:p>
          </p:txBody>
        </p:sp>
      </p:grpSp>
      <p:grpSp>
        <p:nvGrpSpPr>
          <p:cNvPr id="16394" name="Group 10"/>
          <p:cNvGrpSpPr>
            <a:grpSpLocks/>
          </p:cNvGrpSpPr>
          <p:nvPr/>
        </p:nvGrpSpPr>
        <p:grpSpPr bwMode="auto">
          <a:xfrm>
            <a:off x="468313" y="4437063"/>
            <a:ext cx="1593850" cy="1631950"/>
            <a:chOff x="2051" y="1696"/>
            <a:chExt cx="1004" cy="1028"/>
          </a:xfrm>
        </p:grpSpPr>
        <p:sp>
          <p:nvSpPr>
            <p:cNvPr id="16395" name="Freeform 11"/>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6396" name="Group 12"/>
            <p:cNvGrpSpPr>
              <a:grpSpLocks/>
            </p:cNvGrpSpPr>
            <p:nvPr/>
          </p:nvGrpSpPr>
          <p:grpSpPr bwMode="auto">
            <a:xfrm rot="1123344">
              <a:off x="2441" y="2029"/>
              <a:ext cx="511" cy="637"/>
              <a:chOff x="2308" y="1206"/>
              <a:chExt cx="710" cy="940"/>
            </a:xfrm>
          </p:grpSpPr>
          <p:sp>
            <p:nvSpPr>
              <p:cNvPr id="16397" name="Freeform 13"/>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6398" name="Freeform 14"/>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399" name="Freeform 15"/>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6400" name="Group 16"/>
            <p:cNvGrpSpPr>
              <a:grpSpLocks/>
            </p:cNvGrpSpPr>
            <p:nvPr/>
          </p:nvGrpSpPr>
          <p:grpSpPr bwMode="auto">
            <a:xfrm rot="1123344">
              <a:off x="2051" y="1977"/>
              <a:ext cx="454" cy="747"/>
              <a:chOff x="1799" y="1328"/>
              <a:chExt cx="630" cy="1101"/>
            </a:xfrm>
          </p:grpSpPr>
          <p:grpSp>
            <p:nvGrpSpPr>
              <p:cNvPr id="16401" name="Group 17"/>
              <p:cNvGrpSpPr>
                <a:grpSpLocks/>
              </p:cNvGrpSpPr>
              <p:nvPr/>
            </p:nvGrpSpPr>
            <p:grpSpPr bwMode="auto">
              <a:xfrm>
                <a:off x="1968" y="1328"/>
                <a:ext cx="461" cy="1101"/>
                <a:chOff x="1968" y="1328"/>
                <a:chExt cx="461" cy="1101"/>
              </a:xfrm>
            </p:grpSpPr>
            <p:sp>
              <p:nvSpPr>
                <p:cNvPr id="16402" name="Freeform 18"/>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6403" name="Freeform 19"/>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6404" name="Group 20"/>
              <p:cNvGrpSpPr>
                <a:grpSpLocks/>
              </p:cNvGrpSpPr>
              <p:nvPr/>
            </p:nvGrpSpPr>
            <p:grpSpPr bwMode="auto">
              <a:xfrm>
                <a:off x="1799" y="1444"/>
                <a:ext cx="549" cy="922"/>
                <a:chOff x="1799" y="1444"/>
                <a:chExt cx="549" cy="922"/>
              </a:xfrm>
            </p:grpSpPr>
            <p:sp>
              <p:nvSpPr>
                <p:cNvPr id="16405" name="Freeform 21"/>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6406" name="Freeform 22"/>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6407" name="Freeform 23"/>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16408" name="Group 24"/>
            <p:cNvGrpSpPr>
              <a:grpSpLocks/>
            </p:cNvGrpSpPr>
            <p:nvPr/>
          </p:nvGrpSpPr>
          <p:grpSpPr bwMode="auto">
            <a:xfrm rot="1123344">
              <a:off x="2327" y="1696"/>
              <a:ext cx="255" cy="314"/>
              <a:chOff x="1947" y="869"/>
              <a:chExt cx="355" cy="463"/>
            </a:xfrm>
          </p:grpSpPr>
          <p:grpSp>
            <p:nvGrpSpPr>
              <p:cNvPr id="16409" name="Group 25"/>
              <p:cNvGrpSpPr>
                <a:grpSpLocks/>
              </p:cNvGrpSpPr>
              <p:nvPr/>
            </p:nvGrpSpPr>
            <p:grpSpPr bwMode="auto">
              <a:xfrm>
                <a:off x="1982" y="1005"/>
                <a:ext cx="305" cy="220"/>
                <a:chOff x="1982" y="1005"/>
                <a:chExt cx="305" cy="220"/>
              </a:xfrm>
            </p:grpSpPr>
            <p:sp>
              <p:nvSpPr>
                <p:cNvPr id="16410" name="Freeform 26"/>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6411" name="Freeform 27"/>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16412" name="Freeform 28"/>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16413" name="Group 29"/>
              <p:cNvGrpSpPr>
                <a:grpSpLocks/>
              </p:cNvGrpSpPr>
              <p:nvPr/>
            </p:nvGrpSpPr>
            <p:grpSpPr bwMode="auto">
              <a:xfrm>
                <a:off x="1997" y="1009"/>
                <a:ext cx="257" cy="143"/>
                <a:chOff x="1997" y="1009"/>
                <a:chExt cx="257" cy="143"/>
              </a:xfrm>
            </p:grpSpPr>
            <p:sp>
              <p:nvSpPr>
                <p:cNvPr id="16414" name="Freeform 30"/>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6415" name="Freeform 31"/>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6416" name="Freeform 32"/>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16417" name="Group 33"/>
              <p:cNvGrpSpPr>
                <a:grpSpLocks/>
              </p:cNvGrpSpPr>
              <p:nvPr/>
            </p:nvGrpSpPr>
            <p:grpSpPr bwMode="auto">
              <a:xfrm>
                <a:off x="2027" y="1019"/>
                <a:ext cx="218" cy="158"/>
                <a:chOff x="2027" y="1019"/>
                <a:chExt cx="218" cy="158"/>
              </a:xfrm>
            </p:grpSpPr>
            <p:sp>
              <p:nvSpPr>
                <p:cNvPr id="16418" name="Freeform 34"/>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6419" name="Oval 35"/>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16420" name="Freeform 36"/>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6421" name="Oval 37"/>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16422" name="Freeform 38"/>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6423" name="Freeform 39"/>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24" name="Freeform 40"/>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16425" name="Freeform 41"/>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16426" name="Group 42"/>
            <p:cNvGrpSpPr>
              <a:grpSpLocks/>
            </p:cNvGrpSpPr>
            <p:nvPr/>
          </p:nvGrpSpPr>
          <p:grpSpPr bwMode="auto">
            <a:xfrm rot="1123344">
              <a:off x="2928" y="1942"/>
              <a:ext cx="127" cy="227"/>
              <a:chOff x="2833" y="962"/>
              <a:chExt cx="176" cy="334"/>
            </a:xfrm>
          </p:grpSpPr>
          <p:sp>
            <p:nvSpPr>
              <p:cNvPr id="16427" name="Freeform 43"/>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6428" name="Freeform 44"/>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16429" name="Freeform 45"/>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16430" name="Freeform 46"/>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6431" name="Freeform 47"/>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6432" name="Freeform 48"/>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6433" name="Freeform 49"/>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16434" name="Freeform 50"/>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16435" name="Freeform 51"/>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6436" name="Freeform 52"/>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6437" name="Freeform 53"/>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6438" name="Freeform 54"/>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6439" name="Freeform 55"/>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6440" name="Freeform 56"/>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6441" name="Freeform 57"/>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16442" name="AutoShape 58"/>
          <p:cNvSpPr>
            <a:spLocks noChangeArrowheads="1"/>
          </p:cNvSpPr>
          <p:nvPr/>
        </p:nvSpPr>
        <p:spPr bwMode="auto">
          <a:xfrm>
            <a:off x="2700338" y="3716338"/>
            <a:ext cx="5688012" cy="2592387"/>
          </a:xfrm>
          <a:prstGeom prst="cloudCallout">
            <a:avLst>
              <a:gd name="adj1" fmla="val -68000"/>
              <a:gd name="adj2" fmla="val -1497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这一问题的状态和运算与前一问题有所不同，根据题意，状态应能反映出两岸的男女人数，过河也同  样要反映出性别 </a:t>
            </a:r>
          </a:p>
        </p:txBody>
      </p:sp>
      <p:grpSp>
        <p:nvGrpSpPr>
          <p:cNvPr id="16446" name="Group 62"/>
          <p:cNvGrpSpPr>
            <a:grpSpLocks/>
          </p:cNvGrpSpPr>
          <p:nvPr/>
        </p:nvGrpSpPr>
        <p:grpSpPr bwMode="auto">
          <a:xfrm>
            <a:off x="2051050" y="1773238"/>
            <a:ext cx="6913563" cy="4608512"/>
            <a:chOff x="1292" y="1117"/>
            <a:chExt cx="4355" cy="2903"/>
          </a:xfrm>
        </p:grpSpPr>
        <p:sp>
          <p:nvSpPr>
            <p:cNvPr id="16443" name="AutoShape 59"/>
            <p:cNvSpPr>
              <a:spLocks noChangeArrowheads="1"/>
            </p:cNvSpPr>
            <p:nvPr/>
          </p:nvSpPr>
          <p:spPr bwMode="auto">
            <a:xfrm>
              <a:off x="1292" y="1117"/>
              <a:ext cx="4355" cy="2903"/>
            </a:xfrm>
            <a:prstGeom prst="wedgeRoundRectCallout">
              <a:avLst>
                <a:gd name="adj1" fmla="val -54708"/>
                <a:gd name="adj2" fmla="val -741"/>
                <a:gd name="adj3" fmla="val 16667"/>
              </a:avLst>
            </a:prstGeom>
            <a:solidFill>
              <a:srgbClr val="FFFF99"/>
            </a:solidFill>
            <a:ln w="28575">
              <a:solidFill>
                <a:schemeClr val="tx1"/>
              </a:solidFill>
              <a:miter lim="800000"/>
              <a:headEnd/>
              <a:tailEnd/>
            </a:ln>
            <a:effectLst>
              <a:outerShdw dist="107763" dir="2700000" algn="ctr" rotWithShape="0">
                <a:schemeClr val="bg2">
                  <a:alpha val="50000"/>
                </a:schemeClr>
              </a:outerShdw>
            </a:effectLst>
          </p:spPr>
          <p:txBody>
            <a:bodyPr/>
            <a:lstStyle/>
            <a:p>
              <a:pPr algn="ctr"/>
              <a:endParaRPr lang="zh-CN" altLang="zh-CN" sz="1800" b="0"/>
            </a:p>
          </p:txBody>
        </p:sp>
        <p:sp>
          <p:nvSpPr>
            <p:cNvPr id="16444" name="Text Box 60"/>
            <p:cNvSpPr txBox="1">
              <a:spLocks noChangeArrowheads="1"/>
            </p:cNvSpPr>
            <p:nvPr/>
          </p:nvSpPr>
          <p:spPr bwMode="auto">
            <a:xfrm>
              <a:off x="1338" y="1117"/>
              <a:ext cx="4264" cy="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0"/>
                <a:t>     </a:t>
              </a:r>
              <a:r>
                <a:rPr lang="zh-CN" altLang="en-US"/>
                <a:t>故可如下定义：                                          </a:t>
              </a:r>
              <a:r>
                <a:rPr lang="zh-CN" altLang="en-US">
                  <a:solidFill>
                    <a:srgbClr val="0000FF"/>
                  </a:solidFill>
                </a:rPr>
                <a:t>（</a:t>
              </a:r>
              <a:r>
                <a:rPr lang="en-US" altLang="zh-CN">
                  <a:solidFill>
                    <a:srgbClr val="0000FF"/>
                  </a:solidFill>
                </a:rPr>
                <a:t>i</a:t>
              </a:r>
              <a:r>
                <a:rPr lang="zh-CN" altLang="en-US">
                  <a:solidFill>
                    <a:srgbClr val="0000FF"/>
                  </a:solidFill>
                </a:rPr>
                <a:t>）</a:t>
              </a:r>
              <a:r>
                <a:rPr lang="zh-CN" altLang="en-US">
                  <a:solidFill>
                    <a:srgbClr val="FF0000"/>
                  </a:solidFill>
                </a:rPr>
                <a:t>可取状态</a:t>
              </a:r>
              <a:r>
                <a:rPr lang="zh-CN" altLang="en-US"/>
                <a:t>： 用</a:t>
              </a:r>
              <a:r>
                <a:rPr lang="en-US" altLang="zh-CN" i="1">
                  <a:solidFill>
                    <a:srgbClr val="0000FF"/>
                  </a:solidFill>
                </a:rPr>
                <a:t>H</a:t>
              </a:r>
              <a:r>
                <a:rPr lang="zh-CN" altLang="en-US"/>
                <a:t>和</a:t>
              </a:r>
              <a:r>
                <a:rPr lang="en-US" altLang="zh-CN" i="1">
                  <a:solidFill>
                    <a:srgbClr val="0000FF"/>
                  </a:solidFill>
                </a:rPr>
                <a:t>W</a:t>
              </a:r>
              <a:r>
                <a:rPr lang="zh-CN" altLang="en-US"/>
                <a:t>分别表示此岸的男子和女子数，状态可用矢量 </a:t>
              </a:r>
              <a:r>
                <a:rPr lang="zh-CN" altLang="en-US">
                  <a:solidFill>
                    <a:srgbClr val="0000FF"/>
                  </a:solidFill>
                </a:rPr>
                <a:t>（</a:t>
              </a:r>
              <a:r>
                <a:rPr lang="en-US" altLang="zh-CN" i="1">
                  <a:solidFill>
                    <a:srgbClr val="0000FF"/>
                  </a:solidFill>
                </a:rPr>
                <a:t>H</a:t>
              </a:r>
              <a:r>
                <a:rPr lang="zh-CN" altLang="en-US">
                  <a:solidFill>
                    <a:srgbClr val="0000FF"/>
                  </a:solidFill>
                </a:rPr>
                <a:t>，</a:t>
              </a:r>
              <a:r>
                <a:rPr lang="en-US" altLang="zh-CN" i="1">
                  <a:solidFill>
                    <a:srgbClr val="0000FF"/>
                  </a:solidFill>
                </a:rPr>
                <a:t>W</a:t>
              </a:r>
              <a:r>
                <a:rPr lang="zh-CN" altLang="en-US">
                  <a:solidFill>
                    <a:srgbClr val="0000FF"/>
                  </a:solidFill>
                </a:rPr>
                <a:t>）</a:t>
              </a:r>
              <a:r>
                <a:rPr lang="zh-CN" altLang="en-US"/>
                <a:t>表示，其中</a:t>
              </a:r>
              <a:r>
                <a:rPr lang="en-US" altLang="zh-CN">
                  <a:solidFill>
                    <a:srgbClr val="0000FF"/>
                  </a:solidFill>
                </a:rPr>
                <a:t>0≤</a:t>
              </a:r>
              <a:r>
                <a:rPr lang="en-US" altLang="zh-CN" i="1">
                  <a:solidFill>
                    <a:srgbClr val="0000FF"/>
                  </a:solidFill>
                </a:rPr>
                <a:t>H</a:t>
              </a:r>
              <a:r>
                <a:rPr lang="zh-CN" altLang="en-US">
                  <a:solidFill>
                    <a:srgbClr val="0000FF"/>
                  </a:solidFill>
                </a:rPr>
                <a:t>、</a:t>
              </a:r>
              <a:r>
                <a:rPr lang="en-US" altLang="zh-CN" i="1">
                  <a:solidFill>
                    <a:srgbClr val="0000FF"/>
                  </a:solidFill>
                </a:rPr>
                <a:t>W</a:t>
              </a:r>
              <a:r>
                <a:rPr lang="en-US" altLang="zh-CN">
                  <a:solidFill>
                    <a:srgbClr val="0000FF"/>
                  </a:solidFill>
                </a:rPr>
                <a:t>≤3</a:t>
              </a:r>
              <a:r>
                <a:rPr lang="zh-CN" altLang="en-US"/>
                <a:t>。可取状态为（</a:t>
              </a:r>
              <a:r>
                <a:rPr lang="en-US" altLang="zh-CN">
                  <a:solidFill>
                    <a:srgbClr val="0000FF"/>
                  </a:solidFill>
                </a:rPr>
                <a:t>0,</a:t>
              </a:r>
              <a:r>
                <a:rPr lang="en-US" altLang="zh-CN" i="1">
                  <a:solidFill>
                    <a:srgbClr val="0000FF"/>
                  </a:solidFill>
                </a:rPr>
                <a:t>i</a:t>
              </a:r>
              <a:r>
                <a:rPr lang="zh-CN" altLang="en-US">
                  <a:solidFill>
                    <a:srgbClr val="0000FF"/>
                  </a:solidFill>
                </a:rPr>
                <a:t>），</a:t>
              </a:r>
              <a:r>
                <a:rPr lang="en-US" altLang="zh-CN">
                  <a:solidFill>
                    <a:srgbClr val="0000FF"/>
                  </a:solidFill>
                </a:rPr>
                <a:t>(</a:t>
              </a:r>
              <a:r>
                <a:rPr lang="en-US" altLang="zh-CN" i="1">
                  <a:solidFill>
                    <a:srgbClr val="0000FF"/>
                  </a:solidFill>
                </a:rPr>
                <a:t>i</a:t>
              </a:r>
              <a:r>
                <a:rPr lang="en-US" altLang="zh-CN">
                  <a:solidFill>
                    <a:srgbClr val="0000FF"/>
                  </a:solidFill>
                </a:rPr>
                <a:t>,</a:t>
              </a:r>
              <a:r>
                <a:rPr lang="en-US" altLang="zh-CN" i="1">
                  <a:solidFill>
                    <a:srgbClr val="0000FF"/>
                  </a:solidFill>
                </a:rPr>
                <a:t>i</a:t>
              </a:r>
              <a:r>
                <a:rPr lang="en-US" altLang="zh-CN">
                  <a:solidFill>
                    <a:srgbClr val="0000FF"/>
                  </a:solidFill>
                </a:rPr>
                <a:t>)</a:t>
              </a:r>
              <a:r>
                <a:rPr lang="zh-CN" altLang="en-US">
                  <a:solidFill>
                    <a:srgbClr val="0000FF"/>
                  </a:solidFill>
                </a:rPr>
                <a:t>，</a:t>
              </a:r>
              <a:r>
                <a:rPr lang="en-US" altLang="zh-CN">
                  <a:solidFill>
                    <a:srgbClr val="0000FF"/>
                  </a:solidFill>
                </a:rPr>
                <a:t>(3,</a:t>
              </a:r>
              <a:r>
                <a:rPr lang="en-US" altLang="zh-CN" i="1">
                  <a:solidFill>
                    <a:srgbClr val="0000FF"/>
                  </a:solidFill>
                </a:rPr>
                <a:t>i</a:t>
              </a:r>
              <a:r>
                <a:rPr lang="en-US" altLang="zh-CN">
                  <a:solidFill>
                    <a:srgbClr val="0000FF"/>
                  </a:solidFill>
                </a:rPr>
                <a:t>)</a:t>
              </a:r>
              <a:r>
                <a:rPr lang="zh-CN" altLang="en-US">
                  <a:solidFill>
                    <a:srgbClr val="0000FF"/>
                  </a:solidFill>
                </a:rPr>
                <a:t>，</a:t>
              </a:r>
              <a:r>
                <a:rPr lang="en-US" altLang="zh-CN">
                  <a:solidFill>
                    <a:srgbClr val="0000FF"/>
                  </a:solidFill>
                </a:rPr>
                <a:t>0≤</a:t>
              </a:r>
              <a:r>
                <a:rPr lang="en-US" altLang="zh-CN" i="1">
                  <a:solidFill>
                    <a:srgbClr val="0000FF"/>
                  </a:solidFill>
                </a:rPr>
                <a:t>i</a:t>
              </a:r>
              <a:r>
                <a:rPr lang="en-US" altLang="zh-CN">
                  <a:solidFill>
                    <a:srgbClr val="0000FF"/>
                  </a:solidFill>
                </a:rPr>
                <a:t>≤3</a:t>
              </a:r>
              <a:r>
                <a:rPr lang="zh-CN" altLang="en-US"/>
                <a:t>。</a:t>
              </a:r>
              <a:r>
                <a:rPr lang="en-US" altLang="zh-CN">
                  <a:solidFill>
                    <a:srgbClr val="0000FF"/>
                  </a:solidFill>
                </a:rPr>
                <a:t>(</a:t>
              </a:r>
              <a:r>
                <a:rPr lang="en-US" altLang="zh-CN" i="1">
                  <a:solidFill>
                    <a:srgbClr val="0000FF"/>
                  </a:solidFill>
                </a:rPr>
                <a:t>i</a:t>
              </a:r>
              <a:r>
                <a:rPr lang="en-US" altLang="zh-CN">
                  <a:solidFill>
                    <a:srgbClr val="0000FF"/>
                  </a:solidFill>
                </a:rPr>
                <a:t>,</a:t>
              </a:r>
              <a:r>
                <a:rPr lang="en-US" altLang="zh-CN" i="1">
                  <a:solidFill>
                    <a:srgbClr val="0000FF"/>
                  </a:solidFill>
                </a:rPr>
                <a:t>i</a:t>
              </a:r>
              <a:r>
                <a:rPr lang="en-US" altLang="zh-CN">
                  <a:solidFill>
                    <a:srgbClr val="0000FF"/>
                  </a:solidFill>
                </a:rPr>
                <a:t>)</a:t>
              </a:r>
              <a:r>
                <a:rPr lang="zh-CN" altLang="en-US"/>
                <a:t>为可取状态，这是因为总可以适当安排而使他们是 </a:t>
              </a:r>
              <a:r>
                <a:rPr lang="en-US" altLang="zh-CN">
                  <a:solidFill>
                    <a:srgbClr val="0000FF"/>
                  </a:solidFill>
                </a:rPr>
                <a:t>i</a:t>
              </a:r>
              <a:r>
                <a:rPr lang="zh-CN" altLang="en-US"/>
                <a:t>对夫妻。                              </a:t>
              </a:r>
              <a:r>
                <a:rPr lang="zh-CN" altLang="en-US">
                  <a:solidFill>
                    <a:srgbClr val="0000FF"/>
                  </a:solidFill>
                </a:rPr>
                <a:t>（</a:t>
              </a:r>
              <a:r>
                <a:rPr lang="en-US" altLang="zh-CN">
                  <a:solidFill>
                    <a:srgbClr val="0000FF"/>
                  </a:solidFill>
                </a:rPr>
                <a:t>ii</a:t>
              </a:r>
              <a:r>
                <a:rPr lang="zh-CN" altLang="en-US">
                  <a:solidFill>
                    <a:srgbClr val="0000FF"/>
                  </a:solidFill>
                </a:rPr>
                <a:t>）</a:t>
              </a:r>
              <a:r>
                <a:rPr lang="zh-CN" altLang="en-US">
                  <a:solidFill>
                    <a:srgbClr val="FF0000"/>
                  </a:solidFill>
                </a:rPr>
                <a:t>可取运算</a:t>
              </a:r>
              <a:r>
                <a:rPr lang="zh-CN" altLang="en-US"/>
                <a:t>：过河方式可以是一对夫妻、两个男人或两个女人，当然也可以是一人过河。转移向量可取成 </a:t>
              </a:r>
              <a:r>
                <a:rPr lang="en-US" altLang="zh-CN">
                  <a:solidFill>
                    <a:srgbClr val="0000FF"/>
                  </a:solidFill>
                </a:rPr>
                <a:t>((</a:t>
              </a:r>
              <a:r>
                <a:rPr lang="zh-CN" altLang="en-US">
                  <a:solidFill>
                    <a:srgbClr val="0000FF"/>
                  </a:solidFill>
                </a:rPr>
                <a:t>－</a:t>
              </a:r>
              <a:r>
                <a:rPr lang="en-US" altLang="zh-CN">
                  <a:solidFill>
                    <a:srgbClr val="0000FF"/>
                  </a:solidFill>
                </a:rPr>
                <a:t>1)</a:t>
              </a:r>
              <a:r>
                <a:rPr lang="en-US" altLang="zh-CN" i="1" baseline="30000">
                  <a:solidFill>
                    <a:srgbClr val="0000FF"/>
                  </a:solidFill>
                  <a:ea typeface=""/>
                </a:rPr>
                <a:t>i</a:t>
              </a:r>
              <a:r>
                <a:rPr lang="en-US" altLang="zh-CN" i="1">
                  <a:solidFill>
                    <a:srgbClr val="0000FF"/>
                  </a:solidFill>
                </a:rPr>
                <a:t>m</a:t>
              </a:r>
              <a:r>
                <a:rPr lang="en-US" altLang="zh-CN">
                  <a:solidFill>
                    <a:srgbClr val="0000FF"/>
                  </a:solidFill>
                </a:rPr>
                <a:t>,(</a:t>
              </a:r>
              <a:r>
                <a:rPr lang="zh-CN" altLang="en-US">
                  <a:solidFill>
                    <a:srgbClr val="0000FF"/>
                  </a:solidFill>
                </a:rPr>
                <a:t>－</a:t>
              </a:r>
              <a:r>
                <a:rPr lang="en-US" altLang="zh-CN">
                  <a:solidFill>
                    <a:srgbClr val="0000FF"/>
                  </a:solidFill>
                </a:rPr>
                <a:t>1)</a:t>
              </a:r>
              <a:r>
                <a:rPr lang="en-US" altLang="zh-CN" i="1" baseline="30000">
                  <a:solidFill>
                    <a:srgbClr val="0000FF"/>
                  </a:solidFill>
                </a:rPr>
                <a:t>i</a:t>
              </a:r>
              <a:r>
                <a:rPr lang="en-US" altLang="zh-CN" i="1">
                  <a:solidFill>
                    <a:srgbClr val="0000FF"/>
                  </a:solidFill>
                </a:rPr>
                <a:t>n</a:t>
              </a:r>
              <a:r>
                <a:rPr lang="en-US" altLang="zh-CN">
                  <a:solidFill>
                    <a:srgbClr val="0000FF"/>
                  </a:solidFill>
                </a:rPr>
                <a:t>)</a:t>
              </a:r>
              <a:r>
                <a:rPr lang="zh-CN" altLang="en-US">
                  <a:solidFill>
                    <a:srgbClr val="0000FF"/>
                  </a:solidFill>
                </a:rPr>
                <a:t>，</a:t>
              </a:r>
              <a:r>
                <a:rPr lang="zh-CN" altLang="en-US"/>
                <a:t>其中</a:t>
              </a:r>
              <a:r>
                <a:rPr lang="en-US" altLang="zh-CN" i="1">
                  <a:solidFill>
                    <a:srgbClr val="0000FF"/>
                  </a:solidFill>
                </a:rPr>
                <a:t>m</a:t>
              </a:r>
              <a:r>
                <a:rPr lang="zh-CN" altLang="en-US">
                  <a:solidFill>
                    <a:srgbClr val="0000FF"/>
                  </a:solidFill>
                </a:rPr>
                <a:t>、</a:t>
              </a:r>
              <a:r>
                <a:rPr lang="en-US" altLang="zh-CN" i="1">
                  <a:solidFill>
                    <a:srgbClr val="0000FF"/>
                  </a:solidFill>
                </a:rPr>
                <a:t>n</a:t>
              </a:r>
              <a:r>
                <a:rPr lang="zh-CN" altLang="en-US"/>
                <a:t>可取</a:t>
              </a:r>
              <a:r>
                <a:rPr lang="en-US" altLang="zh-CN">
                  <a:solidFill>
                    <a:srgbClr val="0000FF"/>
                  </a:solidFill>
                </a:rPr>
                <a:t>0</a:t>
              </a:r>
              <a:r>
                <a:rPr lang="zh-CN" altLang="en-US">
                  <a:solidFill>
                    <a:srgbClr val="0000FF"/>
                  </a:solidFill>
                </a:rPr>
                <a:t>、</a:t>
              </a:r>
              <a:r>
                <a:rPr lang="en-US" altLang="zh-CN">
                  <a:solidFill>
                    <a:srgbClr val="0000FF"/>
                  </a:solidFill>
                </a:rPr>
                <a:t>1</a:t>
              </a:r>
              <a:r>
                <a:rPr lang="zh-CN" altLang="en-US">
                  <a:solidFill>
                    <a:srgbClr val="0000FF"/>
                  </a:solidFill>
                </a:rPr>
                <a:t>、</a:t>
              </a:r>
              <a:r>
                <a:rPr lang="en-US" altLang="zh-CN">
                  <a:solidFill>
                    <a:srgbClr val="0000FF"/>
                  </a:solidFill>
                </a:rPr>
                <a:t>2</a:t>
              </a:r>
              <a:r>
                <a:rPr lang="zh-CN" altLang="en-US"/>
                <a:t>，但必须满足</a:t>
              </a:r>
              <a:r>
                <a:rPr lang="en-US" altLang="zh-CN">
                  <a:solidFill>
                    <a:srgbClr val="0000FF"/>
                  </a:solidFill>
                </a:rPr>
                <a:t>1≤</a:t>
              </a:r>
              <a:r>
                <a:rPr lang="en-US" altLang="zh-CN" i="1">
                  <a:solidFill>
                    <a:srgbClr val="0000FF"/>
                  </a:solidFill>
                </a:rPr>
                <a:t>m</a:t>
              </a:r>
              <a:r>
                <a:rPr lang="en-US" altLang="zh-CN">
                  <a:solidFill>
                    <a:srgbClr val="0000FF"/>
                  </a:solidFill>
                </a:rPr>
                <a:t>+</a:t>
              </a:r>
              <a:r>
                <a:rPr lang="en-US" altLang="zh-CN" i="1">
                  <a:solidFill>
                    <a:srgbClr val="0000FF"/>
                  </a:solidFill>
                </a:rPr>
                <a:t>n</a:t>
              </a:r>
              <a:r>
                <a:rPr lang="en-US" altLang="zh-CN">
                  <a:solidFill>
                    <a:srgbClr val="0000FF"/>
                  </a:solidFill>
                </a:rPr>
                <a:t>≤2</a:t>
              </a:r>
              <a:r>
                <a:rPr lang="zh-CN" altLang="en-US"/>
                <a:t>。当</a:t>
              </a:r>
              <a:r>
                <a:rPr lang="en-US" altLang="zh-CN" i="1">
                  <a:solidFill>
                    <a:srgbClr val="0000FF"/>
                  </a:solidFill>
                </a:rPr>
                <a:t>j</a:t>
              </a:r>
              <a:r>
                <a:rPr lang="zh-CN" altLang="en-US"/>
                <a:t>为奇数时表示过河。 当</a:t>
              </a:r>
              <a:r>
                <a:rPr lang="en-US" altLang="zh-CN" i="1">
                  <a:solidFill>
                    <a:srgbClr val="0000FF"/>
                  </a:solidFill>
                </a:rPr>
                <a:t>j</a:t>
              </a:r>
              <a:r>
                <a:rPr lang="zh-CN" altLang="en-US"/>
                <a:t>为偶数时表示由对岸回来，运算规则同普通向量的加法。</a:t>
              </a:r>
              <a:r>
                <a:rPr lang="zh-CN" altLang="en-US" b="0"/>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diamond(in)">
                                      <p:cBhvr>
                                        <p:cTn id="7" dur="20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transition="in" filter="wipe(left)">
                                      <p:cBhvr>
                                        <p:cTn id="12" dur="500"/>
                                        <p:tgtEl>
                                          <p:spTgt spid="1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94"/>
                                        </p:tgtEl>
                                        <p:attrNameLst>
                                          <p:attrName>style.visibility</p:attrName>
                                        </p:attrNameLst>
                                      </p:cBhvr>
                                      <p:to>
                                        <p:strVal val="visible"/>
                                      </p:to>
                                    </p:set>
                                  </p:childTnLst>
                                </p:cTn>
                              </p:par>
                            </p:childTnLst>
                          </p:cTn>
                        </p:par>
                        <p:par>
                          <p:cTn id="17" fill="hold" nodeType="afterGroup">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6442"/>
                                        </p:tgtEl>
                                        <p:attrNameLst>
                                          <p:attrName>style.visibility</p:attrName>
                                        </p:attrNameLst>
                                      </p:cBhvr>
                                      <p:to>
                                        <p:strVal val="visible"/>
                                      </p:to>
                                    </p:set>
                                    <p:animEffect transition="in" filter="wipe(left)">
                                      <p:cBhvr>
                                        <p:cTn id="20" dur="500"/>
                                        <p:tgtEl>
                                          <p:spTgt spid="16442"/>
                                        </p:tgtEl>
                                      </p:cBhvr>
                                    </p:animEffect>
                                  </p:childTnLst>
                                  <p:subTnLst>
                                    <p:set>
                                      <p:cBhvr override="childStyle">
                                        <p:cTn dur="1" fill="hold" display="0" masterRel="nextClick" afterEffect="1"/>
                                        <p:tgtEl>
                                          <p:spTgt spid="1644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6446"/>
                                        </p:tgtEl>
                                        <p:attrNameLst>
                                          <p:attrName>style.visibility</p:attrName>
                                        </p:attrNameLst>
                                      </p:cBhvr>
                                      <p:to>
                                        <p:strVal val="visible"/>
                                      </p:to>
                                    </p:set>
                                    <p:animEffect transition="in" filter="wipe(left)">
                                      <p:cBhvr>
                                        <p:cTn id="25" dur="500"/>
                                        <p:tgtEl>
                                          <p:spTgt spid="16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7"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7239" name="Group 23"/>
          <p:cNvGrpSpPr>
            <a:grpSpLocks/>
          </p:cNvGrpSpPr>
          <p:nvPr/>
        </p:nvGrpSpPr>
        <p:grpSpPr bwMode="auto">
          <a:xfrm>
            <a:off x="395288" y="620713"/>
            <a:ext cx="8497887" cy="1295400"/>
            <a:chOff x="249" y="391"/>
            <a:chExt cx="5353" cy="816"/>
          </a:xfrm>
        </p:grpSpPr>
        <p:sp>
          <p:nvSpPr>
            <p:cNvPr id="137222" name="AutoShape 6" descr="永恒"/>
            <p:cNvSpPr>
              <a:spLocks noChangeArrowheads="1"/>
            </p:cNvSpPr>
            <p:nvPr/>
          </p:nvSpPr>
          <p:spPr bwMode="auto">
            <a:xfrm>
              <a:off x="249" y="391"/>
              <a:ext cx="5262" cy="816"/>
            </a:xfrm>
            <a:prstGeom prst="roundRect">
              <a:avLst>
                <a:gd name="adj" fmla="val 16667"/>
              </a:avLst>
            </a:prstGeom>
            <a:blipFill dpi="0" rotWithShape="0">
              <a:blip r:embed="rId3"/>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b="0"/>
            </a:p>
          </p:txBody>
        </p:sp>
        <p:sp>
          <p:nvSpPr>
            <p:cNvPr id="137223" name="Text Box 7"/>
            <p:cNvSpPr txBox="1">
              <a:spLocks noChangeArrowheads="1"/>
            </p:cNvSpPr>
            <p:nvPr/>
          </p:nvSpPr>
          <p:spPr bwMode="auto">
            <a:xfrm>
              <a:off x="249" y="436"/>
              <a:ext cx="53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定理</a:t>
              </a:r>
              <a:r>
                <a:rPr lang="en-US" altLang="zh-CN">
                  <a:solidFill>
                    <a:srgbClr val="FF0000"/>
                  </a:solidFill>
                </a:rPr>
                <a:t>3</a:t>
              </a:r>
              <a:r>
                <a:rPr lang="en-US" altLang="zh-CN"/>
                <a:t>  </a:t>
              </a:r>
              <a:r>
                <a:rPr lang="zh-CN" altLang="en-US"/>
                <a:t>记</a:t>
              </a:r>
              <a:r>
                <a:rPr lang="zh-CN" altLang="en-US">
                  <a:solidFill>
                    <a:srgbClr val="FF0000"/>
                  </a:solidFill>
                </a:rPr>
                <a:t>定理 </a:t>
              </a:r>
              <a:r>
                <a:rPr lang="en-US" altLang="zh-CN">
                  <a:solidFill>
                    <a:srgbClr val="FF0000"/>
                  </a:solidFill>
                </a:rPr>
                <a:t>2</a:t>
              </a:r>
              <a:r>
                <a:rPr lang="zh-CN" altLang="en-US"/>
                <a:t>中的随机矩阵</a:t>
              </a:r>
              <a:r>
                <a:rPr lang="en-US" altLang="zh-CN" i="1">
                  <a:solidFill>
                    <a:srgbClr val="0000FF"/>
                  </a:solidFill>
                </a:rPr>
                <a:t>W</a:t>
              </a:r>
              <a:r>
                <a:rPr lang="zh-CN" altLang="en-US"/>
                <a:t>的行向量为</a:t>
              </a:r>
              <a:r>
                <a:rPr lang="en-US" altLang="zh-CN" i="1">
                  <a:solidFill>
                    <a:srgbClr val="0000FF"/>
                  </a:solidFill>
                </a:rPr>
                <a:t>V</a:t>
              </a:r>
              <a:r>
                <a:rPr lang="en-US" altLang="zh-CN"/>
                <a:t>=(</a:t>
              </a:r>
              <a:r>
                <a:rPr lang="en-US" altLang="zh-CN" i="1">
                  <a:solidFill>
                    <a:srgbClr val="0000FF"/>
                  </a:solidFill>
                </a:rPr>
                <a:t>v</a:t>
              </a:r>
              <a:r>
                <a:rPr lang="en-US" altLang="zh-CN" baseline="-25000">
                  <a:solidFill>
                    <a:srgbClr val="0000FF"/>
                  </a:solidFill>
                </a:rPr>
                <a:t>1</a:t>
              </a:r>
              <a:r>
                <a:rPr lang="en-US" altLang="zh-CN">
                  <a:solidFill>
                    <a:srgbClr val="0000FF"/>
                  </a:solidFill>
                </a:rPr>
                <a:t>,…,</a:t>
              </a:r>
              <a:r>
                <a:rPr lang="en-US" altLang="zh-CN" i="1">
                  <a:solidFill>
                    <a:srgbClr val="0000FF"/>
                  </a:solidFill>
                </a:rPr>
                <a:t>v</a:t>
              </a:r>
              <a:r>
                <a:rPr lang="en-US" altLang="zh-CN" i="1" baseline="-25000">
                  <a:solidFill>
                    <a:srgbClr val="0000FF"/>
                  </a:solidFill>
                </a:rPr>
                <a:t>n</a:t>
              </a:r>
              <a:r>
                <a:rPr lang="en-US" altLang="zh-CN"/>
                <a:t>),</a:t>
              </a:r>
              <a:r>
                <a:rPr lang="zh-CN" altLang="en-US"/>
                <a:t>则：</a:t>
              </a:r>
            </a:p>
            <a:p>
              <a:r>
                <a:rPr lang="zh-CN" altLang="en-US"/>
                <a:t>（</a:t>
              </a:r>
              <a:r>
                <a:rPr lang="en-US" altLang="zh-CN"/>
                <a:t>1</a:t>
              </a:r>
              <a:r>
                <a:rPr lang="zh-CN" altLang="en-US"/>
                <a:t>）对任意随机向 量</a:t>
              </a:r>
              <a:r>
                <a:rPr lang="en-US" altLang="zh-CN" i="1">
                  <a:solidFill>
                    <a:srgbClr val="0000FF"/>
                  </a:solidFill>
                </a:rPr>
                <a:t>x</a:t>
              </a:r>
              <a:r>
                <a:rPr lang="zh-CN" altLang="en-US"/>
                <a:t>，有</a:t>
              </a:r>
            </a:p>
            <a:p>
              <a:r>
                <a:rPr lang="zh-CN" altLang="en-US"/>
                <a:t>（</a:t>
              </a:r>
              <a:r>
                <a:rPr lang="en-US" altLang="zh-CN"/>
                <a:t>2</a:t>
              </a:r>
              <a:r>
                <a:rPr lang="zh-CN" altLang="en-US"/>
                <a:t>）</a:t>
              </a:r>
              <a:r>
                <a:rPr lang="en-US" altLang="zh-CN" i="1">
                  <a:solidFill>
                    <a:srgbClr val="0000FF"/>
                  </a:solidFill>
                </a:rPr>
                <a:t>V</a:t>
              </a:r>
              <a:r>
                <a:rPr lang="zh-CN" altLang="en-US"/>
                <a:t>是</a:t>
              </a:r>
              <a:r>
                <a:rPr lang="en-US" altLang="zh-CN" i="1">
                  <a:solidFill>
                    <a:srgbClr val="0000FF"/>
                  </a:solidFill>
                </a:rPr>
                <a:t>A</a:t>
              </a:r>
              <a:r>
                <a:rPr lang="zh-CN" altLang="en-US"/>
                <a:t>的不动点向量</a:t>
              </a:r>
              <a:r>
                <a:rPr lang="en-US" altLang="zh-CN"/>
                <a:t>,</a:t>
              </a:r>
              <a:r>
                <a:rPr lang="zh-CN" altLang="en-US"/>
                <a:t>即</a:t>
              </a:r>
              <a:r>
                <a:rPr lang="en-US" altLang="zh-CN" i="1">
                  <a:solidFill>
                    <a:srgbClr val="0000FF"/>
                  </a:solidFill>
                </a:rPr>
                <a:t>VA</a:t>
              </a:r>
              <a:r>
                <a:rPr lang="en-US" altLang="zh-CN">
                  <a:solidFill>
                    <a:srgbClr val="0000FF"/>
                  </a:solidFill>
                </a:rPr>
                <a:t>=</a:t>
              </a:r>
              <a:r>
                <a:rPr lang="en-US" altLang="zh-CN" i="1">
                  <a:solidFill>
                    <a:srgbClr val="0000FF"/>
                  </a:solidFill>
                </a:rPr>
                <a:t>V</a:t>
              </a:r>
              <a:r>
                <a:rPr lang="en-US" altLang="zh-CN"/>
                <a:t>, </a:t>
              </a:r>
              <a:r>
                <a:rPr lang="en-US" altLang="zh-CN" i="1">
                  <a:solidFill>
                    <a:srgbClr val="0000FF"/>
                  </a:solidFill>
                </a:rPr>
                <a:t>A</a:t>
              </a:r>
              <a:r>
                <a:rPr lang="zh-CN" altLang="en-US"/>
                <a:t>的不动点向量是唯一的。 </a:t>
              </a:r>
            </a:p>
          </p:txBody>
        </p:sp>
        <p:graphicFrame>
          <p:nvGraphicFramePr>
            <p:cNvPr id="137226" name="Object 10"/>
            <p:cNvGraphicFramePr>
              <a:graphicFrameLocks noChangeAspect="1"/>
            </p:cNvGraphicFramePr>
            <p:nvPr/>
          </p:nvGraphicFramePr>
          <p:xfrm>
            <a:off x="2699" y="649"/>
            <a:ext cx="1418" cy="286"/>
          </p:xfrm>
          <a:graphic>
            <a:graphicData uri="http://schemas.openxmlformats.org/presentationml/2006/ole">
              <mc:AlternateContent xmlns:mc="http://schemas.openxmlformats.org/markup-compatibility/2006">
                <mc:Choice xmlns:v="urn:schemas-microsoft-com:vml" Requires="v">
                  <p:oleObj spid="_x0000_s137290" name="公式" r:id="rId4" imgW="990360" imgH="203040" progId="Equation.3">
                    <p:embed/>
                  </p:oleObj>
                </mc:Choice>
                <mc:Fallback>
                  <p:oleObj name="公式" r:id="rId4" imgW="990360" imgH="2030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 y="649"/>
                          <a:ext cx="1418"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7237" name="Group 21"/>
          <p:cNvGrpSpPr>
            <a:grpSpLocks/>
          </p:cNvGrpSpPr>
          <p:nvPr/>
        </p:nvGrpSpPr>
        <p:grpSpPr bwMode="auto">
          <a:xfrm>
            <a:off x="395288" y="2133600"/>
            <a:ext cx="8351837" cy="935038"/>
            <a:chOff x="249" y="1344"/>
            <a:chExt cx="5261" cy="589"/>
          </a:xfrm>
        </p:grpSpPr>
        <p:grpSp>
          <p:nvGrpSpPr>
            <p:cNvPr id="137229" name="Group 13"/>
            <p:cNvGrpSpPr>
              <a:grpSpLocks/>
            </p:cNvGrpSpPr>
            <p:nvPr/>
          </p:nvGrpSpPr>
          <p:grpSpPr bwMode="auto">
            <a:xfrm>
              <a:off x="249" y="1344"/>
              <a:ext cx="5261" cy="589"/>
              <a:chOff x="249" y="391"/>
              <a:chExt cx="5353" cy="1950"/>
            </a:xfrm>
          </p:grpSpPr>
          <p:sp>
            <p:nvSpPr>
              <p:cNvPr id="137230" name="Text Box 14" descr="再生纸"/>
              <p:cNvSpPr txBox="1">
                <a:spLocks noChangeArrowheads="1"/>
              </p:cNvSpPr>
              <p:nvPr/>
            </p:nvSpPr>
            <p:spPr bwMode="auto">
              <a:xfrm>
                <a:off x="249" y="391"/>
                <a:ext cx="5353" cy="1950"/>
              </a:xfrm>
              <a:prstGeom prst="rect">
                <a:avLst/>
              </a:prstGeom>
              <a:blipFill dpi="0" rotWithShape="0">
                <a:blip r:embed="rId6"/>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55663" indent="-855663">
                  <a:defRPr>
                    <a:solidFill>
                      <a:schemeClr val="tx1"/>
                    </a:solidFill>
                    <a:latin typeface="Arial" pitchFamily="34" charset="0"/>
                    <a:ea typeface="宋体" pitchFamily="2" charset="-122"/>
                  </a:defRPr>
                </a:lvl1pPr>
                <a:lvl2pPr marL="1046163">
                  <a:defRPr>
                    <a:solidFill>
                      <a:schemeClr val="tx1"/>
                    </a:solidFill>
                    <a:latin typeface="Arial" pitchFamily="34" charset="0"/>
                    <a:ea typeface="宋体" pitchFamily="2" charset="-122"/>
                  </a:defRPr>
                </a:lvl2pPr>
                <a:lvl3pPr marL="1236663">
                  <a:defRPr>
                    <a:solidFill>
                      <a:schemeClr val="tx1"/>
                    </a:solidFill>
                    <a:latin typeface="Arial" pitchFamily="34" charset="0"/>
                    <a:ea typeface="宋体" pitchFamily="2" charset="-122"/>
                  </a:defRPr>
                </a:lvl3pPr>
                <a:lvl4pPr marL="142716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endParaRPr kumimoji="1" lang="zh-CN" altLang="zh-CN" sz="2800">
                  <a:solidFill>
                    <a:srgbClr val="0000FF"/>
                  </a:solidFill>
                </a:endParaRPr>
              </a:p>
            </p:txBody>
          </p:sp>
          <p:sp>
            <p:nvSpPr>
              <p:cNvPr id="137231" name="Text Box 15"/>
              <p:cNvSpPr txBox="1">
                <a:spLocks noChangeArrowheads="1"/>
              </p:cNvSpPr>
              <p:nvPr/>
            </p:nvSpPr>
            <p:spPr bwMode="auto">
              <a:xfrm>
                <a:off x="249" y="437"/>
                <a:ext cx="5262" cy="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b="0"/>
              </a:p>
            </p:txBody>
          </p:sp>
        </p:grpSp>
        <p:sp>
          <p:nvSpPr>
            <p:cNvPr id="137232" name="Text Box 16"/>
            <p:cNvSpPr txBox="1">
              <a:spLocks noChangeArrowheads="1"/>
            </p:cNvSpPr>
            <p:nvPr/>
          </p:nvSpPr>
          <p:spPr bwMode="auto">
            <a:xfrm>
              <a:off x="249" y="1389"/>
              <a:ext cx="52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定义</a:t>
              </a:r>
              <a:r>
                <a:rPr lang="en-US" altLang="zh-CN">
                  <a:solidFill>
                    <a:srgbClr val="FF0000"/>
                  </a:solidFill>
                </a:rPr>
                <a:t>3</a:t>
              </a:r>
              <a:r>
                <a:rPr lang="en-US" altLang="zh-CN"/>
                <a:t>  </a:t>
              </a:r>
              <a:r>
                <a:rPr lang="zh-CN" altLang="en-US"/>
                <a:t>状态</a:t>
              </a:r>
              <a:r>
                <a:rPr lang="en-US" altLang="zh-CN" i="1">
                  <a:solidFill>
                    <a:srgbClr val="0000FF"/>
                  </a:solidFill>
                </a:rPr>
                <a:t>S</a:t>
              </a:r>
              <a:r>
                <a:rPr lang="en-US" altLang="zh-CN" i="1" baseline="-25000">
                  <a:solidFill>
                    <a:srgbClr val="0000FF"/>
                  </a:solidFill>
                </a:rPr>
                <a:t>i </a:t>
              </a:r>
              <a:r>
                <a:rPr lang="zh-CN" altLang="en-US"/>
                <a:t>称为马氏链的吸收状态，若转移矩阵的  第</a:t>
              </a:r>
              <a:r>
                <a:rPr lang="en-US" altLang="zh-CN" i="1">
                  <a:solidFill>
                    <a:srgbClr val="0000FF"/>
                  </a:solidFill>
                </a:rPr>
                <a:t>i </a:t>
              </a:r>
              <a:r>
                <a:rPr lang="zh-CN" altLang="en-US"/>
                <a:t>行满足：</a:t>
              </a:r>
              <a:r>
                <a:rPr lang="en-US" altLang="zh-CN" i="1">
                  <a:solidFill>
                    <a:srgbClr val="0000FF"/>
                  </a:solidFill>
                </a:rPr>
                <a:t>P</a:t>
              </a:r>
              <a:r>
                <a:rPr lang="en-US" altLang="zh-CN" i="1" baseline="-25000">
                  <a:solidFill>
                    <a:srgbClr val="0000FF"/>
                  </a:solidFill>
                </a:rPr>
                <a:t>ii</a:t>
              </a:r>
              <a:r>
                <a:rPr lang="en-US" altLang="zh-CN">
                  <a:solidFill>
                    <a:srgbClr val="0000FF"/>
                  </a:solidFill>
                </a:rPr>
                <a:t>=1</a:t>
              </a:r>
              <a:r>
                <a:rPr lang="zh-CN" altLang="en-US">
                  <a:solidFill>
                    <a:srgbClr val="0000FF"/>
                  </a:solidFill>
                </a:rPr>
                <a:t>，</a:t>
              </a:r>
              <a:r>
                <a:rPr lang="en-US" altLang="zh-CN" i="1">
                  <a:solidFill>
                    <a:srgbClr val="0000FF"/>
                  </a:solidFill>
                </a:rPr>
                <a:t>P</a:t>
              </a:r>
              <a:r>
                <a:rPr lang="en-US" altLang="zh-CN" i="1" baseline="-25000">
                  <a:solidFill>
                    <a:srgbClr val="0000FF"/>
                  </a:solidFill>
                </a:rPr>
                <a:t>ij</a:t>
              </a:r>
              <a:r>
                <a:rPr lang="en-US" altLang="zh-CN">
                  <a:solidFill>
                    <a:srgbClr val="0000FF"/>
                  </a:solidFill>
                </a:rPr>
                <a:t>=0</a:t>
              </a:r>
              <a:r>
                <a:rPr lang="zh-CN" altLang="en-US"/>
                <a:t>（</a:t>
              </a:r>
              <a:r>
                <a:rPr lang="en-US" altLang="zh-CN">
                  <a:solidFill>
                    <a:srgbClr val="0000FF"/>
                  </a:solidFill>
                </a:rPr>
                <a:t>j≠i</a:t>
              </a:r>
              <a:r>
                <a:rPr lang="zh-CN" altLang="en-US"/>
                <a:t>）</a:t>
              </a:r>
            </a:p>
          </p:txBody>
        </p:sp>
      </p:grpSp>
      <p:grpSp>
        <p:nvGrpSpPr>
          <p:cNvPr id="137240" name="Group 24"/>
          <p:cNvGrpSpPr>
            <a:grpSpLocks/>
          </p:cNvGrpSpPr>
          <p:nvPr/>
        </p:nvGrpSpPr>
        <p:grpSpPr bwMode="auto">
          <a:xfrm>
            <a:off x="395288" y="3286125"/>
            <a:ext cx="8353425" cy="1295400"/>
            <a:chOff x="249" y="2115"/>
            <a:chExt cx="5262" cy="816"/>
          </a:xfrm>
        </p:grpSpPr>
        <p:grpSp>
          <p:nvGrpSpPr>
            <p:cNvPr id="137234" name="Group 18"/>
            <p:cNvGrpSpPr>
              <a:grpSpLocks/>
            </p:cNvGrpSpPr>
            <p:nvPr/>
          </p:nvGrpSpPr>
          <p:grpSpPr bwMode="auto">
            <a:xfrm>
              <a:off x="249" y="2115"/>
              <a:ext cx="5261" cy="816"/>
              <a:chOff x="249" y="391"/>
              <a:chExt cx="5353" cy="1950"/>
            </a:xfrm>
          </p:grpSpPr>
          <p:sp>
            <p:nvSpPr>
              <p:cNvPr id="137235" name="Text Box 19" descr="再生纸"/>
              <p:cNvSpPr txBox="1">
                <a:spLocks noChangeArrowheads="1"/>
              </p:cNvSpPr>
              <p:nvPr/>
            </p:nvSpPr>
            <p:spPr bwMode="auto">
              <a:xfrm>
                <a:off x="249" y="391"/>
                <a:ext cx="5353" cy="1950"/>
              </a:xfrm>
              <a:prstGeom prst="rect">
                <a:avLst/>
              </a:prstGeom>
              <a:blipFill dpi="0" rotWithShape="0">
                <a:blip r:embed="rId6"/>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55663" indent="-855663">
                  <a:defRPr>
                    <a:solidFill>
                      <a:schemeClr val="tx1"/>
                    </a:solidFill>
                    <a:latin typeface="Arial" pitchFamily="34" charset="0"/>
                    <a:ea typeface="宋体" pitchFamily="2" charset="-122"/>
                  </a:defRPr>
                </a:lvl1pPr>
                <a:lvl2pPr marL="1046163">
                  <a:defRPr>
                    <a:solidFill>
                      <a:schemeClr val="tx1"/>
                    </a:solidFill>
                    <a:latin typeface="Arial" pitchFamily="34" charset="0"/>
                    <a:ea typeface="宋体" pitchFamily="2" charset="-122"/>
                  </a:defRPr>
                </a:lvl2pPr>
                <a:lvl3pPr marL="1236663">
                  <a:defRPr>
                    <a:solidFill>
                      <a:schemeClr val="tx1"/>
                    </a:solidFill>
                    <a:latin typeface="Arial" pitchFamily="34" charset="0"/>
                    <a:ea typeface="宋体" pitchFamily="2" charset="-122"/>
                  </a:defRPr>
                </a:lvl3pPr>
                <a:lvl4pPr marL="142716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endParaRPr kumimoji="1" lang="zh-CN" altLang="zh-CN" sz="2800">
                  <a:solidFill>
                    <a:srgbClr val="0000FF"/>
                  </a:solidFill>
                </a:endParaRPr>
              </a:p>
            </p:txBody>
          </p:sp>
          <p:sp>
            <p:nvSpPr>
              <p:cNvPr id="137236" name="Text Box 20"/>
              <p:cNvSpPr txBox="1">
                <a:spLocks noChangeArrowheads="1"/>
              </p:cNvSpPr>
              <p:nvPr/>
            </p:nvSpPr>
            <p:spPr bwMode="auto">
              <a:xfrm>
                <a:off x="249" y="436"/>
                <a:ext cx="5262"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b="0"/>
              </a:p>
            </p:txBody>
          </p:sp>
        </p:grpSp>
        <p:sp>
          <p:nvSpPr>
            <p:cNvPr id="137238" name="Text Box 22"/>
            <p:cNvSpPr txBox="1">
              <a:spLocks noChangeArrowheads="1"/>
            </p:cNvSpPr>
            <p:nvPr/>
          </p:nvSpPr>
          <p:spPr bwMode="auto">
            <a:xfrm>
              <a:off x="249" y="2160"/>
              <a:ext cx="526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定义</a:t>
              </a:r>
              <a:r>
                <a:rPr lang="en-US" altLang="zh-CN">
                  <a:solidFill>
                    <a:srgbClr val="FF0000"/>
                  </a:solidFill>
                </a:rPr>
                <a:t>4</a:t>
              </a:r>
              <a:r>
                <a:rPr lang="en-US" altLang="zh-CN"/>
                <a:t>  </a:t>
              </a:r>
              <a:r>
                <a:rPr lang="zh-CN" altLang="en-US"/>
                <a:t>马氏链被称为 </a:t>
              </a:r>
              <a:r>
                <a:rPr lang="zh-CN" altLang="en-US">
                  <a:solidFill>
                    <a:srgbClr val="0000FF"/>
                  </a:solidFill>
                </a:rPr>
                <a:t>吸收链</a:t>
              </a:r>
              <a:r>
                <a:rPr lang="zh-CN" altLang="en-US"/>
                <a:t>，若其满足以下两个条件：</a:t>
              </a:r>
            </a:p>
            <a:p>
              <a:r>
                <a:rPr lang="zh-CN" altLang="en-US"/>
                <a:t>（</a:t>
              </a:r>
              <a:r>
                <a:rPr lang="en-US" altLang="zh-CN"/>
                <a:t>1</a:t>
              </a:r>
              <a:r>
                <a:rPr lang="zh-CN" altLang="en-US"/>
                <a:t>）至少存在一个吸收状态 。</a:t>
              </a:r>
            </a:p>
            <a:p>
              <a:r>
                <a:rPr lang="zh-CN" altLang="en-US"/>
                <a:t>（</a:t>
              </a:r>
              <a:r>
                <a:rPr lang="en-US" altLang="zh-CN"/>
                <a:t>2</a:t>
              </a:r>
              <a:r>
                <a:rPr lang="zh-CN" altLang="en-US"/>
                <a:t>）从任一状态出发 </a:t>
              </a:r>
              <a:r>
                <a:rPr lang="en-US" altLang="zh-CN"/>
                <a:t>,</a:t>
              </a:r>
              <a:r>
                <a:rPr lang="zh-CN" altLang="en-US"/>
                <a:t>经</a:t>
              </a:r>
              <a:r>
                <a:rPr lang="zh-CN" altLang="en-US">
                  <a:solidFill>
                    <a:srgbClr val="0000FF"/>
                  </a:solidFill>
                </a:rPr>
                <a:t>有限步</a:t>
              </a:r>
              <a:r>
                <a:rPr lang="zh-CN" altLang="en-US"/>
                <a:t>转移总可到达某一吸收 状态 </a:t>
              </a:r>
            </a:p>
          </p:txBody>
        </p:sp>
      </p:grpSp>
      <p:sp>
        <p:nvSpPr>
          <p:cNvPr id="137241" name="AutoShape 25"/>
          <p:cNvSpPr>
            <a:spLocks noChangeArrowheads="1"/>
          </p:cNvSpPr>
          <p:nvPr/>
        </p:nvSpPr>
        <p:spPr bwMode="auto">
          <a:xfrm rot="10800000">
            <a:off x="2771775" y="4816475"/>
            <a:ext cx="5791200" cy="1600200"/>
          </a:xfrm>
          <a:prstGeom prst="cloudCallout">
            <a:avLst>
              <a:gd name="adj1" fmla="val 69130"/>
              <a:gd name="adj2" fmla="val 17259"/>
            </a:avLst>
          </a:prstGeom>
          <a:gradFill rotWithShape="0">
            <a:gsLst>
              <a:gs pos="0">
                <a:srgbClr val="CCFFCC"/>
              </a:gs>
              <a:gs pos="100000">
                <a:srgbClr val="CCFFCC">
                  <a:gamma/>
                  <a:shade val="73333"/>
                  <a:invGamma/>
                </a:srgbClr>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rIns="0" anchor="ctr"/>
          <a:lstStyle/>
          <a:p>
            <a:pPr algn="ctr"/>
            <a:endParaRPr kumimoji="1" lang="en-US" altLang="zh-CN" sz="2000">
              <a:latin typeface="Times New Roman" pitchFamily="18" charset="0"/>
            </a:endParaRPr>
          </a:p>
          <a:p>
            <a:pPr algn="ctr"/>
            <a:r>
              <a:rPr kumimoji="1" lang="zh-CN" altLang="en-US"/>
              <a:t>根据</a:t>
            </a:r>
            <a:r>
              <a:rPr kumimoji="1" lang="zh-CN" altLang="en-US">
                <a:solidFill>
                  <a:srgbClr val="FF0000"/>
                </a:solidFill>
              </a:rPr>
              <a:t>定义</a:t>
            </a:r>
            <a:r>
              <a:rPr kumimoji="1" lang="en-US" altLang="zh-CN">
                <a:solidFill>
                  <a:srgbClr val="FF0000"/>
                </a:solidFill>
              </a:rPr>
              <a:t>3</a:t>
            </a:r>
            <a:r>
              <a:rPr kumimoji="1" lang="zh-CN" altLang="en-US"/>
              <a:t>，</a:t>
            </a:r>
            <a:r>
              <a:rPr kumimoji="1" lang="zh-CN" altLang="en-US">
                <a:solidFill>
                  <a:srgbClr val="FF0000"/>
                </a:solidFill>
              </a:rPr>
              <a:t>例</a:t>
            </a:r>
            <a:r>
              <a:rPr kumimoji="1" lang="en-US" altLang="zh-CN">
                <a:solidFill>
                  <a:srgbClr val="FF0000"/>
                </a:solidFill>
              </a:rPr>
              <a:t>4.7</a:t>
            </a:r>
            <a:r>
              <a:rPr kumimoji="1" lang="zh-CN" altLang="en-US"/>
              <a:t>中状态</a:t>
            </a:r>
            <a:r>
              <a:rPr kumimoji="1" lang="en-US" altLang="zh-CN" i="1">
                <a:solidFill>
                  <a:srgbClr val="0000FF"/>
                </a:solidFill>
              </a:rPr>
              <a:t>S</a:t>
            </a:r>
            <a:r>
              <a:rPr kumimoji="1" lang="en-US" altLang="zh-CN" baseline="-25000">
                <a:solidFill>
                  <a:srgbClr val="0000FF"/>
                </a:solidFill>
              </a:rPr>
              <a:t>4</a:t>
            </a:r>
            <a:r>
              <a:rPr kumimoji="1" lang="zh-CN" altLang="en-US"/>
              <a:t>即</a:t>
            </a:r>
          </a:p>
          <a:p>
            <a:pPr algn="ctr"/>
            <a:r>
              <a:rPr kumimoji="1" lang="zh-CN" altLang="en-US"/>
              <a:t>为一吸收链 </a:t>
            </a:r>
          </a:p>
        </p:txBody>
      </p:sp>
      <p:grpSp>
        <p:nvGrpSpPr>
          <p:cNvPr id="137242" name="Group 26"/>
          <p:cNvGrpSpPr>
            <a:grpSpLocks/>
          </p:cNvGrpSpPr>
          <p:nvPr/>
        </p:nvGrpSpPr>
        <p:grpSpPr bwMode="auto">
          <a:xfrm>
            <a:off x="609600" y="4965700"/>
            <a:ext cx="1593850" cy="1631950"/>
            <a:chOff x="2051" y="1696"/>
            <a:chExt cx="1004" cy="1028"/>
          </a:xfrm>
        </p:grpSpPr>
        <p:sp>
          <p:nvSpPr>
            <p:cNvPr id="137243" name="Freeform 27"/>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37244" name="Group 28"/>
            <p:cNvGrpSpPr>
              <a:grpSpLocks/>
            </p:cNvGrpSpPr>
            <p:nvPr/>
          </p:nvGrpSpPr>
          <p:grpSpPr bwMode="auto">
            <a:xfrm rot="1123344">
              <a:off x="2441" y="2029"/>
              <a:ext cx="511" cy="637"/>
              <a:chOff x="2308" y="1206"/>
              <a:chExt cx="710" cy="940"/>
            </a:xfrm>
          </p:grpSpPr>
          <p:sp>
            <p:nvSpPr>
              <p:cNvPr id="137245" name="Freeform 29"/>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37246" name="Freeform 30"/>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7247" name="Freeform 31"/>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37248" name="Group 32"/>
            <p:cNvGrpSpPr>
              <a:grpSpLocks/>
            </p:cNvGrpSpPr>
            <p:nvPr/>
          </p:nvGrpSpPr>
          <p:grpSpPr bwMode="auto">
            <a:xfrm rot="1123344">
              <a:off x="2051" y="1977"/>
              <a:ext cx="454" cy="747"/>
              <a:chOff x="1799" y="1328"/>
              <a:chExt cx="630" cy="1101"/>
            </a:xfrm>
          </p:grpSpPr>
          <p:grpSp>
            <p:nvGrpSpPr>
              <p:cNvPr id="137249" name="Group 33"/>
              <p:cNvGrpSpPr>
                <a:grpSpLocks/>
              </p:cNvGrpSpPr>
              <p:nvPr/>
            </p:nvGrpSpPr>
            <p:grpSpPr bwMode="auto">
              <a:xfrm>
                <a:off x="1968" y="1328"/>
                <a:ext cx="461" cy="1101"/>
                <a:chOff x="1968" y="1328"/>
                <a:chExt cx="461" cy="1101"/>
              </a:xfrm>
            </p:grpSpPr>
            <p:sp>
              <p:nvSpPr>
                <p:cNvPr id="137250" name="Freeform 34"/>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37251" name="Freeform 35"/>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7252" name="Group 36"/>
              <p:cNvGrpSpPr>
                <a:grpSpLocks/>
              </p:cNvGrpSpPr>
              <p:nvPr/>
            </p:nvGrpSpPr>
            <p:grpSpPr bwMode="auto">
              <a:xfrm>
                <a:off x="1799" y="1444"/>
                <a:ext cx="549" cy="922"/>
                <a:chOff x="1799" y="1444"/>
                <a:chExt cx="549" cy="922"/>
              </a:xfrm>
            </p:grpSpPr>
            <p:sp>
              <p:nvSpPr>
                <p:cNvPr id="137253" name="Freeform 37"/>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37254" name="Freeform 38"/>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37255" name="Freeform 39"/>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137256" name="Group 40"/>
            <p:cNvGrpSpPr>
              <a:grpSpLocks/>
            </p:cNvGrpSpPr>
            <p:nvPr/>
          </p:nvGrpSpPr>
          <p:grpSpPr bwMode="auto">
            <a:xfrm rot="1123344">
              <a:off x="2327" y="1696"/>
              <a:ext cx="255" cy="314"/>
              <a:chOff x="1947" y="869"/>
              <a:chExt cx="355" cy="463"/>
            </a:xfrm>
          </p:grpSpPr>
          <p:grpSp>
            <p:nvGrpSpPr>
              <p:cNvPr id="137257" name="Group 41"/>
              <p:cNvGrpSpPr>
                <a:grpSpLocks/>
              </p:cNvGrpSpPr>
              <p:nvPr/>
            </p:nvGrpSpPr>
            <p:grpSpPr bwMode="auto">
              <a:xfrm>
                <a:off x="1982" y="1005"/>
                <a:ext cx="305" cy="220"/>
                <a:chOff x="1982" y="1005"/>
                <a:chExt cx="305" cy="220"/>
              </a:xfrm>
            </p:grpSpPr>
            <p:sp>
              <p:nvSpPr>
                <p:cNvPr id="137258" name="Freeform 42"/>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37259" name="Freeform 43"/>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137260" name="Freeform 44"/>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137261" name="Group 45"/>
              <p:cNvGrpSpPr>
                <a:grpSpLocks/>
              </p:cNvGrpSpPr>
              <p:nvPr/>
            </p:nvGrpSpPr>
            <p:grpSpPr bwMode="auto">
              <a:xfrm>
                <a:off x="1997" y="1009"/>
                <a:ext cx="257" cy="143"/>
                <a:chOff x="1997" y="1009"/>
                <a:chExt cx="257" cy="143"/>
              </a:xfrm>
            </p:grpSpPr>
            <p:sp>
              <p:nvSpPr>
                <p:cNvPr id="137262" name="Freeform 46"/>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37263" name="Freeform 47"/>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37264" name="Freeform 48"/>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137265" name="Group 49"/>
              <p:cNvGrpSpPr>
                <a:grpSpLocks/>
              </p:cNvGrpSpPr>
              <p:nvPr/>
            </p:nvGrpSpPr>
            <p:grpSpPr bwMode="auto">
              <a:xfrm>
                <a:off x="2027" y="1019"/>
                <a:ext cx="218" cy="158"/>
                <a:chOff x="2027" y="1019"/>
                <a:chExt cx="218" cy="158"/>
              </a:xfrm>
            </p:grpSpPr>
            <p:sp>
              <p:nvSpPr>
                <p:cNvPr id="137266" name="Freeform 50"/>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37267" name="Oval 51"/>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137268" name="Freeform 52"/>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37269" name="Oval 53"/>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137270" name="Freeform 54"/>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37271" name="Freeform 55"/>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72" name="Freeform 56"/>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137273" name="Freeform 57"/>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137274" name="Group 58"/>
            <p:cNvGrpSpPr>
              <a:grpSpLocks/>
            </p:cNvGrpSpPr>
            <p:nvPr/>
          </p:nvGrpSpPr>
          <p:grpSpPr bwMode="auto">
            <a:xfrm rot="1123344">
              <a:off x="2928" y="1942"/>
              <a:ext cx="127" cy="227"/>
              <a:chOff x="2833" y="962"/>
              <a:chExt cx="176" cy="334"/>
            </a:xfrm>
          </p:grpSpPr>
          <p:sp>
            <p:nvSpPr>
              <p:cNvPr id="137275" name="Freeform 59"/>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37276" name="Freeform 60"/>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137277" name="Freeform 61"/>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137278" name="Freeform 62"/>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37279" name="Freeform 63"/>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37280" name="Freeform 64"/>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37281" name="Freeform 65"/>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137282" name="Freeform 66"/>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137283" name="Freeform 67"/>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37284" name="Freeform 68"/>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37285" name="Freeform 69"/>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37286" name="Freeform 70"/>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37287" name="Freeform 71"/>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37288" name="Freeform 72"/>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37289" name="Freeform 73"/>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37239"/>
                                        </p:tgtEl>
                                        <p:attrNameLst>
                                          <p:attrName>style.visibility</p:attrName>
                                        </p:attrNameLst>
                                      </p:cBhvr>
                                      <p:to>
                                        <p:strVal val="visible"/>
                                      </p:to>
                                    </p:set>
                                    <p:animEffect transition="in" filter="diamond(in)">
                                      <p:cBhvr>
                                        <p:cTn id="7" dur="2000"/>
                                        <p:tgtEl>
                                          <p:spTgt spid="1372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nodeType="clickEffect">
                                  <p:stCondLst>
                                    <p:cond delay="0"/>
                                  </p:stCondLst>
                                  <p:childTnLst>
                                    <p:set>
                                      <p:cBhvr>
                                        <p:cTn id="11" dur="1" fill="hold">
                                          <p:stCondLst>
                                            <p:cond delay="0"/>
                                          </p:stCondLst>
                                        </p:cTn>
                                        <p:tgtEl>
                                          <p:spTgt spid="137237"/>
                                        </p:tgtEl>
                                        <p:attrNameLst>
                                          <p:attrName>style.visibility</p:attrName>
                                        </p:attrNameLst>
                                      </p:cBhvr>
                                      <p:to>
                                        <p:strVal val="visible"/>
                                      </p:to>
                                    </p:set>
                                    <p:animEffect transition="in" filter="randombar(vertical)">
                                      <p:cBhvr>
                                        <p:cTn id="12" dur="500"/>
                                        <p:tgtEl>
                                          <p:spTgt spid="1372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nodeType="clickEffect">
                                  <p:stCondLst>
                                    <p:cond delay="0"/>
                                  </p:stCondLst>
                                  <p:childTnLst>
                                    <p:set>
                                      <p:cBhvr>
                                        <p:cTn id="16" dur="1" fill="hold">
                                          <p:stCondLst>
                                            <p:cond delay="0"/>
                                          </p:stCondLst>
                                        </p:cTn>
                                        <p:tgtEl>
                                          <p:spTgt spid="137240"/>
                                        </p:tgtEl>
                                        <p:attrNameLst>
                                          <p:attrName>style.visibility</p:attrName>
                                        </p:attrNameLst>
                                      </p:cBhvr>
                                      <p:to>
                                        <p:strVal val="visible"/>
                                      </p:to>
                                    </p:set>
                                    <p:animEffect transition="in" filter="randombar(vertical)">
                                      <p:cBhvr>
                                        <p:cTn id="17" dur="500"/>
                                        <p:tgtEl>
                                          <p:spTgt spid="1372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4" presetClass="entr" presetSubtype="0" fill="hold" nodeType="clickEffect">
                                  <p:stCondLst>
                                    <p:cond delay="0"/>
                                  </p:stCondLst>
                                  <p:childTnLst>
                                    <p:set>
                                      <p:cBhvr>
                                        <p:cTn id="21" dur="1" fill="hold">
                                          <p:stCondLst>
                                            <p:cond delay="0"/>
                                          </p:stCondLst>
                                        </p:cTn>
                                        <p:tgtEl>
                                          <p:spTgt spid="137242"/>
                                        </p:tgtEl>
                                        <p:attrNameLst>
                                          <p:attrName>style.visibility</p:attrName>
                                        </p:attrNameLst>
                                      </p:cBhvr>
                                      <p:to>
                                        <p:strVal val="visible"/>
                                      </p:to>
                                    </p:set>
                                    <p:anim from="(-#ppt_w/2)" to="(#ppt_x)" calcmode="lin" valueType="num">
                                      <p:cBhvr>
                                        <p:cTn id="22" dur="600" fill="hold">
                                          <p:stCondLst>
                                            <p:cond delay="0"/>
                                          </p:stCondLst>
                                        </p:cTn>
                                        <p:tgtEl>
                                          <p:spTgt spid="137242"/>
                                        </p:tgtEl>
                                        <p:attrNameLst>
                                          <p:attrName>ppt_x</p:attrName>
                                        </p:attrNameLst>
                                      </p:cBhvr>
                                    </p:anim>
                                    <p:anim from="0" to="-1.0" calcmode="lin" valueType="num">
                                      <p:cBhvr>
                                        <p:cTn id="23" dur="200" decel="50000" autoRev="1" fill="hold">
                                          <p:stCondLst>
                                            <p:cond delay="600"/>
                                          </p:stCondLst>
                                        </p:cTn>
                                        <p:tgtEl>
                                          <p:spTgt spid="137242"/>
                                        </p:tgtEl>
                                        <p:attrNameLst>
                                          <p:attrName>xshear</p:attrName>
                                        </p:attrNameLst>
                                      </p:cBhvr>
                                    </p:anim>
                                    <p:animScale>
                                      <p:cBhvr>
                                        <p:cTn id="24" dur="200" decel="100000" autoRev="1" fill="hold">
                                          <p:stCondLst>
                                            <p:cond delay="600"/>
                                          </p:stCondLst>
                                        </p:cTn>
                                        <p:tgtEl>
                                          <p:spTgt spid="137242"/>
                                        </p:tgtEl>
                                      </p:cBhvr>
                                      <p:from x="100000" y="100000"/>
                                      <p:to x="80000" y="100000"/>
                                    </p:animScale>
                                    <p:anim by="(#ppt_h/3+#ppt_w*0.1)" calcmode="lin" valueType="num">
                                      <p:cBhvr additive="sum">
                                        <p:cTn id="25" dur="200" decel="100000" autoRev="1" fill="hold">
                                          <p:stCondLst>
                                            <p:cond delay="600"/>
                                          </p:stCondLst>
                                        </p:cTn>
                                        <p:tgtEl>
                                          <p:spTgt spid="137242"/>
                                        </p:tgtEl>
                                        <p:attrNameLst>
                                          <p:attrName>ppt_x</p:attrName>
                                        </p:attrNameLst>
                                      </p:cBhvr>
                                    </p:anim>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7241"/>
                                        </p:tgtEl>
                                        <p:attrNameLst>
                                          <p:attrName>style.visibility</p:attrName>
                                        </p:attrNameLst>
                                      </p:cBhvr>
                                      <p:to>
                                        <p:strVal val="visible"/>
                                      </p:to>
                                    </p:set>
                                    <p:animEffect transition="in" filter="wipe(left)">
                                      <p:cBhvr>
                                        <p:cTn id="29" dur="500"/>
                                        <p:tgtEl>
                                          <p:spTgt spid="137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Text Box 4"/>
          <p:cNvSpPr txBox="1">
            <a:spLocks noChangeArrowheads="1"/>
          </p:cNvSpPr>
          <p:nvPr/>
        </p:nvSpPr>
        <p:spPr bwMode="auto">
          <a:xfrm>
            <a:off x="323850" y="549275"/>
            <a:ext cx="856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具有</a:t>
            </a:r>
            <a:r>
              <a:rPr lang="en-US" altLang="zh-CN" i="1">
                <a:solidFill>
                  <a:srgbClr val="0000FF"/>
                </a:solidFill>
              </a:rPr>
              <a:t>r</a:t>
            </a:r>
            <a:r>
              <a:rPr lang="zh-CN" altLang="en-US"/>
              <a:t>个吸收状态，</a:t>
            </a:r>
            <a:r>
              <a:rPr lang="en-US" altLang="zh-CN" i="1">
                <a:solidFill>
                  <a:srgbClr val="0000FF"/>
                </a:solidFill>
              </a:rPr>
              <a:t>n</a:t>
            </a:r>
            <a:r>
              <a:rPr lang="zh-CN" altLang="en-US">
                <a:solidFill>
                  <a:srgbClr val="0000FF"/>
                </a:solidFill>
              </a:rPr>
              <a:t>－</a:t>
            </a:r>
            <a:r>
              <a:rPr lang="en-US" altLang="zh-CN" i="1">
                <a:solidFill>
                  <a:srgbClr val="0000FF"/>
                </a:solidFill>
              </a:rPr>
              <a:t>r</a:t>
            </a:r>
            <a:r>
              <a:rPr lang="zh-CN" altLang="en-US"/>
              <a:t>个非吸收状态的吸收链，它的</a:t>
            </a:r>
            <a:r>
              <a:rPr lang="en-US" altLang="zh-CN" i="1">
                <a:solidFill>
                  <a:srgbClr val="0000FF"/>
                </a:solidFill>
              </a:rPr>
              <a:t>n</a:t>
            </a:r>
            <a:r>
              <a:rPr lang="en-US" altLang="zh-CN">
                <a:solidFill>
                  <a:srgbClr val="0000FF"/>
                </a:solidFill>
              </a:rPr>
              <a:t>×</a:t>
            </a:r>
            <a:r>
              <a:rPr lang="en-US" altLang="zh-CN" i="1">
                <a:solidFill>
                  <a:srgbClr val="0000FF"/>
                </a:solidFill>
              </a:rPr>
              <a:t>n</a:t>
            </a:r>
            <a:r>
              <a:rPr lang="zh-CN" altLang="en-US"/>
              <a:t>转移矩阵的标准形式为</a:t>
            </a:r>
          </a:p>
        </p:txBody>
      </p:sp>
      <p:sp>
        <p:nvSpPr>
          <p:cNvPr id="138246" name="Rectangle 6"/>
          <p:cNvSpPr>
            <a:spLocks noChangeArrowheads="1"/>
          </p:cNvSpPr>
          <p:nvPr/>
        </p:nvSpPr>
        <p:spPr bwMode="auto">
          <a:xfrm>
            <a:off x="0" y="2949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8245" name="Object 5"/>
          <p:cNvGraphicFramePr>
            <a:graphicFrameLocks noChangeAspect="1"/>
          </p:cNvGraphicFramePr>
          <p:nvPr/>
        </p:nvGraphicFramePr>
        <p:xfrm>
          <a:off x="1042988" y="1484313"/>
          <a:ext cx="2305050" cy="1477962"/>
        </p:xfrm>
        <a:graphic>
          <a:graphicData uri="http://schemas.openxmlformats.org/presentationml/2006/ole">
            <mc:AlternateContent xmlns:mc="http://schemas.openxmlformats.org/markup-compatibility/2006">
              <mc:Choice xmlns:v="urn:schemas-microsoft-com:vml" Requires="v">
                <p:oleObj spid="_x0000_s138253" name="公式" r:id="rId3" imgW="1117440" imgH="711000" progId="Equation.3">
                  <p:embed/>
                </p:oleObj>
              </mc:Choice>
              <mc:Fallback>
                <p:oleObj name="公式" r:id="rId3" imgW="1117440" imgH="711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84313"/>
                        <a:ext cx="2305050" cy="147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47" name="Rectangle 7"/>
          <p:cNvSpPr>
            <a:spLocks noChangeArrowheads="1"/>
          </p:cNvSpPr>
          <p:nvPr/>
        </p:nvSpPr>
        <p:spPr bwMode="auto">
          <a:xfrm>
            <a:off x="2844800" y="1963738"/>
            <a:ext cx="669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（注：非标准形式可经对状态重新编号  ）</a:t>
            </a:r>
            <a:endParaRPr lang="zh-CN" altLang="en-US"/>
          </a:p>
        </p:txBody>
      </p:sp>
      <p:sp>
        <p:nvSpPr>
          <p:cNvPr id="138248" name="Text Box 8"/>
          <p:cNvSpPr txBox="1">
            <a:spLocks noChangeArrowheads="1"/>
          </p:cNvSpPr>
          <p:nvPr/>
        </p:nvSpPr>
        <p:spPr bwMode="auto">
          <a:xfrm>
            <a:off x="323850" y="2997200"/>
            <a:ext cx="84248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其中</a:t>
            </a:r>
            <a:r>
              <a:rPr lang="en-US" altLang="zh-CN">
                <a:solidFill>
                  <a:srgbClr val="0000FF"/>
                </a:solidFill>
              </a:rPr>
              <a:t>I</a:t>
            </a:r>
            <a:r>
              <a:rPr lang="en-US" altLang="zh-CN" i="1" baseline="-25000">
                <a:solidFill>
                  <a:srgbClr val="0000FF"/>
                </a:solidFill>
              </a:rPr>
              <a:t>r</a:t>
            </a:r>
            <a:r>
              <a:rPr lang="zh-CN" altLang="en-US"/>
              <a:t>为</a:t>
            </a:r>
            <a:r>
              <a:rPr lang="en-US" altLang="zh-CN" i="1">
                <a:solidFill>
                  <a:srgbClr val="0000FF"/>
                </a:solidFill>
              </a:rPr>
              <a:t>r </a:t>
            </a:r>
            <a:r>
              <a:rPr lang="zh-CN" altLang="en-US"/>
              <a:t>阶单位阵，</a:t>
            </a:r>
            <a:r>
              <a:rPr lang="en-US" altLang="zh-CN" i="1">
                <a:solidFill>
                  <a:srgbClr val="0000FF"/>
                </a:solidFill>
              </a:rPr>
              <a:t>O</a:t>
            </a:r>
            <a:r>
              <a:rPr lang="zh-CN" altLang="en-US"/>
              <a:t>为</a:t>
            </a:r>
            <a:r>
              <a:rPr lang="en-US" altLang="zh-CN" i="1">
                <a:solidFill>
                  <a:srgbClr val="0000FF"/>
                </a:solidFill>
              </a:rPr>
              <a:t>r</a:t>
            </a:r>
            <a:r>
              <a:rPr lang="en-US" altLang="zh-CN">
                <a:solidFill>
                  <a:srgbClr val="0000FF"/>
                </a:solidFill>
              </a:rPr>
              <a:t>×</a:t>
            </a:r>
            <a:r>
              <a:rPr lang="en-US" altLang="zh-CN" i="1">
                <a:solidFill>
                  <a:srgbClr val="0000FF"/>
                </a:solidFill>
              </a:rPr>
              <a:t>s</a:t>
            </a:r>
            <a:r>
              <a:rPr lang="zh-CN" altLang="en-US"/>
              <a:t>零阵，</a:t>
            </a:r>
            <a:r>
              <a:rPr lang="en-US" altLang="zh-CN" i="1">
                <a:solidFill>
                  <a:srgbClr val="0000FF"/>
                </a:solidFill>
              </a:rPr>
              <a:t>R</a:t>
            </a:r>
            <a:r>
              <a:rPr lang="zh-CN" altLang="en-US"/>
              <a:t>为</a:t>
            </a:r>
            <a:r>
              <a:rPr lang="en-US" altLang="zh-CN" i="1">
                <a:solidFill>
                  <a:srgbClr val="0000FF"/>
                </a:solidFill>
              </a:rPr>
              <a:t>s</a:t>
            </a:r>
            <a:r>
              <a:rPr lang="en-US" altLang="zh-CN">
                <a:solidFill>
                  <a:srgbClr val="0000FF"/>
                </a:solidFill>
              </a:rPr>
              <a:t>×</a:t>
            </a:r>
            <a:r>
              <a:rPr lang="en-US" altLang="zh-CN" i="1">
                <a:solidFill>
                  <a:srgbClr val="0000FF"/>
                </a:solidFill>
              </a:rPr>
              <a:t>r </a:t>
            </a:r>
            <a:r>
              <a:rPr lang="zh-CN" altLang="en-US"/>
              <a:t>矩阵，</a:t>
            </a:r>
            <a:r>
              <a:rPr lang="en-US" altLang="zh-CN" i="1">
                <a:solidFill>
                  <a:srgbClr val="0000FF"/>
                </a:solidFill>
              </a:rPr>
              <a:t>S</a:t>
            </a:r>
            <a:r>
              <a:rPr lang="zh-CN" altLang="en-US"/>
              <a:t>为</a:t>
            </a:r>
            <a:r>
              <a:rPr lang="en-US" altLang="zh-CN" i="1">
                <a:solidFill>
                  <a:srgbClr val="0000FF"/>
                </a:solidFill>
              </a:rPr>
              <a:t>s</a:t>
            </a:r>
            <a:r>
              <a:rPr lang="en-US" altLang="zh-CN">
                <a:solidFill>
                  <a:srgbClr val="0000FF"/>
                </a:solidFill>
              </a:rPr>
              <a:t>×</a:t>
            </a:r>
            <a:r>
              <a:rPr lang="en-US" altLang="zh-CN" i="1">
                <a:solidFill>
                  <a:srgbClr val="0000FF"/>
                </a:solidFill>
              </a:rPr>
              <a:t>s</a:t>
            </a:r>
            <a:r>
              <a:rPr lang="zh-CN" altLang="en-US"/>
              <a:t>矩阵。令</a:t>
            </a:r>
          </a:p>
        </p:txBody>
      </p:sp>
      <p:sp>
        <p:nvSpPr>
          <p:cNvPr id="138250" name="Rectangle 10"/>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8249" name="Object 9"/>
          <p:cNvGraphicFramePr>
            <a:graphicFrameLocks noChangeAspect="1"/>
          </p:cNvGraphicFramePr>
          <p:nvPr/>
        </p:nvGraphicFramePr>
        <p:xfrm>
          <a:off x="2413000" y="3429000"/>
          <a:ext cx="2519363" cy="1511300"/>
        </p:xfrm>
        <a:graphic>
          <a:graphicData uri="http://schemas.openxmlformats.org/presentationml/2006/ole">
            <mc:AlternateContent xmlns:mc="http://schemas.openxmlformats.org/markup-compatibility/2006">
              <mc:Choice xmlns:v="urn:schemas-microsoft-com:vml" Requires="v">
                <p:oleObj spid="_x0000_s138254" name="公式" r:id="rId5" imgW="1193760" imgH="711000" progId="Equation.3">
                  <p:embed/>
                </p:oleObj>
              </mc:Choice>
              <mc:Fallback>
                <p:oleObj name="公式" r:id="rId5" imgW="1193760" imgH="7110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000" y="3429000"/>
                        <a:ext cx="2519363"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51" name="Text Box 11"/>
          <p:cNvSpPr txBox="1">
            <a:spLocks noChangeArrowheads="1"/>
          </p:cNvSpPr>
          <p:nvPr/>
        </p:nvSpPr>
        <p:spPr bwMode="auto">
          <a:xfrm>
            <a:off x="250825" y="5084763"/>
            <a:ext cx="84248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上式中的子阵</a:t>
            </a:r>
            <a:r>
              <a:rPr lang="en-US" altLang="zh-CN" i="1">
                <a:solidFill>
                  <a:srgbClr val="0000FF"/>
                </a:solidFill>
              </a:rPr>
              <a:t>S</a:t>
            </a:r>
            <a:r>
              <a:rPr lang="en-US" altLang="zh-CN" i="1" baseline="30000">
                <a:solidFill>
                  <a:srgbClr val="0000FF"/>
                </a:solidFill>
              </a:rPr>
              <a:t>n</a:t>
            </a:r>
            <a:r>
              <a:rPr lang="zh-CN" altLang="en-US"/>
              <a:t>表达了以任何非吸收状态作为初始状态，经过</a:t>
            </a:r>
            <a:r>
              <a:rPr lang="en-US" altLang="zh-CN" i="1">
                <a:solidFill>
                  <a:srgbClr val="0000FF"/>
                </a:solidFill>
              </a:rPr>
              <a:t>n</a:t>
            </a:r>
            <a:r>
              <a:rPr lang="zh-CN" altLang="en-US"/>
              <a:t>步转移后，处于</a:t>
            </a:r>
            <a:r>
              <a:rPr lang="en-US" altLang="zh-CN" i="1">
                <a:solidFill>
                  <a:srgbClr val="0000FF"/>
                </a:solidFill>
              </a:rPr>
              <a:t>s</a:t>
            </a:r>
            <a:r>
              <a:rPr lang="zh-CN" altLang="en-US"/>
              <a:t>个非吸收状态的概率。</a:t>
            </a:r>
          </a:p>
          <a:p>
            <a:r>
              <a:rPr lang="zh-CN" altLang="en-US"/>
              <a:t>在吸收链中，令</a:t>
            </a:r>
            <a:r>
              <a:rPr lang="en-US" altLang="zh-CN" i="1">
                <a:solidFill>
                  <a:srgbClr val="0000FF"/>
                </a:solidFill>
              </a:rPr>
              <a:t>F</a:t>
            </a:r>
            <a:r>
              <a:rPr lang="en-US" altLang="zh-CN">
                <a:solidFill>
                  <a:srgbClr val="0000FF"/>
                </a:solidFill>
              </a:rPr>
              <a:t>=(</a:t>
            </a:r>
            <a:r>
              <a:rPr lang="en-US" altLang="zh-CN" i="1">
                <a:solidFill>
                  <a:srgbClr val="0000FF"/>
                </a:solidFill>
              </a:rPr>
              <a:t>I</a:t>
            </a:r>
            <a:r>
              <a:rPr lang="zh-CN" altLang="en-US">
                <a:solidFill>
                  <a:srgbClr val="0000FF"/>
                </a:solidFill>
              </a:rPr>
              <a:t>－</a:t>
            </a:r>
            <a:r>
              <a:rPr lang="en-US" altLang="zh-CN" i="1">
                <a:solidFill>
                  <a:srgbClr val="0000FF"/>
                </a:solidFill>
              </a:rPr>
              <a:t>S</a:t>
            </a:r>
            <a:r>
              <a:rPr lang="en-US" altLang="zh-CN">
                <a:solidFill>
                  <a:srgbClr val="0000FF"/>
                </a:solidFill>
              </a:rPr>
              <a:t>) </a:t>
            </a:r>
            <a:r>
              <a:rPr lang="en-US" altLang="zh-CN" baseline="30000">
                <a:solidFill>
                  <a:srgbClr val="0000FF"/>
                </a:solidFill>
              </a:rPr>
              <a:t>-1</a:t>
            </a:r>
            <a:r>
              <a:rPr lang="zh-CN" altLang="en-US"/>
              <a:t>，称</a:t>
            </a:r>
            <a:r>
              <a:rPr lang="en-US" altLang="zh-CN" i="1">
                <a:solidFill>
                  <a:srgbClr val="0000FF"/>
                </a:solidFill>
              </a:rPr>
              <a:t>F</a:t>
            </a:r>
            <a:r>
              <a:rPr lang="zh-CN" altLang="en-US"/>
              <a:t>为</a:t>
            </a:r>
            <a:r>
              <a:rPr lang="zh-CN" altLang="en-US">
                <a:solidFill>
                  <a:srgbClr val="FF0000"/>
                </a:solidFill>
              </a:rPr>
              <a:t>基矩阵</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strips(upRight)">
                                      <p:cBhvr>
                                        <p:cTn id="7" dur="500"/>
                                        <p:tgtEl>
                                          <p:spTgt spid="13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8245"/>
                                        </p:tgtEl>
                                        <p:attrNameLst>
                                          <p:attrName>style.visibility</p:attrName>
                                        </p:attrNameLst>
                                      </p:cBhvr>
                                      <p:to>
                                        <p:strVal val="visible"/>
                                      </p:to>
                                    </p:set>
                                    <p:animEffect transition="in" filter="fade">
                                      <p:cBhvr>
                                        <p:cTn id="12" dur="2000"/>
                                        <p:tgtEl>
                                          <p:spTgt spid="138245"/>
                                        </p:tgtEl>
                                      </p:cBhvr>
                                    </p:animEffect>
                                  </p:childTnLst>
                                </p:cTn>
                              </p:par>
                            </p:childTnLst>
                          </p:cTn>
                        </p:par>
                        <p:par>
                          <p:cTn id="13" fill="hold" nodeType="afterGroup">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138247"/>
                                        </p:tgtEl>
                                        <p:attrNameLst>
                                          <p:attrName>style.visibility</p:attrName>
                                        </p:attrNameLst>
                                      </p:cBhvr>
                                      <p:to>
                                        <p:strVal val="visible"/>
                                      </p:to>
                                    </p:set>
                                    <p:animEffect transition="in" filter="wipe(left)">
                                      <p:cBhvr>
                                        <p:cTn id="16" dur="500"/>
                                        <p:tgtEl>
                                          <p:spTgt spid="1382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8248"/>
                                        </p:tgtEl>
                                        <p:attrNameLst>
                                          <p:attrName>style.visibility</p:attrName>
                                        </p:attrNameLst>
                                      </p:cBhvr>
                                      <p:to>
                                        <p:strVal val="visible"/>
                                      </p:to>
                                    </p:set>
                                    <p:animEffect transition="in" filter="blinds(horizontal)">
                                      <p:cBhvr>
                                        <p:cTn id="21" dur="500"/>
                                        <p:tgtEl>
                                          <p:spTgt spid="138248"/>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138249"/>
                                        </p:tgtEl>
                                        <p:attrNameLst>
                                          <p:attrName>style.visibility</p:attrName>
                                        </p:attrNameLst>
                                      </p:cBhvr>
                                      <p:to>
                                        <p:strVal val="visible"/>
                                      </p:to>
                                    </p:set>
                                    <p:animEffect transition="in" filter="fade">
                                      <p:cBhvr>
                                        <p:cTn id="25" dur="2000"/>
                                        <p:tgtEl>
                                          <p:spTgt spid="13824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5" fill="hold" grpId="0" nodeType="clickEffect">
                                  <p:stCondLst>
                                    <p:cond delay="0"/>
                                  </p:stCondLst>
                                  <p:childTnLst>
                                    <p:set>
                                      <p:cBhvr>
                                        <p:cTn id="29" dur="1" fill="hold">
                                          <p:stCondLst>
                                            <p:cond delay="0"/>
                                          </p:stCondLst>
                                        </p:cTn>
                                        <p:tgtEl>
                                          <p:spTgt spid="138251"/>
                                        </p:tgtEl>
                                        <p:attrNameLst>
                                          <p:attrName>style.visibility</p:attrName>
                                        </p:attrNameLst>
                                      </p:cBhvr>
                                      <p:to>
                                        <p:strVal val="visible"/>
                                      </p:to>
                                    </p:set>
                                    <p:animEffect transition="in" filter="randombar(vertical)">
                                      <p:cBhvr>
                                        <p:cTn id="30" dur="1000"/>
                                        <p:tgtEl>
                                          <p:spTgt spid="138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47" grpId="0"/>
      <p:bldP spid="138248" grpId="0"/>
      <p:bldP spid="13825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84" name="Group 20"/>
          <p:cNvGrpSpPr>
            <a:grpSpLocks/>
          </p:cNvGrpSpPr>
          <p:nvPr/>
        </p:nvGrpSpPr>
        <p:grpSpPr bwMode="auto">
          <a:xfrm>
            <a:off x="107950" y="620713"/>
            <a:ext cx="8640763" cy="1295400"/>
            <a:chOff x="68" y="391"/>
            <a:chExt cx="5443" cy="816"/>
          </a:xfrm>
        </p:grpSpPr>
        <p:sp>
          <p:nvSpPr>
            <p:cNvPr id="139269" name="AutoShape 5" descr="永恒"/>
            <p:cNvSpPr>
              <a:spLocks noChangeArrowheads="1"/>
            </p:cNvSpPr>
            <p:nvPr/>
          </p:nvSpPr>
          <p:spPr bwMode="auto">
            <a:xfrm>
              <a:off x="249" y="391"/>
              <a:ext cx="5262" cy="816"/>
            </a:xfrm>
            <a:prstGeom prst="roundRect">
              <a:avLst>
                <a:gd name="adj" fmla="val 16667"/>
              </a:avLst>
            </a:prstGeom>
            <a:blipFill dpi="0" rotWithShape="0">
              <a:blip r:embed="rId2"/>
              <a:srcRect/>
              <a:tile tx="0" ty="0" sx="100000" sy="100000" flip="none" algn="tl"/>
            </a:blipFill>
            <a:ln w="25400">
              <a:solidFill>
                <a:srgbClr val="993300"/>
              </a:solidFill>
              <a:round/>
              <a:headEnd/>
              <a:tailEnd/>
            </a:ln>
            <a:effectLst>
              <a:outerShdw dist="107763" dir="2700000" algn="ctr" rotWithShape="0">
                <a:schemeClr val="bg2">
                  <a:alpha val="50000"/>
                </a:schemeClr>
              </a:outerShdw>
            </a:effectLst>
          </p:spPr>
          <p:txBody>
            <a:bodyPr wrap="none" anchor="ctr"/>
            <a:lstStyle/>
            <a:p>
              <a:endParaRPr kumimoji="1" lang="zh-CN" altLang="zh-CN" b="0"/>
            </a:p>
          </p:txBody>
        </p:sp>
        <p:sp>
          <p:nvSpPr>
            <p:cNvPr id="139270" name="Text Box 6"/>
            <p:cNvSpPr txBox="1">
              <a:spLocks noChangeArrowheads="1"/>
            </p:cNvSpPr>
            <p:nvPr/>
          </p:nvSpPr>
          <p:spPr bwMode="auto">
            <a:xfrm>
              <a:off x="68" y="436"/>
              <a:ext cx="53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rgbClr val="FF0000"/>
                  </a:solidFill>
                </a:rPr>
                <a:t>定理</a:t>
              </a:r>
              <a:r>
                <a:rPr lang="en-US" altLang="zh-CN">
                  <a:solidFill>
                    <a:srgbClr val="FF0000"/>
                  </a:solidFill>
                </a:rPr>
                <a:t>4</a:t>
              </a:r>
              <a:r>
                <a:rPr lang="en-US" altLang="zh-CN"/>
                <a:t>  </a:t>
              </a:r>
              <a:r>
                <a:rPr lang="zh-CN" altLang="en-US"/>
                <a:t>吸收链的基矩 阵</a:t>
              </a:r>
              <a:r>
                <a:rPr lang="en-US" altLang="zh-CN" i="1">
                  <a:solidFill>
                    <a:srgbClr val="0000FF"/>
                  </a:solidFill>
                </a:rPr>
                <a:t>F</a:t>
              </a:r>
              <a:r>
                <a:rPr lang="zh-CN" altLang="en-US"/>
                <a:t>中的每个元素，表示从一个非吸收 </a:t>
              </a:r>
            </a:p>
            <a:p>
              <a:pPr algn="just"/>
              <a:r>
                <a:rPr lang="zh-CN" altLang="en-US"/>
                <a:t>           状态出发，过程到达每个非吸收状态的平均转移次</a:t>
              </a:r>
            </a:p>
            <a:p>
              <a:pPr algn="just"/>
              <a:r>
                <a:rPr lang="zh-CN" altLang="en-US"/>
                <a:t>           数。</a:t>
              </a:r>
            </a:p>
          </p:txBody>
        </p:sp>
      </p:grpSp>
      <p:grpSp>
        <p:nvGrpSpPr>
          <p:cNvPr id="139287" name="Group 23"/>
          <p:cNvGrpSpPr>
            <a:grpSpLocks/>
          </p:cNvGrpSpPr>
          <p:nvPr/>
        </p:nvGrpSpPr>
        <p:grpSpPr bwMode="auto">
          <a:xfrm>
            <a:off x="107950" y="2636838"/>
            <a:ext cx="8640763" cy="1295400"/>
            <a:chOff x="68" y="1661"/>
            <a:chExt cx="5443" cy="816"/>
          </a:xfrm>
        </p:grpSpPr>
        <p:sp>
          <p:nvSpPr>
            <p:cNvPr id="139273" name="AutoShape 9" descr="永恒"/>
            <p:cNvSpPr>
              <a:spLocks noChangeArrowheads="1"/>
            </p:cNvSpPr>
            <p:nvPr/>
          </p:nvSpPr>
          <p:spPr bwMode="auto">
            <a:xfrm>
              <a:off x="249" y="1661"/>
              <a:ext cx="5262" cy="816"/>
            </a:xfrm>
            <a:prstGeom prst="roundRect">
              <a:avLst>
                <a:gd name="adj" fmla="val 16667"/>
              </a:avLst>
            </a:prstGeom>
            <a:blipFill dpi="0" rotWithShape="0">
              <a:blip r:embed="rId2"/>
              <a:srcRect/>
              <a:tile tx="0" ty="0" sx="100000" sy="100000" flip="none" algn="tl"/>
            </a:blipFill>
            <a:ln w="25400">
              <a:solidFill>
                <a:srgbClr val="993300"/>
              </a:solidFill>
              <a:round/>
              <a:headEnd/>
              <a:tailEnd/>
            </a:ln>
            <a:effectLst>
              <a:outerShdw dist="107763" dir="2700000" algn="ctr" rotWithShape="0">
                <a:schemeClr val="bg2">
                  <a:alpha val="50000"/>
                </a:schemeClr>
              </a:outerShdw>
            </a:effectLst>
          </p:spPr>
          <p:txBody>
            <a:bodyPr wrap="none" anchor="ctr"/>
            <a:lstStyle/>
            <a:p>
              <a:endParaRPr kumimoji="1" lang="zh-CN" altLang="zh-CN" b="0"/>
            </a:p>
          </p:txBody>
        </p:sp>
        <p:sp>
          <p:nvSpPr>
            <p:cNvPr id="139274" name="Text Box 10"/>
            <p:cNvSpPr txBox="1">
              <a:spLocks noChangeArrowheads="1"/>
            </p:cNvSpPr>
            <p:nvPr/>
          </p:nvSpPr>
          <p:spPr bwMode="auto">
            <a:xfrm>
              <a:off x="68" y="1706"/>
              <a:ext cx="53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rgbClr val="FF0000"/>
                  </a:solidFill>
                </a:rPr>
                <a:t>定理</a:t>
              </a:r>
              <a:r>
                <a:rPr lang="en-US" altLang="zh-CN">
                  <a:solidFill>
                    <a:srgbClr val="FF0000"/>
                  </a:solidFill>
                </a:rPr>
                <a:t>5</a:t>
              </a:r>
              <a:r>
                <a:rPr lang="en-US" altLang="zh-CN"/>
                <a:t>  </a:t>
              </a:r>
              <a:r>
                <a:rPr lang="zh-CN" altLang="en-US"/>
                <a:t>设</a:t>
              </a:r>
              <a:r>
                <a:rPr lang="en-US" altLang="zh-CN" i="1">
                  <a:solidFill>
                    <a:srgbClr val="0000FF"/>
                  </a:solidFill>
                </a:rPr>
                <a:t>N</a:t>
              </a:r>
              <a:r>
                <a:rPr lang="en-US" altLang="zh-CN">
                  <a:solidFill>
                    <a:srgbClr val="0000FF"/>
                  </a:solidFill>
                </a:rPr>
                <a:t>=</a:t>
              </a:r>
              <a:r>
                <a:rPr lang="en-US" altLang="zh-CN" i="1">
                  <a:solidFill>
                    <a:srgbClr val="0000FF"/>
                  </a:solidFill>
                </a:rPr>
                <a:t>FC</a:t>
              </a:r>
              <a:r>
                <a:rPr lang="zh-CN" altLang="en-US"/>
                <a:t>，</a:t>
              </a:r>
              <a:r>
                <a:rPr lang="en-US" altLang="zh-CN" i="1">
                  <a:solidFill>
                    <a:srgbClr val="0000FF"/>
                  </a:solidFill>
                </a:rPr>
                <a:t>F</a:t>
              </a:r>
              <a:r>
                <a:rPr lang="zh-CN" altLang="en-US"/>
                <a:t>为吸收链的基矩阵，</a:t>
              </a:r>
              <a:r>
                <a:rPr lang="en-US" altLang="zh-CN" i="1">
                  <a:solidFill>
                    <a:srgbClr val="0000FF"/>
                  </a:solidFill>
                </a:rPr>
                <a:t>C</a:t>
              </a:r>
              <a:r>
                <a:rPr lang="en-US" altLang="zh-CN">
                  <a:solidFill>
                    <a:srgbClr val="0000FF"/>
                  </a:solidFill>
                </a:rPr>
                <a:t>=(1,1,…,1)</a:t>
              </a:r>
              <a:r>
                <a:rPr lang="en-US" altLang="zh-CN" i="1">
                  <a:solidFill>
                    <a:srgbClr val="0000FF"/>
                  </a:solidFill>
                </a:rPr>
                <a:t>T</a:t>
              </a:r>
              <a:r>
                <a:rPr lang="zh-CN" altLang="en-US"/>
                <a:t>，则</a:t>
              </a:r>
              <a:r>
                <a:rPr lang="en-US" altLang="zh-CN" i="1">
                  <a:solidFill>
                    <a:srgbClr val="0000FF"/>
                  </a:solidFill>
                </a:rPr>
                <a:t>N </a:t>
              </a:r>
            </a:p>
            <a:p>
              <a:pPr algn="just"/>
              <a:r>
                <a:rPr lang="en-US" altLang="zh-CN" i="1">
                  <a:solidFill>
                    <a:srgbClr val="0000FF"/>
                  </a:solidFill>
                </a:rPr>
                <a:t>            </a:t>
              </a:r>
              <a:r>
                <a:rPr lang="zh-CN" altLang="en-US"/>
                <a:t>的每个元素表示从非吸收状态出发，到达某个吸收</a:t>
              </a:r>
            </a:p>
            <a:p>
              <a:pPr algn="just"/>
              <a:r>
                <a:rPr lang="zh-CN" altLang="en-US"/>
                <a:t>           状态被吸收之前的平均转移次数。</a:t>
              </a:r>
            </a:p>
          </p:txBody>
        </p:sp>
      </p:grpSp>
      <p:grpSp>
        <p:nvGrpSpPr>
          <p:cNvPr id="139288" name="Group 24"/>
          <p:cNvGrpSpPr>
            <a:grpSpLocks/>
          </p:cNvGrpSpPr>
          <p:nvPr/>
        </p:nvGrpSpPr>
        <p:grpSpPr bwMode="auto">
          <a:xfrm>
            <a:off x="107950" y="4581525"/>
            <a:ext cx="8640763" cy="1295400"/>
            <a:chOff x="68" y="2886"/>
            <a:chExt cx="5443" cy="816"/>
          </a:xfrm>
        </p:grpSpPr>
        <p:sp>
          <p:nvSpPr>
            <p:cNvPr id="139277" name="AutoShape 13" descr="永恒"/>
            <p:cNvSpPr>
              <a:spLocks noChangeArrowheads="1"/>
            </p:cNvSpPr>
            <p:nvPr/>
          </p:nvSpPr>
          <p:spPr bwMode="auto">
            <a:xfrm>
              <a:off x="249" y="2886"/>
              <a:ext cx="5262" cy="816"/>
            </a:xfrm>
            <a:prstGeom prst="roundRect">
              <a:avLst>
                <a:gd name="adj" fmla="val 16667"/>
              </a:avLst>
            </a:prstGeom>
            <a:blipFill dpi="0" rotWithShape="0">
              <a:blip r:embed="rId2"/>
              <a:srcRect/>
              <a:tile tx="0" ty="0" sx="100000" sy="100000" flip="none" algn="tl"/>
            </a:blipFill>
            <a:ln w="25400">
              <a:solidFill>
                <a:srgbClr val="993300"/>
              </a:solidFill>
              <a:round/>
              <a:headEnd/>
              <a:tailEnd/>
            </a:ln>
            <a:effectLst>
              <a:outerShdw dist="107763" dir="2700000" algn="ctr" rotWithShape="0">
                <a:schemeClr val="bg2">
                  <a:alpha val="50000"/>
                </a:schemeClr>
              </a:outerShdw>
            </a:effectLst>
          </p:spPr>
          <p:txBody>
            <a:bodyPr wrap="none" anchor="ctr"/>
            <a:lstStyle/>
            <a:p>
              <a:endParaRPr kumimoji="1" lang="zh-CN" altLang="zh-CN" b="0"/>
            </a:p>
          </p:txBody>
        </p:sp>
        <p:sp>
          <p:nvSpPr>
            <p:cNvPr id="139278" name="Text Box 14"/>
            <p:cNvSpPr txBox="1">
              <a:spLocks noChangeArrowheads="1"/>
            </p:cNvSpPr>
            <p:nvPr/>
          </p:nvSpPr>
          <p:spPr bwMode="auto">
            <a:xfrm>
              <a:off x="68" y="2932"/>
              <a:ext cx="53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rgbClr val="FF0000"/>
                  </a:solidFill>
                </a:rPr>
                <a:t>定理</a:t>
              </a:r>
              <a:r>
                <a:rPr lang="en-US" altLang="zh-CN">
                  <a:solidFill>
                    <a:srgbClr val="FF0000"/>
                  </a:solidFill>
                </a:rPr>
                <a:t>6</a:t>
              </a:r>
              <a:r>
                <a:rPr lang="en-US" altLang="zh-CN"/>
                <a:t>  </a:t>
              </a:r>
              <a:r>
                <a:rPr lang="zh-CN" altLang="en-US"/>
                <a:t>设</a:t>
              </a:r>
              <a:r>
                <a:rPr lang="en-US" altLang="zh-CN" i="1">
                  <a:solidFill>
                    <a:srgbClr val="0000FF"/>
                  </a:solidFill>
                </a:rPr>
                <a:t>B</a:t>
              </a:r>
              <a:r>
                <a:rPr lang="en-US" altLang="zh-CN">
                  <a:solidFill>
                    <a:srgbClr val="0000FF"/>
                  </a:solidFill>
                </a:rPr>
                <a:t>=</a:t>
              </a:r>
              <a:r>
                <a:rPr lang="en-US" altLang="zh-CN" i="1">
                  <a:solidFill>
                    <a:srgbClr val="0000FF"/>
                  </a:solidFill>
                </a:rPr>
                <a:t>FR</a:t>
              </a:r>
              <a:r>
                <a:rPr lang="en-US" altLang="zh-CN">
                  <a:solidFill>
                    <a:srgbClr val="0000FF"/>
                  </a:solidFill>
                </a:rPr>
                <a:t>=</a:t>
              </a:r>
              <a:r>
                <a:rPr lang="zh-CN" altLang="en-US">
                  <a:solidFill>
                    <a:srgbClr val="0000FF"/>
                  </a:solidFill>
                </a:rPr>
                <a:t>（</a:t>
              </a:r>
              <a:r>
                <a:rPr lang="en-US" altLang="zh-CN" i="1">
                  <a:solidFill>
                    <a:srgbClr val="0000FF"/>
                  </a:solidFill>
                </a:rPr>
                <a:t>b</a:t>
              </a:r>
              <a:r>
                <a:rPr lang="en-US" altLang="zh-CN" i="1" baseline="-25000">
                  <a:solidFill>
                    <a:srgbClr val="0000FF"/>
                  </a:solidFill>
                </a:rPr>
                <a:t>ij</a:t>
              </a:r>
              <a:r>
                <a:rPr lang="zh-CN" altLang="en-US">
                  <a:solidFill>
                    <a:srgbClr val="0000FF"/>
                  </a:solidFill>
                </a:rPr>
                <a:t>），</a:t>
              </a:r>
              <a:r>
                <a:rPr lang="zh-CN" altLang="en-US"/>
                <a:t>其中</a:t>
              </a:r>
              <a:r>
                <a:rPr lang="en-US" altLang="zh-CN" i="1">
                  <a:solidFill>
                    <a:srgbClr val="0000FF"/>
                  </a:solidFill>
                </a:rPr>
                <a:t>F</a:t>
              </a:r>
              <a:r>
                <a:rPr lang="zh-CN" altLang="en-US"/>
                <a:t>为吸收链的基矩阵，</a:t>
              </a:r>
              <a:r>
                <a:rPr lang="en-US" altLang="zh-CN" i="1">
                  <a:solidFill>
                    <a:srgbClr val="0000FF"/>
                  </a:solidFill>
                </a:rPr>
                <a:t>R</a:t>
              </a:r>
              <a:r>
                <a:rPr lang="zh-CN" altLang="en-US"/>
                <a:t>为</a:t>
              </a:r>
              <a:r>
                <a:rPr lang="en-US" altLang="zh-CN" i="1">
                  <a:solidFill>
                    <a:srgbClr val="0000FF"/>
                  </a:solidFill>
                </a:rPr>
                <a:t>T</a:t>
              </a:r>
              <a:r>
                <a:rPr lang="zh-CN" altLang="en-US"/>
                <a:t>中</a:t>
              </a:r>
            </a:p>
            <a:p>
              <a:pPr algn="just"/>
              <a:r>
                <a:rPr lang="zh-CN" altLang="en-US"/>
                <a:t>           的子阵，则</a:t>
              </a:r>
              <a:r>
                <a:rPr lang="en-US" altLang="zh-CN" i="1">
                  <a:solidFill>
                    <a:srgbClr val="0000FF"/>
                  </a:solidFill>
                </a:rPr>
                <a:t>b</a:t>
              </a:r>
              <a:r>
                <a:rPr lang="en-US" altLang="zh-CN" i="1" baseline="-25000">
                  <a:solidFill>
                    <a:srgbClr val="0000FF"/>
                  </a:solidFill>
                </a:rPr>
                <a:t>ij</a:t>
              </a:r>
              <a:r>
                <a:rPr lang="zh-CN" altLang="en-US"/>
                <a:t>表示从非吸收状 态</a:t>
              </a:r>
              <a:r>
                <a:rPr lang="en-US" altLang="zh-CN" i="1">
                  <a:solidFill>
                    <a:srgbClr val="0000FF"/>
                  </a:solidFill>
                </a:rPr>
                <a:t>i</a:t>
              </a:r>
              <a:r>
                <a:rPr lang="zh-CN" altLang="en-US"/>
                <a:t>出发，被吸收状态 </a:t>
              </a:r>
              <a:r>
                <a:rPr lang="en-US" altLang="zh-CN" i="1">
                  <a:solidFill>
                    <a:srgbClr val="0000FF"/>
                  </a:solidFill>
                </a:rPr>
                <a:t>j</a:t>
              </a:r>
            </a:p>
            <a:p>
              <a:pPr algn="just"/>
              <a:r>
                <a:rPr lang="en-US" altLang="zh-CN" i="1">
                  <a:solidFill>
                    <a:srgbClr val="0000FF"/>
                  </a:solidFill>
                </a:rPr>
                <a:t>           </a:t>
              </a:r>
              <a:r>
                <a:rPr lang="zh-CN" altLang="en-US"/>
                <a:t>吸收的概率。</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139284"/>
                                        </p:tgtEl>
                                        <p:attrNameLst>
                                          <p:attrName>style.visibility</p:attrName>
                                        </p:attrNameLst>
                                      </p:cBhvr>
                                      <p:to>
                                        <p:strVal val="visible"/>
                                      </p:to>
                                    </p:set>
                                    <p:anim calcmode="lin" valueType="num">
                                      <p:cBhvr>
                                        <p:cTn id="7" dur="500" fill="hold"/>
                                        <p:tgtEl>
                                          <p:spTgt spid="139284"/>
                                        </p:tgtEl>
                                        <p:attrNameLst>
                                          <p:attrName>ppt_w</p:attrName>
                                        </p:attrNameLst>
                                      </p:cBhvr>
                                      <p:tavLst>
                                        <p:tav tm="0">
                                          <p:val>
                                            <p:fltVal val="0"/>
                                          </p:val>
                                        </p:tav>
                                        <p:tav tm="100000">
                                          <p:val>
                                            <p:strVal val="#ppt_w"/>
                                          </p:val>
                                        </p:tav>
                                      </p:tavLst>
                                    </p:anim>
                                    <p:anim calcmode="lin" valueType="num">
                                      <p:cBhvr>
                                        <p:cTn id="8" dur="500" fill="hold"/>
                                        <p:tgtEl>
                                          <p:spTgt spid="13928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39287"/>
                                        </p:tgtEl>
                                        <p:attrNameLst>
                                          <p:attrName>style.visibility</p:attrName>
                                        </p:attrNameLst>
                                      </p:cBhvr>
                                      <p:to>
                                        <p:strVal val="visible"/>
                                      </p:to>
                                    </p:set>
                                    <p:anim calcmode="lin" valueType="num">
                                      <p:cBhvr>
                                        <p:cTn id="13" dur="500" fill="hold"/>
                                        <p:tgtEl>
                                          <p:spTgt spid="139287"/>
                                        </p:tgtEl>
                                        <p:attrNameLst>
                                          <p:attrName>ppt_w</p:attrName>
                                        </p:attrNameLst>
                                      </p:cBhvr>
                                      <p:tavLst>
                                        <p:tav tm="0">
                                          <p:val>
                                            <p:fltVal val="0"/>
                                          </p:val>
                                        </p:tav>
                                        <p:tav tm="100000">
                                          <p:val>
                                            <p:strVal val="#ppt_w"/>
                                          </p:val>
                                        </p:tav>
                                      </p:tavLst>
                                    </p:anim>
                                    <p:anim calcmode="lin" valueType="num">
                                      <p:cBhvr>
                                        <p:cTn id="14" dur="500" fill="hold"/>
                                        <p:tgtEl>
                                          <p:spTgt spid="139287"/>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39288"/>
                                        </p:tgtEl>
                                        <p:attrNameLst>
                                          <p:attrName>style.visibility</p:attrName>
                                        </p:attrNameLst>
                                      </p:cBhvr>
                                      <p:to>
                                        <p:strVal val="visible"/>
                                      </p:to>
                                    </p:set>
                                    <p:anim calcmode="lin" valueType="num">
                                      <p:cBhvr>
                                        <p:cTn id="19" dur="500" fill="hold"/>
                                        <p:tgtEl>
                                          <p:spTgt spid="139288"/>
                                        </p:tgtEl>
                                        <p:attrNameLst>
                                          <p:attrName>ppt_w</p:attrName>
                                        </p:attrNameLst>
                                      </p:cBhvr>
                                      <p:tavLst>
                                        <p:tav tm="0">
                                          <p:val>
                                            <p:fltVal val="0"/>
                                          </p:val>
                                        </p:tav>
                                        <p:tav tm="100000">
                                          <p:val>
                                            <p:strVal val="#ppt_w"/>
                                          </p:val>
                                        </p:tav>
                                      </p:tavLst>
                                    </p:anim>
                                    <p:anim calcmode="lin" valueType="num">
                                      <p:cBhvr>
                                        <p:cTn id="20" dur="500" fill="hold"/>
                                        <p:tgtEl>
                                          <p:spTgt spid="1392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97" name="Group 9"/>
          <p:cNvGrpSpPr>
            <a:grpSpLocks/>
          </p:cNvGrpSpPr>
          <p:nvPr/>
        </p:nvGrpSpPr>
        <p:grpSpPr bwMode="auto">
          <a:xfrm>
            <a:off x="468313" y="1123950"/>
            <a:ext cx="8351837" cy="3025775"/>
            <a:chOff x="295" y="708"/>
            <a:chExt cx="5261" cy="1906"/>
          </a:xfrm>
        </p:grpSpPr>
        <p:grpSp>
          <p:nvGrpSpPr>
            <p:cNvPr id="140293" name="Group 5"/>
            <p:cNvGrpSpPr>
              <a:grpSpLocks/>
            </p:cNvGrpSpPr>
            <p:nvPr/>
          </p:nvGrpSpPr>
          <p:grpSpPr bwMode="auto">
            <a:xfrm>
              <a:off x="295" y="708"/>
              <a:ext cx="5261" cy="1906"/>
              <a:chOff x="204" y="754"/>
              <a:chExt cx="5261" cy="998"/>
            </a:xfrm>
          </p:grpSpPr>
          <p:sp>
            <p:nvSpPr>
              <p:cNvPr id="140294" name="AutoShape 6"/>
              <p:cNvSpPr>
                <a:spLocks noChangeArrowheads="1"/>
              </p:cNvSpPr>
              <p:nvPr/>
            </p:nvSpPr>
            <p:spPr bwMode="auto">
              <a:xfrm>
                <a:off x="204" y="754"/>
                <a:ext cx="5261" cy="998"/>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40295" name="Text Box 7"/>
              <p:cNvSpPr txBox="1">
                <a:spLocks noChangeArrowheads="1"/>
              </p:cNvSpPr>
              <p:nvPr/>
            </p:nvSpPr>
            <p:spPr bwMode="auto">
              <a:xfrm>
                <a:off x="250" y="764"/>
                <a:ext cx="5202"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grpSp>
        <p:sp>
          <p:nvSpPr>
            <p:cNvPr id="140292" name="Text Box 4"/>
            <p:cNvSpPr txBox="1">
              <a:spLocks noChangeArrowheads="1"/>
            </p:cNvSpPr>
            <p:nvPr/>
          </p:nvSpPr>
          <p:spPr bwMode="auto">
            <a:xfrm>
              <a:off x="295" y="709"/>
              <a:ext cx="5216"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FF"/>
                  </a:solidFill>
                </a:rPr>
                <a:t>例</a:t>
              </a:r>
              <a:r>
                <a:rPr lang="en-US" altLang="zh-CN">
                  <a:solidFill>
                    <a:srgbClr val="0000FF"/>
                  </a:solidFill>
                </a:rPr>
                <a:t>4.12</a:t>
              </a:r>
              <a:r>
                <a:rPr lang="zh-CN" altLang="en-US"/>
                <a:t>（</a:t>
              </a:r>
              <a:r>
                <a:rPr lang="zh-CN" altLang="en-US">
                  <a:solidFill>
                    <a:srgbClr val="FF0000"/>
                  </a:solidFill>
                </a:rPr>
                <a:t>竞赛问题</a:t>
              </a:r>
              <a:r>
                <a:rPr lang="zh-CN" altLang="en-US"/>
                <a:t>）</a:t>
              </a:r>
            </a:p>
            <a:p>
              <a:r>
                <a:rPr lang="zh-CN" altLang="en-US"/>
                <a:t>甲乙两队进行一场抢答竞赛，竞赛规则规定：开始时每队各记</a:t>
              </a:r>
              <a:r>
                <a:rPr lang="en-US" altLang="zh-CN">
                  <a:solidFill>
                    <a:srgbClr val="0000FF"/>
                  </a:solidFill>
                </a:rPr>
                <a:t>2</a:t>
              </a:r>
              <a:r>
                <a:rPr lang="zh-CN" altLang="en-US"/>
                <a:t>分，抢答题开始后，如甲取胜则甲  加</a:t>
              </a:r>
              <a:r>
                <a:rPr lang="en-US" altLang="zh-CN">
                  <a:solidFill>
                    <a:srgbClr val="0000FF"/>
                  </a:solidFill>
                </a:rPr>
                <a:t>1</a:t>
              </a:r>
              <a:r>
                <a:rPr lang="zh-CN" altLang="en-US"/>
                <a:t>分而乙减</a:t>
              </a:r>
              <a:r>
                <a:rPr lang="en-US" altLang="zh-CN">
                  <a:solidFill>
                    <a:srgbClr val="0000FF"/>
                  </a:solidFill>
                </a:rPr>
                <a:t>1</a:t>
              </a:r>
              <a:r>
                <a:rPr lang="zh-CN" altLang="en-US"/>
                <a:t>分，反之则乙加</a:t>
              </a:r>
              <a:r>
                <a:rPr lang="en-US" altLang="zh-CN">
                  <a:solidFill>
                    <a:srgbClr val="0000FF"/>
                  </a:solidFill>
                </a:rPr>
                <a:t>1</a:t>
              </a:r>
              <a:r>
                <a:rPr lang="zh-CN" altLang="en-US"/>
                <a:t>分甲减</a:t>
              </a:r>
              <a:r>
                <a:rPr lang="en-US" altLang="zh-CN">
                  <a:solidFill>
                    <a:srgbClr val="0000FF"/>
                  </a:solidFill>
                </a:rPr>
                <a:t>1</a:t>
              </a:r>
              <a:r>
                <a:rPr lang="zh-CN" altLang="en-US"/>
                <a:t>分</a:t>
              </a:r>
              <a:r>
                <a:rPr lang="en-US" altLang="zh-CN"/>
                <a:t>,(</a:t>
              </a:r>
              <a:r>
                <a:rPr lang="zh-CN" altLang="en-US"/>
                <a:t>每题必需决出胜负 </a:t>
              </a:r>
              <a:r>
                <a:rPr lang="en-US" altLang="zh-CN"/>
                <a:t>)</a:t>
              </a:r>
              <a:r>
                <a:rPr lang="zh-CN" altLang="en-US"/>
                <a:t>。规则还规定，当其中一方的得分达 到</a:t>
              </a:r>
              <a:r>
                <a:rPr lang="en-US" altLang="zh-CN">
                  <a:solidFill>
                    <a:srgbClr val="0000FF"/>
                  </a:solidFill>
                </a:rPr>
                <a:t>4</a:t>
              </a:r>
              <a:r>
                <a:rPr lang="zh-CN" altLang="en-US"/>
                <a:t>分时，竞赛结束。现希望知道： </a:t>
              </a:r>
              <a:r>
                <a:rPr lang="zh-CN" altLang="en-US">
                  <a:solidFill>
                    <a:srgbClr val="0000FF"/>
                  </a:solidFill>
                </a:rPr>
                <a:t>（</a:t>
              </a:r>
              <a:r>
                <a:rPr lang="en-US" altLang="zh-CN">
                  <a:solidFill>
                    <a:srgbClr val="0000FF"/>
                  </a:solidFill>
                </a:rPr>
                <a:t>1</a:t>
              </a:r>
              <a:r>
                <a:rPr lang="zh-CN" altLang="en-US">
                  <a:solidFill>
                    <a:srgbClr val="0000FF"/>
                  </a:solidFill>
                </a:rPr>
                <a:t>）</a:t>
              </a:r>
              <a:r>
                <a:rPr lang="zh-CN" altLang="en-US"/>
                <a:t>甲队获胜的概率有多大？ </a:t>
              </a:r>
            </a:p>
            <a:p>
              <a:r>
                <a:rPr lang="zh-CN" altLang="en-US">
                  <a:solidFill>
                    <a:srgbClr val="0000FF"/>
                  </a:solidFill>
                </a:rPr>
                <a:t>（</a:t>
              </a:r>
              <a:r>
                <a:rPr lang="en-US" altLang="zh-CN">
                  <a:solidFill>
                    <a:srgbClr val="0000FF"/>
                  </a:solidFill>
                </a:rPr>
                <a:t>2</a:t>
              </a:r>
              <a:r>
                <a:rPr lang="zh-CN" altLang="en-US">
                  <a:solidFill>
                    <a:srgbClr val="0000FF"/>
                  </a:solidFill>
                </a:rPr>
                <a:t>）</a:t>
              </a:r>
              <a:r>
                <a:rPr lang="zh-CN" altLang="en-US"/>
                <a:t>竞赛从开始到结束，平均转移的次数为多少？  </a:t>
              </a:r>
            </a:p>
            <a:p>
              <a:r>
                <a:rPr lang="zh-CN" altLang="en-US">
                  <a:solidFill>
                    <a:srgbClr val="0000FF"/>
                  </a:solidFill>
                </a:rPr>
                <a:t>（</a:t>
              </a:r>
              <a:r>
                <a:rPr lang="en-US" altLang="zh-CN">
                  <a:solidFill>
                    <a:srgbClr val="0000FF"/>
                  </a:solidFill>
                </a:rPr>
                <a:t>3</a:t>
              </a:r>
              <a:r>
                <a:rPr lang="zh-CN" altLang="en-US">
                  <a:solidFill>
                    <a:srgbClr val="0000FF"/>
                  </a:solidFill>
                </a:rPr>
                <a:t>）</a:t>
              </a:r>
              <a:r>
                <a:rPr lang="zh-CN" altLang="en-US"/>
                <a:t>甲获得</a:t>
              </a:r>
              <a:r>
                <a:rPr lang="en-US" altLang="zh-CN">
                  <a:solidFill>
                    <a:srgbClr val="0000FF"/>
                  </a:solidFill>
                </a:rPr>
                <a:t>1</a:t>
              </a:r>
              <a:r>
                <a:rPr lang="zh-CN" altLang="en-US"/>
                <a:t>、</a:t>
              </a:r>
              <a:r>
                <a:rPr lang="en-US" altLang="zh-CN">
                  <a:solidFill>
                    <a:srgbClr val="0000FF"/>
                  </a:solidFill>
                </a:rPr>
                <a:t>2</a:t>
              </a:r>
              <a:r>
                <a:rPr lang="zh-CN" altLang="en-US"/>
                <a:t>、</a:t>
              </a:r>
              <a:r>
                <a:rPr lang="en-US" altLang="zh-CN">
                  <a:solidFill>
                    <a:srgbClr val="0000FF"/>
                  </a:solidFill>
                </a:rPr>
                <a:t>3</a:t>
              </a:r>
              <a:r>
                <a:rPr lang="zh-CN" altLang="en-US"/>
                <a:t>分的平均次数是多少？</a:t>
              </a:r>
            </a:p>
          </p:txBody>
        </p:sp>
      </p:grpSp>
      <p:pic>
        <p:nvPicPr>
          <p:cNvPr id="140296" name="Picture 8" descr="H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31788"/>
            <a:ext cx="862013" cy="914400"/>
          </a:xfrm>
          <a:prstGeom prst="rect">
            <a:avLst/>
          </a:prstGeom>
          <a:noFill/>
          <a:extLst>
            <a:ext uri="{909E8E84-426E-40DD-AFC4-6F175D3DCCD1}">
              <a14:hiddenFill xmlns:a14="http://schemas.microsoft.com/office/drawing/2010/main">
                <a:solidFill>
                  <a:srgbClr val="FFFFFF"/>
                </a:solidFill>
              </a14:hiddenFill>
            </a:ext>
          </a:extLst>
        </p:spPr>
      </p:pic>
      <p:sp>
        <p:nvSpPr>
          <p:cNvPr id="140298" name="Text Box 10"/>
          <p:cNvSpPr txBox="1">
            <a:spLocks noChangeArrowheads="1"/>
          </p:cNvSpPr>
          <p:nvPr/>
        </p:nvSpPr>
        <p:spPr bwMode="auto">
          <a:xfrm>
            <a:off x="468313" y="4365625"/>
            <a:ext cx="83518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设甲胜一题的概率 为</a:t>
            </a:r>
            <a:r>
              <a:rPr lang="en-US" altLang="zh-CN" i="1">
                <a:solidFill>
                  <a:srgbClr val="0000FF"/>
                </a:solidFill>
              </a:rPr>
              <a:t>p</a:t>
            </a:r>
            <a:r>
              <a:rPr lang="zh-CN" altLang="en-US"/>
              <a:t>，（</a:t>
            </a:r>
            <a:r>
              <a:rPr lang="en-US" altLang="zh-CN">
                <a:solidFill>
                  <a:srgbClr val="0000FF"/>
                </a:solidFill>
              </a:rPr>
              <a:t>0&lt;</a:t>
            </a:r>
            <a:r>
              <a:rPr lang="en-US" altLang="zh-CN" i="1">
                <a:solidFill>
                  <a:srgbClr val="0000FF"/>
                </a:solidFill>
              </a:rPr>
              <a:t>p</a:t>
            </a:r>
            <a:r>
              <a:rPr lang="en-US" altLang="zh-CN">
                <a:solidFill>
                  <a:srgbClr val="0000FF"/>
                </a:solidFill>
              </a:rPr>
              <a:t>&lt;1</a:t>
            </a:r>
            <a:r>
              <a:rPr lang="zh-CN" altLang="en-US"/>
              <a:t>），</a:t>
            </a:r>
            <a:r>
              <a:rPr lang="en-US" altLang="zh-CN" i="1">
                <a:solidFill>
                  <a:srgbClr val="0000FF"/>
                </a:solidFill>
              </a:rPr>
              <a:t>p</a:t>
            </a:r>
            <a:r>
              <a:rPr lang="zh-CN" altLang="en-US"/>
              <a:t>与两队的实力有关。</a:t>
            </a:r>
          </a:p>
          <a:p>
            <a:r>
              <a:rPr lang="zh-CN" altLang="en-US"/>
              <a:t>甲队得分有</a:t>
            </a:r>
            <a:r>
              <a:rPr lang="en-US" altLang="zh-CN">
                <a:solidFill>
                  <a:srgbClr val="0000FF"/>
                </a:solidFill>
              </a:rPr>
              <a:t>5</a:t>
            </a:r>
            <a:r>
              <a:rPr lang="zh-CN" altLang="en-US"/>
              <a:t>种可能，即</a:t>
            </a:r>
            <a:r>
              <a:rPr lang="en-US" altLang="zh-CN">
                <a:solidFill>
                  <a:srgbClr val="0000FF"/>
                </a:solidFill>
              </a:rPr>
              <a:t>0</a:t>
            </a:r>
            <a:r>
              <a:rPr lang="zh-CN" altLang="en-US">
                <a:solidFill>
                  <a:srgbClr val="0000FF"/>
                </a:solidFill>
              </a:rPr>
              <a:t>，</a:t>
            </a:r>
            <a:r>
              <a:rPr lang="en-US" altLang="zh-CN">
                <a:solidFill>
                  <a:srgbClr val="0000FF"/>
                </a:solidFill>
              </a:rPr>
              <a:t>1</a:t>
            </a:r>
            <a:r>
              <a:rPr lang="zh-CN" altLang="en-US">
                <a:solidFill>
                  <a:srgbClr val="0000FF"/>
                </a:solidFill>
              </a:rPr>
              <a:t>，</a:t>
            </a:r>
            <a:r>
              <a:rPr lang="en-US" altLang="zh-CN">
                <a:solidFill>
                  <a:srgbClr val="0000FF"/>
                </a:solidFill>
              </a:rPr>
              <a:t>2</a:t>
            </a:r>
            <a:r>
              <a:rPr lang="zh-CN" altLang="en-US">
                <a:solidFill>
                  <a:srgbClr val="0000FF"/>
                </a:solidFill>
              </a:rPr>
              <a:t>，</a:t>
            </a:r>
            <a:r>
              <a:rPr lang="en-US" altLang="zh-CN">
                <a:solidFill>
                  <a:srgbClr val="0000FF"/>
                </a:solidFill>
              </a:rPr>
              <a:t>3</a:t>
            </a:r>
            <a:r>
              <a:rPr lang="zh-CN" altLang="en-US">
                <a:solidFill>
                  <a:srgbClr val="0000FF"/>
                </a:solidFill>
              </a:rPr>
              <a:t>，</a:t>
            </a:r>
            <a:r>
              <a:rPr lang="en-US" altLang="zh-CN">
                <a:solidFill>
                  <a:srgbClr val="0000FF"/>
                </a:solidFill>
              </a:rPr>
              <a:t>4</a:t>
            </a:r>
            <a:r>
              <a:rPr lang="zh-CN" altLang="en-US"/>
              <a:t>。我们分别记为状态</a:t>
            </a:r>
            <a:r>
              <a:rPr lang="en-US" altLang="zh-CN" i="1">
                <a:solidFill>
                  <a:srgbClr val="0000FF"/>
                </a:solidFill>
              </a:rPr>
              <a:t>S</a:t>
            </a:r>
            <a:r>
              <a:rPr lang="en-US" altLang="zh-CN" baseline="-25000">
                <a:solidFill>
                  <a:srgbClr val="0000FF"/>
                </a:solidFill>
              </a:rPr>
              <a:t>0</a:t>
            </a:r>
            <a:r>
              <a:rPr lang="zh-CN" altLang="en-US">
                <a:solidFill>
                  <a:srgbClr val="0000FF"/>
                </a:solidFill>
              </a:rPr>
              <a:t>，</a:t>
            </a:r>
            <a:r>
              <a:rPr lang="en-US" altLang="zh-CN" i="1">
                <a:solidFill>
                  <a:srgbClr val="0000FF"/>
                </a:solidFill>
              </a:rPr>
              <a:t>S</a:t>
            </a:r>
            <a:r>
              <a:rPr lang="en-US" altLang="zh-CN" baseline="-25000">
                <a:solidFill>
                  <a:srgbClr val="0000FF"/>
                </a:solidFill>
              </a:rPr>
              <a:t>1</a:t>
            </a:r>
            <a:r>
              <a:rPr lang="zh-CN" altLang="en-US">
                <a:solidFill>
                  <a:srgbClr val="0000FF"/>
                </a:solidFill>
              </a:rPr>
              <a:t>，</a:t>
            </a:r>
            <a:r>
              <a:rPr lang="en-US" altLang="zh-CN" i="1">
                <a:solidFill>
                  <a:srgbClr val="0000FF"/>
                </a:solidFill>
              </a:rPr>
              <a:t>S</a:t>
            </a:r>
            <a:r>
              <a:rPr lang="en-US" altLang="zh-CN" baseline="-25000">
                <a:solidFill>
                  <a:srgbClr val="0000FF"/>
                </a:solidFill>
              </a:rPr>
              <a:t>2</a:t>
            </a:r>
            <a:r>
              <a:rPr lang="zh-CN" altLang="en-US">
                <a:solidFill>
                  <a:srgbClr val="0000FF"/>
                </a:solidFill>
              </a:rPr>
              <a:t>，</a:t>
            </a:r>
            <a:r>
              <a:rPr lang="en-US" altLang="zh-CN" i="1">
                <a:solidFill>
                  <a:srgbClr val="0000FF"/>
                </a:solidFill>
              </a:rPr>
              <a:t>S</a:t>
            </a:r>
            <a:r>
              <a:rPr lang="en-US" altLang="zh-CN" baseline="-25000">
                <a:solidFill>
                  <a:srgbClr val="0000FF"/>
                </a:solidFill>
              </a:rPr>
              <a:t>3</a:t>
            </a:r>
            <a:r>
              <a:rPr lang="zh-CN" altLang="en-US">
                <a:solidFill>
                  <a:srgbClr val="0000FF"/>
                </a:solidFill>
              </a:rPr>
              <a:t>，</a:t>
            </a:r>
            <a:r>
              <a:rPr lang="en-US" altLang="zh-CN" i="1">
                <a:solidFill>
                  <a:srgbClr val="0000FF"/>
                </a:solidFill>
              </a:rPr>
              <a:t>S</a:t>
            </a:r>
            <a:r>
              <a:rPr lang="en-US" altLang="zh-CN" baseline="-25000">
                <a:solidFill>
                  <a:srgbClr val="0000FF"/>
                </a:solidFill>
              </a:rPr>
              <a:t>4</a:t>
            </a:r>
            <a:r>
              <a:rPr lang="zh-CN" altLang="en-US"/>
              <a:t>，其中</a:t>
            </a:r>
            <a:r>
              <a:rPr lang="en-US" altLang="zh-CN" i="1">
                <a:solidFill>
                  <a:srgbClr val="0000FF"/>
                </a:solidFill>
              </a:rPr>
              <a:t>S</a:t>
            </a:r>
            <a:r>
              <a:rPr lang="en-US" altLang="zh-CN">
                <a:solidFill>
                  <a:srgbClr val="0000FF"/>
                </a:solidFill>
              </a:rPr>
              <a:t>0</a:t>
            </a:r>
            <a:r>
              <a:rPr lang="zh-CN" altLang="en-US"/>
              <a:t>和</a:t>
            </a:r>
            <a:r>
              <a:rPr lang="en-US" altLang="zh-CN" i="1">
                <a:solidFill>
                  <a:srgbClr val="0000FF"/>
                </a:solidFill>
              </a:rPr>
              <a:t>S</a:t>
            </a:r>
            <a:r>
              <a:rPr lang="en-US" altLang="zh-CN">
                <a:solidFill>
                  <a:srgbClr val="0000FF"/>
                </a:solidFill>
              </a:rPr>
              <a:t>4</a:t>
            </a:r>
            <a:r>
              <a:rPr lang="zh-CN" altLang="en-US"/>
              <a:t>是吸收状态，</a:t>
            </a:r>
            <a:r>
              <a:rPr lang="en-US" altLang="zh-CN" i="1">
                <a:solidFill>
                  <a:srgbClr val="0000FF"/>
                </a:solidFill>
              </a:rPr>
              <a:t>a</a:t>
            </a:r>
            <a:r>
              <a:rPr lang="en-US" altLang="zh-CN">
                <a:solidFill>
                  <a:srgbClr val="0000FF"/>
                </a:solidFill>
              </a:rPr>
              <a:t>1</a:t>
            </a:r>
            <a:r>
              <a:rPr lang="zh-CN" altLang="en-US"/>
              <a:t>，</a:t>
            </a:r>
            <a:r>
              <a:rPr lang="en-US" altLang="zh-CN" i="1">
                <a:solidFill>
                  <a:srgbClr val="0000FF"/>
                </a:solidFill>
              </a:rPr>
              <a:t>a</a:t>
            </a:r>
            <a:r>
              <a:rPr lang="en-US" altLang="zh-CN">
                <a:solidFill>
                  <a:srgbClr val="0000FF"/>
                </a:solidFill>
              </a:rPr>
              <a:t>2</a:t>
            </a:r>
            <a:r>
              <a:rPr lang="zh-CN" altLang="en-US"/>
              <a:t>和</a:t>
            </a:r>
            <a:r>
              <a:rPr lang="en-US" altLang="zh-CN" i="1">
                <a:solidFill>
                  <a:srgbClr val="0000FF"/>
                </a:solidFill>
              </a:rPr>
              <a:t>a</a:t>
            </a:r>
            <a:r>
              <a:rPr lang="en-US" altLang="zh-CN">
                <a:solidFill>
                  <a:srgbClr val="0000FF"/>
                </a:solidFill>
              </a:rPr>
              <a:t>3</a:t>
            </a:r>
            <a:r>
              <a:rPr lang="zh-CN" altLang="en-US"/>
              <a:t>是非吸收状态。过程 以</a:t>
            </a:r>
            <a:r>
              <a:rPr lang="en-US" altLang="zh-CN" i="1">
                <a:solidFill>
                  <a:srgbClr val="0000FF"/>
                </a:solidFill>
              </a:rPr>
              <a:t>S</a:t>
            </a:r>
            <a:r>
              <a:rPr lang="en-US" altLang="zh-CN">
                <a:solidFill>
                  <a:srgbClr val="0000FF"/>
                </a:solidFill>
              </a:rPr>
              <a:t>2</a:t>
            </a:r>
            <a:r>
              <a:rPr lang="zh-CN" altLang="en-US"/>
              <a:t>作为初始状态。根据甲队赢  得</a:t>
            </a:r>
            <a:r>
              <a:rPr lang="en-US" altLang="zh-CN">
                <a:solidFill>
                  <a:srgbClr val="0000FF"/>
                </a:solidFill>
              </a:rPr>
              <a:t>1</a:t>
            </a:r>
            <a:r>
              <a:rPr lang="zh-CN" altLang="en-US"/>
              <a:t>分的概率为 </a:t>
            </a:r>
            <a:r>
              <a:rPr lang="en-US" altLang="zh-CN" i="1">
                <a:solidFill>
                  <a:srgbClr val="0000FF"/>
                </a:solidFill>
              </a:rPr>
              <a:t>p</a:t>
            </a:r>
            <a:r>
              <a:rPr lang="zh-CN" altLang="en-US"/>
              <a:t>，建立转移矩阵：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0296"/>
                                        </p:tgtEl>
                                        <p:attrNameLst>
                                          <p:attrName>style.visibility</p:attrName>
                                        </p:attrNameLst>
                                      </p:cBhvr>
                                      <p:to>
                                        <p:strVal val="visible"/>
                                      </p:to>
                                    </p:set>
                                  </p:childTnLst>
                                </p:cTn>
                              </p:par>
                            </p:childTnLst>
                          </p:cTn>
                        </p:par>
                        <p:par>
                          <p:cTn id="7" fill="hold" nodeType="afterGroup">
                            <p:stCondLst>
                              <p:cond delay="0"/>
                            </p:stCondLst>
                            <p:childTnLst>
                              <p:par>
                                <p:cTn id="8" presetID="18" presetClass="entr" presetSubtype="6" fill="hold" nodeType="afterEffect">
                                  <p:stCondLst>
                                    <p:cond delay="0"/>
                                  </p:stCondLst>
                                  <p:childTnLst>
                                    <p:set>
                                      <p:cBhvr>
                                        <p:cTn id="9" dur="1" fill="hold">
                                          <p:stCondLst>
                                            <p:cond delay="0"/>
                                          </p:stCondLst>
                                        </p:cTn>
                                        <p:tgtEl>
                                          <p:spTgt spid="140297"/>
                                        </p:tgtEl>
                                        <p:attrNameLst>
                                          <p:attrName>style.visibility</p:attrName>
                                        </p:attrNameLst>
                                      </p:cBhvr>
                                      <p:to>
                                        <p:strVal val="visible"/>
                                      </p:to>
                                    </p:set>
                                    <p:animEffect transition="in" filter="strips(downRight)">
                                      <p:cBhvr>
                                        <p:cTn id="10" dur="500"/>
                                        <p:tgtEl>
                                          <p:spTgt spid="14029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40298"/>
                                        </p:tgtEl>
                                        <p:attrNameLst>
                                          <p:attrName>style.visibility</p:attrName>
                                        </p:attrNameLst>
                                      </p:cBhvr>
                                      <p:to>
                                        <p:strVal val="visible"/>
                                      </p:to>
                                    </p:set>
                                    <p:animEffect transition="in" filter="circle(in)">
                                      <p:cBhvr>
                                        <p:cTn id="15" dur="2000"/>
                                        <p:tgtEl>
                                          <p:spTgt spid="140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7" name="Rectangle 5"/>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1319" name="Group 7"/>
          <p:cNvGrpSpPr>
            <a:grpSpLocks/>
          </p:cNvGrpSpPr>
          <p:nvPr/>
        </p:nvGrpSpPr>
        <p:grpSpPr bwMode="auto">
          <a:xfrm>
            <a:off x="1690688" y="333375"/>
            <a:ext cx="4464050" cy="2643188"/>
            <a:chOff x="839" y="466"/>
            <a:chExt cx="2812" cy="1665"/>
          </a:xfrm>
        </p:grpSpPr>
        <p:graphicFrame>
          <p:nvGraphicFramePr>
            <p:cNvPr id="141316" name="Object 4"/>
            <p:cNvGraphicFramePr>
              <a:graphicFrameLocks noChangeAspect="1"/>
            </p:cNvGraphicFramePr>
            <p:nvPr/>
          </p:nvGraphicFramePr>
          <p:xfrm>
            <a:off x="839" y="754"/>
            <a:ext cx="2767" cy="1377"/>
          </p:xfrm>
          <a:graphic>
            <a:graphicData uri="http://schemas.openxmlformats.org/presentationml/2006/ole">
              <mc:AlternateContent xmlns:mc="http://schemas.openxmlformats.org/markup-compatibility/2006">
                <mc:Choice xmlns:v="urn:schemas-microsoft-com:vml" Requires="v">
                  <p:oleObj spid="_x0000_s141325" name="公式" r:id="rId3" imgW="2298600" imgH="1143000" progId="Equation.3">
                    <p:embed/>
                  </p:oleObj>
                </mc:Choice>
                <mc:Fallback>
                  <p:oleObj name="公式" r:id="rId3" imgW="2298600" imgH="1143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754"/>
                          <a:ext cx="2767" cy="1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18" name="Text Box 6"/>
            <p:cNvSpPr txBox="1">
              <a:spLocks noChangeArrowheads="1"/>
            </p:cNvSpPr>
            <p:nvPr/>
          </p:nvSpPr>
          <p:spPr bwMode="auto">
            <a:xfrm>
              <a:off x="1474" y="466"/>
              <a:ext cx="21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solidFill>
                    <a:srgbClr val="0000FF"/>
                  </a:solidFill>
                </a:rPr>
                <a:t>S</a:t>
              </a:r>
              <a:r>
                <a:rPr lang="en-US" altLang="zh-CN" sz="2000">
                  <a:solidFill>
                    <a:srgbClr val="0000FF"/>
                  </a:solidFill>
                </a:rPr>
                <a:t> </a:t>
              </a:r>
              <a:r>
                <a:rPr lang="en-US" altLang="zh-CN" sz="2000" baseline="-25000">
                  <a:solidFill>
                    <a:srgbClr val="0000FF"/>
                  </a:solidFill>
                </a:rPr>
                <a:t>0</a:t>
              </a:r>
              <a:r>
                <a:rPr lang="en-US" altLang="zh-CN" sz="2000" i="1">
                  <a:solidFill>
                    <a:srgbClr val="0000FF"/>
                  </a:solidFill>
                </a:rPr>
                <a:t>        S</a:t>
              </a:r>
              <a:r>
                <a:rPr lang="en-US" altLang="zh-CN" sz="2000">
                  <a:solidFill>
                    <a:srgbClr val="0000FF"/>
                  </a:solidFill>
                </a:rPr>
                <a:t> </a:t>
              </a:r>
              <a:r>
                <a:rPr lang="en-US" altLang="zh-CN" sz="2000" baseline="-25000">
                  <a:solidFill>
                    <a:srgbClr val="0000FF"/>
                  </a:solidFill>
                </a:rPr>
                <a:t>1</a:t>
              </a:r>
              <a:r>
                <a:rPr lang="en-US" altLang="zh-CN" sz="2000" i="1" baseline="-25000">
                  <a:solidFill>
                    <a:srgbClr val="0000FF"/>
                  </a:solidFill>
                </a:rPr>
                <a:t> </a:t>
              </a:r>
              <a:r>
                <a:rPr lang="en-US" altLang="zh-CN" sz="2000" i="1">
                  <a:solidFill>
                    <a:srgbClr val="0000FF"/>
                  </a:solidFill>
                </a:rPr>
                <a:t>       S</a:t>
              </a:r>
              <a:r>
                <a:rPr lang="en-US" altLang="zh-CN" sz="2000">
                  <a:solidFill>
                    <a:srgbClr val="0000FF"/>
                  </a:solidFill>
                </a:rPr>
                <a:t> </a:t>
              </a:r>
              <a:r>
                <a:rPr lang="en-US" altLang="zh-CN" sz="2000" baseline="-25000">
                  <a:solidFill>
                    <a:srgbClr val="0000FF"/>
                  </a:solidFill>
                </a:rPr>
                <a:t>2</a:t>
              </a:r>
              <a:r>
                <a:rPr lang="en-US" altLang="zh-CN" sz="2000" i="1">
                  <a:solidFill>
                    <a:srgbClr val="0000FF"/>
                  </a:solidFill>
                </a:rPr>
                <a:t>    S</a:t>
              </a:r>
              <a:r>
                <a:rPr lang="en-US" altLang="zh-CN" sz="2000">
                  <a:solidFill>
                    <a:srgbClr val="0000FF"/>
                  </a:solidFill>
                </a:rPr>
                <a:t> </a:t>
              </a:r>
              <a:r>
                <a:rPr lang="en-US" altLang="zh-CN" sz="2000" baseline="-25000">
                  <a:solidFill>
                    <a:srgbClr val="0000FF"/>
                  </a:solidFill>
                </a:rPr>
                <a:t>3</a:t>
              </a:r>
              <a:r>
                <a:rPr lang="en-US" altLang="zh-CN" sz="2000" i="1">
                  <a:solidFill>
                    <a:srgbClr val="0000FF"/>
                  </a:solidFill>
                </a:rPr>
                <a:t>  S</a:t>
              </a:r>
              <a:r>
                <a:rPr lang="en-US" altLang="zh-CN" sz="2000">
                  <a:solidFill>
                    <a:srgbClr val="0000FF"/>
                  </a:solidFill>
                </a:rPr>
                <a:t> </a:t>
              </a:r>
              <a:r>
                <a:rPr lang="en-US" altLang="zh-CN" sz="2000" baseline="-25000">
                  <a:solidFill>
                    <a:srgbClr val="0000FF"/>
                  </a:solidFill>
                </a:rPr>
                <a:t>4</a:t>
              </a:r>
              <a:r>
                <a:rPr lang="en-US" altLang="zh-CN">
                  <a:solidFill>
                    <a:srgbClr val="0000FF"/>
                  </a:solidFill>
                </a:rPr>
                <a:t> </a:t>
              </a:r>
            </a:p>
          </p:txBody>
        </p:sp>
      </p:grpSp>
      <p:sp>
        <p:nvSpPr>
          <p:cNvPr id="141320" name="Text Box 8"/>
          <p:cNvSpPr txBox="1">
            <a:spLocks noChangeArrowheads="1"/>
          </p:cNvSpPr>
          <p:nvPr/>
        </p:nvSpPr>
        <p:spPr bwMode="auto">
          <a:xfrm>
            <a:off x="971550" y="3068638"/>
            <a:ext cx="3887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将上式改记为标准形 式</a:t>
            </a:r>
            <a:r>
              <a:rPr lang="en-US" altLang="zh-CN">
                <a:solidFill>
                  <a:srgbClr val="0000FF"/>
                </a:solidFill>
              </a:rPr>
              <a:t>T</a:t>
            </a:r>
            <a:r>
              <a:rPr lang="zh-CN" altLang="en-US"/>
              <a:t>：</a:t>
            </a:r>
          </a:p>
        </p:txBody>
      </p:sp>
      <p:sp>
        <p:nvSpPr>
          <p:cNvPr id="141322" name="Rectangle 10"/>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1321" name="Object 9"/>
          <p:cNvGraphicFramePr>
            <a:graphicFrameLocks noChangeAspect="1"/>
          </p:cNvGraphicFramePr>
          <p:nvPr/>
        </p:nvGraphicFramePr>
        <p:xfrm>
          <a:off x="2843213" y="3500438"/>
          <a:ext cx="2087562" cy="1338262"/>
        </p:xfrm>
        <a:graphic>
          <a:graphicData uri="http://schemas.openxmlformats.org/presentationml/2006/ole">
            <mc:AlternateContent xmlns:mc="http://schemas.openxmlformats.org/markup-compatibility/2006">
              <mc:Choice xmlns:v="urn:schemas-microsoft-com:vml" Requires="v">
                <p:oleObj spid="_x0000_s141326" name="公式" r:id="rId5" imgW="1117440" imgH="711000" progId="Equation.3">
                  <p:embed/>
                </p:oleObj>
              </mc:Choice>
              <mc:Fallback>
                <p:oleObj name="公式" r:id="rId5" imgW="1117440" imgH="7110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500438"/>
                        <a:ext cx="2087562" cy="1338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24" name="Rectangle 12"/>
          <p:cNvSpPr>
            <a:spLocks noChangeArrowheads="1"/>
          </p:cNvSpPr>
          <p:nvPr/>
        </p:nvSpPr>
        <p:spPr bwMode="auto">
          <a:xfrm>
            <a:off x="827088" y="5276850"/>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其中</a:t>
            </a:r>
            <a:endParaRPr lang="zh-CN" altLang="en-US"/>
          </a:p>
        </p:txBody>
      </p:sp>
      <p:graphicFrame>
        <p:nvGraphicFramePr>
          <p:cNvPr id="141323" name="Object 11"/>
          <p:cNvGraphicFramePr>
            <a:graphicFrameLocks noChangeAspect="1"/>
          </p:cNvGraphicFramePr>
          <p:nvPr/>
        </p:nvGraphicFramePr>
        <p:xfrm>
          <a:off x="1979613" y="4941888"/>
          <a:ext cx="4319587" cy="1244600"/>
        </p:xfrm>
        <a:graphic>
          <a:graphicData uri="http://schemas.openxmlformats.org/presentationml/2006/ole">
            <mc:AlternateContent xmlns:mc="http://schemas.openxmlformats.org/markup-compatibility/2006">
              <mc:Choice xmlns:v="urn:schemas-microsoft-com:vml" Requires="v">
                <p:oleObj spid="_x0000_s141327" name="公式" r:id="rId7" imgW="2476440" imgH="711000" progId="Equation.3">
                  <p:embed/>
                </p:oleObj>
              </mc:Choice>
              <mc:Fallback>
                <p:oleObj name="公式" r:id="rId7" imgW="2476440" imgH="711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941888"/>
                        <a:ext cx="4319587"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41319"/>
                                        </p:tgtEl>
                                        <p:attrNameLst>
                                          <p:attrName>style.visibility</p:attrName>
                                        </p:attrNameLst>
                                      </p:cBhvr>
                                      <p:to>
                                        <p:strVal val="visible"/>
                                      </p:to>
                                    </p:set>
                                    <p:animEffect transition="in" filter="diamond(in)">
                                      <p:cBhvr>
                                        <p:cTn id="7" dur="2000"/>
                                        <p:tgtEl>
                                          <p:spTgt spid="141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20"/>
                                        </p:tgtEl>
                                        <p:attrNameLst>
                                          <p:attrName>style.visibility</p:attrName>
                                        </p:attrNameLst>
                                      </p:cBhvr>
                                      <p:to>
                                        <p:strVal val="visible"/>
                                      </p:to>
                                    </p:set>
                                    <p:animEffect transition="in" filter="wipe(left)">
                                      <p:cBhvr>
                                        <p:cTn id="12" dur="500"/>
                                        <p:tgtEl>
                                          <p:spTgt spid="141320"/>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141321"/>
                                        </p:tgtEl>
                                        <p:attrNameLst>
                                          <p:attrName>style.visibility</p:attrName>
                                        </p:attrNameLst>
                                      </p:cBhvr>
                                      <p:to>
                                        <p:strVal val="visible"/>
                                      </p:to>
                                    </p:set>
                                    <p:animEffect transition="in" filter="fade">
                                      <p:cBhvr>
                                        <p:cTn id="16" dur="2000"/>
                                        <p:tgtEl>
                                          <p:spTgt spid="1413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1324"/>
                                        </p:tgtEl>
                                        <p:attrNameLst>
                                          <p:attrName>style.visibility</p:attrName>
                                        </p:attrNameLst>
                                      </p:cBhvr>
                                      <p:to>
                                        <p:strVal val="visible"/>
                                      </p:to>
                                    </p:set>
                                  </p:childTnLst>
                                </p:cTn>
                              </p:par>
                            </p:childTnLst>
                          </p:cTn>
                        </p:par>
                        <p:par>
                          <p:cTn id="21" fill="hold" nodeType="afterGroup">
                            <p:stCondLst>
                              <p:cond delay="0"/>
                            </p:stCondLst>
                            <p:childTnLst>
                              <p:par>
                                <p:cTn id="22" presetID="14" presetClass="entr" presetSubtype="10" fill="hold" nodeType="afterEffect">
                                  <p:stCondLst>
                                    <p:cond delay="0"/>
                                  </p:stCondLst>
                                  <p:childTnLst>
                                    <p:set>
                                      <p:cBhvr>
                                        <p:cTn id="23" dur="1" fill="hold">
                                          <p:stCondLst>
                                            <p:cond delay="0"/>
                                          </p:stCondLst>
                                        </p:cTn>
                                        <p:tgtEl>
                                          <p:spTgt spid="141323"/>
                                        </p:tgtEl>
                                        <p:attrNameLst>
                                          <p:attrName>style.visibility</p:attrName>
                                        </p:attrNameLst>
                                      </p:cBhvr>
                                      <p:to>
                                        <p:strVal val="visible"/>
                                      </p:to>
                                    </p:set>
                                    <p:animEffect transition="in" filter="randombar(horizontal)">
                                      <p:cBhvr>
                                        <p:cTn id="24" dur="1000"/>
                                        <p:tgtEl>
                                          <p:spTgt spid="141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p:bldP spid="14132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1" name="Rectangle 5"/>
          <p:cNvSpPr>
            <a:spLocks noChangeArrowheads="1"/>
          </p:cNvSpPr>
          <p:nvPr/>
        </p:nvSpPr>
        <p:spPr bwMode="auto">
          <a:xfrm>
            <a:off x="127000" y="47625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计算 </a:t>
            </a:r>
            <a:r>
              <a:rPr lang="en-US" altLang="zh-CN">
                <a:solidFill>
                  <a:srgbClr val="0000FF"/>
                </a:solidFill>
                <a:latin typeface="Times New Roman" pitchFamily="18" charset="0"/>
                <a:cs typeface="Times New Roman" pitchFamily="18" charset="0"/>
              </a:rPr>
              <a:t>F</a:t>
            </a:r>
            <a:r>
              <a:rPr lang="zh-CN" altLang="en-US">
                <a:latin typeface="Times New Roman" pitchFamily="18" charset="0"/>
                <a:cs typeface="Times New Roman" pitchFamily="18" charset="0"/>
              </a:rPr>
              <a:t>：</a:t>
            </a:r>
            <a:endParaRPr lang="zh-CN" altLang="en-US"/>
          </a:p>
        </p:txBody>
      </p:sp>
      <p:graphicFrame>
        <p:nvGraphicFramePr>
          <p:cNvPr id="142340" name="Object 4"/>
          <p:cNvGraphicFramePr>
            <a:graphicFrameLocks noChangeAspect="1"/>
          </p:cNvGraphicFramePr>
          <p:nvPr/>
        </p:nvGraphicFramePr>
        <p:xfrm>
          <a:off x="1042988" y="765175"/>
          <a:ext cx="7142162" cy="1368425"/>
        </p:xfrm>
        <a:graphic>
          <a:graphicData uri="http://schemas.openxmlformats.org/presentationml/2006/ole">
            <mc:AlternateContent xmlns:mc="http://schemas.openxmlformats.org/markup-compatibility/2006">
              <mc:Choice xmlns:v="urn:schemas-microsoft-com:vml" Requires="v">
                <p:oleObj spid="_x0000_s142355" name="公式" r:id="rId3" imgW="3974760" imgH="761760" progId="Equation.3">
                  <p:embed/>
                </p:oleObj>
              </mc:Choice>
              <mc:Fallback>
                <p:oleObj name="公式" r:id="rId3" imgW="3974760" imgH="7617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765175"/>
                        <a:ext cx="7142162"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3" name="Rectangle 7"/>
          <p:cNvSpPr>
            <a:spLocks noChangeArrowheads="1"/>
          </p:cNvSpPr>
          <p:nvPr/>
        </p:nvSpPr>
        <p:spPr bwMode="auto">
          <a:xfrm>
            <a:off x="107950" y="2133600"/>
            <a:ext cx="211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令</a:t>
            </a:r>
            <a:r>
              <a:rPr lang="en-US" altLang="zh-CN" i="1">
                <a:solidFill>
                  <a:srgbClr val="0000FF"/>
                </a:solidFill>
                <a:latin typeface="Times New Roman" pitchFamily="18" charset="0"/>
                <a:cs typeface="Times New Roman" pitchFamily="18" charset="0"/>
              </a:rPr>
              <a:t>q</a:t>
            </a:r>
            <a:r>
              <a:rPr lang="en-US" altLang="zh-CN">
                <a:solidFill>
                  <a:srgbClr val="0000FF"/>
                </a:solidFill>
                <a:latin typeface="Times New Roman" pitchFamily="18" charset="0"/>
                <a:cs typeface="Times New Roman" pitchFamily="18" charset="0"/>
              </a:rPr>
              <a:t>=1-</a:t>
            </a:r>
            <a:r>
              <a:rPr lang="en-US" altLang="zh-CN" i="1">
                <a:solidFill>
                  <a:srgbClr val="0000FF"/>
                </a:solidFill>
                <a:latin typeface="Times New Roman" pitchFamily="18" charset="0"/>
                <a:cs typeface="Times New Roman" pitchFamily="18" charset="0"/>
              </a:rPr>
              <a:t>p</a:t>
            </a:r>
            <a:r>
              <a:rPr lang="zh-CN" altLang="en-US">
                <a:latin typeface="Times New Roman" pitchFamily="18" charset="0"/>
                <a:cs typeface="Times New Roman" pitchFamily="18" charset="0"/>
              </a:rPr>
              <a:t>，则</a:t>
            </a:r>
            <a:endParaRPr lang="zh-CN" altLang="en-US"/>
          </a:p>
        </p:txBody>
      </p:sp>
      <p:graphicFrame>
        <p:nvGraphicFramePr>
          <p:cNvPr id="142342" name="Object 6"/>
          <p:cNvGraphicFramePr>
            <a:graphicFrameLocks noChangeAspect="1"/>
          </p:cNvGraphicFramePr>
          <p:nvPr/>
        </p:nvGraphicFramePr>
        <p:xfrm>
          <a:off x="2411413" y="2349500"/>
          <a:ext cx="3600450" cy="1258888"/>
        </p:xfrm>
        <a:graphic>
          <a:graphicData uri="http://schemas.openxmlformats.org/presentationml/2006/ole">
            <mc:AlternateContent xmlns:mc="http://schemas.openxmlformats.org/markup-compatibility/2006">
              <mc:Choice xmlns:v="urn:schemas-microsoft-com:vml" Requires="v">
                <p:oleObj spid="_x0000_s142356" name="公式" r:id="rId5" imgW="2095200" imgH="736560" progId="Equation.3">
                  <p:embed/>
                </p:oleObj>
              </mc:Choice>
              <mc:Fallback>
                <p:oleObj name="公式" r:id="rId5" imgW="2095200" imgH="7365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2349500"/>
                        <a:ext cx="3600450" cy="1258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4" name="Text Box 8"/>
          <p:cNvSpPr txBox="1">
            <a:spLocks noChangeArrowheads="1"/>
          </p:cNvSpPr>
          <p:nvPr/>
        </p:nvSpPr>
        <p:spPr bwMode="auto">
          <a:xfrm>
            <a:off x="395288" y="3644900"/>
            <a:ext cx="7993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因为</a:t>
            </a:r>
            <a:r>
              <a:rPr lang="en-US" altLang="zh-CN" i="1">
                <a:solidFill>
                  <a:srgbClr val="0000FF"/>
                </a:solidFill>
              </a:rPr>
              <a:t>a</a:t>
            </a:r>
            <a:r>
              <a:rPr lang="en-US" altLang="zh-CN" baseline="-25000">
                <a:solidFill>
                  <a:srgbClr val="0000FF"/>
                </a:solidFill>
              </a:rPr>
              <a:t>2</a:t>
            </a:r>
            <a:r>
              <a:rPr lang="zh-CN" altLang="en-US"/>
              <a:t>是初始状态，根 据</a:t>
            </a:r>
            <a:r>
              <a:rPr lang="zh-CN" altLang="en-US">
                <a:solidFill>
                  <a:srgbClr val="FF0000"/>
                </a:solidFill>
              </a:rPr>
              <a:t>定理</a:t>
            </a:r>
            <a:r>
              <a:rPr lang="en-US" altLang="zh-CN">
                <a:solidFill>
                  <a:srgbClr val="FF0000"/>
                </a:solidFill>
              </a:rPr>
              <a:t>4</a:t>
            </a:r>
            <a:r>
              <a:rPr lang="zh-CN" altLang="en-US"/>
              <a:t>，甲队获分为</a:t>
            </a:r>
            <a:r>
              <a:rPr lang="en-US" altLang="zh-CN">
                <a:solidFill>
                  <a:srgbClr val="0000FF"/>
                </a:solidFill>
              </a:rPr>
              <a:t>1</a:t>
            </a:r>
            <a:r>
              <a:rPr lang="zh-CN" altLang="en-US">
                <a:solidFill>
                  <a:srgbClr val="0000FF"/>
                </a:solidFill>
              </a:rPr>
              <a:t>，</a:t>
            </a:r>
            <a:r>
              <a:rPr lang="en-US" altLang="zh-CN">
                <a:solidFill>
                  <a:srgbClr val="0000FF"/>
                </a:solidFill>
              </a:rPr>
              <a:t>2</a:t>
            </a:r>
            <a:r>
              <a:rPr lang="zh-CN" altLang="en-US">
                <a:solidFill>
                  <a:srgbClr val="0000FF"/>
                </a:solidFill>
              </a:rPr>
              <a:t>，</a:t>
            </a:r>
            <a:r>
              <a:rPr lang="en-US" altLang="zh-CN">
                <a:solidFill>
                  <a:srgbClr val="0000FF"/>
                </a:solidFill>
              </a:rPr>
              <a:t>3</a:t>
            </a:r>
            <a:r>
              <a:rPr lang="zh-CN" altLang="en-US"/>
              <a:t>分的平均次数为 </a:t>
            </a:r>
          </a:p>
        </p:txBody>
      </p:sp>
      <p:sp>
        <p:nvSpPr>
          <p:cNvPr id="142348" name="Rectangle 12"/>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2352" name="Group 16"/>
          <p:cNvGrpSpPr>
            <a:grpSpLocks/>
          </p:cNvGrpSpPr>
          <p:nvPr/>
        </p:nvGrpSpPr>
        <p:grpSpPr bwMode="auto">
          <a:xfrm>
            <a:off x="1333500" y="4581525"/>
            <a:ext cx="5543550" cy="520700"/>
            <a:chOff x="295" y="3006"/>
            <a:chExt cx="3492" cy="328"/>
          </a:xfrm>
        </p:grpSpPr>
        <p:graphicFrame>
          <p:nvGraphicFramePr>
            <p:cNvPr id="142347" name="Object 11"/>
            <p:cNvGraphicFramePr>
              <a:graphicFrameLocks noChangeAspect="1"/>
            </p:cNvGraphicFramePr>
            <p:nvPr/>
          </p:nvGraphicFramePr>
          <p:xfrm>
            <a:off x="295" y="3022"/>
            <a:ext cx="907" cy="241"/>
          </p:xfrm>
          <a:graphic>
            <a:graphicData uri="http://schemas.openxmlformats.org/presentationml/2006/ole">
              <mc:AlternateContent xmlns:mc="http://schemas.openxmlformats.org/markup-compatibility/2006">
                <mc:Choice xmlns:v="urn:schemas-microsoft-com:vml" Requires="v">
                  <p:oleObj spid="_x0000_s142357" name="公式" r:id="rId7" imgW="749160" imgH="203040" progId="Equation.3">
                    <p:embed/>
                  </p:oleObj>
                </mc:Choice>
                <mc:Fallback>
                  <p:oleObj name="公式" r:id="rId7" imgW="749160" imgH="2030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 y="3022"/>
                          <a:ext cx="907"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9" name="Rectangle 13"/>
            <p:cNvSpPr>
              <a:spLocks noChangeArrowheads="1"/>
            </p:cNvSpPr>
            <p:nvPr/>
          </p:nvSpPr>
          <p:spPr bwMode="auto">
            <a:xfrm>
              <a:off x="1156" y="304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aphicFrame>
          <p:nvGraphicFramePr>
            <p:cNvPr id="142346" name="Object 10"/>
            <p:cNvGraphicFramePr>
              <a:graphicFrameLocks noChangeAspect="1"/>
            </p:cNvGraphicFramePr>
            <p:nvPr/>
          </p:nvGraphicFramePr>
          <p:xfrm>
            <a:off x="1292" y="3049"/>
            <a:ext cx="908" cy="245"/>
          </p:xfrm>
          <a:graphic>
            <a:graphicData uri="http://schemas.openxmlformats.org/presentationml/2006/ole">
              <mc:AlternateContent xmlns:mc="http://schemas.openxmlformats.org/markup-compatibility/2006">
                <mc:Choice xmlns:v="urn:schemas-microsoft-com:vml" Requires="v">
                  <p:oleObj spid="_x0000_s142358" name="公式" r:id="rId9" imgW="736560" imgH="203040" progId="Equation.3">
                    <p:embed/>
                  </p:oleObj>
                </mc:Choice>
                <mc:Fallback>
                  <p:oleObj name="公式" r:id="rId9" imgW="736560" imgH="2030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2" y="3049"/>
                          <a:ext cx="908"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50" name="Rectangle 14"/>
            <p:cNvSpPr>
              <a:spLocks noChangeArrowheads="1"/>
            </p:cNvSpPr>
            <p:nvPr/>
          </p:nvSpPr>
          <p:spPr bwMode="auto">
            <a:xfrm>
              <a:off x="2164" y="302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aphicFrame>
          <p:nvGraphicFramePr>
            <p:cNvPr id="142345" name="Object 9"/>
            <p:cNvGraphicFramePr>
              <a:graphicFrameLocks noChangeAspect="1"/>
            </p:cNvGraphicFramePr>
            <p:nvPr/>
          </p:nvGraphicFramePr>
          <p:xfrm>
            <a:off x="2336" y="3022"/>
            <a:ext cx="953" cy="247"/>
          </p:xfrm>
          <a:graphic>
            <a:graphicData uri="http://schemas.openxmlformats.org/presentationml/2006/ole">
              <mc:AlternateContent xmlns:mc="http://schemas.openxmlformats.org/markup-compatibility/2006">
                <mc:Choice xmlns:v="urn:schemas-microsoft-com:vml" Requires="v">
                  <p:oleObj spid="_x0000_s142359" name="公式" r:id="rId11" imgW="774360" imgH="203040" progId="Equation.3">
                    <p:embed/>
                  </p:oleObj>
                </mc:Choice>
                <mc:Fallback>
                  <p:oleObj name="公式" r:id="rId11" imgW="774360" imgH="20304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6" y="3022"/>
                          <a:ext cx="953"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51" name="Rectangle 15"/>
            <p:cNvSpPr>
              <a:spLocks noChangeArrowheads="1"/>
            </p:cNvSpPr>
            <p:nvPr/>
          </p:nvSpPr>
          <p:spPr bwMode="auto">
            <a:xfrm>
              <a:off x="3232" y="3006"/>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。又</a:t>
              </a:r>
              <a:r>
                <a:rPr lang="zh-CN" altLang="en-US"/>
                <a:t> </a:t>
              </a:r>
            </a:p>
          </p:txBody>
        </p:sp>
      </p:grpSp>
      <p:sp>
        <p:nvSpPr>
          <p:cNvPr id="142354" name="Rectangle 18"/>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2353" name="Object 17"/>
          <p:cNvGraphicFramePr>
            <a:graphicFrameLocks noChangeAspect="1"/>
          </p:cNvGraphicFramePr>
          <p:nvPr/>
        </p:nvGraphicFramePr>
        <p:xfrm>
          <a:off x="1331913" y="5084763"/>
          <a:ext cx="5143500" cy="1327150"/>
        </p:xfrm>
        <a:graphic>
          <a:graphicData uri="http://schemas.openxmlformats.org/presentationml/2006/ole">
            <mc:AlternateContent xmlns:mc="http://schemas.openxmlformats.org/markup-compatibility/2006">
              <mc:Choice xmlns:v="urn:schemas-microsoft-com:vml" Requires="v">
                <p:oleObj spid="_x0000_s142360" name="公式" r:id="rId13" imgW="2844720" imgH="736560" progId="Equation.3">
                  <p:embed/>
                </p:oleObj>
              </mc:Choice>
              <mc:Fallback>
                <p:oleObj name="公式" r:id="rId13" imgW="2844720" imgH="73656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5084763"/>
                        <a:ext cx="5143500" cy="1327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2341"/>
                                        </p:tgtEl>
                                        <p:attrNameLst>
                                          <p:attrName>style.visibility</p:attrName>
                                        </p:attrNameLst>
                                      </p:cBhvr>
                                      <p:to>
                                        <p:strVal val="visible"/>
                                      </p:to>
                                    </p:set>
                                  </p:childTnLst>
                                </p:cTn>
                              </p:par>
                            </p:childTnLst>
                          </p:cTn>
                        </p:par>
                        <p:par>
                          <p:cTn id="7" fill="hold" nodeType="afterGroup">
                            <p:stCondLst>
                              <p:cond delay="0"/>
                            </p:stCondLst>
                            <p:childTnLst>
                              <p:par>
                                <p:cTn id="8" presetID="8" presetClass="entr" presetSubtype="16" fill="hold" nodeType="afterEffect">
                                  <p:stCondLst>
                                    <p:cond delay="0"/>
                                  </p:stCondLst>
                                  <p:childTnLst>
                                    <p:set>
                                      <p:cBhvr>
                                        <p:cTn id="9" dur="1" fill="hold">
                                          <p:stCondLst>
                                            <p:cond delay="0"/>
                                          </p:stCondLst>
                                        </p:cTn>
                                        <p:tgtEl>
                                          <p:spTgt spid="142340"/>
                                        </p:tgtEl>
                                        <p:attrNameLst>
                                          <p:attrName>style.visibility</p:attrName>
                                        </p:attrNameLst>
                                      </p:cBhvr>
                                      <p:to>
                                        <p:strVal val="visible"/>
                                      </p:to>
                                    </p:set>
                                    <p:animEffect transition="in" filter="diamond(in)">
                                      <p:cBhvr>
                                        <p:cTn id="10" dur="2000"/>
                                        <p:tgtEl>
                                          <p:spTgt spid="14234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142343"/>
                                        </p:tgtEl>
                                        <p:attrNameLst>
                                          <p:attrName>style.visibility</p:attrName>
                                        </p:attrNameLst>
                                      </p:cBhvr>
                                      <p:to>
                                        <p:strVal val="visible"/>
                                      </p:to>
                                    </p:set>
                                    <p:anim calcmode="discrete" valueType="clr">
                                      <p:cBhvr override="childStyle">
                                        <p:cTn id="15" dur="80"/>
                                        <p:tgtEl>
                                          <p:spTgt spid="142343"/>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42343"/>
                                        </p:tgtEl>
                                        <p:attrNameLst>
                                          <p:attrName>fillcolor</p:attrName>
                                        </p:attrNameLst>
                                      </p:cBhvr>
                                      <p:tavLst>
                                        <p:tav tm="0">
                                          <p:val>
                                            <p:clrVal>
                                              <a:schemeClr val="accent2"/>
                                            </p:clrVal>
                                          </p:val>
                                        </p:tav>
                                        <p:tav tm="50000">
                                          <p:val>
                                            <p:clrVal>
                                              <a:schemeClr val="hlink"/>
                                            </p:clrVal>
                                          </p:val>
                                        </p:tav>
                                      </p:tavLst>
                                    </p:anim>
                                    <p:set>
                                      <p:cBhvr>
                                        <p:cTn id="17" dur="80"/>
                                        <p:tgtEl>
                                          <p:spTgt spid="142343"/>
                                        </p:tgtEl>
                                        <p:attrNameLst>
                                          <p:attrName>fill.type</p:attrName>
                                        </p:attrNameLst>
                                      </p:cBhvr>
                                      <p:to>
                                        <p:strVal val="solid"/>
                                      </p:to>
                                    </p:set>
                                  </p:childTnLst>
                                </p:cTn>
                              </p:par>
                            </p:childTnLst>
                          </p:cTn>
                        </p:par>
                        <p:par>
                          <p:cTn id="18" fill="hold" nodeType="afterGroup">
                            <p:stCondLst>
                              <p:cond delay="360"/>
                            </p:stCondLst>
                            <p:childTnLst>
                              <p:par>
                                <p:cTn id="19" presetID="10" presetClass="entr" presetSubtype="0" fill="hold" nodeType="afterEffect">
                                  <p:stCondLst>
                                    <p:cond delay="0"/>
                                  </p:stCondLst>
                                  <p:childTnLst>
                                    <p:set>
                                      <p:cBhvr>
                                        <p:cTn id="20" dur="1" fill="hold">
                                          <p:stCondLst>
                                            <p:cond delay="0"/>
                                          </p:stCondLst>
                                        </p:cTn>
                                        <p:tgtEl>
                                          <p:spTgt spid="142342"/>
                                        </p:tgtEl>
                                        <p:attrNameLst>
                                          <p:attrName>style.visibility</p:attrName>
                                        </p:attrNameLst>
                                      </p:cBhvr>
                                      <p:to>
                                        <p:strVal val="visible"/>
                                      </p:to>
                                    </p:set>
                                    <p:animEffect transition="in" filter="fade">
                                      <p:cBhvr>
                                        <p:cTn id="21" dur="2000"/>
                                        <p:tgtEl>
                                          <p:spTgt spid="1423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42344"/>
                                        </p:tgtEl>
                                        <p:attrNameLst>
                                          <p:attrName>style.visibility</p:attrName>
                                        </p:attrNameLst>
                                      </p:cBhvr>
                                      <p:to>
                                        <p:strVal val="visible"/>
                                      </p:to>
                                    </p:set>
                                    <p:animEffect transition="in" filter="strips(downRight)">
                                      <p:cBhvr>
                                        <p:cTn id="26" dur="500"/>
                                        <p:tgtEl>
                                          <p:spTgt spid="1423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42352"/>
                                        </p:tgtEl>
                                        <p:attrNameLst>
                                          <p:attrName>style.visibility</p:attrName>
                                        </p:attrNameLst>
                                      </p:cBhvr>
                                      <p:to>
                                        <p:strVal val="visible"/>
                                      </p:to>
                                    </p:set>
                                    <p:animEffect transition="in" filter="wipe(left)">
                                      <p:cBhvr>
                                        <p:cTn id="31" dur="500"/>
                                        <p:tgtEl>
                                          <p:spTgt spid="1423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42353"/>
                                        </p:tgtEl>
                                        <p:attrNameLst>
                                          <p:attrName>style.visibility</p:attrName>
                                        </p:attrNameLst>
                                      </p:cBhvr>
                                      <p:to>
                                        <p:strVal val="visible"/>
                                      </p:to>
                                    </p:set>
                                    <p:animEffect transition="in" filter="fade">
                                      <p:cBhvr>
                                        <p:cTn id="36" dur="2000"/>
                                        <p:tgtEl>
                                          <p:spTgt spid="142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p:bldP spid="142343" grpId="0"/>
      <p:bldP spid="14234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8" name="Group 18"/>
          <p:cNvGrpSpPr>
            <a:grpSpLocks/>
          </p:cNvGrpSpPr>
          <p:nvPr/>
        </p:nvGrpSpPr>
        <p:grpSpPr bwMode="auto">
          <a:xfrm>
            <a:off x="252413" y="476250"/>
            <a:ext cx="6767512" cy="825500"/>
            <a:chOff x="159" y="300"/>
            <a:chExt cx="4263" cy="520"/>
          </a:xfrm>
        </p:grpSpPr>
        <p:sp>
          <p:nvSpPr>
            <p:cNvPr id="143366" name="Rectangle 6"/>
            <p:cNvSpPr>
              <a:spLocks noChangeArrowheads="1"/>
            </p:cNvSpPr>
            <p:nvPr/>
          </p:nvSpPr>
          <p:spPr bwMode="auto">
            <a:xfrm>
              <a:off x="159" y="412"/>
              <a:ext cx="3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Times New Roman" pitchFamily="18" charset="0"/>
                  <a:cs typeface="Times New Roman" pitchFamily="18" charset="0"/>
                </a:rPr>
                <a:t>=</a:t>
              </a:r>
              <a:endParaRPr lang="en-US" altLang="zh-CN"/>
            </a:p>
          </p:txBody>
        </p:sp>
        <p:graphicFrame>
          <p:nvGraphicFramePr>
            <p:cNvPr id="143365" name="Object 5"/>
            <p:cNvGraphicFramePr>
              <a:graphicFrameLocks noChangeAspect="1"/>
            </p:cNvGraphicFramePr>
            <p:nvPr/>
          </p:nvGraphicFramePr>
          <p:xfrm>
            <a:off x="612" y="300"/>
            <a:ext cx="3810" cy="520"/>
          </p:xfrm>
          <a:graphic>
            <a:graphicData uri="http://schemas.openxmlformats.org/presentationml/2006/ole">
              <mc:AlternateContent xmlns:mc="http://schemas.openxmlformats.org/markup-compatibility/2006">
                <mc:Choice xmlns:v="urn:schemas-microsoft-com:vml" Requires="v">
                  <p:oleObj spid="_x0000_s143381" name="公式" r:id="rId3" imgW="3073320" imgH="419040" progId="Equation.3">
                    <p:embed/>
                  </p:oleObj>
                </mc:Choice>
                <mc:Fallback>
                  <p:oleObj name="公式" r:id="rId3" imgW="307332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300"/>
                          <a:ext cx="3810"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3379" name="Group 19"/>
          <p:cNvGrpSpPr>
            <a:grpSpLocks/>
          </p:cNvGrpSpPr>
          <p:nvPr/>
        </p:nvGrpSpPr>
        <p:grpSpPr bwMode="auto">
          <a:xfrm>
            <a:off x="252413" y="1301750"/>
            <a:ext cx="4138612" cy="854075"/>
            <a:chOff x="159" y="820"/>
            <a:chExt cx="2607" cy="538"/>
          </a:xfrm>
        </p:grpSpPr>
        <p:sp>
          <p:nvSpPr>
            <p:cNvPr id="143367" name="Rectangle 7"/>
            <p:cNvSpPr>
              <a:spLocks noChangeArrowheads="1"/>
            </p:cNvSpPr>
            <p:nvPr/>
          </p:nvSpPr>
          <p:spPr bwMode="auto">
            <a:xfrm>
              <a:off x="159" y="956"/>
              <a:ext cx="3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Times New Roman" pitchFamily="18" charset="0"/>
                  <a:cs typeface="Times New Roman" pitchFamily="18" charset="0"/>
                </a:rPr>
                <a:t>=</a:t>
              </a:r>
              <a:endParaRPr lang="en-US" altLang="zh-CN"/>
            </a:p>
          </p:txBody>
        </p:sp>
        <p:graphicFrame>
          <p:nvGraphicFramePr>
            <p:cNvPr id="143364" name="Object 4"/>
            <p:cNvGraphicFramePr>
              <a:graphicFrameLocks noChangeAspect="1"/>
            </p:cNvGraphicFramePr>
            <p:nvPr/>
          </p:nvGraphicFramePr>
          <p:xfrm>
            <a:off x="612" y="820"/>
            <a:ext cx="2154" cy="538"/>
          </p:xfrm>
          <a:graphic>
            <a:graphicData uri="http://schemas.openxmlformats.org/presentationml/2006/ole">
              <mc:AlternateContent xmlns:mc="http://schemas.openxmlformats.org/markup-compatibility/2006">
                <mc:Choice xmlns:v="urn:schemas-microsoft-com:vml" Requires="v">
                  <p:oleObj spid="_x0000_s143382" name="公式" r:id="rId5" imgW="1676160" imgH="419040" progId="Equation.3">
                    <p:embed/>
                  </p:oleObj>
                </mc:Choice>
                <mc:Fallback>
                  <p:oleObj name="公式" r:id="rId5" imgW="167616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820"/>
                          <a:ext cx="2154" cy="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3380" name="Group 20"/>
          <p:cNvGrpSpPr>
            <a:grpSpLocks/>
          </p:cNvGrpSpPr>
          <p:nvPr/>
        </p:nvGrpSpPr>
        <p:grpSpPr bwMode="auto">
          <a:xfrm>
            <a:off x="179388" y="2246313"/>
            <a:ext cx="8496300" cy="823912"/>
            <a:chOff x="113" y="1415"/>
            <a:chExt cx="5352" cy="519"/>
          </a:xfrm>
        </p:grpSpPr>
        <p:sp>
          <p:nvSpPr>
            <p:cNvPr id="143369" name="Rectangle 9"/>
            <p:cNvSpPr>
              <a:spLocks noChangeArrowheads="1"/>
            </p:cNvSpPr>
            <p:nvPr/>
          </p:nvSpPr>
          <p:spPr bwMode="auto">
            <a:xfrm>
              <a:off x="113" y="1415"/>
              <a:ext cx="53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itchFamily="18" charset="0"/>
                  <a:cs typeface="Times New Roman" pitchFamily="18" charset="0"/>
                </a:rPr>
                <a:t>根据</a:t>
              </a:r>
              <a:r>
                <a:rPr lang="zh-CN" altLang="en-US">
                  <a:solidFill>
                    <a:srgbClr val="FF0000"/>
                  </a:solidFill>
                  <a:latin typeface="Times New Roman" pitchFamily="18" charset="0"/>
                  <a:cs typeface="Times New Roman" pitchFamily="18" charset="0"/>
                </a:rPr>
                <a:t>定理</a:t>
              </a:r>
              <a:r>
                <a:rPr lang="en-US" altLang="zh-CN">
                  <a:solidFill>
                    <a:srgbClr val="FF0000"/>
                  </a:solidFill>
                  <a:latin typeface="Times New Roman" pitchFamily="18" charset="0"/>
                  <a:cs typeface="Times New Roman" pitchFamily="18" charset="0"/>
                </a:rPr>
                <a:t>5</a:t>
              </a:r>
              <a:r>
                <a:rPr lang="zh-CN" altLang="en-US">
                  <a:latin typeface="Times New Roman" pitchFamily="18" charset="0"/>
                  <a:cs typeface="Times New Roman" pitchFamily="18" charset="0"/>
                </a:rPr>
                <a:t>，以</a:t>
              </a:r>
              <a:r>
                <a:rPr lang="en-US" altLang="zh-CN" i="1">
                  <a:solidFill>
                    <a:srgbClr val="FF0000"/>
                  </a:solidFill>
                  <a:latin typeface="Times New Roman" pitchFamily="18" charset="0"/>
                  <a:cs typeface="Times New Roman" pitchFamily="18" charset="0"/>
                </a:rPr>
                <a:t>a</a:t>
              </a:r>
              <a:r>
                <a:rPr lang="en-US" altLang="zh-CN" baseline="-30000">
                  <a:solidFill>
                    <a:srgbClr val="FF0000"/>
                  </a:solidFill>
                  <a:latin typeface="Times New Roman" pitchFamily="18" charset="0"/>
                  <a:cs typeface="Times New Roman" pitchFamily="18" charset="0"/>
                </a:rPr>
                <a:t>2</a:t>
              </a:r>
              <a:r>
                <a:rPr lang="zh-CN" altLang="en-US">
                  <a:latin typeface="Times New Roman" pitchFamily="18" charset="0"/>
                  <a:cs typeface="Times New Roman" pitchFamily="18" charset="0"/>
                </a:rPr>
                <a:t>为初始状态，甲队最终获胜的平均转  移欠</a:t>
              </a:r>
            </a:p>
            <a:p>
              <a:r>
                <a:rPr lang="zh-CN" altLang="en-US">
                  <a:latin typeface="Times New Roman" pitchFamily="18" charset="0"/>
                  <a:cs typeface="Times New Roman" pitchFamily="18" charset="0"/>
                </a:rPr>
                <a:t>数为</a:t>
              </a:r>
              <a:endParaRPr lang="zh-CN" altLang="en-US"/>
            </a:p>
          </p:txBody>
        </p:sp>
        <p:graphicFrame>
          <p:nvGraphicFramePr>
            <p:cNvPr id="143368" name="Object 8"/>
            <p:cNvGraphicFramePr>
              <a:graphicFrameLocks noChangeAspect="1"/>
            </p:cNvGraphicFramePr>
            <p:nvPr/>
          </p:nvGraphicFramePr>
          <p:xfrm>
            <a:off x="748" y="1661"/>
            <a:ext cx="1016" cy="273"/>
          </p:xfrm>
          <a:graphic>
            <a:graphicData uri="http://schemas.openxmlformats.org/presentationml/2006/ole">
              <mc:AlternateContent xmlns:mc="http://schemas.openxmlformats.org/markup-compatibility/2006">
                <mc:Choice xmlns:v="urn:schemas-microsoft-com:vml" Requires="v">
                  <p:oleObj spid="_x0000_s143383" name="公式" r:id="rId7" imgW="749160" imgH="203040" progId="Equation.3">
                    <p:embed/>
                  </p:oleObj>
                </mc:Choice>
                <mc:Fallback>
                  <p:oleObj name="公式" r:id="rId7" imgW="749160" imgH="203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1661"/>
                          <a:ext cx="1016"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370" name="Rectangle 10"/>
          <p:cNvSpPr>
            <a:spLocks noChangeArrowheads="1"/>
          </p:cNvSpPr>
          <p:nvPr/>
        </p:nvSpPr>
        <p:spPr bwMode="auto">
          <a:xfrm>
            <a:off x="2411413" y="2611438"/>
            <a:ext cx="1992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。又因为，</a:t>
            </a:r>
            <a:endParaRPr lang="zh-CN" altLang="en-US"/>
          </a:p>
        </p:txBody>
      </p:sp>
      <p:sp>
        <p:nvSpPr>
          <p:cNvPr id="143373" name="Rectangle 13"/>
          <p:cNvSpPr>
            <a:spLocks noChangeArrowheads="1"/>
          </p:cNvSpPr>
          <p:nvPr/>
        </p:nvSpPr>
        <p:spPr bwMode="auto">
          <a:xfrm>
            <a:off x="0" y="2695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3372" name="Object 12"/>
          <p:cNvGraphicFramePr>
            <a:graphicFrameLocks noChangeAspect="1"/>
          </p:cNvGraphicFramePr>
          <p:nvPr/>
        </p:nvGraphicFramePr>
        <p:xfrm>
          <a:off x="1084263" y="2997200"/>
          <a:ext cx="6080125" cy="1350963"/>
        </p:xfrm>
        <a:graphic>
          <a:graphicData uri="http://schemas.openxmlformats.org/presentationml/2006/ole">
            <mc:AlternateContent xmlns:mc="http://schemas.openxmlformats.org/markup-compatibility/2006">
              <mc:Choice xmlns:v="urn:schemas-microsoft-com:vml" Requires="v">
                <p:oleObj spid="_x0000_s143384" name="公式" r:id="rId9" imgW="3301920" imgH="736560" progId="Equation.3">
                  <p:embed/>
                </p:oleObj>
              </mc:Choice>
              <mc:Fallback>
                <p:oleObj name="公式" r:id="rId9" imgW="3301920" imgH="73656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4263" y="2997200"/>
                        <a:ext cx="6080125" cy="1350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74" name="Rectangle 1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3371" name="Object 11"/>
          <p:cNvGraphicFramePr>
            <a:graphicFrameLocks noChangeAspect="1"/>
          </p:cNvGraphicFramePr>
          <p:nvPr/>
        </p:nvGraphicFramePr>
        <p:xfrm>
          <a:off x="1403350" y="4332288"/>
          <a:ext cx="4321175" cy="1473200"/>
        </p:xfrm>
        <a:graphic>
          <a:graphicData uri="http://schemas.openxmlformats.org/presentationml/2006/ole">
            <mc:AlternateContent xmlns:mc="http://schemas.openxmlformats.org/markup-compatibility/2006">
              <mc:Choice xmlns:v="urn:schemas-microsoft-com:vml" Requires="v">
                <p:oleObj spid="_x0000_s143385" name="公式" r:id="rId11" imgW="2145960" imgH="736560" progId="Equation.3">
                  <p:embed/>
                </p:oleObj>
              </mc:Choice>
              <mc:Fallback>
                <p:oleObj name="公式" r:id="rId11" imgW="2145960" imgH="73656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4332288"/>
                        <a:ext cx="4321175"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76" name="Rectangle 16"/>
          <p:cNvSpPr>
            <a:spLocks noChangeArrowheads="1"/>
          </p:cNvSpPr>
          <p:nvPr/>
        </p:nvSpPr>
        <p:spPr bwMode="auto">
          <a:xfrm>
            <a:off x="250825" y="5843588"/>
            <a:ext cx="490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根据</a:t>
            </a:r>
            <a:r>
              <a:rPr lang="zh-CN" altLang="en-US">
                <a:solidFill>
                  <a:srgbClr val="FF0000"/>
                </a:solidFill>
                <a:latin typeface="Times New Roman" pitchFamily="18" charset="0"/>
                <a:cs typeface="Times New Roman" pitchFamily="18" charset="0"/>
              </a:rPr>
              <a:t>定理</a:t>
            </a:r>
            <a:r>
              <a:rPr lang="en-US" altLang="zh-CN">
                <a:solidFill>
                  <a:srgbClr val="FF0000"/>
                </a:solidFill>
                <a:latin typeface="Times New Roman" pitchFamily="18" charset="0"/>
                <a:cs typeface="Times New Roman" pitchFamily="18" charset="0"/>
              </a:rPr>
              <a:t>6</a:t>
            </a:r>
            <a:r>
              <a:rPr lang="zh-CN" altLang="en-US">
                <a:latin typeface="Times New Roman" pitchFamily="18" charset="0"/>
                <a:cs typeface="Times New Roman" pitchFamily="18" charset="0"/>
              </a:rPr>
              <a:t>，甲队最后获胜的概率</a:t>
            </a:r>
            <a:endParaRPr lang="zh-CN" altLang="en-US"/>
          </a:p>
        </p:txBody>
      </p:sp>
      <p:graphicFrame>
        <p:nvGraphicFramePr>
          <p:cNvPr id="143375" name="Object 15"/>
          <p:cNvGraphicFramePr>
            <a:graphicFrameLocks noChangeAspect="1"/>
          </p:cNvGraphicFramePr>
          <p:nvPr/>
        </p:nvGraphicFramePr>
        <p:xfrm>
          <a:off x="5292725" y="5802313"/>
          <a:ext cx="2586038" cy="506412"/>
        </p:xfrm>
        <a:graphic>
          <a:graphicData uri="http://schemas.openxmlformats.org/presentationml/2006/ole">
            <mc:AlternateContent xmlns:mc="http://schemas.openxmlformats.org/markup-compatibility/2006">
              <mc:Choice xmlns:v="urn:schemas-microsoft-com:vml" Requires="v">
                <p:oleObj spid="_x0000_s143386" name="公式" r:id="rId13" imgW="1168200" imgH="228600" progId="Equation.3">
                  <p:embed/>
                </p:oleObj>
              </mc:Choice>
              <mc:Fallback>
                <p:oleObj name="公式" r:id="rId13" imgW="1168200" imgH="2286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5802313"/>
                        <a:ext cx="2586038"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77" name="Rectangle 17"/>
          <p:cNvSpPr>
            <a:spLocks noChangeArrowheads="1"/>
          </p:cNvSpPr>
          <p:nvPr/>
        </p:nvSpPr>
        <p:spPr bwMode="auto">
          <a:xfrm>
            <a:off x="3421063" y="3543300"/>
            <a:ext cx="5873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sz="1000" b="0">
                <a:latin typeface="Times New Roman" pitchFamily="18" charset="0"/>
                <a:cs typeface="Times New Roman" pitchFamily="18" charset="0"/>
              </a:rPr>
              <a:t>。</a:t>
            </a: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43378"/>
                                        </p:tgtEl>
                                        <p:attrNameLst>
                                          <p:attrName>style.visibility</p:attrName>
                                        </p:attrNameLst>
                                      </p:cBhvr>
                                      <p:to>
                                        <p:strVal val="visible"/>
                                      </p:to>
                                    </p:set>
                                    <p:animEffect transition="in" filter="wipe(left)">
                                      <p:cBhvr>
                                        <p:cTn id="7" dur="500"/>
                                        <p:tgtEl>
                                          <p:spTgt spid="143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379"/>
                                        </p:tgtEl>
                                        <p:attrNameLst>
                                          <p:attrName>style.visibility</p:attrName>
                                        </p:attrNameLst>
                                      </p:cBhvr>
                                      <p:to>
                                        <p:strVal val="visible"/>
                                      </p:to>
                                    </p:set>
                                    <p:animEffect transition="in" filter="wipe(left)">
                                      <p:cBhvr>
                                        <p:cTn id="12" dur="500"/>
                                        <p:tgtEl>
                                          <p:spTgt spid="143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43380"/>
                                        </p:tgtEl>
                                        <p:attrNameLst>
                                          <p:attrName>style.visibility</p:attrName>
                                        </p:attrNameLst>
                                      </p:cBhvr>
                                      <p:to>
                                        <p:strVal val="visible"/>
                                      </p:to>
                                    </p:set>
                                    <p:animEffect transition="in" filter="randombar(horizontal)">
                                      <p:cBhvr>
                                        <p:cTn id="17" dur="500"/>
                                        <p:tgtEl>
                                          <p:spTgt spid="143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3370"/>
                                        </p:tgtEl>
                                        <p:attrNameLst>
                                          <p:attrName>style.visibility</p:attrName>
                                        </p:attrNameLst>
                                      </p:cBhvr>
                                      <p:to>
                                        <p:strVal val="visible"/>
                                      </p:to>
                                    </p:set>
                                  </p:childTnLst>
                                </p:cTn>
                              </p:par>
                            </p:childTnLst>
                          </p:cTn>
                        </p:par>
                        <p:par>
                          <p:cTn id="22" fill="hold" nodeType="afterGroup">
                            <p:stCondLst>
                              <p:cond delay="0"/>
                            </p:stCondLst>
                            <p:childTnLst>
                              <p:par>
                                <p:cTn id="23" presetID="10" presetClass="entr" presetSubtype="0" fill="hold" nodeType="afterEffect">
                                  <p:stCondLst>
                                    <p:cond delay="0"/>
                                  </p:stCondLst>
                                  <p:childTnLst>
                                    <p:set>
                                      <p:cBhvr>
                                        <p:cTn id="24" dur="1" fill="hold">
                                          <p:stCondLst>
                                            <p:cond delay="0"/>
                                          </p:stCondLst>
                                        </p:cTn>
                                        <p:tgtEl>
                                          <p:spTgt spid="143372"/>
                                        </p:tgtEl>
                                        <p:attrNameLst>
                                          <p:attrName>style.visibility</p:attrName>
                                        </p:attrNameLst>
                                      </p:cBhvr>
                                      <p:to>
                                        <p:strVal val="visible"/>
                                      </p:to>
                                    </p:set>
                                    <p:animEffect transition="in" filter="fade">
                                      <p:cBhvr>
                                        <p:cTn id="25" dur="2000"/>
                                        <p:tgtEl>
                                          <p:spTgt spid="1433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43371"/>
                                        </p:tgtEl>
                                        <p:attrNameLst>
                                          <p:attrName>style.visibility</p:attrName>
                                        </p:attrNameLst>
                                      </p:cBhvr>
                                      <p:to>
                                        <p:strVal val="visible"/>
                                      </p:to>
                                    </p:set>
                                    <p:animEffect transition="in" filter="fade">
                                      <p:cBhvr>
                                        <p:cTn id="30" dur="2000"/>
                                        <p:tgtEl>
                                          <p:spTgt spid="1433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143376"/>
                                        </p:tgtEl>
                                        <p:attrNameLst>
                                          <p:attrName>style.visibility</p:attrName>
                                        </p:attrNameLst>
                                      </p:cBhvr>
                                      <p:to>
                                        <p:strVal val="visible"/>
                                      </p:to>
                                    </p:set>
                                    <p:anim calcmode="discrete" valueType="clr">
                                      <p:cBhvr override="childStyle">
                                        <p:cTn id="35" dur="80"/>
                                        <p:tgtEl>
                                          <p:spTgt spid="143376"/>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43376"/>
                                        </p:tgtEl>
                                        <p:attrNameLst>
                                          <p:attrName>fillcolor</p:attrName>
                                        </p:attrNameLst>
                                      </p:cBhvr>
                                      <p:tavLst>
                                        <p:tav tm="0">
                                          <p:val>
                                            <p:clrVal>
                                              <a:schemeClr val="accent2"/>
                                            </p:clrVal>
                                          </p:val>
                                        </p:tav>
                                        <p:tav tm="50000">
                                          <p:val>
                                            <p:clrVal>
                                              <a:schemeClr val="hlink"/>
                                            </p:clrVal>
                                          </p:val>
                                        </p:tav>
                                      </p:tavLst>
                                    </p:anim>
                                    <p:set>
                                      <p:cBhvr>
                                        <p:cTn id="37" dur="80"/>
                                        <p:tgtEl>
                                          <p:spTgt spid="143376"/>
                                        </p:tgtEl>
                                        <p:attrNameLst>
                                          <p:attrName>fill.type</p:attrName>
                                        </p:attrNameLst>
                                      </p:cBhvr>
                                      <p:to>
                                        <p:strVal val="solid"/>
                                      </p:to>
                                    </p:set>
                                  </p:childTnLst>
                                </p:cTn>
                              </p:par>
                            </p:childTnLst>
                          </p:cTn>
                        </p:par>
                        <p:par>
                          <p:cTn id="38" fill="hold" nodeType="afterGroup">
                            <p:stCondLst>
                              <p:cond delay="640"/>
                            </p:stCondLst>
                            <p:childTnLst>
                              <p:par>
                                <p:cTn id="39" presetID="23" presetClass="entr" presetSubtype="16" fill="hold" nodeType="afterEffect">
                                  <p:stCondLst>
                                    <p:cond delay="0"/>
                                  </p:stCondLst>
                                  <p:childTnLst>
                                    <p:set>
                                      <p:cBhvr>
                                        <p:cTn id="40" dur="1" fill="hold">
                                          <p:stCondLst>
                                            <p:cond delay="0"/>
                                          </p:stCondLst>
                                        </p:cTn>
                                        <p:tgtEl>
                                          <p:spTgt spid="143375"/>
                                        </p:tgtEl>
                                        <p:attrNameLst>
                                          <p:attrName>style.visibility</p:attrName>
                                        </p:attrNameLst>
                                      </p:cBhvr>
                                      <p:to>
                                        <p:strVal val="visible"/>
                                      </p:to>
                                    </p:set>
                                    <p:anim calcmode="lin" valueType="num">
                                      <p:cBhvr>
                                        <p:cTn id="41" dur="500" fill="hold"/>
                                        <p:tgtEl>
                                          <p:spTgt spid="143375"/>
                                        </p:tgtEl>
                                        <p:attrNameLst>
                                          <p:attrName>ppt_w</p:attrName>
                                        </p:attrNameLst>
                                      </p:cBhvr>
                                      <p:tavLst>
                                        <p:tav tm="0">
                                          <p:val>
                                            <p:fltVal val="0"/>
                                          </p:val>
                                        </p:tav>
                                        <p:tav tm="100000">
                                          <p:val>
                                            <p:strVal val="#ppt_w"/>
                                          </p:val>
                                        </p:tav>
                                      </p:tavLst>
                                    </p:anim>
                                    <p:anim calcmode="lin" valueType="num">
                                      <p:cBhvr>
                                        <p:cTn id="42" dur="500" fill="hold"/>
                                        <p:tgtEl>
                                          <p:spTgt spid="1433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0" grpId="0"/>
      <p:bldP spid="14337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8" name="Group 4"/>
          <p:cNvGrpSpPr>
            <a:grpSpLocks/>
          </p:cNvGrpSpPr>
          <p:nvPr/>
        </p:nvGrpSpPr>
        <p:grpSpPr bwMode="auto">
          <a:xfrm>
            <a:off x="468313" y="476250"/>
            <a:ext cx="6480175" cy="838200"/>
            <a:chOff x="476" y="255"/>
            <a:chExt cx="4754" cy="528"/>
          </a:xfrm>
        </p:grpSpPr>
        <p:sp>
          <p:nvSpPr>
            <p:cNvPr id="144389" name="AutoShape 5" descr="白色大理石"/>
            <p:cNvSpPr>
              <a:spLocks noChangeArrowheads="1"/>
            </p:cNvSpPr>
            <p:nvPr/>
          </p:nvSpPr>
          <p:spPr bwMode="auto">
            <a:xfrm>
              <a:off x="476" y="255"/>
              <a:ext cx="3991" cy="528"/>
            </a:xfrm>
            <a:prstGeom prst="bevel">
              <a:avLst>
                <a:gd name="adj" fmla="val 12500"/>
              </a:avLst>
            </a:prstGeom>
            <a:blipFill dpi="0" rotWithShape="0">
              <a:blip r:embed="rId3"/>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4000">
                  <a:solidFill>
                    <a:srgbClr val="0000FF"/>
                  </a:solidFill>
                  <a:effectLst>
                    <a:outerShdw blurRad="38100" dist="38100" dir="2700000" algn="tl">
                      <a:srgbClr val="C0C0C0"/>
                    </a:outerShdw>
                  </a:effectLst>
                </a:rPr>
                <a:t>§4.4</a:t>
              </a:r>
              <a:r>
                <a:rPr lang="en-US" altLang="zh-CN" sz="4000">
                  <a:effectLst>
                    <a:outerShdw blurRad="38100" dist="38100" dir="2700000" algn="tl">
                      <a:srgbClr val="C0C0C0"/>
                    </a:outerShdw>
                  </a:effectLst>
                </a:rPr>
                <a:t>  </a:t>
              </a:r>
              <a:r>
                <a:rPr lang="zh-CN" altLang="en-US" sz="4000">
                  <a:effectLst>
                    <a:outerShdw blurRad="38100" dist="38100" dir="2700000" algn="tl">
                      <a:srgbClr val="C0C0C0"/>
                    </a:outerShdw>
                  </a:effectLst>
                </a:rPr>
                <a:t>差分方程建模</a:t>
              </a:r>
              <a:r>
                <a:rPr lang="zh-CN" altLang="en-US">
                  <a:effectLst>
                    <a:outerShdw blurRad="38100" dist="38100" dir="2700000" algn="tl">
                      <a:srgbClr val="C0C0C0"/>
                    </a:outerShdw>
                  </a:effectLst>
                </a:rPr>
                <a:t> </a:t>
              </a:r>
            </a:p>
          </p:txBody>
        </p:sp>
        <p:pic>
          <p:nvPicPr>
            <p:cNvPr id="144390" name="Picture 6" descr="4167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558" y="300"/>
              <a:ext cx="672" cy="430"/>
            </a:xfrm>
            <a:prstGeom prst="rect">
              <a:avLst/>
            </a:prstGeom>
            <a:noFill/>
            <a:extLst>
              <a:ext uri="{909E8E84-426E-40DD-AFC4-6F175D3DCCD1}">
                <a14:hiddenFill xmlns:a14="http://schemas.microsoft.com/office/drawing/2010/main">
                  <a:solidFill>
                    <a:srgbClr val="FFFFFF"/>
                  </a:solidFill>
                </a14:hiddenFill>
              </a:ext>
            </a:extLst>
          </p:spPr>
        </p:pic>
      </p:grpSp>
      <p:sp>
        <p:nvSpPr>
          <p:cNvPr id="14439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396"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398"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400"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4401" name="Group 17"/>
          <p:cNvGrpSpPr>
            <a:grpSpLocks/>
          </p:cNvGrpSpPr>
          <p:nvPr/>
        </p:nvGrpSpPr>
        <p:grpSpPr bwMode="auto">
          <a:xfrm>
            <a:off x="468313" y="1484313"/>
            <a:ext cx="8424862" cy="4752975"/>
            <a:chOff x="295" y="935"/>
            <a:chExt cx="5307" cy="2994"/>
          </a:xfrm>
        </p:grpSpPr>
        <p:sp>
          <p:nvSpPr>
            <p:cNvPr id="144391" name="AutoShape 7"/>
            <p:cNvSpPr>
              <a:spLocks noChangeArrowheads="1"/>
            </p:cNvSpPr>
            <p:nvPr/>
          </p:nvSpPr>
          <p:spPr bwMode="auto">
            <a:xfrm>
              <a:off x="295" y="935"/>
              <a:ext cx="5307" cy="2994"/>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2" name="Text Box 8"/>
            <p:cNvSpPr txBox="1">
              <a:spLocks noChangeArrowheads="1"/>
            </p:cNvSpPr>
            <p:nvPr/>
          </p:nvSpPr>
          <p:spPr bwMode="auto">
            <a:xfrm>
              <a:off x="340" y="981"/>
              <a:ext cx="5216"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一、差分方程简介</a:t>
              </a:r>
            </a:p>
            <a:p>
              <a:r>
                <a:rPr lang="zh-CN" altLang="en-US"/>
                <a:t>以</a:t>
              </a:r>
              <a:r>
                <a:rPr lang="en-US" altLang="zh-CN" i="1">
                  <a:solidFill>
                    <a:srgbClr val="0000FF"/>
                  </a:solidFill>
                </a:rPr>
                <a:t>t </a:t>
              </a:r>
              <a:r>
                <a:rPr lang="zh-CN" altLang="en-US"/>
                <a:t>表示时间，规 定</a:t>
              </a:r>
              <a:r>
                <a:rPr lang="en-US" altLang="zh-CN" i="1">
                  <a:solidFill>
                    <a:srgbClr val="0000FF"/>
                  </a:solidFill>
                </a:rPr>
                <a:t>t</a:t>
              </a:r>
              <a:r>
                <a:rPr lang="zh-CN" altLang="en-US"/>
                <a:t>只取非负整数。</a:t>
              </a:r>
              <a:r>
                <a:rPr lang="en-US" altLang="zh-CN" i="1">
                  <a:solidFill>
                    <a:srgbClr val="0000FF"/>
                  </a:solidFill>
                </a:rPr>
                <a:t>t</a:t>
              </a:r>
              <a:r>
                <a:rPr lang="en-US" altLang="zh-CN">
                  <a:solidFill>
                    <a:srgbClr val="0000FF"/>
                  </a:solidFill>
                </a:rPr>
                <a:t>=0</a:t>
              </a:r>
              <a:r>
                <a:rPr lang="zh-CN" altLang="en-US"/>
                <a:t>表示第一周期初，</a:t>
              </a:r>
              <a:r>
                <a:rPr lang="en-US" altLang="zh-CN" i="1">
                  <a:solidFill>
                    <a:srgbClr val="0000FF"/>
                  </a:solidFill>
                </a:rPr>
                <a:t>t</a:t>
              </a:r>
              <a:r>
                <a:rPr lang="en-US" altLang="zh-CN">
                  <a:solidFill>
                    <a:srgbClr val="0000FF"/>
                  </a:solidFill>
                </a:rPr>
                <a:t>=1</a:t>
              </a:r>
              <a:r>
                <a:rPr lang="zh-CN" altLang="en-US"/>
                <a:t>表示第二周期初等。 记</a:t>
              </a:r>
              <a:r>
                <a:rPr lang="en-US" altLang="zh-CN" i="1">
                  <a:solidFill>
                    <a:srgbClr val="0000FF"/>
                  </a:solidFill>
                </a:rPr>
                <a:t>y</a:t>
              </a:r>
              <a:r>
                <a:rPr lang="en-US" altLang="zh-CN" i="1" baseline="-25000">
                  <a:solidFill>
                    <a:srgbClr val="0000FF"/>
                  </a:solidFill>
                </a:rPr>
                <a:t>t </a:t>
              </a:r>
              <a:r>
                <a:rPr lang="zh-CN" altLang="en-US"/>
                <a:t>为变量</a:t>
              </a:r>
              <a:r>
                <a:rPr lang="en-US" altLang="zh-CN" i="1">
                  <a:solidFill>
                    <a:srgbClr val="0000FF"/>
                  </a:solidFill>
                </a:rPr>
                <a:t>y</a:t>
              </a:r>
              <a:r>
                <a:rPr lang="zh-CN" altLang="en-US"/>
                <a:t>在时刻</a:t>
              </a:r>
              <a:r>
                <a:rPr lang="en-US" altLang="zh-CN" i="1">
                  <a:solidFill>
                    <a:srgbClr val="0000FF"/>
                  </a:solidFill>
                </a:rPr>
                <a:t>t </a:t>
              </a:r>
              <a:r>
                <a:rPr lang="zh-CN" altLang="en-US"/>
                <a:t>时的取值，则称                         为</a:t>
              </a:r>
              <a:r>
                <a:rPr lang="en-US" altLang="zh-CN" i="1">
                  <a:solidFill>
                    <a:srgbClr val="0000FF"/>
                  </a:solidFill>
                </a:rPr>
                <a:t>y</a:t>
              </a:r>
              <a:r>
                <a:rPr lang="en-US" altLang="zh-CN" i="1" baseline="-25000">
                  <a:solidFill>
                    <a:srgbClr val="0000FF"/>
                  </a:solidFill>
                </a:rPr>
                <a:t>t </a:t>
              </a:r>
              <a:r>
                <a:rPr lang="zh-CN" altLang="en-US"/>
                <a:t>的</a:t>
              </a:r>
              <a:r>
                <a:rPr lang="zh-CN" altLang="en-US">
                  <a:solidFill>
                    <a:srgbClr val="990000"/>
                  </a:solidFill>
                </a:rPr>
                <a:t>一阶差分</a:t>
              </a:r>
              <a:r>
                <a:rPr lang="zh-CN" altLang="en-US"/>
                <a:t>，称 </a:t>
              </a:r>
            </a:p>
            <a:p>
              <a:endParaRPr lang="zh-CN" altLang="en-US"/>
            </a:p>
            <a:p>
              <a:endParaRPr lang="zh-CN" altLang="en-US"/>
            </a:p>
            <a:p>
              <a:r>
                <a:rPr lang="zh-CN" altLang="en-US"/>
                <a:t>为的</a:t>
              </a:r>
              <a:r>
                <a:rPr lang="zh-CN" altLang="en-US">
                  <a:solidFill>
                    <a:srgbClr val="990000"/>
                  </a:solidFill>
                </a:rPr>
                <a:t>二阶差分</a:t>
              </a:r>
              <a:r>
                <a:rPr lang="zh-CN" altLang="en-US"/>
                <a:t>。类似地，可以定义</a:t>
              </a:r>
              <a:r>
                <a:rPr lang="en-US" altLang="zh-CN" i="1">
                  <a:solidFill>
                    <a:srgbClr val="0000FF"/>
                  </a:solidFill>
                </a:rPr>
                <a:t>y</a:t>
              </a:r>
              <a:r>
                <a:rPr lang="en-US" altLang="zh-CN" i="1" baseline="-25000">
                  <a:solidFill>
                    <a:srgbClr val="0000FF"/>
                  </a:solidFill>
                </a:rPr>
                <a:t>t</a:t>
              </a:r>
              <a:r>
                <a:rPr lang="zh-CN" altLang="en-US"/>
                <a:t>的</a:t>
              </a:r>
              <a:r>
                <a:rPr lang="en-US" altLang="zh-CN" i="1">
                  <a:solidFill>
                    <a:srgbClr val="0000FF"/>
                  </a:solidFill>
                </a:rPr>
                <a:t>n</a:t>
              </a:r>
              <a:r>
                <a:rPr lang="zh-CN" altLang="en-US"/>
                <a:t>阶差分。</a:t>
              </a:r>
            </a:p>
            <a:p>
              <a:r>
                <a:rPr lang="zh-CN" altLang="en-US"/>
                <a:t>由</a:t>
              </a:r>
              <a:r>
                <a:rPr lang="en-US" altLang="zh-CN" i="1">
                  <a:solidFill>
                    <a:srgbClr val="0000FF"/>
                  </a:solidFill>
                </a:rPr>
                <a:t>t</a:t>
              </a:r>
              <a:r>
                <a:rPr lang="zh-CN" altLang="en-US">
                  <a:solidFill>
                    <a:srgbClr val="0000FF"/>
                  </a:solidFill>
                </a:rPr>
                <a:t>、</a:t>
              </a:r>
              <a:r>
                <a:rPr lang="en-US" altLang="zh-CN" i="1">
                  <a:solidFill>
                    <a:srgbClr val="0000FF"/>
                  </a:solidFill>
                </a:rPr>
                <a:t>y</a:t>
              </a:r>
              <a:r>
                <a:rPr lang="en-US" altLang="zh-CN" i="1" baseline="-25000">
                  <a:solidFill>
                    <a:srgbClr val="0000FF"/>
                  </a:solidFill>
                </a:rPr>
                <a:t>t</a:t>
              </a:r>
              <a:r>
                <a:rPr lang="zh-CN" altLang="en-US"/>
                <a:t>及</a:t>
              </a:r>
              <a:r>
                <a:rPr lang="en-US" altLang="zh-CN" i="1">
                  <a:solidFill>
                    <a:srgbClr val="0000FF"/>
                  </a:solidFill>
                </a:rPr>
                <a:t>y</a:t>
              </a:r>
              <a:r>
                <a:rPr lang="en-US" altLang="zh-CN" i="1" baseline="-25000">
                  <a:solidFill>
                    <a:srgbClr val="0000FF"/>
                  </a:solidFill>
                </a:rPr>
                <a:t>t</a:t>
              </a:r>
              <a:r>
                <a:rPr lang="zh-CN" altLang="en-US"/>
                <a:t>的差分给出的方程称 为</a:t>
              </a:r>
              <a:r>
                <a:rPr lang="en-US" altLang="zh-CN" i="1">
                  <a:solidFill>
                    <a:srgbClr val="0000FF"/>
                  </a:solidFill>
                </a:rPr>
                <a:t>y</a:t>
              </a:r>
              <a:r>
                <a:rPr lang="en-US" altLang="zh-CN" i="1" baseline="-25000">
                  <a:solidFill>
                    <a:srgbClr val="0000FF"/>
                  </a:solidFill>
                </a:rPr>
                <a:t>t</a:t>
              </a:r>
              <a:r>
                <a:rPr lang="zh-CN" altLang="en-US"/>
                <a:t>差分方程，其中含的最高阶差分的阶数称为该差分方程的</a:t>
              </a:r>
              <a:r>
                <a:rPr lang="zh-CN" altLang="en-US">
                  <a:solidFill>
                    <a:srgbClr val="990000"/>
                  </a:solidFill>
                </a:rPr>
                <a:t>阶</a:t>
              </a:r>
              <a:r>
                <a:rPr lang="zh-CN" altLang="en-US"/>
                <a:t>。差分方程也可以写成不显含差分的形式。例如，二阶差分方程   </a:t>
              </a:r>
            </a:p>
            <a:p>
              <a:r>
                <a:rPr lang="zh-CN" altLang="en-US"/>
                <a:t>                            也可改写成 </a:t>
              </a:r>
            </a:p>
          </p:txBody>
        </p:sp>
        <p:graphicFrame>
          <p:nvGraphicFramePr>
            <p:cNvPr id="144393" name="Object 9"/>
            <p:cNvGraphicFramePr>
              <a:graphicFrameLocks noChangeAspect="1"/>
            </p:cNvGraphicFramePr>
            <p:nvPr/>
          </p:nvGraphicFramePr>
          <p:xfrm>
            <a:off x="657" y="1661"/>
            <a:ext cx="1224" cy="306"/>
          </p:xfrm>
          <a:graphic>
            <a:graphicData uri="http://schemas.openxmlformats.org/presentationml/2006/ole">
              <mc:AlternateContent xmlns:mc="http://schemas.openxmlformats.org/markup-compatibility/2006">
                <mc:Choice xmlns:v="urn:schemas-microsoft-com:vml" Requires="v">
                  <p:oleObj spid="_x0000_s144402" name="公式" r:id="rId5" imgW="914400" imgH="228600" progId="Equation.3">
                    <p:embed/>
                  </p:oleObj>
                </mc:Choice>
                <mc:Fallback>
                  <p:oleObj name="公式" r:id="rId5" imgW="91440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661"/>
                          <a:ext cx="1224"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5" name="Object 11"/>
            <p:cNvGraphicFramePr>
              <a:graphicFrameLocks noChangeAspect="1"/>
            </p:cNvGraphicFramePr>
            <p:nvPr/>
          </p:nvGraphicFramePr>
          <p:xfrm>
            <a:off x="1066" y="2000"/>
            <a:ext cx="3530" cy="296"/>
          </p:xfrm>
          <a:graphic>
            <a:graphicData uri="http://schemas.openxmlformats.org/presentationml/2006/ole">
              <mc:AlternateContent xmlns:mc="http://schemas.openxmlformats.org/markup-compatibility/2006">
                <mc:Choice xmlns:v="urn:schemas-microsoft-com:vml" Requires="v">
                  <p:oleObj spid="_x0000_s144403" name="公式" r:id="rId7" imgW="2844720" imgH="241200" progId="Equation.3">
                    <p:embed/>
                  </p:oleObj>
                </mc:Choice>
                <mc:Fallback>
                  <p:oleObj name="公式" r:id="rId7" imgW="2844720" imgH="2412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2000"/>
                          <a:ext cx="3530"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7" name="Object 13"/>
            <p:cNvGraphicFramePr>
              <a:graphicFrameLocks noChangeAspect="1"/>
            </p:cNvGraphicFramePr>
            <p:nvPr/>
          </p:nvGraphicFramePr>
          <p:xfrm>
            <a:off x="431" y="3294"/>
            <a:ext cx="1406" cy="280"/>
          </p:xfrm>
          <a:graphic>
            <a:graphicData uri="http://schemas.openxmlformats.org/presentationml/2006/ole">
              <mc:AlternateContent xmlns:mc="http://schemas.openxmlformats.org/markup-compatibility/2006">
                <mc:Choice xmlns:v="urn:schemas-microsoft-com:vml" Requires="v">
                  <p:oleObj spid="_x0000_s144404" name="公式" r:id="rId9" imgW="1193760" imgH="241200" progId="Equation.3">
                    <p:embed/>
                  </p:oleObj>
                </mc:Choice>
                <mc:Fallback>
                  <p:oleObj name="公式" r:id="rId9" imgW="1193760" imgH="241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 y="3294"/>
                          <a:ext cx="140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9" name="Object 15"/>
            <p:cNvGraphicFramePr>
              <a:graphicFrameLocks noChangeAspect="1"/>
            </p:cNvGraphicFramePr>
            <p:nvPr/>
          </p:nvGraphicFramePr>
          <p:xfrm>
            <a:off x="2925" y="3273"/>
            <a:ext cx="1497" cy="293"/>
          </p:xfrm>
          <a:graphic>
            <a:graphicData uri="http://schemas.openxmlformats.org/presentationml/2006/ole">
              <mc:AlternateContent xmlns:mc="http://schemas.openxmlformats.org/markup-compatibility/2006">
                <mc:Choice xmlns:v="urn:schemas-microsoft-com:vml" Requires="v">
                  <p:oleObj spid="_x0000_s144405" name="公式" r:id="rId11" imgW="1168200" imgH="228600" progId="Equation.3">
                    <p:embed/>
                  </p:oleObj>
                </mc:Choice>
                <mc:Fallback>
                  <p:oleObj name="公式" r:id="rId11" imgW="116820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5" y="3273"/>
                          <a:ext cx="1497"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checkerboard(across)">
                                      <p:cBhvr>
                                        <p:cTn id="7" dur="500"/>
                                        <p:tgtEl>
                                          <p:spTgt spid="144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4401"/>
                                        </p:tgtEl>
                                        <p:attrNameLst>
                                          <p:attrName>style.visibility</p:attrName>
                                        </p:attrNameLst>
                                      </p:cBhvr>
                                      <p:to>
                                        <p:strVal val="visible"/>
                                      </p:to>
                                    </p:set>
                                    <p:animEffect transition="in" filter="wipe(up)">
                                      <p:cBhvr>
                                        <p:cTn id="12" dur="500"/>
                                        <p:tgtEl>
                                          <p:spTgt spid="144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29" name="Rectangle 2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32" name="Rectangle 24"/>
          <p:cNvSpPr>
            <a:spLocks noChangeArrowheads="1"/>
          </p:cNvSpPr>
          <p:nvPr/>
        </p:nvSpPr>
        <p:spPr bwMode="auto">
          <a:xfrm>
            <a:off x="0" y="3198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5434" name="Group 26"/>
          <p:cNvGrpSpPr>
            <a:grpSpLocks/>
          </p:cNvGrpSpPr>
          <p:nvPr/>
        </p:nvGrpSpPr>
        <p:grpSpPr bwMode="auto">
          <a:xfrm>
            <a:off x="250825" y="620713"/>
            <a:ext cx="8642350" cy="5688012"/>
            <a:chOff x="158" y="391"/>
            <a:chExt cx="5444" cy="3583"/>
          </a:xfrm>
        </p:grpSpPr>
        <p:sp>
          <p:nvSpPr>
            <p:cNvPr id="145413" name="AutoShape 5"/>
            <p:cNvSpPr>
              <a:spLocks noChangeArrowheads="1"/>
            </p:cNvSpPr>
            <p:nvPr/>
          </p:nvSpPr>
          <p:spPr bwMode="auto">
            <a:xfrm>
              <a:off x="295" y="391"/>
              <a:ext cx="5307" cy="3583"/>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4" name="Text Box 6"/>
            <p:cNvSpPr txBox="1">
              <a:spLocks noChangeArrowheads="1"/>
            </p:cNvSpPr>
            <p:nvPr/>
          </p:nvSpPr>
          <p:spPr bwMode="auto">
            <a:xfrm>
              <a:off x="340" y="437"/>
              <a:ext cx="521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满足一差分方程的序 列</a:t>
              </a:r>
              <a:r>
                <a:rPr lang="en-US" altLang="zh-CN" i="1">
                  <a:solidFill>
                    <a:srgbClr val="0000FF"/>
                  </a:solidFill>
                </a:rPr>
                <a:t>y</a:t>
              </a:r>
              <a:r>
                <a:rPr lang="en-US" altLang="zh-CN" i="1" baseline="-25000">
                  <a:solidFill>
                    <a:srgbClr val="0000FF"/>
                  </a:solidFill>
                </a:rPr>
                <a:t>t</a:t>
              </a:r>
              <a:r>
                <a:rPr lang="zh-CN" altLang="en-US"/>
                <a:t>称为此差分方程的解。类似于微分方程情况，若解中含有的独立常数的个数等于差分方程的阶数时，称此解为该差分方程  的</a:t>
              </a:r>
              <a:r>
                <a:rPr lang="zh-CN" altLang="en-US">
                  <a:solidFill>
                    <a:srgbClr val="0000FF"/>
                  </a:solidFill>
                </a:rPr>
                <a:t>通解</a:t>
              </a:r>
              <a:r>
                <a:rPr lang="zh-CN" altLang="en-US"/>
                <a:t>。若解中不含任意常数，则称此解为满足某些初值条件的  </a:t>
              </a:r>
              <a:r>
                <a:rPr lang="zh-CN" altLang="en-US">
                  <a:solidFill>
                    <a:srgbClr val="0000FF"/>
                  </a:solidFill>
                </a:rPr>
                <a:t>特解</a:t>
              </a:r>
              <a:r>
                <a:rPr lang="zh-CN" altLang="en-US"/>
                <a:t>，例如，考察两阶差分方程 </a:t>
              </a:r>
            </a:p>
          </p:txBody>
        </p:sp>
        <p:graphicFrame>
          <p:nvGraphicFramePr>
            <p:cNvPr id="145419" name="Object 11"/>
            <p:cNvGraphicFramePr>
              <a:graphicFrameLocks noChangeAspect="1"/>
            </p:cNvGraphicFramePr>
            <p:nvPr/>
          </p:nvGraphicFramePr>
          <p:xfrm>
            <a:off x="1704" y="1447"/>
            <a:ext cx="1221" cy="350"/>
          </p:xfrm>
          <a:graphic>
            <a:graphicData uri="http://schemas.openxmlformats.org/presentationml/2006/ole">
              <mc:AlternateContent xmlns:mc="http://schemas.openxmlformats.org/markup-compatibility/2006">
                <mc:Choice xmlns:v="urn:schemas-microsoft-com:vml" Requires="v">
                  <p:oleObj spid="_x0000_s145435" name="公式" r:id="rId3" imgW="799920" imgH="228600" progId="Equation.3">
                    <p:embed/>
                  </p:oleObj>
                </mc:Choice>
                <mc:Fallback>
                  <p:oleObj name="公式" r:id="rId3" imgW="79992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 y="1447"/>
                          <a:ext cx="1221"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24" name="Rectangle 16"/>
            <p:cNvSpPr>
              <a:spLocks noChangeArrowheads="1"/>
            </p:cNvSpPr>
            <p:nvPr/>
          </p:nvSpPr>
          <p:spPr bwMode="auto">
            <a:xfrm>
              <a:off x="158" y="1872"/>
              <a:ext cx="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易见</a:t>
              </a:r>
              <a:endParaRPr lang="zh-CN" altLang="en-US"/>
            </a:p>
          </p:txBody>
        </p:sp>
        <p:graphicFrame>
          <p:nvGraphicFramePr>
            <p:cNvPr id="145423" name="Object 15"/>
            <p:cNvGraphicFramePr>
              <a:graphicFrameLocks noChangeAspect="1"/>
            </p:cNvGraphicFramePr>
            <p:nvPr/>
          </p:nvGraphicFramePr>
          <p:xfrm>
            <a:off x="839" y="1752"/>
            <a:ext cx="953" cy="534"/>
          </p:xfrm>
          <a:graphic>
            <a:graphicData uri="http://schemas.openxmlformats.org/presentationml/2006/ole">
              <mc:AlternateContent xmlns:mc="http://schemas.openxmlformats.org/markup-compatibility/2006">
                <mc:Choice xmlns:v="urn:schemas-microsoft-com:vml" Requires="v">
                  <p:oleObj spid="_x0000_s145436" name="公式" r:id="rId5" imgW="698400" imgH="393480" progId="Equation.3">
                    <p:embed/>
                  </p:oleObj>
                </mc:Choice>
                <mc:Fallback>
                  <p:oleObj name="公式" r:id="rId5" imgW="698400" imgH="39348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1752"/>
                          <a:ext cx="953"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25" name="Rectangle 17"/>
            <p:cNvSpPr>
              <a:spLocks noChangeArrowheads="1"/>
            </p:cNvSpPr>
            <p:nvPr/>
          </p:nvSpPr>
          <p:spPr bwMode="auto">
            <a:xfrm>
              <a:off x="1565" y="1872"/>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与</a:t>
              </a:r>
              <a:endParaRPr lang="zh-CN" altLang="en-US"/>
            </a:p>
          </p:txBody>
        </p:sp>
        <p:graphicFrame>
          <p:nvGraphicFramePr>
            <p:cNvPr id="145422" name="Object 14"/>
            <p:cNvGraphicFramePr>
              <a:graphicFrameLocks noChangeAspect="1"/>
            </p:cNvGraphicFramePr>
            <p:nvPr/>
          </p:nvGraphicFramePr>
          <p:xfrm>
            <a:off x="2018" y="1706"/>
            <a:ext cx="998" cy="548"/>
          </p:xfrm>
          <a:graphic>
            <a:graphicData uri="http://schemas.openxmlformats.org/presentationml/2006/ole">
              <mc:AlternateContent xmlns:mc="http://schemas.openxmlformats.org/markup-compatibility/2006">
                <mc:Choice xmlns:v="urn:schemas-microsoft-com:vml" Requires="v">
                  <p:oleObj spid="_x0000_s145437" name="公式" r:id="rId7" imgW="711000" imgH="393480" progId="Equation.3">
                    <p:embed/>
                  </p:oleObj>
                </mc:Choice>
                <mc:Fallback>
                  <p:oleObj name="公式" r:id="rId7" imgW="711000" imgH="39348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8" y="1706"/>
                          <a:ext cx="998" cy="5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26" name="Rectangle 18"/>
            <p:cNvSpPr>
              <a:spLocks noChangeArrowheads="1"/>
            </p:cNvSpPr>
            <p:nvPr/>
          </p:nvSpPr>
          <p:spPr bwMode="auto">
            <a:xfrm>
              <a:off x="2789" y="1872"/>
              <a:ext cx="18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均是它的特解，而 </a:t>
              </a:r>
              <a:endParaRPr lang="zh-CN" altLang="en-US"/>
            </a:p>
          </p:txBody>
        </p:sp>
        <p:graphicFrame>
          <p:nvGraphicFramePr>
            <p:cNvPr id="145421" name="Object 13"/>
            <p:cNvGraphicFramePr>
              <a:graphicFrameLocks noChangeAspect="1"/>
            </p:cNvGraphicFramePr>
            <p:nvPr/>
          </p:nvGraphicFramePr>
          <p:xfrm>
            <a:off x="385" y="2160"/>
            <a:ext cx="2087" cy="518"/>
          </p:xfrm>
          <a:graphic>
            <a:graphicData uri="http://schemas.openxmlformats.org/presentationml/2006/ole">
              <mc:AlternateContent xmlns:mc="http://schemas.openxmlformats.org/markup-compatibility/2006">
                <mc:Choice xmlns:v="urn:schemas-microsoft-com:vml" Requires="v">
                  <p:oleObj spid="_x0000_s145438" name="公式" r:id="rId9" imgW="1574640" imgH="393480" progId="Equation.3">
                    <p:embed/>
                  </p:oleObj>
                </mc:Choice>
                <mc:Fallback>
                  <p:oleObj name="公式" r:id="rId9" imgW="1574640" imgH="39348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2160"/>
                          <a:ext cx="2087" cy="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27" name="Rectangle 19"/>
            <p:cNvSpPr>
              <a:spLocks noChangeArrowheads="1"/>
            </p:cNvSpPr>
            <p:nvPr/>
          </p:nvSpPr>
          <p:spPr bwMode="auto">
            <a:xfrm>
              <a:off x="431" y="2389"/>
              <a:ext cx="51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则为它的通解，其 中</a:t>
              </a:r>
              <a:r>
                <a:rPr lang="en-US" altLang="zh-CN" i="1">
                  <a:solidFill>
                    <a:srgbClr val="0000FF"/>
                  </a:solidFill>
                  <a:latin typeface="Times New Roman" pitchFamily="18" charset="0"/>
                  <a:cs typeface="Times New Roman" pitchFamily="18" charset="0"/>
                </a:rPr>
                <a:t>c</a:t>
              </a:r>
              <a:r>
                <a:rPr lang="en-US" altLang="zh-CN" baseline="-30000">
                  <a:solidFill>
                    <a:srgbClr val="0000FF"/>
                  </a:solidFill>
                  <a:latin typeface="Times New Roman" pitchFamily="18" charset="0"/>
                  <a:cs typeface="Times New Roman" pitchFamily="18" charset="0"/>
                </a:rPr>
                <a:t>1</a:t>
              </a:r>
              <a:r>
                <a:rPr lang="zh-CN" altLang="en-US">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c</a:t>
              </a:r>
              <a:r>
                <a:rPr lang="en-US" altLang="zh-CN" baseline="-30000">
                  <a:solidFill>
                    <a:srgbClr val="0000FF"/>
                  </a:solidFill>
                  <a:latin typeface="Times New Roman" pitchFamily="18" charset="0"/>
                  <a:cs typeface="Times New Roman" pitchFamily="18" charset="0"/>
                </a:rPr>
                <a:t>2</a:t>
              </a:r>
              <a:r>
                <a:rPr lang="zh-CN" altLang="en-US">
                  <a:latin typeface="Times New Roman" pitchFamily="18" charset="0"/>
                  <a:cs typeface="Times New Roman" pitchFamily="18" charset="0"/>
                </a:rPr>
                <a:t>为两个任 </a:t>
              </a:r>
            </a:p>
            <a:p>
              <a:pPr>
                <a:tabLst>
                  <a:tab pos="4619625" algn="l"/>
                </a:tabLst>
              </a:pPr>
              <a:r>
                <a:rPr lang="zh-CN" altLang="en-US">
                  <a:latin typeface="Times New Roman" pitchFamily="18" charset="0"/>
                  <a:cs typeface="Times New Roman" pitchFamily="18" charset="0"/>
                </a:rPr>
                <a:t>意常数。类似于微分方程，称差分方程</a:t>
              </a:r>
              <a:r>
                <a:rPr lang="zh-CN" altLang="en-US"/>
                <a:t> </a:t>
              </a:r>
            </a:p>
          </p:txBody>
        </p:sp>
        <p:graphicFrame>
          <p:nvGraphicFramePr>
            <p:cNvPr id="145428" name="Object 20"/>
            <p:cNvGraphicFramePr>
              <a:graphicFrameLocks noChangeAspect="1"/>
            </p:cNvGraphicFramePr>
            <p:nvPr/>
          </p:nvGraphicFramePr>
          <p:xfrm>
            <a:off x="971" y="2931"/>
            <a:ext cx="3587" cy="312"/>
          </p:xfrm>
          <a:graphic>
            <a:graphicData uri="http://schemas.openxmlformats.org/presentationml/2006/ole">
              <mc:AlternateContent xmlns:mc="http://schemas.openxmlformats.org/markup-compatibility/2006">
                <mc:Choice xmlns:v="urn:schemas-microsoft-com:vml" Requires="v">
                  <p:oleObj spid="_x0000_s145439" name="公式" r:id="rId11" imgW="2628720" imgH="228600" progId="Equation.3">
                    <p:embed/>
                  </p:oleObj>
                </mc:Choice>
                <mc:Fallback>
                  <p:oleObj name="公式" r:id="rId11" imgW="2628720" imgH="2286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 y="2931"/>
                          <a:ext cx="3587"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30" name="Text Box 22"/>
            <p:cNvSpPr txBox="1">
              <a:spLocks noChangeArrowheads="1"/>
            </p:cNvSpPr>
            <p:nvPr/>
          </p:nvSpPr>
          <p:spPr bwMode="auto">
            <a:xfrm>
              <a:off x="340" y="3339"/>
              <a:ext cx="52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为</a:t>
              </a:r>
              <a:r>
                <a:rPr lang="en-US" altLang="zh-CN" i="1">
                  <a:solidFill>
                    <a:srgbClr val="0000FF"/>
                  </a:solidFill>
                </a:rPr>
                <a:t>n</a:t>
              </a:r>
              <a:r>
                <a:rPr lang="zh-CN" altLang="en-US"/>
                <a:t>阶线性差分方程， 当       </a:t>
              </a:r>
              <a:r>
                <a:rPr lang="zh-CN" altLang="en-US">
                  <a:solidFill>
                    <a:srgbClr val="0000FF"/>
                  </a:solidFill>
                </a:rPr>
                <a:t>≠</a:t>
              </a:r>
              <a:r>
                <a:rPr lang="en-US" altLang="zh-CN">
                  <a:solidFill>
                    <a:srgbClr val="0000FF"/>
                  </a:solidFill>
                </a:rPr>
                <a:t>0</a:t>
              </a:r>
              <a:r>
                <a:rPr lang="zh-CN" altLang="en-US"/>
                <a:t>时称其为</a:t>
              </a:r>
              <a:r>
                <a:rPr lang="en-US" altLang="zh-CN" i="1">
                  <a:solidFill>
                    <a:srgbClr val="0000FF"/>
                  </a:solidFill>
                </a:rPr>
                <a:t>n</a:t>
              </a:r>
              <a:r>
                <a:rPr lang="zh-CN" altLang="en-US"/>
                <a:t>阶非齐次线性差分方程，而 </a:t>
              </a:r>
            </a:p>
          </p:txBody>
        </p:sp>
        <p:graphicFrame>
          <p:nvGraphicFramePr>
            <p:cNvPr id="145431" name="Object 23"/>
            <p:cNvGraphicFramePr>
              <a:graphicFrameLocks noChangeAspect="1"/>
            </p:cNvGraphicFramePr>
            <p:nvPr/>
          </p:nvGraphicFramePr>
          <p:xfrm>
            <a:off x="2518" y="3385"/>
            <a:ext cx="362" cy="262"/>
          </p:xfrm>
          <a:graphic>
            <a:graphicData uri="http://schemas.openxmlformats.org/presentationml/2006/ole">
              <mc:AlternateContent xmlns:mc="http://schemas.openxmlformats.org/markup-compatibility/2006">
                <mc:Choice xmlns:v="urn:schemas-microsoft-com:vml" Requires="v">
                  <p:oleObj spid="_x0000_s145440" name="公式" r:id="rId13" imgW="279360" imgH="203040" progId="Equation.3">
                    <p:embed/>
                  </p:oleObj>
                </mc:Choice>
                <mc:Fallback>
                  <p:oleObj name="公式" r:id="rId13" imgW="279360" imgH="20304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8" y="3385"/>
                          <a:ext cx="362"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145434"/>
                                        </p:tgtEl>
                                        <p:attrNameLst>
                                          <p:attrName>style.visibility</p:attrName>
                                        </p:attrNameLst>
                                      </p:cBhvr>
                                      <p:to>
                                        <p:strVal val="visible"/>
                                      </p:to>
                                    </p:set>
                                    <p:animEffect transition="in" filter="wheel(4)">
                                      <p:cBhvr>
                                        <p:cTn id="7" dur="2000"/>
                                        <p:tgtEl>
                                          <p:spTgt spid="145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5"/>
          <p:cNvSpPr>
            <a:spLocks noChangeArrowheads="1"/>
          </p:cNvSpPr>
          <p:nvPr/>
        </p:nvSpPr>
        <p:spPr bwMode="auto">
          <a:xfrm>
            <a:off x="0" y="3192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6436" name="Object 4"/>
          <p:cNvGraphicFramePr>
            <a:graphicFrameLocks noChangeAspect="1"/>
          </p:cNvGraphicFramePr>
          <p:nvPr/>
        </p:nvGraphicFramePr>
        <p:xfrm>
          <a:off x="1331913" y="692150"/>
          <a:ext cx="5976937" cy="555625"/>
        </p:xfrm>
        <a:graphic>
          <a:graphicData uri="http://schemas.openxmlformats.org/presentationml/2006/ole">
            <mc:AlternateContent xmlns:mc="http://schemas.openxmlformats.org/markup-compatibility/2006">
              <mc:Choice xmlns:v="urn:schemas-microsoft-com:vml" Requires="v">
                <p:oleObj spid="_x0000_s146457" name="公式" r:id="rId3" imgW="2463480" imgH="228600" progId="Equation.3">
                  <p:embed/>
                </p:oleObj>
              </mc:Choice>
              <mc:Fallback>
                <p:oleObj name="公式" r:id="rId3" imgW="24634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692150"/>
                        <a:ext cx="5976937"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38" name="Rectangle 6"/>
          <p:cNvSpPr>
            <a:spLocks noChangeArrowheads="1"/>
          </p:cNvSpPr>
          <p:nvPr/>
        </p:nvSpPr>
        <p:spPr bwMode="auto">
          <a:xfrm>
            <a:off x="465138" y="1412875"/>
            <a:ext cx="612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则被称为方程对应的 </a:t>
            </a:r>
            <a:r>
              <a:rPr lang="zh-CN" altLang="en-US">
                <a:solidFill>
                  <a:srgbClr val="0000FF"/>
                </a:solidFill>
                <a:latin typeface="Times New Roman" pitchFamily="18" charset="0"/>
                <a:cs typeface="Times New Roman" pitchFamily="18" charset="0"/>
              </a:rPr>
              <a:t>齐次线性差分方程 </a:t>
            </a:r>
            <a:r>
              <a:rPr lang="zh-CN" altLang="en-US">
                <a:latin typeface="Times New Roman" pitchFamily="18" charset="0"/>
                <a:cs typeface="Times New Roman" pitchFamily="18" charset="0"/>
              </a:rPr>
              <a:t>。</a:t>
            </a:r>
            <a:endParaRPr lang="zh-CN" altLang="en-US"/>
          </a:p>
        </p:txBody>
      </p:sp>
      <p:sp>
        <p:nvSpPr>
          <p:cNvPr id="146439" name="AutoShape 7"/>
          <p:cNvSpPr>
            <a:spLocks noChangeArrowheads="1"/>
          </p:cNvSpPr>
          <p:nvPr/>
        </p:nvSpPr>
        <p:spPr bwMode="auto">
          <a:xfrm>
            <a:off x="468313" y="620713"/>
            <a:ext cx="8351837" cy="5761037"/>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0" name="Text Box 8"/>
          <p:cNvSpPr txBox="1">
            <a:spLocks noChangeArrowheads="1"/>
          </p:cNvSpPr>
          <p:nvPr/>
        </p:nvSpPr>
        <p:spPr bwMode="auto">
          <a:xfrm>
            <a:off x="684213" y="1844675"/>
            <a:ext cx="79200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若所有的 </a:t>
            </a:r>
            <a:r>
              <a:rPr lang="en-US" altLang="zh-CN" i="1">
                <a:solidFill>
                  <a:srgbClr val="0000FF"/>
                </a:solidFill>
              </a:rPr>
              <a:t>a</a:t>
            </a:r>
            <a:r>
              <a:rPr lang="en-US" altLang="zh-CN" i="1" baseline="-25000">
                <a:solidFill>
                  <a:srgbClr val="0000FF"/>
                </a:solidFill>
              </a:rPr>
              <a:t>i</a:t>
            </a:r>
            <a:r>
              <a:rPr lang="en-US" altLang="zh-CN">
                <a:solidFill>
                  <a:srgbClr val="0000FF"/>
                </a:solidFill>
              </a:rPr>
              <a:t>(</a:t>
            </a:r>
            <a:r>
              <a:rPr lang="en-US" altLang="zh-CN" i="1">
                <a:solidFill>
                  <a:srgbClr val="0000FF"/>
                </a:solidFill>
              </a:rPr>
              <a:t>t</a:t>
            </a:r>
            <a:r>
              <a:rPr lang="en-US" altLang="zh-CN">
                <a:solidFill>
                  <a:srgbClr val="0000FF"/>
                </a:solidFill>
              </a:rPr>
              <a:t>)</a:t>
            </a:r>
            <a:r>
              <a:rPr lang="zh-CN" altLang="en-US"/>
              <a:t>均为与</a:t>
            </a:r>
            <a:r>
              <a:rPr lang="en-US" altLang="zh-CN" i="1">
                <a:solidFill>
                  <a:srgbClr val="0000FF"/>
                </a:solidFill>
              </a:rPr>
              <a:t>t</a:t>
            </a:r>
            <a:r>
              <a:rPr lang="zh-CN" altLang="en-US"/>
              <a:t>无关的常数，则称其为 </a:t>
            </a:r>
            <a:r>
              <a:rPr lang="zh-CN" altLang="en-US">
                <a:solidFill>
                  <a:srgbClr val="0000FF"/>
                </a:solidFill>
              </a:rPr>
              <a:t>常系数差分方程</a:t>
            </a:r>
            <a:r>
              <a:rPr lang="zh-CN" altLang="en-US"/>
              <a:t>，即</a:t>
            </a:r>
            <a:r>
              <a:rPr lang="en-US" altLang="zh-CN" i="1">
                <a:solidFill>
                  <a:srgbClr val="0000FF"/>
                </a:solidFill>
              </a:rPr>
              <a:t>n</a:t>
            </a:r>
            <a:r>
              <a:rPr lang="zh-CN" altLang="en-US"/>
              <a:t>阶常系数线性差分方程可分成</a:t>
            </a:r>
          </a:p>
        </p:txBody>
      </p:sp>
      <p:sp>
        <p:nvSpPr>
          <p:cNvPr id="14644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6441" name="Object 9"/>
          <p:cNvGraphicFramePr>
            <a:graphicFrameLocks noChangeAspect="1"/>
          </p:cNvGraphicFramePr>
          <p:nvPr/>
        </p:nvGraphicFramePr>
        <p:xfrm>
          <a:off x="1547813" y="2636838"/>
          <a:ext cx="5040312" cy="544512"/>
        </p:xfrm>
        <a:graphic>
          <a:graphicData uri="http://schemas.openxmlformats.org/presentationml/2006/ole">
            <mc:AlternateContent xmlns:mc="http://schemas.openxmlformats.org/markup-compatibility/2006">
              <mc:Choice xmlns:v="urn:schemas-microsoft-com:vml" Requires="v">
                <p:oleObj spid="_x0000_s146458" name="公式" r:id="rId5" imgW="2108160" imgH="228600" progId="Equation.3">
                  <p:embed/>
                </p:oleObj>
              </mc:Choice>
              <mc:Fallback>
                <p:oleObj name="公式" r:id="rId5" imgW="210816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636838"/>
                        <a:ext cx="5040312"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43" name="Text Box 11"/>
          <p:cNvSpPr txBox="1">
            <a:spLocks noChangeArrowheads="1"/>
          </p:cNvSpPr>
          <p:nvPr/>
        </p:nvSpPr>
        <p:spPr bwMode="auto">
          <a:xfrm>
            <a:off x="7019925" y="2708275"/>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a:t>
            </a:r>
            <a:r>
              <a:rPr lang="en-US" altLang="zh-CN">
                <a:solidFill>
                  <a:srgbClr val="FF0000"/>
                </a:solidFill>
              </a:rPr>
              <a:t>4.15</a:t>
            </a:r>
            <a:r>
              <a:rPr lang="zh-CN" altLang="en-US">
                <a:solidFill>
                  <a:srgbClr val="FF0000"/>
                </a:solidFill>
              </a:rPr>
              <a:t>）</a:t>
            </a:r>
            <a:r>
              <a:rPr lang="zh-CN" altLang="en-US"/>
              <a:t> </a:t>
            </a:r>
          </a:p>
        </p:txBody>
      </p:sp>
      <p:sp>
        <p:nvSpPr>
          <p:cNvPr id="146444" name="Text Box 12"/>
          <p:cNvSpPr txBox="1">
            <a:spLocks noChangeArrowheads="1"/>
          </p:cNvSpPr>
          <p:nvPr/>
        </p:nvSpPr>
        <p:spPr bwMode="auto">
          <a:xfrm>
            <a:off x="611188" y="3141663"/>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的形式，其对应的齐次方程为</a:t>
            </a:r>
          </a:p>
        </p:txBody>
      </p:sp>
      <p:sp>
        <p:nvSpPr>
          <p:cNvPr id="14644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6445" name="Object 13"/>
          <p:cNvGraphicFramePr>
            <a:graphicFrameLocks noChangeAspect="1"/>
          </p:cNvGraphicFramePr>
          <p:nvPr/>
        </p:nvGraphicFramePr>
        <p:xfrm>
          <a:off x="1547813" y="3600450"/>
          <a:ext cx="4668837" cy="549275"/>
        </p:xfrm>
        <a:graphic>
          <a:graphicData uri="http://schemas.openxmlformats.org/presentationml/2006/ole">
            <mc:AlternateContent xmlns:mc="http://schemas.openxmlformats.org/markup-compatibility/2006">
              <mc:Choice xmlns:v="urn:schemas-microsoft-com:vml" Requires="v">
                <p:oleObj spid="_x0000_s146459" name="公式" r:id="rId7" imgW="1942920" imgH="228600" progId="Equation.3">
                  <p:embed/>
                </p:oleObj>
              </mc:Choice>
              <mc:Fallback>
                <p:oleObj name="公式" r:id="rId7" imgW="1942920" imgH="2286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3600450"/>
                        <a:ext cx="4668837"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47" name="Text Box 15"/>
          <p:cNvSpPr txBox="1">
            <a:spLocks noChangeArrowheads="1"/>
          </p:cNvSpPr>
          <p:nvPr/>
        </p:nvSpPr>
        <p:spPr bwMode="auto">
          <a:xfrm>
            <a:off x="7091363" y="3644900"/>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a:t>
            </a:r>
            <a:r>
              <a:rPr lang="en-US" altLang="zh-CN">
                <a:solidFill>
                  <a:srgbClr val="FF0000"/>
                </a:solidFill>
              </a:rPr>
              <a:t>4.16</a:t>
            </a:r>
            <a:r>
              <a:rPr lang="zh-CN" altLang="en-US">
                <a:solidFill>
                  <a:srgbClr val="FF0000"/>
                </a:solidFill>
              </a:rPr>
              <a:t>）</a:t>
            </a:r>
            <a:r>
              <a:rPr lang="zh-CN" altLang="en-US"/>
              <a:t> </a:t>
            </a:r>
          </a:p>
        </p:txBody>
      </p:sp>
      <p:graphicFrame>
        <p:nvGraphicFramePr>
          <p:cNvPr id="146448" name="Object 16"/>
          <p:cNvGraphicFramePr>
            <a:graphicFrameLocks noChangeAspect="1"/>
          </p:cNvGraphicFramePr>
          <p:nvPr/>
        </p:nvGraphicFramePr>
        <p:xfrm>
          <a:off x="1547813" y="4610100"/>
          <a:ext cx="2659062" cy="547688"/>
        </p:xfrm>
        <a:graphic>
          <a:graphicData uri="http://schemas.openxmlformats.org/presentationml/2006/ole">
            <mc:AlternateContent xmlns:mc="http://schemas.openxmlformats.org/markup-compatibility/2006">
              <mc:Choice xmlns:v="urn:schemas-microsoft-com:vml" Requires="v">
                <p:oleObj spid="_x0000_s146460" name="公式" r:id="rId9" imgW="1155600" imgH="241200" progId="Equation.3">
                  <p:embed/>
                </p:oleObj>
              </mc:Choice>
              <mc:Fallback>
                <p:oleObj name="公式" r:id="rId9" imgW="1155600" imgH="2412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610100"/>
                        <a:ext cx="26590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6456" name="Group 24"/>
          <p:cNvGrpSpPr>
            <a:grpSpLocks/>
          </p:cNvGrpSpPr>
          <p:nvPr/>
        </p:nvGrpSpPr>
        <p:grpSpPr bwMode="auto">
          <a:xfrm>
            <a:off x="539750" y="4075113"/>
            <a:ext cx="8029575" cy="577850"/>
            <a:chOff x="340" y="2567"/>
            <a:chExt cx="5058" cy="364"/>
          </a:xfrm>
        </p:grpSpPr>
        <p:graphicFrame>
          <p:nvGraphicFramePr>
            <p:cNvPr id="146450" name="Object 18"/>
            <p:cNvGraphicFramePr>
              <a:graphicFrameLocks noChangeAspect="1"/>
            </p:cNvGraphicFramePr>
            <p:nvPr/>
          </p:nvGraphicFramePr>
          <p:xfrm>
            <a:off x="2018" y="2583"/>
            <a:ext cx="367" cy="348"/>
          </p:xfrm>
          <a:graphic>
            <a:graphicData uri="http://schemas.openxmlformats.org/presentationml/2006/ole">
              <mc:AlternateContent xmlns:mc="http://schemas.openxmlformats.org/markup-compatibility/2006">
                <mc:Choice xmlns:v="urn:schemas-microsoft-com:vml" Requires="v">
                  <p:oleObj spid="_x0000_s146461" name="公式" r:id="rId11" imgW="253800" imgH="241200" progId="Equation.3">
                    <p:embed/>
                  </p:oleObj>
                </mc:Choice>
                <mc:Fallback>
                  <p:oleObj name="公式" r:id="rId11" imgW="253800" imgH="2412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8" y="2583"/>
                          <a:ext cx="367"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49" name="Object 17"/>
            <p:cNvGraphicFramePr>
              <a:graphicFrameLocks noChangeAspect="1"/>
            </p:cNvGraphicFramePr>
            <p:nvPr/>
          </p:nvGraphicFramePr>
          <p:xfrm>
            <a:off x="2608" y="2567"/>
            <a:ext cx="408" cy="364"/>
          </p:xfrm>
          <a:graphic>
            <a:graphicData uri="http://schemas.openxmlformats.org/presentationml/2006/ole">
              <mc:AlternateContent xmlns:mc="http://schemas.openxmlformats.org/markup-compatibility/2006">
                <mc:Choice xmlns:v="urn:schemas-microsoft-com:vml" Requires="v">
                  <p:oleObj spid="_x0000_s146462" name="公式" r:id="rId13" imgW="266400" imgH="241200" progId="Equation.3">
                    <p:embed/>
                  </p:oleObj>
                </mc:Choice>
                <mc:Fallback>
                  <p:oleObj name="公式" r:id="rId13" imgW="266400" imgH="2412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8" y="2567"/>
                          <a:ext cx="408"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51" name="Rectangle 19"/>
            <p:cNvSpPr>
              <a:spLocks noChangeArrowheads="1"/>
            </p:cNvSpPr>
            <p:nvPr/>
          </p:nvSpPr>
          <p:spPr bwMode="auto">
            <a:xfrm>
              <a:off x="340" y="2614"/>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容易证明，若序列</a:t>
              </a:r>
              <a:endParaRPr lang="zh-CN" altLang="en-US"/>
            </a:p>
          </p:txBody>
        </p:sp>
        <p:sp>
          <p:nvSpPr>
            <p:cNvPr id="146452" name="Rectangle 20"/>
            <p:cNvSpPr>
              <a:spLocks noChangeArrowheads="1"/>
            </p:cNvSpPr>
            <p:nvPr/>
          </p:nvSpPr>
          <p:spPr bwMode="auto">
            <a:xfrm>
              <a:off x="2300" y="264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与</a:t>
              </a:r>
              <a:endParaRPr lang="zh-CN" altLang="en-US"/>
            </a:p>
          </p:txBody>
        </p:sp>
        <p:sp>
          <p:nvSpPr>
            <p:cNvPr id="146453" name="Rectangle 21"/>
            <p:cNvSpPr>
              <a:spLocks noChangeArrowheads="1"/>
            </p:cNvSpPr>
            <p:nvPr/>
          </p:nvSpPr>
          <p:spPr bwMode="auto">
            <a:xfrm>
              <a:off x="3016" y="2614"/>
              <a:ext cx="23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均为方程（</a:t>
              </a:r>
              <a:r>
                <a:rPr lang="en-US" altLang="zh-CN">
                  <a:solidFill>
                    <a:srgbClr val="FF0000"/>
                  </a:solidFill>
                  <a:latin typeface="Times New Roman" pitchFamily="18" charset="0"/>
                  <a:cs typeface="Times New Roman" pitchFamily="18" charset="0"/>
                </a:rPr>
                <a:t>4.16</a:t>
              </a:r>
              <a:r>
                <a:rPr lang="zh-CN" altLang="en-US">
                  <a:latin typeface="Times New Roman" pitchFamily="18" charset="0"/>
                  <a:cs typeface="Times New Roman" pitchFamily="18" charset="0"/>
                </a:rPr>
                <a:t>）的解，则</a:t>
              </a:r>
              <a:endParaRPr lang="zh-CN" altLang="en-US"/>
            </a:p>
          </p:txBody>
        </p:sp>
      </p:grpSp>
      <p:sp>
        <p:nvSpPr>
          <p:cNvPr id="146454" name="Rectangle 22"/>
          <p:cNvSpPr>
            <a:spLocks noChangeArrowheads="1"/>
          </p:cNvSpPr>
          <p:nvPr/>
        </p:nvSpPr>
        <p:spPr bwMode="auto">
          <a:xfrm>
            <a:off x="539750" y="5121275"/>
            <a:ext cx="8007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也是方程（</a:t>
            </a:r>
            <a:r>
              <a:rPr lang="en-US" altLang="zh-CN">
                <a:solidFill>
                  <a:srgbClr val="FF0000"/>
                </a:solidFill>
                <a:latin typeface="Times New Roman" pitchFamily="18" charset="0"/>
                <a:cs typeface="Times New Roman" pitchFamily="18" charset="0"/>
              </a:rPr>
              <a:t>4.16</a:t>
            </a:r>
            <a:r>
              <a:rPr lang="zh-CN" altLang="en-US">
                <a:latin typeface="Times New Roman" pitchFamily="18" charset="0"/>
                <a:cs typeface="Times New Roman" pitchFamily="18" charset="0"/>
              </a:rPr>
              <a:t>）的解，其 中</a:t>
            </a:r>
            <a:r>
              <a:rPr lang="en-US" altLang="zh-CN" i="1">
                <a:solidFill>
                  <a:srgbClr val="0000FF"/>
                </a:solidFill>
                <a:latin typeface="Times New Roman" pitchFamily="18" charset="0"/>
                <a:cs typeface="Times New Roman" pitchFamily="18" charset="0"/>
              </a:rPr>
              <a:t>c</a:t>
            </a:r>
            <a:r>
              <a:rPr lang="en-US" altLang="zh-CN" baseline="-30000">
                <a:solidFill>
                  <a:srgbClr val="0000FF"/>
                </a:solidFill>
                <a:latin typeface="Times New Roman" pitchFamily="18" charset="0"/>
                <a:cs typeface="Times New Roman" pitchFamily="18" charset="0"/>
              </a:rPr>
              <a:t>1</a:t>
            </a:r>
            <a:r>
              <a:rPr lang="zh-CN" altLang="en-US">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c</a:t>
            </a:r>
            <a:r>
              <a:rPr lang="en-US" altLang="zh-CN" baseline="-30000">
                <a:solidFill>
                  <a:srgbClr val="0000FF"/>
                </a:solidFill>
                <a:latin typeface="Times New Roman" pitchFamily="18" charset="0"/>
                <a:cs typeface="Times New Roman" pitchFamily="18" charset="0"/>
              </a:rPr>
              <a:t>2</a:t>
            </a:r>
            <a:r>
              <a:rPr lang="zh-CN" altLang="en-US">
                <a:latin typeface="Times New Roman" pitchFamily="18" charset="0"/>
                <a:cs typeface="Times New Roman" pitchFamily="18" charset="0"/>
              </a:rPr>
              <a:t>为任意常数，这说明，</a:t>
            </a:r>
          </a:p>
          <a:p>
            <a:r>
              <a:rPr lang="zh-CN" altLang="en-US">
                <a:latin typeface="Times New Roman" pitchFamily="18" charset="0"/>
                <a:cs typeface="Times New Roman" pitchFamily="18" charset="0"/>
              </a:rPr>
              <a:t>齐次方程的解构成一个 </a:t>
            </a:r>
            <a:r>
              <a:rPr lang="zh-CN" altLang="en-US">
                <a:solidFill>
                  <a:srgbClr val="0000FF"/>
                </a:solidFill>
                <a:latin typeface="Times New Roman" pitchFamily="18" charset="0"/>
                <a:cs typeface="Times New Roman" pitchFamily="18" charset="0"/>
              </a:rPr>
              <a:t>线性空间</a:t>
            </a:r>
            <a:r>
              <a:rPr lang="zh-CN" altLang="en-US">
                <a:latin typeface="Times New Roman" pitchFamily="18" charset="0"/>
                <a:cs typeface="Times New Roman" pitchFamily="18" charset="0"/>
              </a:rPr>
              <a:t>（解空间）。</a:t>
            </a:r>
            <a:r>
              <a:rPr lang="zh-CN" altLang="en-US"/>
              <a:t> </a:t>
            </a:r>
          </a:p>
          <a:p>
            <a:r>
              <a:rPr lang="zh-CN" altLang="en-US"/>
              <a:t>此规律对于（</a:t>
            </a:r>
            <a:r>
              <a:rPr lang="en-US" altLang="zh-CN">
                <a:solidFill>
                  <a:srgbClr val="FF0000"/>
                </a:solidFill>
              </a:rPr>
              <a:t>4.15</a:t>
            </a:r>
            <a:r>
              <a:rPr lang="zh-CN" altLang="en-US"/>
              <a:t>）也成立。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6439"/>
                                        </p:tgtEl>
                                        <p:attrNameLst>
                                          <p:attrName>style.visibility</p:attrName>
                                        </p:attrNameLst>
                                      </p:cBhvr>
                                      <p:to>
                                        <p:strVal val="visible"/>
                                      </p:to>
                                    </p:set>
                                    <p:animEffect transition="in" filter="wipe(up)">
                                      <p:cBhvr>
                                        <p:cTn id="7" dur="500"/>
                                        <p:tgtEl>
                                          <p:spTgt spid="146439"/>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46436"/>
                                        </p:tgtEl>
                                        <p:attrNameLst>
                                          <p:attrName>style.visibility</p:attrName>
                                        </p:attrNameLst>
                                      </p:cBhvr>
                                      <p:to>
                                        <p:strVal val="visible"/>
                                      </p:to>
                                    </p:set>
                                    <p:animEffect transition="in" filter="fade">
                                      <p:cBhvr>
                                        <p:cTn id="11" dur="2000"/>
                                        <p:tgtEl>
                                          <p:spTgt spid="146436"/>
                                        </p:tgtEl>
                                      </p:cBhvr>
                                    </p:animEffect>
                                  </p:childTnLst>
                                </p:cTn>
                              </p:par>
                            </p:childTnLst>
                          </p:cTn>
                        </p:par>
                        <p:par>
                          <p:cTn id="12" fill="hold" nodeType="afterGroup">
                            <p:stCondLst>
                              <p:cond delay="25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146438"/>
                                        </p:tgtEl>
                                        <p:attrNameLst>
                                          <p:attrName>style.visibility</p:attrName>
                                        </p:attrNameLst>
                                      </p:cBhvr>
                                      <p:to>
                                        <p:strVal val="visible"/>
                                      </p:to>
                                    </p:set>
                                    <p:anim calcmode="discrete" valueType="clr">
                                      <p:cBhvr override="childStyle">
                                        <p:cTn id="15" dur="80"/>
                                        <p:tgtEl>
                                          <p:spTgt spid="146438"/>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46438"/>
                                        </p:tgtEl>
                                        <p:attrNameLst>
                                          <p:attrName>fillcolor</p:attrName>
                                        </p:attrNameLst>
                                      </p:cBhvr>
                                      <p:tavLst>
                                        <p:tav tm="0">
                                          <p:val>
                                            <p:clrVal>
                                              <a:schemeClr val="accent2"/>
                                            </p:clrVal>
                                          </p:val>
                                        </p:tav>
                                        <p:tav tm="50000">
                                          <p:val>
                                            <p:clrVal>
                                              <a:schemeClr val="hlink"/>
                                            </p:clrVal>
                                          </p:val>
                                        </p:tav>
                                      </p:tavLst>
                                    </p:anim>
                                    <p:set>
                                      <p:cBhvr>
                                        <p:cTn id="17" dur="80"/>
                                        <p:tgtEl>
                                          <p:spTgt spid="146438"/>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6440"/>
                                        </p:tgtEl>
                                        <p:attrNameLst>
                                          <p:attrName>style.visibility</p:attrName>
                                        </p:attrNameLst>
                                      </p:cBhvr>
                                      <p:to>
                                        <p:strVal val="visible"/>
                                      </p:to>
                                    </p:set>
                                    <p:animEffect transition="in" filter="strips(downRight)">
                                      <p:cBhvr>
                                        <p:cTn id="22" dur="500"/>
                                        <p:tgtEl>
                                          <p:spTgt spid="1464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46441"/>
                                        </p:tgtEl>
                                        <p:attrNameLst>
                                          <p:attrName>style.visibility</p:attrName>
                                        </p:attrNameLst>
                                      </p:cBhvr>
                                      <p:to>
                                        <p:strVal val="visible"/>
                                      </p:to>
                                    </p:set>
                                    <p:animEffect transition="in" filter="randombar(horizontal)">
                                      <p:cBhvr>
                                        <p:cTn id="27" dur="500"/>
                                        <p:tgtEl>
                                          <p:spTgt spid="146441"/>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64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6444"/>
                                        </p:tgtEl>
                                        <p:attrNameLst>
                                          <p:attrName>style.visibility</p:attrName>
                                        </p:attrNameLst>
                                      </p:cBhvr>
                                      <p:to>
                                        <p:strVal val="visible"/>
                                      </p:to>
                                    </p:set>
                                    <p:animEffect transition="in" filter="wipe(left)">
                                      <p:cBhvr>
                                        <p:cTn id="35" dur="500"/>
                                        <p:tgtEl>
                                          <p:spTgt spid="1464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46445"/>
                                        </p:tgtEl>
                                        <p:attrNameLst>
                                          <p:attrName>style.visibility</p:attrName>
                                        </p:attrNameLst>
                                      </p:cBhvr>
                                      <p:to>
                                        <p:strVal val="visible"/>
                                      </p:to>
                                    </p:set>
                                    <p:animEffect transition="in" filter="randombar(horizontal)">
                                      <p:cBhvr>
                                        <p:cTn id="40" dur="500"/>
                                        <p:tgtEl>
                                          <p:spTgt spid="146445"/>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4644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46456"/>
                                        </p:tgtEl>
                                        <p:attrNameLst>
                                          <p:attrName>style.visibility</p:attrName>
                                        </p:attrNameLst>
                                      </p:cBhvr>
                                      <p:to>
                                        <p:strVal val="visible"/>
                                      </p:to>
                                    </p:set>
                                    <p:animEffect transition="in" filter="blinds(horizontal)">
                                      <p:cBhvr>
                                        <p:cTn id="48" dur="500"/>
                                        <p:tgtEl>
                                          <p:spTgt spid="1464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146448"/>
                                        </p:tgtEl>
                                        <p:attrNameLst>
                                          <p:attrName>style.visibility</p:attrName>
                                        </p:attrNameLst>
                                      </p:cBhvr>
                                      <p:to>
                                        <p:strVal val="visible"/>
                                      </p:to>
                                    </p:set>
                                    <p:animEffect transition="in" filter="fade">
                                      <p:cBhvr>
                                        <p:cTn id="53" dur="2000"/>
                                        <p:tgtEl>
                                          <p:spTgt spid="14644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8" presetClass="entr" presetSubtype="16" fill="hold" grpId="0" nodeType="clickEffect">
                                  <p:stCondLst>
                                    <p:cond delay="0"/>
                                  </p:stCondLst>
                                  <p:childTnLst>
                                    <p:set>
                                      <p:cBhvr>
                                        <p:cTn id="57" dur="1" fill="hold">
                                          <p:stCondLst>
                                            <p:cond delay="0"/>
                                          </p:stCondLst>
                                        </p:cTn>
                                        <p:tgtEl>
                                          <p:spTgt spid="146454"/>
                                        </p:tgtEl>
                                        <p:attrNameLst>
                                          <p:attrName>style.visibility</p:attrName>
                                        </p:attrNameLst>
                                      </p:cBhvr>
                                      <p:to>
                                        <p:strVal val="visible"/>
                                      </p:to>
                                    </p:set>
                                    <p:animEffect transition="in" filter="diamond(in)">
                                      <p:cBhvr>
                                        <p:cTn id="58" dur="2000"/>
                                        <p:tgtEl>
                                          <p:spTgt spid="146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8" grpId="0"/>
      <p:bldP spid="146439" grpId="0" animBg="1"/>
      <p:bldP spid="146440" grpId="0"/>
      <p:bldP spid="146443" grpId="0"/>
      <p:bldP spid="146444" grpId="0"/>
      <p:bldP spid="146447" grpId="0"/>
      <p:bldP spid="1464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395288" y="333375"/>
            <a:ext cx="84248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问题归结为由状态 </a:t>
            </a:r>
            <a:r>
              <a:rPr lang="en-US" altLang="zh-CN">
                <a:solidFill>
                  <a:srgbClr val="0000FF"/>
                </a:solidFill>
              </a:rPr>
              <a:t>(3,3)</a:t>
            </a:r>
            <a:r>
              <a:rPr lang="zh-CN" altLang="en-US"/>
              <a:t>经</a:t>
            </a:r>
            <a:r>
              <a:rPr lang="zh-CN" altLang="en-US">
                <a:solidFill>
                  <a:srgbClr val="0000FF"/>
                </a:solidFill>
              </a:rPr>
              <a:t>奇数次</a:t>
            </a:r>
            <a:r>
              <a:rPr lang="zh-CN" altLang="en-US"/>
              <a:t>可取运算，即由可取状态到可取状态的转移，转化 为</a:t>
            </a:r>
            <a:r>
              <a:rPr lang="en-US" altLang="zh-CN">
                <a:solidFill>
                  <a:srgbClr val="0000FF"/>
                </a:solidFill>
              </a:rPr>
              <a:t>(0,0)</a:t>
            </a:r>
            <a:r>
              <a:rPr lang="zh-CN" altLang="en-US"/>
              <a:t>的转移问题。和上题一样，我们既可以用计算机求解，也可以分析求解，此外，本题还可用</a:t>
            </a:r>
            <a:r>
              <a:rPr lang="zh-CN" altLang="en-US">
                <a:solidFill>
                  <a:srgbClr val="0000FF"/>
                </a:solidFill>
              </a:rPr>
              <a:t>作图</a:t>
            </a:r>
            <a:r>
              <a:rPr lang="zh-CN" altLang="en-US"/>
              <a:t>方法来求解。</a:t>
            </a:r>
          </a:p>
        </p:txBody>
      </p:sp>
      <p:sp>
        <p:nvSpPr>
          <p:cNvPr id="17413" name="Text Box 5"/>
          <p:cNvSpPr txBox="1">
            <a:spLocks noChangeArrowheads="1"/>
          </p:cNvSpPr>
          <p:nvPr/>
        </p:nvSpPr>
        <p:spPr bwMode="auto">
          <a:xfrm>
            <a:off x="395288" y="1917700"/>
            <a:ext cx="84248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i="1">
                <a:solidFill>
                  <a:srgbClr val="0000FF"/>
                </a:solidFill>
              </a:rPr>
              <a:t>H</a:t>
            </a:r>
            <a:r>
              <a:rPr lang="en-US" altLang="zh-CN">
                <a:solidFill>
                  <a:srgbClr val="0000FF"/>
                </a:solidFill>
              </a:rPr>
              <a:t>~</a:t>
            </a:r>
            <a:r>
              <a:rPr lang="en-US" altLang="zh-CN" i="1">
                <a:solidFill>
                  <a:srgbClr val="0000FF"/>
                </a:solidFill>
              </a:rPr>
              <a:t>W</a:t>
            </a:r>
            <a:r>
              <a:rPr lang="zh-CN" altLang="en-US"/>
              <a:t>平面坐标中，以 </a:t>
            </a:r>
            <a:r>
              <a:rPr lang="zh-CN" altLang="en-US">
                <a:solidFill>
                  <a:srgbClr val="0000FF"/>
                </a:solidFill>
              </a:rPr>
              <a:t>“</a:t>
            </a:r>
            <a:r>
              <a:rPr lang="en-US" altLang="zh-CN">
                <a:solidFill>
                  <a:srgbClr val="0000FF"/>
                </a:solidFill>
              </a:rPr>
              <a:t>·”</a:t>
            </a:r>
            <a:r>
              <a:rPr lang="zh-CN" altLang="en-US"/>
              <a:t>表示可取状态， 从</a:t>
            </a:r>
            <a:r>
              <a:rPr lang="en-US" altLang="zh-CN">
                <a:solidFill>
                  <a:srgbClr val="0000FF"/>
                </a:solidFill>
              </a:rPr>
              <a:t>A(3,3)</a:t>
            </a:r>
            <a:r>
              <a:rPr lang="zh-CN" altLang="en-US"/>
              <a:t>经奇数次转移到 达</a:t>
            </a:r>
            <a:r>
              <a:rPr lang="en-US" altLang="zh-CN">
                <a:solidFill>
                  <a:srgbClr val="0000FF"/>
                </a:solidFill>
              </a:rPr>
              <a:t>O(0,0)</a:t>
            </a:r>
            <a:r>
              <a:rPr lang="zh-CN" altLang="en-US">
                <a:solidFill>
                  <a:srgbClr val="0000FF"/>
                </a:solidFill>
              </a:rPr>
              <a:t>。奇数次</a:t>
            </a:r>
            <a:r>
              <a:rPr lang="zh-CN" altLang="en-US"/>
              <a:t>转移时向左或下移  动</a:t>
            </a:r>
            <a:r>
              <a:rPr lang="en-US" altLang="zh-CN">
                <a:solidFill>
                  <a:srgbClr val="0000FF"/>
                </a:solidFill>
              </a:rPr>
              <a:t>1-2</a:t>
            </a:r>
            <a:r>
              <a:rPr lang="zh-CN" altLang="en-US"/>
              <a:t>格而落在一个可取状态上，</a:t>
            </a:r>
            <a:r>
              <a:rPr lang="zh-CN" altLang="en-US">
                <a:solidFill>
                  <a:srgbClr val="0000FF"/>
                </a:solidFill>
              </a:rPr>
              <a:t>偶数次</a:t>
            </a:r>
            <a:r>
              <a:rPr lang="zh-CN" altLang="en-US"/>
              <a:t>转移时向右或上移 动</a:t>
            </a:r>
            <a:r>
              <a:rPr lang="en-US" altLang="zh-CN">
                <a:solidFill>
                  <a:srgbClr val="0000FF"/>
                </a:solidFill>
              </a:rPr>
              <a:t>1-2</a:t>
            </a:r>
            <a:r>
              <a:rPr lang="zh-CN" altLang="en-US"/>
              <a:t>格而落在一个可取状态上。为了区分起见  </a:t>
            </a:r>
            <a:r>
              <a:rPr lang="en-US" altLang="zh-CN"/>
              <a:t>,</a:t>
            </a:r>
            <a:r>
              <a:rPr lang="zh-CN" altLang="en-US"/>
              <a:t>用</a:t>
            </a:r>
            <a:r>
              <a:rPr lang="zh-CN" altLang="en-US">
                <a:solidFill>
                  <a:srgbClr val="FF0000"/>
                </a:solidFill>
              </a:rPr>
              <a:t>红</a:t>
            </a:r>
            <a:r>
              <a:rPr lang="zh-CN" altLang="en-US"/>
              <a:t>箭线表示</a:t>
            </a:r>
            <a:r>
              <a:rPr lang="zh-CN" altLang="en-US">
                <a:solidFill>
                  <a:srgbClr val="FF0000"/>
                </a:solidFill>
              </a:rPr>
              <a:t>奇</a:t>
            </a:r>
            <a:r>
              <a:rPr lang="zh-CN" altLang="en-US"/>
              <a:t>数次转移，用</a:t>
            </a:r>
            <a:r>
              <a:rPr lang="zh-CN" altLang="en-US">
                <a:solidFill>
                  <a:srgbClr val="0000FF"/>
                </a:solidFill>
              </a:rPr>
              <a:t>蓝</a:t>
            </a:r>
            <a:r>
              <a:rPr lang="zh-CN" altLang="en-US"/>
              <a:t>箭线表示第</a:t>
            </a:r>
            <a:r>
              <a:rPr lang="zh-CN" altLang="en-US">
                <a:solidFill>
                  <a:srgbClr val="0000FF"/>
                </a:solidFill>
              </a:rPr>
              <a:t>偶</a:t>
            </a:r>
            <a:r>
              <a:rPr lang="zh-CN" altLang="en-US"/>
              <a:t>数 次转移</a:t>
            </a:r>
            <a:r>
              <a:rPr lang="en-US" altLang="zh-CN"/>
              <a:t>,</a:t>
            </a:r>
            <a:r>
              <a:rPr lang="zh-CN" altLang="en-US"/>
              <a:t>下图给出了一种可实现的方案  </a:t>
            </a:r>
            <a:r>
              <a:rPr lang="en-US" altLang="zh-CN"/>
              <a:t>, </a:t>
            </a:r>
            <a:r>
              <a:rPr lang="zh-CN" altLang="en-US"/>
              <a:t>故 </a:t>
            </a:r>
          </a:p>
        </p:txBody>
      </p:sp>
      <p:grpSp>
        <p:nvGrpSpPr>
          <p:cNvPr id="17449" name="Group 41"/>
          <p:cNvGrpSpPr>
            <a:grpSpLocks/>
          </p:cNvGrpSpPr>
          <p:nvPr/>
        </p:nvGrpSpPr>
        <p:grpSpPr bwMode="auto">
          <a:xfrm>
            <a:off x="-36513" y="4076700"/>
            <a:ext cx="4140201" cy="2401888"/>
            <a:chOff x="-23" y="2704"/>
            <a:chExt cx="2608" cy="1513"/>
          </a:xfrm>
        </p:grpSpPr>
        <p:sp>
          <p:nvSpPr>
            <p:cNvPr id="17414" name="Line 6"/>
            <p:cNvSpPr>
              <a:spLocks noChangeShapeType="1"/>
            </p:cNvSpPr>
            <p:nvPr/>
          </p:nvSpPr>
          <p:spPr bwMode="auto">
            <a:xfrm>
              <a:off x="431" y="3974"/>
              <a:ext cx="190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5" name="Line 7"/>
            <p:cNvSpPr>
              <a:spLocks noChangeShapeType="1"/>
            </p:cNvSpPr>
            <p:nvPr/>
          </p:nvSpPr>
          <p:spPr bwMode="auto">
            <a:xfrm>
              <a:off x="612" y="2750"/>
              <a:ext cx="0" cy="1451"/>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6" name="Line 8"/>
            <p:cNvSpPr>
              <a:spLocks noChangeShapeType="1"/>
            </p:cNvSpPr>
            <p:nvPr/>
          </p:nvSpPr>
          <p:spPr bwMode="auto">
            <a:xfrm>
              <a:off x="431" y="3702"/>
              <a:ext cx="181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7" name="Line 9"/>
            <p:cNvSpPr>
              <a:spLocks noChangeShapeType="1"/>
            </p:cNvSpPr>
            <p:nvPr/>
          </p:nvSpPr>
          <p:spPr bwMode="auto">
            <a:xfrm>
              <a:off x="431" y="3430"/>
              <a:ext cx="181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8" name="Line 10"/>
            <p:cNvSpPr>
              <a:spLocks noChangeShapeType="1"/>
            </p:cNvSpPr>
            <p:nvPr/>
          </p:nvSpPr>
          <p:spPr bwMode="auto">
            <a:xfrm>
              <a:off x="431" y="3113"/>
              <a:ext cx="181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9" name="Line 11"/>
            <p:cNvSpPr>
              <a:spLocks noChangeShapeType="1"/>
            </p:cNvSpPr>
            <p:nvPr/>
          </p:nvSpPr>
          <p:spPr bwMode="auto">
            <a:xfrm rot="-5400000">
              <a:off x="226" y="3453"/>
              <a:ext cx="149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0" name="Line 12"/>
            <p:cNvSpPr>
              <a:spLocks noChangeShapeType="1"/>
            </p:cNvSpPr>
            <p:nvPr/>
          </p:nvSpPr>
          <p:spPr bwMode="auto">
            <a:xfrm rot="-5400000">
              <a:off x="589" y="3453"/>
              <a:ext cx="149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1" name="Line 13"/>
            <p:cNvSpPr>
              <a:spLocks noChangeShapeType="1"/>
            </p:cNvSpPr>
            <p:nvPr/>
          </p:nvSpPr>
          <p:spPr bwMode="auto">
            <a:xfrm rot="-5400000">
              <a:off x="997" y="3453"/>
              <a:ext cx="149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2" name="Text Box 14"/>
            <p:cNvSpPr txBox="1">
              <a:spLocks noChangeArrowheads="1"/>
            </p:cNvSpPr>
            <p:nvPr/>
          </p:nvSpPr>
          <p:spPr bwMode="auto">
            <a:xfrm>
              <a:off x="1791" y="2840"/>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A(3,3)</a:t>
              </a:r>
            </a:p>
          </p:txBody>
        </p:sp>
        <p:sp>
          <p:nvSpPr>
            <p:cNvPr id="17423" name="Text Box 15"/>
            <p:cNvSpPr txBox="1">
              <a:spLocks noChangeArrowheads="1"/>
            </p:cNvSpPr>
            <p:nvPr/>
          </p:nvSpPr>
          <p:spPr bwMode="auto">
            <a:xfrm>
              <a:off x="-23" y="3929"/>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O(0,0)</a:t>
              </a:r>
            </a:p>
          </p:txBody>
        </p:sp>
        <p:sp>
          <p:nvSpPr>
            <p:cNvPr id="17424" name="Text Box 16"/>
            <p:cNvSpPr txBox="1">
              <a:spLocks noChangeArrowheads="1"/>
            </p:cNvSpPr>
            <p:nvPr/>
          </p:nvSpPr>
          <p:spPr bwMode="auto">
            <a:xfrm>
              <a:off x="2336" y="3884"/>
              <a:ext cx="2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H</a:t>
              </a:r>
            </a:p>
          </p:txBody>
        </p:sp>
        <p:sp>
          <p:nvSpPr>
            <p:cNvPr id="17425" name="Text Box 17"/>
            <p:cNvSpPr txBox="1">
              <a:spLocks noChangeArrowheads="1"/>
            </p:cNvSpPr>
            <p:nvPr/>
          </p:nvSpPr>
          <p:spPr bwMode="auto">
            <a:xfrm>
              <a:off x="249" y="279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W</a:t>
              </a:r>
            </a:p>
          </p:txBody>
        </p:sp>
        <p:sp>
          <p:nvSpPr>
            <p:cNvPr id="17426" name="Oval 18"/>
            <p:cNvSpPr>
              <a:spLocks noChangeArrowheads="1"/>
            </p:cNvSpPr>
            <p:nvPr/>
          </p:nvSpPr>
          <p:spPr bwMode="auto">
            <a:xfrm>
              <a:off x="1701" y="3067"/>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7" name="Oval 19"/>
            <p:cNvSpPr>
              <a:spLocks noChangeArrowheads="1"/>
            </p:cNvSpPr>
            <p:nvPr/>
          </p:nvSpPr>
          <p:spPr bwMode="auto">
            <a:xfrm>
              <a:off x="1292" y="3384"/>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8" name="Oval 20"/>
            <p:cNvSpPr>
              <a:spLocks noChangeArrowheads="1"/>
            </p:cNvSpPr>
            <p:nvPr/>
          </p:nvSpPr>
          <p:spPr bwMode="auto">
            <a:xfrm>
              <a:off x="930" y="3657"/>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9" name="Oval 21"/>
            <p:cNvSpPr>
              <a:spLocks noChangeArrowheads="1"/>
            </p:cNvSpPr>
            <p:nvPr/>
          </p:nvSpPr>
          <p:spPr bwMode="auto">
            <a:xfrm>
              <a:off x="567" y="3929"/>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0" name="Oval 22"/>
            <p:cNvSpPr>
              <a:spLocks noChangeArrowheads="1"/>
            </p:cNvSpPr>
            <p:nvPr/>
          </p:nvSpPr>
          <p:spPr bwMode="auto">
            <a:xfrm>
              <a:off x="567" y="3657"/>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1" name="Oval 23"/>
            <p:cNvSpPr>
              <a:spLocks noChangeArrowheads="1"/>
            </p:cNvSpPr>
            <p:nvPr/>
          </p:nvSpPr>
          <p:spPr bwMode="auto">
            <a:xfrm>
              <a:off x="567" y="3385"/>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2" name="Oval 24"/>
            <p:cNvSpPr>
              <a:spLocks noChangeArrowheads="1"/>
            </p:cNvSpPr>
            <p:nvPr/>
          </p:nvSpPr>
          <p:spPr bwMode="auto">
            <a:xfrm>
              <a:off x="567" y="3067"/>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3" name="Oval 25"/>
            <p:cNvSpPr>
              <a:spLocks noChangeArrowheads="1"/>
            </p:cNvSpPr>
            <p:nvPr/>
          </p:nvSpPr>
          <p:spPr bwMode="auto">
            <a:xfrm>
              <a:off x="1701" y="3929"/>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4" name="Oval 26"/>
            <p:cNvSpPr>
              <a:spLocks noChangeArrowheads="1"/>
            </p:cNvSpPr>
            <p:nvPr/>
          </p:nvSpPr>
          <p:spPr bwMode="auto">
            <a:xfrm>
              <a:off x="1701" y="3657"/>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5" name="Oval 27"/>
            <p:cNvSpPr>
              <a:spLocks noChangeArrowheads="1"/>
            </p:cNvSpPr>
            <p:nvPr/>
          </p:nvSpPr>
          <p:spPr bwMode="auto">
            <a:xfrm>
              <a:off x="1701" y="3385"/>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6" name="Line 28"/>
            <p:cNvSpPr>
              <a:spLocks noChangeShapeType="1"/>
            </p:cNvSpPr>
            <p:nvPr/>
          </p:nvSpPr>
          <p:spPr bwMode="auto">
            <a:xfrm flipV="1">
              <a:off x="1383" y="3158"/>
              <a:ext cx="318" cy="22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8" name="Line 30"/>
            <p:cNvSpPr>
              <a:spLocks noChangeShapeType="1"/>
            </p:cNvSpPr>
            <p:nvPr/>
          </p:nvSpPr>
          <p:spPr bwMode="auto">
            <a:xfrm>
              <a:off x="1383" y="3430"/>
              <a:ext cx="318"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9" name="Line 31"/>
            <p:cNvSpPr>
              <a:spLocks noChangeShapeType="1"/>
            </p:cNvSpPr>
            <p:nvPr/>
          </p:nvSpPr>
          <p:spPr bwMode="auto">
            <a:xfrm>
              <a:off x="1746" y="3475"/>
              <a:ext cx="0" cy="45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0" name="Line 32"/>
            <p:cNvSpPr>
              <a:spLocks noChangeShapeType="1"/>
            </p:cNvSpPr>
            <p:nvPr/>
          </p:nvSpPr>
          <p:spPr bwMode="auto">
            <a:xfrm flipH="1">
              <a:off x="1020" y="3702"/>
              <a:ext cx="681"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1" name="Line 33"/>
            <p:cNvSpPr>
              <a:spLocks noChangeShapeType="1"/>
            </p:cNvSpPr>
            <p:nvPr/>
          </p:nvSpPr>
          <p:spPr bwMode="auto">
            <a:xfrm flipV="1">
              <a:off x="1020" y="3475"/>
              <a:ext cx="272" cy="18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2" name="Line 34"/>
            <p:cNvSpPr>
              <a:spLocks noChangeShapeType="1"/>
            </p:cNvSpPr>
            <p:nvPr/>
          </p:nvSpPr>
          <p:spPr bwMode="auto">
            <a:xfrm flipH="1">
              <a:off x="657" y="3430"/>
              <a:ext cx="63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4" name="Line 36"/>
            <p:cNvSpPr>
              <a:spLocks noChangeShapeType="1"/>
            </p:cNvSpPr>
            <p:nvPr/>
          </p:nvSpPr>
          <p:spPr bwMode="auto">
            <a:xfrm flipV="1">
              <a:off x="1701" y="3748"/>
              <a:ext cx="0" cy="18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5" name="Line 37"/>
            <p:cNvSpPr>
              <a:spLocks noChangeShapeType="1"/>
            </p:cNvSpPr>
            <p:nvPr/>
          </p:nvSpPr>
          <p:spPr bwMode="auto">
            <a:xfrm flipV="1">
              <a:off x="612" y="3158"/>
              <a:ext cx="0" cy="22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6" name="Line 38"/>
            <p:cNvSpPr>
              <a:spLocks noChangeShapeType="1"/>
            </p:cNvSpPr>
            <p:nvPr/>
          </p:nvSpPr>
          <p:spPr bwMode="auto">
            <a:xfrm>
              <a:off x="567" y="3158"/>
              <a:ext cx="0" cy="54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7" name="Line 39"/>
            <p:cNvSpPr>
              <a:spLocks noChangeShapeType="1"/>
            </p:cNvSpPr>
            <p:nvPr/>
          </p:nvSpPr>
          <p:spPr bwMode="auto">
            <a:xfrm flipV="1">
              <a:off x="521" y="3430"/>
              <a:ext cx="0" cy="27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8" name="Line 40"/>
            <p:cNvSpPr>
              <a:spLocks noChangeShapeType="1"/>
            </p:cNvSpPr>
            <p:nvPr/>
          </p:nvSpPr>
          <p:spPr bwMode="auto">
            <a:xfrm>
              <a:off x="476" y="3430"/>
              <a:ext cx="0" cy="54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50" name="Text Box 42"/>
          <p:cNvSpPr txBox="1">
            <a:spLocks noChangeArrowheads="1"/>
          </p:cNvSpPr>
          <p:nvPr/>
        </p:nvSpPr>
        <p:spPr bwMode="auto">
          <a:xfrm>
            <a:off x="3924300" y="3789363"/>
            <a:ext cx="49688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这</a:t>
            </a:r>
            <a:r>
              <a:rPr lang="zh-CN" altLang="en-US">
                <a:solidFill>
                  <a:srgbClr val="0000FF"/>
                </a:solidFill>
              </a:rPr>
              <a:t>三</a:t>
            </a:r>
            <a:r>
              <a:rPr lang="zh-CN" altLang="en-US"/>
              <a:t>对夫妻是可以过河的 。假如按这样的方案过 河</a:t>
            </a:r>
            <a:r>
              <a:rPr lang="en-US" altLang="zh-CN"/>
              <a:t>,</a:t>
            </a:r>
            <a:r>
              <a:rPr lang="zh-CN" altLang="en-US"/>
              <a:t>共需经过</a:t>
            </a:r>
            <a:r>
              <a:rPr lang="zh-CN" altLang="en-US">
                <a:solidFill>
                  <a:srgbClr val="0000FF"/>
                </a:solidFill>
              </a:rPr>
              <a:t>十一</a:t>
            </a:r>
            <a:r>
              <a:rPr lang="zh-CN" altLang="en-US"/>
              <a:t>次摆渡。                                              不难看出 </a:t>
            </a:r>
            <a:r>
              <a:rPr lang="en-US" altLang="zh-CN"/>
              <a:t>,</a:t>
            </a:r>
            <a:r>
              <a:rPr lang="zh-CN" altLang="en-US"/>
              <a:t>在上述规则下</a:t>
            </a:r>
            <a:r>
              <a:rPr lang="en-US" altLang="zh-CN"/>
              <a:t>,</a:t>
            </a:r>
            <a:r>
              <a:rPr lang="en-US" altLang="zh-CN">
                <a:solidFill>
                  <a:srgbClr val="0000FF"/>
                </a:solidFill>
              </a:rPr>
              <a:t>4</a:t>
            </a:r>
            <a:r>
              <a:rPr lang="zh-CN" altLang="en-US"/>
              <a:t>对夫妻就无法过河了</a:t>
            </a:r>
            <a:r>
              <a:rPr lang="en-US" altLang="zh-CN"/>
              <a:t>,</a:t>
            </a:r>
            <a:r>
              <a:rPr lang="zh-CN" altLang="en-US"/>
              <a:t>读者可以自行证明之</a:t>
            </a:r>
            <a:r>
              <a:rPr lang="en-US" altLang="zh-CN"/>
              <a:t>.</a:t>
            </a:r>
            <a:r>
              <a:rPr lang="zh-CN" altLang="en-US"/>
              <a:t>类似可以讨论船每次可载三人的情况</a:t>
            </a:r>
            <a:r>
              <a:rPr lang="en-US" altLang="zh-CN"/>
              <a:t>,</a:t>
            </a:r>
            <a:r>
              <a:rPr lang="zh-CN" altLang="en-US"/>
              <a:t>其结果 是</a:t>
            </a:r>
            <a:r>
              <a:rPr lang="en-US" altLang="zh-CN">
                <a:solidFill>
                  <a:srgbClr val="0000FF"/>
                </a:solidFill>
              </a:rPr>
              <a:t>5</a:t>
            </a:r>
            <a:r>
              <a:rPr lang="zh-CN" altLang="en-US"/>
              <a:t>对夫妻是可以过河的</a:t>
            </a:r>
            <a:r>
              <a:rPr lang="en-US" altLang="zh-CN"/>
              <a:t>,</a:t>
            </a:r>
            <a:r>
              <a:rPr lang="zh-CN" altLang="en-US"/>
              <a:t>而</a:t>
            </a:r>
            <a:r>
              <a:rPr lang="zh-CN" altLang="en-US">
                <a:solidFill>
                  <a:srgbClr val="0000FF"/>
                </a:solidFill>
              </a:rPr>
              <a:t>六</a:t>
            </a:r>
            <a:r>
              <a:rPr lang="zh-CN" altLang="en-US"/>
              <a:t>对以上时就 </a:t>
            </a:r>
            <a:r>
              <a:rPr lang="zh-CN" altLang="en-US">
                <a:solidFill>
                  <a:srgbClr val="FF0000"/>
                </a:solidFill>
              </a:rPr>
              <a:t>无法过河</a:t>
            </a:r>
            <a:r>
              <a:rPr lang="zh-CN" altLang="en-US"/>
              <a:t>了。</a:t>
            </a:r>
            <a:r>
              <a:rPr lang="zh-CN" altLang="en-US" b="0"/>
              <a:t> </a:t>
            </a:r>
          </a:p>
        </p:txBody>
      </p:sp>
      <p:grpSp>
        <p:nvGrpSpPr>
          <p:cNvPr id="17458" name="Group 50"/>
          <p:cNvGrpSpPr>
            <a:grpSpLocks/>
          </p:cNvGrpSpPr>
          <p:nvPr/>
        </p:nvGrpSpPr>
        <p:grpSpPr bwMode="auto">
          <a:xfrm>
            <a:off x="468313" y="404813"/>
            <a:ext cx="8424862" cy="6453187"/>
            <a:chOff x="295" y="255"/>
            <a:chExt cx="5307" cy="4065"/>
          </a:xfrm>
        </p:grpSpPr>
        <p:sp>
          <p:nvSpPr>
            <p:cNvPr id="17453" name="Line 45"/>
            <p:cNvSpPr>
              <a:spLocks noChangeShapeType="1"/>
            </p:cNvSpPr>
            <p:nvPr/>
          </p:nvSpPr>
          <p:spPr bwMode="auto">
            <a:xfrm>
              <a:off x="295" y="2387"/>
              <a:ext cx="2222"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4" name="Line 46"/>
            <p:cNvSpPr>
              <a:spLocks noChangeShapeType="1"/>
            </p:cNvSpPr>
            <p:nvPr/>
          </p:nvSpPr>
          <p:spPr bwMode="auto">
            <a:xfrm>
              <a:off x="2517" y="2387"/>
              <a:ext cx="0" cy="1888"/>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457" name="Group 49"/>
            <p:cNvGrpSpPr>
              <a:grpSpLocks/>
            </p:cNvGrpSpPr>
            <p:nvPr/>
          </p:nvGrpSpPr>
          <p:grpSpPr bwMode="auto">
            <a:xfrm>
              <a:off x="295" y="255"/>
              <a:ext cx="5307" cy="4065"/>
              <a:chOff x="295" y="255"/>
              <a:chExt cx="5307" cy="4065"/>
            </a:xfrm>
          </p:grpSpPr>
          <p:sp>
            <p:nvSpPr>
              <p:cNvPr id="17451" name="Line 43"/>
              <p:cNvSpPr>
                <a:spLocks noChangeShapeType="1"/>
              </p:cNvSpPr>
              <p:nvPr/>
            </p:nvSpPr>
            <p:spPr bwMode="auto">
              <a:xfrm>
                <a:off x="340" y="1207"/>
                <a:ext cx="5171"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2" name="Line 44"/>
              <p:cNvSpPr>
                <a:spLocks noChangeShapeType="1"/>
              </p:cNvSpPr>
              <p:nvPr/>
            </p:nvSpPr>
            <p:spPr bwMode="auto">
              <a:xfrm>
                <a:off x="295" y="255"/>
                <a:ext cx="0" cy="2132"/>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5" name="Line 47"/>
              <p:cNvSpPr>
                <a:spLocks noChangeShapeType="1"/>
              </p:cNvSpPr>
              <p:nvPr/>
            </p:nvSpPr>
            <p:spPr bwMode="auto">
              <a:xfrm>
                <a:off x="5556" y="255"/>
                <a:ext cx="46" cy="4065"/>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7456" name="Line 48"/>
          <p:cNvSpPr>
            <a:spLocks noChangeShapeType="1"/>
          </p:cNvSpPr>
          <p:nvPr/>
        </p:nvSpPr>
        <p:spPr bwMode="auto">
          <a:xfrm>
            <a:off x="3995738" y="4941888"/>
            <a:ext cx="4824412"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checkerboard(across)">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458"/>
                                        </p:tgtEl>
                                        <p:attrNameLst>
                                          <p:attrName>style.visibility</p:attrName>
                                        </p:attrNameLst>
                                      </p:cBhvr>
                                      <p:to>
                                        <p:strVal val="visible"/>
                                      </p:to>
                                    </p:set>
                                    <p:animEffect transition="in" filter="wipe(up)">
                                      <p:cBhvr>
                                        <p:cTn id="12" dur="500"/>
                                        <p:tgtEl>
                                          <p:spTgt spid="17458"/>
                                        </p:tgtEl>
                                      </p:cBhvr>
                                    </p:animEffect>
                                  </p:childTnLst>
                                </p:cTn>
                              </p:par>
                            </p:childTnLst>
                          </p:cTn>
                        </p:par>
                        <p:par>
                          <p:cTn id="13" fill="hold" nodeType="afterGroup">
                            <p:stCondLst>
                              <p:cond delay="500"/>
                            </p:stCondLst>
                            <p:childTnLst>
                              <p:par>
                                <p:cTn id="14" presetID="5" presetClass="entr" presetSubtype="5" fill="hold" grpId="0" nodeType="afterEffect">
                                  <p:stCondLst>
                                    <p:cond delay="0"/>
                                  </p:stCondLst>
                                  <p:childTnLst>
                                    <p:set>
                                      <p:cBhvr>
                                        <p:cTn id="15" dur="1" fill="hold">
                                          <p:stCondLst>
                                            <p:cond delay="0"/>
                                          </p:stCondLst>
                                        </p:cTn>
                                        <p:tgtEl>
                                          <p:spTgt spid="17413"/>
                                        </p:tgtEl>
                                        <p:attrNameLst>
                                          <p:attrName>style.visibility</p:attrName>
                                        </p:attrNameLst>
                                      </p:cBhvr>
                                      <p:to>
                                        <p:strVal val="visible"/>
                                      </p:to>
                                    </p:set>
                                    <p:animEffect transition="in" filter="checkerboard(down)">
                                      <p:cBhvr>
                                        <p:cTn id="16" dur="500"/>
                                        <p:tgtEl>
                                          <p:spTgt spid="174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32" fill="hold" nodeType="clickEffect">
                                  <p:stCondLst>
                                    <p:cond delay="0"/>
                                  </p:stCondLst>
                                  <p:childTnLst>
                                    <p:set>
                                      <p:cBhvr>
                                        <p:cTn id="20" dur="1" fill="hold">
                                          <p:stCondLst>
                                            <p:cond delay="0"/>
                                          </p:stCondLst>
                                        </p:cTn>
                                        <p:tgtEl>
                                          <p:spTgt spid="17449"/>
                                        </p:tgtEl>
                                        <p:attrNameLst>
                                          <p:attrName>style.visibility</p:attrName>
                                        </p:attrNameLst>
                                      </p:cBhvr>
                                      <p:to>
                                        <p:strVal val="visible"/>
                                      </p:to>
                                    </p:set>
                                    <p:animEffect transition="in" filter="circle(out)">
                                      <p:cBhvr>
                                        <p:cTn id="21" dur="2000"/>
                                        <p:tgtEl>
                                          <p:spTgt spid="174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17450">
                                            <p:txEl>
                                              <p:pRg st="0" end="0"/>
                                            </p:txEl>
                                          </p:spTgt>
                                        </p:tgtEl>
                                        <p:attrNameLst>
                                          <p:attrName>style.visibility</p:attrName>
                                        </p:attrNameLst>
                                      </p:cBhvr>
                                      <p:to>
                                        <p:strVal val="visible"/>
                                      </p:to>
                                    </p:set>
                                    <p:animEffect transition="in" filter="checkerboard(across)">
                                      <p:cBhvr>
                                        <p:cTn id="26" dur="500"/>
                                        <p:tgtEl>
                                          <p:spTgt spid="17450">
                                            <p:txEl>
                                              <p:pRg st="0" end="0"/>
                                            </p:txEl>
                                          </p:spTgt>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7456"/>
                                        </p:tgtEl>
                                        <p:attrNameLst>
                                          <p:attrName>style.visibility</p:attrName>
                                        </p:attrNameLst>
                                      </p:cBhvr>
                                      <p:to>
                                        <p:strVal val="visible"/>
                                      </p:to>
                                    </p:set>
                                    <p:animEffect transition="in" filter="wipe(left)">
                                      <p:cBhvr>
                                        <p:cTn id="30" dur="500"/>
                                        <p:tgtEl>
                                          <p:spTgt spid="17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1745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5"/>
          <p:cNvSpPr>
            <a:spLocks noChangeArrowheads="1"/>
          </p:cNvSpPr>
          <p:nvPr/>
        </p:nvSpPr>
        <p:spPr bwMode="auto">
          <a:xfrm>
            <a:off x="107950" y="495300"/>
            <a:ext cx="6661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方程（</a:t>
            </a:r>
            <a:r>
              <a:rPr lang="en-US" altLang="zh-CN">
                <a:solidFill>
                  <a:srgbClr val="FF0000"/>
                </a:solidFill>
                <a:latin typeface="Times New Roman" pitchFamily="18" charset="0"/>
                <a:cs typeface="Times New Roman" pitchFamily="18" charset="0"/>
              </a:rPr>
              <a:t>4.15</a:t>
            </a:r>
            <a:r>
              <a:rPr lang="zh-CN" altLang="en-US">
                <a:latin typeface="Times New Roman" pitchFamily="18" charset="0"/>
                <a:cs typeface="Times New Roman" pitchFamily="18" charset="0"/>
              </a:rPr>
              <a:t>）可用如下的代数方法求其通解：</a:t>
            </a:r>
            <a:endParaRPr lang="zh-CN" altLang="en-US"/>
          </a:p>
          <a:p>
            <a:pPr indent="276225" eaLnBrk="0" hangingPunct="0">
              <a:tabLst>
                <a:tab pos="4619625" algn="l"/>
              </a:tabLst>
            </a:pPr>
            <a:r>
              <a:rPr lang="zh-CN" altLang="en-US">
                <a:latin typeface="Times New Roman" pitchFamily="18" charset="0"/>
                <a:cs typeface="Times New Roman" pitchFamily="18" charset="0"/>
              </a:rPr>
              <a:t>（</a:t>
            </a:r>
            <a:r>
              <a:rPr lang="zh-CN" altLang="en-US">
                <a:solidFill>
                  <a:srgbClr val="0000FF"/>
                </a:solidFill>
                <a:latin typeface="Times New Roman" pitchFamily="18" charset="0"/>
                <a:cs typeface="Times New Roman" pitchFamily="18" charset="0"/>
              </a:rPr>
              <a:t>步一</a:t>
            </a:r>
            <a:r>
              <a:rPr lang="zh-CN" altLang="en-US">
                <a:latin typeface="Times New Roman" pitchFamily="18" charset="0"/>
                <a:cs typeface="Times New Roman" pitchFamily="18" charset="0"/>
              </a:rPr>
              <a:t>）先求解对应的特征方程  </a:t>
            </a:r>
            <a:endParaRPr lang="zh-CN" altLang="en-US"/>
          </a:p>
        </p:txBody>
      </p:sp>
      <p:graphicFrame>
        <p:nvGraphicFramePr>
          <p:cNvPr id="147460" name="Object 4"/>
          <p:cNvGraphicFramePr>
            <a:graphicFrameLocks noChangeAspect="1"/>
          </p:cNvGraphicFramePr>
          <p:nvPr/>
        </p:nvGraphicFramePr>
        <p:xfrm>
          <a:off x="1619250" y="1216025"/>
          <a:ext cx="3725863" cy="509588"/>
        </p:xfrm>
        <a:graphic>
          <a:graphicData uri="http://schemas.openxmlformats.org/presentationml/2006/ole">
            <mc:AlternateContent xmlns:mc="http://schemas.openxmlformats.org/markup-compatibility/2006">
              <mc:Choice xmlns:v="urn:schemas-microsoft-com:vml" Requires="v">
                <p:oleObj spid="_x0000_s147496" name="公式" r:id="rId3" imgW="1739880" imgH="241200" progId="Equation.3">
                  <p:embed/>
                </p:oleObj>
              </mc:Choice>
              <mc:Fallback>
                <p:oleObj name="公式" r:id="rId3" imgW="17398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216025"/>
                        <a:ext cx="3725863"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62" name="Rectangle 6"/>
          <p:cNvSpPr>
            <a:spLocks noChangeArrowheads="1"/>
          </p:cNvSpPr>
          <p:nvPr/>
        </p:nvSpPr>
        <p:spPr bwMode="auto">
          <a:xfrm>
            <a:off x="2871788" y="3103563"/>
            <a:ext cx="2540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zh-CN" sz="1000" b="0">
              <a:latin typeface="Times New Roman" pitchFamily="18" charset="0"/>
              <a:cs typeface="Times New Roman" pitchFamily="18" charset="0"/>
            </a:endParaRPr>
          </a:p>
          <a:p>
            <a:pPr eaLnBrk="0" hangingPunct="0"/>
            <a:r>
              <a:rPr lang="en-US" altLang="zh-CN" sz="1000" b="0">
                <a:latin typeface="Times New Roman" pitchFamily="18" charset="0"/>
                <a:cs typeface="Times New Roman" pitchFamily="18" charset="0"/>
              </a:rPr>
              <a:t> </a:t>
            </a:r>
            <a:r>
              <a:rPr lang="en-US" altLang="zh-CN" sz="1100" b="0"/>
              <a:t> </a:t>
            </a:r>
            <a:endParaRPr lang="en-US" altLang="zh-CN" sz="1800" b="0"/>
          </a:p>
        </p:txBody>
      </p:sp>
      <p:sp>
        <p:nvSpPr>
          <p:cNvPr id="147463" name="Text Box 7"/>
          <p:cNvSpPr txBox="1">
            <a:spLocks noChangeArrowheads="1"/>
          </p:cNvSpPr>
          <p:nvPr/>
        </p:nvSpPr>
        <p:spPr bwMode="auto">
          <a:xfrm>
            <a:off x="6011863" y="1216025"/>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a:t>
            </a:r>
            <a:r>
              <a:rPr lang="en-US" altLang="zh-CN">
                <a:solidFill>
                  <a:srgbClr val="FF0000"/>
                </a:solidFill>
              </a:rPr>
              <a:t>4.17</a:t>
            </a:r>
            <a:r>
              <a:rPr lang="zh-CN" altLang="en-US">
                <a:solidFill>
                  <a:srgbClr val="FF0000"/>
                </a:solidFill>
              </a:rPr>
              <a:t>）</a:t>
            </a:r>
            <a:r>
              <a:rPr lang="zh-CN" altLang="en-US"/>
              <a:t> </a:t>
            </a:r>
          </a:p>
        </p:txBody>
      </p:sp>
      <p:grpSp>
        <p:nvGrpSpPr>
          <p:cNvPr id="147492" name="Group 36"/>
          <p:cNvGrpSpPr>
            <a:grpSpLocks/>
          </p:cNvGrpSpPr>
          <p:nvPr/>
        </p:nvGrpSpPr>
        <p:grpSpPr bwMode="auto">
          <a:xfrm>
            <a:off x="107950" y="1792288"/>
            <a:ext cx="8569325" cy="1397000"/>
            <a:chOff x="68" y="1129"/>
            <a:chExt cx="5398" cy="880"/>
          </a:xfrm>
        </p:grpSpPr>
        <p:sp>
          <p:nvSpPr>
            <p:cNvPr id="147466" name="Rectangle 10"/>
            <p:cNvSpPr>
              <a:spLocks noChangeArrowheads="1"/>
            </p:cNvSpPr>
            <p:nvPr/>
          </p:nvSpPr>
          <p:spPr bwMode="auto">
            <a:xfrm>
              <a:off x="68" y="1129"/>
              <a:ext cx="539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tabLst>
                  <a:tab pos="4619625" algn="l"/>
                </a:tabLst>
              </a:pPr>
              <a:r>
                <a:rPr lang="zh-CN" altLang="en-US">
                  <a:latin typeface="Times New Roman" pitchFamily="18" charset="0"/>
                  <a:cs typeface="Times New Roman" pitchFamily="18" charset="0"/>
                </a:rPr>
                <a:t>（</a:t>
              </a:r>
              <a:r>
                <a:rPr lang="zh-CN" altLang="en-US">
                  <a:solidFill>
                    <a:srgbClr val="0000FF"/>
                  </a:solidFill>
                  <a:latin typeface="Times New Roman" pitchFamily="18" charset="0"/>
                  <a:cs typeface="Times New Roman" pitchFamily="18" charset="0"/>
                </a:rPr>
                <a:t>步二</a:t>
              </a:r>
              <a:r>
                <a:rPr lang="zh-CN" altLang="en-US">
                  <a:latin typeface="Times New Roman" pitchFamily="18" charset="0"/>
                  <a:cs typeface="Times New Roman" pitchFamily="18" charset="0"/>
                </a:rPr>
                <a:t>）根据特征根的不同情况，求齐次方   程</a:t>
              </a:r>
              <a:r>
                <a:rPr lang="en-US" altLang="zh-CN">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4.16</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的通解</a:t>
              </a:r>
              <a:endParaRPr lang="zh-CN" altLang="en-US"/>
            </a:p>
            <a:p>
              <a:pPr indent="276225" eaLnBrk="0" hangingPunct="0">
                <a:tabLst>
                  <a:tab pos="4619625" algn="l"/>
                </a:tabLst>
              </a:pPr>
              <a:r>
                <a:rPr lang="zh-CN" altLang="en-US">
                  <a:latin typeface="Times New Roman" pitchFamily="18" charset="0"/>
                  <a:cs typeface="Times New Roman" pitchFamily="18" charset="0"/>
                </a:rPr>
                <a:t>            </a:t>
              </a:r>
              <a:r>
                <a:rPr lang="zh-CN" altLang="en-US">
                  <a:solidFill>
                    <a:srgbClr val="00CC00"/>
                  </a:solidFill>
                  <a:latin typeface="Times New Roman" pitchFamily="18" charset="0"/>
                  <a:cs typeface="Times New Roman" pitchFamily="18" charset="0"/>
                </a:rPr>
                <a:t>情况</a:t>
              </a:r>
              <a:r>
                <a:rPr lang="en-US" altLang="zh-CN">
                  <a:solidFill>
                    <a:srgbClr val="00CC00"/>
                  </a:solidFill>
                  <a:latin typeface="Times New Roman" pitchFamily="18" charset="0"/>
                  <a:cs typeface="Times New Roman" pitchFamily="18" charset="0"/>
                </a:rPr>
                <a:t>1</a:t>
              </a: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若特征方程（</a:t>
              </a:r>
              <a:r>
                <a:rPr lang="en-US" altLang="zh-CN">
                  <a:solidFill>
                    <a:srgbClr val="FF0000"/>
                  </a:solidFill>
                  <a:latin typeface="Times New Roman" pitchFamily="18" charset="0"/>
                  <a:cs typeface="Times New Roman" pitchFamily="18" charset="0"/>
                </a:rPr>
                <a:t>4.17</a:t>
              </a:r>
              <a:r>
                <a:rPr lang="zh-CN" altLang="en-US">
                  <a:latin typeface="Times New Roman" pitchFamily="18" charset="0"/>
                  <a:cs typeface="Times New Roman" pitchFamily="18" charset="0"/>
                </a:rPr>
                <a:t>）有</a:t>
              </a:r>
              <a:r>
                <a:rPr lang="en-US" altLang="zh-CN" i="1">
                  <a:solidFill>
                    <a:srgbClr val="0000FF"/>
                  </a:solidFill>
                  <a:latin typeface="Times New Roman" pitchFamily="18" charset="0"/>
                  <a:cs typeface="Times New Roman" pitchFamily="18" charset="0"/>
                </a:rPr>
                <a:t>n</a:t>
              </a:r>
              <a:r>
                <a:rPr lang="zh-CN" altLang="en-US">
                  <a:latin typeface="Times New Roman" pitchFamily="18" charset="0"/>
                  <a:cs typeface="Times New Roman" pitchFamily="18" charset="0"/>
                </a:rPr>
                <a:t>个互不相同的实根</a:t>
              </a:r>
              <a:endParaRPr lang="zh-CN" altLang="en-US"/>
            </a:p>
          </p:txBody>
        </p:sp>
        <p:graphicFrame>
          <p:nvGraphicFramePr>
            <p:cNvPr id="147465" name="Object 9"/>
            <p:cNvGraphicFramePr>
              <a:graphicFrameLocks noChangeAspect="1"/>
            </p:cNvGraphicFramePr>
            <p:nvPr/>
          </p:nvGraphicFramePr>
          <p:xfrm>
            <a:off x="1474" y="1601"/>
            <a:ext cx="284" cy="385"/>
          </p:xfrm>
          <a:graphic>
            <a:graphicData uri="http://schemas.openxmlformats.org/presentationml/2006/ole">
              <mc:AlternateContent xmlns:mc="http://schemas.openxmlformats.org/markup-compatibility/2006">
                <mc:Choice xmlns:v="urn:schemas-microsoft-com:vml" Requires="v">
                  <p:oleObj spid="_x0000_s147497" name="公式" r:id="rId5" imgW="164880" imgH="215640" progId="Equation.3">
                    <p:embed/>
                  </p:oleObj>
                </mc:Choice>
                <mc:Fallback>
                  <p:oleObj name="公式" r:id="rId5" imgW="164880" imgH="2156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4" y="1601"/>
                          <a:ext cx="284"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67" name="Rectangle 11"/>
            <p:cNvSpPr>
              <a:spLocks noChangeArrowheads="1"/>
            </p:cNvSpPr>
            <p:nvPr/>
          </p:nvSpPr>
          <p:spPr bwMode="auto">
            <a:xfrm>
              <a:off x="1528" y="1676"/>
              <a:ext cx="6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Times New Roman" pitchFamily="18" charset="0"/>
                  <a:cs typeface="Times New Roman" pitchFamily="18" charset="0"/>
                </a:rPr>
                <a:t>,…, </a:t>
              </a:r>
              <a:endParaRPr lang="en-US" altLang="zh-CN"/>
            </a:p>
          </p:txBody>
        </p:sp>
        <p:graphicFrame>
          <p:nvGraphicFramePr>
            <p:cNvPr id="147464" name="Object 8"/>
            <p:cNvGraphicFramePr>
              <a:graphicFrameLocks noChangeAspect="1"/>
            </p:cNvGraphicFramePr>
            <p:nvPr/>
          </p:nvGraphicFramePr>
          <p:xfrm>
            <a:off x="2064" y="1601"/>
            <a:ext cx="323" cy="408"/>
          </p:xfrm>
          <a:graphic>
            <a:graphicData uri="http://schemas.openxmlformats.org/presentationml/2006/ole">
              <mc:AlternateContent xmlns:mc="http://schemas.openxmlformats.org/markup-compatibility/2006">
                <mc:Choice xmlns:v="urn:schemas-microsoft-com:vml" Requires="v">
                  <p:oleObj spid="_x0000_s147498" name="公式" r:id="rId7" imgW="177480" imgH="228600" progId="Equation.3">
                    <p:embed/>
                  </p:oleObj>
                </mc:Choice>
                <mc:Fallback>
                  <p:oleObj name="公式" r:id="rId7" imgW="17748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1601"/>
                          <a:ext cx="323"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68" name="Rectangle 12"/>
            <p:cNvSpPr>
              <a:spLocks noChangeArrowheads="1"/>
            </p:cNvSpPr>
            <p:nvPr/>
          </p:nvSpPr>
          <p:spPr bwMode="auto">
            <a:xfrm>
              <a:off x="2109" y="1692"/>
              <a:ext cx="29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，则齐次方程（</a:t>
              </a:r>
              <a:r>
                <a:rPr lang="en-US" altLang="zh-CN">
                  <a:solidFill>
                    <a:srgbClr val="FF0000"/>
                  </a:solidFill>
                  <a:latin typeface="Times New Roman" pitchFamily="18" charset="0"/>
                  <a:cs typeface="Times New Roman" pitchFamily="18" charset="0"/>
                </a:rPr>
                <a:t>4.16</a:t>
              </a:r>
              <a:r>
                <a:rPr lang="zh-CN" altLang="en-US">
                  <a:latin typeface="Times New Roman" pitchFamily="18" charset="0"/>
                  <a:cs typeface="Times New Roman" pitchFamily="18" charset="0"/>
                </a:rPr>
                <a:t>）的通解为</a:t>
              </a:r>
              <a:endParaRPr lang="zh-CN" altLang="en-US"/>
            </a:p>
          </p:txBody>
        </p:sp>
      </p:grpSp>
      <p:sp>
        <p:nvSpPr>
          <p:cNvPr id="147470" name="Rectangle 14"/>
          <p:cNvSpPr>
            <a:spLocks noChangeArrowheads="1"/>
          </p:cNvSpPr>
          <p:nvPr/>
        </p:nvSpPr>
        <p:spPr bwMode="auto">
          <a:xfrm>
            <a:off x="0" y="3187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7469" name="Object 13"/>
          <p:cNvGraphicFramePr>
            <a:graphicFrameLocks noChangeAspect="1"/>
          </p:cNvGraphicFramePr>
          <p:nvPr/>
        </p:nvGraphicFramePr>
        <p:xfrm>
          <a:off x="2339975" y="3189288"/>
          <a:ext cx="2303463" cy="527050"/>
        </p:xfrm>
        <a:graphic>
          <a:graphicData uri="http://schemas.openxmlformats.org/presentationml/2006/ole">
            <mc:AlternateContent xmlns:mc="http://schemas.openxmlformats.org/markup-compatibility/2006">
              <mc:Choice xmlns:v="urn:schemas-microsoft-com:vml" Requires="v">
                <p:oleObj spid="_x0000_s147499" name="公式" r:id="rId9" imgW="1041120" imgH="241200" progId="Equation.3">
                  <p:embed/>
                </p:oleObj>
              </mc:Choice>
              <mc:Fallback>
                <p:oleObj name="公式" r:id="rId9" imgW="1041120" imgH="241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3189288"/>
                        <a:ext cx="2303463"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71" name="Rectangle 15"/>
          <p:cNvSpPr>
            <a:spLocks noChangeArrowheads="1"/>
          </p:cNvSpPr>
          <p:nvPr/>
        </p:nvSpPr>
        <p:spPr bwMode="auto">
          <a:xfrm>
            <a:off x="4495800" y="3189288"/>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en-US" altLang="zh-CN">
                <a:latin typeface="Times New Roman" pitchFamily="18" charset="0"/>
                <a:cs typeface="Times New Roman" pitchFamily="18" charset="0"/>
              </a:rPr>
              <a:t>  (</a:t>
            </a:r>
            <a:r>
              <a:rPr lang="en-US" altLang="zh-CN">
                <a:solidFill>
                  <a:srgbClr val="0000FF"/>
                </a:solidFill>
                <a:latin typeface="Times New Roman" pitchFamily="18" charset="0"/>
                <a:cs typeface="Times New Roman" pitchFamily="18" charset="0"/>
              </a:rPr>
              <a:t>C</a:t>
            </a:r>
            <a:r>
              <a:rPr lang="en-US" altLang="zh-CN" baseline="-30000">
                <a:solidFill>
                  <a:srgbClr val="0000FF"/>
                </a:solidFill>
                <a:latin typeface="Times New Roman" pitchFamily="18" charset="0"/>
                <a:cs typeface="Times New Roman" pitchFamily="18" charset="0"/>
              </a:rPr>
              <a:t>1</a:t>
            </a:r>
            <a:r>
              <a:rPr lang="en-US" altLang="zh-CN">
                <a:solidFill>
                  <a:srgbClr val="0000FF"/>
                </a:solidFill>
                <a:latin typeface="Times New Roman" pitchFamily="18" charset="0"/>
                <a:cs typeface="Times New Roman" pitchFamily="18" charset="0"/>
              </a:rPr>
              <a:t>,…,C</a:t>
            </a:r>
            <a:r>
              <a:rPr lang="en-US" altLang="zh-CN" baseline="-30000">
                <a:solidFill>
                  <a:srgbClr val="0000FF"/>
                </a:solidFill>
                <a:latin typeface="Times New Roman" pitchFamily="18" charset="0"/>
                <a:cs typeface="Times New Roman" pitchFamily="18" charset="0"/>
              </a:rPr>
              <a:t>n</a:t>
            </a:r>
            <a:r>
              <a:rPr lang="zh-CN" altLang="en-US">
                <a:latin typeface="Times New Roman" pitchFamily="18" charset="0"/>
                <a:cs typeface="Times New Roman" pitchFamily="18" charset="0"/>
              </a:rPr>
              <a:t>为任意常数</a:t>
            </a:r>
            <a:r>
              <a:rPr lang="en-US" altLang="zh-CN">
                <a:latin typeface="Times New Roman" pitchFamily="18" charset="0"/>
                <a:cs typeface="Times New Roman" pitchFamily="18" charset="0"/>
              </a:rPr>
              <a:t>)</a:t>
            </a:r>
            <a:endParaRPr lang="en-US" altLang="zh-CN"/>
          </a:p>
        </p:txBody>
      </p:sp>
      <p:sp>
        <p:nvSpPr>
          <p:cNvPr id="147475" name="Rectangle 19"/>
          <p:cNvSpPr>
            <a:spLocks noChangeArrowheads="1"/>
          </p:cNvSpPr>
          <p:nvPr/>
        </p:nvSpPr>
        <p:spPr bwMode="auto">
          <a:xfrm>
            <a:off x="2533650" y="3306763"/>
            <a:ext cx="5873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b="0">
                <a:latin typeface="Times New Roman" pitchFamily="18" charset="0"/>
                <a:cs typeface="Times New Roman" pitchFamily="18" charset="0"/>
              </a:rPr>
              <a:t>，</a:t>
            </a:r>
            <a:endParaRPr lang="zh-CN" altLang="en-US" sz="1800" b="0"/>
          </a:p>
        </p:txBody>
      </p:sp>
      <p:grpSp>
        <p:nvGrpSpPr>
          <p:cNvPr id="147495" name="Group 39"/>
          <p:cNvGrpSpPr>
            <a:grpSpLocks/>
          </p:cNvGrpSpPr>
          <p:nvPr/>
        </p:nvGrpSpPr>
        <p:grpSpPr bwMode="auto">
          <a:xfrm>
            <a:off x="1042988" y="3716338"/>
            <a:ext cx="7777162" cy="1366837"/>
            <a:chOff x="657" y="2341"/>
            <a:chExt cx="4899" cy="861"/>
          </a:xfrm>
        </p:grpSpPr>
        <p:graphicFrame>
          <p:nvGraphicFramePr>
            <p:cNvPr id="147472" name="Object 16"/>
            <p:cNvGraphicFramePr>
              <a:graphicFrameLocks noChangeAspect="1"/>
            </p:cNvGraphicFramePr>
            <p:nvPr/>
          </p:nvGraphicFramePr>
          <p:xfrm>
            <a:off x="1474" y="2840"/>
            <a:ext cx="294" cy="362"/>
          </p:xfrm>
          <a:graphic>
            <a:graphicData uri="http://schemas.openxmlformats.org/presentationml/2006/ole">
              <mc:AlternateContent xmlns:mc="http://schemas.openxmlformats.org/markup-compatibility/2006">
                <mc:Choice xmlns:v="urn:schemas-microsoft-com:vml" Requires="v">
                  <p:oleObj spid="_x0000_s147500" name="公式" r:id="rId11" imgW="190440" imgH="241200" progId="Equation.3">
                    <p:embed/>
                  </p:oleObj>
                </mc:Choice>
                <mc:Fallback>
                  <p:oleObj name="公式" r:id="rId11" imgW="190440" imgH="2412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4" y="2840"/>
                          <a:ext cx="294"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7493" name="Group 37"/>
            <p:cNvGrpSpPr>
              <a:grpSpLocks/>
            </p:cNvGrpSpPr>
            <p:nvPr/>
          </p:nvGrpSpPr>
          <p:grpSpPr bwMode="auto">
            <a:xfrm>
              <a:off x="657" y="2341"/>
              <a:ext cx="4899" cy="836"/>
              <a:chOff x="657" y="2322"/>
              <a:chExt cx="4899" cy="836"/>
            </a:xfrm>
          </p:grpSpPr>
          <p:sp>
            <p:nvSpPr>
              <p:cNvPr id="147474" name="Rectangle 18"/>
              <p:cNvSpPr>
                <a:spLocks noChangeArrowheads="1"/>
              </p:cNvSpPr>
              <p:nvPr/>
            </p:nvSpPr>
            <p:spPr bwMode="auto">
              <a:xfrm>
                <a:off x="657" y="2322"/>
                <a:ext cx="489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CC00"/>
                    </a:solidFill>
                    <a:latin typeface="Times New Roman" pitchFamily="18" charset="0"/>
                    <a:cs typeface="Times New Roman" pitchFamily="18" charset="0"/>
                  </a:rPr>
                  <a:t>情况</a:t>
                </a:r>
                <a:r>
                  <a:rPr lang="en-US" altLang="zh-CN">
                    <a:solidFill>
                      <a:srgbClr val="00CC00"/>
                    </a:solidFill>
                    <a:latin typeface="Times New Roman" pitchFamily="18" charset="0"/>
                    <a:cs typeface="Times New Roman" pitchFamily="18" charset="0"/>
                  </a:rPr>
                  <a:t>2</a:t>
                </a: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若</a:t>
                </a:r>
                <a:r>
                  <a:rPr lang="en-US" altLang="zh-CN">
                    <a:solidFill>
                      <a:srgbClr val="0000FF"/>
                    </a:solidFill>
                    <a:latin typeface="Times New Roman" pitchFamily="18" charset="0"/>
                    <a:cs typeface="Times New Roman" pitchFamily="18" charset="0"/>
                  </a:rPr>
                  <a:t>λ</a:t>
                </a:r>
                <a:r>
                  <a:rPr lang="en-US" altLang="zh-CN">
                    <a:solidFill>
                      <a:srgbClr val="0000FF"/>
                    </a:solidFill>
                    <a:latin typeface="Arial"/>
                    <a:cs typeface="Times New Roman" pitchFamily="18" charset="0"/>
                  </a:rPr>
                  <a:t> </a:t>
                </a:r>
                <a:r>
                  <a:rPr lang="zh-CN" altLang="en-US">
                    <a:latin typeface="Times New Roman" pitchFamily="18" charset="0"/>
                    <a:cs typeface="Times New Roman" pitchFamily="18" charset="0"/>
                  </a:rPr>
                  <a:t>是特征方程（</a:t>
                </a:r>
                <a:r>
                  <a:rPr lang="en-US" altLang="zh-CN">
                    <a:solidFill>
                      <a:srgbClr val="FF0000"/>
                    </a:solidFill>
                    <a:latin typeface="Times New Roman" pitchFamily="18" charset="0"/>
                    <a:cs typeface="Times New Roman" pitchFamily="18" charset="0"/>
                  </a:rPr>
                  <a:t>4.17</a:t>
                </a:r>
                <a:r>
                  <a:rPr lang="zh-CN" altLang="en-US">
                    <a:latin typeface="Times New Roman" pitchFamily="18" charset="0"/>
                    <a:cs typeface="Times New Roman" pitchFamily="18" charset="0"/>
                  </a:rPr>
                  <a:t>）的</a:t>
                </a:r>
                <a:r>
                  <a:rPr lang="en-US" altLang="zh-CN" i="1">
                    <a:solidFill>
                      <a:srgbClr val="0000FF"/>
                    </a:solidFill>
                    <a:latin typeface="Times New Roman" pitchFamily="18" charset="0"/>
                    <a:cs typeface="Times New Roman" pitchFamily="18" charset="0"/>
                  </a:rPr>
                  <a:t>k</a:t>
                </a:r>
                <a:r>
                  <a:rPr lang="zh-CN" altLang="en-US">
                    <a:latin typeface="Times New Roman" pitchFamily="18" charset="0"/>
                    <a:cs typeface="Times New Roman" pitchFamily="18" charset="0"/>
                  </a:rPr>
                  <a:t>重根，通解中对应 </a:t>
                </a:r>
              </a:p>
              <a:p>
                <a:r>
                  <a:rPr lang="zh-CN" altLang="en-US">
                    <a:latin typeface="Times New Roman" pitchFamily="18" charset="0"/>
                    <a:cs typeface="Times New Roman" pitchFamily="18" charset="0"/>
                  </a:rPr>
                  <a:t>            于</a:t>
                </a:r>
                <a:r>
                  <a:rPr lang="en-US" altLang="zh-CN">
                    <a:solidFill>
                      <a:srgbClr val="0000FF"/>
                    </a:solidFill>
                    <a:latin typeface="Times New Roman" pitchFamily="18" charset="0"/>
                    <a:cs typeface="Times New Roman" pitchFamily="18" charset="0"/>
                  </a:rPr>
                  <a:t>λ</a:t>
                </a:r>
                <a:r>
                  <a:rPr lang="zh-CN" altLang="en-US">
                    <a:latin typeface="Times New Roman" pitchFamily="18" charset="0"/>
                    <a:cs typeface="Times New Roman" pitchFamily="18" charset="0"/>
                  </a:rPr>
                  <a:t>的项为</a:t>
                </a:r>
                <a:endParaRPr lang="zh-CN" altLang="en-US"/>
              </a:p>
            </p:txBody>
          </p:sp>
          <p:graphicFrame>
            <p:nvGraphicFramePr>
              <p:cNvPr id="147473" name="Object 17"/>
              <p:cNvGraphicFramePr>
                <a:graphicFrameLocks noChangeAspect="1"/>
              </p:cNvGraphicFramePr>
              <p:nvPr/>
            </p:nvGraphicFramePr>
            <p:xfrm>
              <a:off x="2472" y="2523"/>
              <a:ext cx="1769" cy="342"/>
            </p:xfrm>
            <a:graphic>
              <a:graphicData uri="http://schemas.openxmlformats.org/presentationml/2006/ole">
                <mc:AlternateContent xmlns:mc="http://schemas.openxmlformats.org/markup-compatibility/2006">
                  <mc:Choice xmlns:v="urn:schemas-microsoft-com:vml" Requires="v">
                    <p:oleObj spid="_x0000_s147501" name="公式" r:id="rId13" imgW="1231560" imgH="241200" progId="Equation.3">
                      <p:embed/>
                    </p:oleObj>
                  </mc:Choice>
                  <mc:Fallback>
                    <p:oleObj name="公式" r:id="rId13" imgW="1231560" imgH="2412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2" y="2523"/>
                            <a:ext cx="1769"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76" name="Rectangle 20"/>
              <p:cNvSpPr>
                <a:spLocks noChangeArrowheads="1"/>
              </p:cNvSpPr>
              <p:nvPr/>
            </p:nvSpPr>
            <p:spPr bwMode="auto">
              <a:xfrm>
                <a:off x="1519" y="2870"/>
                <a:ext cx="22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为任意常数，</a:t>
                </a:r>
                <a:r>
                  <a:rPr lang="en-US" altLang="zh-CN" i="1">
                    <a:solidFill>
                      <a:srgbClr val="0000FF"/>
                    </a:solidFill>
                    <a:latin typeface="Times New Roman" pitchFamily="18" charset="0"/>
                    <a:cs typeface="Times New Roman" pitchFamily="18" charset="0"/>
                  </a:rPr>
                  <a:t>i</a:t>
                </a:r>
                <a:r>
                  <a:rPr lang="en-US" altLang="zh-CN">
                    <a:solidFill>
                      <a:srgbClr val="0000FF"/>
                    </a:solidFill>
                    <a:latin typeface="Times New Roman" pitchFamily="18" charset="0"/>
                    <a:cs typeface="Times New Roman" pitchFamily="18" charset="0"/>
                  </a:rPr>
                  <a:t>=1,…,</a:t>
                </a:r>
                <a:r>
                  <a:rPr lang="en-US" altLang="zh-CN" i="1">
                    <a:solidFill>
                      <a:srgbClr val="0000FF"/>
                    </a:solidFill>
                    <a:latin typeface="Times New Roman" pitchFamily="18" charset="0"/>
                    <a:cs typeface="Times New Roman" pitchFamily="18" charset="0"/>
                  </a:rPr>
                  <a:t>k</a:t>
                </a:r>
                <a:r>
                  <a:rPr lang="zh-CN" altLang="en-US">
                    <a:latin typeface="Times New Roman" pitchFamily="18" charset="0"/>
                    <a:cs typeface="Times New Roman" pitchFamily="18" charset="0"/>
                  </a:rPr>
                  <a:t>。</a:t>
                </a:r>
                <a:endParaRPr lang="zh-CN" altLang="en-US"/>
              </a:p>
            </p:txBody>
          </p:sp>
        </p:grpSp>
      </p:grpSp>
      <p:sp>
        <p:nvSpPr>
          <p:cNvPr id="147479" name="Rectangle 2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748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7485" name="Rectangle 29"/>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7494" name="Group 38"/>
          <p:cNvGrpSpPr>
            <a:grpSpLocks/>
          </p:cNvGrpSpPr>
          <p:nvPr/>
        </p:nvGrpSpPr>
        <p:grpSpPr bwMode="auto">
          <a:xfrm>
            <a:off x="1331913" y="5013325"/>
            <a:ext cx="7723187" cy="1498600"/>
            <a:chOff x="839" y="3158"/>
            <a:chExt cx="4865" cy="944"/>
          </a:xfrm>
        </p:grpSpPr>
        <p:sp>
          <p:nvSpPr>
            <p:cNvPr id="147477" name="Text Box 21"/>
            <p:cNvSpPr txBox="1">
              <a:spLocks noChangeArrowheads="1"/>
            </p:cNvSpPr>
            <p:nvPr/>
          </p:nvSpPr>
          <p:spPr bwMode="auto">
            <a:xfrm>
              <a:off x="839" y="3158"/>
              <a:ext cx="3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CC00"/>
                  </a:solidFill>
                </a:rPr>
                <a:t>情况</a:t>
              </a:r>
              <a:r>
                <a:rPr lang="en-US" altLang="zh-CN">
                  <a:solidFill>
                    <a:srgbClr val="00CC00"/>
                  </a:solidFill>
                </a:rPr>
                <a:t>3</a:t>
              </a:r>
              <a:r>
                <a:rPr lang="en-US" altLang="zh-CN"/>
                <a:t>  </a:t>
              </a:r>
              <a:r>
                <a:rPr lang="zh-CN" altLang="en-US"/>
                <a:t>若特征方程（</a:t>
              </a:r>
              <a:r>
                <a:rPr lang="en-US" altLang="zh-CN">
                  <a:solidFill>
                    <a:srgbClr val="FF0000"/>
                  </a:solidFill>
                </a:rPr>
                <a:t>4.17</a:t>
              </a:r>
              <a:r>
                <a:rPr lang="zh-CN" altLang="en-US"/>
                <a:t>）有单重复根 </a:t>
              </a:r>
            </a:p>
          </p:txBody>
        </p:sp>
        <p:graphicFrame>
          <p:nvGraphicFramePr>
            <p:cNvPr id="147478" name="Object 22"/>
            <p:cNvGraphicFramePr>
              <a:graphicFrameLocks noChangeAspect="1"/>
            </p:cNvGraphicFramePr>
            <p:nvPr/>
          </p:nvGraphicFramePr>
          <p:xfrm>
            <a:off x="4241" y="3185"/>
            <a:ext cx="953" cy="290"/>
          </p:xfrm>
          <a:graphic>
            <a:graphicData uri="http://schemas.openxmlformats.org/presentationml/2006/ole">
              <mc:AlternateContent xmlns:mc="http://schemas.openxmlformats.org/markup-compatibility/2006">
                <mc:Choice xmlns:v="urn:schemas-microsoft-com:vml" Requires="v">
                  <p:oleObj spid="_x0000_s147502" name="公式" r:id="rId15" imgW="660240" imgH="203040" progId="Equation.3">
                    <p:embed/>
                  </p:oleObj>
                </mc:Choice>
                <mc:Fallback>
                  <p:oleObj name="公式" r:id="rId15" imgW="660240" imgH="20304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41" y="3185"/>
                          <a:ext cx="953"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80" name="Text Box 24"/>
            <p:cNvSpPr txBox="1">
              <a:spLocks noChangeArrowheads="1"/>
            </p:cNvSpPr>
            <p:nvPr/>
          </p:nvSpPr>
          <p:spPr bwMode="auto">
            <a:xfrm>
              <a:off x="1429" y="3475"/>
              <a:ext cx="2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通解中对应它们的项为 </a:t>
              </a:r>
            </a:p>
          </p:txBody>
        </p:sp>
        <p:graphicFrame>
          <p:nvGraphicFramePr>
            <p:cNvPr id="147481" name="Object 25"/>
            <p:cNvGraphicFramePr>
              <a:graphicFrameLocks noChangeAspect="1"/>
            </p:cNvGraphicFramePr>
            <p:nvPr/>
          </p:nvGraphicFramePr>
          <p:xfrm>
            <a:off x="3515" y="3496"/>
            <a:ext cx="1860" cy="252"/>
          </p:xfrm>
          <a:graphic>
            <a:graphicData uri="http://schemas.openxmlformats.org/presentationml/2006/ole">
              <mc:AlternateContent xmlns:mc="http://schemas.openxmlformats.org/markup-compatibility/2006">
                <mc:Choice xmlns:v="urn:schemas-microsoft-com:vml" Requires="v">
                  <p:oleObj spid="_x0000_s147503" name="公式" r:id="rId17" imgW="1562040" imgH="228600" progId="Equation.3">
                    <p:embed/>
                  </p:oleObj>
                </mc:Choice>
                <mc:Fallback>
                  <p:oleObj name="公式" r:id="rId17" imgW="1562040" imgH="22860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15" y="3496"/>
                          <a:ext cx="1860"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84" name="Object 28"/>
            <p:cNvGraphicFramePr>
              <a:graphicFrameLocks noChangeAspect="1"/>
            </p:cNvGraphicFramePr>
            <p:nvPr/>
          </p:nvGraphicFramePr>
          <p:xfrm>
            <a:off x="1519" y="3748"/>
            <a:ext cx="1126" cy="338"/>
          </p:xfrm>
          <a:graphic>
            <a:graphicData uri="http://schemas.openxmlformats.org/presentationml/2006/ole">
              <mc:AlternateContent xmlns:mc="http://schemas.openxmlformats.org/markup-compatibility/2006">
                <mc:Choice xmlns:v="urn:schemas-microsoft-com:vml" Requires="v">
                  <p:oleObj spid="_x0000_s147504" name="公式" r:id="rId19" imgW="914400" imgH="279360" progId="Equation.3">
                    <p:embed/>
                  </p:oleObj>
                </mc:Choice>
                <mc:Fallback>
                  <p:oleObj name="公式" r:id="rId19" imgW="914400" imgH="27936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19" y="3748"/>
                          <a:ext cx="1126" cy="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86" name="Rectangle 30"/>
            <p:cNvSpPr>
              <a:spLocks noChangeArrowheads="1"/>
            </p:cNvSpPr>
            <p:nvPr/>
          </p:nvSpPr>
          <p:spPr bwMode="auto">
            <a:xfrm>
              <a:off x="2562" y="3777"/>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为</a:t>
              </a:r>
              <a:r>
                <a:rPr lang="en-US" altLang="zh-CN">
                  <a:solidFill>
                    <a:srgbClr val="0000FF"/>
                  </a:solidFill>
                  <a:latin typeface="Times New Roman" pitchFamily="18" charset="0"/>
                  <a:cs typeface="Times New Roman" pitchFamily="18" charset="0"/>
                </a:rPr>
                <a:t>λ</a:t>
              </a:r>
              <a:r>
                <a:rPr lang="zh-CN" altLang="en-US">
                  <a:latin typeface="Times New Roman" pitchFamily="18" charset="0"/>
                  <a:cs typeface="Times New Roman" pitchFamily="18" charset="0"/>
                </a:rPr>
                <a:t>的模，</a:t>
              </a:r>
              <a:endParaRPr lang="zh-CN" altLang="en-US"/>
            </a:p>
          </p:txBody>
        </p:sp>
        <p:graphicFrame>
          <p:nvGraphicFramePr>
            <p:cNvPr id="147483" name="Object 27"/>
            <p:cNvGraphicFramePr>
              <a:graphicFrameLocks noChangeAspect="1"/>
            </p:cNvGraphicFramePr>
            <p:nvPr/>
          </p:nvGraphicFramePr>
          <p:xfrm>
            <a:off x="3481" y="3702"/>
            <a:ext cx="896" cy="400"/>
          </p:xfrm>
          <a:graphic>
            <a:graphicData uri="http://schemas.openxmlformats.org/presentationml/2006/ole">
              <mc:AlternateContent xmlns:mc="http://schemas.openxmlformats.org/markup-compatibility/2006">
                <mc:Choice xmlns:v="urn:schemas-microsoft-com:vml" Requires="v">
                  <p:oleObj spid="_x0000_s147505" name="公式" r:id="rId21" imgW="876240" imgH="393480" progId="Equation.3">
                    <p:embed/>
                  </p:oleObj>
                </mc:Choice>
                <mc:Fallback>
                  <p:oleObj name="公式" r:id="rId21" imgW="876240" imgH="393480"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81" y="3702"/>
                          <a:ext cx="896"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87" name="Rectangle 31"/>
            <p:cNvSpPr>
              <a:spLocks noChangeArrowheads="1"/>
            </p:cNvSpPr>
            <p:nvPr/>
          </p:nvSpPr>
          <p:spPr bwMode="auto">
            <a:xfrm>
              <a:off x="4377" y="3748"/>
              <a:ext cx="1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为</a:t>
              </a:r>
              <a:r>
                <a:rPr lang="en-US" altLang="zh-CN">
                  <a:solidFill>
                    <a:srgbClr val="0000FF"/>
                  </a:solidFill>
                  <a:latin typeface="Times New Roman" pitchFamily="18" charset="0"/>
                  <a:cs typeface="Times New Roman" pitchFamily="18" charset="0"/>
                </a:rPr>
                <a:t>λ</a:t>
              </a:r>
              <a:r>
                <a:rPr lang="zh-CN" altLang="en-US">
                  <a:latin typeface="Times New Roman" pitchFamily="18" charset="0"/>
                  <a:cs typeface="Times New Roman" pitchFamily="18" charset="0"/>
                </a:rPr>
                <a:t>的幅角。</a:t>
              </a:r>
              <a:r>
                <a:rPr lang="zh-CN" altLang="en-US"/>
                <a:t> </a:t>
              </a:r>
            </a:p>
          </p:txBody>
        </p:sp>
      </p:grpSp>
      <p:sp>
        <p:nvSpPr>
          <p:cNvPr id="147488" name="Rectangle 32"/>
          <p:cNvSpPr>
            <a:spLocks noChangeArrowheads="1"/>
          </p:cNvSpPr>
          <p:nvPr/>
        </p:nvSpPr>
        <p:spPr bwMode="auto">
          <a:xfrm>
            <a:off x="468313" y="476250"/>
            <a:ext cx="8351837" cy="59769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9" name="Line 33"/>
          <p:cNvSpPr>
            <a:spLocks noChangeShapeType="1"/>
          </p:cNvSpPr>
          <p:nvPr/>
        </p:nvSpPr>
        <p:spPr bwMode="auto">
          <a:xfrm>
            <a:off x="468313" y="1773238"/>
            <a:ext cx="82804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88"/>
                                        </p:tgtEl>
                                        <p:attrNameLst>
                                          <p:attrName>style.visibility</p:attrName>
                                        </p:attrNameLst>
                                      </p:cBhvr>
                                      <p:to>
                                        <p:strVal val="visible"/>
                                      </p:to>
                                    </p:set>
                                    <p:animEffect transition="in" filter="wipe(up)">
                                      <p:cBhvr>
                                        <p:cTn id="7" dur="500"/>
                                        <p:tgtEl>
                                          <p:spTgt spid="147488"/>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47461"/>
                                        </p:tgtEl>
                                        <p:attrNameLst>
                                          <p:attrName>style.visibility</p:attrName>
                                        </p:attrNameLst>
                                      </p:cBhvr>
                                      <p:to>
                                        <p:strVal val="visible"/>
                                      </p:to>
                                    </p:set>
                                    <p:animEffect transition="in" filter="strips(downRight)">
                                      <p:cBhvr>
                                        <p:cTn id="11" dur="500"/>
                                        <p:tgtEl>
                                          <p:spTgt spid="147461"/>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7460"/>
                                        </p:tgtEl>
                                        <p:attrNameLst>
                                          <p:attrName>style.visibility</p:attrName>
                                        </p:attrNameLst>
                                      </p:cBhvr>
                                      <p:to>
                                        <p:strVal val="visible"/>
                                      </p:to>
                                    </p:set>
                                    <p:animEffect transition="in" filter="fade">
                                      <p:cBhvr>
                                        <p:cTn id="15" dur="2000"/>
                                        <p:tgtEl>
                                          <p:spTgt spid="147460"/>
                                        </p:tgtEl>
                                      </p:cBhvr>
                                    </p:animEffect>
                                  </p:childTnLst>
                                </p:cTn>
                              </p:par>
                            </p:childTnLst>
                          </p:cTn>
                        </p:par>
                        <p:par>
                          <p:cTn id="16" fill="hold" nodeType="afterGroup">
                            <p:stCondLst>
                              <p:cond delay="3000"/>
                            </p:stCondLst>
                            <p:childTnLst>
                              <p:par>
                                <p:cTn id="17" presetID="1" presetClass="entr" presetSubtype="0" fill="hold" grpId="0" nodeType="afterEffect">
                                  <p:stCondLst>
                                    <p:cond delay="0"/>
                                  </p:stCondLst>
                                  <p:childTnLst>
                                    <p:set>
                                      <p:cBhvr>
                                        <p:cTn id="18" dur="1" fill="hold">
                                          <p:stCondLst>
                                            <p:cond delay="0"/>
                                          </p:stCondLst>
                                        </p:cTn>
                                        <p:tgtEl>
                                          <p:spTgt spid="1474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7489"/>
                                        </p:tgtEl>
                                        <p:attrNameLst>
                                          <p:attrName>style.visibility</p:attrName>
                                        </p:attrNameLst>
                                      </p:cBhvr>
                                      <p:to>
                                        <p:strVal val="visible"/>
                                      </p:to>
                                    </p:set>
                                    <p:animEffect transition="in" filter="wipe(left)">
                                      <p:cBhvr>
                                        <p:cTn id="23" dur="500"/>
                                        <p:tgtEl>
                                          <p:spTgt spid="147489"/>
                                        </p:tgtEl>
                                      </p:cBhvr>
                                    </p:animEffect>
                                  </p:childTnLst>
                                </p:cTn>
                              </p:par>
                            </p:childTnLst>
                          </p:cTn>
                        </p:par>
                        <p:par>
                          <p:cTn id="24" fill="hold" nodeType="afterGroup">
                            <p:stCondLst>
                              <p:cond delay="500"/>
                            </p:stCondLst>
                            <p:childTnLst>
                              <p:par>
                                <p:cTn id="25" presetID="14" presetClass="entr" presetSubtype="10" fill="hold" nodeType="afterEffect">
                                  <p:stCondLst>
                                    <p:cond delay="0"/>
                                  </p:stCondLst>
                                  <p:childTnLst>
                                    <p:set>
                                      <p:cBhvr>
                                        <p:cTn id="26" dur="1" fill="hold">
                                          <p:stCondLst>
                                            <p:cond delay="0"/>
                                          </p:stCondLst>
                                        </p:cTn>
                                        <p:tgtEl>
                                          <p:spTgt spid="147492"/>
                                        </p:tgtEl>
                                        <p:attrNameLst>
                                          <p:attrName>style.visibility</p:attrName>
                                        </p:attrNameLst>
                                      </p:cBhvr>
                                      <p:to>
                                        <p:strVal val="visible"/>
                                      </p:to>
                                    </p:set>
                                    <p:animEffect transition="in" filter="randombar(horizontal)">
                                      <p:cBhvr>
                                        <p:cTn id="27" dur="500"/>
                                        <p:tgtEl>
                                          <p:spTgt spid="147492"/>
                                        </p:tgtEl>
                                      </p:cBhvr>
                                    </p:animEffect>
                                  </p:childTnLst>
                                </p:cTn>
                              </p:par>
                            </p:childTnLst>
                          </p:cTn>
                        </p:par>
                        <p:par>
                          <p:cTn id="28" fill="hold" nodeType="afterGroup">
                            <p:stCondLst>
                              <p:cond delay="1000"/>
                            </p:stCondLst>
                            <p:childTnLst>
                              <p:par>
                                <p:cTn id="29" presetID="10" presetClass="entr" presetSubtype="0" fill="hold" nodeType="afterEffect">
                                  <p:stCondLst>
                                    <p:cond delay="0"/>
                                  </p:stCondLst>
                                  <p:childTnLst>
                                    <p:set>
                                      <p:cBhvr>
                                        <p:cTn id="30" dur="1" fill="hold">
                                          <p:stCondLst>
                                            <p:cond delay="0"/>
                                          </p:stCondLst>
                                        </p:cTn>
                                        <p:tgtEl>
                                          <p:spTgt spid="147469"/>
                                        </p:tgtEl>
                                        <p:attrNameLst>
                                          <p:attrName>style.visibility</p:attrName>
                                        </p:attrNameLst>
                                      </p:cBhvr>
                                      <p:to>
                                        <p:strVal val="visible"/>
                                      </p:to>
                                    </p:set>
                                    <p:animEffect transition="in" filter="fade">
                                      <p:cBhvr>
                                        <p:cTn id="31" dur="2000"/>
                                        <p:tgtEl>
                                          <p:spTgt spid="147469"/>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47471"/>
                                        </p:tgtEl>
                                        <p:attrNameLst>
                                          <p:attrName>style.visibility</p:attrName>
                                        </p:attrNameLst>
                                      </p:cBhvr>
                                      <p:to>
                                        <p:strVal val="visible"/>
                                      </p:to>
                                    </p:set>
                                    <p:animEffect transition="in" filter="wipe(left)">
                                      <p:cBhvr>
                                        <p:cTn id="35" dur="500"/>
                                        <p:tgtEl>
                                          <p:spTgt spid="1474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47495"/>
                                        </p:tgtEl>
                                        <p:attrNameLst>
                                          <p:attrName>style.visibility</p:attrName>
                                        </p:attrNameLst>
                                      </p:cBhvr>
                                      <p:to>
                                        <p:strVal val="visible"/>
                                      </p:to>
                                    </p:set>
                                    <p:animEffect transition="in" filter="randombar(horizontal)">
                                      <p:cBhvr>
                                        <p:cTn id="40" dur="500"/>
                                        <p:tgtEl>
                                          <p:spTgt spid="14749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nodeType="clickEffect">
                                  <p:stCondLst>
                                    <p:cond delay="0"/>
                                  </p:stCondLst>
                                  <p:childTnLst>
                                    <p:set>
                                      <p:cBhvr>
                                        <p:cTn id="44" dur="1" fill="hold">
                                          <p:stCondLst>
                                            <p:cond delay="0"/>
                                          </p:stCondLst>
                                        </p:cTn>
                                        <p:tgtEl>
                                          <p:spTgt spid="147494"/>
                                        </p:tgtEl>
                                        <p:attrNameLst>
                                          <p:attrName>style.visibility</p:attrName>
                                        </p:attrNameLst>
                                      </p:cBhvr>
                                      <p:to>
                                        <p:strVal val="visible"/>
                                      </p:to>
                                    </p:set>
                                    <p:animEffect transition="in" filter="randombar(horizontal)">
                                      <p:cBhvr>
                                        <p:cTn id="45" dur="500"/>
                                        <p:tgtEl>
                                          <p:spTgt spid="147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p:bldP spid="147463" grpId="0"/>
      <p:bldP spid="147471" grpId="0"/>
      <p:bldP spid="147488" grpId="0" animBg="1"/>
      <p:bldP spid="14748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571" name="Group 91"/>
          <p:cNvGrpSpPr>
            <a:grpSpLocks/>
          </p:cNvGrpSpPr>
          <p:nvPr/>
        </p:nvGrpSpPr>
        <p:grpSpPr bwMode="auto">
          <a:xfrm>
            <a:off x="611188" y="620713"/>
            <a:ext cx="8137525" cy="822325"/>
            <a:chOff x="385" y="391"/>
            <a:chExt cx="5126" cy="518"/>
          </a:xfrm>
        </p:grpSpPr>
        <p:sp>
          <p:nvSpPr>
            <p:cNvPr id="148487" name="Rectangle 7"/>
            <p:cNvSpPr>
              <a:spLocks noChangeArrowheads="1"/>
            </p:cNvSpPr>
            <p:nvPr/>
          </p:nvSpPr>
          <p:spPr bwMode="auto">
            <a:xfrm>
              <a:off x="385" y="391"/>
              <a:ext cx="10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CC00"/>
                  </a:solidFill>
                  <a:latin typeface="Times New Roman" pitchFamily="18" charset="0"/>
                  <a:cs typeface="Times New Roman" pitchFamily="18" charset="0"/>
                </a:rPr>
                <a:t>情况</a:t>
              </a:r>
              <a:r>
                <a:rPr lang="en-US" altLang="zh-CN">
                  <a:solidFill>
                    <a:srgbClr val="00CC00"/>
                  </a:solidFill>
                  <a:latin typeface="Times New Roman" pitchFamily="18" charset="0"/>
                  <a:cs typeface="Times New Roman" pitchFamily="18" charset="0"/>
                </a:rPr>
                <a:t>4</a:t>
              </a: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若</a:t>
              </a:r>
              <a:endParaRPr lang="zh-CN" altLang="en-US"/>
            </a:p>
          </p:txBody>
        </p:sp>
        <p:graphicFrame>
          <p:nvGraphicFramePr>
            <p:cNvPr id="148486" name="Object 6"/>
            <p:cNvGraphicFramePr>
              <a:graphicFrameLocks noChangeAspect="1"/>
            </p:cNvGraphicFramePr>
            <p:nvPr/>
          </p:nvGraphicFramePr>
          <p:xfrm>
            <a:off x="1383" y="433"/>
            <a:ext cx="907" cy="276"/>
          </p:xfrm>
          <a:graphic>
            <a:graphicData uri="http://schemas.openxmlformats.org/presentationml/2006/ole">
              <mc:AlternateContent xmlns:mc="http://schemas.openxmlformats.org/markup-compatibility/2006">
                <mc:Choice xmlns:v="urn:schemas-microsoft-com:vml" Requires="v">
                  <p:oleObj spid="_x0000_s148575" name="公式" r:id="rId3" imgW="660240" imgH="203040" progId="Equation.3">
                    <p:embed/>
                  </p:oleObj>
                </mc:Choice>
                <mc:Fallback>
                  <p:oleObj name="公式" r:id="rId3" imgW="660240" imgH="203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433"/>
                          <a:ext cx="907"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8" name="Rectangle 8"/>
            <p:cNvSpPr>
              <a:spLocks noChangeArrowheads="1"/>
            </p:cNvSpPr>
            <p:nvPr/>
          </p:nvSpPr>
          <p:spPr bwMode="auto">
            <a:xfrm>
              <a:off x="521" y="391"/>
              <a:ext cx="49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为特征方程（</a:t>
              </a:r>
              <a:r>
                <a:rPr lang="en-US" altLang="zh-CN">
                  <a:solidFill>
                    <a:srgbClr val="FF0000"/>
                  </a:solidFill>
                  <a:latin typeface="Times New Roman" pitchFamily="18" charset="0"/>
                  <a:cs typeface="Times New Roman" pitchFamily="18" charset="0"/>
                </a:rPr>
                <a:t>4.17</a:t>
              </a:r>
              <a:r>
                <a:rPr lang="zh-CN" altLang="en-US">
                  <a:latin typeface="Times New Roman" pitchFamily="18" charset="0"/>
                  <a:cs typeface="Times New Roman" pitchFamily="18" charset="0"/>
                </a:rPr>
                <a:t>）的</a:t>
              </a:r>
              <a:r>
                <a:rPr lang="en-US" altLang="zh-CN" i="1">
                  <a:solidFill>
                    <a:srgbClr val="0000FF"/>
                  </a:solidFill>
                  <a:latin typeface="Times New Roman" pitchFamily="18" charset="0"/>
                  <a:cs typeface="Times New Roman" pitchFamily="18" charset="0"/>
                </a:rPr>
                <a:t>k</a:t>
              </a:r>
              <a:r>
                <a:rPr lang="zh-CN" altLang="en-US">
                  <a:latin typeface="Times New Roman" pitchFamily="18" charset="0"/>
                  <a:cs typeface="Times New Roman" pitchFamily="18" charset="0"/>
                </a:rPr>
                <a:t>重复根，则通 </a:t>
              </a:r>
            </a:p>
            <a:p>
              <a:pPr indent="276225">
                <a:tabLst>
                  <a:tab pos="4619625" algn="l"/>
                </a:tabLst>
              </a:pPr>
              <a:r>
                <a:rPr lang="zh-CN" altLang="en-US">
                  <a:latin typeface="Times New Roman" pitchFamily="18" charset="0"/>
                  <a:cs typeface="Times New Roman" pitchFamily="18" charset="0"/>
                </a:rPr>
                <a:t>          解对应于它们的项为</a:t>
              </a:r>
              <a:endParaRPr lang="zh-CN" altLang="en-US"/>
            </a:p>
          </p:txBody>
        </p:sp>
      </p:grpSp>
      <p:graphicFrame>
        <p:nvGraphicFramePr>
          <p:cNvPr id="148485" name="Object 5"/>
          <p:cNvGraphicFramePr>
            <a:graphicFrameLocks noChangeAspect="1"/>
          </p:cNvGraphicFramePr>
          <p:nvPr/>
        </p:nvGraphicFramePr>
        <p:xfrm>
          <a:off x="1836738" y="1412875"/>
          <a:ext cx="6696075" cy="446088"/>
        </p:xfrm>
        <a:graphic>
          <a:graphicData uri="http://schemas.openxmlformats.org/presentationml/2006/ole">
            <mc:AlternateContent xmlns:mc="http://schemas.openxmlformats.org/markup-compatibility/2006">
              <mc:Choice xmlns:v="urn:schemas-microsoft-com:vml" Requires="v">
                <p:oleObj spid="_x0000_s148576" name="公式" r:id="rId5" imgW="3429000" imgH="228600" progId="Equation.3">
                  <p:embed/>
                </p:oleObj>
              </mc:Choice>
              <mc:Fallback>
                <p:oleObj name="公式" r:id="rId5" imgW="34290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6738" y="1412875"/>
                        <a:ext cx="669607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8572" name="Group 92"/>
          <p:cNvGrpSpPr>
            <a:grpSpLocks/>
          </p:cNvGrpSpPr>
          <p:nvPr/>
        </p:nvGrpSpPr>
        <p:grpSpPr bwMode="auto">
          <a:xfrm>
            <a:off x="1908175" y="1916113"/>
            <a:ext cx="3871913" cy="503237"/>
            <a:chOff x="1202" y="1207"/>
            <a:chExt cx="2439" cy="317"/>
          </a:xfrm>
        </p:grpSpPr>
        <p:graphicFrame>
          <p:nvGraphicFramePr>
            <p:cNvPr id="148484" name="Object 4"/>
            <p:cNvGraphicFramePr>
              <a:graphicFrameLocks noChangeAspect="1"/>
            </p:cNvGraphicFramePr>
            <p:nvPr/>
          </p:nvGraphicFramePr>
          <p:xfrm>
            <a:off x="1202" y="1207"/>
            <a:ext cx="258" cy="317"/>
          </p:xfrm>
          <a:graphic>
            <a:graphicData uri="http://schemas.openxmlformats.org/presentationml/2006/ole">
              <mc:AlternateContent xmlns:mc="http://schemas.openxmlformats.org/markup-compatibility/2006">
                <mc:Choice xmlns:v="urn:schemas-microsoft-com:vml" Requires="v">
                  <p:oleObj spid="_x0000_s148577" name="公式" r:id="rId7" imgW="190440" imgH="241200" progId="Equation.3">
                    <p:embed/>
                  </p:oleObj>
                </mc:Choice>
                <mc:Fallback>
                  <p:oleObj name="公式" r:id="rId7" imgW="19044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 y="1207"/>
                          <a:ext cx="258"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0" name="Rectangle 10"/>
            <p:cNvSpPr>
              <a:spLocks noChangeArrowheads="1"/>
            </p:cNvSpPr>
            <p:nvPr/>
          </p:nvSpPr>
          <p:spPr bwMode="auto">
            <a:xfrm>
              <a:off x="1383" y="1207"/>
              <a:ext cx="22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为任意常数，</a:t>
              </a:r>
              <a:r>
                <a:rPr lang="en-US" altLang="zh-CN" i="1">
                  <a:solidFill>
                    <a:srgbClr val="0000FF"/>
                  </a:solidFill>
                  <a:latin typeface="Times New Roman" pitchFamily="18" charset="0"/>
                  <a:cs typeface="Times New Roman" pitchFamily="18" charset="0"/>
                </a:rPr>
                <a:t>i</a:t>
              </a:r>
              <a:r>
                <a:rPr lang="en-US" altLang="zh-CN">
                  <a:solidFill>
                    <a:srgbClr val="0000FF"/>
                  </a:solidFill>
                  <a:latin typeface="Times New Roman" pitchFamily="18" charset="0"/>
                  <a:cs typeface="Times New Roman" pitchFamily="18" charset="0"/>
                </a:rPr>
                <a:t>=1,…,2</a:t>
              </a:r>
              <a:r>
                <a:rPr lang="en-US" altLang="zh-CN" i="1">
                  <a:solidFill>
                    <a:srgbClr val="0000FF"/>
                  </a:solidFill>
                  <a:latin typeface="Times New Roman" pitchFamily="18" charset="0"/>
                  <a:cs typeface="Times New Roman" pitchFamily="18" charset="0"/>
                </a:rPr>
                <a:t>k</a:t>
              </a:r>
              <a:r>
                <a:rPr lang="zh-CN" altLang="en-US">
                  <a:latin typeface="Times New Roman" pitchFamily="18" charset="0"/>
                  <a:cs typeface="Times New Roman" pitchFamily="18" charset="0"/>
                </a:rPr>
                <a:t>。</a:t>
              </a:r>
              <a:r>
                <a:rPr lang="zh-CN" altLang="en-US"/>
                <a:t> </a:t>
              </a:r>
            </a:p>
          </p:txBody>
        </p:sp>
      </p:grpSp>
      <p:grpSp>
        <p:nvGrpSpPr>
          <p:cNvPr id="148574" name="Group 94"/>
          <p:cNvGrpSpPr>
            <a:grpSpLocks/>
          </p:cNvGrpSpPr>
          <p:nvPr/>
        </p:nvGrpSpPr>
        <p:grpSpPr bwMode="auto">
          <a:xfrm>
            <a:off x="365125" y="2278063"/>
            <a:ext cx="8599488" cy="893762"/>
            <a:chOff x="230" y="1435"/>
            <a:chExt cx="5417" cy="563"/>
          </a:xfrm>
        </p:grpSpPr>
        <p:graphicFrame>
          <p:nvGraphicFramePr>
            <p:cNvPr id="148492" name="Object 12"/>
            <p:cNvGraphicFramePr>
              <a:graphicFrameLocks noChangeAspect="1"/>
            </p:cNvGraphicFramePr>
            <p:nvPr/>
          </p:nvGraphicFramePr>
          <p:xfrm>
            <a:off x="3833" y="1435"/>
            <a:ext cx="240" cy="317"/>
          </p:xfrm>
          <a:graphic>
            <a:graphicData uri="http://schemas.openxmlformats.org/presentationml/2006/ole">
              <mc:AlternateContent xmlns:mc="http://schemas.openxmlformats.org/markup-compatibility/2006">
                <mc:Choice xmlns:v="urn:schemas-microsoft-com:vml" Requires="v">
                  <p:oleObj spid="_x0000_s148578" name="公式" r:id="rId9" imgW="177480" imgH="228600" progId="Equation.3">
                    <p:embed/>
                  </p:oleObj>
                </mc:Choice>
                <mc:Fallback>
                  <p:oleObj name="公式" r:id="rId9" imgW="17748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3" y="1435"/>
                          <a:ext cx="240"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8573" name="Group 93"/>
            <p:cNvGrpSpPr>
              <a:grpSpLocks/>
            </p:cNvGrpSpPr>
            <p:nvPr/>
          </p:nvGrpSpPr>
          <p:grpSpPr bwMode="auto">
            <a:xfrm>
              <a:off x="230" y="1480"/>
              <a:ext cx="5417" cy="518"/>
              <a:chOff x="230" y="1480"/>
              <a:chExt cx="5417" cy="518"/>
            </a:xfrm>
          </p:grpSpPr>
          <p:sp>
            <p:nvSpPr>
              <p:cNvPr id="148494" name="Rectangle 14"/>
              <p:cNvSpPr>
                <a:spLocks noChangeArrowheads="1"/>
              </p:cNvSpPr>
              <p:nvPr/>
            </p:nvSpPr>
            <p:spPr bwMode="auto">
              <a:xfrm>
                <a:off x="1201" y="1480"/>
                <a:ext cx="44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若</a:t>
                </a:r>
                <a:r>
                  <a:rPr lang="en-US" altLang="zh-CN" i="1">
                    <a:solidFill>
                      <a:srgbClr val="0000FF"/>
                    </a:solidFill>
                    <a:latin typeface="Times New Roman" pitchFamily="18" charset="0"/>
                    <a:cs typeface="Times New Roman" pitchFamily="18" charset="0"/>
                  </a:rPr>
                  <a:t>y</a:t>
                </a:r>
                <a:r>
                  <a:rPr lang="en-US" altLang="zh-CN" i="1" baseline="-30000">
                    <a:solidFill>
                      <a:srgbClr val="0000FF"/>
                    </a:solidFill>
                    <a:latin typeface="Times New Roman" pitchFamily="18" charset="0"/>
                    <a:cs typeface="Times New Roman" pitchFamily="18" charset="0"/>
                  </a:rPr>
                  <a:t>t</a:t>
                </a:r>
                <a:r>
                  <a:rPr lang="zh-CN" altLang="en-US">
                    <a:latin typeface="Times New Roman" pitchFamily="18" charset="0"/>
                    <a:cs typeface="Times New Roman" pitchFamily="18" charset="0"/>
                  </a:rPr>
                  <a:t>为方程</a:t>
                </a:r>
                <a:r>
                  <a:rPr lang="en-US" altLang="zh-CN">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4.16</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的通解</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则非齐次方程 </a:t>
                </a:r>
                <a:r>
                  <a:rPr lang="en-US" altLang="zh-CN">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4.15</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的通解为</a:t>
                </a:r>
                <a:endParaRPr lang="zh-CN" altLang="en-US"/>
              </a:p>
            </p:txBody>
          </p:sp>
          <p:sp>
            <p:nvSpPr>
              <p:cNvPr id="148493" name="Rectangle 13"/>
              <p:cNvSpPr>
                <a:spLocks noChangeArrowheads="1"/>
              </p:cNvSpPr>
              <p:nvPr/>
            </p:nvSpPr>
            <p:spPr bwMode="auto">
              <a:xfrm>
                <a:off x="230" y="1480"/>
                <a:ext cx="36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r>
                  <a:rPr lang="zh-CN" altLang="en-US">
                    <a:solidFill>
                      <a:srgbClr val="0000FF"/>
                    </a:solidFill>
                    <a:latin typeface="Times New Roman" pitchFamily="18" charset="0"/>
                    <a:cs typeface="Times New Roman" pitchFamily="18" charset="0"/>
                  </a:rPr>
                  <a:t>步三</a:t>
                </a:r>
                <a:r>
                  <a:rPr lang="zh-CN" altLang="en-US">
                    <a:latin typeface="Times New Roman" pitchFamily="18" charset="0"/>
                    <a:cs typeface="Times New Roman" pitchFamily="18" charset="0"/>
                  </a:rPr>
                  <a:t>）  求非齐次方程 </a:t>
                </a:r>
                <a:r>
                  <a:rPr lang="en-US" altLang="zh-CN">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4.15</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的一个特解</a:t>
                </a:r>
                <a:endParaRPr lang="zh-CN" altLang="en-US"/>
              </a:p>
            </p:txBody>
          </p:sp>
          <p:graphicFrame>
            <p:nvGraphicFramePr>
              <p:cNvPr id="148491" name="Object 11"/>
              <p:cNvGraphicFramePr>
                <a:graphicFrameLocks noChangeAspect="1"/>
              </p:cNvGraphicFramePr>
              <p:nvPr/>
            </p:nvGraphicFramePr>
            <p:xfrm>
              <a:off x="4377" y="1661"/>
              <a:ext cx="645" cy="323"/>
            </p:xfrm>
            <a:graphic>
              <a:graphicData uri="http://schemas.openxmlformats.org/presentationml/2006/ole">
                <mc:AlternateContent xmlns:mc="http://schemas.openxmlformats.org/markup-compatibility/2006">
                  <mc:Choice xmlns:v="urn:schemas-microsoft-com:vml" Requires="v">
                    <p:oleObj spid="_x0000_s148579" name="公式" r:id="rId11" imgW="457200" imgH="228600" progId="Equation.3">
                      <p:embed/>
                    </p:oleObj>
                  </mc:Choice>
                  <mc:Fallback>
                    <p:oleObj name="公式" r:id="rId11" imgW="45720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7" y="1661"/>
                            <a:ext cx="645"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48496" name="AutoShape 16"/>
          <p:cNvSpPr>
            <a:spLocks noChangeArrowheads="1"/>
          </p:cNvSpPr>
          <p:nvPr/>
        </p:nvSpPr>
        <p:spPr bwMode="auto">
          <a:xfrm>
            <a:off x="468313" y="547688"/>
            <a:ext cx="8351837" cy="2736850"/>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7" name="Line 17"/>
          <p:cNvSpPr>
            <a:spLocks noChangeShapeType="1"/>
          </p:cNvSpPr>
          <p:nvPr/>
        </p:nvSpPr>
        <p:spPr bwMode="auto">
          <a:xfrm>
            <a:off x="468313" y="2349500"/>
            <a:ext cx="835183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8500" name="Group 20"/>
          <p:cNvGrpSpPr>
            <a:grpSpLocks/>
          </p:cNvGrpSpPr>
          <p:nvPr/>
        </p:nvGrpSpPr>
        <p:grpSpPr bwMode="auto">
          <a:xfrm>
            <a:off x="539750" y="4581525"/>
            <a:ext cx="1371600" cy="1600200"/>
            <a:chOff x="624" y="2647"/>
            <a:chExt cx="1242" cy="1289"/>
          </a:xfrm>
        </p:grpSpPr>
        <p:grpSp>
          <p:nvGrpSpPr>
            <p:cNvPr id="148501" name="Group 21"/>
            <p:cNvGrpSpPr>
              <a:grpSpLocks/>
            </p:cNvGrpSpPr>
            <p:nvPr/>
          </p:nvGrpSpPr>
          <p:grpSpPr bwMode="auto">
            <a:xfrm>
              <a:off x="624" y="3312"/>
              <a:ext cx="528" cy="624"/>
              <a:chOff x="2016" y="3024"/>
              <a:chExt cx="528" cy="624"/>
            </a:xfrm>
          </p:grpSpPr>
          <p:sp>
            <p:nvSpPr>
              <p:cNvPr id="148502" name="AutoShape 22"/>
              <p:cNvSpPr>
                <a:spLocks noChangeArrowheads="1"/>
              </p:cNvSpPr>
              <p:nvPr/>
            </p:nvSpPr>
            <p:spPr bwMode="auto">
              <a:xfrm flipH="1">
                <a:off x="2016" y="3072"/>
                <a:ext cx="480" cy="576"/>
              </a:xfrm>
              <a:prstGeom prst="rtTriangle">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8503" name="Group 23"/>
              <p:cNvGrpSpPr>
                <a:grpSpLocks/>
              </p:cNvGrpSpPr>
              <p:nvPr/>
            </p:nvGrpSpPr>
            <p:grpSpPr bwMode="auto">
              <a:xfrm>
                <a:off x="2016" y="3024"/>
                <a:ext cx="528" cy="624"/>
                <a:chOff x="576" y="3312"/>
                <a:chExt cx="528" cy="624"/>
              </a:xfrm>
            </p:grpSpPr>
            <p:sp>
              <p:nvSpPr>
                <p:cNvPr id="148504" name="Freeform 24"/>
                <p:cNvSpPr>
                  <a:spLocks/>
                </p:cNvSpPr>
                <p:nvPr/>
              </p:nvSpPr>
              <p:spPr bwMode="auto">
                <a:xfrm>
                  <a:off x="576" y="3312"/>
                  <a:ext cx="528" cy="624"/>
                </a:xfrm>
                <a:custGeom>
                  <a:avLst/>
                  <a:gdLst>
                    <a:gd name="T0" fmla="*/ 528 w 528"/>
                    <a:gd name="T1" fmla="*/ 0 h 624"/>
                    <a:gd name="T2" fmla="*/ 384 w 528"/>
                    <a:gd name="T3" fmla="*/ 96 h 624"/>
                    <a:gd name="T4" fmla="*/ 192 w 528"/>
                    <a:gd name="T5" fmla="*/ 336 h 624"/>
                    <a:gd name="T6" fmla="*/ 0 w 528"/>
                    <a:gd name="T7" fmla="*/ 624 h 624"/>
                  </a:gdLst>
                  <a:ahLst/>
                  <a:cxnLst>
                    <a:cxn ang="0">
                      <a:pos x="T0" y="T1"/>
                    </a:cxn>
                    <a:cxn ang="0">
                      <a:pos x="T2" y="T3"/>
                    </a:cxn>
                    <a:cxn ang="0">
                      <a:pos x="T4" y="T5"/>
                    </a:cxn>
                    <a:cxn ang="0">
                      <a:pos x="T6" y="T7"/>
                    </a:cxn>
                  </a:cxnLst>
                  <a:rect l="0" t="0" r="r" b="b"/>
                  <a:pathLst>
                    <a:path w="528" h="624">
                      <a:moveTo>
                        <a:pt x="528" y="0"/>
                      </a:moveTo>
                      <a:cubicBezTo>
                        <a:pt x="484" y="20"/>
                        <a:pt x="440" y="40"/>
                        <a:pt x="384" y="96"/>
                      </a:cubicBezTo>
                      <a:cubicBezTo>
                        <a:pt x="328" y="152"/>
                        <a:pt x="256" y="248"/>
                        <a:pt x="192" y="336"/>
                      </a:cubicBezTo>
                      <a:cubicBezTo>
                        <a:pt x="128" y="424"/>
                        <a:pt x="64" y="524"/>
                        <a:pt x="0" y="624"/>
                      </a:cubicBez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5" name="Freeform 25"/>
                <p:cNvSpPr>
                  <a:spLocks/>
                </p:cNvSpPr>
                <p:nvPr/>
              </p:nvSpPr>
              <p:spPr bwMode="auto">
                <a:xfrm>
                  <a:off x="672" y="3696"/>
                  <a:ext cx="192" cy="240"/>
                </a:xfrm>
                <a:custGeom>
                  <a:avLst/>
                  <a:gdLst>
                    <a:gd name="T0" fmla="*/ 192 w 192"/>
                    <a:gd name="T1" fmla="*/ 0 h 240"/>
                    <a:gd name="T2" fmla="*/ 96 w 192"/>
                    <a:gd name="T3" fmla="*/ 48 h 240"/>
                    <a:gd name="T4" fmla="*/ 48 w 192"/>
                    <a:gd name="T5" fmla="*/ 144 h 240"/>
                    <a:gd name="T6" fmla="*/ 0 w 192"/>
                    <a:gd name="T7" fmla="*/ 240 h 240"/>
                  </a:gdLst>
                  <a:ahLst/>
                  <a:cxnLst>
                    <a:cxn ang="0">
                      <a:pos x="T0" y="T1"/>
                    </a:cxn>
                    <a:cxn ang="0">
                      <a:pos x="T2" y="T3"/>
                    </a:cxn>
                    <a:cxn ang="0">
                      <a:pos x="T4" y="T5"/>
                    </a:cxn>
                    <a:cxn ang="0">
                      <a:pos x="T6" y="T7"/>
                    </a:cxn>
                  </a:cxnLst>
                  <a:rect l="0" t="0" r="r" b="b"/>
                  <a:pathLst>
                    <a:path w="192" h="240">
                      <a:moveTo>
                        <a:pt x="192" y="0"/>
                      </a:moveTo>
                      <a:cubicBezTo>
                        <a:pt x="156" y="12"/>
                        <a:pt x="120" y="24"/>
                        <a:pt x="96" y="48"/>
                      </a:cubicBezTo>
                      <a:cubicBezTo>
                        <a:pt x="72" y="72"/>
                        <a:pt x="64" y="112"/>
                        <a:pt x="48" y="144"/>
                      </a:cubicBezTo>
                      <a:cubicBezTo>
                        <a:pt x="32" y="176"/>
                        <a:pt x="16" y="208"/>
                        <a:pt x="0" y="240"/>
                      </a:cubicBez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6" name="Line 26"/>
                <p:cNvSpPr>
                  <a:spLocks noChangeShapeType="1"/>
                </p:cNvSpPr>
                <p:nvPr/>
              </p:nvSpPr>
              <p:spPr bwMode="auto">
                <a:xfrm>
                  <a:off x="576" y="393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48507" name="Group 27"/>
            <p:cNvGrpSpPr>
              <a:grpSpLocks/>
            </p:cNvGrpSpPr>
            <p:nvPr/>
          </p:nvGrpSpPr>
          <p:grpSpPr bwMode="auto">
            <a:xfrm>
              <a:off x="1134" y="2647"/>
              <a:ext cx="732" cy="823"/>
              <a:chOff x="1134" y="2647"/>
              <a:chExt cx="732" cy="823"/>
            </a:xfrm>
          </p:grpSpPr>
          <p:grpSp>
            <p:nvGrpSpPr>
              <p:cNvPr id="148508" name="Group 28"/>
              <p:cNvGrpSpPr>
                <a:grpSpLocks/>
              </p:cNvGrpSpPr>
              <p:nvPr/>
            </p:nvGrpSpPr>
            <p:grpSpPr bwMode="auto">
              <a:xfrm>
                <a:off x="1134" y="2647"/>
                <a:ext cx="732" cy="823"/>
                <a:chOff x="1134" y="2647"/>
                <a:chExt cx="732" cy="823"/>
              </a:xfrm>
            </p:grpSpPr>
            <p:grpSp>
              <p:nvGrpSpPr>
                <p:cNvPr id="148509" name="Group 29"/>
                <p:cNvGrpSpPr>
                  <a:grpSpLocks/>
                </p:cNvGrpSpPr>
                <p:nvPr/>
              </p:nvGrpSpPr>
              <p:grpSpPr bwMode="auto">
                <a:xfrm>
                  <a:off x="1134" y="2647"/>
                  <a:ext cx="721" cy="823"/>
                  <a:chOff x="1134" y="2647"/>
                  <a:chExt cx="721" cy="823"/>
                </a:xfrm>
              </p:grpSpPr>
              <p:grpSp>
                <p:nvGrpSpPr>
                  <p:cNvPr id="148510" name="Group 30"/>
                  <p:cNvGrpSpPr>
                    <a:grpSpLocks/>
                  </p:cNvGrpSpPr>
                  <p:nvPr/>
                </p:nvGrpSpPr>
                <p:grpSpPr bwMode="auto">
                  <a:xfrm>
                    <a:off x="1134" y="2647"/>
                    <a:ext cx="721" cy="823"/>
                    <a:chOff x="1134" y="2647"/>
                    <a:chExt cx="721" cy="823"/>
                  </a:xfrm>
                </p:grpSpPr>
                <p:sp>
                  <p:nvSpPr>
                    <p:cNvPr id="148511" name="Freeform 31"/>
                    <p:cNvSpPr>
                      <a:spLocks/>
                    </p:cNvSpPr>
                    <p:nvPr/>
                  </p:nvSpPr>
                  <p:spPr bwMode="auto">
                    <a:xfrm>
                      <a:off x="1134" y="2647"/>
                      <a:ext cx="721" cy="823"/>
                    </a:xfrm>
                    <a:custGeom>
                      <a:avLst/>
                      <a:gdLst>
                        <a:gd name="T0" fmla="*/ 0 w 1442"/>
                        <a:gd name="T1" fmla="*/ 1375 h 1645"/>
                        <a:gd name="T2" fmla="*/ 140 w 1442"/>
                        <a:gd name="T3" fmla="*/ 1196 h 1645"/>
                        <a:gd name="T4" fmla="*/ 238 w 1442"/>
                        <a:gd name="T5" fmla="*/ 1089 h 1645"/>
                        <a:gd name="T6" fmla="*/ 300 w 1442"/>
                        <a:gd name="T7" fmla="*/ 1011 h 1645"/>
                        <a:gd name="T8" fmla="*/ 305 w 1442"/>
                        <a:gd name="T9" fmla="*/ 918 h 1645"/>
                        <a:gd name="T10" fmla="*/ 276 w 1442"/>
                        <a:gd name="T11" fmla="*/ 840 h 1645"/>
                        <a:gd name="T12" fmla="*/ 233 w 1442"/>
                        <a:gd name="T13" fmla="*/ 773 h 1645"/>
                        <a:gd name="T14" fmla="*/ 213 w 1442"/>
                        <a:gd name="T15" fmla="*/ 710 h 1645"/>
                        <a:gd name="T16" fmla="*/ 191 w 1442"/>
                        <a:gd name="T17" fmla="*/ 663 h 1645"/>
                        <a:gd name="T18" fmla="*/ 170 w 1442"/>
                        <a:gd name="T19" fmla="*/ 554 h 1645"/>
                        <a:gd name="T20" fmla="*/ 172 w 1442"/>
                        <a:gd name="T21" fmla="*/ 485 h 1645"/>
                        <a:gd name="T22" fmla="*/ 182 w 1442"/>
                        <a:gd name="T23" fmla="*/ 387 h 1645"/>
                        <a:gd name="T24" fmla="*/ 211 w 1442"/>
                        <a:gd name="T25" fmla="*/ 304 h 1645"/>
                        <a:gd name="T26" fmla="*/ 257 w 1442"/>
                        <a:gd name="T27" fmla="*/ 216 h 1645"/>
                        <a:gd name="T28" fmla="*/ 305 w 1442"/>
                        <a:gd name="T29" fmla="*/ 165 h 1645"/>
                        <a:gd name="T30" fmla="*/ 379 w 1442"/>
                        <a:gd name="T31" fmla="*/ 97 h 1645"/>
                        <a:gd name="T32" fmla="*/ 484 w 1442"/>
                        <a:gd name="T33" fmla="*/ 48 h 1645"/>
                        <a:gd name="T34" fmla="*/ 577 w 1442"/>
                        <a:gd name="T35" fmla="*/ 22 h 1645"/>
                        <a:gd name="T36" fmla="*/ 689 w 1442"/>
                        <a:gd name="T37" fmla="*/ 1 h 1645"/>
                        <a:gd name="T38" fmla="*/ 801 w 1442"/>
                        <a:gd name="T39" fmla="*/ 0 h 1645"/>
                        <a:gd name="T40" fmla="*/ 891 w 1442"/>
                        <a:gd name="T41" fmla="*/ 8 h 1645"/>
                        <a:gd name="T42" fmla="*/ 1003 w 1442"/>
                        <a:gd name="T43" fmla="*/ 34 h 1645"/>
                        <a:gd name="T44" fmla="*/ 1108 w 1442"/>
                        <a:gd name="T45" fmla="*/ 71 h 1645"/>
                        <a:gd name="T46" fmla="*/ 1183 w 1442"/>
                        <a:gd name="T47" fmla="*/ 112 h 1645"/>
                        <a:gd name="T48" fmla="*/ 1271 w 1442"/>
                        <a:gd name="T49" fmla="*/ 182 h 1645"/>
                        <a:gd name="T50" fmla="*/ 1344 w 1442"/>
                        <a:gd name="T51" fmla="*/ 273 h 1645"/>
                        <a:gd name="T52" fmla="*/ 1393 w 1442"/>
                        <a:gd name="T53" fmla="*/ 366 h 1645"/>
                        <a:gd name="T54" fmla="*/ 1425 w 1442"/>
                        <a:gd name="T55" fmla="*/ 433 h 1645"/>
                        <a:gd name="T56" fmla="*/ 1442 w 1442"/>
                        <a:gd name="T57" fmla="*/ 551 h 1645"/>
                        <a:gd name="T58" fmla="*/ 1437 w 1442"/>
                        <a:gd name="T59" fmla="*/ 674 h 1645"/>
                        <a:gd name="T60" fmla="*/ 1426 w 1442"/>
                        <a:gd name="T61" fmla="*/ 768 h 1645"/>
                        <a:gd name="T62" fmla="*/ 1393 w 1442"/>
                        <a:gd name="T63" fmla="*/ 891 h 1645"/>
                        <a:gd name="T64" fmla="*/ 1350 w 1442"/>
                        <a:gd name="T65" fmla="*/ 1015 h 1645"/>
                        <a:gd name="T66" fmla="*/ 1297 w 1442"/>
                        <a:gd name="T67" fmla="*/ 1109 h 1645"/>
                        <a:gd name="T68" fmla="*/ 1226 w 1442"/>
                        <a:gd name="T69" fmla="*/ 1210 h 1645"/>
                        <a:gd name="T70" fmla="*/ 1141 w 1442"/>
                        <a:gd name="T71" fmla="*/ 1272 h 1645"/>
                        <a:gd name="T72" fmla="*/ 1056 w 1442"/>
                        <a:gd name="T73" fmla="*/ 1304 h 1645"/>
                        <a:gd name="T74" fmla="*/ 962 w 1442"/>
                        <a:gd name="T75" fmla="*/ 1324 h 1645"/>
                        <a:gd name="T76" fmla="*/ 879 w 1442"/>
                        <a:gd name="T77" fmla="*/ 1323 h 1645"/>
                        <a:gd name="T78" fmla="*/ 811 w 1442"/>
                        <a:gd name="T79" fmla="*/ 1298 h 1645"/>
                        <a:gd name="T80" fmla="*/ 752 w 1442"/>
                        <a:gd name="T81" fmla="*/ 1265 h 1645"/>
                        <a:gd name="T82" fmla="*/ 724 w 1442"/>
                        <a:gd name="T83" fmla="*/ 1254 h 1645"/>
                        <a:gd name="T84" fmla="*/ 748 w 1442"/>
                        <a:gd name="T85" fmla="*/ 1319 h 1645"/>
                        <a:gd name="T86" fmla="*/ 791 w 1442"/>
                        <a:gd name="T87" fmla="*/ 1381 h 1645"/>
                        <a:gd name="T88" fmla="*/ 811 w 1442"/>
                        <a:gd name="T89" fmla="*/ 1469 h 1645"/>
                        <a:gd name="T90" fmla="*/ 811 w 1442"/>
                        <a:gd name="T91" fmla="*/ 1645 h 1645"/>
                        <a:gd name="T92" fmla="*/ 625 w 1442"/>
                        <a:gd name="T93" fmla="*/ 1631 h 1645"/>
                        <a:gd name="T94" fmla="*/ 441 w 1442"/>
                        <a:gd name="T95" fmla="*/ 1557 h 1645"/>
                        <a:gd name="T96" fmla="*/ 305 w 1442"/>
                        <a:gd name="T97" fmla="*/ 1474 h 1645"/>
                        <a:gd name="T98" fmla="*/ 0 w 1442"/>
                        <a:gd name="T99" fmla="*/ 1375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2" h="1645">
                          <a:moveTo>
                            <a:pt x="0" y="1375"/>
                          </a:moveTo>
                          <a:lnTo>
                            <a:pt x="140" y="1196"/>
                          </a:lnTo>
                          <a:lnTo>
                            <a:pt x="238" y="1089"/>
                          </a:lnTo>
                          <a:lnTo>
                            <a:pt x="300" y="1011"/>
                          </a:lnTo>
                          <a:lnTo>
                            <a:pt x="305" y="918"/>
                          </a:lnTo>
                          <a:lnTo>
                            <a:pt x="276" y="840"/>
                          </a:lnTo>
                          <a:lnTo>
                            <a:pt x="233" y="773"/>
                          </a:lnTo>
                          <a:lnTo>
                            <a:pt x="213" y="710"/>
                          </a:lnTo>
                          <a:lnTo>
                            <a:pt x="191" y="663"/>
                          </a:lnTo>
                          <a:lnTo>
                            <a:pt x="170" y="554"/>
                          </a:lnTo>
                          <a:lnTo>
                            <a:pt x="172" y="485"/>
                          </a:lnTo>
                          <a:lnTo>
                            <a:pt x="182" y="387"/>
                          </a:lnTo>
                          <a:lnTo>
                            <a:pt x="211" y="304"/>
                          </a:lnTo>
                          <a:lnTo>
                            <a:pt x="257" y="216"/>
                          </a:lnTo>
                          <a:lnTo>
                            <a:pt x="305" y="165"/>
                          </a:lnTo>
                          <a:lnTo>
                            <a:pt x="379" y="97"/>
                          </a:lnTo>
                          <a:lnTo>
                            <a:pt x="484" y="48"/>
                          </a:lnTo>
                          <a:lnTo>
                            <a:pt x="577" y="22"/>
                          </a:lnTo>
                          <a:lnTo>
                            <a:pt x="689" y="1"/>
                          </a:lnTo>
                          <a:lnTo>
                            <a:pt x="801" y="0"/>
                          </a:lnTo>
                          <a:lnTo>
                            <a:pt x="891" y="8"/>
                          </a:lnTo>
                          <a:lnTo>
                            <a:pt x="1003" y="34"/>
                          </a:lnTo>
                          <a:lnTo>
                            <a:pt x="1108" y="71"/>
                          </a:lnTo>
                          <a:lnTo>
                            <a:pt x="1183" y="112"/>
                          </a:lnTo>
                          <a:lnTo>
                            <a:pt x="1271" y="182"/>
                          </a:lnTo>
                          <a:lnTo>
                            <a:pt x="1344" y="273"/>
                          </a:lnTo>
                          <a:lnTo>
                            <a:pt x="1393" y="366"/>
                          </a:lnTo>
                          <a:lnTo>
                            <a:pt x="1425" y="433"/>
                          </a:lnTo>
                          <a:lnTo>
                            <a:pt x="1442" y="551"/>
                          </a:lnTo>
                          <a:lnTo>
                            <a:pt x="1437" y="674"/>
                          </a:lnTo>
                          <a:lnTo>
                            <a:pt x="1426" y="768"/>
                          </a:lnTo>
                          <a:lnTo>
                            <a:pt x="1393" y="891"/>
                          </a:lnTo>
                          <a:lnTo>
                            <a:pt x="1350" y="1015"/>
                          </a:lnTo>
                          <a:lnTo>
                            <a:pt x="1297" y="1109"/>
                          </a:lnTo>
                          <a:lnTo>
                            <a:pt x="1226" y="1210"/>
                          </a:lnTo>
                          <a:lnTo>
                            <a:pt x="1141" y="1272"/>
                          </a:lnTo>
                          <a:lnTo>
                            <a:pt x="1056" y="1304"/>
                          </a:lnTo>
                          <a:lnTo>
                            <a:pt x="962" y="1324"/>
                          </a:lnTo>
                          <a:lnTo>
                            <a:pt x="879" y="1323"/>
                          </a:lnTo>
                          <a:lnTo>
                            <a:pt x="811" y="1298"/>
                          </a:lnTo>
                          <a:lnTo>
                            <a:pt x="752" y="1265"/>
                          </a:lnTo>
                          <a:lnTo>
                            <a:pt x="724" y="1254"/>
                          </a:lnTo>
                          <a:lnTo>
                            <a:pt x="748" y="1319"/>
                          </a:lnTo>
                          <a:lnTo>
                            <a:pt x="791" y="1381"/>
                          </a:lnTo>
                          <a:lnTo>
                            <a:pt x="811" y="1469"/>
                          </a:lnTo>
                          <a:lnTo>
                            <a:pt x="811" y="1645"/>
                          </a:lnTo>
                          <a:lnTo>
                            <a:pt x="625" y="1631"/>
                          </a:lnTo>
                          <a:lnTo>
                            <a:pt x="441" y="1557"/>
                          </a:lnTo>
                          <a:lnTo>
                            <a:pt x="305" y="1474"/>
                          </a:lnTo>
                          <a:lnTo>
                            <a:pt x="0" y="1375"/>
                          </a:lnTo>
                          <a:close/>
                        </a:path>
                      </a:pathLst>
                    </a:custGeom>
                    <a:solidFill>
                      <a:srgbClr val="E0A080"/>
                    </a:solidFill>
                    <a:ln w="6350">
                      <a:solidFill>
                        <a:srgbClr val="000000"/>
                      </a:solidFill>
                      <a:prstDash val="solid"/>
                      <a:round/>
                      <a:headEnd/>
                      <a:tailEnd/>
                    </a:ln>
                  </p:spPr>
                  <p:txBody>
                    <a:bodyPr/>
                    <a:lstStyle/>
                    <a:p>
                      <a:endParaRPr lang="zh-CN" altLang="en-US"/>
                    </a:p>
                  </p:txBody>
                </p:sp>
                <p:sp>
                  <p:nvSpPr>
                    <p:cNvPr id="148512" name="Freeform 32"/>
                    <p:cNvSpPr>
                      <a:spLocks/>
                    </p:cNvSpPr>
                    <p:nvPr/>
                  </p:nvSpPr>
                  <p:spPr bwMode="auto">
                    <a:xfrm>
                      <a:off x="1533" y="2952"/>
                      <a:ext cx="43" cy="139"/>
                    </a:xfrm>
                    <a:custGeom>
                      <a:avLst/>
                      <a:gdLst>
                        <a:gd name="T0" fmla="*/ 86 w 86"/>
                        <a:gd name="T1" fmla="*/ 277 h 277"/>
                        <a:gd name="T2" fmla="*/ 46 w 86"/>
                        <a:gd name="T3" fmla="*/ 265 h 277"/>
                        <a:gd name="T4" fmla="*/ 24 w 86"/>
                        <a:gd name="T5" fmla="*/ 241 h 277"/>
                        <a:gd name="T6" fmla="*/ 7 w 86"/>
                        <a:gd name="T7" fmla="*/ 202 h 277"/>
                        <a:gd name="T8" fmla="*/ 0 w 86"/>
                        <a:gd name="T9" fmla="*/ 153 h 277"/>
                        <a:gd name="T10" fmla="*/ 3 w 86"/>
                        <a:gd name="T11" fmla="*/ 96 h 277"/>
                        <a:gd name="T12" fmla="*/ 16 w 86"/>
                        <a:gd name="T13" fmla="*/ 60 h 277"/>
                        <a:gd name="T14" fmla="*/ 39 w 86"/>
                        <a:gd name="T15" fmla="*/ 24 h 277"/>
                        <a:gd name="T16" fmla="*/ 65 w 86"/>
                        <a:gd name="T1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277">
                          <a:moveTo>
                            <a:pt x="86" y="277"/>
                          </a:moveTo>
                          <a:lnTo>
                            <a:pt x="46" y="265"/>
                          </a:lnTo>
                          <a:lnTo>
                            <a:pt x="24" y="241"/>
                          </a:lnTo>
                          <a:lnTo>
                            <a:pt x="7" y="202"/>
                          </a:lnTo>
                          <a:lnTo>
                            <a:pt x="0" y="153"/>
                          </a:lnTo>
                          <a:lnTo>
                            <a:pt x="3" y="96"/>
                          </a:lnTo>
                          <a:lnTo>
                            <a:pt x="16" y="60"/>
                          </a:lnTo>
                          <a:lnTo>
                            <a:pt x="39" y="24"/>
                          </a:lnTo>
                          <a:lnTo>
                            <a:pt x="6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8513" name="Group 33"/>
                  <p:cNvGrpSpPr>
                    <a:grpSpLocks/>
                  </p:cNvGrpSpPr>
                  <p:nvPr/>
                </p:nvGrpSpPr>
                <p:grpSpPr bwMode="auto">
                  <a:xfrm>
                    <a:off x="1159" y="2649"/>
                    <a:ext cx="630" cy="526"/>
                    <a:chOff x="1159" y="2649"/>
                    <a:chExt cx="630" cy="526"/>
                  </a:xfrm>
                </p:grpSpPr>
                <p:grpSp>
                  <p:nvGrpSpPr>
                    <p:cNvPr id="148514" name="Group 34"/>
                    <p:cNvGrpSpPr>
                      <a:grpSpLocks/>
                    </p:cNvGrpSpPr>
                    <p:nvPr/>
                  </p:nvGrpSpPr>
                  <p:grpSpPr bwMode="auto">
                    <a:xfrm>
                      <a:off x="1314" y="2649"/>
                      <a:ext cx="414" cy="152"/>
                      <a:chOff x="1314" y="2649"/>
                      <a:chExt cx="414" cy="152"/>
                    </a:xfrm>
                  </p:grpSpPr>
                  <p:sp>
                    <p:nvSpPr>
                      <p:cNvPr id="148515" name="Freeform 35"/>
                      <p:cNvSpPr>
                        <a:spLocks/>
                      </p:cNvSpPr>
                      <p:nvPr/>
                    </p:nvSpPr>
                    <p:spPr bwMode="auto">
                      <a:xfrm>
                        <a:off x="1344" y="2671"/>
                        <a:ext cx="384" cy="130"/>
                      </a:xfrm>
                      <a:custGeom>
                        <a:avLst/>
                        <a:gdLst>
                          <a:gd name="T0" fmla="*/ 0 w 768"/>
                          <a:gd name="T1" fmla="*/ 259 h 259"/>
                          <a:gd name="T2" fmla="*/ 64 w 768"/>
                          <a:gd name="T3" fmla="*/ 176 h 259"/>
                          <a:gd name="T4" fmla="*/ 140 w 768"/>
                          <a:gd name="T5" fmla="*/ 115 h 259"/>
                          <a:gd name="T6" fmla="*/ 229 w 768"/>
                          <a:gd name="T7" fmla="*/ 64 h 259"/>
                          <a:gd name="T8" fmla="*/ 321 w 768"/>
                          <a:gd name="T9" fmla="*/ 29 h 259"/>
                          <a:gd name="T10" fmla="*/ 427 w 768"/>
                          <a:gd name="T11" fmla="*/ 11 h 259"/>
                          <a:gd name="T12" fmla="*/ 556 w 768"/>
                          <a:gd name="T13" fmla="*/ 0 h 259"/>
                          <a:gd name="T14" fmla="*/ 649 w 768"/>
                          <a:gd name="T15" fmla="*/ 16 h 259"/>
                          <a:gd name="T16" fmla="*/ 768 w 768"/>
                          <a:gd name="T17" fmla="*/ 5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8" h="259">
                            <a:moveTo>
                              <a:pt x="0" y="259"/>
                            </a:moveTo>
                            <a:lnTo>
                              <a:pt x="64" y="176"/>
                            </a:lnTo>
                            <a:lnTo>
                              <a:pt x="140" y="115"/>
                            </a:lnTo>
                            <a:lnTo>
                              <a:pt x="229" y="64"/>
                            </a:lnTo>
                            <a:lnTo>
                              <a:pt x="321" y="29"/>
                            </a:lnTo>
                            <a:lnTo>
                              <a:pt x="427" y="11"/>
                            </a:lnTo>
                            <a:lnTo>
                              <a:pt x="556" y="0"/>
                            </a:lnTo>
                            <a:lnTo>
                              <a:pt x="649" y="16"/>
                            </a:lnTo>
                            <a:lnTo>
                              <a:pt x="768" y="56"/>
                            </a:lnTo>
                          </a:path>
                        </a:pathLst>
                      </a:custGeom>
                      <a:noFill/>
                      <a:ln w="6350">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516" name="Freeform 36"/>
                      <p:cNvSpPr>
                        <a:spLocks/>
                      </p:cNvSpPr>
                      <p:nvPr/>
                    </p:nvSpPr>
                    <p:spPr bwMode="auto">
                      <a:xfrm>
                        <a:off x="1314" y="2649"/>
                        <a:ext cx="389" cy="142"/>
                      </a:xfrm>
                      <a:custGeom>
                        <a:avLst/>
                        <a:gdLst>
                          <a:gd name="T0" fmla="*/ 0 w 776"/>
                          <a:gd name="T1" fmla="*/ 285 h 285"/>
                          <a:gd name="T2" fmla="*/ 40 w 776"/>
                          <a:gd name="T3" fmla="*/ 205 h 285"/>
                          <a:gd name="T4" fmla="*/ 88 w 776"/>
                          <a:gd name="T5" fmla="*/ 141 h 285"/>
                          <a:gd name="T6" fmla="*/ 147 w 776"/>
                          <a:gd name="T7" fmla="*/ 84 h 285"/>
                          <a:gd name="T8" fmla="*/ 227 w 776"/>
                          <a:gd name="T9" fmla="*/ 35 h 285"/>
                          <a:gd name="T10" fmla="*/ 341 w 776"/>
                          <a:gd name="T11" fmla="*/ 5 h 285"/>
                          <a:gd name="T12" fmla="*/ 450 w 776"/>
                          <a:gd name="T13" fmla="*/ 0 h 285"/>
                          <a:gd name="T14" fmla="*/ 568 w 776"/>
                          <a:gd name="T15" fmla="*/ 14 h 285"/>
                          <a:gd name="T16" fmla="*/ 668 w 776"/>
                          <a:gd name="T17" fmla="*/ 38 h 285"/>
                          <a:gd name="T18" fmla="*/ 726 w 776"/>
                          <a:gd name="T19" fmla="*/ 62 h 285"/>
                          <a:gd name="T20" fmla="*/ 776 w 776"/>
                          <a:gd name="T21" fmla="*/ 8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6" h="285">
                            <a:moveTo>
                              <a:pt x="0" y="285"/>
                            </a:moveTo>
                            <a:lnTo>
                              <a:pt x="40" y="205"/>
                            </a:lnTo>
                            <a:lnTo>
                              <a:pt x="88" y="141"/>
                            </a:lnTo>
                            <a:lnTo>
                              <a:pt x="147" y="84"/>
                            </a:lnTo>
                            <a:lnTo>
                              <a:pt x="227" y="35"/>
                            </a:lnTo>
                            <a:lnTo>
                              <a:pt x="341" y="5"/>
                            </a:lnTo>
                            <a:lnTo>
                              <a:pt x="450" y="0"/>
                            </a:lnTo>
                            <a:lnTo>
                              <a:pt x="568" y="14"/>
                            </a:lnTo>
                            <a:lnTo>
                              <a:pt x="668" y="38"/>
                            </a:lnTo>
                            <a:lnTo>
                              <a:pt x="726" y="62"/>
                            </a:lnTo>
                            <a:lnTo>
                              <a:pt x="776" y="86"/>
                            </a:lnTo>
                          </a:path>
                        </a:pathLst>
                      </a:custGeom>
                      <a:noFill/>
                      <a:ln w="6350">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8517" name="Group 37"/>
                    <p:cNvGrpSpPr>
                      <a:grpSpLocks/>
                    </p:cNvGrpSpPr>
                    <p:nvPr/>
                  </p:nvGrpSpPr>
                  <p:grpSpPr bwMode="auto">
                    <a:xfrm>
                      <a:off x="1159" y="2743"/>
                      <a:ext cx="630" cy="432"/>
                      <a:chOff x="1159" y="2743"/>
                      <a:chExt cx="630" cy="432"/>
                    </a:xfrm>
                  </p:grpSpPr>
                  <p:grpSp>
                    <p:nvGrpSpPr>
                      <p:cNvPr id="148518" name="Group 38"/>
                      <p:cNvGrpSpPr>
                        <a:grpSpLocks/>
                      </p:cNvGrpSpPr>
                      <p:nvPr/>
                    </p:nvGrpSpPr>
                    <p:grpSpPr bwMode="auto">
                      <a:xfrm>
                        <a:off x="1159" y="2743"/>
                        <a:ext cx="225" cy="249"/>
                        <a:chOff x="1159" y="2743"/>
                        <a:chExt cx="225" cy="249"/>
                      </a:xfrm>
                    </p:grpSpPr>
                    <p:sp>
                      <p:nvSpPr>
                        <p:cNvPr id="148519" name="Freeform 39"/>
                        <p:cNvSpPr>
                          <a:spLocks/>
                        </p:cNvSpPr>
                        <p:nvPr/>
                      </p:nvSpPr>
                      <p:spPr bwMode="auto">
                        <a:xfrm>
                          <a:off x="1159" y="2743"/>
                          <a:ext cx="225" cy="249"/>
                        </a:xfrm>
                        <a:custGeom>
                          <a:avLst/>
                          <a:gdLst>
                            <a:gd name="T0" fmla="*/ 24 w 449"/>
                            <a:gd name="T1" fmla="*/ 408 h 498"/>
                            <a:gd name="T2" fmla="*/ 16 w 449"/>
                            <a:gd name="T3" fmla="*/ 215 h 498"/>
                            <a:gd name="T4" fmla="*/ 75 w 449"/>
                            <a:gd name="T5" fmla="*/ 93 h 498"/>
                            <a:gd name="T6" fmla="*/ 119 w 449"/>
                            <a:gd name="T7" fmla="*/ 23 h 498"/>
                            <a:gd name="T8" fmla="*/ 162 w 449"/>
                            <a:gd name="T9" fmla="*/ 0 h 498"/>
                            <a:gd name="T10" fmla="*/ 185 w 449"/>
                            <a:gd name="T11" fmla="*/ 44 h 498"/>
                            <a:gd name="T12" fmla="*/ 220 w 449"/>
                            <a:gd name="T13" fmla="*/ 25 h 498"/>
                            <a:gd name="T14" fmla="*/ 242 w 449"/>
                            <a:gd name="T15" fmla="*/ 70 h 498"/>
                            <a:gd name="T16" fmla="*/ 265 w 449"/>
                            <a:gd name="T17" fmla="*/ 99 h 498"/>
                            <a:gd name="T18" fmla="*/ 291 w 449"/>
                            <a:gd name="T19" fmla="*/ 126 h 498"/>
                            <a:gd name="T20" fmla="*/ 286 w 449"/>
                            <a:gd name="T21" fmla="*/ 168 h 498"/>
                            <a:gd name="T22" fmla="*/ 319 w 449"/>
                            <a:gd name="T23" fmla="*/ 142 h 498"/>
                            <a:gd name="T24" fmla="*/ 351 w 449"/>
                            <a:gd name="T25" fmla="*/ 166 h 498"/>
                            <a:gd name="T26" fmla="*/ 354 w 449"/>
                            <a:gd name="T27" fmla="*/ 200 h 498"/>
                            <a:gd name="T28" fmla="*/ 391 w 449"/>
                            <a:gd name="T29" fmla="*/ 205 h 498"/>
                            <a:gd name="T30" fmla="*/ 404 w 449"/>
                            <a:gd name="T31" fmla="*/ 245 h 498"/>
                            <a:gd name="T32" fmla="*/ 433 w 449"/>
                            <a:gd name="T33" fmla="*/ 283 h 498"/>
                            <a:gd name="T34" fmla="*/ 423 w 449"/>
                            <a:gd name="T35" fmla="*/ 366 h 498"/>
                            <a:gd name="T36" fmla="*/ 438 w 449"/>
                            <a:gd name="T37" fmla="*/ 422 h 498"/>
                            <a:gd name="T38" fmla="*/ 446 w 449"/>
                            <a:gd name="T39" fmla="*/ 471 h 498"/>
                            <a:gd name="T40" fmla="*/ 417 w 449"/>
                            <a:gd name="T41" fmla="*/ 498 h 498"/>
                            <a:gd name="T42" fmla="*/ 381 w 449"/>
                            <a:gd name="T43" fmla="*/ 492 h 498"/>
                            <a:gd name="T44" fmla="*/ 351 w 449"/>
                            <a:gd name="T45" fmla="*/ 455 h 498"/>
                            <a:gd name="T46" fmla="*/ 328 w 449"/>
                            <a:gd name="T47" fmla="*/ 450 h 498"/>
                            <a:gd name="T48" fmla="*/ 290 w 449"/>
                            <a:gd name="T49" fmla="*/ 440 h 498"/>
                            <a:gd name="T50" fmla="*/ 265 w 449"/>
                            <a:gd name="T51" fmla="*/ 433 h 498"/>
                            <a:gd name="T52" fmla="*/ 248 w 449"/>
                            <a:gd name="T53" fmla="*/ 423 h 498"/>
                            <a:gd name="T54" fmla="*/ 220 w 449"/>
                            <a:gd name="T55" fmla="*/ 417 h 498"/>
                            <a:gd name="T56" fmla="*/ 200 w 449"/>
                            <a:gd name="T57" fmla="*/ 385 h 498"/>
                            <a:gd name="T58" fmla="*/ 187 w 449"/>
                            <a:gd name="T59" fmla="*/ 418 h 498"/>
                            <a:gd name="T60" fmla="*/ 158 w 449"/>
                            <a:gd name="T61" fmla="*/ 429 h 498"/>
                            <a:gd name="T62" fmla="*/ 144 w 449"/>
                            <a:gd name="T63" fmla="*/ 440 h 498"/>
                            <a:gd name="T64" fmla="*/ 119 w 449"/>
                            <a:gd name="T65" fmla="*/ 47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9" h="498">
                              <a:moveTo>
                                <a:pt x="83" y="472"/>
                              </a:moveTo>
                              <a:lnTo>
                                <a:pt x="24" y="408"/>
                              </a:lnTo>
                              <a:lnTo>
                                <a:pt x="0" y="323"/>
                              </a:lnTo>
                              <a:lnTo>
                                <a:pt x="16" y="215"/>
                              </a:lnTo>
                              <a:lnTo>
                                <a:pt x="49" y="134"/>
                              </a:lnTo>
                              <a:lnTo>
                                <a:pt x="75" y="93"/>
                              </a:lnTo>
                              <a:lnTo>
                                <a:pt x="104" y="40"/>
                              </a:lnTo>
                              <a:lnTo>
                                <a:pt x="119" y="23"/>
                              </a:lnTo>
                              <a:lnTo>
                                <a:pt x="140" y="1"/>
                              </a:lnTo>
                              <a:lnTo>
                                <a:pt x="162" y="0"/>
                              </a:lnTo>
                              <a:lnTo>
                                <a:pt x="174" y="19"/>
                              </a:lnTo>
                              <a:lnTo>
                                <a:pt x="185" y="44"/>
                              </a:lnTo>
                              <a:lnTo>
                                <a:pt x="195" y="28"/>
                              </a:lnTo>
                              <a:lnTo>
                                <a:pt x="220" y="25"/>
                              </a:lnTo>
                              <a:lnTo>
                                <a:pt x="235" y="44"/>
                              </a:lnTo>
                              <a:lnTo>
                                <a:pt x="242" y="70"/>
                              </a:lnTo>
                              <a:lnTo>
                                <a:pt x="248" y="110"/>
                              </a:lnTo>
                              <a:lnTo>
                                <a:pt x="265" y="99"/>
                              </a:lnTo>
                              <a:lnTo>
                                <a:pt x="286" y="113"/>
                              </a:lnTo>
                              <a:lnTo>
                                <a:pt x="291" y="126"/>
                              </a:lnTo>
                              <a:lnTo>
                                <a:pt x="290" y="149"/>
                              </a:lnTo>
                              <a:lnTo>
                                <a:pt x="286" y="168"/>
                              </a:lnTo>
                              <a:lnTo>
                                <a:pt x="300" y="152"/>
                              </a:lnTo>
                              <a:lnTo>
                                <a:pt x="319" y="142"/>
                              </a:lnTo>
                              <a:lnTo>
                                <a:pt x="348" y="149"/>
                              </a:lnTo>
                              <a:lnTo>
                                <a:pt x="351" y="166"/>
                              </a:lnTo>
                              <a:lnTo>
                                <a:pt x="354" y="181"/>
                              </a:lnTo>
                              <a:lnTo>
                                <a:pt x="354" y="200"/>
                              </a:lnTo>
                              <a:lnTo>
                                <a:pt x="371" y="194"/>
                              </a:lnTo>
                              <a:lnTo>
                                <a:pt x="391" y="205"/>
                              </a:lnTo>
                              <a:lnTo>
                                <a:pt x="399" y="220"/>
                              </a:lnTo>
                              <a:lnTo>
                                <a:pt x="404" y="245"/>
                              </a:lnTo>
                              <a:lnTo>
                                <a:pt x="423" y="253"/>
                              </a:lnTo>
                              <a:lnTo>
                                <a:pt x="433" y="283"/>
                              </a:lnTo>
                              <a:lnTo>
                                <a:pt x="429" y="312"/>
                              </a:lnTo>
                              <a:lnTo>
                                <a:pt x="423" y="366"/>
                              </a:lnTo>
                              <a:lnTo>
                                <a:pt x="427" y="398"/>
                              </a:lnTo>
                              <a:lnTo>
                                <a:pt x="438" y="422"/>
                              </a:lnTo>
                              <a:lnTo>
                                <a:pt x="449" y="445"/>
                              </a:lnTo>
                              <a:lnTo>
                                <a:pt x="446" y="471"/>
                              </a:lnTo>
                              <a:lnTo>
                                <a:pt x="433" y="491"/>
                              </a:lnTo>
                              <a:lnTo>
                                <a:pt x="417" y="498"/>
                              </a:lnTo>
                              <a:lnTo>
                                <a:pt x="398" y="498"/>
                              </a:lnTo>
                              <a:lnTo>
                                <a:pt x="381" y="492"/>
                              </a:lnTo>
                              <a:lnTo>
                                <a:pt x="360" y="472"/>
                              </a:lnTo>
                              <a:lnTo>
                                <a:pt x="351" y="455"/>
                              </a:lnTo>
                              <a:lnTo>
                                <a:pt x="348" y="445"/>
                              </a:lnTo>
                              <a:lnTo>
                                <a:pt x="328" y="450"/>
                              </a:lnTo>
                              <a:lnTo>
                                <a:pt x="306" y="449"/>
                              </a:lnTo>
                              <a:lnTo>
                                <a:pt x="290" y="440"/>
                              </a:lnTo>
                              <a:lnTo>
                                <a:pt x="284" y="433"/>
                              </a:lnTo>
                              <a:lnTo>
                                <a:pt x="265" y="433"/>
                              </a:lnTo>
                              <a:lnTo>
                                <a:pt x="254" y="428"/>
                              </a:lnTo>
                              <a:lnTo>
                                <a:pt x="248" y="423"/>
                              </a:lnTo>
                              <a:lnTo>
                                <a:pt x="233" y="423"/>
                              </a:lnTo>
                              <a:lnTo>
                                <a:pt x="220" y="417"/>
                              </a:lnTo>
                              <a:lnTo>
                                <a:pt x="210" y="398"/>
                              </a:lnTo>
                              <a:lnTo>
                                <a:pt x="200" y="385"/>
                              </a:lnTo>
                              <a:lnTo>
                                <a:pt x="195" y="398"/>
                              </a:lnTo>
                              <a:lnTo>
                                <a:pt x="187" y="418"/>
                              </a:lnTo>
                              <a:lnTo>
                                <a:pt x="172" y="428"/>
                              </a:lnTo>
                              <a:lnTo>
                                <a:pt x="158" y="429"/>
                              </a:lnTo>
                              <a:lnTo>
                                <a:pt x="148" y="429"/>
                              </a:lnTo>
                              <a:lnTo>
                                <a:pt x="144" y="440"/>
                              </a:lnTo>
                              <a:lnTo>
                                <a:pt x="134" y="455"/>
                              </a:lnTo>
                              <a:lnTo>
                                <a:pt x="119" y="472"/>
                              </a:lnTo>
                              <a:lnTo>
                                <a:pt x="83" y="472"/>
                              </a:lnTo>
                              <a:close/>
                            </a:path>
                          </a:pathLst>
                        </a:custGeom>
                        <a:solidFill>
                          <a:srgbClr val="C08040"/>
                        </a:solidFill>
                        <a:ln w="6350">
                          <a:solidFill>
                            <a:srgbClr val="000000"/>
                          </a:solidFill>
                          <a:prstDash val="solid"/>
                          <a:round/>
                          <a:headEnd/>
                          <a:tailEnd/>
                        </a:ln>
                      </p:spPr>
                      <p:txBody>
                        <a:bodyPr/>
                        <a:lstStyle/>
                        <a:p>
                          <a:endParaRPr lang="zh-CN" altLang="en-US"/>
                        </a:p>
                      </p:txBody>
                    </p:sp>
                    <p:grpSp>
                      <p:nvGrpSpPr>
                        <p:cNvPr id="148520" name="Group 40"/>
                        <p:cNvGrpSpPr>
                          <a:grpSpLocks/>
                        </p:cNvGrpSpPr>
                        <p:nvPr/>
                      </p:nvGrpSpPr>
                      <p:grpSpPr bwMode="auto">
                        <a:xfrm>
                          <a:off x="1171" y="2756"/>
                          <a:ext cx="169" cy="217"/>
                          <a:chOff x="1171" y="2756"/>
                          <a:chExt cx="169" cy="217"/>
                        </a:xfrm>
                      </p:grpSpPr>
                      <p:sp>
                        <p:nvSpPr>
                          <p:cNvPr id="148521" name="Freeform 41"/>
                          <p:cNvSpPr>
                            <a:spLocks/>
                          </p:cNvSpPr>
                          <p:nvPr/>
                        </p:nvSpPr>
                        <p:spPr bwMode="auto">
                          <a:xfrm>
                            <a:off x="1306" y="2899"/>
                            <a:ext cx="34" cy="46"/>
                          </a:xfrm>
                          <a:custGeom>
                            <a:avLst/>
                            <a:gdLst>
                              <a:gd name="T0" fmla="*/ 19 w 66"/>
                              <a:gd name="T1" fmla="*/ 93 h 93"/>
                              <a:gd name="T2" fmla="*/ 14 w 66"/>
                              <a:gd name="T3" fmla="*/ 47 h 93"/>
                              <a:gd name="T4" fmla="*/ 29 w 66"/>
                              <a:gd name="T5" fmla="*/ 20 h 93"/>
                              <a:gd name="T6" fmla="*/ 66 w 66"/>
                              <a:gd name="T7" fmla="*/ 0 h 93"/>
                              <a:gd name="T8" fmla="*/ 43 w 66"/>
                              <a:gd name="T9" fmla="*/ 4 h 93"/>
                              <a:gd name="T10" fmla="*/ 12 w 66"/>
                              <a:gd name="T11" fmla="*/ 14 h 93"/>
                              <a:gd name="T12" fmla="*/ 0 w 66"/>
                              <a:gd name="T13" fmla="*/ 38 h 93"/>
                              <a:gd name="T14" fmla="*/ 19 w 66"/>
                              <a:gd name="T15" fmla="*/ 9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93">
                                <a:moveTo>
                                  <a:pt x="19" y="93"/>
                                </a:moveTo>
                                <a:lnTo>
                                  <a:pt x="14" y="47"/>
                                </a:lnTo>
                                <a:lnTo>
                                  <a:pt x="29" y="20"/>
                                </a:lnTo>
                                <a:lnTo>
                                  <a:pt x="66" y="0"/>
                                </a:lnTo>
                                <a:lnTo>
                                  <a:pt x="43" y="4"/>
                                </a:lnTo>
                                <a:lnTo>
                                  <a:pt x="12" y="14"/>
                                </a:lnTo>
                                <a:lnTo>
                                  <a:pt x="0" y="38"/>
                                </a:lnTo>
                                <a:lnTo>
                                  <a:pt x="19" y="93"/>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48522" name="Freeform 42"/>
                          <p:cNvSpPr>
                            <a:spLocks/>
                          </p:cNvSpPr>
                          <p:nvPr/>
                        </p:nvSpPr>
                        <p:spPr bwMode="auto">
                          <a:xfrm>
                            <a:off x="1243" y="2827"/>
                            <a:ext cx="54" cy="108"/>
                          </a:xfrm>
                          <a:custGeom>
                            <a:avLst/>
                            <a:gdLst>
                              <a:gd name="T0" fmla="*/ 43 w 108"/>
                              <a:gd name="T1" fmla="*/ 217 h 217"/>
                              <a:gd name="T2" fmla="*/ 22 w 108"/>
                              <a:gd name="T3" fmla="*/ 171 h 217"/>
                              <a:gd name="T4" fmla="*/ 26 w 108"/>
                              <a:gd name="T5" fmla="*/ 104 h 217"/>
                              <a:gd name="T6" fmla="*/ 60 w 108"/>
                              <a:gd name="T7" fmla="*/ 52 h 217"/>
                              <a:gd name="T8" fmla="*/ 108 w 108"/>
                              <a:gd name="T9" fmla="*/ 0 h 217"/>
                              <a:gd name="T10" fmla="*/ 81 w 108"/>
                              <a:gd name="T11" fmla="*/ 30 h 217"/>
                              <a:gd name="T12" fmla="*/ 32 w 108"/>
                              <a:gd name="T13" fmla="*/ 65 h 217"/>
                              <a:gd name="T14" fmla="*/ 0 w 108"/>
                              <a:gd name="T15" fmla="*/ 97 h 217"/>
                              <a:gd name="T16" fmla="*/ 5 w 108"/>
                              <a:gd name="T17" fmla="*/ 121 h 217"/>
                              <a:gd name="T18" fmla="*/ 4 w 108"/>
                              <a:gd name="T19" fmla="*/ 154 h 217"/>
                              <a:gd name="T20" fmla="*/ 4 w 108"/>
                              <a:gd name="T21" fmla="*/ 186 h 217"/>
                              <a:gd name="T22" fmla="*/ 43 w 108"/>
                              <a:gd name="T23"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17">
                                <a:moveTo>
                                  <a:pt x="43" y="217"/>
                                </a:moveTo>
                                <a:lnTo>
                                  <a:pt x="22" y="171"/>
                                </a:lnTo>
                                <a:lnTo>
                                  <a:pt x="26" y="104"/>
                                </a:lnTo>
                                <a:lnTo>
                                  <a:pt x="60" y="52"/>
                                </a:lnTo>
                                <a:lnTo>
                                  <a:pt x="108" y="0"/>
                                </a:lnTo>
                                <a:lnTo>
                                  <a:pt x="81" y="30"/>
                                </a:lnTo>
                                <a:lnTo>
                                  <a:pt x="32" y="65"/>
                                </a:lnTo>
                                <a:lnTo>
                                  <a:pt x="0" y="97"/>
                                </a:lnTo>
                                <a:lnTo>
                                  <a:pt x="5" y="121"/>
                                </a:lnTo>
                                <a:lnTo>
                                  <a:pt x="4" y="154"/>
                                </a:lnTo>
                                <a:lnTo>
                                  <a:pt x="4" y="186"/>
                                </a:lnTo>
                                <a:lnTo>
                                  <a:pt x="43" y="217"/>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48523" name="Freeform 43"/>
                          <p:cNvSpPr>
                            <a:spLocks/>
                          </p:cNvSpPr>
                          <p:nvPr/>
                        </p:nvSpPr>
                        <p:spPr bwMode="auto">
                          <a:xfrm>
                            <a:off x="1171" y="2886"/>
                            <a:ext cx="37" cy="87"/>
                          </a:xfrm>
                          <a:custGeom>
                            <a:avLst/>
                            <a:gdLst>
                              <a:gd name="T0" fmla="*/ 33 w 74"/>
                              <a:gd name="T1" fmla="*/ 144 h 174"/>
                              <a:gd name="T2" fmla="*/ 0 w 74"/>
                              <a:gd name="T3" fmla="*/ 90 h 174"/>
                              <a:gd name="T4" fmla="*/ 12 w 74"/>
                              <a:gd name="T5" fmla="*/ 53 h 174"/>
                              <a:gd name="T6" fmla="*/ 42 w 74"/>
                              <a:gd name="T7" fmla="*/ 0 h 174"/>
                              <a:gd name="T8" fmla="*/ 17 w 74"/>
                              <a:gd name="T9" fmla="*/ 92 h 174"/>
                              <a:gd name="T10" fmla="*/ 36 w 74"/>
                              <a:gd name="T11" fmla="*/ 132 h 174"/>
                              <a:gd name="T12" fmla="*/ 74 w 74"/>
                              <a:gd name="T13" fmla="*/ 174 h 174"/>
                              <a:gd name="T14" fmla="*/ 33 w 74"/>
                              <a:gd name="T15" fmla="*/ 14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74">
                                <a:moveTo>
                                  <a:pt x="33" y="144"/>
                                </a:moveTo>
                                <a:lnTo>
                                  <a:pt x="0" y="90"/>
                                </a:lnTo>
                                <a:lnTo>
                                  <a:pt x="12" y="53"/>
                                </a:lnTo>
                                <a:lnTo>
                                  <a:pt x="42" y="0"/>
                                </a:lnTo>
                                <a:lnTo>
                                  <a:pt x="17" y="92"/>
                                </a:lnTo>
                                <a:lnTo>
                                  <a:pt x="36" y="132"/>
                                </a:lnTo>
                                <a:lnTo>
                                  <a:pt x="74" y="174"/>
                                </a:lnTo>
                                <a:lnTo>
                                  <a:pt x="33" y="144"/>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48524" name="Freeform 44"/>
                          <p:cNvSpPr>
                            <a:spLocks/>
                          </p:cNvSpPr>
                          <p:nvPr/>
                        </p:nvSpPr>
                        <p:spPr bwMode="auto">
                          <a:xfrm>
                            <a:off x="1201" y="2756"/>
                            <a:ext cx="49" cy="86"/>
                          </a:xfrm>
                          <a:custGeom>
                            <a:avLst/>
                            <a:gdLst>
                              <a:gd name="T0" fmla="*/ 99 w 99"/>
                              <a:gd name="T1" fmla="*/ 0 h 171"/>
                              <a:gd name="T2" fmla="*/ 52 w 99"/>
                              <a:gd name="T3" fmla="*/ 42 h 171"/>
                              <a:gd name="T4" fmla="*/ 14 w 99"/>
                              <a:gd name="T5" fmla="*/ 83 h 171"/>
                              <a:gd name="T6" fmla="*/ 6 w 99"/>
                              <a:gd name="T7" fmla="*/ 122 h 171"/>
                              <a:gd name="T8" fmla="*/ 0 w 99"/>
                              <a:gd name="T9" fmla="*/ 171 h 171"/>
                              <a:gd name="T10" fmla="*/ 16 w 99"/>
                              <a:gd name="T11" fmla="*/ 130 h 171"/>
                              <a:gd name="T12" fmla="*/ 31 w 99"/>
                              <a:gd name="T13" fmla="*/ 87 h 171"/>
                              <a:gd name="T14" fmla="*/ 72 w 99"/>
                              <a:gd name="T15" fmla="*/ 37 h 171"/>
                              <a:gd name="T16" fmla="*/ 99 w 99"/>
                              <a:gd name="T1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1">
                                <a:moveTo>
                                  <a:pt x="99" y="0"/>
                                </a:moveTo>
                                <a:lnTo>
                                  <a:pt x="52" y="42"/>
                                </a:lnTo>
                                <a:lnTo>
                                  <a:pt x="14" y="83"/>
                                </a:lnTo>
                                <a:lnTo>
                                  <a:pt x="6" y="122"/>
                                </a:lnTo>
                                <a:lnTo>
                                  <a:pt x="0" y="171"/>
                                </a:lnTo>
                                <a:lnTo>
                                  <a:pt x="16" y="130"/>
                                </a:lnTo>
                                <a:lnTo>
                                  <a:pt x="31" y="87"/>
                                </a:lnTo>
                                <a:lnTo>
                                  <a:pt x="72" y="37"/>
                                </a:lnTo>
                                <a:lnTo>
                                  <a:pt x="99" y="0"/>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48525" name="Freeform 45"/>
                          <p:cNvSpPr>
                            <a:spLocks/>
                          </p:cNvSpPr>
                          <p:nvPr/>
                        </p:nvSpPr>
                        <p:spPr bwMode="auto">
                          <a:xfrm>
                            <a:off x="1195" y="2917"/>
                            <a:ext cx="28" cy="56"/>
                          </a:xfrm>
                          <a:custGeom>
                            <a:avLst/>
                            <a:gdLst>
                              <a:gd name="T0" fmla="*/ 21 w 57"/>
                              <a:gd name="T1" fmla="*/ 112 h 112"/>
                              <a:gd name="T2" fmla="*/ 7 w 57"/>
                              <a:gd name="T3" fmla="*/ 78 h 112"/>
                              <a:gd name="T4" fmla="*/ 0 w 57"/>
                              <a:gd name="T5" fmla="*/ 53 h 112"/>
                              <a:gd name="T6" fmla="*/ 16 w 57"/>
                              <a:gd name="T7" fmla="*/ 23 h 112"/>
                              <a:gd name="T8" fmla="*/ 50 w 57"/>
                              <a:gd name="T9" fmla="*/ 0 h 112"/>
                              <a:gd name="T10" fmla="*/ 31 w 57"/>
                              <a:gd name="T11" fmla="*/ 32 h 112"/>
                              <a:gd name="T12" fmla="*/ 18 w 57"/>
                              <a:gd name="T13" fmla="*/ 64 h 112"/>
                              <a:gd name="T14" fmla="*/ 36 w 57"/>
                              <a:gd name="T15" fmla="*/ 78 h 112"/>
                              <a:gd name="T16" fmla="*/ 57 w 57"/>
                              <a:gd name="T17" fmla="*/ 47 h 112"/>
                              <a:gd name="T18" fmla="*/ 47 w 57"/>
                              <a:gd name="T19" fmla="*/ 71 h 112"/>
                              <a:gd name="T20" fmla="*/ 21 w 57"/>
                              <a:gd name="T2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112">
                                <a:moveTo>
                                  <a:pt x="21" y="112"/>
                                </a:moveTo>
                                <a:lnTo>
                                  <a:pt x="7" y="78"/>
                                </a:lnTo>
                                <a:lnTo>
                                  <a:pt x="0" y="53"/>
                                </a:lnTo>
                                <a:lnTo>
                                  <a:pt x="16" y="23"/>
                                </a:lnTo>
                                <a:lnTo>
                                  <a:pt x="50" y="0"/>
                                </a:lnTo>
                                <a:lnTo>
                                  <a:pt x="31" y="32"/>
                                </a:lnTo>
                                <a:lnTo>
                                  <a:pt x="18" y="64"/>
                                </a:lnTo>
                                <a:lnTo>
                                  <a:pt x="36" y="78"/>
                                </a:lnTo>
                                <a:lnTo>
                                  <a:pt x="57" y="47"/>
                                </a:lnTo>
                                <a:lnTo>
                                  <a:pt x="47" y="71"/>
                                </a:lnTo>
                                <a:lnTo>
                                  <a:pt x="21" y="112"/>
                                </a:lnTo>
                                <a:close/>
                              </a:path>
                            </a:pathLst>
                          </a:custGeom>
                          <a:solidFill>
                            <a:srgbClr val="804000"/>
                          </a:solidFill>
                          <a:ln w="6350">
                            <a:solidFill>
                              <a:srgbClr val="000000"/>
                            </a:solidFill>
                            <a:prstDash val="solid"/>
                            <a:round/>
                            <a:headEnd/>
                            <a:tailEnd/>
                          </a:ln>
                        </p:spPr>
                        <p:txBody>
                          <a:bodyPr/>
                          <a:lstStyle/>
                          <a:p>
                            <a:endParaRPr lang="zh-CN" altLang="en-US"/>
                          </a:p>
                        </p:txBody>
                      </p:sp>
                    </p:grpSp>
                  </p:grpSp>
                  <p:grpSp>
                    <p:nvGrpSpPr>
                      <p:cNvPr id="148526" name="Group 46"/>
                      <p:cNvGrpSpPr>
                        <a:grpSpLocks/>
                      </p:cNvGrpSpPr>
                      <p:nvPr/>
                    </p:nvGrpSpPr>
                    <p:grpSpPr bwMode="auto">
                      <a:xfrm>
                        <a:off x="1549" y="3046"/>
                        <a:ext cx="240" cy="129"/>
                        <a:chOff x="1549" y="3046"/>
                        <a:chExt cx="240" cy="129"/>
                      </a:xfrm>
                    </p:grpSpPr>
                    <p:sp>
                      <p:nvSpPr>
                        <p:cNvPr id="148527" name="Freeform 47"/>
                        <p:cNvSpPr>
                          <a:spLocks/>
                        </p:cNvSpPr>
                        <p:nvPr/>
                      </p:nvSpPr>
                      <p:spPr bwMode="auto">
                        <a:xfrm>
                          <a:off x="1549" y="3046"/>
                          <a:ext cx="240" cy="129"/>
                        </a:xfrm>
                        <a:custGeom>
                          <a:avLst/>
                          <a:gdLst>
                            <a:gd name="T0" fmla="*/ 30 w 480"/>
                            <a:gd name="T1" fmla="*/ 63 h 259"/>
                            <a:gd name="T2" fmla="*/ 117 w 480"/>
                            <a:gd name="T3" fmla="*/ 67 h 259"/>
                            <a:gd name="T4" fmla="*/ 176 w 480"/>
                            <a:gd name="T5" fmla="*/ 66 h 259"/>
                            <a:gd name="T6" fmla="*/ 250 w 480"/>
                            <a:gd name="T7" fmla="*/ 31 h 259"/>
                            <a:gd name="T8" fmla="*/ 309 w 480"/>
                            <a:gd name="T9" fmla="*/ 4 h 259"/>
                            <a:gd name="T10" fmla="*/ 363 w 480"/>
                            <a:gd name="T11" fmla="*/ 0 h 259"/>
                            <a:gd name="T12" fmla="*/ 387 w 480"/>
                            <a:gd name="T13" fmla="*/ 25 h 259"/>
                            <a:gd name="T14" fmla="*/ 425 w 480"/>
                            <a:gd name="T15" fmla="*/ 43 h 259"/>
                            <a:gd name="T16" fmla="*/ 469 w 480"/>
                            <a:gd name="T17" fmla="*/ 46 h 259"/>
                            <a:gd name="T18" fmla="*/ 480 w 480"/>
                            <a:gd name="T19" fmla="*/ 67 h 259"/>
                            <a:gd name="T20" fmla="*/ 473 w 480"/>
                            <a:gd name="T21" fmla="*/ 117 h 259"/>
                            <a:gd name="T22" fmla="*/ 465 w 480"/>
                            <a:gd name="T23" fmla="*/ 149 h 259"/>
                            <a:gd name="T24" fmla="*/ 444 w 480"/>
                            <a:gd name="T25" fmla="*/ 175 h 259"/>
                            <a:gd name="T26" fmla="*/ 413 w 480"/>
                            <a:gd name="T27" fmla="*/ 207 h 259"/>
                            <a:gd name="T28" fmla="*/ 397 w 480"/>
                            <a:gd name="T29" fmla="*/ 238 h 259"/>
                            <a:gd name="T30" fmla="*/ 375 w 480"/>
                            <a:gd name="T31" fmla="*/ 256 h 259"/>
                            <a:gd name="T32" fmla="*/ 357 w 480"/>
                            <a:gd name="T33" fmla="*/ 259 h 259"/>
                            <a:gd name="T34" fmla="*/ 330 w 480"/>
                            <a:gd name="T35" fmla="*/ 233 h 259"/>
                            <a:gd name="T36" fmla="*/ 311 w 480"/>
                            <a:gd name="T37" fmla="*/ 243 h 259"/>
                            <a:gd name="T38" fmla="*/ 284 w 480"/>
                            <a:gd name="T39" fmla="*/ 244 h 259"/>
                            <a:gd name="T40" fmla="*/ 264 w 480"/>
                            <a:gd name="T41" fmla="*/ 206 h 259"/>
                            <a:gd name="T42" fmla="*/ 252 w 480"/>
                            <a:gd name="T43" fmla="*/ 212 h 259"/>
                            <a:gd name="T44" fmla="*/ 232 w 480"/>
                            <a:gd name="T45" fmla="*/ 212 h 259"/>
                            <a:gd name="T46" fmla="*/ 224 w 480"/>
                            <a:gd name="T47" fmla="*/ 191 h 259"/>
                            <a:gd name="T48" fmla="*/ 202 w 480"/>
                            <a:gd name="T49" fmla="*/ 206 h 259"/>
                            <a:gd name="T50" fmla="*/ 181 w 480"/>
                            <a:gd name="T51" fmla="*/ 218 h 259"/>
                            <a:gd name="T52" fmla="*/ 158 w 480"/>
                            <a:gd name="T53" fmla="*/ 206 h 259"/>
                            <a:gd name="T54" fmla="*/ 151 w 480"/>
                            <a:gd name="T55" fmla="*/ 186 h 259"/>
                            <a:gd name="T56" fmla="*/ 149 w 480"/>
                            <a:gd name="T57" fmla="*/ 163 h 259"/>
                            <a:gd name="T58" fmla="*/ 110 w 480"/>
                            <a:gd name="T59" fmla="*/ 168 h 259"/>
                            <a:gd name="T60" fmla="*/ 81 w 480"/>
                            <a:gd name="T61" fmla="*/ 175 h 259"/>
                            <a:gd name="T62" fmla="*/ 74 w 480"/>
                            <a:gd name="T63" fmla="*/ 159 h 259"/>
                            <a:gd name="T64" fmla="*/ 50 w 480"/>
                            <a:gd name="T65" fmla="*/ 159 h 259"/>
                            <a:gd name="T66" fmla="*/ 14 w 480"/>
                            <a:gd name="T67" fmla="*/ 134 h 259"/>
                            <a:gd name="T68" fmla="*/ 0 w 480"/>
                            <a:gd name="T69" fmla="*/ 104 h 259"/>
                            <a:gd name="T70" fmla="*/ 7 w 480"/>
                            <a:gd name="T71" fmla="*/ 91 h 259"/>
                            <a:gd name="T72" fmla="*/ 2 w 480"/>
                            <a:gd name="T73" fmla="*/ 66 h 259"/>
                            <a:gd name="T74" fmla="*/ 30 w 480"/>
                            <a:gd name="T75" fmla="*/ 6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0" h="259">
                              <a:moveTo>
                                <a:pt x="30" y="63"/>
                              </a:moveTo>
                              <a:lnTo>
                                <a:pt x="117" y="67"/>
                              </a:lnTo>
                              <a:lnTo>
                                <a:pt x="176" y="66"/>
                              </a:lnTo>
                              <a:lnTo>
                                <a:pt x="250" y="31"/>
                              </a:lnTo>
                              <a:lnTo>
                                <a:pt x="309" y="4"/>
                              </a:lnTo>
                              <a:lnTo>
                                <a:pt x="363" y="0"/>
                              </a:lnTo>
                              <a:lnTo>
                                <a:pt x="387" y="25"/>
                              </a:lnTo>
                              <a:lnTo>
                                <a:pt x="425" y="43"/>
                              </a:lnTo>
                              <a:lnTo>
                                <a:pt x="469" y="46"/>
                              </a:lnTo>
                              <a:lnTo>
                                <a:pt x="480" y="67"/>
                              </a:lnTo>
                              <a:lnTo>
                                <a:pt x="473" y="117"/>
                              </a:lnTo>
                              <a:lnTo>
                                <a:pt x="465" y="149"/>
                              </a:lnTo>
                              <a:lnTo>
                                <a:pt x="444" y="175"/>
                              </a:lnTo>
                              <a:lnTo>
                                <a:pt x="413" y="207"/>
                              </a:lnTo>
                              <a:lnTo>
                                <a:pt x="397" y="238"/>
                              </a:lnTo>
                              <a:lnTo>
                                <a:pt x="375" y="256"/>
                              </a:lnTo>
                              <a:lnTo>
                                <a:pt x="357" y="259"/>
                              </a:lnTo>
                              <a:lnTo>
                                <a:pt x="330" y="233"/>
                              </a:lnTo>
                              <a:lnTo>
                                <a:pt x="311" y="243"/>
                              </a:lnTo>
                              <a:lnTo>
                                <a:pt x="284" y="244"/>
                              </a:lnTo>
                              <a:lnTo>
                                <a:pt x="264" y="206"/>
                              </a:lnTo>
                              <a:lnTo>
                                <a:pt x="252" y="212"/>
                              </a:lnTo>
                              <a:lnTo>
                                <a:pt x="232" y="212"/>
                              </a:lnTo>
                              <a:lnTo>
                                <a:pt x="224" y="191"/>
                              </a:lnTo>
                              <a:lnTo>
                                <a:pt x="202" y="206"/>
                              </a:lnTo>
                              <a:lnTo>
                                <a:pt x="181" y="218"/>
                              </a:lnTo>
                              <a:lnTo>
                                <a:pt x="158" y="206"/>
                              </a:lnTo>
                              <a:lnTo>
                                <a:pt x="151" y="186"/>
                              </a:lnTo>
                              <a:lnTo>
                                <a:pt x="149" y="163"/>
                              </a:lnTo>
                              <a:lnTo>
                                <a:pt x="110" y="168"/>
                              </a:lnTo>
                              <a:lnTo>
                                <a:pt x="81" y="175"/>
                              </a:lnTo>
                              <a:lnTo>
                                <a:pt x="74" y="159"/>
                              </a:lnTo>
                              <a:lnTo>
                                <a:pt x="50" y="159"/>
                              </a:lnTo>
                              <a:lnTo>
                                <a:pt x="14" y="134"/>
                              </a:lnTo>
                              <a:lnTo>
                                <a:pt x="0" y="104"/>
                              </a:lnTo>
                              <a:lnTo>
                                <a:pt x="7" y="91"/>
                              </a:lnTo>
                              <a:lnTo>
                                <a:pt x="2" y="66"/>
                              </a:lnTo>
                              <a:lnTo>
                                <a:pt x="30" y="63"/>
                              </a:lnTo>
                              <a:close/>
                            </a:path>
                          </a:pathLst>
                        </a:custGeom>
                        <a:solidFill>
                          <a:srgbClr val="C08040"/>
                        </a:solidFill>
                        <a:ln w="6350">
                          <a:solidFill>
                            <a:srgbClr val="000000"/>
                          </a:solidFill>
                          <a:prstDash val="solid"/>
                          <a:round/>
                          <a:headEnd/>
                          <a:tailEnd/>
                        </a:ln>
                      </p:spPr>
                      <p:txBody>
                        <a:bodyPr/>
                        <a:lstStyle/>
                        <a:p>
                          <a:endParaRPr lang="zh-CN" altLang="en-US"/>
                        </a:p>
                      </p:txBody>
                    </p:sp>
                    <p:grpSp>
                      <p:nvGrpSpPr>
                        <p:cNvPr id="148528" name="Group 48"/>
                        <p:cNvGrpSpPr>
                          <a:grpSpLocks/>
                        </p:cNvGrpSpPr>
                        <p:nvPr/>
                      </p:nvGrpSpPr>
                      <p:grpSpPr bwMode="auto">
                        <a:xfrm>
                          <a:off x="1585" y="3067"/>
                          <a:ext cx="180" cy="98"/>
                          <a:chOff x="1585" y="3067"/>
                          <a:chExt cx="180" cy="98"/>
                        </a:xfrm>
                      </p:grpSpPr>
                      <p:sp>
                        <p:nvSpPr>
                          <p:cNvPr id="148529" name="Freeform 49"/>
                          <p:cNvSpPr>
                            <a:spLocks/>
                          </p:cNvSpPr>
                          <p:nvPr/>
                        </p:nvSpPr>
                        <p:spPr bwMode="auto">
                          <a:xfrm>
                            <a:off x="1585" y="3097"/>
                            <a:ext cx="55" cy="28"/>
                          </a:xfrm>
                          <a:custGeom>
                            <a:avLst/>
                            <a:gdLst>
                              <a:gd name="T0" fmla="*/ 0 w 110"/>
                              <a:gd name="T1" fmla="*/ 55 h 55"/>
                              <a:gd name="T2" fmla="*/ 58 w 110"/>
                              <a:gd name="T3" fmla="*/ 40 h 55"/>
                              <a:gd name="T4" fmla="*/ 110 w 110"/>
                              <a:gd name="T5" fmla="*/ 0 h 55"/>
                              <a:gd name="T6" fmla="*/ 90 w 110"/>
                              <a:gd name="T7" fmla="*/ 30 h 55"/>
                              <a:gd name="T8" fmla="*/ 67 w 110"/>
                              <a:gd name="T9" fmla="*/ 50 h 55"/>
                              <a:gd name="T10" fmla="*/ 0 w 110"/>
                              <a:gd name="T11" fmla="*/ 55 h 55"/>
                            </a:gdLst>
                            <a:ahLst/>
                            <a:cxnLst>
                              <a:cxn ang="0">
                                <a:pos x="T0" y="T1"/>
                              </a:cxn>
                              <a:cxn ang="0">
                                <a:pos x="T2" y="T3"/>
                              </a:cxn>
                              <a:cxn ang="0">
                                <a:pos x="T4" y="T5"/>
                              </a:cxn>
                              <a:cxn ang="0">
                                <a:pos x="T6" y="T7"/>
                              </a:cxn>
                              <a:cxn ang="0">
                                <a:pos x="T8" y="T9"/>
                              </a:cxn>
                              <a:cxn ang="0">
                                <a:pos x="T10" y="T11"/>
                              </a:cxn>
                            </a:cxnLst>
                            <a:rect l="0" t="0" r="r" b="b"/>
                            <a:pathLst>
                              <a:path w="110" h="55">
                                <a:moveTo>
                                  <a:pt x="0" y="55"/>
                                </a:moveTo>
                                <a:lnTo>
                                  <a:pt x="58" y="40"/>
                                </a:lnTo>
                                <a:lnTo>
                                  <a:pt x="110" y="0"/>
                                </a:lnTo>
                                <a:lnTo>
                                  <a:pt x="90" y="30"/>
                                </a:lnTo>
                                <a:lnTo>
                                  <a:pt x="67" y="50"/>
                                </a:lnTo>
                                <a:lnTo>
                                  <a:pt x="0" y="55"/>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48530" name="Freeform 50"/>
                          <p:cNvSpPr>
                            <a:spLocks/>
                          </p:cNvSpPr>
                          <p:nvPr/>
                        </p:nvSpPr>
                        <p:spPr bwMode="auto">
                          <a:xfrm>
                            <a:off x="1659" y="3067"/>
                            <a:ext cx="44" cy="78"/>
                          </a:xfrm>
                          <a:custGeom>
                            <a:avLst/>
                            <a:gdLst>
                              <a:gd name="T0" fmla="*/ 0 w 88"/>
                              <a:gd name="T1" fmla="*/ 157 h 157"/>
                              <a:gd name="T2" fmla="*/ 31 w 88"/>
                              <a:gd name="T3" fmla="*/ 103 h 157"/>
                              <a:gd name="T4" fmla="*/ 88 w 88"/>
                              <a:gd name="T5" fmla="*/ 0 h 157"/>
                              <a:gd name="T6" fmla="*/ 71 w 88"/>
                              <a:gd name="T7" fmla="*/ 57 h 157"/>
                              <a:gd name="T8" fmla="*/ 59 w 88"/>
                              <a:gd name="T9" fmla="*/ 106 h 157"/>
                              <a:gd name="T10" fmla="*/ 0 w 88"/>
                              <a:gd name="T11" fmla="*/ 157 h 157"/>
                            </a:gdLst>
                            <a:ahLst/>
                            <a:cxnLst>
                              <a:cxn ang="0">
                                <a:pos x="T0" y="T1"/>
                              </a:cxn>
                              <a:cxn ang="0">
                                <a:pos x="T2" y="T3"/>
                              </a:cxn>
                              <a:cxn ang="0">
                                <a:pos x="T4" y="T5"/>
                              </a:cxn>
                              <a:cxn ang="0">
                                <a:pos x="T6" y="T7"/>
                              </a:cxn>
                              <a:cxn ang="0">
                                <a:pos x="T8" y="T9"/>
                              </a:cxn>
                              <a:cxn ang="0">
                                <a:pos x="T10" y="T11"/>
                              </a:cxn>
                            </a:cxnLst>
                            <a:rect l="0" t="0" r="r" b="b"/>
                            <a:pathLst>
                              <a:path w="88" h="157">
                                <a:moveTo>
                                  <a:pt x="0" y="157"/>
                                </a:moveTo>
                                <a:lnTo>
                                  <a:pt x="31" y="103"/>
                                </a:lnTo>
                                <a:lnTo>
                                  <a:pt x="88" y="0"/>
                                </a:lnTo>
                                <a:lnTo>
                                  <a:pt x="71" y="57"/>
                                </a:lnTo>
                                <a:lnTo>
                                  <a:pt x="59" y="106"/>
                                </a:lnTo>
                                <a:lnTo>
                                  <a:pt x="0" y="157"/>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48531" name="Freeform 51"/>
                          <p:cNvSpPr>
                            <a:spLocks/>
                          </p:cNvSpPr>
                          <p:nvPr/>
                        </p:nvSpPr>
                        <p:spPr bwMode="auto">
                          <a:xfrm>
                            <a:off x="1711" y="3069"/>
                            <a:ext cx="32" cy="96"/>
                          </a:xfrm>
                          <a:custGeom>
                            <a:avLst/>
                            <a:gdLst>
                              <a:gd name="T0" fmla="*/ 0 w 65"/>
                              <a:gd name="T1" fmla="*/ 192 h 192"/>
                              <a:gd name="T2" fmla="*/ 48 w 65"/>
                              <a:gd name="T3" fmla="*/ 150 h 192"/>
                              <a:gd name="T4" fmla="*/ 46 w 65"/>
                              <a:gd name="T5" fmla="*/ 59 h 192"/>
                              <a:gd name="T6" fmla="*/ 15 w 65"/>
                              <a:gd name="T7" fmla="*/ 0 h 192"/>
                              <a:gd name="T8" fmla="*/ 53 w 65"/>
                              <a:gd name="T9" fmla="*/ 57 h 192"/>
                              <a:gd name="T10" fmla="*/ 65 w 65"/>
                              <a:gd name="T11" fmla="*/ 116 h 192"/>
                              <a:gd name="T12" fmla="*/ 63 w 65"/>
                              <a:gd name="T13" fmla="*/ 166 h 192"/>
                              <a:gd name="T14" fmla="*/ 0 w 65"/>
                              <a:gd name="T15" fmla="*/ 192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92">
                                <a:moveTo>
                                  <a:pt x="0" y="192"/>
                                </a:moveTo>
                                <a:lnTo>
                                  <a:pt x="48" y="150"/>
                                </a:lnTo>
                                <a:lnTo>
                                  <a:pt x="46" y="59"/>
                                </a:lnTo>
                                <a:lnTo>
                                  <a:pt x="15" y="0"/>
                                </a:lnTo>
                                <a:lnTo>
                                  <a:pt x="53" y="57"/>
                                </a:lnTo>
                                <a:lnTo>
                                  <a:pt x="65" y="116"/>
                                </a:lnTo>
                                <a:lnTo>
                                  <a:pt x="63" y="166"/>
                                </a:lnTo>
                                <a:lnTo>
                                  <a:pt x="0" y="192"/>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48532" name="Freeform 52"/>
                          <p:cNvSpPr>
                            <a:spLocks/>
                          </p:cNvSpPr>
                          <p:nvPr/>
                        </p:nvSpPr>
                        <p:spPr bwMode="auto">
                          <a:xfrm>
                            <a:off x="1756" y="3099"/>
                            <a:ext cx="9" cy="37"/>
                          </a:xfrm>
                          <a:custGeom>
                            <a:avLst/>
                            <a:gdLst>
                              <a:gd name="T0" fmla="*/ 0 w 19"/>
                              <a:gd name="T1" fmla="*/ 0 h 74"/>
                              <a:gd name="T2" fmla="*/ 19 w 19"/>
                              <a:gd name="T3" fmla="*/ 51 h 74"/>
                              <a:gd name="T4" fmla="*/ 12 w 19"/>
                              <a:gd name="T5" fmla="*/ 74 h 74"/>
                            </a:gdLst>
                            <a:ahLst/>
                            <a:cxnLst>
                              <a:cxn ang="0">
                                <a:pos x="T0" y="T1"/>
                              </a:cxn>
                              <a:cxn ang="0">
                                <a:pos x="T2" y="T3"/>
                              </a:cxn>
                              <a:cxn ang="0">
                                <a:pos x="T4" y="T5"/>
                              </a:cxn>
                            </a:cxnLst>
                            <a:rect l="0" t="0" r="r" b="b"/>
                            <a:pathLst>
                              <a:path w="19" h="74">
                                <a:moveTo>
                                  <a:pt x="0" y="0"/>
                                </a:moveTo>
                                <a:lnTo>
                                  <a:pt x="19" y="51"/>
                                </a:lnTo>
                                <a:lnTo>
                                  <a:pt x="12" y="7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grpSp>
              <p:nvGrpSpPr>
                <p:cNvPr id="148533" name="Group 53"/>
                <p:cNvGrpSpPr>
                  <a:grpSpLocks/>
                </p:cNvGrpSpPr>
                <p:nvPr/>
              </p:nvGrpSpPr>
              <p:grpSpPr bwMode="auto">
                <a:xfrm>
                  <a:off x="1718" y="2805"/>
                  <a:ext cx="148" cy="215"/>
                  <a:chOff x="1718" y="2805"/>
                  <a:chExt cx="148" cy="215"/>
                </a:xfrm>
              </p:grpSpPr>
              <p:sp>
                <p:nvSpPr>
                  <p:cNvPr id="148534" name="Freeform 54"/>
                  <p:cNvSpPr>
                    <a:spLocks/>
                  </p:cNvSpPr>
                  <p:nvPr/>
                </p:nvSpPr>
                <p:spPr bwMode="auto">
                  <a:xfrm>
                    <a:off x="1718" y="2854"/>
                    <a:ext cx="132" cy="166"/>
                  </a:xfrm>
                  <a:custGeom>
                    <a:avLst/>
                    <a:gdLst>
                      <a:gd name="T0" fmla="*/ 15 w 263"/>
                      <a:gd name="T1" fmla="*/ 141 h 333"/>
                      <a:gd name="T2" fmla="*/ 43 w 263"/>
                      <a:gd name="T3" fmla="*/ 77 h 333"/>
                      <a:gd name="T4" fmla="*/ 64 w 263"/>
                      <a:gd name="T5" fmla="*/ 53 h 333"/>
                      <a:gd name="T6" fmla="*/ 92 w 263"/>
                      <a:gd name="T7" fmla="*/ 17 h 333"/>
                      <a:gd name="T8" fmla="*/ 139 w 263"/>
                      <a:gd name="T9" fmla="*/ 0 h 333"/>
                      <a:gd name="T10" fmla="*/ 180 w 263"/>
                      <a:gd name="T11" fmla="*/ 6 h 333"/>
                      <a:gd name="T12" fmla="*/ 212 w 263"/>
                      <a:gd name="T13" fmla="*/ 26 h 333"/>
                      <a:gd name="T14" fmla="*/ 241 w 263"/>
                      <a:gd name="T15" fmla="*/ 63 h 333"/>
                      <a:gd name="T16" fmla="*/ 262 w 263"/>
                      <a:gd name="T17" fmla="*/ 123 h 333"/>
                      <a:gd name="T18" fmla="*/ 263 w 263"/>
                      <a:gd name="T19" fmla="*/ 169 h 333"/>
                      <a:gd name="T20" fmla="*/ 248 w 263"/>
                      <a:gd name="T21" fmla="*/ 214 h 333"/>
                      <a:gd name="T22" fmla="*/ 221 w 263"/>
                      <a:gd name="T23" fmla="*/ 256 h 333"/>
                      <a:gd name="T24" fmla="*/ 196 w 263"/>
                      <a:gd name="T25" fmla="*/ 288 h 333"/>
                      <a:gd name="T26" fmla="*/ 149 w 263"/>
                      <a:gd name="T27" fmla="*/ 324 h 333"/>
                      <a:gd name="T28" fmla="*/ 96 w 263"/>
                      <a:gd name="T29" fmla="*/ 333 h 333"/>
                      <a:gd name="T30" fmla="*/ 47 w 263"/>
                      <a:gd name="T31" fmla="*/ 320 h 333"/>
                      <a:gd name="T32" fmla="*/ 7 w 263"/>
                      <a:gd name="T33" fmla="*/ 281 h 333"/>
                      <a:gd name="T34" fmla="*/ 0 w 263"/>
                      <a:gd name="T35" fmla="*/ 228 h 333"/>
                      <a:gd name="T36" fmla="*/ 15 w 263"/>
                      <a:gd name="T37" fmla="*/ 14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3" h="333">
                        <a:moveTo>
                          <a:pt x="15" y="141"/>
                        </a:moveTo>
                        <a:lnTo>
                          <a:pt x="43" y="77"/>
                        </a:lnTo>
                        <a:lnTo>
                          <a:pt x="64" y="53"/>
                        </a:lnTo>
                        <a:lnTo>
                          <a:pt x="92" y="17"/>
                        </a:lnTo>
                        <a:lnTo>
                          <a:pt x="139" y="0"/>
                        </a:lnTo>
                        <a:lnTo>
                          <a:pt x="180" y="6"/>
                        </a:lnTo>
                        <a:lnTo>
                          <a:pt x="212" y="26"/>
                        </a:lnTo>
                        <a:lnTo>
                          <a:pt x="241" y="63"/>
                        </a:lnTo>
                        <a:lnTo>
                          <a:pt x="262" y="123"/>
                        </a:lnTo>
                        <a:lnTo>
                          <a:pt x="263" y="169"/>
                        </a:lnTo>
                        <a:lnTo>
                          <a:pt x="248" y="214"/>
                        </a:lnTo>
                        <a:lnTo>
                          <a:pt x="221" y="256"/>
                        </a:lnTo>
                        <a:lnTo>
                          <a:pt x="196" y="288"/>
                        </a:lnTo>
                        <a:lnTo>
                          <a:pt x="149" y="324"/>
                        </a:lnTo>
                        <a:lnTo>
                          <a:pt x="96" y="333"/>
                        </a:lnTo>
                        <a:lnTo>
                          <a:pt x="47" y="320"/>
                        </a:lnTo>
                        <a:lnTo>
                          <a:pt x="7" y="281"/>
                        </a:lnTo>
                        <a:lnTo>
                          <a:pt x="0" y="228"/>
                        </a:lnTo>
                        <a:lnTo>
                          <a:pt x="15" y="141"/>
                        </a:lnTo>
                        <a:close/>
                      </a:path>
                    </a:pathLst>
                  </a:custGeom>
                  <a:solidFill>
                    <a:srgbClr val="F0F0F0"/>
                  </a:solidFill>
                  <a:ln w="6350">
                    <a:solidFill>
                      <a:srgbClr val="000000"/>
                    </a:solidFill>
                    <a:prstDash val="solid"/>
                    <a:round/>
                    <a:headEnd/>
                    <a:tailEnd/>
                  </a:ln>
                </p:spPr>
                <p:txBody>
                  <a:bodyPr/>
                  <a:lstStyle/>
                  <a:p>
                    <a:endParaRPr lang="zh-CN" altLang="en-US"/>
                  </a:p>
                </p:txBody>
              </p:sp>
              <p:sp>
                <p:nvSpPr>
                  <p:cNvPr id="148535" name="Oval 55"/>
                  <p:cNvSpPr>
                    <a:spLocks noChangeArrowheads="1"/>
                  </p:cNvSpPr>
                  <p:nvPr/>
                </p:nvSpPr>
                <p:spPr bwMode="auto">
                  <a:xfrm>
                    <a:off x="1777" y="2902"/>
                    <a:ext cx="37" cy="41"/>
                  </a:xfrm>
                  <a:prstGeom prst="ellipse">
                    <a:avLst/>
                  </a:prstGeom>
                  <a:solidFill>
                    <a:srgbClr val="000080"/>
                  </a:solidFill>
                  <a:ln w="6350">
                    <a:solidFill>
                      <a:srgbClr val="000000"/>
                    </a:solidFill>
                    <a:round/>
                    <a:headEnd/>
                    <a:tailEnd/>
                  </a:ln>
                </p:spPr>
                <p:txBody>
                  <a:bodyPr/>
                  <a:lstStyle/>
                  <a:p>
                    <a:endParaRPr lang="zh-CN" altLang="en-US"/>
                  </a:p>
                </p:txBody>
              </p:sp>
              <p:sp>
                <p:nvSpPr>
                  <p:cNvPr id="148536" name="Freeform 56"/>
                  <p:cNvSpPr>
                    <a:spLocks/>
                  </p:cNvSpPr>
                  <p:nvPr/>
                </p:nvSpPr>
                <p:spPr bwMode="auto">
                  <a:xfrm>
                    <a:off x="1737" y="2805"/>
                    <a:ext cx="129" cy="105"/>
                  </a:xfrm>
                  <a:custGeom>
                    <a:avLst/>
                    <a:gdLst>
                      <a:gd name="T0" fmla="*/ 256 w 258"/>
                      <a:gd name="T1" fmla="*/ 144 h 210"/>
                      <a:gd name="T2" fmla="*/ 250 w 258"/>
                      <a:gd name="T3" fmla="*/ 127 h 210"/>
                      <a:gd name="T4" fmla="*/ 65 w 258"/>
                      <a:gd name="T5" fmla="*/ 1 h 210"/>
                      <a:gd name="T6" fmla="*/ 48 w 258"/>
                      <a:gd name="T7" fmla="*/ 0 h 210"/>
                      <a:gd name="T8" fmla="*/ 30 w 258"/>
                      <a:gd name="T9" fmla="*/ 7 h 210"/>
                      <a:gd name="T10" fmla="*/ 12 w 258"/>
                      <a:gd name="T11" fmla="*/ 21 h 210"/>
                      <a:gd name="T12" fmla="*/ 0 w 258"/>
                      <a:gd name="T13" fmla="*/ 44 h 210"/>
                      <a:gd name="T14" fmla="*/ 3 w 258"/>
                      <a:gd name="T15" fmla="*/ 64 h 210"/>
                      <a:gd name="T16" fmla="*/ 9 w 258"/>
                      <a:gd name="T17" fmla="*/ 85 h 210"/>
                      <a:gd name="T18" fmla="*/ 20 w 258"/>
                      <a:gd name="T19" fmla="*/ 97 h 210"/>
                      <a:gd name="T20" fmla="*/ 37 w 258"/>
                      <a:gd name="T21" fmla="*/ 107 h 210"/>
                      <a:gd name="T22" fmla="*/ 175 w 258"/>
                      <a:gd name="T23" fmla="*/ 202 h 210"/>
                      <a:gd name="T24" fmla="*/ 187 w 258"/>
                      <a:gd name="T25" fmla="*/ 208 h 210"/>
                      <a:gd name="T26" fmla="*/ 203 w 258"/>
                      <a:gd name="T27" fmla="*/ 210 h 210"/>
                      <a:gd name="T28" fmla="*/ 223 w 258"/>
                      <a:gd name="T29" fmla="*/ 208 h 210"/>
                      <a:gd name="T30" fmla="*/ 240 w 258"/>
                      <a:gd name="T31" fmla="*/ 196 h 210"/>
                      <a:gd name="T32" fmla="*/ 254 w 258"/>
                      <a:gd name="T33" fmla="*/ 178 h 210"/>
                      <a:gd name="T34" fmla="*/ 258 w 258"/>
                      <a:gd name="T35" fmla="*/ 159 h 210"/>
                      <a:gd name="T36" fmla="*/ 256 w 258"/>
                      <a:gd name="T37" fmla="*/ 14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210">
                        <a:moveTo>
                          <a:pt x="256" y="144"/>
                        </a:moveTo>
                        <a:lnTo>
                          <a:pt x="250" y="127"/>
                        </a:lnTo>
                        <a:lnTo>
                          <a:pt x="65" y="1"/>
                        </a:lnTo>
                        <a:lnTo>
                          <a:pt x="48" y="0"/>
                        </a:lnTo>
                        <a:lnTo>
                          <a:pt x="30" y="7"/>
                        </a:lnTo>
                        <a:lnTo>
                          <a:pt x="12" y="21"/>
                        </a:lnTo>
                        <a:lnTo>
                          <a:pt x="0" y="44"/>
                        </a:lnTo>
                        <a:lnTo>
                          <a:pt x="3" y="64"/>
                        </a:lnTo>
                        <a:lnTo>
                          <a:pt x="9" y="85"/>
                        </a:lnTo>
                        <a:lnTo>
                          <a:pt x="20" y="97"/>
                        </a:lnTo>
                        <a:lnTo>
                          <a:pt x="37" y="107"/>
                        </a:lnTo>
                        <a:lnTo>
                          <a:pt x="175" y="202"/>
                        </a:lnTo>
                        <a:lnTo>
                          <a:pt x="187" y="208"/>
                        </a:lnTo>
                        <a:lnTo>
                          <a:pt x="203" y="210"/>
                        </a:lnTo>
                        <a:lnTo>
                          <a:pt x="223" y="208"/>
                        </a:lnTo>
                        <a:lnTo>
                          <a:pt x="240" y="196"/>
                        </a:lnTo>
                        <a:lnTo>
                          <a:pt x="254" y="178"/>
                        </a:lnTo>
                        <a:lnTo>
                          <a:pt x="258" y="159"/>
                        </a:lnTo>
                        <a:lnTo>
                          <a:pt x="256" y="144"/>
                        </a:lnTo>
                        <a:close/>
                      </a:path>
                    </a:pathLst>
                  </a:custGeom>
                  <a:solidFill>
                    <a:srgbClr val="C08040"/>
                  </a:solidFill>
                  <a:ln w="6350">
                    <a:solidFill>
                      <a:srgbClr val="000000"/>
                    </a:solidFill>
                    <a:prstDash val="solid"/>
                    <a:round/>
                    <a:headEnd/>
                    <a:tailEnd/>
                  </a:ln>
                </p:spPr>
                <p:txBody>
                  <a:bodyPr/>
                  <a:lstStyle/>
                  <a:p>
                    <a:endParaRPr lang="zh-CN" altLang="en-US"/>
                  </a:p>
                </p:txBody>
              </p:sp>
            </p:grpSp>
          </p:grpSp>
          <p:grpSp>
            <p:nvGrpSpPr>
              <p:cNvPr id="148537" name="Group 57"/>
              <p:cNvGrpSpPr>
                <a:grpSpLocks/>
              </p:cNvGrpSpPr>
              <p:nvPr/>
            </p:nvGrpSpPr>
            <p:grpSpPr bwMode="auto">
              <a:xfrm>
                <a:off x="1559" y="2806"/>
                <a:ext cx="302" cy="273"/>
                <a:chOff x="1559" y="2806"/>
                <a:chExt cx="302" cy="273"/>
              </a:xfrm>
            </p:grpSpPr>
            <p:sp>
              <p:nvSpPr>
                <p:cNvPr id="148538" name="Freeform 58"/>
                <p:cNvSpPr>
                  <a:spLocks/>
                </p:cNvSpPr>
                <p:nvPr/>
              </p:nvSpPr>
              <p:spPr bwMode="auto">
                <a:xfrm>
                  <a:off x="1659" y="2863"/>
                  <a:ext cx="202" cy="216"/>
                </a:xfrm>
                <a:custGeom>
                  <a:avLst/>
                  <a:gdLst>
                    <a:gd name="T0" fmla="*/ 146 w 403"/>
                    <a:gd name="T1" fmla="*/ 0 h 432"/>
                    <a:gd name="T2" fmla="*/ 215 w 403"/>
                    <a:gd name="T3" fmla="*/ 49 h 432"/>
                    <a:gd name="T4" fmla="*/ 302 w 403"/>
                    <a:gd name="T5" fmla="*/ 141 h 432"/>
                    <a:gd name="T6" fmla="*/ 344 w 403"/>
                    <a:gd name="T7" fmla="*/ 194 h 432"/>
                    <a:gd name="T8" fmla="*/ 373 w 403"/>
                    <a:gd name="T9" fmla="*/ 235 h 432"/>
                    <a:gd name="T10" fmla="*/ 396 w 403"/>
                    <a:gd name="T11" fmla="*/ 277 h 432"/>
                    <a:gd name="T12" fmla="*/ 403 w 403"/>
                    <a:gd name="T13" fmla="*/ 323 h 432"/>
                    <a:gd name="T14" fmla="*/ 403 w 403"/>
                    <a:gd name="T15" fmla="*/ 365 h 432"/>
                    <a:gd name="T16" fmla="*/ 384 w 403"/>
                    <a:gd name="T17" fmla="*/ 402 h 432"/>
                    <a:gd name="T18" fmla="*/ 357 w 403"/>
                    <a:gd name="T19" fmla="*/ 424 h 432"/>
                    <a:gd name="T20" fmla="*/ 294 w 403"/>
                    <a:gd name="T21" fmla="*/ 432 h 432"/>
                    <a:gd name="T22" fmla="*/ 214 w 403"/>
                    <a:gd name="T23" fmla="*/ 410 h 432"/>
                    <a:gd name="T24" fmla="*/ 141 w 403"/>
                    <a:gd name="T25" fmla="*/ 386 h 432"/>
                    <a:gd name="T26" fmla="*/ 103 w 403"/>
                    <a:gd name="T27" fmla="*/ 359 h 432"/>
                    <a:gd name="T28" fmla="*/ 45 w 403"/>
                    <a:gd name="T29" fmla="*/ 317 h 432"/>
                    <a:gd name="T30" fmla="*/ 0 w 403"/>
                    <a:gd name="T31" fmla="*/ 242 h 432"/>
                    <a:gd name="T32" fmla="*/ 34 w 403"/>
                    <a:gd name="T33" fmla="*/ 230 h 432"/>
                    <a:gd name="T34" fmla="*/ 72 w 403"/>
                    <a:gd name="T35" fmla="*/ 96 h 432"/>
                    <a:gd name="T36" fmla="*/ 146 w 403"/>
                    <a:gd name="T37"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3" h="432">
                      <a:moveTo>
                        <a:pt x="146" y="0"/>
                      </a:moveTo>
                      <a:lnTo>
                        <a:pt x="215" y="49"/>
                      </a:lnTo>
                      <a:lnTo>
                        <a:pt x="302" y="141"/>
                      </a:lnTo>
                      <a:lnTo>
                        <a:pt x="344" y="194"/>
                      </a:lnTo>
                      <a:lnTo>
                        <a:pt x="373" y="235"/>
                      </a:lnTo>
                      <a:lnTo>
                        <a:pt x="396" y="277"/>
                      </a:lnTo>
                      <a:lnTo>
                        <a:pt x="403" y="323"/>
                      </a:lnTo>
                      <a:lnTo>
                        <a:pt x="403" y="365"/>
                      </a:lnTo>
                      <a:lnTo>
                        <a:pt x="384" y="402"/>
                      </a:lnTo>
                      <a:lnTo>
                        <a:pt x="357" y="424"/>
                      </a:lnTo>
                      <a:lnTo>
                        <a:pt x="294" y="432"/>
                      </a:lnTo>
                      <a:lnTo>
                        <a:pt x="214" y="410"/>
                      </a:lnTo>
                      <a:lnTo>
                        <a:pt x="141" y="386"/>
                      </a:lnTo>
                      <a:lnTo>
                        <a:pt x="103" y="359"/>
                      </a:lnTo>
                      <a:lnTo>
                        <a:pt x="45" y="317"/>
                      </a:lnTo>
                      <a:lnTo>
                        <a:pt x="0" y="242"/>
                      </a:lnTo>
                      <a:lnTo>
                        <a:pt x="34" y="230"/>
                      </a:lnTo>
                      <a:lnTo>
                        <a:pt x="72" y="96"/>
                      </a:lnTo>
                      <a:lnTo>
                        <a:pt x="146" y="0"/>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148539" name="Group 59"/>
                <p:cNvGrpSpPr>
                  <a:grpSpLocks/>
                </p:cNvGrpSpPr>
                <p:nvPr/>
              </p:nvGrpSpPr>
              <p:grpSpPr bwMode="auto">
                <a:xfrm>
                  <a:off x="1559" y="2806"/>
                  <a:ext cx="187" cy="193"/>
                  <a:chOff x="1559" y="2806"/>
                  <a:chExt cx="187" cy="193"/>
                </a:xfrm>
              </p:grpSpPr>
              <p:sp>
                <p:nvSpPr>
                  <p:cNvPr id="148540" name="Freeform 60"/>
                  <p:cNvSpPr>
                    <a:spLocks/>
                  </p:cNvSpPr>
                  <p:nvPr/>
                </p:nvSpPr>
                <p:spPr bwMode="auto">
                  <a:xfrm>
                    <a:off x="1584" y="2846"/>
                    <a:ext cx="132" cy="153"/>
                  </a:xfrm>
                  <a:custGeom>
                    <a:avLst/>
                    <a:gdLst>
                      <a:gd name="T0" fmla="*/ 18 w 264"/>
                      <a:gd name="T1" fmla="*/ 118 h 308"/>
                      <a:gd name="T2" fmla="*/ 41 w 264"/>
                      <a:gd name="T3" fmla="*/ 67 h 308"/>
                      <a:gd name="T4" fmla="*/ 67 w 264"/>
                      <a:gd name="T5" fmla="*/ 37 h 308"/>
                      <a:gd name="T6" fmla="*/ 103 w 264"/>
                      <a:gd name="T7" fmla="*/ 14 h 308"/>
                      <a:gd name="T8" fmla="*/ 156 w 264"/>
                      <a:gd name="T9" fmla="*/ 0 h 308"/>
                      <a:gd name="T10" fmla="*/ 204 w 264"/>
                      <a:gd name="T11" fmla="*/ 4 h 308"/>
                      <a:gd name="T12" fmla="*/ 233 w 264"/>
                      <a:gd name="T13" fmla="*/ 15 h 308"/>
                      <a:gd name="T14" fmla="*/ 249 w 264"/>
                      <a:gd name="T15" fmla="*/ 42 h 308"/>
                      <a:gd name="T16" fmla="*/ 264 w 264"/>
                      <a:gd name="T17" fmla="*/ 83 h 308"/>
                      <a:gd name="T18" fmla="*/ 261 w 264"/>
                      <a:gd name="T19" fmla="*/ 139 h 308"/>
                      <a:gd name="T20" fmla="*/ 249 w 264"/>
                      <a:gd name="T21" fmla="*/ 190 h 308"/>
                      <a:gd name="T22" fmla="*/ 229 w 264"/>
                      <a:gd name="T23" fmla="*/ 235 h 308"/>
                      <a:gd name="T24" fmla="*/ 195 w 264"/>
                      <a:gd name="T25" fmla="*/ 278 h 308"/>
                      <a:gd name="T26" fmla="*/ 140 w 264"/>
                      <a:gd name="T27" fmla="*/ 308 h 308"/>
                      <a:gd name="T28" fmla="*/ 75 w 264"/>
                      <a:gd name="T29" fmla="*/ 302 h 308"/>
                      <a:gd name="T30" fmla="*/ 32 w 264"/>
                      <a:gd name="T31" fmla="*/ 282 h 308"/>
                      <a:gd name="T32" fmla="*/ 0 w 264"/>
                      <a:gd name="T33" fmla="*/ 235 h 308"/>
                      <a:gd name="T34" fmla="*/ 2 w 264"/>
                      <a:gd name="T35" fmla="*/ 175 h 308"/>
                      <a:gd name="T36" fmla="*/ 18 w 264"/>
                      <a:gd name="T37" fmla="*/ 11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4" h="308">
                        <a:moveTo>
                          <a:pt x="18" y="118"/>
                        </a:moveTo>
                        <a:lnTo>
                          <a:pt x="41" y="67"/>
                        </a:lnTo>
                        <a:lnTo>
                          <a:pt x="67" y="37"/>
                        </a:lnTo>
                        <a:lnTo>
                          <a:pt x="103" y="14"/>
                        </a:lnTo>
                        <a:lnTo>
                          <a:pt x="156" y="0"/>
                        </a:lnTo>
                        <a:lnTo>
                          <a:pt x="204" y="4"/>
                        </a:lnTo>
                        <a:lnTo>
                          <a:pt x="233" y="15"/>
                        </a:lnTo>
                        <a:lnTo>
                          <a:pt x="249" y="42"/>
                        </a:lnTo>
                        <a:lnTo>
                          <a:pt x="264" y="83"/>
                        </a:lnTo>
                        <a:lnTo>
                          <a:pt x="261" y="139"/>
                        </a:lnTo>
                        <a:lnTo>
                          <a:pt x="249" y="190"/>
                        </a:lnTo>
                        <a:lnTo>
                          <a:pt x="229" y="235"/>
                        </a:lnTo>
                        <a:lnTo>
                          <a:pt x="195" y="278"/>
                        </a:lnTo>
                        <a:lnTo>
                          <a:pt x="140" y="308"/>
                        </a:lnTo>
                        <a:lnTo>
                          <a:pt x="75" y="302"/>
                        </a:lnTo>
                        <a:lnTo>
                          <a:pt x="32" y="282"/>
                        </a:lnTo>
                        <a:lnTo>
                          <a:pt x="0" y="235"/>
                        </a:lnTo>
                        <a:lnTo>
                          <a:pt x="2" y="175"/>
                        </a:lnTo>
                        <a:lnTo>
                          <a:pt x="18" y="118"/>
                        </a:lnTo>
                        <a:close/>
                      </a:path>
                    </a:pathLst>
                  </a:custGeom>
                  <a:solidFill>
                    <a:srgbClr val="F0F0F0"/>
                  </a:solidFill>
                  <a:ln w="6350">
                    <a:solidFill>
                      <a:srgbClr val="000000"/>
                    </a:solidFill>
                    <a:prstDash val="solid"/>
                    <a:round/>
                    <a:headEnd/>
                    <a:tailEnd/>
                  </a:ln>
                </p:spPr>
                <p:txBody>
                  <a:bodyPr/>
                  <a:lstStyle/>
                  <a:p>
                    <a:endParaRPr lang="zh-CN" altLang="en-US"/>
                  </a:p>
                </p:txBody>
              </p:sp>
              <p:sp>
                <p:nvSpPr>
                  <p:cNvPr id="148541" name="Oval 61"/>
                  <p:cNvSpPr>
                    <a:spLocks noChangeArrowheads="1"/>
                  </p:cNvSpPr>
                  <p:nvPr/>
                </p:nvSpPr>
                <p:spPr bwMode="auto">
                  <a:xfrm>
                    <a:off x="1609" y="2932"/>
                    <a:ext cx="37" cy="42"/>
                  </a:xfrm>
                  <a:prstGeom prst="ellipse">
                    <a:avLst/>
                  </a:prstGeom>
                  <a:solidFill>
                    <a:srgbClr val="000080"/>
                  </a:solidFill>
                  <a:ln w="6350">
                    <a:solidFill>
                      <a:srgbClr val="000000"/>
                    </a:solidFill>
                    <a:round/>
                    <a:headEnd/>
                    <a:tailEnd/>
                  </a:ln>
                </p:spPr>
                <p:txBody>
                  <a:bodyPr/>
                  <a:lstStyle/>
                  <a:p>
                    <a:endParaRPr lang="zh-CN" altLang="en-US"/>
                  </a:p>
                </p:txBody>
              </p:sp>
              <p:sp>
                <p:nvSpPr>
                  <p:cNvPr id="148542" name="Freeform 62"/>
                  <p:cNvSpPr>
                    <a:spLocks/>
                  </p:cNvSpPr>
                  <p:nvPr/>
                </p:nvSpPr>
                <p:spPr bwMode="auto">
                  <a:xfrm>
                    <a:off x="1559" y="2806"/>
                    <a:ext cx="187" cy="104"/>
                  </a:xfrm>
                  <a:custGeom>
                    <a:avLst/>
                    <a:gdLst>
                      <a:gd name="T0" fmla="*/ 11 w 373"/>
                      <a:gd name="T1" fmla="*/ 122 h 208"/>
                      <a:gd name="T2" fmla="*/ 30 w 373"/>
                      <a:gd name="T3" fmla="*/ 110 h 208"/>
                      <a:gd name="T4" fmla="*/ 307 w 373"/>
                      <a:gd name="T5" fmla="*/ 1 h 208"/>
                      <a:gd name="T6" fmla="*/ 325 w 373"/>
                      <a:gd name="T7" fmla="*/ 0 h 208"/>
                      <a:gd name="T8" fmla="*/ 343 w 373"/>
                      <a:gd name="T9" fmla="*/ 8 h 208"/>
                      <a:gd name="T10" fmla="*/ 361 w 373"/>
                      <a:gd name="T11" fmla="*/ 21 h 208"/>
                      <a:gd name="T12" fmla="*/ 373 w 373"/>
                      <a:gd name="T13" fmla="*/ 44 h 208"/>
                      <a:gd name="T14" fmla="*/ 371 w 373"/>
                      <a:gd name="T15" fmla="*/ 64 h 208"/>
                      <a:gd name="T16" fmla="*/ 365 w 373"/>
                      <a:gd name="T17" fmla="*/ 85 h 208"/>
                      <a:gd name="T18" fmla="*/ 354 w 373"/>
                      <a:gd name="T19" fmla="*/ 97 h 208"/>
                      <a:gd name="T20" fmla="*/ 336 w 373"/>
                      <a:gd name="T21" fmla="*/ 107 h 208"/>
                      <a:gd name="T22" fmla="*/ 71 w 373"/>
                      <a:gd name="T23" fmla="*/ 207 h 208"/>
                      <a:gd name="T24" fmla="*/ 55 w 373"/>
                      <a:gd name="T25" fmla="*/ 208 h 208"/>
                      <a:gd name="T26" fmla="*/ 37 w 373"/>
                      <a:gd name="T27" fmla="*/ 203 h 208"/>
                      <a:gd name="T28" fmla="*/ 23 w 373"/>
                      <a:gd name="T29" fmla="*/ 195 h 208"/>
                      <a:gd name="T30" fmla="*/ 8 w 373"/>
                      <a:gd name="T31" fmla="*/ 182 h 208"/>
                      <a:gd name="T32" fmla="*/ 0 w 373"/>
                      <a:gd name="T33" fmla="*/ 164 h 208"/>
                      <a:gd name="T34" fmla="*/ 3 w 373"/>
                      <a:gd name="T35" fmla="*/ 140 h 208"/>
                      <a:gd name="T36" fmla="*/ 11 w 373"/>
                      <a:gd name="T37" fmla="*/ 12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3" h="208">
                        <a:moveTo>
                          <a:pt x="11" y="122"/>
                        </a:moveTo>
                        <a:lnTo>
                          <a:pt x="30" y="110"/>
                        </a:lnTo>
                        <a:lnTo>
                          <a:pt x="307" y="1"/>
                        </a:lnTo>
                        <a:lnTo>
                          <a:pt x="325" y="0"/>
                        </a:lnTo>
                        <a:lnTo>
                          <a:pt x="343" y="8"/>
                        </a:lnTo>
                        <a:lnTo>
                          <a:pt x="361" y="21"/>
                        </a:lnTo>
                        <a:lnTo>
                          <a:pt x="373" y="44"/>
                        </a:lnTo>
                        <a:lnTo>
                          <a:pt x="371" y="64"/>
                        </a:lnTo>
                        <a:lnTo>
                          <a:pt x="365" y="85"/>
                        </a:lnTo>
                        <a:lnTo>
                          <a:pt x="354" y="97"/>
                        </a:lnTo>
                        <a:lnTo>
                          <a:pt x="336" y="107"/>
                        </a:lnTo>
                        <a:lnTo>
                          <a:pt x="71" y="207"/>
                        </a:lnTo>
                        <a:lnTo>
                          <a:pt x="55" y="208"/>
                        </a:lnTo>
                        <a:lnTo>
                          <a:pt x="37" y="203"/>
                        </a:lnTo>
                        <a:lnTo>
                          <a:pt x="23" y="195"/>
                        </a:lnTo>
                        <a:lnTo>
                          <a:pt x="8" y="182"/>
                        </a:lnTo>
                        <a:lnTo>
                          <a:pt x="0" y="164"/>
                        </a:lnTo>
                        <a:lnTo>
                          <a:pt x="3" y="140"/>
                        </a:lnTo>
                        <a:lnTo>
                          <a:pt x="11" y="122"/>
                        </a:lnTo>
                        <a:close/>
                      </a:path>
                    </a:pathLst>
                  </a:custGeom>
                  <a:solidFill>
                    <a:srgbClr val="C08040"/>
                  </a:solidFill>
                  <a:ln w="6350">
                    <a:solidFill>
                      <a:srgbClr val="000000"/>
                    </a:solidFill>
                    <a:prstDash val="solid"/>
                    <a:round/>
                    <a:headEnd/>
                    <a:tailEnd/>
                  </a:ln>
                </p:spPr>
                <p:txBody>
                  <a:bodyPr/>
                  <a:lstStyle/>
                  <a:p>
                    <a:endParaRPr lang="zh-CN" altLang="en-US"/>
                  </a:p>
                </p:txBody>
              </p:sp>
            </p:grpSp>
          </p:grpSp>
        </p:grpSp>
        <p:grpSp>
          <p:nvGrpSpPr>
            <p:cNvPr id="148543" name="Group 63"/>
            <p:cNvGrpSpPr>
              <a:grpSpLocks/>
            </p:cNvGrpSpPr>
            <p:nvPr/>
          </p:nvGrpSpPr>
          <p:grpSpPr bwMode="auto">
            <a:xfrm>
              <a:off x="884" y="3323"/>
              <a:ext cx="824" cy="610"/>
              <a:chOff x="884" y="3323"/>
              <a:chExt cx="824" cy="610"/>
            </a:xfrm>
          </p:grpSpPr>
          <p:sp>
            <p:nvSpPr>
              <p:cNvPr id="148544" name="Freeform 64"/>
              <p:cNvSpPr>
                <a:spLocks/>
              </p:cNvSpPr>
              <p:nvPr/>
            </p:nvSpPr>
            <p:spPr bwMode="auto">
              <a:xfrm>
                <a:off x="884" y="3323"/>
                <a:ext cx="824" cy="610"/>
              </a:xfrm>
              <a:custGeom>
                <a:avLst/>
                <a:gdLst>
                  <a:gd name="T0" fmla="*/ 439 w 1648"/>
                  <a:gd name="T1" fmla="*/ 586 h 1220"/>
                  <a:gd name="T2" fmla="*/ 531 w 1648"/>
                  <a:gd name="T3" fmla="*/ 627 h 1220"/>
                  <a:gd name="T4" fmla="*/ 568 w 1648"/>
                  <a:gd name="T5" fmla="*/ 573 h 1220"/>
                  <a:gd name="T6" fmla="*/ 626 w 1648"/>
                  <a:gd name="T7" fmla="*/ 498 h 1220"/>
                  <a:gd name="T8" fmla="*/ 696 w 1648"/>
                  <a:gd name="T9" fmla="*/ 422 h 1220"/>
                  <a:gd name="T10" fmla="*/ 788 w 1648"/>
                  <a:gd name="T11" fmla="*/ 350 h 1220"/>
                  <a:gd name="T12" fmla="*/ 902 w 1648"/>
                  <a:gd name="T13" fmla="*/ 268 h 1220"/>
                  <a:gd name="T14" fmla="*/ 1039 w 1648"/>
                  <a:gd name="T15" fmla="*/ 189 h 1220"/>
                  <a:gd name="T16" fmla="*/ 1188 w 1648"/>
                  <a:gd name="T17" fmla="*/ 101 h 1220"/>
                  <a:gd name="T18" fmla="*/ 1353 w 1648"/>
                  <a:gd name="T19" fmla="*/ 4 h 1220"/>
                  <a:gd name="T20" fmla="*/ 1416 w 1648"/>
                  <a:gd name="T21" fmla="*/ 0 h 1220"/>
                  <a:gd name="T22" fmla="*/ 1492 w 1648"/>
                  <a:gd name="T23" fmla="*/ 34 h 1220"/>
                  <a:gd name="T24" fmla="*/ 1560 w 1648"/>
                  <a:gd name="T25" fmla="*/ 117 h 1220"/>
                  <a:gd name="T26" fmla="*/ 1608 w 1648"/>
                  <a:gd name="T27" fmla="*/ 226 h 1220"/>
                  <a:gd name="T28" fmla="*/ 1631 w 1648"/>
                  <a:gd name="T29" fmla="*/ 350 h 1220"/>
                  <a:gd name="T30" fmla="*/ 1648 w 1648"/>
                  <a:gd name="T31" fmla="*/ 541 h 1220"/>
                  <a:gd name="T32" fmla="*/ 1642 w 1648"/>
                  <a:gd name="T33" fmla="*/ 663 h 1220"/>
                  <a:gd name="T34" fmla="*/ 1615 w 1648"/>
                  <a:gd name="T35" fmla="*/ 818 h 1220"/>
                  <a:gd name="T36" fmla="*/ 1563 w 1648"/>
                  <a:gd name="T37" fmla="*/ 969 h 1220"/>
                  <a:gd name="T38" fmla="*/ 1498 w 1648"/>
                  <a:gd name="T39" fmla="*/ 1108 h 1220"/>
                  <a:gd name="T40" fmla="*/ 1424 w 1648"/>
                  <a:gd name="T41" fmla="*/ 1220 h 1220"/>
                  <a:gd name="T42" fmla="*/ 0 w 1648"/>
                  <a:gd name="T43" fmla="*/ 1220 h 1220"/>
                  <a:gd name="T44" fmla="*/ 127 w 1648"/>
                  <a:gd name="T45" fmla="*/ 941 h 1220"/>
                  <a:gd name="T46" fmla="*/ 199 w 1648"/>
                  <a:gd name="T47" fmla="*/ 974 h 1220"/>
                  <a:gd name="T48" fmla="*/ 271 w 1648"/>
                  <a:gd name="T49" fmla="*/ 919 h 1220"/>
                  <a:gd name="T50" fmla="*/ 343 w 1648"/>
                  <a:gd name="T51" fmla="*/ 854 h 1220"/>
                  <a:gd name="T52" fmla="*/ 375 w 1648"/>
                  <a:gd name="T53" fmla="*/ 814 h 1220"/>
                  <a:gd name="T54" fmla="*/ 415 w 1648"/>
                  <a:gd name="T55" fmla="*/ 743 h 1220"/>
                  <a:gd name="T56" fmla="*/ 439 w 1648"/>
                  <a:gd name="T57" fmla="*/ 58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48" h="1220">
                    <a:moveTo>
                      <a:pt x="439" y="586"/>
                    </a:moveTo>
                    <a:lnTo>
                      <a:pt x="531" y="627"/>
                    </a:lnTo>
                    <a:lnTo>
                      <a:pt x="568" y="573"/>
                    </a:lnTo>
                    <a:lnTo>
                      <a:pt x="626" y="498"/>
                    </a:lnTo>
                    <a:lnTo>
                      <a:pt x="696" y="422"/>
                    </a:lnTo>
                    <a:lnTo>
                      <a:pt x="788" y="350"/>
                    </a:lnTo>
                    <a:lnTo>
                      <a:pt x="902" y="268"/>
                    </a:lnTo>
                    <a:lnTo>
                      <a:pt x="1039" y="189"/>
                    </a:lnTo>
                    <a:lnTo>
                      <a:pt x="1188" y="101"/>
                    </a:lnTo>
                    <a:lnTo>
                      <a:pt x="1353" y="4"/>
                    </a:lnTo>
                    <a:lnTo>
                      <a:pt x="1416" y="0"/>
                    </a:lnTo>
                    <a:lnTo>
                      <a:pt x="1492" y="34"/>
                    </a:lnTo>
                    <a:lnTo>
                      <a:pt x="1560" y="117"/>
                    </a:lnTo>
                    <a:lnTo>
                      <a:pt x="1608" y="226"/>
                    </a:lnTo>
                    <a:lnTo>
                      <a:pt x="1631" y="350"/>
                    </a:lnTo>
                    <a:lnTo>
                      <a:pt x="1648" y="541"/>
                    </a:lnTo>
                    <a:lnTo>
                      <a:pt x="1642" y="663"/>
                    </a:lnTo>
                    <a:lnTo>
                      <a:pt x="1615" y="818"/>
                    </a:lnTo>
                    <a:lnTo>
                      <a:pt x="1563" y="969"/>
                    </a:lnTo>
                    <a:lnTo>
                      <a:pt x="1498" y="1108"/>
                    </a:lnTo>
                    <a:lnTo>
                      <a:pt x="1424" y="1220"/>
                    </a:lnTo>
                    <a:lnTo>
                      <a:pt x="0" y="1220"/>
                    </a:lnTo>
                    <a:lnTo>
                      <a:pt x="127" y="941"/>
                    </a:lnTo>
                    <a:lnTo>
                      <a:pt x="199" y="974"/>
                    </a:lnTo>
                    <a:lnTo>
                      <a:pt x="271" y="919"/>
                    </a:lnTo>
                    <a:lnTo>
                      <a:pt x="343" y="854"/>
                    </a:lnTo>
                    <a:lnTo>
                      <a:pt x="375" y="814"/>
                    </a:lnTo>
                    <a:lnTo>
                      <a:pt x="415" y="743"/>
                    </a:lnTo>
                    <a:lnTo>
                      <a:pt x="439" y="586"/>
                    </a:lnTo>
                    <a:close/>
                  </a:path>
                </a:pathLst>
              </a:custGeom>
              <a:solidFill>
                <a:srgbClr val="00FFFF"/>
              </a:solidFill>
              <a:ln w="6350">
                <a:solidFill>
                  <a:srgbClr val="000000"/>
                </a:solidFill>
                <a:prstDash val="solid"/>
                <a:round/>
                <a:headEnd/>
                <a:tailEnd/>
              </a:ln>
            </p:spPr>
            <p:txBody>
              <a:bodyPr/>
              <a:lstStyle/>
              <a:p>
                <a:endParaRPr lang="zh-CN" altLang="en-US"/>
              </a:p>
            </p:txBody>
          </p:sp>
          <p:grpSp>
            <p:nvGrpSpPr>
              <p:cNvPr id="148545" name="Group 65"/>
              <p:cNvGrpSpPr>
                <a:grpSpLocks/>
              </p:cNvGrpSpPr>
              <p:nvPr/>
            </p:nvGrpSpPr>
            <p:grpSpPr bwMode="auto">
              <a:xfrm>
                <a:off x="1130" y="3517"/>
                <a:ext cx="333" cy="320"/>
                <a:chOff x="1130" y="3517"/>
                <a:chExt cx="333" cy="320"/>
              </a:xfrm>
            </p:grpSpPr>
            <p:sp>
              <p:nvSpPr>
                <p:cNvPr id="148546" name="Freeform 66"/>
                <p:cNvSpPr>
                  <a:spLocks/>
                </p:cNvSpPr>
                <p:nvPr/>
              </p:nvSpPr>
              <p:spPr bwMode="auto">
                <a:xfrm>
                  <a:off x="1130" y="3521"/>
                  <a:ext cx="333" cy="316"/>
                </a:xfrm>
                <a:custGeom>
                  <a:avLst/>
                  <a:gdLst>
                    <a:gd name="T0" fmla="*/ 0 w 667"/>
                    <a:gd name="T1" fmla="*/ 214 h 630"/>
                    <a:gd name="T2" fmla="*/ 32 w 667"/>
                    <a:gd name="T3" fmla="*/ 239 h 630"/>
                    <a:gd name="T4" fmla="*/ 63 w 667"/>
                    <a:gd name="T5" fmla="*/ 258 h 630"/>
                    <a:gd name="T6" fmla="*/ 131 w 667"/>
                    <a:gd name="T7" fmla="*/ 306 h 630"/>
                    <a:gd name="T8" fmla="*/ 188 w 667"/>
                    <a:gd name="T9" fmla="*/ 354 h 630"/>
                    <a:gd name="T10" fmla="*/ 223 w 667"/>
                    <a:gd name="T11" fmla="*/ 394 h 630"/>
                    <a:gd name="T12" fmla="*/ 260 w 667"/>
                    <a:gd name="T13" fmla="*/ 442 h 630"/>
                    <a:gd name="T14" fmla="*/ 264 w 667"/>
                    <a:gd name="T15" fmla="*/ 481 h 630"/>
                    <a:gd name="T16" fmla="*/ 296 w 667"/>
                    <a:gd name="T17" fmla="*/ 476 h 630"/>
                    <a:gd name="T18" fmla="*/ 304 w 667"/>
                    <a:gd name="T19" fmla="*/ 494 h 630"/>
                    <a:gd name="T20" fmla="*/ 323 w 667"/>
                    <a:gd name="T21" fmla="*/ 522 h 630"/>
                    <a:gd name="T22" fmla="*/ 331 w 667"/>
                    <a:gd name="T23" fmla="*/ 538 h 630"/>
                    <a:gd name="T24" fmla="*/ 323 w 667"/>
                    <a:gd name="T25" fmla="*/ 550 h 630"/>
                    <a:gd name="T26" fmla="*/ 352 w 667"/>
                    <a:gd name="T27" fmla="*/ 556 h 630"/>
                    <a:gd name="T28" fmla="*/ 400 w 667"/>
                    <a:gd name="T29" fmla="*/ 590 h 630"/>
                    <a:gd name="T30" fmla="*/ 404 w 667"/>
                    <a:gd name="T31" fmla="*/ 630 h 630"/>
                    <a:gd name="T32" fmla="*/ 409 w 667"/>
                    <a:gd name="T33" fmla="*/ 556 h 630"/>
                    <a:gd name="T34" fmla="*/ 381 w 667"/>
                    <a:gd name="T35" fmla="*/ 534 h 630"/>
                    <a:gd name="T36" fmla="*/ 388 w 667"/>
                    <a:gd name="T37" fmla="*/ 469 h 630"/>
                    <a:gd name="T38" fmla="*/ 388 w 667"/>
                    <a:gd name="T39" fmla="*/ 464 h 630"/>
                    <a:gd name="T40" fmla="*/ 397 w 667"/>
                    <a:gd name="T41" fmla="*/ 433 h 630"/>
                    <a:gd name="T42" fmla="*/ 415 w 667"/>
                    <a:gd name="T43" fmla="*/ 354 h 630"/>
                    <a:gd name="T44" fmla="*/ 443 w 667"/>
                    <a:gd name="T45" fmla="*/ 298 h 630"/>
                    <a:gd name="T46" fmla="*/ 489 w 667"/>
                    <a:gd name="T47" fmla="*/ 267 h 630"/>
                    <a:gd name="T48" fmla="*/ 543 w 667"/>
                    <a:gd name="T49" fmla="*/ 218 h 630"/>
                    <a:gd name="T50" fmla="*/ 615 w 667"/>
                    <a:gd name="T51" fmla="*/ 145 h 630"/>
                    <a:gd name="T52" fmla="*/ 643 w 667"/>
                    <a:gd name="T53" fmla="*/ 84 h 630"/>
                    <a:gd name="T54" fmla="*/ 659 w 667"/>
                    <a:gd name="T55" fmla="*/ 41 h 630"/>
                    <a:gd name="T56" fmla="*/ 667 w 667"/>
                    <a:gd name="T57" fmla="*/ 0 h 630"/>
                    <a:gd name="T58" fmla="*/ 618 w 667"/>
                    <a:gd name="T59" fmla="*/ 92 h 630"/>
                    <a:gd name="T60" fmla="*/ 571 w 667"/>
                    <a:gd name="T61" fmla="*/ 161 h 630"/>
                    <a:gd name="T62" fmla="*/ 507 w 667"/>
                    <a:gd name="T63" fmla="*/ 205 h 630"/>
                    <a:gd name="T64" fmla="*/ 461 w 667"/>
                    <a:gd name="T65" fmla="*/ 230 h 630"/>
                    <a:gd name="T66" fmla="*/ 415 w 667"/>
                    <a:gd name="T67" fmla="*/ 269 h 630"/>
                    <a:gd name="T68" fmla="*/ 368 w 667"/>
                    <a:gd name="T69" fmla="*/ 326 h 630"/>
                    <a:gd name="T70" fmla="*/ 344 w 667"/>
                    <a:gd name="T71" fmla="*/ 369 h 630"/>
                    <a:gd name="T72" fmla="*/ 340 w 667"/>
                    <a:gd name="T73" fmla="*/ 426 h 630"/>
                    <a:gd name="T74" fmla="*/ 331 w 667"/>
                    <a:gd name="T75" fmla="*/ 481 h 630"/>
                    <a:gd name="T76" fmla="*/ 344 w 667"/>
                    <a:gd name="T77" fmla="*/ 497 h 630"/>
                    <a:gd name="T78" fmla="*/ 319 w 667"/>
                    <a:gd name="T79" fmla="*/ 481 h 630"/>
                    <a:gd name="T80" fmla="*/ 313 w 667"/>
                    <a:gd name="T81" fmla="*/ 449 h 630"/>
                    <a:gd name="T82" fmla="*/ 288 w 667"/>
                    <a:gd name="T83" fmla="*/ 454 h 630"/>
                    <a:gd name="T84" fmla="*/ 285 w 667"/>
                    <a:gd name="T85" fmla="*/ 421 h 630"/>
                    <a:gd name="T86" fmla="*/ 239 w 667"/>
                    <a:gd name="T87" fmla="*/ 378 h 630"/>
                    <a:gd name="T88" fmla="*/ 176 w 667"/>
                    <a:gd name="T89" fmla="*/ 322 h 630"/>
                    <a:gd name="T90" fmla="*/ 96 w 667"/>
                    <a:gd name="T91" fmla="*/ 255 h 630"/>
                    <a:gd name="T92" fmla="*/ 0 w 667"/>
                    <a:gd name="T93" fmla="*/ 21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7" h="630">
                      <a:moveTo>
                        <a:pt x="0" y="214"/>
                      </a:moveTo>
                      <a:lnTo>
                        <a:pt x="32" y="239"/>
                      </a:lnTo>
                      <a:lnTo>
                        <a:pt x="63" y="258"/>
                      </a:lnTo>
                      <a:lnTo>
                        <a:pt x="131" y="306"/>
                      </a:lnTo>
                      <a:lnTo>
                        <a:pt x="188" y="354"/>
                      </a:lnTo>
                      <a:lnTo>
                        <a:pt x="223" y="394"/>
                      </a:lnTo>
                      <a:lnTo>
                        <a:pt x="260" y="442"/>
                      </a:lnTo>
                      <a:lnTo>
                        <a:pt x="264" y="481"/>
                      </a:lnTo>
                      <a:lnTo>
                        <a:pt x="296" y="476"/>
                      </a:lnTo>
                      <a:lnTo>
                        <a:pt x="304" y="494"/>
                      </a:lnTo>
                      <a:lnTo>
                        <a:pt x="323" y="522"/>
                      </a:lnTo>
                      <a:lnTo>
                        <a:pt x="331" y="538"/>
                      </a:lnTo>
                      <a:lnTo>
                        <a:pt x="323" y="550"/>
                      </a:lnTo>
                      <a:lnTo>
                        <a:pt x="352" y="556"/>
                      </a:lnTo>
                      <a:lnTo>
                        <a:pt x="400" y="590"/>
                      </a:lnTo>
                      <a:lnTo>
                        <a:pt x="404" y="630"/>
                      </a:lnTo>
                      <a:lnTo>
                        <a:pt x="409" y="556"/>
                      </a:lnTo>
                      <a:lnTo>
                        <a:pt x="381" y="534"/>
                      </a:lnTo>
                      <a:lnTo>
                        <a:pt x="388" y="469"/>
                      </a:lnTo>
                      <a:lnTo>
                        <a:pt x="388" y="464"/>
                      </a:lnTo>
                      <a:lnTo>
                        <a:pt x="397" y="433"/>
                      </a:lnTo>
                      <a:lnTo>
                        <a:pt x="415" y="354"/>
                      </a:lnTo>
                      <a:lnTo>
                        <a:pt x="443" y="298"/>
                      </a:lnTo>
                      <a:lnTo>
                        <a:pt x="489" y="267"/>
                      </a:lnTo>
                      <a:lnTo>
                        <a:pt x="543" y="218"/>
                      </a:lnTo>
                      <a:lnTo>
                        <a:pt x="615" y="145"/>
                      </a:lnTo>
                      <a:lnTo>
                        <a:pt x="643" y="84"/>
                      </a:lnTo>
                      <a:lnTo>
                        <a:pt x="659" y="41"/>
                      </a:lnTo>
                      <a:lnTo>
                        <a:pt x="667" y="0"/>
                      </a:lnTo>
                      <a:lnTo>
                        <a:pt x="618" y="92"/>
                      </a:lnTo>
                      <a:lnTo>
                        <a:pt x="571" y="161"/>
                      </a:lnTo>
                      <a:lnTo>
                        <a:pt x="507" y="205"/>
                      </a:lnTo>
                      <a:lnTo>
                        <a:pt x="461" y="230"/>
                      </a:lnTo>
                      <a:lnTo>
                        <a:pt x="415" y="269"/>
                      </a:lnTo>
                      <a:lnTo>
                        <a:pt x="368" y="326"/>
                      </a:lnTo>
                      <a:lnTo>
                        <a:pt x="344" y="369"/>
                      </a:lnTo>
                      <a:lnTo>
                        <a:pt x="340" y="426"/>
                      </a:lnTo>
                      <a:lnTo>
                        <a:pt x="331" y="481"/>
                      </a:lnTo>
                      <a:lnTo>
                        <a:pt x="344" y="497"/>
                      </a:lnTo>
                      <a:lnTo>
                        <a:pt x="319" y="481"/>
                      </a:lnTo>
                      <a:lnTo>
                        <a:pt x="313" y="449"/>
                      </a:lnTo>
                      <a:lnTo>
                        <a:pt x="288" y="454"/>
                      </a:lnTo>
                      <a:lnTo>
                        <a:pt x="285" y="421"/>
                      </a:lnTo>
                      <a:lnTo>
                        <a:pt x="239" y="378"/>
                      </a:lnTo>
                      <a:lnTo>
                        <a:pt x="176" y="322"/>
                      </a:lnTo>
                      <a:lnTo>
                        <a:pt x="96" y="255"/>
                      </a:lnTo>
                      <a:lnTo>
                        <a:pt x="0" y="214"/>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148547" name="Freeform 67"/>
                <p:cNvSpPr>
                  <a:spLocks/>
                </p:cNvSpPr>
                <p:nvPr/>
              </p:nvSpPr>
              <p:spPr bwMode="auto">
                <a:xfrm>
                  <a:off x="1132" y="3517"/>
                  <a:ext cx="330" cy="283"/>
                </a:xfrm>
                <a:custGeom>
                  <a:avLst/>
                  <a:gdLst>
                    <a:gd name="T0" fmla="*/ 0 w 661"/>
                    <a:gd name="T1" fmla="*/ 227 h 567"/>
                    <a:gd name="T2" fmla="*/ 56 w 661"/>
                    <a:gd name="T3" fmla="*/ 235 h 567"/>
                    <a:gd name="T4" fmla="*/ 104 w 661"/>
                    <a:gd name="T5" fmla="*/ 272 h 567"/>
                    <a:gd name="T6" fmla="*/ 195 w 661"/>
                    <a:gd name="T7" fmla="*/ 339 h 567"/>
                    <a:gd name="T8" fmla="*/ 280 w 661"/>
                    <a:gd name="T9" fmla="*/ 426 h 567"/>
                    <a:gd name="T10" fmla="*/ 283 w 661"/>
                    <a:gd name="T11" fmla="*/ 457 h 567"/>
                    <a:gd name="T12" fmla="*/ 310 w 661"/>
                    <a:gd name="T13" fmla="*/ 450 h 567"/>
                    <a:gd name="T14" fmla="*/ 327 w 661"/>
                    <a:gd name="T15" fmla="*/ 487 h 567"/>
                    <a:gd name="T16" fmla="*/ 331 w 661"/>
                    <a:gd name="T17" fmla="*/ 511 h 567"/>
                    <a:gd name="T18" fmla="*/ 390 w 661"/>
                    <a:gd name="T19" fmla="*/ 567 h 567"/>
                    <a:gd name="T20" fmla="*/ 331 w 661"/>
                    <a:gd name="T21" fmla="*/ 507 h 567"/>
                    <a:gd name="T22" fmla="*/ 324 w 661"/>
                    <a:gd name="T23" fmla="*/ 474 h 567"/>
                    <a:gd name="T24" fmla="*/ 336 w 661"/>
                    <a:gd name="T25" fmla="*/ 376 h 567"/>
                    <a:gd name="T26" fmla="*/ 387 w 661"/>
                    <a:gd name="T27" fmla="*/ 294 h 567"/>
                    <a:gd name="T28" fmla="*/ 464 w 661"/>
                    <a:gd name="T29" fmla="*/ 230 h 567"/>
                    <a:gd name="T30" fmla="*/ 539 w 661"/>
                    <a:gd name="T31" fmla="*/ 185 h 567"/>
                    <a:gd name="T32" fmla="*/ 591 w 661"/>
                    <a:gd name="T33" fmla="*/ 123 h 567"/>
                    <a:gd name="T34" fmla="*/ 628 w 661"/>
                    <a:gd name="T35" fmla="*/ 74 h 567"/>
                    <a:gd name="T36" fmla="*/ 661 w 661"/>
                    <a:gd name="T37"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1" h="567">
                      <a:moveTo>
                        <a:pt x="0" y="227"/>
                      </a:moveTo>
                      <a:lnTo>
                        <a:pt x="56" y="235"/>
                      </a:lnTo>
                      <a:lnTo>
                        <a:pt x="104" y="272"/>
                      </a:lnTo>
                      <a:lnTo>
                        <a:pt x="195" y="339"/>
                      </a:lnTo>
                      <a:lnTo>
                        <a:pt x="280" y="426"/>
                      </a:lnTo>
                      <a:lnTo>
                        <a:pt x="283" y="457"/>
                      </a:lnTo>
                      <a:lnTo>
                        <a:pt x="310" y="450"/>
                      </a:lnTo>
                      <a:lnTo>
                        <a:pt x="327" y="487"/>
                      </a:lnTo>
                      <a:lnTo>
                        <a:pt x="331" y="511"/>
                      </a:lnTo>
                      <a:lnTo>
                        <a:pt x="390" y="567"/>
                      </a:lnTo>
                      <a:lnTo>
                        <a:pt x="331" y="507"/>
                      </a:lnTo>
                      <a:lnTo>
                        <a:pt x="324" y="474"/>
                      </a:lnTo>
                      <a:lnTo>
                        <a:pt x="336" y="376"/>
                      </a:lnTo>
                      <a:lnTo>
                        <a:pt x="387" y="294"/>
                      </a:lnTo>
                      <a:lnTo>
                        <a:pt x="464" y="230"/>
                      </a:lnTo>
                      <a:lnTo>
                        <a:pt x="539" y="185"/>
                      </a:lnTo>
                      <a:lnTo>
                        <a:pt x="591" y="123"/>
                      </a:lnTo>
                      <a:lnTo>
                        <a:pt x="628" y="74"/>
                      </a:lnTo>
                      <a:lnTo>
                        <a:pt x="661"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8548" name="Group 68"/>
              <p:cNvGrpSpPr>
                <a:grpSpLocks/>
              </p:cNvGrpSpPr>
              <p:nvPr/>
            </p:nvGrpSpPr>
            <p:grpSpPr bwMode="auto">
              <a:xfrm>
                <a:off x="939" y="3808"/>
                <a:ext cx="131" cy="125"/>
                <a:chOff x="939" y="3808"/>
                <a:chExt cx="131" cy="125"/>
              </a:xfrm>
            </p:grpSpPr>
            <p:sp>
              <p:nvSpPr>
                <p:cNvPr id="148549" name="Freeform 69"/>
                <p:cNvSpPr>
                  <a:spLocks/>
                </p:cNvSpPr>
                <p:nvPr/>
              </p:nvSpPr>
              <p:spPr bwMode="auto">
                <a:xfrm>
                  <a:off x="939" y="3808"/>
                  <a:ext cx="131" cy="123"/>
                </a:xfrm>
                <a:custGeom>
                  <a:avLst/>
                  <a:gdLst>
                    <a:gd name="T0" fmla="*/ 0 w 262"/>
                    <a:gd name="T1" fmla="*/ 0 h 245"/>
                    <a:gd name="T2" fmla="*/ 128 w 262"/>
                    <a:gd name="T3" fmla="*/ 33 h 245"/>
                    <a:gd name="T4" fmla="*/ 160 w 262"/>
                    <a:gd name="T5" fmla="*/ 57 h 245"/>
                    <a:gd name="T6" fmla="*/ 188 w 262"/>
                    <a:gd name="T7" fmla="*/ 133 h 245"/>
                    <a:gd name="T8" fmla="*/ 192 w 262"/>
                    <a:gd name="T9" fmla="*/ 137 h 245"/>
                    <a:gd name="T10" fmla="*/ 213 w 262"/>
                    <a:gd name="T11" fmla="*/ 161 h 245"/>
                    <a:gd name="T12" fmla="*/ 229 w 262"/>
                    <a:gd name="T13" fmla="*/ 184 h 245"/>
                    <a:gd name="T14" fmla="*/ 251 w 262"/>
                    <a:gd name="T15" fmla="*/ 198 h 245"/>
                    <a:gd name="T16" fmla="*/ 251 w 262"/>
                    <a:gd name="T17" fmla="*/ 222 h 245"/>
                    <a:gd name="T18" fmla="*/ 262 w 262"/>
                    <a:gd name="T19" fmla="*/ 245 h 245"/>
                    <a:gd name="T20" fmla="*/ 241 w 262"/>
                    <a:gd name="T21" fmla="*/ 245 h 245"/>
                    <a:gd name="T22" fmla="*/ 240 w 262"/>
                    <a:gd name="T23" fmla="*/ 235 h 245"/>
                    <a:gd name="T24" fmla="*/ 240 w 262"/>
                    <a:gd name="T25" fmla="*/ 206 h 245"/>
                    <a:gd name="T26" fmla="*/ 204 w 262"/>
                    <a:gd name="T27" fmla="*/ 188 h 245"/>
                    <a:gd name="T28" fmla="*/ 176 w 262"/>
                    <a:gd name="T29" fmla="*/ 141 h 245"/>
                    <a:gd name="T30" fmla="*/ 160 w 262"/>
                    <a:gd name="T31" fmla="*/ 109 h 245"/>
                    <a:gd name="T32" fmla="*/ 135 w 262"/>
                    <a:gd name="T33" fmla="*/ 57 h 245"/>
                    <a:gd name="T34" fmla="*/ 87 w 262"/>
                    <a:gd name="T35" fmla="*/ 29 h 245"/>
                    <a:gd name="T36" fmla="*/ 0 w 262"/>
                    <a:gd name="T3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2" h="245">
                      <a:moveTo>
                        <a:pt x="0" y="0"/>
                      </a:moveTo>
                      <a:lnTo>
                        <a:pt x="128" y="33"/>
                      </a:lnTo>
                      <a:lnTo>
                        <a:pt x="160" y="57"/>
                      </a:lnTo>
                      <a:lnTo>
                        <a:pt x="188" y="133"/>
                      </a:lnTo>
                      <a:lnTo>
                        <a:pt x="192" y="137"/>
                      </a:lnTo>
                      <a:lnTo>
                        <a:pt x="213" y="161"/>
                      </a:lnTo>
                      <a:lnTo>
                        <a:pt x="229" y="184"/>
                      </a:lnTo>
                      <a:lnTo>
                        <a:pt x="251" y="198"/>
                      </a:lnTo>
                      <a:lnTo>
                        <a:pt x="251" y="222"/>
                      </a:lnTo>
                      <a:lnTo>
                        <a:pt x="262" y="245"/>
                      </a:lnTo>
                      <a:lnTo>
                        <a:pt x="241" y="245"/>
                      </a:lnTo>
                      <a:lnTo>
                        <a:pt x="240" y="235"/>
                      </a:lnTo>
                      <a:lnTo>
                        <a:pt x="240" y="206"/>
                      </a:lnTo>
                      <a:lnTo>
                        <a:pt x="204" y="188"/>
                      </a:lnTo>
                      <a:lnTo>
                        <a:pt x="176" y="141"/>
                      </a:lnTo>
                      <a:lnTo>
                        <a:pt x="160" y="109"/>
                      </a:lnTo>
                      <a:lnTo>
                        <a:pt x="135" y="57"/>
                      </a:lnTo>
                      <a:lnTo>
                        <a:pt x="87" y="29"/>
                      </a:lnTo>
                      <a:lnTo>
                        <a:pt x="0" y="0"/>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148550" name="Freeform 70"/>
                <p:cNvSpPr>
                  <a:spLocks/>
                </p:cNvSpPr>
                <p:nvPr/>
              </p:nvSpPr>
              <p:spPr bwMode="auto">
                <a:xfrm>
                  <a:off x="946" y="3810"/>
                  <a:ext cx="112" cy="123"/>
                </a:xfrm>
                <a:custGeom>
                  <a:avLst/>
                  <a:gdLst>
                    <a:gd name="T0" fmla="*/ 0 w 222"/>
                    <a:gd name="T1" fmla="*/ 0 h 245"/>
                    <a:gd name="T2" fmla="*/ 85 w 222"/>
                    <a:gd name="T3" fmla="*/ 36 h 245"/>
                    <a:gd name="T4" fmla="*/ 122 w 222"/>
                    <a:gd name="T5" fmla="*/ 58 h 245"/>
                    <a:gd name="T6" fmla="*/ 141 w 222"/>
                    <a:gd name="T7" fmla="*/ 96 h 245"/>
                    <a:gd name="T8" fmla="*/ 160 w 222"/>
                    <a:gd name="T9" fmla="*/ 147 h 245"/>
                    <a:gd name="T10" fmla="*/ 178 w 222"/>
                    <a:gd name="T11" fmla="*/ 176 h 245"/>
                    <a:gd name="T12" fmla="*/ 204 w 222"/>
                    <a:gd name="T13" fmla="*/ 195 h 245"/>
                    <a:gd name="T14" fmla="*/ 219 w 222"/>
                    <a:gd name="T15" fmla="*/ 210 h 245"/>
                    <a:gd name="T16" fmla="*/ 222 w 222"/>
                    <a:gd name="T17"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45">
                      <a:moveTo>
                        <a:pt x="0" y="0"/>
                      </a:moveTo>
                      <a:lnTo>
                        <a:pt x="85" y="36"/>
                      </a:lnTo>
                      <a:lnTo>
                        <a:pt x="122" y="58"/>
                      </a:lnTo>
                      <a:lnTo>
                        <a:pt x="141" y="96"/>
                      </a:lnTo>
                      <a:lnTo>
                        <a:pt x="160" y="147"/>
                      </a:lnTo>
                      <a:lnTo>
                        <a:pt x="178" y="176"/>
                      </a:lnTo>
                      <a:lnTo>
                        <a:pt x="204" y="195"/>
                      </a:lnTo>
                      <a:lnTo>
                        <a:pt x="219" y="210"/>
                      </a:lnTo>
                      <a:lnTo>
                        <a:pt x="222" y="24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8551" name="Group 71"/>
              <p:cNvGrpSpPr>
                <a:grpSpLocks/>
              </p:cNvGrpSpPr>
              <p:nvPr/>
            </p:nvGrpSpPr>
            <p:grpSpPr bwMode="auto">
              <a:xfrm>
                <a:off x="1512" y="3664"/>
                <a:ext cx="194" cy="269"/>
                <a:chOff x="1512" y="3664"/>
                <a:chExt cx="194" cy="269"/>
              </a:xfrm>
            </p:grpSpPr>
            <p:sp>
              <p:nvSpPr>
                <p:cNvPr id="148552" name="Freeform 72"/>
                <p:cNvSpPr>
                  <a:spLocks/>
                </p:cNvSpPr>
                <p:nvPr/>
              </p:nvSpPr>
              <p:spPr bwMode="auto">
                <a:xfrm>
                  <a:off x="1516" y="3667"/>
                  <a:ext cx="189" cy="264"/>
                </a:xfrm>
                <a:custGeom>
                  <a:avLst/>
                  <a:gdLst>
                    <a:gd name="T0" fmla="*/ 378 w 378"/>
                    <a:gd name="T1" fmla="*/ 0 h 530"/>
                    <a:gd name="T2" fmla="*/ 366 w 378"/>
                    <a:gd name="T3" fmla="*/ 62 h 530"/>
                    <a:gd name="T4" fmla="*/ 342 w 378"/>
                    <a:gd name="T5" fmla="*/ 105 h 530"/>
                    <a:gd name="T6" fmla="*/ 298 w 378"/>
                    <a:gd name="T7" fmla="*/ 144 h 530"/>
                    <a:gd name="T8" fmla="*/ 245 w 378"/>
                    <a:gd name="T9" fmla="*/ 188 h 530"/>
                    <a:gd name="T10" fmla="*/ 184 w 378"/>
                    <a:gd name="T11" fmla="*/ 233 h 530"/>
                    <a:gd name="T12" fmla="*/ 134 w 378"/>
                    <a:gd name="T13" fmla="*/ 272 h 530"/>
                    <a:gd name="T14" fmla="*/ 95 w 378"/>
                    <a:gd name="T15" fmla="*/ 336 h 530"/>
                    <a:gd name="T16" fmla="*/ 67 w 378"/>
                    <a:gd name="T17" fmla="*/ 393 h 530"/>
                    <a:gd name="T18" fmla="*/ 54 w 378"/>
                    <a:gd name="T19" fmla="*/ 445 h 530"/>
                    <a:gd name="T20" fmla="*/ 38 w 378"/>
                    <a:gd name="T21" fmla="*/ 487 h 530"/>
                    <a:gd name="T22" fmla="*/ 20 w 378"/>
                    <a:gd name="T23" fmla="*/ 522 h 530"/>
                    <a:gd name="T24" fmla="*/ 0 w 378"/>
                    <a:gd name="T25" fmla="*/ 530 h 530"/>
                    <a:gd name="T26" fmla="*/ 27 w 378"/>
                    <a:gd name="T27" fmla="*/ 527 h 530"/>
                    <a:gd name="T28" fmla="*/ 47 w 378"/>
                    <a:gd name="T29" fmla="*/ 527 h 530"/>
                    <a:gd name="T30" fmla="*/ 79 w 378"/>
                    <a:gd name="T31" fmla="*/ 482 h 530"/>
                    <a:gd name="T32" fmla="*/ 91 w 378"/>
                    <a:gd name="T33" fmla="*/ 434 h 530"/>
                    <a:gd name="T34" fmla="*/ 107 w 378"/>
                    <a:gd name="T35" fmla="*/ 393 h 530"/>
                    <a:gd name="T36" fmla="*/ 134 w 378"/>
                    <a:gd name="T37" fmla="*/ 341 h 530"/>
                    <a:gd name="T38" fmla="*/ 171 w 378"/>
                    <a:gd name="T39" fmla="*/ 304 h 530"/>
                    <a:gd name="T40" fmla="*/ 196 w 378"/>
                    <a:gd name="T41" fmla="*/ 268 h 530"/>
                    <a:gd name="T42" fmla="*/ 241 w 378"/>
                    <a:gd name="T43" fmla="*/ 237 h 530"/>
                    <a:gd name="T44" fmla="*/ 286 w 378"/>
                    <a:gd name="T45" fmla="*/ 212 h 530"/>
                    <a:gd name="T46" fmla="*/ 325 w 378"/>
                    <a:gd name="T47" fmla="*/ 157 h 530"/>
                    <a:gd name="T48" fmla="*/ 345 w 378"/>
                    <a:gd name="T49" fmla="*/ 117 h 530"/>
                    <a:gd name="T50" fmla="*/ 363 w 378"/>
                    <a:gd name="T51" fmla="*/ 82 h 530"/>
                    <a:gd name="T52" fmla="*/ 378 w 378"/>
                    <a:gd name="T53"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8" h="530">
                      <a:moveTo>
                        <a:pt x="378" y="0"/>
                      </a:moveTo>
                      <a:lnTo>
                        <a:pt x="366" y="62"/>
                      </a:lnTo>
                      <a:lnTo>
                        <a:pt x="342" y="105"/>
                      </a:lnTo>
                      <a:lnTo>
                        <a:pt x="298" y="144"/>
                      </a:lnTo>
                      <a:lnTo>
                        <a:pt x="245" y="188"/>
                      </a:lnTo>
                      <a:lnTo>
                        <a:pt x="184" y="233"/>
                      </a:lnTo>
                      <a:lnTo>
                        <a:pt x="134" y="272"/>
                      </a:lnTo>
                      <a:lnTo>
                        <a:pt x="95" y="336"/>
                      </a:lnTo>
                      <a:lnTo>
                        <a:pt x="67" y="393"/>
                      </a:lnTo>
                      <a:lnTo>
                        <a:pt x="54" y="445"/>
                      </a:lnTo>
                      <a:lnTo>
                        <a:pt x="38" y="487"/>
                      </a:lnTo>
                      <a:lnTo>
                        <a:pt x="20" y="522"/>
                      </a:lnTo>
                      <a:lnTo>
                        <a:pt x="0" y="530"/>
                      </a:lnTo>
                      <a:lnTo>
                        <a:pt x="27" y="527"/>
                      </a:lnTo>
                      <a:lnTo>
                        <a:pt x="47" y="527"/>
                      </a:lnTo>
                      <a:lnTo>
                        <a:pt x="79" y="482"/>
                      </a:lnTo>
                      <a:lnTo>
                        <a:pt x="91" y="434"/>
                      </a:lnTo>
                      <a:lnTo>
                        <a:pt x="107" y="393"/>
                      </a:lnTo>
                      <a:lnTo>
                        <a:pt x="134" y="341"/>
                      </a:lnTo>
                      <a:lnTo>
                        <a:pt x="171" y="304"/>
                      </a:lnTo>
                      <a:lnTo>
                        <a:pt x="196" y="268"/>
                      </a:lnTo>
                      <a:lnTo>
                        <a:pt x="241" y="237"/>
                      </a:lnTo>
                      <a:lnTo>
                        <a:pt x="286" y="212"/>
                      </a:lnTo>
                      <a:lnTo>
                        <a:pt x="325" y="157"/>
                      </a:lnTo>
                      <a:lnTo>
                        <a:pt x="345" y="117"/>
                      </a:lnTo>
                      <a:lnTo>
                        <a:pt x="363" y="82"/>
                      </a:lnTo>
                      <a:lnTo>
                        <a:pt x="378" y="0"/>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148553" name="Freeform 73"/>
                <p:cNvSpPr>
                  <a:spLocks/>
                </p:cNvSpPr>
                <p:nvPr/>
              </p:nvSpPr>
              <p:spPr bwMode="auto">
                <a:xfrm>
                  <a:off x="1512" y="3664"/>
                  <a:ext cx="194" cy="269"/>
                </a:xfrm>
                <a:custGeom>
                  <a:avLst/>
                  <a:gdLst>
                    <a:gd name="T0" fmla="*/ 0 w 386"/>
                    <a:gd name="T1" fmla="*/ 539 h 539"/>
                    <a:gd name="T2" fmla="*/ 36 w 386"/>
                    <a:gd name="T3" fmla="*/ 523 h 539"/>
                    <a:gd name="T4" fmla="*/ 58 w 386"/>
                    <a:gd name="T5" fmla="*/ 491 h 539"/>
                    <a:gd name="T6" fmla="*/ 70 w 386"/>
                    <a:gd name="T7" fmla="*/ 436 h 539"/>
                    <a:gd name="T8" fmla="*/ 102 w 386"/>
                    <a:gd name="T9" fmla="*/ 341 h 539"/>
                    <a:gd name="T10" fmla="*/ 154 w 386"/>
                    <a:gd name="T11" fmla="*/ 267 h 539"/>
                    <a:gd name="T12" fmla="*/ 255 w 386"/>
                    <a:gd name="T13" fmla="*/ 196 h 539"/>
                    <a:gd name="T14" fmla="*/ 299 w 386"/>
                    <a:gd name="T15" fmla="*/ 163 h 539"/>
                    <a:gd name="T16" fmla="*/ 364 w 386"/>
                    <a:gd name="T17" fmla="*/ 93 h 539"/>
                    <a:gd name="T18" fmla="*/ 380 w 386"/>
                    <a:gd name="T19" fmla="*/ 35 h 539"/>
                    <a:gd name="T20" fmla="*/ 386 w 386"/>
                    <a:gd name="T21"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6" h="539">
                      <a:moveTo>
                        <a:pt x="0" y="539"/>
                      </a:moveTo>
                      <a:lnTo>
                        <a:pt x="36" y="523"/>
                      </a:lnTo>
                      <a:lnTo>
                        <a:pt x="58" y="491"/>
                      </a:lnTo>
                      <a:lnTo>
                        <a:pt x="70" y="436"/>
                      </a:lnTo>
                      <a:lnTo>
                        <a:pt x="102" y="341"/>
                      </a:lnTo>
                      <a:lnTo>
                        <a:pt x="154" y="267"/>
                      </a:lnTo>
                      <a:lnTo>
                        <a:pt x="255" y="196"/>
                      </a:lnTo>
                      <a:lnTo>
                        <a:pt x="299" y="163"/>
                      </a:lnTo>
                      <a:lnTo>
                        <a:pt x="364" y="93"/>
                      </a:lnTo>
                      <a:lnTo>
                        <a:pt x="380" y="35"/>
                      </a:lnTo>
                      <a:lnTo>
                        <a:pt x="38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48554" name="Group 74"/>
            <p:cNvGrpSpPr>
              <a:grpSpLocks/>
            </p:cNvGrpSpPr>
            <p:nvPr/>
          </p:nvGrpSpPr>
          <p:grpSpPr bwMode="auto">
            <a:xfrm>
              <a:off x="1209" y="2947"/>
              <a:ext cx="128" cy="172"/>
              <a:chOff x="1209" y="2947"/>
              <a:chExt cx="128" cy="172"/>
            </a:xfrm>
          </p:grpSpPr>
          <p:sp>
            <p:nvSpPr>
              <p:cNvPr id="148555" name="Freeform 75"/>
              <p:cNvSpPr>
                <a:spLocks/>
              </p:cNvSpPr>
              <p:nvPr/>
            </p:nvSpPr>
            <p:spPr bwMode="auto">
              <a:xfrm>
                <a:off x="1209" y="2947"/>
                <a:ext cx="119" cy="172"/>
              </a:xfrm>
              <a:custGeom>
                <a:avLst/>
                <a:gdLst>
                  <a:gd name="T0" fmla="*/ 196 w 239"/>
                  <a:gd name="T1" fmla="*/ 57 h 346"/>
                  <a:gd name="T2" fmla="*/ 166 w 239"/>
                  <a:gd name="T3" fmla="*/ 16 h 346"/>
                  <a:gd name="T4" fmla="*/ 128 w 239"/>
                  <a:gd name="T5" fmla="*/ 1 h 346"/>
                  <a:gd name="T6" fmla="*/ 80 w 239"/>
                  <a:gd name="T7" fmla="*/ 0 h 346"/>
                  <a:gd name="T8" fmla="*/ 38 w 239"/>
                  <a:gd name="T9" fmla="*/ 27 h 346"/>
                  <a:gd name="T10" fmla="*/ 9 w 239"/>
                  <a:gd name="T11" fmla="*/ 74 h 346"/>
                  <a:gd name="T12" fmla="*/ 0 w 239"/>
                  <a:gd name="T13" fmla="*/ 129 h 346"/>
                  <a:gd name="T14" fmla="*/ 5 w 239"/>
                  <a:gd name="T15" fmla="*/ 208 h 346"/>
                  <a:gd name="T16" fmla="*/ 35 w 239"/>
                  <a:gd name="T17" fmla="*/ 250 h 346"/>
                  <a:gd name="T18" fmla="*/ 63 w 239"/>
                  <a:gd name="T19" fmla="*/ 275 h 346"/>
                  <a:gd name="T20" fmla="*/ 104 w 239"/>
                  <a:gd name="T21" fmla="*/ 296 h 346"/>
                  <a:gd name="T22" fmla="*/ 126 w 239"/>
                  <a:gd name="T23" fmla="*/ 331 h 346"/>
                  <a:gd name="T24" fmla="*/ 156 w 239"/>
                  <a:gd name="T25" fmla="*/ 346 h 346"/>
                  <a:gd name="T26" fmla="*/ 195 w 239"/>
                  <a:gd name="T27" fmla="*/ 344 h 346"/>
                  <a:gd name="T28" fmla="*/ 220 w 239"/>
                  <a:gd name="T29" fmla="*/ 320 h 346"/>
                  <a:gd name="T30" fmla="*/ 235 w 239"/>
                  <a:gd name="T31" fmla="*/ 288 h 346"/>
                  <a:gd name="T32" fmla="*/ 239 w 239"/>
                  <a:gd name="T33" fmla="*/ 249 h 346"/>
                  <a:gd name="T34" fmla="*/ 225 w 239"/>
                  <a:gd name="T35" fmla="*/ 211 h 346"/>
                  <a:gd name="T36" fmla="*/ 229 w 239"/>
                  <a:gd name="T37" fmla="*/ 159 h 346"/>
                  <a:gd name="T38" fmla="*/ 218 w 239"/>
                  <a:gd name="T39" fmla="*/ 103 h 346"/>
                  <a:gd name="T40" fmla="*/ 196 w 239"/>
                  <a:gd name="T41" fmla="*/ 5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346">
                    <a:moveTo>
                      <a:pt x="196" y="57"/>
                    </a:moveTo>
                    <a:lnTo>
                      <a:pt x="166" y="16"/>
                    </a:lnTo>
                    <a:lnTo>
                      <a:pt x="128" y="1"/>
                    </a:lnTo>
                    <a:lnTo>
                      <a:pt x="80" y="0"/>
                    </a:lnTo>
                    <a:lnTo>
                      <a:pt x="38" y="27"/>
                    </a:lnTo>
                    <a:lnTo>
                      <a:pt x="9" y="74"/>
                    </a:lnTo>
                    <a:lnTo>
                      <a:pt x="0" y="129"/>
                    </a:lnTo>
                    <a:lnTo>
                      <a:pt x="5" y="208"/>
                    </a:lnTo>
                    <a:lnTo>
                      <a:pt x="35" y="250"/>
                    </a:lnTo>
                    <a:lnTo>
                      <a:pt x="63" y="275"/>
                    </a:lnTo>
                    <a:lnTo>
                      <a:pt x="104" y="296"/>
                    </a:lnTo>
                    <a:lnTo>
                      <a:pt x="126" y="331"/>
                    </a:lnTo>
                    <a:lnTo>
                      <a:pt x="156" y="346"/>
                    </a:lnTo>
                    <a:lnTo>
                      <a:pt x="195" y="344"/>
                    </a:lnTo>
                    <a:lnTo>
                      <a:pt x="220" y="320"/>
                    </a:lnTo>
                    <a:lnTo>
                      <a:pt x="235" y="288"/>
                    </a:lnTo>
                    <a:lnTo>
                      <a:pt x="239" y="249"/>
                    </a:lnTo>
                    <a:lnTo>
                      <a:pt x="225" y="211"/>
                    </a:lnTo>
                    <a:lnTo>
                      <a:pt x="229" y="159"/>
                    </a:lnTo>
                    <a:lnTo>
                      <a:pt x="218" y="103"/>
                    </a:lnTo>
                    <a:lnTo>
                      <a:pt x="196" y="57"/>
                    </a:lnTo>
                    <a:close/>
                  </a:path>
                </a:pathLst>
              </a:custGeom>
              <a:solidFill>
                <a:srgbClr val="E0A080"/>
              </a:solidFill>
              <a:ln w="6350">
                <a:solidFill>
                  <a:srgbClr val="000000"/>
                </a:solidFill>
                <a:prstDash val="solid"/>
                <a:round/>
                <a:headEnd/>
                <a:tailEnd/>
              </a:ln>
            </p:spPr>
            <p:txBody>
              <a:bodyPr/>
              <a:lstStyle/>
              <a:p>
                <a:endParaRPr lang="zh-CN" altLang="en-US"/>
              </a:p>
            </p:txBody>
          </p:sp>
          <p:sp>
            <p:nvSpPr>
              <p:cNvPr id="148556" name="Freeform 76"/>
              <p:cNvSpPr>
                <a:spLocks/>
              </p:cNvSpPr>
              <p:nvPr/>
            </p:nvSpPr>
            <p:spPr bwMode="auto">
              <a:xfrm>
                <a:off x="1239" y="2947"/>
                <a:ext cx="98" cy="163"/>
              </a:xfrm>
              <a:custGeom>
                <a:avLst/>
                <a:gdLst>
                  <a:gd name="T0" fmla="*/ 161 w 197"/>
                  <a:gd name="T1" fmla="*/ 53 h 326"/>
                  <a:gd name="T2" fmla="*/ 137 w 197"/>
                  <a:gd name="T3" fmla="*/ 15 h 326"/>
                  <a:gd name="T4" fmla="*/ 106 w 197"/>
                  <a:gd name="T5" fmla="*/ 1 h 326"/>
                  <a:gd name="T6" fmla="*/ 67 w 197"/>
                  <a:gd name="T7" fmla="*/ 0 h 326"/>
                  <a:gd name="T8" fmla="*/ 32 w 197"/>
                  <a:gd name="T9" fmla="*/ 26 h 326"/>
                  <a:gd name="T10" fmla="*/ 8 w 197"/>
                  <a:gd name="T11" fmla="*/ 70 h 326"/>
                  <a:gd name="T12" fmla="*/ 0 w 197"/>
                  <a:gd name="T13" fmla="*/ 122 h 326"/>
                  <a:gd name="T14" fmla="*/ 4 w 197"/>
                  <a:gd name="T15" fmla="*/ 196 h 326"/>
                  <a:gd name="T16" fmla="*/ 29 w 197"/>
                  <a:gd name="T17" fmla="*/ 235 h 326"/>
                  <a:gd name="T18" fmla="*/ 52 w 197"/>
                  <a:gd name="T19" fmla="*/ 259 h 326"/>
                  <a:gd name="T20" fmla="*/ 85 w 197"/>
                  <a:gd name="T21" fmla="*/ 278 h 326"/>
                  <a:gd name="T22" fmla="*/ 104 w 197"/>
                  <a:gd name="T23" fmla="*/ 313 h 326"/>
                  <a:gd name="T24" fmla="*/ 129 w 197"/>
                  <a:gd name="T25" fmla="*/ 326 h 326"/>
                  <a:gd name="T26" fmla="*/ 160 w 197"/>
                  <a:gd name="T27" fmla="*/ 324 h 326"/>
                  <a:gd name="T28" fmla="*/ 182 w 197"/>
                  <a:gd name="T29" fmla="*/ 302 h 326"/>
                  <a:gd name="T30" fmla="*/ 195 w 197"/>
                  <a:gd name="T31" fmla="*/ 272 h 326"/>
                  <a:gd name="T32" fmla="*/ 197 w 197"/>
                  <a:gd name="T33" fmla="*/ 235 h 326"/>
                  <a:gd name="T34" fmla="*/ 186 w 197"/>
                  <a:gd name="T35" fmla="*/ 198 h 326"/>
                  <a:gd name="T36" fmla="*/ 189 w 197"/>
                  <a:gd name="T37" fmla="*/ 150 h 326"/>
                  <a:gd name="T38" fmla="*/ 180 w 197"/>
                  <a:gd name="T39" fmla="*/ 97 h 326"/>
                  <a:gd name="T40" fmla="*/ 161 w 197"/>
                  <a:gd name="T41" fmla="*/ 5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7" h="326">
                    <a:moveTo>
                      <a:pt x="161" y="53"/>
                    </a:moveTo>
                    <a:lnTo>
                      <a:pt x="137" y="15"/>
                    </a:lnTo>
                    <a:lnTo>
                      <a:pt x="106" y="1"/>
                    </a:lnTo>
                    <a:lnTo>
                      <a:pt x="67" y="0"/>
                    </a:lnTo>
                    <a:lnTo>
                      <a:pt x="32" y="26"/>
                    </a:lnTo>
                    <a:lnTo>
                      <a:pt x="8" y="70"/>
                    </a:lnTo>
                    <a:lnTo>
                      <a:pt x="0" y="122"/>
                    </a:lnTo>
                    <a:lnTo>
                      <a:pt x="4" y="196"/>
                    </a:lnTo>
                    <a:lnTo>
                      <a:pt x="29" y="235"/>
                    </a:lnTo>
                    <a:lnTo>
                      <a:pt x="52" y="259"/>
                    </a:lnTo>
                    <a:lnTo>
                      <a:pt x="85" y="278"/>
                    </a:lnTo>
                    <a:lnTo>
                      <a:pt x="104" y="313"/>
                    </a:lnTo>
                    <a:lnTo>
                      <a:pt x="129" y="326"/>
                    </a:lnTo>
                    <a:lnTo>
                      <a:pt x="160" y="324"/>
                    </a:lnTo>
                    <a:lnTo>
                      <a:pt x="182" y="302"/>
                    </a:lnTo>
                    <a:lnTo>
                      <a:pt x="195" y="272"/>
                    </a:lnTo>
                    <a:lnTo>
                      <a:pt x="197" y="235"/>
                    </a:lnTo>
                    <a:lnTo>
                      <a:pt x="186" y="198"/>
                    </a:lnTo>
                    <a:lnTo>
                      <a:pt x="189" y="150"/>
                    </a:lnTo>
                    <a:lnTo>
                      <a:pt x="180" y="97"/>
                    </a:lnTo>
                    <a:lnTo>
                      <a:pt x="161" y="53"/>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57" name="Group 77"/>
            <p:cNvGrpSpPr>
              <a:grpSpLocks/>
            </p:cNvGrpSpPr>
            <p:nvPr/>
          </p:nvGrpSpPr>
          <p:grpSpPr bwMode="auto">
            <a:xfrm>
              <a:off x="741" y="3199"/>
              <a:ext cx="811" cy="623"/>
              <a:chOff x="741" y="3199"/>
              <a:chExt cx="811" cy="623"/>
            </a:xfrm>
          </p:grpSpPr>
          <p:sp>
            <p:nvSpPr>
              <p:cNvPr id="148558" name="Freeform 78"/>
              <p:cNvSpPr>
                <a:spLocks/>
              </p:cNvSpPr>
              <p:nvPr/>
            </p:nvSpPr>
            <p:spPr bwMode="auto">
              <a:xfrm>
                <a:off x="1055" y="3199"/>
                <a:ext cx="497" cy="419"/>
              </a:xfrm>
              <a:custGeom>
                <a:avLst/>
                <a:gdLst>
                  <a:gd name="T0" fmla="*/ 380 w 994"/>
                  <a:gd name="T1" fmla="*/ 0 h 838"/>
                  <a:gd name="T2" fmla="*/ 188 w 994"/>
                  <a:gd name="T3" fmla="*/ 165 h 838"/>
                  <a:gd name="T4" fmla="*/ 71 w 994"/>
                  <a:gd name="T5" fmla="*/ 319 h 838"/>
                  <a:gd name="T6" fmla="*/ 0 w 994"/>
                  <a:gd name="T7" fmla="*/ 582 h 838"/>
                  <a:gd name="T8" fmla="*/ 188 w 994"/>
                  <a:gd name="T9" fmla="*/ 443 h 838"/>
                  <a:gd name="T10" fmla="*/ 292 w 994"/>
                  <a:gd name="T11" fmla="*/ 345 h 838"/>
                  <a:gd name="T12" fmla="*/ 349 w 994"/>
                  <a:gd name="T13" fmla="*/ 282 h 838"/>
                  <a:gd name="T14" fmla="*/ 292 w 994"/>
                  <a:gd name="T15" fmla="*/ 441 h 838"/>
                  <a:gd name="T16" fmla="*/ 278 w 994"/>
                  <a:gd name="T17" fmla="*/ 586 h 838"/>
                  <a:gd name="T18" fmla="*/ 273 w 994"/>
                  <a:gd name="T19" fmla="*/ 838 h 838"/>
                  <a:gd name="T20" fmla="*/ 305 w 994"/>
                  <a:gd name="T21" fmla="*/ 766 h 838"/>
                  <a:gd name="T22" fmla="*/ 369 w 994"/>
                  <a:gd name="T23" fmla="*/ 661 h 838"/>
                  <a:gd name="T24" fmla="*/ 473 w 994"/>
                  <a:gd name="T25" fmla="*/ 582 h 838"/>
                  <a:gd name="T26" fmla="*/ 568 w 994"/>
                  <a:gd name="T27" fmla="*/ 541 h 838"/>
                  <a:gd name="T28" fmla="*/ 799 w 994"/>
                  <a:gd name="T29" fmla="*/ 433 h 838"/>
                  <a:gd name="T30" fmla="*/ 994 w 994"/>
                  <a:gd name="T31" fmla="*/ 252 h 838"/>
                  <a:gd name="T32" fmla="*/ 934 w 994"/>
                  <a:gd name="T33" fmla="*/ 209 h 838"/>
                  <a:gd name="T34" fmla="*/ 879 w 994"/>
                  <a:gd name="T35" fmla="*/ 230 h 838"/>
                  <a:gd name="T36" fmla="*/ 787 w 994"/>
                  <a:gd name="T37" fmla="*/ 234 h 838"/>
                  <a:gd name="T38" fmla="*/ 675 w 994"/>
                  <a:gd name="T39" fmla="*/ 221 h 838"/>
                  <a:gd name="T40" fmla="*/ 577 w 994"/>
                  <a:gd name="T41" fmla="*/ 193 h 838"/>
                  <a:gd name="T42" fmla="*/ 424 w 994"/>
                  <a:gd name="T43" fmla="*/ 205 h 838"/>
                  <a:gd name="T44" fmla="*/ 380 w 994"/>
                  <a:gd name="T45"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4" h="838">
                    <a:moveTo>
                      <a:pt x="380" y="0"/>
                    </a:moveTo>
                    <a:lnTo>
                      <a:pt x="188" y="165"/>
                    </a:lnTo>
                    <a:lnTo>
                      <a:pt x="71" y="319"/>
                    </a:lnTo>
                    <a:lnTo>
                      <a:pt x="0" y="582"/>
                    </a:lnTo>
                    <a:lnTo>
                      <a:pt x="188" y="443"/>
                    </a:lnTo>
                    <a:lnTo>
                      <a:pt x="292" y="345"/>
                    </a:lnTo>
                    <a:lnTo>
                      <a:pt x="349" y="282"/>
                    </a:lnTo>
                    <a:lnTo>
                      <a:pt x="292" y="441"/>
                    </a:lnTo>
                    <a:lnTo>
                      <a:pt x="278" y="586"/>
                    </a:lnTo>
                    <a:lnTo>
                      <a:pt x="273" y="838"/>
                    </a:lnTo>
                    <a:lnTo>
                      <a:pt x="305" y="766"/>
                    </a:lnTo>
                    <a:lnTo>
                      <a:pt x="369" y="661"/>
                    </a:lnTo>
                    <a:lnTo>
                      <a:pt x="473" y="582"/>
                    </a:lnTo>
                    <a:lnTo>
                      <a:pt x="568" y="541"/>
                    </a:lnTo>
                    <a:lnTo>
                      <a:pt x="799" y="433"/>
                    </a:lnTo>
                    <a:lnTo>
                      <a:pt x="994" y="252"/>
                    </a:lnTo>
                    <a:lnTo>
                      <a:pt x="934" y="209"/>
                    </a:lnTo>
                    <a:lnTo>
                      <a:pt x="879" y="230"/>
                    </a:lnTo>
                    <a:lnTo>
                      <a:pt x="787" y="234"/>
                    </a:lnTo>
                    <a:lnTo>
                      <a:pt x="675" y="221"/>
                    </a:lnTo>
                    <a:lnTo>
                      <a:pt x="577" y="193"/>
                    </a:lnTo>
                    <a:lnTo>
                      <a:pt x="424" y="205"/>
                    </a:lnTo>
                    <a:lnTo>
                      <a:pt x="380" y="0"/>
                    </a:lnTo>
                    <a:close/>
                  </a:path>
                </a:pathLst>
              </a:custGeom>
              <a:solidFill>
                <a:srgbClr val="E0E0FF"/>
              </a:solidFill>
              <a:ln w="6350">
                <a:solidFill>
                  <a:srgbClr val="000000"/>
                </a:solidFill>
                <a:prstDash val="solid"/>
                <a:round/>
                <a:headEnd/>
                <a:tailEnd/>
              </a:ln>
            </p:spPr>
            <p:txBody>
              <a:bodyPr/>
              <a:lstStyle/>
              <a:p>
                <a:endParaRPr lang="zh-CN" altLang="en-US"/>
              </a:p>
            </p:txBody>
          </p:sp>
          <p:sp>
            <p:nvSpPr>
              <p:cNvPr id="148559" name="Freeform 79"/>
              <p:cNvSpPr>
                <a:spLocks/>
              </p:cNvSpPr>
              <p:nvPr/>
            </p:nvSpPr>
            <p:spPr bwMode="auto">
              <a:xfrm>
                <a:off x="982" y="3334"/>
                <a:ext cx="268" cy="462"/>
              </a:xfrm>
              <a:custGeom>
                <a:avLst/>
                <a:gdLst>
                  <a:gd name="T0" fmla="*/ 473 w 537"/>
                  <a:gd name="T1" fmla="*/ 0 h 925"/>
                  <a:gd name="T2" fmla="*/ 537 w 537"/>
                  <a:gd name="T3" fmla="*/ 48 h 925"/>
                  <a:gd name="T4" fmla="*/ 531 w 537"/>
                  <a:gd name="T5" fmla="*/ 180 h 925"/>
                  <a:gd name="T6" fmla="*/ 406 w 537"/>
                  <a:gd name="T7" fmla="*/ 280 h 925"/>
                  <a:gd name="T8" fmla="*/ 316 w 537"/>
                  <a:gd name="T9" fmla="*/ 606 h 925"/>
                  <a:gd name="T10" fmla="*/ 0 w 537"/>
                  <a:gd name="T11" fmla="*/ 925 h 925"/>
                  <a:gd name="T12" fmla="*/ 145 w 537"/>
                  <a:gd name="T13" fmla="*/ 476 h 925"/>
                  <a:gd name="T14" fmla="*/ 305 w 537"/>
                  <a:gd name="T15" fmla="*/ 231 h 925"/>
                  <a:gd name="T16" fmla="*/ 330 w 537"/>
                  <a:gd name="T17" fmla="*/ 80 h 925"/>
                  <a:gd name="T18" fmla="*/ 473 w 537"/>
                  <a:gd name="T19" fmla="*/ 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7" h="925">
                    <a:moveTo>
                      <a:pt x="473" y="0"/>
                    </a:moveTo>
                    <a:lnTo>
                      <a:pt x="537" y="48"/>
                    </a:lnTo>
                    <a:lnTo>
                      <a:pt x="531" y="180"/>
                    </a:lnTo>
                    <a:lnTo>
                      <a:pt x="406" y="280"/>
                    </a:lnTo>
                    <a:lnTo>
                      <a:pt x="316" y="606"/>
                    </a:lnTo>
                    <a:lnTo>
                      <a:pt x="0" y="925"/>
                    </a:lnTo>
                    <a:lnTo>
                      <a:pt x="145" y="476"/>
                    </a:lnTo>
                    <a:lnTo>
                      <a:pt x="305" y="231"/>
                    </a:lnTo>
                    <a:lnTo>
                      <a:pt x="330" y="80"/>
                    </a:lnTo>
                    <a:lnTo>
                      <a:pt x="473" y="0"/>
                    </a:lnTo>
                    <a:close/>
                  </a:path>
                </a:pathLst>
              </a:custGeom>
              <a:solidFill>
                <a:srgbClr val="FF00A0"/>
              </a:solidFill>
              <a:ln w="6350">
                <a:solidFill>
                  <a:srgbClr val="000000"/>
                </a:solidFill>
                <a:prstDash val="solid"/>
                <a:round/>
                <a:headEnd/>
                <a:tailEnd/>
              </a:ln>
            </p:spPr>
            <p:txBody>
              <a:bodyPr/>
              <a:lstStyle/>
              <a:p>
                <a:endParaRPr lang="zh-CN" altLang="en-US"/>
              </a:p>
            </p:txBody>
          </p:sp>
          <p:grpSp>
            <p:nvGrpSpPr>
              <p:cNvPr id="148560" name="Group 80"/>
              <p:cNvGrpSpPr>
                <a:grpSpLocks/>
              </p:cNvGrpSpPr>
              <p:nvPr/>
            </p:nvGrpSpPr>
            <p:grpSpPr bwMode="auto">
              <a:xfrm>
                <a:off x="741" y="3360"/>
                <a:ext cx="391" cy="462"/>
                <a:chOff x="741" y="3360"/>
                <a:chExt cx="391" cy="462"/>
              </a:xfrm>
            </p:grpSpPr>
            <p:grpSp>
              <p:nvGrpSpPr>
                <p:cNvPr id="148561" name="Group 81"/>
                <p:cNvGrpSpPr>
                  <a:grpSpLocks/>
                </p:cNvGrpSpPr>
                <p:nvPr/>
              </p:nvGrpSpPr>
              <p:grpSpPr bwMode="auto">
                <a:xfrm>
                  <a:off x="741" y="3360"/>
                  <a:ext cx="335" cy="372"/>
                  <a:chOff x="741" y="3360"/>
                  <a:chExt cx="335" cy="372"/>
                </a:xfrm>
              </p:grpSpPr>
              <p:sp>
                <p:nvSpPr>
                  <p:cNvPr id="148562" name="Freeform 82"/>
                  <p:cNvSpPr>
                    <a:spLocks/>
                  </p:cNvSpPr>
                  <p:nvPr/>
                </p:nvSpPr>
                <p:spPr bwMode="auto">
                  <a:xfrm>
                    <a:off x="741" y="3360"/>
                    <a:ext cx="335" cy="372"/>
                  </a:xfrm>
                  <a:custGeom>
                    <a:avLst/>
                    <a:gdLst>
                      <a:gd name="T0" fmla="*/ 571 w 669"/>
                      <a:gd name="T1" fmla="*/ 72 h 745"/>
                      <a:gd name="T2" fmla="*/ 511 w 669"/>
                      <a:gd name="T3" fmla="*/ 192 h 745"/>
                      <a:gd name="T4" fmla="*/ 409 w 669"/>
                      <a:gd name="T5" fmla="*/ 169 h 745"/>
                      <a:gd name="T6" fmla="*/ 314 w 669"/>
                      <a:gd name="T7" fmla="*/ 140 h 745"/>
                      <a:gd name="T8" fmla="*/ 229 w 669"/>
                      <a:gd name="T9" fmla="*/ 102 h 745"/>
                      <a:gd name="T10" fmla="*/ 167 w 669"/>
                      <a:gd name="T11" fmla="*/ 75 h 745"/>
                      <a:gd name="T12" fmla="*/ 52 w 669"/>
                      <a:gd name="T13" fmla="*/ 0 h 745"/>
                      <a:gd name="T14" fmla="*/ 20 w 669"/>
                      <a:gd name="T15" fmla="*/ 12 h 745"/>
                      <a:gd name="T16" fmla="*/ 16 w 669"/>
                      <a:gd name="T17" fmla="*/ 85 h 745"/>
                      <a:gd name="T18" fmla="*/ 64 w 669"/>
                      <a:gd name="T19" fmla="*/ 153 h 745"/>
                      <a:gd name="T20" fmla="*/ 25 w 669"/>
                      <a:gd name="T21" fmla="*/ 144 h 745"/>
                      <a:gd name="T22" fmla="*/ 0 w 669"/>
                      <a:gd name="T23" fmla="*/ 176 h 745"/>
                      <a:gd name="T24" fmla="*/ 7 w 669"/>
                      <a:gd name="T25" fmla="*/ 208 h 745"/>
                      <a:gd name="T26" fmla="*/ 41 w 669"/>
                      <a:gd name="T27" fmla="*/ 249 h 745"/>
                      <a:gd name="T28" fmla="*/ 25 w 669"/>
                      <a:gd name="T29" fmla="*/ 265 h 745"/>
                      <a:gd name="T30" fmla="*/ 7 w 669"/>
                      <a:gd name="T31" fmla="*/ 289 h 745"/>
                      <a:gd name="T32" fmla="*/ 7 w 669"/>
                      <a:gd name="T33" fmla="*/ 319 h 745"/>
                      <a:gd name="T34" fmla="*/ 25 w 669"/>
                      <a:gd name="T35" fmla="*/ 368 h 745"/>
                      <a:gd name="T36" fmla="*/ 80 w 669"/>
                      <a:gd name="T37" fmla="*/ 415 h 745"/>
                      <a:gd name="T38" fmla="*/ 55 w 669"/>
                      <a:gd name="T39" fmla="*/ 431 h 745"/>
                      <a:gd name="T40" fmla="*/ 44 w 669"/>
                      <a:gd name="T41" fmla="*/ 472 h 745"/>
                      <a:gd name="T42" fmla="*/ 59 w 669"/>
                      <a:gd name="T43" fmla="*/ 512 h 745"/>
                      <a:gd name="T44" fmla="*/ 109 w 669"/>
                      <a:gd name="T45" fmla="*/ 537 h 745"/>
                      <a:gd name="T46" fmla="*/ 173 w 669"/>
                      <a:gd name="T47" fmla="*/ 561 h 745"/>
                      <a:gd name="T48" fmla="*/ 225 w 669"/>
                      <a:gd name="T49" fmla="*/ 605 h 745"/>
                      <a:gd name="T50" fmla="*/ 265 w 669"/>
                      <a:gd name="T51" fmla="*/ 645 h 745"/>
                      <a:gd name="T52" fmla="*/ 301 w 669"/>
                      <a:gd name="T53" fmla="*/ 685 h 745"/>
                      <a:gd name="T54" fmla="*/ 343 w 669"/>
                      <a:gd name="T55" fmla="*/ 730 h 745"/>
                      <a:gd name="T56" fmla="*/ 417 w 669"/>
                      <a:gd name="T57" fmla="*/ 745 h 745"/>
                      <a:gd name="T58" fmla="*/ 560 w 669"/>
                      <a:gd name="T59" fmla="*/ 561 h 745"/>
                      <a:gd name="T60" fmla="*/ 584 w 669"/>
                      <a:gd name="T61" fmla="*/ 424 h 745"/>
                      <a:gd name="T62" fmla="*/ 593 w 669"/>
                      <a:gd name="T63" fmla="*/ 344 h 745"/>
                      <a:gd name="T64" fmla="*/ 629 w 669"/>
                      <a:gd name="T65" fmla="*/ 303 h 745"/>
                      <a:gd name="T66" fmla="*/ 656 w 669"/>
                      <a:gd name="T67" fmla="*/ 261 h 745"/>
                      <a:gd name="T68" fmla="*/ 669 w 669"/>
                      <a:gd name="T69" fmla="*/ 197 h 745"/>
                      <a:gd name="T70" fmla="*/ 666 w 669"/>
                      <a:gd name="T71" fmla="*/ 154 h 745"/>
                      <a:gd name="T72" fmla="*/ 652 w 669"/>
                      <a:gd name="T73" fmla="*/ 118 h 745"/>
                      <a:gd name="T74" fmla="*/ 629 w 669"/>
                      <a:gd name="T75" fmla="*/ 83 h 745"/>
                      <a:gd name="T76" fmla="*/ 602 w 669"/>
                      <a:gd name="T77" fmla="*/ 68 h 745"/>
                      <a:gd name="T78" fmla="*/ 571 w 669"/>
                      <a:gd name="T79" fmla="*/ 72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9" h="745">
                        <a:moveTo>
                          <a:pt x="571" y="72"/>
                        </a:moveTo>
                        <a:lnTo>
                          <a:pt x="511" y="192"/>
                        </a:lnTo>
                        <a:lnTo>
                          <a:pt x="409" y="169"/>
                        </a:lnTo>
                        <a:lnTo>
                          <a:pt x="314" y="140"/>
                        </a:lnTo>
                        <a:lnTo>
                          <a:pt x="229" y="102"/>
                        </a:lnTo>
                        <a:lnTo>
                          <a:pt x="167" y="75"/>
                        </a:lnTo>
                        <a:lnTo>
                          <a:pt x="52" y="0"/>
                        </a:lnTo>
                        <a:lnTo>
                          <a:pt x="20" y="12"/>
                        </a:lnTo>
                        <a:lnTo>
                          <a:pt x="16" y="85"/>
                        </a:lnTo>
                        <a:lnTo>
                          <a:pt x="64" y="153"/>
                        </a:lnTo>
                        <a:lnTo>
                          <a:pt x="25" y="144"/>
                        </a:lnTo>
                        <a:lnTo>
                          <a:pt x="0" y="176"/>
                        </a:lnTo>
                        <a:lnTo>
                          <a:pt x="7" y="208"/>
                        </a:lnTo>
                        <a:lnTo>
                          <a:pt x="41" y="249"/>
                        </a:lnTo>
                        <a:lnTo>
                          <a:pt x="25" y="265"/>
                        </a:lnTo>
                        <a:lnTo>
                          <a:pt x="7" y="289"/>
                        </a:lnTo>
                        <a:lnTo>
                          <a:pt x="7" y="319"/>
                        </a:lnTo>
                        <a:lnTo>
                          <a:pt x="25" y="368"/>
                        </a:lnTo>
                        <a:lnTo>
                          <a:pt x="80" y="415"/>
                        </a:lnTo>
                        <a:lnTo>
                          <a:pt x="55" y="431"/>
                        </a:lnTo>
                        <a:lnTo>
                          <a:pt x="44" y="472"/>
                        </a:lnTo>
                        <a:lnTo>
                          <a:pt x="59" y="512"/>
                        </a:lnTo>
                        <a:lnTo>
                          <a:pt x="109" y="537"/>
                        </a:lnTo>
                        <a:lnTo>
                          <a:pt x="173" y="561"/>
                        </a:lnTo>
                        <a:lnTo>
                          <a:pt x="225" y="605"/>
                        </a:lnTo>
                        <a:lnTo>
                          <a:pt x="265" y="645"/>
                        </a:lnTo>
                        <a:lnTo>
                          <a:pt x="301" y="685"/>
                        </a:lnTo>
                        <a:lnTo>
                          <a:pt x="343" y="730"/>
                        </a:lnTo>
                        <a:lnTo>
                          <a:pt x="417" y="745"/>
                        </a:lnTo>
                        <a:lnTo>
                          <a:pt x="560" y="561"/>
                        </a:lnTo>
                        <a:lnTo>
                          <a:pt x="584" y="424"/>
                        </a:lnTo>
                        <a:lnTo>
                          <a:pt x="593" y="344"/>
                        </a:lnTo>
                        <a:lnTo>
                          <a:pt x="629" y="303"/>
                        </a:lnTo>
                        <a:lnTo>
                          <a:pt x="656" y="261"/>
                        </a:lnTo>
                        <a:lnTo>
                          <a:pt x="669" y="197"/>
                        </a:lnTo>
                        <a:lnTo>
                          <a:pt x="666" y="154"/>
                        </a:lnTo>
                        <a:lnTo>
                          <a:pt x="652" y="118"/>
                        </a:lnTo>
                        <a:lnTo>
                          <a:pt x="629" y="83"/>
                        </a:lnTo>
                        <a:lnTo>
                          <a:pt x="602" y="68"/>
                        </a:lnTo>
                        <a:lnTo>
                          <a:pt x="571" y="72"/>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148563" name="Group 83"/>
                  <p:cNvGrpSpPr>
                    <a:grpSpLocks/>
                  </p:cNvGrpSpPr>
                  <p:nvPr/>
                </p:nvGrpSpPr>
                <p:grpSpPr bwMode="auto">
                  <a:xfrm>
                    <a:off x="762" y="3416"/>
                    <a:ext cx="249" cy="182"/>
                    <a:chOff x="762" y="3416"/>
                    <a:chExt cx="249" cy="182"/>
                  </a:xfrm>
                </p:grpSpPr>
                <p:sp>
                  <p:nvSpPr>
                    <p:cNvPr id="148564" name="Freeform 84"/>
                    <p:cNvSpPr>
                      <a:spLocks/>
                    </p:cNvSpPr>
                    <p:nvPr/>
                  </p:nvSpPr>
                  <p:spPr bwMode="auto">
                    <a:xfrm>
                      <a:off x="769" y="3432"/>
                      <a:ext cx="177" cy="62"/>
                    </a:xfrm>
                    <a:custGeom>
                      <a:avLst/>
                      <a:gdLst>
                        <a:gd name="T0" fmla="*/ 0 w 354"/>
                        <a:gd name="T1" fmla="*/ 0 h 124"/>
                        <a:gd name="T2" fmla="*/ 79 w 354"/>
                        <a:gd name="T3" fmla="*/ 59 h 124"/>
                        <a:gd name="T4" fmla="*/ 175 w 354"/>
                        <a:gd name="T5" fmla="*/ 105 h 124"/>
                        <a:gd name="T6" fmla="*/ 275 w 354"/>
                        <a:gd name="T7" fmla="*/ 124 h 124"/>
                        <a:gd name="T8" fmla="*/ 354 w 354"/>
                        <a:gd name="T9" fmla="*/ 124 h 124"/>
                      </a:gdLst>
                      <a:ahLst/>
                      <a:cxnLst>
                        <a:cxn ang="0">
                          <a:pos x="T0" y="T1"/>
                        </a:cxn>
                        <a:cxn ang="0">
                          <a:pos x="T2" y="T3"/>
                        </a:cxn>
                        <a:cxn ang="0">
                          <a:pos x="T4" y="T5"/>
                        </a:cxn>
                        <a:cxn ang="0">
                          <a:pos x="T6" y="T7"/>
                        </a:cxn>
                        <a:cxn ang="0">
                          <a:pos x="T8" y="T9"/>
                        </a:cxn>
                      </a:cxnLst>
                      <a:rect l="0" t="0" r="r" b="b"/>
                      <a:pathLst>
                        <a:path w="354" h="124">
                          <a:moveTo>
                            <a:pt x="0" y="0"/>
                          </a:moveTo>
                          <a:lnTo>
                            <a:pt x="79" y="59"/>
                          </a:lnTo>
                          <a:lnTo>
                            <a:pt x="175" y="105"/>
                          </a:lnTo>
                          <a:lnTo>
                            <a:pt x="275" y="124"/>
                          </a:lnTo>
                          <a:lnTo>
                            <a:pt x="354" y="12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565" name="Freeform 85"/>
                    <p:cNvSpPr>
                      <a:spLocks/>
                    </p:cNvSpPr>
                    <p:nvPr/>
                  </p:nvSpPr>
                  <p:spPr bwMode="auto">
                    <a:xfrm>
                      <a:off x="762" y="3488"/>
                      <a:ext cx="128" cy="57"/>
                    </a:xfrm>
                    <a:custGeom>
                      <a:avLst/>
                      <a:gdLst>
                        <a:gd name="T0" fmla="*/ 0 w 257"/>
                        <a:gd name="T1" fmla="*/ 0 h 116"/>
                        <a:gd name="T2" fmla="*/ 59 w 257"/>
                        <a:gd name="T3" fmla="*/ 47 h 116"/>
                        <a:gd name="T4" fmla="*/ 148 w 257"/>
                        <a:gd name="T5" fmla="*/ 91 h 116"/>
                        <a:gd name="T6" fmla="*/ 257 w 257"/>
                        <a:gd name="T7" fmla="*/ 116 h 116"/>
                      </a:gdLst>
                      <a:ahLst/>
                      <a:cxnLst>
                        <a:cxn ang="0">
                          <a:pos x="T0" y="T1"/>
                        </a:cxn>
                        <a:cxn ang="0">
                          <a:pos x="T2" y="T3"/>
                        </a:cxn>
                        <a:cxn ang="0">
                          <a:pos x="T4" y="T5"/>
                        </a:cxn>
                        <a:cxn ang="0">
                          <a:pos x="T6" y="T7"/>
                        </a:cxn>
                      </a:cxnLst>
                      <a:rect l="0" t="0" r="r" b="b"/>
                      <a:pathLst>
                        <a:path w="257" h="116">
                          <a:moveTo>
                            <a:pt x="0" y="0"/>
                          </a:moveTo>
                          <a:lnTo>
                            <a:pt x="59" y="47"/>
                          </a:lnTo>
                          <a:lnTo>
                            <a:pt x="148" y="91"/>
                          </a:lnTo>
                          <a:lnTo>
                            <a:pt x="257" y="1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566" name="Freeform 86"/>
                    <p:cNvSpPr>
                      <a:spLocks/>
                    </p:cNvSpPr>
                    <p:nvPr/>
                  </p:nvSpPr>
                  <p:spPr bwMode="auto">
                    <a:xfrm>
                      <a:off x="781" y="3567"/>
                      <a:ext cx="87" cy="31"/>
                    </a:xfrm>
                    <a:custGeom>
                      <a:avLst/>
                      <a:gdLst>
                        <a:gd name="T0" fmla="*/ 0 w 172"/>
                        <a:gd name="T1" fmla="*/ 0 h 62"/>
                        <a:gd name="T2" fmla="*/ 81 w 172"/>
                        <a:gd name="T3" fmla="*/ 41 h 62"/>
                        <a:gd name="T4" fmla="*/ 172 w 172"/>
                        <a:gd name="T5" fmla="*/ 62 h 62"/>
                      </a:gdLst>
                      <a:ahLst/>
                      <a:cxnLst>
                        <a:cxn ang="0">
                          <a:pos x="T0" y="T1"/>
                        </a:cxn>
                        <a:cxn ang="0">
                          <a:pos x="T2" y="T3"/>
                        </a:cxn>
                        <a:cxn ang="0">
                          <a:pos x="T4" y="T5"/>
                        </a:cxn>
                      </a:cxnLst>
                      <a:rect l="0" t="0" r="r" b="b"/>
                      <a:pathLst>
                        <a:path w="172" h="62">
                          <a:moveTo>
                            <a:pt x="0" y="0"/>
                          </a:moveTo>
                          <a:lnTo>
                            <a:pt x="81" y="41"/>
                          </a:lnTo>
                          <a:lnTo>
                            <a:pt x="172" y="6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567" name="Freeform 87"/>
                    <p:cNvSpPr>
                      <a:spLocks/>
                    </p:cNvSpPr>
                    <p:nvPr/>
                  </p:nvSpPr>
                  <p:spPr bwMode="auto">
                    <a:xfrm>
                      <a:off x="1005" y="3416"/>
                      <a:ext cx="6" cy="38"/>
                    </a:xfrm>
                    <a:custGeom>
                      <a:avLst/>
                      <a:gdLst>
                        <a:gd name="T0" fmla="*/ 6 w 12"/>
                        <a:gd name="T1" fmla="*/ 75 h 75"/>
                        <a:gd name="T2" fmla="*/ 0 w 12"/>
                        <a:gd name="T3" fmla="*/ 43 h 75"/>
                        <a:gd name="T4" fmla="*/ 1 w 12"/>
                        <a:gd name="T5" fmla="*/ 25 h 75"/>
                        <a:gd name="T6" fmla="*/ 12 w 12"/>
                        <a:gd name="T7" fmla="*/ 0 h 75"/>
                      </a:gdLst>
                      <a:ahLst/>
                      <a:cxnLst>
                        <a:cxn ang="0">
                          <a:pos x="T0" y="T1"/>
                        </a:cxn>
                        <a:cxn ang="0">
                          <a:pos x="T2" y="T3"/>
                        </a:cxn>
                        <a:cxn ang="0">
                          <a:pos x="T4" y="T5"/>
                        </a:cxn>
                        <a:cxn ang="0">
                          <a:pos x="T6" y="T7"/>
                        </a:cxn>
                      </a:cxnLst>
                      <a:rect l="0" t="0" r="r" b="b"/>
                      <a:pathLst>
                        <a:path w="12" h="75">
                          <a:moveTo>
                            <a:pt x="6" y="75"/>
                          </a:moveTo>
                          <a:lnTo>
                            <a:pt x="0" y="43"/>
                          </a:lnTo>
                          <a:lnTo>
                            <a:pt x="1" y="25"/>
                          </a:lnTo>
                          <a:lnTo>
                            <a:pt x="12"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48568" name="Freeform 88"/>
                <p:cNvSpPr>
                  <a:spLocks/>
                </p:cNvSpPr>
                <p:nvPr/>
              </p:nvSpPr>
              <p:spPr bwMode="auto">
                <a:xfrm>
                  <a:off x="898" y="3547"/>
                  <a:ext cx="234" cy="275"/>
                </a:xfrm>
                <a:custGeom>
                  <a:avLst/>
                  <a:gdLst>
                    <a:gd name="T0" fmla="*/ 279 w 467"/>
                    <a:gd name="T1" fmla="*/ 0 h 549"/>
                    <a:gd name="T2" fmla="*/ 375 w 467"/>
                    <a:gd name="T3" fmla="*/ 66 h 549"/>
                    <a:gd name="T4" fmla="*/ 467 w 467"/>
                    <a:gd name="T5" fmla="*/ 152 h 549"/>
                    <a:gd name="T6" fmla="*/ 464 w 467"/>
                    <a:gd name="T7" fmla="*/ 203 h 549"/>
                    <a:gd name="T8" fmla="*/ 443 w 467"/>
                    <a:gd name="T9" fmla="*/ 249 h 549"/>
                    <a:gd name="T10" fmla="*/ 395 w 467"/>
                    <a:gd name="T11" fmla="*/ 346 h 549"/>
                    <a:gd name="T12" fmla="*/ 304 w 467"/>
                    <a:gd name="T13" fmla="*/ 465 h 549"/>
                    <a:gd name="T14" fmla="*/ 203 w 467"/>
                    <a:gd name="T15" fmla="*/ 549 h 549"/>
                    <a:gd name="T16" fmla="*/ 95 w 467"/>
                    <a:gd name="T17" fmla="*/ 520 h 549"/>
                    <a:gd name="T18" fmla="*/ 29 w 467"/>
                    <a:gd name="T19" fmla="*/ 474 h 549"/>
                    <a:gd name="T20" fmla="*/ 0 w 467"/>
                    <a:gd name="T21" fmla="*/ 416 h 549"/>
                    <a:gd name="T22" fmla="*/ 0 w 467"/>
                    <a:gd name="T23" fmla="*/ 337 h 549"/>
                    <a:gd name="T24" fmla="*/ 29 w 467"/>
                    <a:gd name="T25" fmla="*/ 346 h 549"/>
                    <a:gd name="T26" fmla="*/ 95 w 467"/>
                    <a:gd name="T27" fmla="*/ 314 h 549"/>
                    <a:gd name="T28" fmla="*/ 143 w 467"/>
                    <a:gd name="T29" fmla="*/ 257 h 549"/>
                    <a:gd name="T30" fmla="*/ 234 w 467"/>
                    <a:gd name="T31" fmla="*/ 149 h 549"/>
                    <a:gd name="T32" fmla="*/ 279 w 467"/>
                    <a:gd name="T3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 h="549">
                      <a:moveTo>
                        <a:pt x="279" y="0"/>
                      </a:moveTo>
                      <a:lnTo>
                        <a:pt x="375" y="66"/>
                      </a:lnTo>
                      <a:lnTo>
                        <a:pt x="467" y="152"/>
                      </a:lnTo>
                      <a:lnTo>
                        <a:pt x="464" y="203"/>
                      </a:lnTo>
                      <a:lnTo>
                        <a:pt x="443" y="249"/>
                      </a:lnTo>
                      <a:lnTo>
                        <a:pt x="395" y="346"/>
                      </a:lnTo>
                      <a:lnTo>
                        <a:pt x="304" y="465"/>
                      </a:lnTo>
                      <a:lnTo>
                        <a:pt x="203" y="549"/>
                      </a:lnTo>
                      <a:lnTo>
                        <a:pt x="95" y="520"/>
                      </a:lnTo>
                      <a:lnTo>
                        <a:pt x="29" y="474"/>
                      </a:lnTo>
                      <a:lnTo>
                        <a:pt x="0" y="416"/>
                      </a:lnTo>
                      <a:lnTo>
                        <a:pt x="0" y="337"/>
                      </a:lnTo>
                      <a:lnTo>
                        <a:pt x="29" y="346"/>
                      </a:lnTo>
                      <a:lnTo>
                        <a:pt x="95" y="314"/>
                      </a:lnTo>
                      <a:lnTo>
                        <a:pt x="143" y="257"/>
                      </a:lnTo>
                      <a:lnTo>
                        <a:pt x="234" y="149"/>
                      </a:lnTo>
                      <a:lnTo>
                        <a:pt x="279" y="0"/>
                      </a:lnTo>
                      <a:close/>
                    </a:path>
                  </a:pathLst>
                </a:custGeom>
                <a:solidFill>
                  <a:srgbClr val="C0E0FF"/>
                </a:solidFill>
                <a:ln w="6350">
                  <a:solidFill>
                    <a:srgbClr val="000000"/>
                  </a:solidFill>
                  <a:prstDash val="solid"/>
                  <a:round/>
                  <a:headEnd/>
                  <a:tailEnd/>
                </a:ln>
              </p:spPr>
              <p:txBody>
                <a:bodyPr/>
                <a:lstStyle/>
                <a:p>
                  <a:endParaRPr lang="zh-CN" altLang="en-US"/>
                </a:p>
              </p:txBody>
            </p:sp>
          </p:grpSp>
        </p:grpSp>
      </p:grpSp>
      <p:grpSp>
        <p:nvGrpSpPr>
          <p:cNvPr id="148570" name="Group 90"/>
          <p:cNvGrpSpPr>
            <a:grpSpLocks/>
          </p:cNvGrpSpPr>
          <p:nvPr/>
        </p:nvGrpSpPr>
        <p:grpSpPr bwMode="auto">
          <a:xfrm>
            <a:off x="2555875" y="3500438"/>
            <a:ext cx="6408738" cy="2160587"/>
            <a:chOff x="1610" y="2205"/>
            <a:chExt cx="4037" cy="1361"/>
          </a:xfrm>
        </p:grpSpPr>
        <p:sp>
          <p:nvSpPr>
            <p:cNvPr id="148569" name="AutoShape 89"/>
            <p:cNvSpPr>
              <a:spLocks noChangeArrowheads="1"/>
            </p:cNvSpPr>
            <p:nvPr/>
          </p:nvSpPr>
          <p:spPr bwMode="auto">
            <a:xfrm>
              <a:off x="1610" y="2205"/>
              <a:ext cx="4037" cy="1361"/>
            </a:xfrm>
            <a:prstGeom prst="cloudCallout">
              <a:avLst>
                <a:gd name="adj1" fmla="val -57431"/>
                <a:gd name="adj2" fmla="val 28986"/>
              </a:avLst>
            </a:prstGeom>
            <a:gradFill rotWithShape="0">
              <a:gsLst>
                <a:gs pos="0">
                  <a:srgbClr val="CCFFFF"/>
                </a:gs>
                <a:gs pos="100000">
                  <a:srgbClr val="CCFFFF">
                    <a:gamma/>
                    <a:shade val="70980"/>
                    <a:invGamma/>
                  </a:srgbClr>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Times New Roman" pitchFamily="18" charset="0"/>
                </a:rPr>
                <a:t>          </a:t>
              </a:r>
            </a:p>
          </p:txBody>
        </p:sp>
        <p:sp>
          <p:nvSpPr>
            <p:cNvPr id="148499" name="Text Box 19"/>
            <p:cNvSpPr txBox="1">
              <a:spLocks noChangeArrowheads="1"/>
            </p:cNvSpPr>
            <p:nvPr/>
          </p:nvSpPr>
          <p:spPr bwMode="auto">
            <a:xfrm>
              <a:off x="2245" y="2387"/>
              <a:ext cx="290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求非齐次方程（</a:t>
              </a:r>
              <a:r>
                <a:rPr lang="en-US" altLang="zh-CN">
                  <a:solidFill>
                    <a:srgbClr val="FF0000"/>
                  </a:solidFill>
                </a:rPr>
                <a:t>4.15</a:t>
              </a:r>
              <a:r>
                <a:rPr lang="zh-CN" altLang="en-US"/>
                <a:t>）的特解一般要用到 </a:t>
              </a:r>
              <a:r>
                <a:rPr lang="zh-CN" altLang="en-US">
                  <a:solidFill>
                    <a:srgbClr val="0000FF"/>
                  </a:solidFill>
                </a:rPr>
                <a:t>常数变易法</a:t>
              </a:r>
              <a:r>
                <a:rPr lang="zh-CN" altLang="en-US"/>
                <a:t>，计算较繁。对特殊形式 的</a:t>
              </a:r>
              <a:r>
                <a:rPr lang="en-US" altLang="zh-CN" i="1">
                  <a:solidFill>
                    <a:srgbClr val="0000FF"/>
                  </a:solidFill>
                </a:rPr>
                <a:t>b</a:t>
              </a:r>
              <a:r>
                <a:rPr lang="en-US" altLang="zh-CN">
                  <a:solidFill>
                    <a:srgbClr val="0000FF"/>
                  </a:solidFill>
                </a:rPr>
                <a:t>(</a:t>
              </a:r>
              <a:r>
                <a:rPr lang="en-US" altLang="zh-CN" i="1">
                  <a:solidFill>
                    <a:srgbClr val="0000FF"/>
                  </a:solidFill>
                </a:rPr>
                <a:t>t</a:t>
              </a:r>
              <a:r>
                <a:rPr lang="en-US" altLang="zh-CN">
                  <a:solidFill>
                    <a:srgbClr val="0000FF"/>
                  </a:solidFill>
                </a:rPr>
                <a:t>)</a:t>
              </a:r>
              <a:r>
                <a:rPr lang="zh-CN" altLang="en-US"/>
                <a:t>也可使用 </a:t>
              </a:r>
              <a:r>
                <a:rPr lang="zh-CN" altLang="en-US">
                  <a:solidFill>
                    <a:srgbClr val="0000FF"/>
                  </a:solidFill>
                </a:rPr>
                <a:t>待定系数法</a:t>
              </a:r>
              <a:r>
                <a:rPr lang="zh-CN" altLang="en-US"/>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8496"/>
                                        </p:tgtEl>
                                        <p:attrNameLst>
                                          <p:attrName>style.visibility</p:attrName>
                                        </p:attrNameLst>
                                      </p:cBhvr>
                                      <p:to>
                                        <p:strVal val="visible"/>
                                      </p:to>
                                    </p:set>
                                    <p:animEffect transition="in" filter="wipe(up)">
                                      <p:cBhvr>
                                        <p:cTn id="7" dur="500"/>
                                        <p:tgtEl>
                                          <p:spTgt spid="148496"/>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48571"/>
                                        </p:tgtEl>
                                        <p:attrNameLst>
                                          <p:attrName>style.visibility</p:attrName>
                                        </p:attrNameLst>
                                      </p:cBhvr>
                                      <p:to>
                                        <p:strVal val="visible"/>
                                      </p:to>
                                    </p:set>
                                    <p:animEffect transition="in" filter="strips(downRight)">
                                      <p:cBhvr>
                                        <p:cTn id="11" dur="500"/>
                                        <p:tgtEl>
                                          <p:spTgt spid="148571"/>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8485"/>
                                        </p:tgtEl>
                                        <p:attrNameLst>
                                          <p:attrName>style.visibility</p:attrName>
                                        </p:attrNameLst>
                                      </p:cBhvr>
                                      <p:to>
                                        <p:strVal val="visible"/>
                                      </p:to>
                                    </p:set>
                                    <p:animEffect transition="in" filter="fade">
                                      <p:cBhvr>
                                        <p:cTn id="15" dur="2000"/>
                                        <p:tgtEl>
                                          <p:spTgt spid="148485"/>
                                        </p:tgtEl>
                                      </p:cBhvr>
                                    </p:animEffect>
                                  </p:childTnLst>
                                </p:cTn>
                              </p:par>
                            </p:childTnLst>
                          </p:cTn>
                        </p:par>
                        <p:par>
                          <p:cTn id="16" fill="hold" nodeType="afterGroup">
                            <p:stCondLst>
                              <p:cond delay="3000"/>
                            </p:stCondLst>
                            <p:childTnLst>
                              <p:par>
                                <p:cTn id="17" presetID="10" presetClass="entr" presetSubtype="0" fill="hold" nodeType="afterEffect">
                                  <p:stCondLst>
                                    <p:cond delay="0"/>
                                  </p:stCondLst>
                                  <p:childTnLst>
                                    <p:set>
                                      <p:cBhvr>
                                        <p:cTn id="18" dur="1" fill="hold">
                                          <p:stCondLst>
                                            <p:cond delay="0"/>
                                          </p:stCondLst>
                                        </p:cTn>
                                        <p:tgtEl>
                                          <p:spTgt spid="148572"/>
                                        </p:tgtEl>
                                        <p:attrNameLst>
                                          <p:attrName>style.visibility</p:attrName>
                                        </p:attrNameLst>
                                      </p:cBhvr>
                                      <p:to>
                                        <p:strVal val="visible"/>
                                      </p:to>
                                    </p:set>
                                    <p:animEffect transition="in" filter="fade">
                                      <p:cBhvr>
                                        <p:cTn id="19" dur="2000"/>
                                        <p:tgtEl>
                                          <p:spTgt spid="14857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8497"/>
                                        </p:tgtEl>
                                        <p:attrNameLst>
                                          <p:attrName>style.visibility</p:attrName>
                                        </p:attrNameLst>
                                      </p:cBhvr>
                                      <p:to>
                                        <p:strVal val="visible"/>
                                      </p:to>
                                    </p:set>
                                    <p:animEffect transition="in" filter="wipe(left)">
                                      <p:cBhvr>
                                        <p:cTn id="24" dur="500"/>
                                        <p:tgtEl>
                                          <p:spTgt spid="148497"/>
                                        </p:tgtEl>
                                      </p:cBhvr>
                                    </p:animEffect>
                                  </p:childTnLst>
                                </p:cTn>
                              </p:par>
                            </p:childTnLst>
                          </p:cTn>
                        </p:par>
                        <p:par>
                          <p:cTn id="25" fill="hold" nodeType="afterGroup">
                            <p:stCondLst>
                              <p:cond delay="500"/>
                            </p:stCondLst>
                            <p:childTnLst>
                              <p:par>
                                <p:cTn id="26" presetID="14" presetClass="entr" presetSubtype="10" fill="hold" nodeType="afterEffect">
                                  <p:stCondLst>
                                    <p:cond delay="0"/>
                                  </p:stCondLst>
                                  <p:childTnLst>
                                    <p:set>
                                      <p:cBhvr>
                                        <p:cTn id="27" dur="1" fill="hold">
                                          <p:stCondLst>
                                            <p:cond delay="0"/>
                                          </p:stCondLst>
                                        </p:cTn>
                                        <p:tgtEl>
                                          <p:spTgt spid="148574"/>
                                        </p:tgtEl>
                                        <p:attrNameLst>
                                          <p:attrName>style.visibility</p:attrName>
                                        </p:attrNameLst>
                                      </p:cBhvr>
                                      <p:to>
                                        <p:strVal val="visible"/>
                                      </p:to>
                                    </p:set>
                                    <p:animEffect transition="in" filter="randombar(horizontal)">
                                      <p:cBhvr>
                                        <p:cTn id="28" dur="500"/>
                                        <p:tgtEl>
                                          <p:spTgt spid="1485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5" presetClass="entr" presetSubtype="0" fill="hold" nodeType="clickEffect">
                                  <p:stCondLst>
                                    <p:cond delay="0"/>
                                  </p:stCondLst>
                                  <p:childTnLst>
                                    <p:set>
                                      <p:cBhvr>
                                        <p:cTn id="32" dur="1" fill="hold">
                                          <p:stCondLst>
                                            <p:cond delay="0"/>
                                          </p:stCondLst>
                                        </p:cTn>
                                        <p:tgtEl>
                                          <p:spTgt spid="148500"/>
                                        </p:tgtEl>
                                        <p:attrNameLst>
                                          <p:attrName>style.visibility</p:attrName>
                                        </p:attrNameLst>
                                      </p:cBhvr>
                                      <p:to>
                                        <p:strVal val="visible"/>
                                      </p:to>
                                    </p:set>
                                    <p:anim calcmode="lin" valueType="num">
                                      <p:cBhvr>
                                        <p:cTn id="33" dur="500" decel="50000" fill="hold">
                                          <p:stCondLst>
                                            <p:cond delay="0"/>
                                          </p:stCondLst>
                                        </p:cTn>
                                        <p:tgtEl>
                                          <p:spTgt spid="14850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4850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48500"/>
                                        </p:tgtEl>
                                        <p:attrNameLst>
                                          <p:attrName>ppt_w</p:attrName>
                                        </p:attrNameLst>
                                      </p:cBhvr>
                                      <p:tavLst>
                                        <p:tav tm="0">
                                          <p:val>
                                            <p:strVal val="#ppt_w*.05"/>
                                          </p:val>
                                        </p:tav>
                                        <p:tav tm="100000">
                                          <p:val>
                                            <p:strVal val="#ppt_w"/>
                                          </p:val>
                                        </p:tav>
                                      </p:tavLst>
                                    </p:anim>
                                    <p:anim calcmode="lin" valueType="num">
                                      <p:cBhvr>
                                        <p:cTn id="36" dur="1000" fill="hold"/>
                                        <p:tgtEl>
                                          <p:spTgt spid="14850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4850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4850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4850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48500"/>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148570"/>
                                        </p:tgtEl>
                                        <p:attrNameLst>
                                          <p:attrName>style.visibility</p:attrName>
                                        </p:attrNameLst>
                                      </p:cBhvr>
                                      <p:to>
                                        <p:strVal val="visible"/>
                                      </p:to>
                                    </p:set>
                                    <p:animEffect transition="in" filter="wipe(left)">
                                      <p:cBhvr>
                                        <p:cTn id="44" dur="500"/>
                                        <p:tgtEl>
                                          <p:spTgt spid="148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6" grpId="0" animBg="1"/>
      <p:bldP spid="14849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533" name="Group 29"/>
          <p:cNvGrpSpPr>
            <a:grpSpLocks/>
          </p:cNvGrpSpPr>
          <p:nvPr/>
        </p:nvGrpSpPr>
        <p:grpSpPr bwMode="auto">
          <a:xfrm>
            <a:off x="107950" y="404813"/>
            <a:ext cx="5616575" cy="528637"/>
            <a:chOff x="68" y="255"/>
            <a:chExt cx="3538" cy="333"/>
          </a:xfrm>
        </p:grpSpPr>
        <p:sp>
          <p:nvSpPr>
            <p:cNvPr id="149516" name="Rectangle 12"/>
            <p:cNvSpPr>
              <a:spLocks noChangeArrowheads="1"/>
            </p:cNvSpPr>
            <p:nvPr/>
          </p:nvSpPr>
          <p:spPr bwMode="auto">
            <a:xfrm>
              <a:off x="68" y="300"/>
              <a:ext cx="24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0000"/>
                  </a:solidFill>
                  <a:latin typeface="Times New Roman" pitchFamily="18" charset="0"/>
                  <a:cs typeface="Times New Roman" pitchFamily="18" charset="0"/>
                </a:rPr>
                <a:t>例</a:t>
              </a:r>
              <a:r>
                <a:rPr lang="en-US" altLang="zh-CN">
                  <a:solidFill>
                    <a:srgbClr val="FF0000"/>
                  </a:solidFill>
                  <a:latin typeface="Times New Roman" pitchFamily="18" charset="0"/>
                  <a:cs typeface="Times New Roman" pitchFamily="18" charset="0"/>
                </a:rPr>
                <a:t>4.13</a:t>
              </a: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求解两阶差分方程</a:t>
              </a:r>
              <a:endParaRPr lang="zh-CN" altLang="en-US"/>
            </a:p>
          </p:txBody>
        </p:sp>
        <p:graphicFrame>
          <p:nvGraphicFramePr>
            <p:cNvPr id="149515" name="Object 11"/>
            <p:cNvGraphicFramePr>
              <a:graphicFrameLocks noChangeAspect="1"/>
            </p:cNvGraphicFramePr>
            <p:nvPr/>
          </p:nvGraphicFramePr>
          <p:xfrm>
            <a:off x="2521" y="255"/>
            <a:ext cx="1085" cy="319"/>
          </p:xfrm>
          <a:graphic>
            <a:graphicData uri="http://schemas.openxmlformats.org/presentationml/2006/ole">
              <mc:AlternateContent xmlns:mc="http://schemas.openxmlformats.org/markup-compatibility/2006">
                <mc:Choice xmlns:v="urn:schemas-microsoft-com:vml" Requires="v">
                  <p:oleObj spid="_x0000_s149535" name="公式" r:id="rId3" imgW="774360" imgH="228600" progId="Equation.3">
                    <p:embed/>
                  </p:oleObj>
                </mc:Choice>
                <mc:Fallback>
                  <p:oleObj name="公式" r:id="rId3" imgW="77436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 y="255"/>
                          <a:ext cx="108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9534" name="Group 30"/>
          <p:cNvGrpSpPr>
            <a:grpSpLocks/>
          </p:cNvGrpSpPr>
          <p:nvPr/>
        </p:nvGrpSpPr>
        <p:grpSpPr bwMode="auto">
          <a:xfrm>
            <a:off x="120650" y="1052513"/>
            <a:ext cx="8555038" cy="2519362"/>
            <a:chOff x="76" y="663"/>
            <a:chExt cx="5389" cy="1587"/>
          </a:xfrm>
        </p:grpSpPr>
        <p:sp>
          <p:nvSpPr>
            <p:cNvPr id="149517" name="Rectangle 13"/>
            <p:cNvSpPr>
              <a:spLocks noChangeArrowheads="1"/>
            </p:cNvSpPr>
            <p:nvPr/>
          </p:nvSpPr>
          <p:spPr bwMode="auto">
            <a:xfrm>
              <a:off x="76" y="663"/>
              <a:ext cx="2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solidFill>
                    <a:srgbClr val="FF0000"/>
                  </a:solidFill>
                  <a:latin typeface="Times New Roman" pitchFamily="18" charset="0"/>
                  <a:cs typeface="Times New Roman" pitchFamily="18" charset="0"/>
                </a:rPr>
                <a:t>解</a:t>
              </a:r>
              <a:r>
                <a:rPr lang="zh-CN" altLang="en-US">
                  <a:latin typeface="Times New Roman" pitchFamily="18" charset="0"/>
                  <a:cs typeface="Times New Roman" pitchFamily="18" charset="0"/>
                </a:rPr>
                <a:t>  对应齐次方程的特征方程为</a:t>
              </a:r>
              <a:endParaRPr lang="zh-CN" altLang="en-US"/>
            </a:p>
          </p:txBody>
        </p:sp>
        <p:graphicFrame>
          <p:nvGraphicFramePr>
            <p:cNvPr id="149514" name="Object 10"/>
            <p:cNvGraphicFramePr>
              <a:graphicFrameLocks noChangeAspect="1"/>
            </p:cNvGraphicFramePr>
            <p:nvPr/>
          </p:nvGraphicFramePr>
          <p:xfrm>
            <a:off x="2971" y="663"/>
            <a:ext cx="866" cy="280"/>
          </p:xfrm>
          <a:graphic>
            <a:graphicData uri="http://schemas.openxmlformats.org/presentationml/2006/ole">
              <mc:AlternateContent xmlns:mc="http://schemas.openxmlformats.org/markup-compatibility/2006">
                <mc:Choice xmlns:v="urn:schemas-microsoft-com:vml" Requires="v">
                  <p:oleObj spid="_x0000_s149536" name="公式" r:id="rId5" imgW="622080" imgH="203040" progId="Equation.3">
                    <p:embed/>
                  </p:oleObj>
                </mc:Choice>
                <mc:Fallback>
                  <p:oleObj name="公式" r:id="rId5" imgW="622080" imgH="203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663"/>
                          <a:ext cx="86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8" name="Rectangle 14"/>
            <p:cNvSpPr>
              <a:spLocks noChangeArrowheads="1"/>
            </p:cNvSpPr>
            <p:nvPr/>
          </p:nvSpPr>
          <p:spPr bwMode="auto">
            <a:xfrm>
              <a:off x="3609" y="663"/>
              <a:ext cx="1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，其特征根为</a:t>
              </a:r>
              <a:endParaRPr lang="zh-CN" altLang="en-US"/>
            </a:p>
          </p:txBody>
        </p:sp>
        <p:graphicFrame>
          <p:nvGraphicFramePr>
            <p:cNvPr id="149513" name="Object 9"/>
            <p:cNvGraphicFramePr>
              <a:graphicFrameLocks noChangeAspect="1"/>
            </p:cNvGraphicFramePr>
            <p:nvPr/>
          </p:nvGraphicFramePr>
          <p:xfrm>
            <a:off x="612" y="1026"/>
            <a:ext cx="730" cy="309"/>
          </p:xfrm>
          <a:graphic>
            <a:graphicData uri="http://schemas.openxmlformats.org/presentationml/2006/ole">
              <mc:AlternateContent xmlns:mc="http://schemas.openxmlformats.org/markup-compatibility/2006">
                <mc:Choice xmlns:v="urn:schemas-microsoft-com:vml" Requires="v">
                  <p:oleObj spid="_x0000_s149537" name="公式" r:id="rId7" imgW="558720" imgH="241200" progId="Equation.3">
                    <p:embed/>
                  </p:oleObj>
                </mc:Choice>
                <mc:Fallback>
                  <p:oleObj name="公式" r:id="rId7" imgW="558720" imgH="24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 y="1026"/>
                          <a:ext cx="730"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9" name="Rectangle 15"/>
            <p:cNvSpPr>
              <a:spLocks noChangeArrowheads="1"/>
            </p:cNvSpPr>
            <p:nvPr/>
          </p:nvSpPr>
          <p:spPr bwMode="auto">
            <a:xfrm>
              <a:off x="1156" y="1026"/>
              <a:ext cx="2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，对应齐次方程的通解为</a:t>
              </a:r>
              <a:r>
                <a:rPr lang="zh-CN" altLang="en-US"/>
                <a:t> </a:t>
              </a:r>
            </a:p>
          </p:txBody>
        </p:sp>
        <p:graphicFrame>
          <p:nvGraphicFramePr>
            <p:cNvPr id="149512" name="Object 8"/>
            <p:cNvGraphicFramePr>
              <a:graphicFrameLocks noChangeAspect="1"/>
            </p:cNvGraphicFramePr>
            <p:nvPr/>
          </p:nvGraphicFramePr>
          <p:xfrm>
            <a:off x="3606" y="935"/>
            <a:ext cx="1859" cy="499"/>
          </p:xfrm>
          <a:graphic>
            <a:graphicData uri="http://schemas.openxmlformats.org/presentationml/2006/ole">
              <mc:AlternateContent xmlns:mc="http://schemas.openxmlformats.org/markup-compatibility/2006">
                <mc:Choice xmlns:v="urn:schemas-microsoft-com:vml" Requires="v">
                  <p:oleObj spid="_x0000_s149538" name="公式" r:id="rId9" imgW="1663560" imgH="393480" progId="Equation.3">
                    <p:embed/>
                  </p:oleObj>
                </mc:Choice>
                <mc:Fallback>
                  <p:oleObj name="公式" r:id="rId9" imgW="1663560" imgH="3934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935"/>
                          <a:ext cx="1859"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20" name="Rectangle 16"/>
            <p:cNvSpPr>
              <a:spLocks noChangeArrowheads="1"/>
            </p:cNvSpPr>
            <p:nvPr/>
          </p:nvSpPr>
          <p:spPr bwMode="auto">
            <a:xfrm>
              <a:off x="385" y="1344"/>
              <a:ext cx="1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原方程有形如</a:t>
              </a:r>
              <a:endParaRPr lang="zh-CN" altLang="en-US"/>
            </a:p>
          </p:txBody>
        </p:sp>
        <p:graphicFrame>
          <p:nvGraphicFramePr>
            <p:cNvPr id="149511" name="Object 7"/>
            <p:cNvGraphicFramePr>
              <a:graphicFrameLocks noChangeAspect="1"/>
            </p:cNvGraphicFramePr>
            <p:nvPr/>
          </p:nvGraphicFramePr>
          <p:xfrm>
            <a:off x="1837" y="1322"/>
            <a:ext cx="635" cy="294"/>
          </p:xfrm>
          <a:graphic>
            <a:graphicData uri="http://schemas.openxmlformats.org/presentationml/2006/ole">
              <mc:AlternateContent xmlns:mc="http://schemas.openxmlformats.org/markup-compatibility/2006">
                <mc:Choice xmlns:v="urn:schemas-microsoft-com:vml" Requires="v">
                  <p:oleObj spid="_x0000_s149539" name="公式" r:id="rId11" imgW="393480" imgH="177480" progId="Equation.3">
                    <p:embed/>
                  </p:oleObj>
                </mc:Choice>
                <mc:Fallback>
                  <p:oleObj name="公式" r:id="rId11" imgW="393480" imgH="17748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7" y="1322"/>
                          <a:ext cx="635"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21" name="Rectangle 17"/>
            <p:cNvSpPr>
              <a:spLocks noChangeArrowheads="1"/>
            </p:cNvSpPr>
            <p:nvPr/>
          </p:nvSpPr>
          <p:spPr bwMode="auto">
            <a:xfrm>
              <a:off x="2200" y="1328"/>
              <a:ext cx="2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的特解。代入原方程求得</a:t>
              </a:r>
              <a:endParaRPr lang="zh-CN" altLang="en-US"/>
            </a:p>
          </p:txBody>
        </p:sp>
        <p:graphicFrame>
          <p:nvGraphicFramePr>
            <p:cNvPr id="149510" name="Object 6"/>
            <p:cNvGraphicFramePr>
              <a:graphicFrameLocks noChangeAspect="1"/>
            </p:cNvGraphicFramePr>
            <p:nvPr/>
          </p:nvGraphicFramePr>
          <p:xfrm>
            <a:off x="512" y="1570"/>
            <a:ext cx="513" cy="530"/>
          </p:xfrm>
          <a:graphic>
            <a:graphicData uri="http://schemas.openxmlformats.org/presentationml/2006/ole">
              <mc:AlternateContent xmlns:mc="http://schemas.openxmlformats.org/markup-compatibility/2006">
                <mc:Choice xmlns:v="urn:schemas-microsoft-com:vml" Requires="v">
                  <p:oleObj spid="_x0000_s149540" name="公式" r:id="rId13" imgW="380880" imgH="393480" progId="Equation.3">
                    <p:embed/>
                  </p:oleObj>
                </mc:Choice>
                <mc:Fallback>
                  <p:oleObj name="公式" r:id="rId13" imgW="380880" imgH="39348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2" y="1570"/>
                          <a:ext cx="513" cy="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22" name="Rectangle 18"/>
            <p:cNvSpPr>
              <a:spLocks noChangeArrowheads="1"/>
            </p:cNvSpPr>
            <p:nvPr/>
          </p:nvSpPr>
          <p:spPr bwMode="auto">
            <a:xfrm>
              <a:off x="739" y="1751"/>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aphicFrame>
          <p:nvGraphicFramePr>
            <p:cNvPr id="149509" name="Object 5"/>
            <p:cNvGraphicFramePr>
              <a:graphicFrameLocks noChangeAspect="1"/>
            </p:cNvGraphicFramePr>
            <p:nvPr/>
          </p:nvGraphicFramePr>
          <p:xfrm>
            <a:off x="1011" y="1570"/>
            <a:ext cx="635" cy="514"/>
          </p:xfrm>
          <a:graphic>
            <a:graphicData uri="http://schemas.openxmlformats.org/presentationml/2006/ole">
              <mc:AlternateContent xmlns:mc="http://schemas.openxmlformats.org/markup-compatibility/2006">
                <mc:Choice xmlns:v="urn:schemas-microsoft-com:vml" Requires="v">
                  <p:oleObj spid="_x0000_s149541" name="公式" r:id="rId15" imgW="482400" imgH="393480" progId="Equation.3">
                    <p:embed/>
                  </p:oleObj>
                </mc:Choice>
                <mc:Fallback>
                  <p:oleObj name="公式" r:id="rId15" imgW="482400" imgH="393480"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11" y="1570"/>
                          <a:ext cx="635"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23" name="Rectangle 19"/>
            <p:cNvSpPr>
              <a:spLocks noChangeArrowheads="1"/>
            </p:cNvSpPr>
            <p:nvPr/>
          </p:nvSpPr>
          <p:spPr bwMode="auto">
            <a:xfrm>
              <a:off x="1374" y="1732"/>
              <a:ext cx="202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，故原方程的通解为</a:t>
              </a:r>
              <a:endParaRPr lang="zh-CN" altLang="en-US"/>
            </a:p>
            <a:p>
              <a:pPr indent="276225" eaLnBrk="0" hangingPunct="0">
                <a:tabLst>
                  <a:tab pos="4619625" algn="l"/>
                </a:tabLst>
              </a:pPr>
              <a:endParaRPr lang="en-US" altLang="zh-CN"/>
            </a:p>
          </p:txBody>
        </p:sp>
        <p:graphicFrame>
          <p:nvGraphicFramePr>
            <p:cNvPr id="149508" name="Object 4"/>
            <p:cNvGraphicFramePr>
              <a:graphicFrameLocks noChangeAspect="1"/>
            </p:cNvGraphicFramePr>
            <p:nvPr/>
          </p:nvGraphicFramePr>
          <p:xfrm>
            <a:off x="3370" y="1696"/>
            <a:ext cx="2050" cy="418"/>
          </p:xfrm>
          <a:graphic>
            <a:graphicData uri="http://schemas.openxmlformats.org/presentationml/2006/ole">
              <mc:AlternateContent xmlns:mc="http://schemas.openxmlformats.org/markup-compatibility/2006">
                <mc:Choice xmlns:v="urn:schemas-microsoft-com:vml" Requires="v">
                  <p:oleObj spid="_x0000_s149542" name="公式" r:id="rId17" imgW="1917360" imgH="393480" progId="Equation.3">
                    <p:embed/>
                  </p:oleObj>
                </mc:Choice>
                <mc:Fallback>
                  <p:oleObj name="公式" r:id="rId17" imgW="1917360" imgH="393480" progId="Equation.3">
                    <p:embed/>
                    <p:pic>
                      <p:nvPicPr>
                        <p:cNvPr id="0"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0" y="1696"/>
                          <a:ext cx="2050" cy="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9524" name="AutoShape 20"/>
          <p:cNvSpPr>
            <a:spLocks noChangeArrowheads="1"/>
          </p:cNvSpPr>
          <p:nvPr/>
        </p:nvSpPr>
        <p:spPr bwMode="auto">
          <a:xfrm>
            <a:off x="468313" y="477838"/>
            <a:ext cx="8280400" cy="3240087"/>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7" name="Rectangle 23"/>
          <p:cNvSpPr>
            <a:spLocks noChangeArrowheads="1"/>
          </p:cNvSpPr>
          <p:nvPr/>
        </p:nvSpPr>
        <p:spPr bwMode="auto">
          <a:xfrm>
            <a:off x="0" y="3352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9529" name="Rectangle 2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9532" name="Group 28"/>
          <p:cNvGrpSpPr>
            <a:grpSpLocks/>
          </p:cNvGrpSpPr>
          <p:nvPr/>
        </p:nvGrpSpPr>
        <p:grpSpPr bwMode="auto">
          <a:xfrm>
            <a:off x="395288" y="3789363"/>
            <a:ext cx="8353425" cy="2663825"/>
            <a:chOff x="249" y="2387"/>
            <a:chExt cx="5262" cy="1678"/>
          </a:xfrm>
        </p:grpSpPr>
        <p:sp>
          <p:nvSpPr>
            <p:cNvPr id="149525" name="Text Box 21"/>
            <p:cNvSpPr txBox="1">
              <a:spLocks noChangeArrowheads="1"/>
            </p:cNvSpPr>
            <p:nvPr/>
          </p:nvSpPr>
          <p:spPr bwMode="auto">
            <a:xfrm>
              <a:off x="249" y="2387"/>
              <a:ext cx="5261"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在应用差分方程研究问题时，一般不需要求出方程的通解，在给定初值后，通常可用 </a:t>
              </a:r>
              <a:r>
                <a:rPr lang="zh-CN" altLang="en-US">
                  <a:solidFill>
                    <a:srgbClr val="0000FF"/>
                  </a:solidFill>
                </a:rPr>
                <a:t>计算机迭代</a:t>
              </a:r>
              <a:r>
                <a:rPr lang="zh-CN" altLang="en-US"/>
                <a:t>求解，但我们常常需要讨论解的稳定性。对 差分方程</a:t>
              </a:r>
              <a:r>
                <a:rPr lang="en-US" altLang="zh-CN"/>
                <a:t>(</a:t>
              </a:r>
              <a:r>
                <a:rPr lang="en-US" altLang="zh-CN">
                  <a:solidFill>
                    <a:srgbClr val="FF0000"/>
                  </a:solidFill>
                </a:rPr>
                <a:t>4.15)</a:t>
              </a:r>
              <a:r>
                <a:rPr lang="en-US" altLang="zh-CN"/>
                <a:t>,</a:t>
              </a:r>
              <a:r>
                <a:rPr lang="zh-CN" altLang="en-US"/>
                <a:t>若不论其对应齐次方程的通解中任意常 数</a:t>
              </a:r>
              <a:r>
                <a:rPr lang="en-US" altLang="zh-CN" i="1">
                  <a:solidFill>
                    <a:srgbClr val="0000FF"/>
                  </a:solidFill>
                </a:rPr>
                <a:t>C</a:t>
              </a:r>
              <a:r>
                <a:rPr lang="en-US" altLang="zh-CN" baseline="-25000">
                  <a:solidFill>
                    <a:srgbClr val="0000FF"/>
                  </a:solidFill>
                </a:rPr>
                <a:t>1</a:t>
              </a:r>
              <a:r>
                <a:rPr lang="en-US" altLang="zh-CN">
                  <a:solidFill>
                    <a:srgbClr val="0000FF"/>
                  </a:solidFill>
                </a:rPr>
                <a:t>,…,</a:t>
              </a:r>
              <a:r>
                <a:rPr lang="en-US" altLang="zh-CN" i="1">
                  <a:solidFill>
                    <a:srgbClr val="0000FF"/>
                  </a:solidFill>
                </a:rPr>
                <a:t>C</a:t>
              </a:r>
              <a:r>
                <a:rPr lang="en-US" altLang="zh-CN" i="1" baseline="-25000">
                  <a:solidFill>
                    <a:srgbClr val="0000FF"/>
                  </a:solidFill>
                </a:rPr>
                <a:t>n</a:t>
              </a:r>
              <a:r>
                <a:rPr lang="zh-CN" altLang="en-US"/>
                <a:t>如何取值 </a:t>
              </a:r>
              <a:r>
                <a:rPr lang="en-US" altLang="zh-CN"/>
                <a:t>, </a:t>
              </a:r>
              <a:r>
                <a:rPr lang="zh-CN" altLang="en-US"/>
                <a:t>在               时总有               </a:t>
              </a:r>
              <a:r>
                <a:rPr lang="en-US" altLang="zh-CN"/>
                <a:t>,</a:t>
              </a:r>
              <a:r>
                <a:rPr lang="zh-CN" altLang="en-US"/>
                <a:t>则称方程 </a:t>
              </a:r>
              <a:r>
                <a:rPr lang="en-US" altLang="zh-CN"/>
                <a:t>(</a:t>
              </a:r>
              <a:r>
                <a:rPr lang="en-US" altLang="zh-CN">
                  <a:solidFill>
                    <a:srgbClr val="FF0000"/>
                  </a:solidFill>
                </a:rPr>
                <a:t>7.14</a:t>
              </a:r>
              <a:r>
                <a:rPr lang="en-US" altLang="zh-CN"/>
                <a:t>)</a:t>
              </a:r>
              <a:r>
                <a:rPr lang="zh-CN" altLang="en-US"/>
                <a:t>的解是稳定 的</a:t>
              </a:r>
              <a:r>
                <a:rPr lang="en-US" altLang="zh-CN"/>
                <a:t>,</a:t>
              </a:r>
              <a:r>
                <a:rPr lang="zh-CN" altLang="en-US"/>
                <a:t>否则称其解为不稳定 的</a:t>
              </a:r>
              <a:r>
                <a:rPr lang="en-US" altLang="zh-CN"/>
                <a:t>.</a:t>
              </a:r>
              <a:r>
                <a:rPr lang="zh-CN" altLang="en-US"/>
                <a:t>根据通解的结构不难看出 </a:t>
              </a:r>
              <a:r>
                <a:rPr lang="en-US" altLang="zh-CN"/>
                <a:t>,</a:t>
              </a:r>
              <a:r>
                <a:rPr lang="zh-CN" altLang="en-US"/>
                <a:t>非齐次方程</a:t>
              </a:r>
              <a:r>
                <a:rPr lang="en-US" altLang="zh-CN"/>
                <a:t>(</a:t>
              </a:r>
              <a:r>
                <a:rPr lang="en-US" altLang="zh-CN">
                  <a:solidFill>
                    <a:srgbClr val="FF0000"/>
                  </a:solidFill>
                </a:rPr>
                <a:t>4.15</a:t>
              </a:r>
              <a:r>
                <a:rPr lang="en-US" altLang="zh-CN"/>
                <a:t>)</a:t>
              </a:r>
              <a:r>
                <a:rPr lang="zh-CN" altLang="en-US"/>
                <a:t>稳定的充要条件为其所有特征根的模均小  于</a:t>
              </a:r>
              <a:r>
                <a:rPr lang="en-US" altLang="zh-CN">
                  <a:solidFill>
                    <a:srgbClr val="0000FF"/>
                  </a:solidFill>
                </a:rPr>
                <a:t>1</a:t>
              </a:r>
              <a:r>
                <a:rPr lang="zh-CN" altLang="en-US"/>
                <a:t>。 </a:t>
              </a:r>
            </a:p>
          </p:txBody>
        </p:sp>
        <p:graphicFrame>
          <p:nvGraphicFramePr>
            <p:cNvPr id="149526" name="Object 22"/>
            <p:cNvGraphicFramePr>
              <a:graphicFrameLocks noChangeAspect="1"/>
            </p:cNvGraphicFramePr>
            <p:nvPr/>
          </p:nvGraphicFramePr>
          <p:xfrm>
            <a:off x="3742" y="3084"/>
            <a:ext cx="797" cy="255"/>
          </p:xfrm>
          <a:graphic>
            <a:graphicData uri="http://schemas.openxmlformats.org/presentationml/2006/ole">
              <mc:AlternateContent xmlns:mc="http://schemas.openxmlformats.org/markup-compatibility/2006">
                <mc:Choice xmlns:v="urn:schemas-microsoft-com:vml" Requires="v">
                  <p:oleObj spid="_x0000_s149543" name="公式" r:id="rId19" imgW="520560" imgH="164880" progId="Equation.3">
                    <p:embed/>
                  </p:oleObj>
                </mc:Choice>
                <mc:Fallback>
                  <p:oleObj name="公式" r:id="rId19" imgW="520560" imgH="16488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2" y="3084"/>
                          <a:ext cx="797"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28" name="Object 24"/>
            <p:cNvGraphicFramePr>
              <a:graphicFrameLocks noChangeAspect="1"/>
            </p:cNvGraphicFramePr>
            <p:nvPr/>
          </p:nvGraphicFramePr>
          <p:xfrm>
            <a:off x="521" y="3302"/>
            <a:ext cx="649" cy="310"/>
          </p:xfrm>
          <a:graphic>
            <a:graphicData uri="http://schemas.openxmlformats.org/presentationml/2006/ole">
              <mc:AlternateContent xmlns:mc="http://schemas.openxmlformats.org/markup-compatibility/2006">
                <mc:Choice xmlns:v="urn:schemas-microsoft-com:vml" Requires="v">
                  <p:oleObj spid="_x0000_s149544" name="公式" r:id="rId21" imgW="482400" imgH="228600" progId="Equation.3">
                    <p:embed/>
                  </p:oleObj>
                </mc:Choice>
                <mc:Fallback>
                  <p:oleObj name="公式" r:id="rId21" imgW="482400" imgH="228600"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1" y="3302"/>
                          <a:ext cx="649"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30" name="Rectangle 26"/>
            <p:cNvSpPr>
              <a:spLocks noChangeArrowheads="1"/>
            </p:cNvSpPr>
            <p:nvPr/>
          </p:nvSpPr>
          <p:spPr bwMode="auto">
            <a:xfrm>
              <a:off x="295" y="2387"/>
              <a:ext cx="5216" cy="167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9524"/>
                                        </p:tgtEl>
                                        <p:attrNameLst>
                                          <p:attrName>style.visibility</p:attrName>
                                        </p:attrNameLst>
                                      </p:cBhvr>
                                      <p:to>
                                        <p:strVal val="visible"/>
                                      </p:to>
                                    </p:set>
                                    <p:animEffect transition="in" filter="wipe(up)">
                                      <p:cBhvr>
                                        <p:cTn id="7" dur="500"/>
                                        <p:tgtEl>
                                          <p:spTgt spid="149524"/>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149533"/>
                                        </p:tgtEl>
                                        <p:attrNameLst>
                                          <p:attrName>style.visibility</p:attrName>
                                        </p:attrNameLst>
                                      </p:cBhvr>
                                      <p:to>
                                        <p:strVal val="visible"/>
                                      </p:to>
                                    </p:set>
                                    <p:animEffect transition="in" filter="randombar(horizontal)">
                                      <p:cBhvr>
                                        <p:cTn id="11" dur="500"/>
                                        <p:tgtEl>
                                          <p:spTgt spid="1495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149534"/>
                                        </p:tgtEl>
                                        <p:attrNameLst>
                                          <p:attrName>style.visibility</p:attrName>
                                        </p:attrNameLst>
                                      </p:cBhvr>
                                      <p:to>
                                        <p:strVal val="visible"/>
                                      </p:to>
                                    </p:set>
                                    <p:animEffect transition="in" filter="diamond(in)">
                                      <p:cBhvr>
                                        <p:cTn id="16" dur="2000"/>
                                        <p:tgtEl>
                                          <p:spTgt spid="1495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0" presetClass="entr" presetSubtype="0" fill="hold" nodeType="clickEffect">
                                  <p:stCondLst>
                                    <p:cond delay="0"/>
                                  </p:stCondLst>
                                  <p:childTnLst>
                                    <p:set>
                                      <p:cBhvr>
                                        <p:cTn id="20" dur="1" fill="hold">
                                          <p:stCondLst>
                                            <p:cond delay="0"/>
                                          </p:stCondLst>
                                        </p:cTn>
                                        <p:tgtEl>
                                          <p:spTgt spid="149532"/>
                                        </p:tgtEl>
                                        <p:attrNameLst>
                                          <p:attrName>style.visibility</p:attrName>
                                        </p:attrNameLst>
                                      </p:cBhvr>
                                      <p:to>
                                        <p:strVal val="visible"/>
                                      </p:to>
                                    </p:set>
                                    <p:animEffect transition="in" filter="wedge">
                                      <p:cBhvr>
                                        <p:cTn id="21" dur="2000"/>
                                        <p:tgtEl>
                                          <p:spTgt spid="149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2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4" name="Group 6"/>
          <p:cNvGrpSpPr>
            <a:grpSpLocks/>
          </p:cNvGrpSpPr>
          <p:nvPr/>
        </p:nvGrpSpPr>
        <p:grpSpPr bwMode="auto">
          <a:xfrm>
            <a:off x="395288" y="549275"/>
            <a:ext cx="8569325" cy="6119813"/>
            <a:chOff x="249" y="346"/>
            <a:chExt cx="5398" cy="3855"/>
          </a:xfrm>
        </p:grpSpPr>
        <p:sp>
          <p:nvSpPr>
            <p:cNvPr id="150533" name="AutoShape 5"/>
            <p:cNvSpPr>
              <a:spLocks noChangeArrowheads="1"/>
            </p:cNvSpPr>
            <p:nvPr/>
          </p:nvSpPr>
          <p:spPr bwMode="auto">
            <a:xfrm>
              <a:off x="249" y="346"/>
              <a:ext cx="5398" cy="3855"/>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2" name="Text Box 4"/>
            <p:cNvSpPr txBox="1">
              <a:spLocks noChangeArrowheads="1"/>
            </p:cNvSpPr>
            <p:nvPr/>
          </p:nvSpPr>
          <p:spPr bwMode="auto">
            <a:xfrm>
              <a:off x="249" y="346"/>
              <a:ext cx="5353" cy="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00FF"/>
                  </a:solidFill>
                </a:rPr>
                <a:t>例</a:t>
              </a:r>
              <a:r>
                <a:rPr lang="en-US" altLang="zh-CN" sz="2800">
                  <a:solidFill>
                    <a:srgbClr val="0000FF"/>
                  </a:solidFill>
                </a:rPr>
                <a:t>4.14</a:t>
              </a:r>
              <a:r>
                <a:rPr lang="zh-CN" altLang="en-US" sz="2800"/>
                <a:t>（</a:t>
              </a:r>
              <a:r>
                <a:rPr lang="zh-CN" altLang="en-US" sz="2800">
                  <a:solidFill>
                    <a:srgbClr val="FF0000"/>
                  </a:solidFill>
                </a:rPr>
                <a:t>市场经济的蛛网模 型</a:t>
              </a:r>
              <a:r>
                <a:rPr lang="zh-CN" altLang="en-US" sz="2800"/>
                <a:t>）</a:t>
              </a:r>
            </a:p>
            <a:p>
              <a:r>
                <a:rPr lang="zh-CN" altLang="en-US" sz="2800"/>
                <a:t>在自由竞争的市场经济中，商品的价格是由市场上该商品的供应量决定的，供应量越大，价格就越低。另一方面，生产者提供的商品数量又是由该商品的价格决定的，价格上升将刺激生产者的生产积极性，导致商品生产量的增加。反之，价格降低会影响生产者的积极性，导致商品生产量的下降。</a:t>
              </a:r>
            </a:p>
            <a:p>
              <a:r>
                <a:rPr lang="zh-CN" altLang="en-US" sz="2800"/>
                <a:t>在市场经济中，对每一商品事实上存在着两个不同的函数：</a:t>
              </a:r>
            </a:p>
            <a:p>
              <a:r>
                <a:rPr lang="zh-CN" altLang="en-US" sz="2800"/>
                <a:t>（</a:t>
              </a:r>
              <a:r>
                <a:rPr lang="en-US" altLang="zh-CN" sz="2800"/>
                <a:t>1</a:t>
              </a:r>
              <a:r>
                <a:rPr lang="zh-CN" altLang="en-US" sz="2800"/>
                <a:t>）供应函数</a:t>
              </a:r>
              <a:r>
                <a:rPr lang="en-US" altLang="zh-CN" sz="2800" i="1">
                  <a:solidFill>
                    <a:srgbClr val="0000FF"/>
                  </a:solidFill>
                </a:rPr>
                <a:t>x</a:t>
              </a:r>
              <a:r>
                <a:rPr lang="en-US" altLang="zh-CN" sz="2800">
                  <a:solidFill>
                    <a:srgbClr val="0000FF"/>
                  </a:solidFill>
                </a:rPr>
                <a:t>=</a:t>
              </a:r>
              <a:r>
                <a:rPr lang="en-US" altLang="zh-CN" sz="2800" i="1">
                  <a:solidFill>
                    <a:srgbClr val="0000FF"/>
                  </a:solidFill>
                </a:rPr>
                <a:t>f</a:t>
              </a:r>
              <a:r>
                <a:rPr lang="en-US" altLang="zh-CN" sz="2800">
                  <a:solidFill>
                    <a:srgbClr val="0000FF"/>
                  </a:solidFill>
                </a:rPr>
                <a:t>(</a:t>
              </a:r>
              <a:r>
                <a:rPr lang="en-US" altLang="zh-CN" sz="2800" i="1">
                  <a:solidFill>
                    <a:srgbClr val="0000FF"/>
                  </a:solidFill>
                </a:rPr>
                <a:t>P</a:t>
              </a:r>
              <a:r>
                <a:rPr lang="en-US" altLang="zh-CN" sz="2800">
                  <a:solidFill>
                    <a:srgbClr val="0000FF"/>
                  </a:solidFill>
                </a:rPr>
                <a:t>)</a:t>
              </a:r>
              <a:r>
                <a:rPr lang="zh-CN" altLang="en-US" sz="2800">
                  <a:solidFill>
                    <a:srgbClr val="0000FF"/>
                  </a:solidFill>
                </a:rPr>
                <a:t>，</a:t>
              </a:r>
              <a:r>
                <a:rPr lang="zh-CN" altLang="en-US" sz="2800"/>
                <a:t>它是价格</a:t>
              </a:r>
              <a:r>
                <a:rPr lang="en-US" altLang="zh-CN" sz="2800" i="1">
                  <a:solidFill>
                    <a:srgbClr val="0000FF"/>
                  </a:solidFill>
                </a:rPr>
                <a:t>P</a:t>
              </a:r>
              <a:r>
                <a:rPr lang="zh-CN" altLang="en-US" sz="2800"/>
                <a:t>的单增函数，其曲线称为供应曲线。</a:t>
              </a:r>
            </a:p>
            <a:p>
              <a:r>
                <a:rPr lang="zh-CN" altLang="en-US" sz="2800"/>
                <a:t>（</a:t>
              </a:r>
              <a:r>
                <a:rPr lang="en-US" altLang="zh-CN" sz="2800"/>
                <a:t>2</a:t>
              </a:r>
              <a:r>
                <a:rPr lang="zh-CN" altLang="en-US" sz="2800"/>
                <a:t>）需求函数</a:t>
              </a:r>
              <a:r>
                <a:rPr lang="en-US" altLang="zh-CN" sz="2800" i="1">
                  <a:solidFill>
                    <a:srgbClr val="0000FF"/>
                  </a:solidFill>
                </a:rPr>
                <a:t>x</a:t>
              </a:r>
              <a:r>
                <a:rPr lang="en-US" altLang="zh-CN" sz="2800">
                  <a:solidFill>
                    <a:srgbClr val="0000FF"/>
                  </a:solidFill>
                </a:rPr>
                <a:t>=</a:t>
              </a:r>
              <a:r>
                <a:rPr lang="en-US" altLang="zh-CN" sz="2800" i="1">
                  <a:solidFill>
                    <a:srgbClr val="0000FF"/>
                  </a:solidFill>
                </a:rPr>
                <a:t>g</a:t>
              </a:r>
              <a:r>
                <a:rPr lang="en-US" altLang="zh-CN" sz="2800">
                  <a:solidFill>
                    <a:srgbClr val="0000FF"/>
                  </a:solidFill>
                </a:rPr>
                <a:t>(</a:t>
              </a:r>
              <a:r>
                <a:rPr lang="en-US" altLang="zh-CN" sz="2800" i="1">
                  <a:solidFill>
                    <a:srgbClr val="0000FF"/>
                  </a:solidFill>
                </a:rPr>
                <a:t>P</a:t>
              </a:r>
              <a:r>
                <a:rPr lang="en-US" altLang="zh-CN" sz="2800">
                  <a:solidFill>
                    <a:srgbClr val="0000FF"/>
                  </a:solidFill>
                </a:rPr>
                <a:t>)</a:t>
              </a:r>
              <a:r>
                <a:rPr lang="zh-CN" altLang="en-US" sz="2800">
                  <a:solidFill>
                    <a:srgbClr val="0000FF"/>
                  </a:solidFill>
                </a:rPr>
                <a:t>，</a:t>
              </a:r>
              <a:r>
                <a:rPr lang="zh-CN" altLang="en-US" sz="2800"/>
                <a:t>它是价格</a:t>
              </a:r>
              <a:r>
                <a:rPr lang="en-US" altLang="zh-CN" sz="2800" i="1">
                  <a:solidFill>
                    <a:srgbClr val="0000FF"/>
                  </a:solidFill>
                </a:rPr>
                <a:t>P</a:t>
              </a:r>
              <a:r>
                <a:rPr lang="zh-CN" altLang="en-US" sz="2800"/>
                <a:t>的单降函数，其曲线称为需求曲线，供应曲线与需求曲线的            形状如图所示。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up)">
                                      <p:cBhvr>
                                        <p:cTn id="7" dur="500"/>
                                        <p:tgtEl>
                                          <p:spTgt spid="150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98" name="Rectangle 46"/>
          <p:cNvSpPr>
            <a:spLocks noChangeArrowheads="1"/>
          </p:cNvSpPr>
          <p:nvPr/>
        </p:nvSpPr>
        <p:spPr bwMode="auto">
          <a:xfrm>
            <a:off x="179388" y="620713"/>
            <a:ext cx="45370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记</a:t>
            </a:r>
            <a:r>
              <a:rPr lang="en-US" altLang="zh-CN" i="1">
                <a:solidFill>
                  <a:srgbClr val="0000FF"/>
                </a:solidFill>
                <a:latin typeface="Times New Roman" pitchFamily="18" charset="0"/>
                <a:cs typeface="Times New Roman" pitchFamily="18" charset="0"/>
              </a:rPr>
              <a:t>t</a:t>
            </a:r>
            <a:r>
              <a:rPr lang="zh-CN" altLang="en-US">
                <a:latin typeface="Times New Roman" pitchFamily="18" charset="0"/>
                <a:cs typeface="Times New Roman" pitchFamily="18" charset="0"/>
              </a:rPr>
              <a:t>时段初市场上的供应量 </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即上 </a:t>
            </a:r>
          </a:p>
          <a:p>
            <a:r>
              <a:rPr lang="zh-CN" altLang="en-US">
                <a:latin typeface="Times New Roman" pitchFamily="18" charset="0"/>
                <a:cs typeface="Times New Roman" pitchFamily="18" charset="0"/>
              </a:rPr>
              <a:t>一时段的生产 量</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为</a:t>
            </a:r>
            <a:r>
              <a:rPr lang="en-US" altLang="zh-CN" i="1">
                <a:solidFill>
                  <a:srgbClr val="0000FF"/>
                </a:solidFill>
                <a:latin typeface="Times New Roman" pitchFamily="18" charset="0"/>
                <a:cs typeface="Times New Roman" pitchFamily="18" charset="0"/>
              </a:rPr>
              <a:t>x</a:t>
            </a:r>
            <a:r>
              <a:rPr lang="en-US" altLang="zh-CN" i="1" baseline="-30000">
                <a:solidFill>
                  <a:srgbClr val="0000FF"/>
                </a:solidFill>
                <a:latin typeface="Times New Roman" pitchFamily="18" charset="0"/>
                <a:cs typeface="Times New Roman" pitchFamily="18" charset="0"/>
              </a:rPr>
              <a:t>t </a:t>
            </a:r>
            <a:r>
              <a:rPr lang="zh-CN" altLang="en-US">
                <a:latin typeface="Times New Roman" pitchFamily="18" charset="0"/>
                <a:cs typeface="Times New Roman" pitchFamily="18" charset="0"/>
              </a:rPr>
              <a:t>，市场上</a:t>
            </a:r>
          </a:p>
          <a:p>
            <a:r>
              <a:rPr lang="zh-CN" altLang="en-US">
                <a:latin typeface="Times New Roman" pitchFamily="18" charset="0"/>
                <a:cs typeface="Times New Roman" pitchFamily="18" charset="0"/>
              </a:rPr>
              <a:t>该商品的价格 为</a:t>
            </a:r>
            <a:r>
              <a:rPr lang="en-US" altLang="zh-CN" i="1">
                <a:solidFill>
                  <a:srgbClr val="0000FF"/>
                </a:solidFill>
                <a:latin typeface="Times New Roman" pitchFamily="18" charset="0"/>
                <a:cs typeface="Times New Roman" pitchFamily="18" charset="0"/>
              </a:rPr>
              <a:t>P</a:t>
            </a:r>
            <a:r>
              <a:rPr lang="en-US" altLang="zh-CN" i="1" baseline="-30000">
                <a:solidFill>
                  <a:srgbClr val="0000FF"/>
                </a:solidFill>
                <a:latin typeface="Times New Roman" pitchFamily="18" charset="0"/>
                <a:cs typeface="Times New Roman" pitchFamily="18" charset="0"/>
              </a:rPr>
              <a:t>t </a:t>
            </a:r>
            <a:r>
              <a:rPr lang="zh-CN" altLang="en-US">
                <a:latin typeface="Times New Roman" pitchFamily="18" charset="0"/>
                <a:cs typeface="Times New Roman" pitchFamily="18" charset="0"/>
              </a:rPr>
              <a:t>。商品成交的</a:t>
            </a:r>
          </a:p>
          <a:p>
            <a:r>
              <a:rPr lang="zh-CN" altLang="en-US">
                <a:latin typeface="Times New Roman" pitchFamily="18" charset="0"/>
                <a:cs typeface="Times New Roman" pitchFamily="18" charset="0"/>
              </a:rPr>
              <a:t>价格是由需求曲线决定的， 即</a:t>
            </a:r>
            <a:endParaRPr lang="zh-CN" altLang="en-US"/>
          </a:p>
        </p:txBody>
      </p:sp>
      <p:graphicFrame>
        <p:nvGraphicFramePr>
          <p:cNvPr id="151597" name="Object 45"/>
          <p:cNvGraphicFramePr>
            <a:graphicFrameLocks noChangeAspect="1"/>
          </p:cNvGraphicFramePr>
          <p:nvPr/>
        </p:nvGraphicFramePr>
        <p:xfrm>
          <a:off x="1503363" y="2205038"/>
          <a:ext cx="1628775" cy="482600"/>
        </p:xfrm>
        <a:graphic>
          <a:graphicData uri="http://schemas.openxmlformats.org/presentationml/2006/ole">
            <mc:AlternateContent xmlns:mc="http://schemas.openxmlformats.org/markup-compatibility/2006">
              <mc:Choice xmlns:v="urn:schemas-microsoft-com:vml" Requires="v">
                <p:oleObj spid="_x0000_s151633" name="公式" r:id="rId3" imgW="799920" imgH="241200" progId="Equation.3">
                  <p:embed/>
                </p:oleObj>
              </mc:Choice>
              <mc:Fallback>
                <p:oleObj name="公式" r:id="rId3" imgW="799920" imgH="241200" progId="Equation.3">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363" y="2205038"/>
                        <a:ext cx="16287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1632" name="Group 80"/>
          <p:cNvGrpSpPr>
            <a:grpSpLocks/>
          </p:cNvGrpSpPr>
          <p:nvPr/>
        </p:nvGrpSpPr>
        <p:grpSpPr bwMode="auto">
          <a:xfrm>
            <a:off x="-107950" y="2636838"/>
            <a:ext cx="4751388" cy="1917700"/>
            <a:chOff x="-68" y="1661"/>
            <a:chExt cx="2993" cy="1208"/>
          </a:xfrm>
        </p:grpSpPr>
        <p:sp>
          <p:nvSpPr>
            <p:cNvPr id="151603" name="Rectangle 51"/>
            <p:cNvSpPr>
              <a:spLocks noChangeArrowheads="1"/>
            </p:cNvSpPr>
            <p:nvPr/>
          </p:nvSpPr>
          <p:spPr bwMode="auto">
            <a:xfrm>
              <a:off x="-68" y="1661"/>
              <a:ext cx="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随着</a:t>
              </a:r>
              <a:endParaRPr lang="zh-CN" altLang="en-US"/>
            </a:p>
          </p:txBody>
        </p:sp>
        <p:graphicFrame>
          <p:nvGraphicFramePr>
            <p:cNvPr id="151602" name="Object 50"/>
            <p:cNvGraphicFramePr>
              <a:graphicFrameLocks noChangeAspect="1"/>
            </p:cNvGraphicFramePr>
            <p:nvPr/>
          </p:nvGraphicFramePr>
          <p:xfrm>
            <a:off x="521" y="1688"/>
            <a:ext cx="768" cy="245"/>
          </p:xfrm>
          <a:graphic>
            <a:graphicData uri="http://schemas.openxmlformats.org/presentationml/2006/ole">
              <mc:AlternateContent xmlns:mc="http://schemas.openxmlformats.org/markup-compatibility/2006">
                <mc:Choice xmlns:v="urn:schemas-microsoft-com:vml" Requires="v">
                  <p:oleObj spid="_x0000_s151634" name="公式" r:id="rId5" imgW="520560" imgH="164880" progId="Equation.3">
                    <p:embed/>
                  </p:oleObj>
                </mc:Choice>
                <mc:Fallback>
                  <p:oleObj name="公式" r:id="rId5" imgW="520560" imgH="164880"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 y="1688"/>
                          <a:ext cx="768"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604" name="Rectangle 52"/>
            <p:cNvSpPr>
              <a:spLocks noChangeArrowheads="1"/>
            </p:cNvSpPr>
            <p:nvPr/>
          </p:nvSpPr>
          <p:spPr bwMode="auto">
            <a:xfrm>
              <a:off x="68" y="1661"/>
              <a:ext cx="2857"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619625" algn="l"/>
                </a:tabLst>
              </a:pPr>
              <a:r>
                <a:rPr lang="en-US" altLang="zh-CN">
                  <a:latin typeface="Times New Roman" pitchFamily="18" charset="0"/>
                  <a:cs typeface="Times New Roman" pitchFamily="18" charset="0"/>
                </a:rPr>
                <a:t>                     ,</a:t>
              </a:r>
              <a:r>
                <a:rPr lang="en-US" altLang="zh-CN" i="1">
                  <a:solidFill>
                    <a:srgbClr val="0000FF"/>
                  </a:solidFill>
                  <a:latin typeface="Times New Roman" pitchFamily="18" charset="0"/>
                  <a:cs typeface="Times New Roman" pitchFamily="18" charset="0"/>
                </a:rPr>
                <a:t>M</a:t>
              </a:r>
              <a:r>
                <a:rPr lang="en-US" altLang="zh-CN" baseline="-30000">
                  <a:solidFill>
                    <a:srgbClr val="0000FF"/>
                  </a:solidFill>
                  <a:latin typeface="Times New Roman" pitchFamily="18" charset="0"/>
                  <a:cs typeface="Times New Roman" pitchFamily="18" charset="0"/>
                </a:rPr>
                <a:t>t</a:t>
              </a:r>
              <a:r>
                <a:rPr lang="zh-CN" altLang="en-US">
                  <a:latin typeface="Times New Roman" pitchFamily="18" charset="0"/>
                  <a:cs typeface="Times New Roman" pitchFamily="18" charset="0"/>
                </a:rPr>
                <a:t>将趋于平衡点</a:t>
              </a:r>
              <a:r>
                <a:rPr lang="en-US" altLang="zh-CN" i="1">
                  <a:solidFill>
                    <a:srgbClr val="0000FF"/>
                  </a:solidFill>
                  <a:latin typeface="Times New Roman" pitchFamily="18" charset="0"/>
                  <a:cs typeface="Times New Roman" pitchFamily="18" charset="0"/>
                </a:rPr>
                <a:t>M</a:t>
              </a:r>
              <a:r>
                <a:rPr lang="en-US" altLang="zh-CN" baseline="30000">
                  <a:solidFill>
                    <a:srgbClr val="0000FF"/>
                  </a:solidFill>
                  <a:latin typeface="Times New Roman" pitchFamily="18" charset="0"/>
                  <a:cs typeface="Times New Roman" pitchFamily="18" charset="0"/>
                </a:rPr>
                <a:t>*</a:t>
              </a:r>
              <a:r>
                <a:rPr lang="en-US" altLang="zh-CN">
                  <a:solidFill>
                    <a:srgbClr val="0000FF"/>
                  </a:solidFill>
                  <a:latin typeface="Times New Roman" pitchFamily="18" charset="0"/>
                  <a:cs typeface="Times New Roman" pitchFamily="18" charset="0"/>
                </a:rPr>
                <a:t>,</a:t>
              </a:r>
              <a:r>
                <a:rPr lang="zh-CN" altLang="en-US">
                  <a:latin typeface="Times New Roman" pitchFamily="18" charset="0"/>
                  <a:cs typeface="Times New Roman" pitchFamily="18" charset="0"/>
                </a:rPr>
                <a:t>即商品量将趋于平衡 量</a:t>
              </a:r>
              <a:r>
                <a:rPr lang="en-US" altLang="zh-CN" i="1">
                  <a:solidFill>
                    <a:srgbClr val="0000FF"/>
                  </a:solidFill>
                  <a:latin typeface="Times New Roman" pitchFamily="18" charset="0"/>
                  <a:cs typeface="Times New Roman" pitchFamily="18" charset="0"/>
                </a:rPr>
                <a:t>x</a:t>
              </a:r>
              <a:r>
                <a:rPr lang="en-US" altLang="zh-CN" baseline="30000">
                  <a:solidFill>
                    <a:srgbClr val="0000FF"/>
                  </a:solidFill>
                  <a:latin typeface="Times New Roman" pitchFamily="18" charset="0"/>
                  <a:cs typeface="Times New Roman" pitchFamily="18" charset="0"/>
                </a:rPr>
                <a:t>*</a:t>
              </a:r>
              <a:r>
                <a:rPr lang="en-US" altLang="zh-CN">
                  <a:solidFill>
                    <a:srgbClr val="0000FF"/>
                  </a:solidFill>
                  <a:latin typeface="Times New Roman" pitchFamily="18" charset="0"/>
                  <a:cs typeface="Times New Roman" pitchFamily="18" charset="0"/>
                </a:rPr>
                <a:t>,</a:t>
              </a:r>
              <a:r>
                <a:rPr lang="zh-CN" altLang="en-US">
                  <a:latin typeface="Times New Roman" pitchFamily="18" charset="0"/>
                  <a:cs typeface="Times New Roman" pitchFamily="18" charset="0"/>
                </a:rPr>
                <a:t>价格将趋于平衡价 格</a:t>
              </a:r>
              <a:r>
                <a:rPr lang="en-US" altLang="zh-CN" i="1">
                  <a:solidFill>
                    <a:srgbClr val="0000FF"/>
                  </a:solidFill>
                  <a:latin typeface="Times New Roman" pitchFamily="18" charset="0"/>
                  <a:cs typeface="Times New Roman" pitchFamily="18" charset="0"/>
                </a:rPr>
                <a:t>P</a:t>
              </a:r>
              <a:r>
                <a:rPr lang="en-US" altLang="zh-CN" baseline="30000">
                  <a:solidFill>
                    <a:srgbClr val="0000FF"/>
                  </a:solidFill>
                  <a:latin typeface="Times New Roman" pitchFamily="18" charset="0"/>
                  <a:cs typeface="Times New Roman" pitchFamily="18" charset="0"/>
                </a:rPr>
                <a:t>*</a:t>
              </a:r>
              <a:r>
                <a:rPr lang="zh-CN" altLang="en-US">
                  <a:solidFill>
                    <a:srgbClr val="0000FF"/>
                  </a:solidFill>
                  <a:latin typeface="Times New Roman" pitchFamily="18" charset="0"/>
                  <a:cs typeface="Times New Roman" pitchFamily="18" charset="0"/>
                </a:rPr>
                <a:t>。</a:t>
              </a:r>
              <a:r>
                <a:rPr lang="zh-CN" altLang="en-US">
                  <a:latin typeface="Times New Roman" pitchFamily="18" charset="0"/>
                  <a:cs typeface="Times New Roman" pitchFamily="18" charset="0"/>
                </a:rPr>
                <a:t>图中的箭线反映了在市场经济下该商品的供应量与价格的发展趋势。</a:t>
              </a:r>
              <a:endParaRPr lang="zh-CN" altLang="en-US"/>
            </a:p>
          </p:txBody>
        </p:sp>
      </p:grpSp>
      <p:sp>
        <p:nvSpPr>
          <p:cNvPr id="151621" name="Text Box 69"/>
          <p:cNvSpPr txBox="1">
            <a:spLocks noChangeArrowheads="1"/>
          </p:cNvSpPr>
          <p:nvPr/>
        </p:nvSpPr>
        <p:spPr bwMode="auto">
          <a:xfrm>
            <a:off x="8604250" y="6067425"/>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x</a:t>
            </a:r>
          </a:p>
        </p:txBody>
      </p:sp>
      <p:grpSp>
        <p:nvGrpSpPr>
          <p:cNvPr id="151630" name="Group 78"/>
          <p:cNvGrpSpPr>
            <a:grpSpLocks/>
          </p:cNvGrpSpPr>
          <p:nvPr/>
        </p:nvGrpSpPr>
        <p:grpSpPr bwMode="auto">
          <a:xfrm>
            <a:off x="4643438" y="379413"/>
            <a:ext cx="4537075" cy="3770312"/>
            <a:chOff x="2925" y="239"/>
            <a:chExt cx="2858" cy="2375"/>
          </a:xfrm>
        </p:grpSpPr>
        <p:grpSp>
          <p:nvGrpSpPr>
            <p:cNvPr id="151601" name="Group 49"/>
            <p:cNvGrpSpPr>
              <a:grpSpLocks/>
            </p:cNvGrpSpPr>
            <p:nvPr/>
          </p:nvGrpSpPr>
          <p:grpSpPr bwMode="auto">
            <a:xfrm>
              <a:off x="2925" y="240"/>
              <a:ext cx="2858" cy="2374"/>
              <a:chOff x="2970" y="210"/>
              <a:chExt cx="2858" cy="2374"/>
            </a:xfrm>
          </p:grpSpPr>
          <p:grpSp>
            <p:nvGrpSpPr>
              <p:cNvPr id="151596" name="Group 44"/>
              <p:cNvGrpSpPr>
                <a:grpSpLocks/>
              </p:cNvGrpSpPr>
              <p:nvPr/>
            </p:nvGrpSpPr>
            <p:grpSpPr bwMode="auto">
              <a:xfrm>
                <a:off x="2970" y="210"/>
                <a:ext cx="2858" cy="2374"/>
                <a:chOff x="2925" y="210"/>
                <a:chExt cx="2858" cy="2374"/>
              </a:xfrm>
            </p:grpSpPr>
            <p:sp>
              <p:nvSpPr>
                <p:cNvPr id="151556" name="Line 4"/>
                <p:cNvSpPr>
                  <a:spLocks noChangeShapeType="1"/>
                </p:cNvSpPr>
                <p:nvPr/>
              </p:nvSpPr>
              <p:spPr bwMode="auto">
                <a:xfrm>
                  <a:off x="3152" y="2296"/>
                  <a:ext cx="240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57" name="Line 5"/>
                <p:cNvSpPr>
                  <a:spLocks noChangeShapeType="1"/>
                </p:cNvSpPr>
                <p:nvPr/>
              </p:nvSpPr>
              <p:spPr bwMode="auto">
                <a:xfrm flipV="1">
                  <a:off x="3243" y="300"/>
                  <a:ext cx="0" cy="217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58" name="Text Box 6"/>
                <p:cNvSpPr txBox="1">
                  <a:spLocks noChangeArrowheads="1"/>
                </p:cNvSpPr>
                <p:nvPr/>
              </p:nvSpPr>
              <p:spPr bwMode="auto">
                <a:xfrm>
                  <a:off x="3016" y="2205"/>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o</a:t>
                  </a:r>
                </a:p>
              </p:txBody>
            </p:sp>
            <p:sp>
              <p:nvSpPr>
                <p:cNvPr id="151559" name="Freeform 7"/>
                <p:cNvSpPr>
                  <a:spLocks/>
                </p:cNvSpPr>
                <p:nvPr/>
              </p:nvSpPr>
              <p:spPr bwMode="auto">
                <a:xfrm>
                  <a:off x="3424" y="391"/>
                  <a:ext cx="1996" cy="1360"/>
                </a:xfrm>
                <a:custGeom>
                  <a:avLst/>
                  <a:gdLst>
                    <a:gd name="T0" fmla="*/ 0 w 1724"/>
                    <a:gd name="T1" fmla="*/ 0 h 1315"/>
                    <a:gd name="T2" fmla="*/ 771 w 1724"/>
                    <a:gd name="T3" fmla="*/ 953 h 1315"/>
                    <a:gd name="T4" fmla="*/ 1724 w 1724"/>
                    <a:gd name="T5" fmla="*/ 1315 h 1315"/>
                  </a:gdLst>
                  <a:ahLst/>
                  <a:cxnLst>
                    <a:cxn ang="0">
                      <a:pos x="T0" y="T1"/>
                    </a:cxn>
                    <a:cxn ang="0">
                      <a:pos x="T2" y="T3"/>
                    </a:cxn>
                    <a:cxn ang="0">
                      <a:pos x="T4" y="T5"/>
                    </a:cxn>
                  </a:cxnLst>
                  <a:rect l="0" t="0" r="r" b="b"/>
                  <a:pathLst>
                    <a:path w="1724" h="1315">
                      <a:moveTo>
                        <a:pt x="0" y="0"/>
                      </a:moveTo>
                      <a:cubicBezTo>
                        <a:pt x="242" y="367"/>
                        <a:pt x="484" y="734"/>
                        <a:pt x="771" y="953"/>
                      </a:cubicBezTo>
                      <a:cubicBezTo>
                        <a:pt x="1058" y="1172"/>
                        <a:pt x="1565" y="1255"/>
                        <a:pt x="1724" y="1315"/>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0" name="Freeform 8"/>
                <p:cNvSpPr>
                  <a:spLocks/>
                </p:cNvSpPr>
                <p:nvPr/>
              </p:nvSpPr>
              <p:spPr bwMode="auto">
                <a:xfrm>
                  <a:off x="3334" y="391"/>
                  <a:ext cx="1633" cy="1633"/>
                </a:xfrm>
                <a:custGeom>
                  <a:avLst/>
                  <a:gdLst>
                    <a:gd name="T0" fmla="*/ 0 w 1633"/>
                    <a:gd name="T1" fmla="*/ 1633 h 1633"/>
                    <a:gd name="T2" fmla="*/ 998 w 1633"/>
                    <a:gd name="T3" fmla="*/ 1043 h 1633"/>
                    <a:gd name="T4" fmla="*/ 1633 w 1633"/>
                    <a:gd name="T5" fmla="*/ 0 h 1633"/>
                  </a:gdLst>
                  <a:ahLst/>
                  <a:cxnLst>
                    <a:cxn ang="0">
                      <a:pos x="T0" y="T1"/>
                    </a:cxn>
                    <a:cxn ang="0">
                      <a:pos x="T2" y="T3"/>
                    </a:cxn>
                    <a:cxn ang="0">
                      <a:pos x="T4" y="T5"/>
                    </a:cxn>
                  </a:cxnLst>
                  <a:rect l="0" t="0" r="r" b="b"/>
                  <a:pathLst>
                    <a:path w="1633" h="1633">
                      <a:moveTo>
                        <a:pt x="0" y="1633"/>
                      </a:moveTo>
                      <a:cubicBezTo>
                        <a:pt x="363" y="1474"/>
                        <a:pt x="726" y="1315"/>
                        <a:pt x="998" y="1043"/>
                      </a:cubicBezTo>
                      <a:cubicBezTo>
                        <a:pt x="1270" y="771"/>
                        <a:pt x="1527" y="174"/>
                        <a:pt x="1633"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1" name="Line 9"/>
                <p:cNvSpPr>
                  <a:spLocks noChangeShapeType="1"/>
                </p:cNvSpPr>
                <p:nvPr/>
              </p:nvSpPr>
              <p:spPr bwMode="auto">
                <a:xfrm>
                  <a:off x="4377" y="1389"/>
                  <a:ext cx="0" cy="907"/>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2" name="Line 10"/>
                <p:cNvSpPr>
                  <a:spLocks noChangeShapeType="1"/>
                </p:cNvSpPr>
                <p:nvPr/>
              </p:nvSpPr>
              <p:spPr bwMode="auto">
                <a:xfrm flipH="1">
                  <a:off x="4150" y="1616"/>
                  <a:ext cx="68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3" name="Line 11"/>
                <p:cNvSpPr>
                  <a:spLocks noChangeShapeType="1"/>
                </p:cNvSpPr>
                <p:nvPr/>
              </p:nvSpPr>
              <p:spPr bwMode="auto">
                <a:xfrm flipH="1">
                  <a:off x="3243" y="1616"/>
                  <a:ext cx="862"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4" name="Line 12"/>
                <p:cNvSpPr>
                  <a:spLocks noChangeShapeType="1"/>
                </p:cNvSpPr>
                <p:nvPr/>
              </p:nvSpPr>
              <p:spPr bwMode="auto">
                <a:xfrm flipV="1">
                  <a:off x="4105" y="1207"/>
                  <a:ext cx="0" cy="40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5" name="Line 13"/>
                <p:cNvSpPr>
                  <a:spLocks noChangeShapeType="1"/>
                </p:cNvSpPr>
                <p:nvPr/>
              </p:nvSpPr>
              <p:spPr bwMode="auto">
                <a:xfrm>
                  <a:off x="4105" y="1207"/>
                  <a:ext cx="40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6" name="Line 14"/>
                <p:cNvSpPr>
                  <a:spLocks noChangeShapeType="1"/>
                </p:cNvSpPr>
                <p:nvPr/>
              </p:nvSpPr>
              <p:spPr bwMode="auto">
                <a:xfrm>
                  <a:off x="4513" y="1207"/>
                  <a:ext cx="0" cy="2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7" name="Line 15"/>
                <p:cNvSpPr>
                  <a:spLocks noChangeShapeType="1"/>
                </p:cNvSpPr>
                <p:nvPr/>
              </p:nvSpPr>
              <p:spPr bwMode="auto">
                <a:xfrm flipV="1">
                  <a:off x="4830" y="663"/>
                  <a:ext cx="0" cy="95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8" name="Line 16"/>
                <p:cNvSpPr>
                  <a:spLocks noChangeShapeType="1"/>
                </p:cNvSpPr>
                <p:nvPr/>
              </p:nvSpPr>
              <p:spPr bwMode="auto">
                <a:xfrm flipH="1">
                  <a:off x="3243" y="663"/>
                  <a:ext cx="158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9" name="Line 17"/>
                <p:cNvSpPr>
                  <a:spLocks noChangeShapeType="1"/>
                </p:cNvSpPr>
                <p:nvPr/>
              </p:nvSpPr>
              <p:spPr bwMode="auto">
                <a:xfrm flipH="1">
                  <a:off x="3243" y="1207"/>
                  <a:ext cx="862"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0" name="Line 18"/>
                <p:cNvSpPr>
                  <a:spLocks noChangeShapeType="1"/>
                </p:cNvSpPr>
                <p:nvPr/>
              </p:nvSpPr>
              <p:spPr bwMode="auto">
                <a:xfrm flipH="1">
                  <a:off x="3243" y="1389"/>
                  <a:ext cx="113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1" name="Line 19"/>
                <p:cNvSpPr>
                  <a:spLocks noChangeShapeType="1"/>
                </p:cNvSpPr>
                <p:nvPr/>
              </p:nvSpPr>
              <p:spPr bwMode="auto">
                <a:xfrm>
                  <a:off x="4105" y="1616"/>
                  <a:ext cx="0" cy="68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2" name="Line 20"/>
                <p:cNvSpPr>
                  <a:spLocks noChangeShapeType="1"/>
                </p:cNvSpPr>
                <p:nvPr/>
              </p:nvSpPr>
              <p:spPr bwMode="auto">
                <a:xfrm>
                  <a:off x="4513" y="1480"/>
                  <a:ext cx="0" cy="81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3" name="Line 21"/>
                <p:cNvSpPr>
                  <a:spLocks noChangeShapeType="1"/>
                </p:cNvSpPr>
                <p:nvPr/>
              </p:nvSpPr>
              <p:spPr bwMode="auto">
                <a:xfrm>
                  <a:off x="4830" y="1616"/>
                  <a:ext cx="0" cy="68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4" name="Text Box 22"/>
                <p:cNvSpPr txBox="1">
                  <a:spLocks noChangeArrowheads="1"/>
                </p:cNvSpPr>
                <p:nvPr/>
              </p:nvSpPr>
              <p:spPr bwMode="auto">
                <a:xfrm>
                  <a:off x="2925" y="210"/>
                  <a:ext cx="2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P</a:t>
                  </a:r>
                </a:p>
              </p:txBody>
            </p:sp>
            <p:sp>
              <p:nvSpPr>
                <p:cNvPr id="151575" name="Text Box 23"/>
                <p:cNvSpPr txBox="1">
                  <a:spLocks noChangeArrowheads="1"/>
                </p:cNvSpPr>
                <p:nvPr/>
              </p:nvSpPr>
              <p:spPr bwMode="auto">
                <a:xfrm>
                  <a:off x="2925" y="482"/>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P</a:t>
                  </a:r>
                  <a:r>
                    <a:rPr lang="en-US" altLang="zh-CN" baseline="-25000">
                      <a:solidFill>
                        <a:srgbClr val="0000FF"/>
                      </a:solidFill>
                    </a:rPr>
                    <a:t>0</a:t>
                  </a:r>
                </a:p>
              </p:txBody>
            </p:sp>
            <p:sp>
              <p:nvSpPr>
                <p:cNvPr id="151576" name="Text Box 24"/>
                <p:cNvSpPr txBox="1">
                  <a:spLocks noChangeArrowheads="1"/>
                </p:cNvSpPr>
                <p:nvPr/>
              </p:nvSpPr>
              <p:spPr bwMode="auto">
                <a:xfrm>
                  <a:off x="2925" y="981"/>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P</a:t>
                  </a:r>
                  <a:r>
                    <a:rPr lang="en-US" altLang="zh-CN" baseline="-25000">
                      <a:solidFill>
                        <a:srgbClr val="0000FF"/>
                      </a:solidFill>
                    </a:rPr>
                    <a:t>2</a:t>
                  </a:r>
                </a:p>
              </p:txBody>
            </p:sp>
            <p:sp>
              <p:nvSpPr>
                <p:cNvPr id="151577" name="Text Box 25"/>
                <p:cNvSpPr txBox="1">
                  <a:spLocks noChangeArrowheads="1"/>
                </p:cNvSpPr>
                <p:nvPr/>
              </p:nvSpPr>
              <p:spPr bwMode="auto">
                <a:xfrm>
                  <a:off x="2925" y="1237"/>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P</a:t>
                  </a:r>
                  <a:r>
                    <a:rPr lang="en-US" altLang="zh-CN" baseline="30000">
                      <a:solidFill>
                        <a:srgbClr val="0000FF"/>
                      </a:solidFill>
                    </a:rPr>
                    <a:t>*</a:t>
                  </a:r>
                </a:p>
              </p:txBody>
            </p:sp>
            <p:sp>
              <p:nvSpPr>
                <p:cNvPr id="151578" name="Text Box 26"/>
                <p:cNvSpPr txBox="1">
                  <a:spLocks noChangeArrowheads="1"/>
                </p:cNvSpPr>
                <p:nvPr/>
              </p:nvSpPr>
              <p:spPr bwMode="auto">
                <a:xfrm>
                  <a:off x="2925" y="1480"/>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P</a:t>
                  </a:r>
                  <a:r>
                    <a:rPr lang="en-US" altLang="zh-CN" baseline="-25000">
                      <a:solidFill>
                        <a:srgbClr val="0000FF"/>
                      </a:solidFill>
                    </a:rPr>
                    <a:t>1</a:t>
                  </a:r>
                </a:p>
              </p:txBody>
            </p:sp>
            <p:sp>
              <p:nvSpPr>
                <p:cNvPr id="151579" name="Text Box 27"/>
                <p:cNvSpPr txBox="1">
                  <a:spLocks noChangeArrowheads="1"/>
                </p:cNvSpPr>
                <p:nvPr/>
              </p:nvSpPr>
              <p:spPr bwMode="auto">
                <a:xfrm>
                  <a:off x="5375" y="2296"/>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x</a:t>
                  </a:r>
                  <a:endParaRPr lang="en-US" altLang="zh-CN" baseline="-25000">
                    <a:solidFill>
                      <a:srgbClr val="0000FF"/>
                    </a:solidFill>
                  </a:endParaRPr>
                </a:p>
              </p:txBody>
            </p:sp>
            <p:sp>
              <p:nvSpPr>
                <p:cNvPr id="151580" name="Text Box 28"/>
                <p:cNvSpPr txBox="1">
                  <a:spLocks noChangeArrowheads="1"/>
                </p:cNvSpPr>
                <p:nvPr/>
              </p:nvSpPr>
              <p:spPr bwMode="auto">
                <a:xfrm>
                  <a:off x="3969" y="2235"/>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x</a:t>
                  </a:r>
                  <a:r>
                    <a:rPr lang="en-US" altLang="zh-CN" baseline="-25000">
                      <a:solidFill>
                        <a:srgbClr val="0000FF"/>
                      </a:solidFill>
                    </a:rPr>
                    <a:t>1</a:t>
                  </a:r>
                </a:p>
              </p:txBody>
            </p:sp>
            <p:sp>
              <p:nvSpPr>
                <p:cNvPr id="151581" name="Text Box 29"/>
                <p:cNvSpPr txBox="1">
                  <a:spLocks noChangeArrowheads="1"/>
                </p:cNvSpPr>
                <p:nvPr/>
              </p:nvSpPr>
              <p:spPr bwMode="auto">
                <a:xfrm>
                  <a:off x="4377" y="2235"/>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x</a:t>
                  </a:r>
                  <a:r>
                    <a:rPr lang="en-US" altLang="zh-CN" baseline="-25000">
                      <a:solidFill>
                        <a:srgbClr val="0000FF"/>
                      </a:solidFill>
                    </a:rPr>
                    <a:t>2</a:t>
                  </a:r>
                </a:p>
              </p:txBody>
            </p:sp>
            <p:sp>
              <p:nvSpPr>
                <p:cNvPr id="151582" name="Text Box 30"/>
                <p:cNvSpPr txBox="1">
                  <a:spLocks noChangeArrowheads="1"/>
                </p:cNvSpPr>
                <p:nvPr/>
              </p:nvSpPr>
              <p:spPr bwMode="auto">
                <a:xfrm>
                  <a:off x="4694" y="2235"/>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x</a:t>
                  </a:r>
                  <a:r>
                    <a:rPr lang="en-US" altLang="zh-CN" baseline="-25000">
                      <a:solidFill>
                        <a:srgbClr val="0000FF"/>
                      </a:solidFill>
                    </a:rPr>
                    <a:t>0</a:t>
                  </a:r>
                </a:p>
              </p:txBody>
            </p:sp>
            <p:sp>
              <p:nvSpPr>
                <p:cNvPr id="151583" name="Text Box 31"/>
                <p:cNvSpPr txBox="1">
                  <a:spLocks noChangeArrowheads="1"/>
                </p:cNvSpPr>
                <p:nvPr/>
              </p:nvSpPr>
              <p:spPr bwMode="auto">
                <a:xfrm>
                  <a:off x="4195" y="2251"/>
                  <a:ext cx="2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x</a:t>
                  </a:r>
                  <a:r>
                    <a:rPr lang="en-US" altLang="zh-CN" baseline="30000">
                      <a:solidFill>
                        <a:srgbClr val="0000FF"/>
                      </a:solidFill>
                    </a:rPr>
                    <a:t>*</a:t>
                  </a:r>
                </a:p>
              </p:txBody>
            </p:sp>
            <p:sp>
              <p:nvSpPr>
                <p:cNvPr id="151584" name="Text Box 32"/>
                <p:cNvSpPr txBox="1">
                  <a:spLocks noChangeArrowheads="1"/>
                </p:cNvSpPr>
                <p:nvPr/>
              </p:nvSpPr>
              <p:spPr bwMode="auto">
                <a:xfrm>
                  <a:off x="4831" y="1328"/>
                  <a:ext cx="9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需求曲线</a:t>
                  </a:r>
                </a:p>
              </p:txBody>
            </p:sp>
            <p:sp>
              <p:nvSpPr>
                <p:cNvPr id="151585" name="Text Box 33"/>
                <p:cNvSpPr txBox="1">
                  <a:spLocks noChangeArrowheads="1"/>
                </p:cNvSpPr>
                <p:nvPr/>
              </p:nvSpPr>
              <p:spPr bwMode="auto">
                <a:xfrm>
                  <a:off x="4559" y="239"/>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供应曲线</a:t>
                  </a:r>
                </a:p>
              </p:txBody>
            </p:sp>
            <p:sp>
              <p:nvSpPr>
                <p:cNvPr id="151586" name="Text Box 34"/>
                <p:cNvSpPr txBox="1">
                  <a:spLocks noChangeArrowheads="1"/>
                </p:cNvSpPr>
                <p:nvPr/>
              </p:nvSpPr>
              <p:spPr bwMode="auto">
                <a:xfrm>
                  <a:off x="4921" y="663"/>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M</a:t>
                  </a:r>
                  <a:r>
                    <a:rPr lang="en-US" altLang="zh-CN" baseline="-25000">
                      <a:solidFill>
                        <a:srgbClr val="0000FF"/>
                      </a:solidFill>
                    </a:rPr>
                    <a:t>0</a:t>
                  </a:r>
                </a:p>
              </p:txBody>
            </p:sp>
            <p:sp>
              <p:nvSpPr>
                <p:cNvPr id="151587" name="Text Box 35"/>
                <p:cNvSpPr txBox="1">
                  <a:spLocks noChangeArrowheads="1"/>
                </p:cNvSpPr>
                <p:nvPr/>
              </p:nvSpPr>
              <p:spPr bwMode="auto">
                <a:xfrm>
                  <a:off x="4241" y="845"/>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M</a:t>
                  </a:r>
                  <a:r>
                    <a:rPr lang="en-US" altLang="zh-CN" baseline="-25000">
                      <a:solidFill>
                        <a:srgbClr val="0000FF"/>
                      </a:solidFill>
                    </a:rPr>
                    <a:t>2</a:t>
                  </a:r>
                </a:p>
              </p:txBody>
            </p:sp>
            <p:sp>
              <p:nvSpPr>
                <p:cNvPr id="151588" name="Text Box 36"/>
                <p:cNvSpPr txBox="1">
                  <a:spLocks noChangeArrowheads="1"/>
                </p:cNvSpPr>
                <p:nvPr/>
              </p:nvSpPr>
              <p:spPr bwMode="auto">
                <a:xfrm>
                  <a:off x="3832" y="1706"/>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M</a:t>
                  </a:r>
                  <a:r>
                    <a:rPr lang="en-US" altLang="zh-CN" baseline="-25000">
                      <a:solidFill>
                        <a:srgbClr val="0000FF"/>
                      </a:solidFill>
                    </a:rPr>
                    <a:t>1</a:t>
                  </a:r>
                </a:p>
              </p:txBody>
            </p:sp>
            <p:sp>
              <p:nvSpPr>
                <p:cNvPr id="151589" name="Text Box 37"/>
                <p:cNvSpPr txBox="1">
                  <a:spLocks noChangeArrowheads="1"/>
                </p:cNvSpPr>
                <p:nvPr/>
              </p:nvSpPr>
              <p:spPr bwMode="auto">
                <a:xfrm>
                  <a:off x="4150" y="1162"/>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M</a:t>
                  </a:r>
                  <a:r>
                    <a:rPr lang="en-US" altLang="zh-CN" baseline="30000">
                      <a:solidFill>
                        <a:srgbClr val="0000FF"/>
                      </a:solidFill>
                    </a:rPr>
                    <a:t>*</a:t>
                  </a:r>
                </a:p>
              </p:txBody>
            </p:sp>
          </p:grpSp>
          <p:sp>
            <p:nvSpPr>
              <p:cNvPr id="151600" name="Rectangle 48"/>
              <p:cNvSpPr>
                <a:spLocks noChangeArrowheads="1"/>
              </p:cNvSpPr>
              <p:nvPr/>
            </p:nvSpPr>
            <p:spPr bwMode="auto">
              <a:xfrm>
                <a:off x="2994" y="255"/>
                <a:ext cx="2744" cy="226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CC00"/>
                  </a:solidFill>
                </a:endParaRPr>
              </a:p>
            </p:txBody>
          </p:sp>
        </p:grpSp>
        <p:sp>
          <p:nvSpPr>
            <p:cNvPr id="151627" name="Text Box 75"/>
            <p:cNvSpPr txBox="1">
              <a:spLocks noChangeArrowheads="1"/>
            </p:cNvSpPr>
            <p:nvPr/>
          </p:nvSpPr>
          <p:spPr bwMode="auto">
            <a:xfrm>
              <a:off x="4014" y="239"/>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latin typeface="宋体" pitchFamily="2" charset="-122"/>
                </a:rPr>
                <a:t>①</a:t>
              </a:r>
            </a:p>
          </p:txBody>
        </p:sp>
      </p:grpSp>
      <p:grpSp>
        <p:nvGrpSpPr>
          <p:cNvPr id="151631" name="Group 79"/>
          <p:cNvGrpSpPr>
            <a:grpSpLocks/>
          </p:cNvGrpSpPr>
          <p:nvPr/>
        </p:nvGrpSpPr>
        <p:grpSpPr bwMode="auto">
          <a:xfrm>
            <a:off x="4643438" y="4149725"/>
            <a:ext cx="4427537" cy="2636838"/>
            <a:chOff x="2925" y="2614"/>
            <a:chExt cx="2789" cy="1661"/>
          </a:xfrm>
        </p:grpSpPr>
        <p:grpSp>
          <p:nvGrpSpPr>
            <p:cNvPr id="151625" name="Group 73"/>
            <p:cNvGrpSpPr>
              <a:grpSpLocks/>
            </p:cNvGrpSpPr>
            <p:nvPr/>
          </p:nvGrpSpPr>
          <p:grpSpPr bwMode="auto">
            <a:xfrm>
              <a:off x="3016" y="2614"/>
              <a:ext cx="2495" cy="1661"/>
              <a:chOff x="3107" y="2659"/>
              <a:chExt cx="2495" cy="1661"/>
            </a:xfrm>
          </p:grpSpPr>
          <p:sp>
            <p:nvSpPr>
              <p:cNvPr id="151605" name="Line 53"/>
              <p:cNvSpPr>
                <a:spLocks noChangeShapeType="1"/>
              </p:cNvSpPr>
              <p:nvPr/>
            </p:nvSpPr>
            <p:spPr bwMode="auto">
              <a:xfrm>
                <a:off x="3198" y="4110"/>
                <a:ext cx="240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06" name="Line 54"/>
              <p:cNvSpPr>
                <a:spLocks noChangeShapeType="1"/>
              </p:cNvSpPr>
              <p:nvPr/>
            </p:nvSpPr>
            <p:spPr bwMode="auto">
              <a:xfrm flipV="1">
                <a:off x="3379" y="2659"/>
                <a:ext cx="0" cy="16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07" name="Freeform 55"/>
              <p:cNvSpPr>
                <a:spLocks/>
              </p:cNvSpPr>
              <p:nvPr/>
            </p:nvSpPr>
            <p:spPr bwMode="auto">
              <a:xfrm rot="686153">
                <a:off x="3561" y="2796"/>
                <a:ext cx="1315" cy="1088"/>
              </a:xfrm>
              <a:custGeom>
                <a:avLst/>
                <a:gdLst>
                  <a:gd name="T0" fmla="*/ 0 w 1315"/>
                  <a:gd name="T1" fmla="*/ 0 h 1088"/>
                  <a:gd name="T2" fmla="*/ 544 w 1315"/>
                  <a:gd name="T3" fmla="*/ 725 h 1088"/>
                  <a:gd name="T4" fmla="*/ 1315 w 1315"/>
                  <a:gd name="T5" fmla="*/ 1088 h 1088"/>
                </a:gdLst>
                <a:ahLst/>
                <a:cxnLst>
                  <a:cxn ang="0">
                    <a:pos x="T0" y="T1"/>
                  </a:cxn>
                  <a:cxn ang="0">
                    <a:pos x="T2" y="T3"/>
                  </a:cxn>
                  <a:cxn ang="0">
                    <a:pos x="T4" y="T5"/>
                  </a:cxn>
                </a:cxnLst>
                <a:rect l="0" t="0" r="r" b="b"/>
                <a:pathLst>
                  <a:path w="1315" h="1088">
                    <a:moveTo>
                      <a:pt x="0" y="0"/>
                    </a:moveTo>
                    <a:cubicBezTo>
                      <a:pt x="162" y="272"/>
                      <a:pt x="325" y="544"/>
                      <a:pt x="544" y="725"/>
                    </a:cubicBezTo>
                    <a:cubicBezTo>
                      <a:pt x="763" y="906"/>
                      <a:pt x="1187" y="1028"/>
                      <a:pt x="1315" y="1088"/>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08" name="Freeform 56"/>
              <p:cNvSpPr>
                <a:spLocks/>
              </p:cNvSpPr>
              <p:nvPr/>
            </p:nvSpPr>
            <p:spPr bwMode="auto">
              <a:xfrm>
                <a:off x="3515" y="2976"/>
                <a:ext cx="1089" cy="908"/>
              </a:xfrm>
              <a:custGeom>
                <a:avLst/>
                <a:gdLst>
                  <a:gd name="T0" fmla="*/ 0 w 1044"/>
                  <a:gd name="T1" fmla="*/ 998 h 998"/>
                  <a:gd name="T2" fmla="*/ 499 w 1044"/>
                  <a:gd name="T3" fmla="*/ 725 h 998"/>
                  <a:gd name="T4" fmla="*/ 1044 w 1044"/>
                  <a:gd name="T5" fmla="*/ 0 h 998"/>
                </a:gdLst>
                <a:ahLst/>
                <a:cxnLst>
                  <a:cxn ang="0">
                    <a:pos x="T0" y="T1"/>
                  </a:cxn>
                  <a:cxn ang="0">
                    <a:pos x="T2" y="T3"/>
                  </a:cxn>
                  <a:cxn ang="0">
                    <a:pos x="T4" y="T5"/>
                  </a:cxn>
                </a:cxnLst>
                <a:rect l="0" t="0" r="r" b="b"/>
                <a:pathLst>
                  <a:path w="1044" h="998">
                    <a:moveTo>
                      <a:pt x="0" y="998"/>
                    </a:moveTo>
                    <a:cubicBezTo>
                      <a:pt x="162" y="944"/>
                      <a:pt x="325" y="891"/>
                      <a:pt x="499" y="725"/>
                    </a:cubicBezTo>
                    <a:cubicBezTo>
                      <a:pt x="673" y="559"/>
                      <a:pt x="953" y="121"/>
                      <a:pt x="1044"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09" name="Line 57"/>
              <p:cNvSpPr>
                <a:spLocks noChangeShapeType="1"/>
              </p:cNvSpPr>
              <p:nvPr/>
            </p:nvSpPr>
            <p:spPr bwMode="auto">
              <a:xfrm>
                <a:off x="4403" y="3232"/>
                <a:ext cx="0" cy="49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0" name="Line 58"/>
              <p:cNvSpPr>
                <a:spLocks noChangeShapeType="1"/>
              </p:cNvSpPr>
              <p:nvPr/>
            </p:nvSpPr>
            <p:spPr bwMode="auto">
              <a:xfrm flipH="1">
                <a:off x="3864" y="3723"/>
                <a:ext cx="53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2" name="Line 60"/>
              <p:cNvSpPr>
                <a:spLocks noChangeShapeType="1"/>
              </p:cNvSpPr>
              <p:nvPr/>
            </p:nvSpPr>
            <p:spPr bwMode="auto">
              <a:xfrm flipV="1">
                <a:off x="3864" y="3158"/>
                <a:ext cx="14" cy="56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3" name="Line 61"/>
              <p:cNvSpPr>
                <a:spLocks noChangeShapeType="1"/>
              </p:cNvSpPr>
              <p:nvPr/>
            </p:nvSpPr>
            <p:spPr bwMode="auto">
              <a:xfrm>
                <a:off x="3864" y="3163"/>
                <a:ext cx="61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4" name="Line 62"/>
              <p:cNvSpPr>
                <a:spLocks noChangeShapeType="1"/>
              </p:cNvSpPr>
              <p:nvPr/>
            </p:nvSpPr>
            <p:spPr bwMode="auto">
              <a:xfrm>
                <a:off x="4468" y="3158"/>
                <a:ext cx="13" cy="63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5" name="Line 63"/>
              <p:cNvSpPr>
                <a:spLocks noChangeShapeType="1"/>
              </p:cNvSpPr>
              <p:nvPr/>
            </p:nvSpPr>
            <p:spPr bwMode="auto">
              <a:xfrm flipH="1">
                <a:off x="3787" y="3793"/>
                <a:ext cx="69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6" name="Line 64"/>
              <p:cNvSpPr>
                <a:spLocks noChangeShapeType="1"/>
              </p:cNvSpPr>
              <p:nvPr/>
            </p:nvSpPr>
            <p:spPr bwMode="auto">
              <a:xfrm flipV="1">
                <a:off x="3787" y="3022"/>
                <a:ext cx="0" cy="77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7" name="Line 65"/>
              <p:cNvSpPr>
                <a:spLocks noChangeShapeType="1"/>
              </p:cNvSpPr>
              <p:nvPr/>
            </p:nvSpPr>
            <p:spPr bwMode="auto">
              <a:xfrm>
                <a:off x="3787" y="3022"/>
                <a:ext cx="77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619" name="Text Box 67"/>
              <p:cNvSpPr txBox="1">
                <a:spLocks noChangeArrowheads="1"/>
              </p:cNvSpPr>
              <p:nvPr/>
            </p:nvSpPr>
            <p:spPr bwMode="auto">
              <a:xfrm>
                <a:off x="3107" y="270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P</a:t>
                </a:r>
              </a:p>
            </p:txBody>
          </p:sp>
          <p:sp>
            <p:nvSpPr>
              <p:cNvPr id="151620" name="Text Box 68"/>
              <p:cNvSpPr txBox="1">
                <a:spLocks noChangeArrowheads="1"/>
              </p:cNvSpPr>
              <p:nvPr/>
            </p:nvSpPr>
            <p:spPr bwMode="auto">
              <a:xfrm>
                <a:off x="3152" y="388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o</a:t>
                </a:r>
              </a:p>
            </p:txBody>
          </p:sp>
          <p:sp>
            <p:nvSpPr>
              <p:cNvPr id="151622" name="Text Box 70"/>
              <p:cNvSpPr txBox="1">
                <a:spLocks noChangeArrowheads="1"/>
              </p:cNvSpPr>
              <p:nvPr/>
            </p:nvSpPr>
            <p:spPr bwMode="auto">
              <a:xfrm>
                <a:off x="4513" y="2976"/>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M</a:t>
                </a:r>
                <a:r>
                  <a:rPr lang="en-US" altLang="zh-CN" baseline="-25000">
                    <a:solidFill>
                      <a:srgbClr val="0000FF"/>
                    </a:solidFill>
                  </a:rPr>
                  <a:t>3</a:t>
                </a:r>
              </a:p>
            </p:txBody>
          </p:sp>
          <p:sp>
            <p:nvSpPr>
              <p:cNvPr id="151623" name="Text Box 71"/>
              <p:cNvSpPr txBox="1">
                <a:spLocks noChangeArrowheads="1"/>
              </p:cNvSpPr>
              <p:nvPr/>
            </p:nvSpPr>
            <p:spPr bwMode="auto">
              <a:xfrm>
                <a:off x="3832" y="3460"/>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M</a:t>
                </a:r>
                <a:r>
                  <a:rPr lang="en-US" altLang="zh-CN" baseline="-25000">
                    <a:solidFill>
                      <a:srgbClr val="0000FF"/>
                    </a:solidFill>
                  </a:rPr>
                  <a:t>2</a:t>
                </a:r>
              </a:p>
            </p:txBody>
          </p:sp>
          <p:sp>
            <p:nvSpPr>
              <p:cNvPr id="151624" name="Text Box 72"/>
              <p:cNvSpPr txBox="1">
                <a:spLocks noChangeArrowheads="1"/>
              </p:cNvSpPr>
              <p:nvPr/>
            </p:nvSpPr>
            <p:spPr bwMode="auto">
              <a:xfrm>
                <a:off x="4105" y="2976"/>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M</a:t>
                </a:r>
                <a:r>
                  <a:rPr lang="en-US" altLang="zh-CN" baseline="-25000">
                    <a:solidFill>
                      <a:srgbClr val="0000FF"/>
                    </a:solidFill>
                  </a:rPr>
                  <a:t>1</a:t>
                </a:r>
              </a:p>
            </p:txBody>
          </p:sp>
        </p:grpSp>
        <p:sp>
          <p:nvSpPr>
            <p:cNvPr id="151626" name="Rectangle 74"/>
            <p:cNvSpPr>
              <a:spLocks noChangeArrowheads="1"/>
            </p:cNvSpPr>
            <p:nvPr/>
          </p:nvSpPr>
          <p:spPr bwMode="auto">
            <a:xfrm>
              <a:off x="2925" y="2614"/>
              <a:ext cx="2789" cy="163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628" name="Text Box 76"/>
            <p:cNvSpPr txBox="1">
              <a:spLocks noChangeArrowheads="1"/>
            </p:cNvSpPr>
            <p:nvPr/>
          </p:nvSpPr>
          <p:spPr bwMode="auto">
            <a:xfrm>
              <a:off x="4875" y="3414"/>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②</a:t>
              </a:r>
            </a:p>
          </p:txBody>
        </p:sp>
      </p:grpSp>
      <p:sp>
        <p:nvSpPr>
          <p:cNvPr id="151629" name="Text Box 77"/>
          <p:cNvSpPr txBox="1">
            <a:spLocks noChangeArrowheads="1"/>
          </p:cNvSpPr>
          <p:nvPr/>
        </p:nvSpPr>
        <p:spPr bwMode="auto">
          <a:xfrm>
            <a:off x="144463" y="4581525"/>
            <a:ext cx="44275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但是，如果供应曲线和需求曲线呈图</a:t>
            </a:r>
            <a:r>
              <a:rPr lang="zh-CN" altLang="en-US">
                <a:solidFill>
                  <a:srgbClr val="FF0000"/>
                </a:solidFill>
                <a:latin typeface="宋体" pitchFamily="2" charset="-122"/>
              </a:rPr>
              <a:t>①</a:t>
            </a:r>
            <a:r>
              <a:rPr lang="zh-CN" altLang="en-US"/>
              <a:t>中的形状，则平衡点</a:t>
            </a:r>
            <a:r>
              <a:rPr lang="en-US" altLang="zh-CN" i="1">
                <a:solidFill>
                  <a:srgbClr val="0000FF"/>
                </a:solidFill>
              </a:rPr>
              <a:t>M</a:t>
            </a:r>
            <a:r>
              <a:rPr lang="en-US" altLang="zh-CN">
                <a:solidFill>
                  <a:srgbClr val="0000FF"/>
                </a:solidFill>
              </a:rPr>
              <a:t>*</a:t>
            </a:r>
            <a:r>
              <a:rPr lang="zh-CN" altLang="en-US"/>
              <a:t>是不稳定的，</a:t>
            </a:r>
            <a:r>
              <a:rPr lang="en-US" altLang="zh-CN" i="1">
                <a:solidFill>
                  <a:srgbClr val="0000FF"/>
                </a:solidFill>
              </a:rPr>
              <a:t>M</a:t>
            </a:r>
            <a:r>
              <a:rPr lang="en-US" altLang="zh-CN" baseline="-25000">
                <a:solidFill>
                  <a:srgbClr val="0000FF"/>
                </a:solidFill>
              </a:rPr>
              <a:t>t</a:t>
            </a:r>
            <a:r>
              <a:rPr lang="zh-CN" altLang="en-US"/>
              <a:t>将越来越远离平衡点。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afterEffect">
                                  <p:stCondLst>
                                    <p:cond delay="0"/>
                                  </p:stCondLst>
                                  <p:childTnLst>
                                    <p:set>
                                      <p:cBhvr>
                                        <p:cTn id="6" dur="1" fill="hold">
                                          <p:stCondLst>
                                            <p:cond delay="0"/>
                                          </p:stCondLst>
                                        </p:cTn>
                                        <p:tgtEl>
                                          <p:spTgt spid="151630"/>
                                        </p:tgtEl>
                                        <p:attrNameLst>
                                          <p:attrName>style.visibility</p:attrName>
                                        </p:attrNameLst>
                                      </p:cBhvr>
                                      <p:to>
                                        <p:strVal val="visible"/>
                                      </p:to>
                                    </p:set>
                                    <p:animEffect transition="in" filter="circle(in)">
                                      <p:cBhvr>
                                        <p:cTn id="7" dur="2000"/>
                                        <p:tgtEl>
                                          <p:spTgt spid="1516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1598"/>
                                        </p:tgtEl>
                                        <p:attrNameLst>
                                          <p:attrName>style.visibility</p:attrName>
                                        </p:attrNameLst>
                                      </p:cBhvr>
                                      <p:to>
                                        <p:strVal val="visible"/>
                                      </p:to>
                                    </p:set>
                                    <p:animEffect transition="in" filter="randombar(horizontal)">
                                      <p:cBhvr>
                                        <p:cTn id="12" dur="500"/>
                                        <p:tgtEl>
                                          <p:spTgt spid="151598"/>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151597"/>
                                        </p:tgtEl>
                                        <p:attrNameLst>
                                          <p:attrName>style.visibility</p:attrName>
                                        </p:attrNameLst>
                                      </p:cBhvr>
                                      <p:to>
                                        <p:strVal val="visible"/>
                                      </p:to>
                                    </p:set>
                                    <p:animEffect transition="in" filter="fade">
                                      <p:cBhvr>
                                        <p:cTn id="16" dur="2000"/>
                                        <p:tgtEl>
                                          <p:spTgt spid="15159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151632"/>
                                        </p:tgtEl>
                                        <p:attrNameLst>
                                          <p:attrName>style.visibility</p:attrName>
                                        </p:attrNameLst>
                                      </p:cBhvr>
                                      <p:to>
                                        <p:strVal val="visible"/>
                                      </p:to>
                                    </p:set>
                                    <p:animEffect transition="in" filter="strips(downRight)">
                                      <p:cBhvr>
                                        <p:cTn id="21" dur="500"/>
                                        <p:tgtEl>
                                          <p:spTgt spid="151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9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81" name="Group 5"/>
          <p:cNvGrpSpPr>
            <a:grpSpLocks/>
          </p:cNvGrpSpPr>
          <p:nvPr/>
        </p:nvGrpSpPr>
        <p:grpSpPr bwMode="auto">
          <a:xfrm>
            <a:off x="596900" y="4635500"/>
            <a:ext cx="1371600" cy="1600200"/>
            <a:chOff x="624" y="2647"/>
            <a:chExt cx="1242" cy="1289"/>
          </a:xfrm>
        </p:grpSpPr>
        <p:grpSp>
          <p:nvGrpSpPr>
            <p:cNvPr id="152582" name="Group 6"/>
            <p:cNvGrpSpPr>
              <a:grpSpLocks/>
            </p:cNvGrpSpPr>
            <p:nvPr/>
          </p:nvGrpSpPr>
          <p:grpSpPr bwMode="auto">
            <a:xfrm>
              <a:off x="624" y="3312"/>
              <a:ext cx="528" cy="624"/>
              <a:chOff x="2016" y="3024"/>
              <a:chExt cx="528" cy="624"/>
            </a:xfrm>
          </p:grpSpPr>
          <p:sp>
            <p:nvSpPr>
              <p:cNvPr id="152583" name="AutoShape 7"/>
              <p:cNvSpPr>
                <a:spLocks noChangeArrowheads="1"/>
              </p:cNvSpPr>
              <p:nvPr/>
            </p:nvSpPr>
            <p:spPr bwMode="auto">
              <a:xfrm flipH="1">
                <a:off x="2016" y="3072"/>
                <a:ext cx="480" cy="576"/>
              </a:xfrm>
              <a:prstGeom prst="rtTriangle">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2584" name="Group 8"/>
              <p:cNvGrpSpPr>
                <a:grpSpLocks/>
              </p:cNvGrpSpPr>
              <p:nvPr/>
            </p:nvGrpSpPr>
            <p:grpSpPr bwMode="auto">
              <a:xfrm>
                <a:off x="2016" y="3024"/>
                <a:ext cx="528" cy="624"/>
                <a:chOff x="576" y="3312"/>
                <a:chExt cx="528" cy="624"/>
              </a:xfrm>
            </p:grpSpPr>
            <p:sp>
              <p:nvSpPr>
                <p:cNvPr id="152585" name="Freeform 9"/>
                <p:cNvSpPr>
                  <a:spLocks/>
                </p:cNvSpPr>
                <p:nvPr/>
              </p:nvSpPr>
              <p:spPr bwMode="auto">
                <a:xfrm>
                  <a:off x="576" y="3312"/>
                  <a:ext cx="528" cy="624"/>
                </a:xfrm>
                <a:custGeom>
                  <a:avLst/>
                  <a:gdLst>
                    <a:gd name="T0" fmla="*/ 528 w 528"/>
                    <a:gd name="T1" fmla="*/ 0 h 624"/>
                    <a:gd name="T2" fmla="*/ 384 w 528"/>
                    <a:gd name="T3" fmla="*/ 96 h 624"/>
                    <a:gd name="T4" fmla="*/ 192 w 528"/>
                    <a:gd name="T5" fmla="*/ 336 h 624"/>
                    <a:gd name="T6" fmla="*/ 0 w 528"/>
                    <a:gd name="T7" fmla="*/ 624 h 624"/>
                  </a:gdLst>
                  <a:ahLst/>
                  <a:cxnLst>
                    <a:cxn ang="0">
                      <a:pos x="T0" y="T1"/>
                    </a:cxn>
                    <a:cxn ang="0">
                      <a:pos x="T2" y="T3"/>
                    </a:cxn>
                    <a:cxn ang="0">
                      <a:pos x="T4" y="T5"/>
                    </a:cxn>
                    <a:cxn ang="0">
                      <a:pos x="T6" y="T7"/>
                    </a:cxn>
                  </a:cxnLst>
                  <a:rect l="0" t="0" r="r" b="b"/>
                  <a:pathLst>
                    <a:path w="528" h="624">
                      <a:moveTo>
                        <a:pt x="528" y="0"/>
                      </a:moveTo>
                      <a:cubicBezTo>
                        <a:pt x="484" y="20"/>
                        <a:pt x="440" y="40"/>
                        <a:pt x="384" y="96"/>
                      </a:cubicBezTo>
                      <a:cubicBezTo>
                        <a:pt x="328" y="152"/>
                        <a:pt x="256" y="248"/>
                        <a:pt x="192" y="336"/>
                      </a:cubicBezTo>
                      <a:cubicBezTo>
                        <a:pt x="128" y="424"/>
                        <a:pt x="64" y="524"/>
                        <a:pt x="0" y="624"/>
                      </a:cubicBez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6" name="Freeform 10"/>
                <p:cNvSpPr>
                  <a:spLocks/>
                </p:cNvSpPr>
                <p:nvPr/>
              </p:nvSpPr>
              <p:spPr bwMode="auto">
                <a:xfrm>
                  <a:off x="672" y="3696"/>
                  <a:ext cx="192" cy="240"/>
                </a:xfrm>
                <a:custGeom>
                  <a:avLst/>
                  <a:gdLst>
                    <a:gd name="T0" fmla="*/ 192 w 192"/>
                    <a:gd name="T1" fmla="*/ 0 h 240"/>
                    <a:gd name="T2" fmla="*/ 96 w 192"/>
                    <a:gd name="T3" fmla="*/ 48 h 240"/>
                    <a:gd name="T4" fmla="*/ 48 w 192"/>
                    <a:gd name="T5" fmla="*/ 144 h 240"/>
                    <a:gd name="T6" fmla="*/ 0 w 192"/>
                    <a:gd name="T7" fmla="*/ 240 h 240"/>
                  </a:gdLst>
                  <a:ahLst/>
                  <a:cxnLst>
                    <a:cxn ang="0">
                      <a:pos x="T0" y="T1"/>
                    </a:cxn>
                    <a:cxn ang="0">
                      <a:pos x="T2" y="T3"/>
                    </a:cxn>
                    <a:cxn ang="0">
                      <a:pos x="T4" y="T5"/>
                    </a:cxn>
                    <a:cxn ang="0">
                      <a:pos x="T6" y="T7"/>
                    </a:cxn>
                  </a:cxnLst>
                  <a:rect l="0" t="0" r="r" b="b"/>
                  <a:pathLst>
                    <a:path w="192" h="240">
                      <a:moveTo>
                        <a:pt x="192" y="0"/>
                      </a:moveTo>
                      <a:cubicBezTo>
                        <a:pt x="156" y="12"/>
                        <a:pt x="120" y="24"/>
                        <a:pt x="96" y="48"/>
                      </a:cubicBezTo>
                      <a:cubicBezTo>
                        <a:pt x="72" y="72"/>
                        <a:pt x="64" y="112"/>
                        <a:pt x="48" y="144"/>
                      </a:cubicBezTo>
                      <a:cubicBezTo>
                        <a:pt x="32" y="176"/>
                        <a:pt x="16" y="208"/>
                        <a:pt x="0" y="240"/>
                      </a:cubicBez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7" name="Line 11"/>
                <p:cNvSpPr>
                  <a:spLocks noChangeShapeType="1"/>
                </p:cNvSpPr>
                <p:nvPr/>
              </p:nvSpPr>
              <p:spPr bwMode="auto">
                <a:xfrm>
                  <a:off x="576" y="393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52588" name="Group 12"/>
            <p:cNvGrpSpPr>
              <a:grpSpLocks/>
            </p:cNvGrpSpPr>
            <p:nvPr/>
          </p:nvGrpSpPr>
          <p:grpSpPr bwMode="auto">
            <a:xfrm>
              <a:off x="1134" y="2647"/>
              <a:ext cx="732" cy="823"/>
              <a:chOff x="1134" y="2647"/>
              <a:chExt cx="732" cy="823"/>
            </a:xfrm>
          </p:grpSpPr>
          <p:grpSp>
            <p:nvGrpSpPr>
              <p:cNvPr id="152589" name="Group 13"/>
              <p:cNvGrpSpPr>
                <a:grpSpLocks/>
              </p:cNvGrpSpPr>
              <p:nvPr/>
            </p:nvGrpSpPr>
            <p:grpSpPr bwMode="auto">
              <a:xfrm>
                <a:off x="1134" y="2647"/>
                <a:ext cx="732" cy="823"/>
                <a:chOff x="1134" y="2647"/>
                <a:chExt cx="732" cy="823"/>
              </a:xfrm>
            </p:grpSpPr>
            <p:grpSp>
              <p:nvGrpSpPr>
                <p:cNvPr id="152590" name="Group 14"/>
                <p:cNvGrpSpPr>
                  <a:grpSpLocks/>
                </p:cNvGrpSpPr>
                <p:nvPr/>
              </p:nvGrpSpPr>
              <p:grpSpPr bwMode="auto">
                <a:xfrm>
                  <a:off x="1134" y="2647"/>
                  <a:ext cx="721" cy="823"/>
                  <a:chOff x="1134" y="2647"/>
                  <a:chExt cx="721" cy="823"/>
                </a:xfrm>
              </p:grpSpPr>
              <p:grpSp>
                <p:nvGrpSpPr>
                  <p:cNvPr id="152591" name="Group 15"/>
                  <p:cNvGrpSpPr>
                    <a:grpSpLocks/>
                  </p:cNvGrpSpPr>
                  <p:nvPr/>
                </p:nvGrpSpPr>
                <p:grpSpPr bwMode="auto">
                  <a:xfrm>
                    <a:off x="1134" y="2647"/>
                    <a:ext cx="721" cy="823"/>
                    <a:chOff x="1134" y="2647"/>
                    <a:chExt cx="721" cy="823"/>
                  </a:xfrm>
                </p:grpSpPr>
                <p:sp>
                  <p:nvSpPr>
                    <p:cNvPr id="152592" name="Freeform 16"/>
                    <p:cNvSpPr>
                      <a:spLocks/>
                    </p:cNvSpPr>
                    <p:nvPr/>
                  </p:nvSpPr>
                  <p:spPr bwMode="auto">
                    <a:xfrm>
                      <a:off x="1134" y="2647"/>
                      <a:ext cx="721" cy="823"/>
                    </a:xfrm>
                    <a:custGeom>
                      <a:avLst/>
                      <a:gdLst>
                        <a:gd name="T0" fmla="*/ 0 w 1442"/>
                        <a:gd name="T1" fmla="*/ 1375 h 1645"/>
                        <a:gd name="T2" fmla="*/ 140 w 1442"/>
                        <a:gd name="T3" fmla="*/ 1196 h 1645"/>
                        <a:gd name="T4" fmla="*/ 238 w 1442"/>
                        <a:gd name="T5" fmla="*/ 1089 h 1645"/>
                        <a:gd name="T6" fmla="*/ 300 w 1442"/>
                        <a:gd name="T7" fmla="*/ 1011 h 1645"/>
                        <a:gd name="T8" fmla="*/ 305 w 1442"/>
                        <a:gd name="T9" fmla="*/ 918 h 1645"/>
                        <a:gd name="T10" fmla="*/ 276 w 1442"/>
                        <a:gd name="T11" fmla="*/ 840 h 1645"/>
                        <a:gd name="T12" fmla="*/ 233 w 1442"/>
                        <a:gd name="T13" fmla="*/ 773 h 1645"/>
                        <a:gd name="T14" fmla="*/ 213 w 1442"/>
                        <a:gd name="T15" fmla="*/ 710 h 1645"/>
                        <a:gd name="T16" fmla="*/ 191 w 1442"/>
                        <a:gd name="T17" fmla="*/ 663 h 1645"/>
                        <a:gd name="T18" fmla="*/ 170 w 1442"/>
                        <a:gd name="T19" fmla="*/ 554 h 1645"/>
                        <a:gd name="T20" fmla="*/ 172 w 1442"/>
                        <a:gd name="T21" fmla="*/ 485 h 1645"/>
                        <a:gd name="T22" fmla="*/ 182 w 1442"/>
                        <a:gd name="T23" fmla="*/ 387 h 1645"/>
                        <a:gd name="T24" fmla="*/ 211 w 1442"/>
                        <a:gd name="T25" fmla="*/ 304 h 1645"/>
                        <a:gd name="T26" fmla="*/ 257 w 1442"/>
                        <a:gd name="T27" fmla="*/ 216 h 1645"/>
                        <a:gd name="T28" fmla="*/ 305 w 1442"/>
                        <a:gd name="T29" fmla="*/ 165 h 1645"/>
                        <a:gd name="T30" fmla="*/ 379 w 1442"/>
                        <a:gd name="T31" fmla="*/ 97 h 1645"/>
                        <a:gd name="T32" fmla="*/ 484 w 1442"/>
                        <a:gd name="T33" fmla="*/ 48 h 1645"/>
                        <a:gd name="T34" fmla="*/ 577 w 1442"/>
                        <a:gd name="T35" fmla="*/ 22 h 1645"/>
                        <a:gd name="T36" fmla="*/ 689 w 1442"/>
                        <a:gd name="T37" fmla="*/ 1 h 1645"/>
                        <a:gd name="T38" fmla="*/ 801 w 1442"/>
                        <a:gd name="T39" fmla="*/ 0 h 1645"/>
                        <a:gd name="T40" fmla="*/ 891 w 1442"/>
                        <a:gd name="T41" fmla="*/ 8 h 1645"/>
                        <a:gd name="T42" fmla="*/ 1003 w 1442"/>
                        <a:gd name="T43" fmla="*/ 34 h 1645"/>
                        <a:gd name="T44" fmla="*/ 1108 w 1442"/>
                        <a:gd name="T45" fmla="*/ 71 h 1645"/>
                        <a:gd name="T46" fmla="*/ 1183 w 1442"/>
                        <a:gd name="T47" fmla="*/ 112 h 1645"/>
                        <a:gd name="T48" fmla="*/ 1271 w 1442"/>
                        <a:gd name="T49" fmla="*/ 182 h 1645"/>
                        <a:gd name="T50" fmla="*/ 1344 w 1442"/>
                        <a:gd name="T51" fmla="*/ 273 h 1645"/>
                        <a:gd name="T52" fmla="*/ 1393 w 1442"/>
                        <a:gd name="T53" fmla="*/ 366 h 1645"/>
                        <a:gd name="T54" fmla="*/ 1425 w 1442"/>
                        <a:gd name="T55" fmla="*/ 433 h 1645"/>
                        <a:gd name="T56" fmla="*/ 1442 w 1442"/>
                        <a:gd name="T57" fmla="*/ 551 h 1645"/>
                        <a:gd name="T58" fmla="*/ 1437 w 1442"/>
                        <a:gd name="T59" fmla="*/ 674 h 1645"/>
                        <a:gd name="T60" fmla="*/ 1426 w 1442"/>
                        <a:gd name="T61" fmla="*/ 768 h 1645"/>
                        <a:gd name="T62" fmla="*/ 1393 w 1442"/>
                        <a:gd name="T63" fmla="*/ 891 h 1645"/>
                        <a:gd name="T64" fmla="*/ 1350 w 1442"/>
                        <a:gd name="T65" fmla="*/ 1015 h 1645"/>
                        <a:gd name="T66" fmla="*/ 1297 w 1442"/>
                        <a:gd name="T67" fmla="*/ 1109 h 1645"/>
                        <a:gd name="T68" fmla="*/ 1226 w 1442"/>
                        <a:gd name="T69" fmla="*/ 1210 h 1645"/>
                        <a:gd name="T70" fmla="*/ 1141 w 1442"/>
                        <a:gd name="T71" fmla="*/ 1272 h 1645"/>
                        <a:gd name="T72" fmla="*/ 1056 w 1442"/>
                        <a:gd name="T73" fmla="*/ 1304 h 1645"/>
                        <a:gd name="T74" fmla="*/ 962 w 1442"/>
                        <a:gd name="T75" fmla="*/ 1324 h 1645"/>
                        <a:gd name="T76" fmla="*/ 879 w 1442"/>
                        <a:gd name="T77" fmla="*/ 1323 h 1645"/>
                        <a:gd name="T78" fmla="*/ 811 w 1442"/>
                        <a:gd name="T79" fmla="*/ 1298 h 1645"/>
                        <a:gd name="T80" fmla="*/ 752 w 1442"/>
                        <a:gd name="T81" fmla="*/ 1265 h 1645"/>
                        <a:gd name="T82" fmla="*/ 724 w 1442"/>
                        <a:gd name="T83" fmla="*/ 1254 h 1645"/>
                        <a:gd name="T84" fmla="*/ 748 w 1442"/>
                        <a:gd name="T85" fmla="*/ 1319 h 1645"/>
                        <a:gd name="T86" fmla="*/ 791 w 1442"/>
                        <a:gd name="T87" fmla="*/ 1381 h 1645"/>
                        <a:gd name="T88" fmla="*/ 811 w 1442"/>
                        <a:gd name="T89" fmla="*/ 1469 h 1645"/>
                        <a:gd name="T90" fmla="*/ 811 w 1442"/>
                        <a:gd name="T91" fmla="*/ 1645 h 1645"/>
                        <a:gd name="T92" fmla="*/ 625 w 1442"/>
                        <a:gd name="T93" fmla="*/ 1631 h 1645"/>
                        <a:gd name="T94" fmla="*/ 441 w 1442"/>
                        <a:gd name="T95" fmla="*/ 1557 h 1645"/>
                        <a:gd name="T96" fmla="*/ 305 w 1442"/>
                        <a:gd name="T97" fmla="*/ 1474 h 1645"/>
                        <a:gd name="T98" fmla="*/ 0 w 1442"/>
                        <a:gd name="T99" fmla="*/ 1375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2" h="1645">
                          <a:moveTo>
                            <a:pt x="0" y="1375"/>
                          </a:moveTo>
                          <a:lnTo>
                            <a:pt x="140" y="1196"/>
                          </a:lnTo>
                          <a:lnTo>
                            <a:pt x="238" y="1089"/>
                          </a:lnTo>
                          <a:lnTo>
                            <a:pt x="300" y="1011"/>
                          </a:lnTo>
                          <a:lnTo>
                            <a:pt x="305" y="918"/>
                          </a:lnTo>
                          <a:lnTo>
                            <a:pt x="276" y="840"/>
                          </a:lnTo>
                          <a:lnTo>
                            <a:pt x="233" y="773"/>
                          </a:lnTo>
                          <a:lnTo>
                            <a:pt x="213" y="710"/>
                          </a:lnTo>
                          <a:lnTo>
                            <a:pt x="191" y="663"/>
                          </a:lnTo>
                          <a:lnTo>
                            <a:pt x="170" y="554"/>
                          </a:lnTo>
                          <a:lnTo>
                            <a:pt x="172" y="485"/>
                          </a:lnTo>
                          <a:lnTo>
                            <a:pt x="182" y="387"/>
                          </a:lnTo>
                          <a:lnTo>
                            <a:pt x="211" y="304"/>
                          </a:lnTo>
                          <a:lnTo>
                            <a:pt x="257" y="216"/>
                          </a:lnTo>
                          <a:lnTo>
                            <a:pt x="305" y="165"/>
                          </a:lnTo>
                          <a:lnTo>
                            <a:pt x="379" y="97"/>
                          </a:lnTo>
                          <a:lnTo>
                            <a:pt x="484" y="48"/>
                          </a:lnTo>
                          <a:lnTo>
                            <a:pt x="577" y="22"/>
                          </a:lnTo>
                          <a:lnTo>
                            <a:pt x="689" y="1"/>
                          </a:lnTo>
                          <a:lnTo>
                            <a:pt x="801" y="0"/>
                          </a:lnTo>
                          <a:lnTo>
                            <a:pt x="891" y="8"/>
                          </a:lnTo>
                          <a:lnTo>
                            <a:pt x="1003" y="34"/>
                          </a:lnTo>
                          <a:lnTo>
                            <a:pt x="1108" y="71"/>
                          </a:lnTo>
                          <a:lnTo>
                            <a:pt x="1183" y="112"/>
                          </a:lnTo>
                          <a:lnTo>
                            <a:pt x="1271" y="182"/>
                          </a:lnTo>
                          <a:lnTo>
                            <a:pt x="1344" y="273"/>
                          </a:lnTo>
                          <a:lnTo>
                            <a:pt x="1393" y="366"/>
                          </a:lnTo>
                          <a:lnTo>
                            <a:pt x="1425" y="433"/>
                          </a:lnTo>
                          <a:lnTo>
                            <a:pt x="1442" y="551"/>
                          </a:lnTo>
                          <a:lnTo>
                            <a:pt x="1437" y="674"/>
                          </a:lnTo>
                          <a:lnTo>
                            <a:pt x="1426" y="768"/>
                          </a:lnTo>
                          <a:lnTo>
                            <a:pt x="1393" y="891"/>
                          </a:lnTo>
                          <a:lnTo>
                            <a:pt x="1350" y="1015"/>
                          </a:lnTo>
                          <a:lnTo>
                            <a:pt x="1297" y="1109"/>
                          </a:lnTo>
                          <a:lnTo>
                            <a:pt x="1226" y="1210"/>
                          </a:lnTo>
                          <a:lnTo>
                            <a:pt x="1141" y="1272"/>
                          </a:lnTo>
                          <a:lnTo>
                            <a:pt x="1056" y="1304"/>
                          </a:lnTo>
                          <a:lnTo>
                            <a:pt x="962" y="1324"/>
                          </a:lnTo>
                          <a:lnTo>
                            <a:pt x="879" y="1323"/>
                          </a:lnTo>
                          <a:lnTo>
                            <a:pt x="811" y="1298"/>
                          </a:lnTo>
                          <a:lnTo>
                            <a:pt x="752" y="1265"/>
                          </a:lnTo>
                          <a:lnTo>
                            <a:pt x="724" y="1254"/>
                          </a:lnTo>
                          <a:lnTo>
                            <a:pt x="748" y="1319"/>
                          </a:lnTo>
                          <a:lnTo>
                            <a:pt x="791" y="1381"/>
                          </a:lnTo>
                          <a:lnTo>
                            <a:pt x="811" y="1469"/>
                          </a:lnTo>
                          <a:lnTo>
                            <a:pt x="811" y="1645"/>
                          </a:lnTo>
                          <a:lnTo>
                            <a:pt x="625" y="1631"/>
                          </a:lnTo>
                          <a:lnTo>
                            <a:pt x="441" y="1557"/>
                          </a:lnTo>
                          <a:lnTo>
                            <a:pt x="305" y="1474"/>
                          </a:lnTo>
                          <a:lnTo>
                            <a:pt x="0" y="1375"/>
                          </a:lnTo>
                          <a:close/>
                        </a:path>
                      </a:pathLst>
                    </a:custGeom>
                    <a:solidFill>
                      <a:srgbClr val="E0A080"/>
                    </a:solidFill>
                    <a:ln w="6350">
                      <a:solidFill>
                        <a:srgbClr val="000000"/>
                      </a:solidFill>
                      <a:prstDash val="solid"/>
                      <a:round/>
                      <a:headEnd/>
                      <a:tailEnd/>
                    </a:ln>
                  </p:spPr>
                  <p:txBody>
                    <a:bodyPr/>
                    <a:lstStyle/>
                    <a:p>
                      <a:endParaRPr lang="zh-CN" altLang="en-US"/>
                    </a:p>
                  </p:txBody>
                </p:sp>
                <p:sp>
                  <p:nvSpPr>
                    <p:cNvPr id="152593" name="Freeform 17"/>
                    <p:cNvSpPr>
                      <a:spLocks/>
                    </p:cNvSpPr>
                    <p:nvPr/>
                  </p:nvSpPr>
                  <p:spPr bwMode="auto">
                    <a:xfrm>
                      <a:off x="1533" y="2952"/>
                      <a:ext cx="43" cy="139"/>
                    </a:xfrm>
                    <a:custGeom>
                      <a:avLst/>
                      <a:gdLst>
                        <a:gd name="T0" fmla="*/ 86 w 86"/>
                        <a:gd name="T1" fmla="*/ 277 h 277"/>
                        <a:gd name="T2" fmla="*/ 46 w 86"/>
                        <a:gd name="T3" fmla="*/ 265 h 277"/>
                        <a:gd name="T4" fmla="*/ 24 w 86"/>
                        <a:gd name="T5" fmla="*/ 241 h 277"/>
                        <a:gd name="T6" fmla="*/ 7 w 86"/>
                        <a:gd name="T7" fmla="*/ 202 h 277"/>
                        <a:gd name="T8" fmla="*/ 0 w 86"/>
                        <a:gd name="T9" fmla="*/ 153 h 277"/>
                        <a:gd name="T10" fmla="*/ 3 w 86"/>
                        <a:gd name="T11" fmla="*/ 96 h 277"/>
                        <a:gd name="T12" fmla="*/ 16 w 86"/>
                        <a:gd name="T13" fmla="*/ 60 h 277"/>
                        <a:gd name="T14" fmla="*/ 39 w 86"/>
                        <a:gd name="T15" fmla="*/ 24 h 277"/>
                        <a:gd name="T16" fmla="*/ 65 w 86"/>
                        <a:gd name="T1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277">
                          <a:moveTo>
                            <a:pt x="86" y="277"/>
                          </a:moveTo>
                          <a:lnTo>
                            <a:pt x="46" y="265"/>
                          </a:lnTo>
                          <a:lnTo>
                            <a:pt x="24" y="241"/>
                          </a:lnTo>
                          <a:lnTo>
                            <a:pt x="7" y="202"/>
                          </a:lnTo>
                          <a:lnTo>
                            <a:pt x="0" y="153"/>
                          </a:lnTo>
                          <a:lnTo>
                            <a:pt x="3" y="96"/>
                          </a:lnTo>
                          <a:lnTo>
                            <a:pt x="16" y="60"/>
                          </a:lnTo>
                          <a:lnTo>
                            <a:pt x="39" y="24"/>
                          </a:lnTo>
                          <a:lnTo>
                            <a:pt x="6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2594" name="Group 18"/>
                  <p:cNvGrpSpPr>
                    <a:grpSpLocks/>
                  </p:cNvGrpSpPr>
                  <p:nvPr/>
                </p:nvGrpSpPr>
                <p:grpSpPr bwMode="auto">
                  <a:xfrm>
                    <a:off x="1159" y="2649"/>
                    <a:ext cx="630" cy="526"/>
                    <a:chOff x="1159" y="2649"/>
                    <a:chExt cx="630" cy="526"/>
                  </a:xfrm>
                </p:grpSpPr>
                <p:grpSp>
                  <p:nvGrpSpPr>
                    <p:cNvPr id="152595" name="Group 19"/>
                    <p:cNvGrpSpPr>
                      <a:grpSpLocks/>
                    </p:cNvGrpSpPr>
                    <p:nvPr/>
                  </p:nvGrpSpPr>
                  <p:grpSpPr bwMode="auto">
                    <a:xfrm>
                      <a:off x="1314" y="2649"/>
                      <a:ext cx="414" cy="152"/>
                      <a:chOff x="1314" y="2649"/>
                      <a:chExt cx="414" cy="152"/>
                    </a:xfrm>
                  </p:grpSpPr>
                  <p:sp>
                    <p:nvSpPr>
                      <p:cNvPr id="152596" name="Freeform 20"/>
                      <p:cNvSpPr>
                        <a:spLocks/>
                      </p:cNvSpPr>
                      <p:nvPr/>
                    </p:nvSpPr>
                    <p:spPr bwMode="auto">
                      <a:xfrm>
                        <a:off x="1344" y="2671"/>
                        <a:ext cx="384" cy="130"/>
                      </a:xfrm>
                      <a:custGeom>
                        <a:avLst/>
                        <a:gdLst>
                          <a:gd name="T0" fmla="*/ 0 w 768"/>
                          <a:gd name="T1" fmla="*/ 259 h 259"/>
                          <a:gd name="T2" fmla="*/ 64 w 768"/>
                          <a:gd name="T3" fmla="*/ 176 h 259"/>
                          <a:gd name="T4" fmla="*/ 140 w 768"/>
                          <a:gd name="T5" fmla="*/ 115 h 259"/>
                          <a:gd name="T6" fmla="*/ 229 w 768"/>
                          <a:gd name="T7" fmla="*/ 64 h 259"/>
                          <a:gd name="T8" fmla="*/ 321 w 768"/>
                          <a:gd name="T9" fmla="*/ 29 h 259"/>
                          <a:gd name="T10" fmla="*/ 427 w 768"/>
                          <a:gd name="T11" fmla="*/ 11 h 259"/>
                          <a:gd name="T12" fmla="*/ 556 w 768"/>
                          <a:gd name="T13" fmla="*/ 0 h 259"/>
                          <a:gd name="T14" fmla="*/ 649 w 768"/>
                          <a:gd name="T15" fmla="*/ 16 h 259"/>
                          <a:gd name="T16" fmla="*/ 768 w 768"/>
                          <a:gd name="T17" fmla="*/ 5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8" h="259">
                            <a:moveTo>
                              <a:pt x="0" y="259"/>
                            </a:moveTo>
                            <a:lnTo>
                              <a:pt x="64" y="176"/>
                            </a:lnTo>
                            <a:lnTo>
                              <a:pt x="140" y="115"/>
                            </a:lnTo>
                            <a:lnTo>
                              <a:pt x="229" y="64"/>
                            </a:lnTo>
                            <a:lnTo>
                              <a:pt x="321" y="29"/>
                            </a:lnTo>
                            <a:lnTo>
                              <a:pt x="427" y="11"/>
                            </a:lnTo>
                            <a:lnTo>
                              <a:pt x="556" y="0"/>
                            </a:lnTo>
                            <a:lnTo>
                              <a:pt x="649" y="16"/>
                            </a:lnTo>
                            <a:lnTo>
                              <a:pt x="768" y="56"/>
                            </a:lnTo>
                          </a:path>
                        </a:pathLst>
                      </a:custGeom>
                      <a:noFill/>
                      <a:ln w="6350">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597" name="Freeform 21"/>
                      <p:cNvSpPr>
                        <a:spLocks/>
                      </p:cNvSpPr>
                      <p:nvPr/>
                    </p:nvSpPr>
                    <p:spPr bwMode="auto">
                      <a:xfrm>
                        <a:off x="1314" y="2649"/>
                        <a:ext cx="389" cy="142"/>
                      </a:xfrm>
                      <a:custGeom>
                        <a:avLst/>
                        <a:gdLst>
                          <a:gd name="T0" fmla="*/ 0 w 776"/>
                          <a:gd name="T1" fmla="*/ 285 h 285"/>
                          <a:gd name="T2" fmla="*/ 40 w 776"/>
                          <a:gd name="T3" fmla="*/ 205 h 285"/>
                          <a:gd name="T4" fmla="*/ 88 w 776"/>
                          <a:gd name="T5" fmla="*/ 141 h 285"/>
                          <a:gd name="T6" fmla="*/ 147 w 776"/>
                          <a:gd name="T7" fmla="*/ 84 h 285"/>
                          <a:gd name="T8" fmla="*/ 227 w 776"/>
                          <a:gd name="T9" fmla="*/ 35 h 285"/>
                          <a:gd name="T10" fmla="*/ 341 w 776"/>
                          <a:gd name="T11" fmla="*/ 5 h 285"/>
                          <a:gd name="T12" fmla="*/ 450 w 776"/>
                          <a:gd name="T13" fmla="*/ 0 h 285"/>
                          <a:gd name="T14" fmla="*/ 568 w 776"/>
                          <a:gd name="T15" fmla="*/ 14 h 285"/>
                          <a:gd name="T16" fmla="*/ 668 w 776"/>
                          <a:gd name="T17" fmla="*/ 38 h 285"/>
                          <a:gd name="T18" fmla="*/ 726 w 776"/>
                          <a:gd name="T19" fmla="*/ 62 h 285"/>
                          <a:gd name="T20" fmla="*/ 776 w 776"/>
                          <a:gd name="T21" fmla="*/ 8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6" h="285">
                            <a:moveTo>
                              <a:pt x="0" y="285"/>
                            </a:moveTo>
                            <a:lnTo>
                              <a:pt x="40" y="205"/>
                            </a:lnTo>
                            <a:lnTo>
                              <a:pt x="88" y="141"/>
                            </a:lnTo>
                            <a:lnTo>
                              <a:pt x="147" y="84"/>
                            </a:lnTo>
                            <a:lnTo>
                              <a:pt x="227" y="35"/>
                            </a:lnTo>
                            <a:lnTo>
                              <a:pt x="341" y="5"/>
                            </a:lnTo>
                            <a:lnTo>
                              <a:pt x="450" y="0"/>
                            </a:lnTo>
                            <a:lnTo>
                              <a:pt x="568" y="14"/>
                            </a:lnTo>
                            <a:lnTo>
                              <a:pt x="668" y="38"/>
                            </a:lnTo>
                            <a:lnTo>
                              <a:pt x="726" y="62"/>
                            </a:lnTo>
                            <a:lnTo>
                              <a:pt x="776" y="86"/>
                            </a:lnTo>
                          </a:path>
                        </a:pathLst>
                      </a:custGeom>
                      <a:noFill/>
                      <a:ln w="6350">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2598" name="Group 22"/>
                    <p:cNvGrpSpPr>
                      <a:grpSpLocks/>
                    </p:cNvGrpSpPr>
                    <p:nvPr/>
                  </p:nvGrpSpPr>
                  <p:grpSpPr bwMode="auto">
                    <a:xfrm>
                      <a:off x="1159" y="2743"/>
                      <a:ext cx="630" cy="432"/>
                      <a:chOff x="1159" y="2743"/>
                      <a:chExt cx="630" cy="432"/>
                    </a:xfrm>
                  </p:grpSpPr>
                  <p:grpSp>
                    <p:nvGrpSpPr>
                      <p:cNvPr id="152599" name="Group 23"/>
                      <p:cNvGrpSpPr>
                        <a:grpSpLocks/>
                      </p:cNvGrpSpPr>
                      <p:nvPr/>
                    </p:nvGrpSpPr>
                    <p:grpSpPr bwMode="auto">
                      <a:xfrm>
                        <a:off x="1159" y="2743"/>
                        <a:ext cx="225" cy="249"/>
                        <a:chOff x="1159" y="2743"/>
                        <a:chExt cx="225" cy="249"/>
                      </a:xfrm>
                    </p:grpSpPr>
                    <p:sp>
                      <p:nvSpPr>
                        <p:cNvPr id="152600" name="Freeform 24"/>
                        <p:cNvSpPr>
                          <a:spLocks/>
                        </p:cNvSpPr>
                        <p:nvPr/>
                      </p:nvSpPr>
                      <p:spPr bwMode="auto">
                        <a:xfrm>
                          <a:off x="1159" y="2743"/>
                          <a:ext cx="225" cy="249"/>
                        </a:xfrm>
                        <a:custGeom>
                          <a:avLst/>
                          <a:gdLst>
                            <a:gd name="T0" fmla="*/ 24 w 449"/>
                            <a:gd name="T1" fmla="*/ 408 h 498"/>
                            <a:gd name="T2" fmla="*/ 16 w 449"/>
                            <a:gd name="T3" fmla="*/ 215 h 498"/>
                            <a:gd name="T4" fmla="*/ 75 w 449"/>
                            <a:gd name="T5" fmla="*/ 93 h 498"/>
                            <a:gd name="T6" fmla="*/ 119 w 449"/>
                            <a:gd name="T7" fmla="*/ 23 h 498"/>
                            <a:gd name="T8" fmla="*/ 162 w 449"/>
                            <a:gd name="T9" fmla="*/ 0 h 498"/>
                            <a:gd name="T10" fmla="*/ 185 w 449"/>
                            <a:gd name="T11" fmla="*/ 44 h 498"/>
                            <a:gd name="T12" fmla="*/ 220 w 449"/>
                            <a:gd name="T13" fmla="*/ 25 h 498"/>
                            <a:gd name="T14" fmla="*/ 242 w 449"/>
                            <a:gd name="T15" fmla="*/ 70 h 498"/>
                            <a:gd name="T16" fmla="*/ 265 w 449"/>
                            <a:gd name="T17" fmla="*/ 99 h 498"/>
                            <a:gd name="T18" fmla="*/ 291 w 449"/>
                            <a:gd name="T19" fmla="*/ 126 h 498"/>
                            <a:gd name="T20" fmla="*/ 286 w 449"/>
                            <a:gd name="T21" fmla="*/ 168 h 498"/>
                            <a:gd name="T22" fmla="*/ 319 w 449"/>
                            <a:gd name="T23" fmla="*/ 142 h 498"/>
                            <a:gd name="T24" fmla="*/ 351 w 449"/>
                            <a:gd name="T25" fmla="*/ 166 h 498"/>
                            <a:gd name="T26" fmla="*/ 354 w 449"/>
                            <a:gd name="T27" fmla="*/ 200 h 498"/>
                            <a:gd name="T28" fmla="*/ 391 w 449"/>
                            <a:gd name="T29" fmla="*/ 205 h 498"/>
                            <a:gd name="T30" fmla="*/ 404 w 449"/>
                            <a:gd name="T31" fmla="*/ 245 h 498"/>
                            <a:gd name="T32" fmla="*/ 433 w 449"/>
                            <a:gd name="T33" fmla="*/ 283 h 498"/>
                            <a:gd name="T34" fmla="*/ 423 w 449"/>
                            <a:gd name="T35" fmla="*/ 366 h 498"/>
                            <a:gd name="T36" fmla="*/ 438 w 449"/>
                            <a:gd name="T37" fmla="*/ 422 h 498"/>
                            <a:gd name="T38" fmla="*/ 446 w 449"/>
                            <a:gd name="T39" fmla="*/ 471 h 498"/>
                            <a:gd name="T40" fmla="*/ 417 w 449"/>
                            <a:gd name="T41" fmla="*/ 498 h 498"/>
                            <a:gd name="T42" fmla="*/ 381 w 449"/>
                            <a:gd name="T43" fmla="*/ 492 h 498"/>
                            <a:gd name="T44" fmla="*/ 351 w 449"/>
                            <a:gd name="T45" fmla="*/ 455 h 498"/>
                            <a:gd name="T46" fmla="*/ 328 w 449"/>
                            <a:gd name="T47" fmla="*/ 450 h 498"/>
                            <a:gd name="T48" fmla="*/ 290 w 449"/>
                            <a:gd name="T49" fmla="*/ 440 h 498"/>
                            <a:gd name="T50" fmla="*/ 265 w 449"/>
                            <a:gd name="T51" fmla="*/ 433 h 498"/>
                            <a:gd name="T52" fmla="*/ 248 w 449"/>
                            <a:gd name="T53" fmla="*/ 423 h 498"/>
                            <a:gd name="T54" fmla="*/ 220 w 449"/>
                            <a:gd name="T55" fmla="*/ 417 h 498"/>
                            <a:gd name="T56" fmla="*/ 200 w 449"/>
                            <a:gd name="T57" fmla="*/ 385 h 498"/>
                            <a:gd name="T58" fmla="*/ 187 w 449"/>
                            <a:gd name="T59" fmla="*/ 418 h 498"/>
                            <a:gd name="T60" fmla="*/ 158 w 449"/>
                            <a:gd name="T61" fmla="*/ 429 h 498"/>
                            <a:gd name="T62" fmla="*/ 144 w 449"/>
                            <a:gd name="T63" fmla="*/ 440 h 498"/>
                            <a:gd name="T64" fmla="*/ 119 w 449"/>
                            <a:gd name="T65" fmla="*/ 47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9" h="498">
                              <a:moveTo>
                                <a:pt x="83" y="472"/>
                              </a:moveTo>
                              <a:lnTo>
                                <a:pt x="24" y="408"/>
                              </a:lnTo>
                              <a:lnTo>
                                <a:pt x="0" y="323"/>
                              </a:lnTo>
                              <a:lnTo>
                                <a:pt x="16" y="215"/>
                              </a:lnTo>
                              <a:lnTo>
                                <a:pt x="49" y="134"/>
                              </a:lnTo>
                              <a:lnTo>
                                <a:pt x="75" y="93"/>
                              </a:lnTo>
                              <a:lnTo>
                                <a:pt x="104" y="40"/>
                              </a:lnTo>
                              <a:lnTo>
                                <a:pt x="119" y="23"/>
                              </a:lnTo>
                              <a:lnTo>
                                <a:pt x="140" y="1"/>
                              </a:lnTo>
                              <a:lnTo>
                                <a:pt x="162" y="0"/>
                              </a:lnTo>
                              <a:lnTo>
                                <a:pt x="174" y="19"/>
                              </a:lnTo>
                              <a:lnTo>
                                <a:pt x="185" y="44"/>
                              </a:lnTo>
                              <a:lnTo>
                                <a:pt x="195" y="28"/>
                              </a:lnTo>
                              <a:lnTo>
                                <a:pt x="220" y="25"/>
                              </a:lnTo>
                              <a:lnTo>
                                <a:pt x="235" y="44"/>
                              </a:lnTo>
                              <a:lnTo>
                                <a:pt x="242" y="70"/>
                              </a:lnTo>
                              <a:lnTo>
                                <a:pt x="248" y="110"/>
                              </a:lnTo>
                              <a:lnTo>
                                <a:pt x="265" y="99"/>
                              </a:lnTo>
                              <a:lnTo>
                                <a:pt x="286" y="113"/>
                              </a:lnTo>
                              <a:lnTo>
                                <a:pt x="291" y="126"/>
                              </a:lnTo>
                              <a:lnTo>
                                <a:pt x="290" y="149"/>
                              </a:lnTo>
                              <a:lnTo>
                                <a:pt x="286" y="168"/>
                              </a:lnTo>
                              <a:lnTo>
                                <a:pt x="300" y="152"/>
                              </a:lnTo>
                              <a:lnTo>
                                <a:pt x="319" y="142"/>
                              </a:lnTo>
                              <a:lnTo>
                                <a:pt x="348" y="149"/>
                              </a:lnTo>
                              <a:lnTo>
                                <a:pt x="351" y="166"/>
                              </a:lnTo>
                              <a:lnTo>
                                <a:pt x="354" y="181"/>
                              </a:lnTo>
                              <a:lnTo>
                                <a:pt x="354" y="200"/>
                              </a:lnTo>
                              <a:lnTo>
                                <a:pt x="371" y="194"/>
                              </a:lnTo>
                              <a:lnTo>
                                <a:pt x="391" y="205"/>
                              </a:lnTo>
                              <a:lnTo>
                                <a:pt x="399" y="220"/>
                              </a:lnTo>
                              <a:lnTo>
                                <a:pt x="404" y="245"/>
                              </a:lnTo>
                              <a:lnTo>
                                <a:pt x="423" y="253"/>
                              </a:lnTo>
                              <a:lnTo>
                                <a:pt x="433" y="283"/>
                              </a:lnTo>
                              <a:lnTo>
                                <a:pt x="429" y="312"/>
                              </a:lnTo>
                              <a:lnTo>
                                <a:pt x="423" y="366"/>
                              </a:lnTo>
                              <a:lnTo>
                                <a:pt x="427" y="398"/>
                              </a:lnTo>
                              <a:lnTo>
                                <a:pt x="438" y="422"/>
                              </a:lnTo>
                              <a:lnTo>
                                <a:pt x="449" y="445"/>
                              </a:lnTo>
                              <a:lnTo>
                                <a:pt x="446" y="471"/>
                              </a:lnTo>
                              <a:lnTo>
                                <a:pt x="433" y="491"/>
                              </a:lnTo>
                              <a:lnTo>
                                <a:pt x="417" y="498"/>
                              </a:lnTo>
                              <a:lnTo>
                                <a:pt x="398" y="498"/>
                              </a:lnTo>
                              <a:lnTo>
                                <a:pt x="381" y="492"/>
                              </a:lnTo>
                              <a:lnTo>
                                <a:pt x="360" y="472"/>
                              </a:lnTo>
                              <a:lnTo>
                                <a:pt x="351" y="455"/>
                              </a:lnTo>
                              <a:lnTo>
                                <a:pt x="348" y="445"/>
                              </a:lnTo>
                              <a:lnTo>
                                <a:pt x="328" y="450"/>
                              </a:lnTo>
                              <a:lnTo>
                                <a:pt x="306" y="449"/>
                              </a:lnTo>
                              <a:lnTo>
                                <a:pt x="290" y="440"/>
                              </a:lnTo>
                              <a:lnTo>
                                <a:pt x="284" y="433"/>
                              </a:lnTo>
                              <a:lnTo>
                                <a:pt x="265" y="433"/>
                              </a:lnTo>
                              <a:lnTo>
                                <a:pt x="254" y="428"/>
                              </a:lnTo>
                              <a:lnTo>
                                <a:pt x="248" y="423"/>
                              </a:lnTo>
                              <a:lnTo>
                                <a:pt x="233" y="423"/>
                              </a:lnTo>
                              <a:lnTo>
                                <a:pt x="220" y="417"/>
                              </a:lnTo>
                              <a:lnTo>
                                <a:pt x="210" y="398"/>
                              </a:lnTo>
                              <a:lnTo>
                                <a:pt x="200" y="385"/>
                              </a:lnTo>
                              <a:lnTo>
                                <a:pt x="195" y="398"/>
                              </a:lnTo>
                              <a:lnTo>
                                <a:pt x="187" y="418"/>
                              </a:lnTo>
                              <a:lnTo>
                                <a:pt x="172" y="428"/>
                              </a:lnTo>
                              <a:lnTo>
                                <a:pt x="158" y="429"/>
                              </a:lnTo>
                              <a:lnTo>
                                <a:pt x="148" y="429"/>
                              </a:lnTo>
                              <a:lnTo>
                                <a:pt x="144" y="440"/>
                              </a:lnTo>
                              <a:lnTo>
                                <a:pt x="134" y="455"/>
                              </a:lnTo>
                              <a:lnTo>
                                <a:pt x="119" y="472"/>
                              </a:lnTo>
                              <a:lnTo>
                                <a:pt x="83" y="472"/>
                              </a:lnTo>
                              <a:close/>
                            </a:path>
                          </a:pathLst>
                        </a:custGeom>
                        <a:solidFill>
                          <a:srgbClr val="C08040"/>
                        </a:solidFill>
                        <a:ln w="6350">
                          <a:solidFill>
                            <a:srgbClr val="000000"/>
                          </a:solidFill>
                          <a:prstDash val="solid"/>
                          <a:round/>
                          <a:headEnd/>
                          <a:tailEnd/>
                        </a:ln>
                      </p:spPr>
                      <p:txBody>
                        <a:bodyPr/>
                        <a:lstStyle/>
                        <a:p>
                          <a:endParaRPr lang="zh-CN" altLang="en-US"/>
                        </a:p>
                      </p:txBody>
                    </p:sp>
                    <p:grpSp>
                      <p:nvGrpSpPr>
                        <p:cNvPr id="152601" name="Group 25"/>
                        <p:cNvGrpSpPr>
                          <a:grpSpLocks/>
                        </p:cNvGrpSpPr>
                        <p:nvPr/>
                      </p:nvGrpSpPr>
                      <p:grpSpPr bwMode="auto">
                        <a:xfrm>
                          <a:off x="1171" y="2756"/>
                          <a:ext cx="169" cy="217"/>
                          <a:chOff x="1171" y="2756"/>
                          <a:chExt cx="169" cy="217"/>
                        </a:xfrm>
                      </p:grpSpPr>
                      <p:sp>
                        <p:nvSpPr>
                          <p:cNvPr id="152602" name="Freeform 26"/>
                          <p:cNvSpPr>
                            <a:spLocks/>
                          </p:cNvSpPr>
                          <p:nvPr/>
                        </p:nvSpPr>
                        <p:spPr bwMode="auto">
                          <a:xfrm>
                            <a:off x="1306" y="2899"/>
                            <a:ext cx="34" cy="46"/>
                          </a:xfrm>
                          <a:custGeom>
                            <a:avLst/>
                            <a:gdLst>
                              <a:gd name="T0" fmla="*/ 19 w 66"/>
                              <a:gd name="T1" fmla="*/ 93 h 93"/>
                              <a:gd name="T2" fmla="*/ 14 w 66"/>
                              <a:gd name="T3" fmla="*/ 47 h 93"/>
                              <a:gd name="T4" fmla="*/ 29 w 66"/>
                              <a:gd name="T5" fmla="*/ 20 h 93"/>
                              <a:gd name="T6" fmla="*/ 66 w 66"/>
                              <a:gd name="T7" fmla="*/ 0 h 93"/>
                              <a:gd name="T8" fmla="*/ 43 w 66"/>
                              <a:gd name="T9" fmla="*/ 4 h 93"/>
                              <a:gd name="T10" fmla="*/ 12 w 66"/>
                              <a:gd name="T11" fmla="*/ 14 h 93"/>
                              <a:gd name="T12" fmla="*/ 0 w 66"/>
                              <a:gd name="T13" fmla="*/ 38 h 93"/>
                              <a:gd name="T14" fmla="*/ 19 w 66"/>
                              <a:gd name="T15" fmla="*/ 9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93">
                                <a:moveTo>
                                  <a:pt x="19" y="93"/>
                                </a:moveTo>
                                <a:lnTo>
                                  <a:pt x="14" y="47"/>
                                </a:lnTo>
                                <a:lnTo>
                                  <a:pt x="29" y="20"/>
                                </a:lnTo>
                                <a:lnTo>
                                  <a:pt x="66" y="0"/>
                                </a:lnTo>
                                <a:lnTo>
                                  <a:pt x="43" y="4"/>
                                </a:lnTo>
                                <a:lnTo>
                                  <a:pt x="12" y="14"/>
                                </a:lnTo>
                                <a:lnTo>
                                  <a:pt x="0" y="38"/>
                                </a:lnTo>
                                <a:lnTo>
                                  <a:pt x="19" y="93"/>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52603" name="Freeform 27"/>
                          <p:cNvSpPr>
                            <a:spLocks/>
                          </p:cNvSpPr>
                          <p:nvPr/>
                        </p:nvSpPr>
                        <p:spPr bwMode="auto">
                          <a:xfrm>
                            <a:off x="1243" y="2827"/>
                            <a:ext cx="54" cy="108"/>
                          </a:xfrm>
                          <a:custGeom>
                            <a:avLst/>
                            <a:gdLst>
                              <a:gd name="T0" fmla="*/ 43 w 108"/>
                              <a:gd name="T1" fmla="*/ 217 h 217"/>
                              <a:gd name="T2" fmla="*/ 22 w 108"/>
                              <a:gd name="T3" fmla="*/ 171 h 217"/>
                              <a:gd name="T4" fmla="*/ 26 w 108"/>
                              <a:gd name="T5" fmla="*/ 104 h 217"/>
                              <a:gd name="T6" fmla="*/ 60 w 108"/>
                              <a:gd name="T7" fmla="*/ 52 h 217"/>
                              <a:gd name="T8" fmla="*/ 108 w 108"/>
                              <a:gd name="T9" fmla="*/ 0 h 217"/>
                              <a:gd name="T10" fmla="*/ 81 w 108"/>
                              <a:gd name="T11" fmla="*/ 30 h 217"/>
                              <a:gd name="T12" fmla="*/ 32 w 108"/>
                              <a:gd name="T13" fmla="*/ 65 h 217"/>
                              <a:gd name="T14" fmla="*/ 0 w 108"/>
                              <a:gd name="T15" fmla="*/ 97 h 217"/>
                              <a:gd name="T16" fmla="*/ 5 w 108"/>
                              <a:gd name="T17" fmla="*/ 121 h 217"/>
                              <a:gd name="T18" fmla="*/ 4 w 108"/>
                              <a:gd name="T19" fmla="*/ 154 h 217"/>
                              <a:gd name="T20" fmla="*/ 4 w 108"/>
                              <a:gd name="T21" fmla="*/ 186 h 217"/>
                              <a:gd name="T22" fmla="*/ 43 w 108"/>
                              <a:gd name="T23"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17">
                                <a:moveTo>
                                  <a:pt x="43" y="217"/>
                                </a:moveTo>
                                <a:lnTo>
                                  <a:pt x="22" y="171"/>
                                </a:lnTo>
                                <a:lnTo>
                                  <a:pt x="26" y="104"/>
                                </a:lnTo>
                                <a:lnTo>
                                  <a:pt x="60" y="52"/>
                                </a:lnTo>
                                <a:lnTo>
                                  <a:pt x="108" y="0"/>
                                </a:lnTo>
                                <a:lnTo>
                                  <a:pt x="81" y="30"/>
                                </a:lnTo>
                                <a:lnTo>
                                  <a:pt x="32" y="65"/>
                                </a:lnTo>
                                <a:lnTo>
                                  <a:pt x="0" y="97"/>
                                </a:lnTo>
                                <a:lnTo>
                                  <a:pt x="5" y="121"/>
                                </a:lnTo>
                                <a:lnTo>
                                  <a:pt x="4" y="154"/>
                                </a:lnTo>
                                <a:lnTo>
                                  <a:pt x="4" y="186"/>
                                </a:lnTo>
                                <a:lnTo>
                                  <a:pt x="43" y="217"/>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52604" name="Freeform 28"/>
                          <p:cNvSpPr>
                            <a:spLocks/>
                          </p:cNvSpPr>
                          <p:nvPr/>
                        </p:nvSpPr>
                        <p:spPr bwMode="auto">
                          <a:xfrm>
                            <a:off x="1171" y="2886"/>
                            <a:ext cx="37" cy="87"/>
                          </a:xfrm>
                          <a:custGeom>
                            <a:avLst/>
                            <a:gdLst>
                              <a:gd name="T0" fmla="*/ 33 w 74"/>
                              <a:gd name="T1" fmla="*/ 144 h 174"/>
                              <a:gd name="T2" fmla="*/ 0 w 74"/>
                              <a:gd name="T3" fmla="*/ 90 h 174"/>
                              <a:gd name="T4" fmla="*/ 12 w 74"/>
                              <a:gd name="T5" fmla="*/ 53 h 174"/>
                              <a:gd name="T6" fmla="*/ 42 w 74"/>
                              <a:gd name="T7" fmla="*/ 0 h 174"/>
                              <a:gd name="T8" fmla="*/ 17 w 74"/>
                              <a:gd name="T9" fmla="*/ 92 h 174"/>
                              <a:gd name="T10" fmla="*/ 36 w 74"/>
                              <a:gd name="T11" fmla="*/ 132 h 174"/>
                              <a:gd name="T12" fmla="*/ 74 w 74"/>
                              <a:gd name="T13" fmla="*/ 174 h 174"/>
                              <a:gd name="T14" fmla="*/ 33 w 74"/>
                              <a:gd name="T15" fmla="*/ 14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74">
                                <a:moveTo>
                                  <a:pt x="33" y="144"/>
                                </a:moveTo>
                                <a:lnTo>
                                  <a:pt x="0" y="90"/>
                                </a:lnTo>
                                <a:lnTo>
                                  <a:pt x="12" y="53"/>
                                </a:lnTo>
                                <a:lnTo>
                                  <a:pt x="42" y="0"/>
                                </a:lnTo>
                                <a:lnTo>
                                  <a:pt x="17" y="92"/>
                                </a:lnTo>
                                <a:lnTo>
                                  <a:pt x="36" y="132"/>
                                </a:lnTo>
                                <a:lnTo>
                                  <a:pt x="74" y="174"/>
                                </a:lnTo>
                                <a:lnTo>
                                  <a:pt x="33" y="144"/>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52605" name="Freeform 29"/>
                          <p:cNvSpPr>
                            <a:spLocks/>
                          </p:cNvSpPr>
                          <p:nvPr/>
                        </p:nvSpPr>
                        <p:spPr bwMode="auto">
                          <a:xfrm>
                            <a:off x="1201" y="2756"/>
                            <a:ext cx="49" cy="86"/>
                          </a:xfrm>
                          <a:custGeom>
                            <a:avLst/>
                            <a:gdLst>
                              <a:gd name="T0" fmla="*/ 99 w 99"/>
                              <a:gd name="T1" fmla="*/ 0 h 171"/>
                              <a:gd name="T2" fmla="*/ 52 w 99"/>
                              <a:gd name="T3" fmla="*/ 42 h 171"/>
                              <a:gd name="T4" fmla="*/ 14 w 99"/>
                              <a:gd name="T5" fmla="*/ 83 h 171"/>
                              <a:gd name="T6" fmla="*/ 6 w 99"/>
                              <a:gd name="T7" fmla="*/ 122 h 171"/>
                              <a:gd name="T8" fmla="*/ 0 w 99"/>
                              <a:gd name="T9" fmla="*/ 171 h 171"/>
                              <a:gd name="T10" fmla="*/ 16 w 99"/>
                              <a:gd name="T11" fmla="*/ 130 h 171"/>
                              <a:gd name="T12" fmla="*/ 31 w 99"/>
                              <a:gd name="T13" fmla="*/ 87 h 171"/>
                              <a:gd name="T14" fmla="*/ 72 w 99"/>
                              <a:gd name="T15" fmla="*/ 37 h 171"/>
                              <a:gd name="T16" fmla="*/ 99 w 99"/>
                              <a:gd name="T1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1">
                                <a:moveTo>
                                  <a:pt x="99" y="0"/>
                                </a:moveTo>
                                <a:lnTo>
                                  <a:pt x="52" y="42"/>
                                </a:lnTo>
                                <a:lnTo>
                                  <a:pt x="14" y="83"/>
                                </a:lnTo>
                                <a:lnTo>
                                  <a:pt x="6" y="122"/>
                                </a:lnTo>
                                <a:lnTo>
                                  <a:pt x="0" y="171"/>
                                </a:lnTo>
                                <a:lnTo>
                                  <a:pt x="16" y="130"/>
                                </a:lnTo>
                                <a:lnTo>
                                  <a:pt x="31" y="87"/>
                                </a:lnTo>
                                <a:lnTo>
                                  <a:pt x="72" y="37"/>
                                </a:lnTo>
                                <a:lnTo>
                                  <a:pt x="99" y="0"/>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52606" name="Freeform 30"/>
                          <p:cNvSpPr>
                            <a:spLocks/>
                          </p:cNvSpPr>
                          <p:nvPr/>
                        </p:nvSpPr>
                        <p:spPr bwMode="auto">
                          <a:xfrm>
                            <a:off x="1195" y="2917"/>
                            <a:ext cx="28" cy="56"/>
                          </a:xfrm>
                          <a:custGeom>
                            <a:avLst/>
                            <a:gdLst>
                              <a:gd name="T0" fmla="*/ 21 w 57"/>
                              <a:gd name="T1" fmla="*/ 112 h 112"/>
                              <a:gd name="T2" fmla="*/ 7 w 57"/>
                              <a:gd name="T3" fmla="*/ 78 h 112"/>
                              <a:gd name="T4" fmla="*/ 0 w 57"/>
                              <a:gd name="T5" fmla="*/ 53 h 112"/>
                              <a:gd name="T6" fmla="*/ 16 w 57"/>
                              <a:gd name="T7" fmla="*/ 23 h 112"/>
                              <a:gd name="T8" fmla="*/ 50 w 57"/>
                              <a:gd name="T9" fmla="*/ 0 h 112"/>
                              <a:gd name="T10" fmla="*/ 31 w 57"/>
                              <a:gd name="T11" fmla="*/ 32 h 112"/>
                              <a:gd name="T12" fmla="*/ 18 w 57"/>
                              <a:gd name="T13" fmla="*/ 64 h 112"/>
                              <a:gd name="T14" fmla="*/ 36 w 57"/>
                              <a:gd name="T15" fmla="*/ 78 h 112"/>
                              <a:gd name="T16" fmla="*/ 57 w 57"/>
                              <a:gd name="T17" fmla="*/ 47 h 112"/>
                              <a:gd name="T18" fmla="*/ 47 w 57"/>
                              <a:gd name="T19" fmla="*/ 71 h 112"/>
                              <a:gd name="T20" fmla="*/ 21 w 57"/>
                              <a:gd name="T2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112">
                                <a:moveTo>
                                  <a:pt x="21" y="112"/>
                                </a:moveTo>
                                <a:lnTo>
                                  <a:pt x="7" y="78"/>
                                </a:lnTo>
                                <a:lnTo>
                                  <a:pt x="0" y="53"/>
                                </a:lnTo>
                                <a:lnTo>
                                  <a:pt x="16" y="23"/>
                                </a:lnTo>
                                <a:lnTo>
                                  <a:pt x="50" y="0"/>
                                </a:lnTo>
                                <a:lnTo>
                                  <a:pt x="31" y="32"/>
                                </a:lnTo>
                                <a:lnTo>
                                  <a:pt x="18" y="64"/>
                                </a:lnTo>
                                <a:lnTo>
                                  <a:pt x="36" y="78"/>
                                </a:lnTo>
                                <a:lnTo>
                                  <a:pt x="57" y="47"/>
                                </a:lnTo>
                                <a:lnTo>
                                  <a:pt x="47" y="71"/>
                                </a:lnTo>
                                <a:lnTo>
                                  <a:pt x="21" y="112"/>
                                </a:lnTo>
                                <a:close/>
                              </a:path>
                            </a:pathLst>
                          </a:custGeom>
                          <a:solidFill>
                            <a:srgbClr val="804000"/>
                          </a:solidFill>
                          <a:ln w="6350">
                            <a:solidFill>
                              <a:srgbClr val="000000"/>
                            </a:solidFill>
                            <a:prstDash val="solid"/>
                            <a:round/>
                            <a:headEnd/>
                            <a:tailEnd/>
                          </a:ln>
                        </p:spPr>
                        <p:txBody>
                          <a:bodyPr/>
                          <a:lstStyle/>
                          <a:p>
                            <a:endParaRPr lang="zh-CN" altLang="en-US"/>
                          </a:p>
                        </p:txBody>
                      </p:sp>
                    </p:grpSp>
                  </p:grpSp>
                  <p:grpSp>
                    <p:nvGrpSpPr>
                      <p:cNvPr id="152607" name="Group 31"/>
                      <p:cNvGrpSpPr>
                        <a:grpSpLocks/>
                      </p:cNvGrpSpPr>
                      <p:nvPr/>
                    </p:nvGrpSpPr>
                    <p:grpSpPr bwMode="auto">
                      <a:xfrm>
                        <a:off x="1549" y="3046"/>
                        <a:ext cx="240" cy="129"/>
                        <a:chOff x="1549" y="3046"/>
                        <a:chExt cx="240" cy="129"/>
                      </a:xfrm>
                    </p:grpSpPr>
                    <p:sp>
                      <p:nvSpPr>
                        <p:cNvPr id="152608" name="Freeform 32"/>
                        <p:cNvSpPr>
                          <a:spLocks/>
                        </p:cNvSpPr>
                        <p:nvPr/>
                      </p:nvSpPr>
                      <p:spPr bwMode="auto">
                        <a:xfrm>
                          <a:off x="1549" y="3046"/>
                          <a:ext cx="240" cy="129"/>
                        </a:xfrm>
                        <a:custGeom>
                          <a:avLst/>
                          <a:gdLst>
                            <a:gd name="T0" fmla="*/ 30 w 480"/>
                            <a:gd name="T1" fmla="*/ 63 h 259"/>
                            <a:gd name="T2" fmla="*/ 117 w 480"/>
                            <a:gd name="T3" fmla="*/ 67 h 259"/>
                            <a:gd name="T4" fmla="*/ 176 w 480"/>
                            <a:gd name="T5" fmla="*/ 66 h 259"/>
                            <a:gd name="T6" fmla="*/ 250 w 480"/>
                            <a:gd name="T7" fmla="*/ 31 h 259"/>
                            <a:gd name="T8" fmla="*/ 309 w 480"/>
                            <a:gd name="T9" fmla="*/ 4 h 259"/>
                            <a:gd name="T10" fmla="*/ 363 w 480"/>
                            <a:gd name="T11" fmla="*/ 0 h 259"/>
                            <a:gd name="T12" fmla="*/ 387 w 480"/>
                            <a:gd name="T13" fmla="*/ 25 h 259"/>
                            <a:gd name="T14" fmla="*/ 425 w 480"/>
                            <a:gd name="T15" fmla="*/ 43 h 259"/>
                            <a:gd name="T16" fmla="*/ 469 w 480"/>
                            <a:gd name="T17" fmla="*/ 46 h 259"/>
                            <a:gd name="T18" fmla="*/ 480 w 480"/>
                            <a:gd name="T19" fmla="*/ 67 h 259"/>
                            <a:gd name="T20" fmla="*/ 473 w 480"/>
                            <a:gd name="T21" fmla="*/ 117 h 259"/>
                            <a:gd name="T22" fmla="*/ 465 w 480"/>
                            <a:gd name="T23" fmla="*/ 149 h 259"/>
                            <a:gd name="T24" fmla="*/ 444 w 480"/>
                            <a:gd name="T25" fmla="*/ 175 h 259"/>
                            <a:gd name="T26" fmla="*/ 413 w 480"/>
                            <a:gd name="T27" fmla="*/ 207 h 259"/>
                            <a:gd name="T28" fmla="*/ 397 w 480"/>
                            <a:gd name="T29" fmla="*/ 238 h 259"/>
                            <a:gd name="T30" fmla="*/ 375 w 480"/>
                            <a:gd name="T31" fmla="*/ 256 h 259"/>
                            <a:gd name="T32" fmla="*/ 357 w 480"/>
                            <a:gd name="T33" fmla="*/ 259 h 259"/>
                            <a:gd name="T34" fmla="*/ 330 w 480"/>
                            <a:gd name="T35" fmla="*/ 233 h 259"/>
                            <a:gd name="T36" fmla="*/ 311 w 480"/>
                            <a:gd name="T37" fmla="*/ 243 h 259"/>
                            <a:gd name="T38" fmla="*/ 284 w 480"/>
                            <a:gd name="T39" fmla="*/ 244 h 259"/>
                            <a:gd name="T40" fmla="*/ 264 w 480"/>
                            <a:gd name="T41" fmla="*/ 206 h 259"/>
                            <a:gd name="T42" fmla="*/ 252 w 480"/>
                            <a:gd name="T43" fmla="*/ 212 h 259"/>
                            <a:gd name="T44" fmla="*/ 232 w 480"/>
                            <a:gd name="T45" fmla="*/ 212 h 259"/>
                            <a:gd name="T46" fmla="*/ 224 w 480"/>
                            <a:gd name="T47" fmla="*/ 191 h 259"/>
                            <a:gd name="T48" fmla="*/ 202 w 480"/>
                            <a:gd name="T49" fmla="*/ 206 h 259"/>
                            <a:gd name="T50" fmla="*/ 181 w 480"/>
                            <a:gd name="T51" fmla="*/ 218 h 259"/>
                            <a:gd name="T52" fmla="*/ 158 w 480"/>
                            <a:gd name="T53" fmla="*/ 206 h 259"/>
                            <a:gd name="T54" fmla="*/ 151 w 480"/>
                            <a:gd name="T55" fmla="*/ 186 h 259"/>
                            <a:gd name="T56" fmla="*/ 149 w 480"/>
                            <a:gd name="T57" fmla="*/ 163 h 259"/>
                            <a:gd name="T58" fmla="*/ 110 w 480"/>
                            <a:gd name="T59" fmla="*/ 168 h 259"/>
                            <a:gd name="T60" fmla="*/ 81 w 480"/>
                            <a:gd name="T61" fmla="*/ 175 h 259"/>
                            <a:gd name="T62" fmla="*/ 74 w 480"/>
                            <a:gd name="T63" fmla="*/ 159 h 259"/>
                            <a:gd name="T64" fmla="*/ 50 w 480"/>
                            <a:gd name="T65" fmla="*/ 159 h 259"/>
                            <a:gd name="T66" fmla="*/ 14 w 480"/>
                            <a:gd name="T67" fmla="*/ 134 h 259"/>
                            <a:gd name="T68" fmla="*/ 0 w 480"/>
                            <a:gd name="T69" fmla="*/ 104 h 259"/>
                            <a:gd name="T70" fmla="*/ 7 w 480"/>
                            <a:gd name="T71" fmla="*/ 91 h 259"/>
                            <a:gd name="T72" fmla="*/ 2 w 480"/>
                            <a:gd name="T73" fmla="*/ 66 h 259"/>
                            <a:gd name="T74" fmla="*/ 30 w 480"/>
                            <a:gd name="T75" fmla="*/ 6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0" h="259">
                              <a:moveTo>
                                <a:pt x="30" y="63"/>
                              </a:moveTo>
                              <a:lnTo>
                                <a:pt x="117" y="67"/>
                              </a:lnTo>
                              <a:lnTo>
                                <a:pt x="176" y="66"/>
                              </a:lnTo>
                              <a:lnTo>
                                <a:pt x="250" y="31"/>
                              </a:lnTo>
                              <a:lnTo>
                                <a:pt x="309" y="4"/>
                              </a:lnTo>
                              <a:lnTo>
                                <a:pt x="363" y="0"/>
                              </a:lnTo>
                              <a:lnTo>
                                <a:pt x="387" y="25"/>
                              </a:lnTo>
                              <a:lnTo>
                                <a:pt x="425" y="43"/>
                              </a:lnTo>
                              <a:lnTo>
                                <a:pt x="469" y="46"/>
                              </a:lnTo>
                              <a:lnTo>
                                <a:pt x="480" y="67"/>
                              </a:lnTo>
                              <a:lnTo>
                                <a:pt x="473" y="117"/>
                              </a:lnTo>
                              <a:lnTo>
                                <a:pt x="465" y="149"/>
                              </a:lnTo>
                              <a:lnTo>
                                <a:pt x="444" y="175"/>
                              </a:lnTo>
                              <a:lnTo>
                                <a:pt x="413" y="207"/>
                              </a:lnTo>
                              <a:lnTo>
                                <a:pt x="397" y="238"/>
                              </a:lnTo>
                              <a:lnTo>
                                <a:pt x="375" y="256"/>
                              </a:lnTo>
                              <a:lnTo>
                                <a:pt x="357" y="259"/>
                              </a:lnTo>
                              <a:lnTo>
                                <a:pt x="330" y="233"/>
                              </a:lnTo>
                              <a:lnTo>
                                <a:pt x="311" y="243"/>
                              </a:lnTo>
                              <a:lnTo>
                                <a:pt x="284" y="244"/>
                              </a:lnTo>
                              <a:lnTo>
                                <a:pt x="264" y="206"/>
                              </a:lnTo>
                              <a:lnTo>
                                <a:pt x="252" y="212"/>
                              </a:lnTo>
                              <a:lnTo>
                                <a:pt x="232" y="212"/>
                              </a:lnTo>
                              <a:lnTo>
                                <a:pt x="224" y="191"/>
                              </a:lnTo>
                              <a:lnTo>
                                <a:pt x="202" y="206"/>
                              </a:lnTo>
                              <a:lnTo>
                                <a:pt x="181" y="218"/>
                              </a:lnTo>
                              <a:lnTo>
                                <a:pt x="158" y="206"/>
                              </a:lnTo>
                              <a:lnTo>
                                <a:pt x="151" y="186"/>
                              </a:lnTo>
                              <a:lnTo>
                                <a:pt x="149" y="163"/>
                              </a:lnTo>
                              <a:lnTo>
                                <a:pt x="110" y="168"/>
                              </a:lnTo>
                              <a:lnTo>
                                <a:pt x="81" y="175"/>
                              </a:lnTo>
                              <a:lnTo>
                                <a:pt x="74" y="159"/>
                              </a:lnTo>
                              <a:lnTo>
                                <a:pt x="50" y="159"/>
                              </a:lnTo>
                              <a:lnTo>
                                <a:pt x="14" y="134"/>
                              </a:lnTo>
                              <a:lnTo>
                                <a:pt x="0" y="104"/>
                              </a:lnTo>
                              <a:lnTo>
                                <a:pt x="7" y="91"/>
                              </a:lnTo>
                              <a:lnTo>
                                <a:pt x="2" y="66"/>
                              </a:lnTo>
                              <a:lnTo>
                                <a:pt x="30" y="63"/>
                              </a:lnTo>
                              <a:close/>
                            </a:path>
                          </a:pathLst>
                        </a:custGeom>
                        <a:solidFill>
                          <a:srgbClr val="C08040"/>
                        </a:solidFill>
                        <a:ln w="6350">
                          <a:solidFill>
                            <a:srgbClr val="000000"/>
                          </a:solidFill>
                          <a:prstDash val="solid"/>
                          <a:round/>
                          <a:headEnd/>
                          <a:tailEnd/>
                        </a:ln>
                      </p:spPr>
                      <p:txBody>
                        <a:bodyPr/>
                        <a:lstStyle/>
                        <a:p>
                          <a:endParaRPr lang="zh-CN" altLang="en-US"/>
                        </a:p>
                      </p:txBody>
                    </p:sp>
                    <p:grpSp>
                      <p:nvGrpSpPr>
                        <p:cNvPr id="152609" name="Group 33"/>
                        <p:cNvGrpSpPr>
                          <a:grpSpLocks/>
                        </p:cNvGrpSpPr>
                        <p:nvPr/>
                      </p:nvGrpSpPr>
                      <p:grpSpPr bwMode="auto">
                        <a:xfrm>
                          <a:off x="1585" y="3067"/>
                          <a:ext cx="180" cy="98"/>
                          <a:chOff x="1585" y="3067"/>
                          <a:chExt cx="180" cy="98"/>
                        </a:xfrm>
                      </p:grpSpPr>
                      <p:sp>
                        <p:nvSpPr>
                          <p:cNvPr id="152610" name="Freeform 34"/>
                          <p:cNvSpPr>
                            <a:spLocks/>
                          </p:cNvSpPr>
                          <p:nvPr/>
                        </p:nvSpPr>
                        <p:spPr bwMode="auto">
                          <a:xfrm>
                            <a:off x="1585" y="3097"/>
                            <a:ext cx="55" cy="28"/>
                          </a:xfrm>
                          <a:custGeom>
                            <a:avLst/>
                            <a:gdLst>
                              <a:gd name="T0" fmla="*/ 0 w 110"/>
                              <a:gd name="T1" fmla="*/ 55 h 55"/>
                              <a:gd name="T2" fmla="*/ 58 w 110"/>
                              <a:gd name="T3" fmla="*/ 40 h 55"/>
                              <a:gd name="T4" fmla="*/ 110 w 110"/>
                              <a:gd name="T5" fmla="*/ 0 h 55"/>
                              <a:gd name="T6" fmla="*/ 90 w 110"/>
                              <a:gd name="T7" fmla="*/ 30 h 55"/>
                              <a:gd name="T8" fmla="*/ 67 w 110"/>
                              <a:gd name="T9" fmla="*/ 50 h 55"/>
                              <a:gd name="T10" fmla="*/ 0 w 110"/>
                              <a:gd name="T11" fmla="*/ 55 h 55"/>
                            </a:gdLst>
                            <a:ahLst/>
                            <a:cxnLst>
                              <a:cxn ang="0">
                                <a:pos x="T0" y="T1"/>
                              </a:cxn>
                              <a:cxn ang="0">
                                <a:pos x="T2" y="T3"/>
                              </a:cxn>
                              <a:cxn ang="0">
                                <a:pos x="T4" y="T5"/>
                              </a:cxn>
                              <a:cxn ang="0">
                                <a:pos x="T6" y="T7"/>
                              </a:cxn>
                              <a:cxn ang="0">
                                <a:pos x="T8" y="T9"/>
                              </a:cxn>
                              <a:cxn ang="0">
                                <a:pos x="T10" y="T11"/>
                              </a:cxn>
                            </a:cxnLst>
                            <a:rect l="0" t="0" r="r" b="b"/>
                            <a:pathLst>
                              <a:path w="110" h="55">
                                <a:moveTo>
                                  <a:pt x="0" y="55"/>
                                </a:moveTo>
                                <a:lnTo>
                                  <a:pt x="58" y="40"/>
                                </a:lnTo>
                                <a:lnTo>
                                  <a:pt x="110" y="0"/>
                                </a:lnTo>
                                <a:lnTo>
                                  <a:pt x="90" y="30"/>
                                </a:lnTo>
                                <a:lnTo>
                                  <a:pt x="67" y="50"/>
                                </a:lnTo>
                                <a:lnTo>
                                  <a:pt x="0" y="55"/>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52611" name="Freeform 35"/>
                          <p:cNvSpPr>
                            <a:spLocks/>
                          </p:cNvSpPr>
                          <p:nvPr/>
                        </p:nvSpPr>
                        <p:spPr bwMode="auto">
                          <a:xfrm>
                            <a:off x="1659" y="3067"/>
                            <a:ext cx="44" cy="78"/>
                          </a:xfrm>
                          <a:custGeom>
                            <a:avLst/>
                            <a:gdLst>
                              <a:gd name="T0" fmla="*/ 0 w 88"/>
                              <a:gd name="T1" fmla="*/ 157 h 157"/>
                              <a:gd name="T2" fmla="*/ 31 w 88"/>
                              <a:gd name="T3" fmla="*/ 103 h 157"/>
                              <a:gd name="T4" fmla="*/ 88 w 88"/>
                              <a:gd name="T5" fmla="*/ 0 h 157"/>
                              <a:gd name="T6" fmla="*/ 71 w 88"/>
                              <a:gd name="T7" fmla="*/ 57 h 157"/>
                              <a:gd name="T8" fmla="*/ 59 w 88"/>
                              <a:gd name="T9" fmla="*/ 106 h 157"/>
                              <a:gd name="T10" fmla="*/ 0 w 88"/>
                              <a:gd name="T11" fmla="*/ 157 h 157"/>
                            </a:gdLst>
                            <a:ahLst/>
                            <a:cxnLst>
                              <a:cxn ang="0">
                                <a:pos x="T0" y="T1"/>
                              </a:cxn>
                              <a:cxn ang="0">
                                <a:pos x="T2" y="T3"/>
                              </a:cxn>
                              <a:cxn ang="0">
                                <a:pos x="T4" y="T5"/>
                              </a:cxn>
                              <a:cxn ang="0">
                                <a:pos x="T6" y="T7"/>
                              </a:cxn>
                              <a:cxn ang="0">
                                <a:pos x="T8" y="T9"/>
                              </a:cxn>
                              <a:cxn ang="0">
                                <a:pos x="T10" y="T11"/>
                              </a:cxn>
                            </a:cxnLst>
                            <a:rect l="0" t="0" r="r" b="b"/>
                            <a:pathLst>
                              <a:path w="88" h="157">
                                <a:moveTo>
                                  <a:pt x="0" y="157"/>
                                </a:moveTo>
                                <a:lnTo>
                                  <a:pt x="31" y="103"/>
                                </a:lnTo>
                                <a:lnTo>
                                  <a:pt x="88" y="0"/>
                                </a:lnTo>
                                <a:lnTo>
                                  <a:pt x="71" y="57"/>
                                </a:lnTo>
                                <a:lnTo>
                                  <a:pt x="59" y="106"/>
                                </a:lnTo>
                                <a:lnTo>
                                  <a:pt x="0" y="157"/>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52612" name="Freeform 36"/>
                          <p:cNvSpPr>
                            <a:spLocks/>
                          </p:cNvSpPr>
                          <p:nvPr/>
                        </p:nvSpPr>
                        <p:spPr bwMode="auto">
                          <a:xfrm>
                            <a:off x="1711" y="3069"/>
                            <a:ext cx="32" cy="96"/>
                          </a:xfrm>
                          <a:custGeom>
                            <a:avLst/>
                            <a:gdLst>
                              <a:gd name="T0" fmla="*/ 0 w 65"/>
                              <a:gd name="T1" fmla="*/ 192 h 192"/>
                              <a:gd name="T2" fmla="*/ 48 w 65"/>
                              <a:gd name="T3" fmla="*/ 150 h 192"/>
                              <a:gd name="T4" fmla="*/ 46 w 65"/>
                              <a:gd name="T5" fmla="*/ 59 h 192"/>
                              <a:gd name="T6" fmla="*/ 15 w 65"/>
                              <a:gd name="T7" fmla="*/ 0 h 192"/>
                              <a:gd name="T8" fmla="*/ 53 w 65"/>
                              <a:gd name="T9" fmla="*/ 57 h 192"/>
                              <a:gd name="T10" fmla="*/ 65 w 65"/>
                              <a:gd name="T11" fmla="*/ 116 h 192"/>
                              <a:gd name="T12" fmla="*/ 63 w 65"/>
                              <a:gd name="T13" fmla="*/ 166 h 192"/>
                              <a:gd name="T14" fmla="*/ 0 w 65"/>
                              <a:gd name="T15" fmla="*/ 192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92">
                                <a:moveTo>
                                  <a:pt x="0" y="192"/>
                                </a:moveTo>
                                <a:lnTo>
                                  <a:pt x="48" y="150"/>
                                </a:lnTo>
                                <a:lnTo>
                                  <a:pt x="46" y="59"/>
                                </a:lnTo>
                                <a:lnTo>
                                  <a:pt x="15" y="0"/>
                                </a:lnTo>
                                <a:lnTo>
                                  <a:pt x="53" y="57"/>
                                </a:lnTo>
                                <a:lnTo>
                                  <a:pt x="65" y="116"/>
                                </a:lnTo>
                                <a:lnTo>
                                  <a:pt x="63" y="166"/>
                                </a:lnTo>
                                <a:lnTo>
                                  <a:pt x="0" y="192"/>
                                </a:lnTo>
                                <a:close/>
                              </a:path>
                            </a:pathLst>
                          </a:custGeom>
                          <a:solidFill>
                            <a:srgbClr val="804000"/>
                          </a:solidFill>
                          <a:ln w="6350">
                            <a:solidFill>
                              <a:srgbClr val="000000"/>
                            </a:solidFill>
                            <a:prstDash val="solid"/>
                            <a:round/>
                            <a:headEnd/>
                            <a:tailEnd/>
                          </a:ln>
                        </p:spPr>
                        <p:txBody>
                          <a:bodyPr/>
                          <a:lstStyle/>
                          <a:p>
                            <a:endParaRPr lang="zh-CN" altLang="en-US"/>
                          </a:p>
                        </p:txBody>
                      </p:sp>
                      <p:sp>
                        <p:nvSpPr>
                          <p:cNvPr id="152613" name="Freeform 37"/>
                          <p:cNvSpPr>
                            <a:spLocks/>
                          </p:cNvSpPr>
                          <p:nvPr/>
                        </p:nvSpPr>
                        <p:spPr bwMode="auto">
                          <a:xfrm>
                            <a:off x="1756" y="3099"/>
                            <a:ext cx="9" cy="37"/>
                          </a:xfrm>
                          <a:custGeom>
                            <a:avLst/>
                            <a:gdLst>
                              <a:gd name="T0" fmla="*/ 0 w 19"/>
                              <a:gd name="T1" fmla="*/ 0 h 74"/>
                              <a:gd name="T2" fmla="*/ 19 w 19"/>
                              <a:gd name="T3" fmla="*/ 51 h 74"/>
                              <a:gd name="T4" fmla="*/ 12 w 19"/>
                              <a:gd name="T5" fmla="*/ 74 h 74"/>
                            </a:gdLst>
                            <a:ahLst/>
                            <a:cxnLst>
                              <a:cxn ang="0">
                                <a:pos x="T0" y="T1"/>
                              </a:cxn>
                              <a:cxn ang="0">
                                <a:pos x="T2" y="T3"/>
                              </a:cxn>
                              <a:cxn ang="0">
                                <a:pos x="T4" y="T5"/>
                              </a:cxn>
                            </a:cxnLst>
                            <a:rect l="0" t="0" r="r" b="b"/>
                            <a:pathLst>
                              <a:path w="19" h="74">
                                <a:moveTo>
                                  <a:pt x="0" y="0"/>
                                </a:moveTo>
                                <a:lnTo>
                                  <a:pt x="19" y="51"/>
                                </a:lnTo>
                                <a:lnTo>
                                  <a:pt x="12" y="7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grpSp>
              <p:nvGrpSpPr>
                <p:cNvPr id="152614" name="Group 38"/>
                <p:cNvGrpSpPr>
                  <a:grpSpLocks/>
                </p:cNvGrpSpPr>
                <p:nvPr/>
              </p:nvGrpSpPr>
              <p:grpSpPr bwMode="auto">
                <a:xfrm>
                  <a:off x="1718" y="2805"/>
                  <a:ext cx="148" cy="215"/>
                  <a:chOff x="1718" y="2805"/>
                  <a:chExt cx="148" cy="215"/>
                </a:xfrm>
              </p:grpSpPr>
              <p:sp>
                <p:nvSpPr>
                  <p:cNvPr id="152615" name="Freeform 39"/>
                  <p:cNvSpPr>
                    <a:spLocks/>
                  </p:cNvSpPr>
                  <p:nvPr/>
                </p:nvSpPr>
                <p:spPr bwMode="auto">
                  <a:xfrm>
                    <a:off x="1718" y="2854"/>
                    <a:ext cx="132" cy="166"/>
                  </a:xfrm>
                  <a:custGeom>
                    <a:avLst/>
                    <a:gdLst>
                      <a:gd name="T0" fmla="*/ 15 w 263"/>
                      <a:gd name="T1" fmla="*/ 141 h 333"/>
                      <a:gd name="T2" fmla="*/ 43 w 263"/>
                      <a:gd name="T3" fmla="*/ 77 h 333"/>
                      <a:gd name="T4" fmla="*/ 64 w 263"/>
                      <a:gd name="T5" fmla="*/ 53 h 333"/>
                      <a:gd name="T6" fmla="*/ 92 w 263"/>
                      <a:gd name="T7" fmla="*/ 17 h 333"/>
                      <a:gd name="T8" fmla="*/ 139 w 263"/>
                      <a:gd name="T9" fmla="*/ 0 h 333"/>
                      <a:gd name="T10" fmla="*/ 180 w 263"/>
                      <a:gd name="T11" fmla="*/ 6 h 333"/>
                      <a:gd name="T12" fmla="*/ 212 w 263"/>
                      <a:gd name="T13" fmla="*/ 26 h 333"/>
                      <a:gd name="T14" fmla="*/ 241 w 263"/>
                      <a:gd name="T15" fmla="*/ 63 h 333"/>
                      <a:gd name="T16" fmla="*/ 262 w 263"/>
                      <a:gd name="T17" fmla="*/ 123 h 333"/>
                      <a:gd name="T18" fmla="*/ 263 w 263"/>
                      <a:gd name="T19" fmla="*/ 169 h 333"/>
                      <a:gd name="T20" fmla="*/ 248 w 263"/>
                      <a:gd name="T21" fmla="*/ 214 h 333"/>
                      <a:gd name="T22" fmla="*/ 221 w 263"/>
                      <a:gd name="T23" fmla="*/ 256 h 333"/>
                      <a:gd name="T24" fmla="*/ 196 w 263"/>
                      <a:gd name="T25" fmla="*/ 288 h 333"/>
                      <a:gd name="T26" fmla="*/ 149 w 263"/>
                      <a:gd name="T27" fmla="*/ 324 h 333"/>
                      <a:gd name="T28" fmla="*/ 96 w 263"/>
                      <a:gd name="T29" fmla="*/ 333 h 333"/>
                      <a:gd name="T30" fmla="*/ 47 w 263"/>
                      <a:gd name="T31" fmla="*/ 320 h 333"/>
                      <a:gd name="T32" fmla="*/ 7 w 263"/>
                      <a:gd name="T33" fmla="*/ 281 h 333"/>
                      <a:gd name="T34" fmla="*/ 0 w 263"/>
                      <a:gd name="T35" fmla="*/ 228 h 333"/>
                      <a:gd name="T36" fmla="*/ 15 w 263"/>
                      <a:gd name="T37" fmla="*/ 14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3" h="333">
                        <a:moveTo>
                          <a:pt x="15" y="141"/>
                        </a:moveTo>
                        <a:lnTo>
                          <a:pt x="43" y="77"/>
                        </a:lnTo>
                        <a:lnTo>
                          <a:pt x="64" y="53"/>
                        </a:lnTo>
                        <a:lnTo>
                          <a:pt x="92" y="17"/>
                        </a:lnTo>
                        <a:lnTo>
                          <a:pt x="139" y="0"/>
                        </a:lnTo>
                        <a:lnTo>
                          <a:pt x="180" y="6"/>
                        </a:lnTo>
                        <a:lnTo>
                          <a:pt x="212" y="26"/>
                        </a:lnTo>
                        <a:lnTo>
                          <a:pt x="241" y="63"/>
                        </a:lnTo>
                        <a:lnTo>
                          <a:pt x="262" y="123"/>
                        </a:lnTo>
                        <a:lnTo>
                          <a:pt x="263" y="169"/>
                        </a:lnTo>
                        <a:lnTo>
                          <a:pt x="248" y="214"/>
                        </a:lnTo>
                        <a:lnTo>
                          <a:pt x="221" y="256"/>
                        </a:lnTo>
                        <a:lnTo>
                          <a:pt x="196" y="288"/>
                        </a:lnTo>
                        <a:lnTo>
                          <a:pt x="149" y="324"/>
                        </a:lnTo>
                        <a:lnTo>
                          <a:pt x="96" y="333"/>
                        </a:lnTo>
                        <a:lnTo>
                          <a:pt x="47" y="320"/>
                        </a:lnTo>
                        <a:lnTo>
                          <a:pt x="7" y="281"/>
                        </a:lnTo>
                        <a:lnTo>
                          <a:pt x="0" y="228"/>
                        </a:lnTo>
                        <a:lnTo>
                          <a:pt x="15" y="141"/>
                        </a:lnTo>
                        <a:close/>
                      </a:path>
                    </a:pathLst>
                  </a:custGeom>
                  <a:solidFill>
                    <a:srgbClr val="F0F0F0"/>
                  </a:solidFill>
                  <a:ln w="6350">
                    <a:solidFill>
                      <a:srgbClr val="000000"/>
                    </a:solidFill>
                    <a:prstDash val="solid"/>
                    <a:round/>
                    <a:headEnd/>
                    <a:tailEnd/>
                  </a:ln>
                </p:spPr>
                <p:txBody>
                  <a:bodyPr/>
                  <a:lstStyle/>
                  <a:p>
                    <a:endParaRPr lang="zh-CN" altLang="en-US"/>
                  </a:p>
                </p:txBody>
              </p:sp>
              <p:sp>
                <p:nvSpPr>
                  <p:cNvPr id="152616" name="Oval 40"/>
                  <p:cNvSpPr>
                    <a:spLocks noChangeArrowheads="1"/>
                  </p:cNvSpPr>
                  <p:nvPr/>
                </p:nvSpPr>
                <p:spPr bwMode="auto">
                  <a:xfrm>
                    <a:off x="1777" y="2902"/>
                    <a:ext cx="37" cy="41"/>
                  </a:xfrm>
                  <a:prstGeom prst="ellipse">
                    <a:avLst/>
                  </a:prstGeom>
                  <a:solidFill>
                    <a:srgbClr val="000080"/>
                  </a:solidFill>
                  <a:ln w="6350">
                    <a:solidFill>
                      <a:srgbClr val="000000"/>
                    </a:solidFill>
                    <a:round/>
                    <a:headEnd/>
                    <a:tailEnd/>
                  </a:ln>
                </p:spPr>
                <p:txBody>
                  <a:bodyPr/>
                  <a:lstStyle/>
                  <a:p>
                    <a:endParaRPr lang="zh-CN" altLang="en-US"/>
                  </a:p>
                </p:txBody>
              </p:sp>
              <p:sp>
                <p:nvSpPr>
                  <p:cNvPr id="152617" name="Freeform 41"/>
                  <p:cNvSpPr>
                    <a:spLocks/>
                  </p:cNvSpPr>
                  <p:nvPr/>
                </p:nvSpPr>
                <p:spPr bwMode="auto">
                  <a:xfrm>
                    <a:off x="1737" y="2805"/>
                    <a:ext cx="129" cy="105"/>
                  </a:xfrm>
                  <a:custGeom>
                    <a:avLst/>
                    <a:gdLst>
                      <a:gd name="T0" fmla="*/ 256 w 258"/>
                      <a:gd name="T1" fmla="*/ 144 h 210"/>
                      <a:gd name="T2" fmla="*/ 250 w 258"/>
                      <a:gd name="T3" fmla="*/ 127 h 210"/>
                      <a:gd name="T4" fmla="*/ 65 w 258"/>
                      <a:gd name="T5" fmla="*/ 1 h 210"/>
                      <a:gd name="T6" fmla="*/ 48 w 258"/>
                      <a:gd name="T7" fmla="*/ 0 h 210"/>
                      <a:gd name="T8" fmla="*/ 30 w 258"/>
                      <a:gd name="T9" fmla="*/ 7 h 210"/>
                      <a:gd name="T10" fmla="*/ 12 w 258"/>
                      <a:gd name="T11" fmla="*/ 21 h 210"/>
                      <a:gd name="T12" fmla="*/ 0 w 258"/>
                      <a:gd name="T13" fmla="*/ 44 h 210"/>
                      <a:gd name="T14" fmla="*/ 3 w 258"/>
                      <a:gd name="T15" fmla="*/ 64 h 210"/>
                      <a:gd name="T16" fmla="*/ 9 w 258"/>
                      <a:gd name="T17" fmla="*/ 85 h 210"/>
                      <a:gd name="T18" fmla="*/ 20 w 258"/>
                      <a:gd name="T19" fmla="*/ 97 h 210"/>
                      <a:gd name="T20" fmla="*/ 37 w 258"/>
                      <a:gd name="T21" fmla="*/ 107 h 210"/>
                      <a:gd name="T22" fmla="*/ 175 w 258"/>
                      <a:gd name="T23" fmla="*/ 202 h 210"/>
                      <a:gd name="T24" fmla="*/ 187 w 258"/>
                      <a:gd name="T25" fmla="*/ 208 h 210"/>
                      <a:gd name="T26" fmla="*/ 203 w 258"/>
                      <a:gd name="T27" fmla="*/ 210 h 210"/>
                      <a:gd name="T28" fmla="*/ 223 w 258"/>
                      <a:gd name="T29" fmla="*/ 208 h 210"/>
                      <a:gd name="T30" fmla="*/ 240 w 258"/>
                      <a:gd name="T31" fmla="*/ 196 h 210"/>
                      <a:gd name="T32" fmla="*/ 254 w 258"/>
                      <a:gd name="T33" fmla="*/ 178 h 210"/>
                      <a:gd name="T34" fmla="*/ 258 w 258"/>
                      <a:gd name="T35" fmla="*/ 159 h 210"/>
                      <a:gd name="T36" fmla="*/ 256 w 258"/>
                      <a:gd name="T37" fmla="*/ 14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210">
                        <a:moveTo>
                          <a:pt x="256" y="144"/>
                        </a:moveTo>
                        <a:lnTo>
                          <a:pt x="250" y="127"/>
                        </a:lnTo>
                        <a:lnTo>
                          <a:pt x="65" y="1"/>
                        </a:lnTo>
                        <a:lnTo>
                          <a:pt x="48" y="0"/>
                        </a:lnTo>
                        <a:lnTo>
                          <a:pt x="30" y="7"/>
                        </a:lnTo>
                        <a:lnTo>
                          <a:pt x="12" y="21"/>
                        </a:lnTo>
                        <a:lnTo>
                          <a:pt x="0" y="44"/>
                        </a:lnTo>
                        <a:lnTo>
                          <a:pt x="3" y="64"/>
                        </a:lnTo>
                        <a:lnTo>
                          <a:pt x="9" y="85"/>
                        </a:lnTo>
                        <a:lnTo>
                          <a:pt x="20" y="97"/>
                        </a:lnTo>
                        <a:lnTo>
                          <a:pt x="37" y="107"/>
                        </a:lnTo>
                        <a:lnTo>
                          <a:pt x="175" y="202"/>
                        </a:lnTo>
                        <a:lnTo>
                          <a:pt x="187" y="208"/>
                        </a:lnTo>
                        <a:lnTo>
                          <a:pt x="203" y="210"/>
                        </a:lnTo>
                        <a:lnTo>
                          <a:pt x="223" y="208"/>
                        </a:lnTo>
                        <a:lnTo>
                          <a:pt x="240" y="196"/>
                        </a:lnTo>
                        <a:lnTo>
                          <a:pt x="254" y="178"/>
                        </a:lnTo>
                        <a:lnTo>
                          <a:pt x="258" y="159"/>
                        </a:lnTo>
                        <a:lnTo>
                          <a:pt x="256" y="144"/>
                        </a:lnTo>
                        <a:close/>
                      </a:path>
                    </a:pathLst>
                  </a:custGeom>
                  <a:solidFill>
                    <a:srgbClr val="C08040"/>
                  </a:solidFill>
                  <a:ln w="6350">
                    <a:solidFill>
                      <a:srgbClr val="000000"/>
                    </a:solidFill>
                    <a:prstDash val="solid"/>
                    <a:round/>
                    <a:headEnd/>
                    <a:tailEnd/>
                  </a:ln>
                </p:spPr>
                <p:txBody>
                  <a:bodyPr/>
                  <a:lstStyle/>
                  <a:p>
                    <a:endParaRPr lang="zh-CN" altLang="en-US"/>
                  </a:p>
                </p:txBody>
              </p:sp>
            </p:grpSp>
          </p:grpSp>
          <p:grpSp>
            <p:nvGrpSpPr>
              <p:cNvPr id="152618" name="Group 42"/>
              <p:cNvGrpSpPr>
                <a:grpSpLocks/>
              </p:cNvGrpSpPr>
              <p:nvPr/>
            </p:nvGrpSpPr>
            <p:grpSpPr bwMode="auto">
              <a:xfrm>
                <a:off x="1559" y="2806"/>
                <a:ext cx="302" cy="273"/>
                <a:chOff x="1559" y="2806"/>
                <a:chExt cx="302" cy="273"/>
              </a:xfrm>
            </p:grpSpPr>
            <p:sp>
              <p:nvSpPr>
                <p:cNvPr id="152619" name="Freeform 43"/>
                <p:cNvSpPr>
                  <a:spLocks/>
                </p:cNvSpPr>
                <p:nvPr/>
              </p:nvSpPr>
              <p:spPr bwMode="auto">
                <a:xfrm>
                  <a:off x="1659" y="2863"/>
                  <a:ext cx="202" cy="216"/>
                </a:xfrm>
                <a:custGeom>
                  <a:avLst/>
                  <a:gdLst>
                    <a:gd name="T0" fmla="*/ 146 w 403"/>
                    <a:gd name="T1" fmla="*/ 0 h 432"/>
                    <a:gd name="T2" fmla="*/ 215 w 403"/>
                    <a:gd name="T3" fmla="*/ 49 h 432"/>
                    <a:gd name="T4" fmla="*/ 302 w 403"/>
                    <a:gd name="T5" fmla="*/ 141 h 432"/>
                    <a:gd name="T6" fmla="*/ 344 w 403"/>
                    <a:gd name="T7" fmla="*/ 194 h 432"/>
                    <a:gd name="T8" fmla="*/ 373 w 403"/>
                    <a:gd name="T9" fmla="*/ 235 h 432"/>
                    <a:gd name="T10" fmla="*/ 396 w 403"/>
                    <a:gd name="T11" fmla="*/ 277 h 432"/>
                    <a:gd name="T12" fmla="*/ 403 w 403"/>
                    <a:gd name="T13" fmla="*/ 323 h 432"/>
                    <a:gd name="T14" fmla="*/ 403 w 403"/>
                    <a:gd name="T15" fmla="*/ 365 h 432"/>
                    <a:gd name="T16" fmla="*/ 384 w 403"/>
                    <a:gd name="T17" fmla="*/ 402 h 432"/>
                    <a:gd name="T18" fmla="*/ 357 w 403"/>
                    <a:gd name="T19" fmla="*/ 424 h 432"/>
                    <a:gd name="T20" fmla="*/ 294 w 403"/>
                    <a:gd name="T21" fmla="*/ 432 h 432"/>
                    <a:gd name="T22" fmla="*/ 214 w 403"/>
                    <a:gd name="T23" fmla="*/ 410 h 432"/>
                    <a:gd name="T24" fmla="*/ 141 w 403"/>
                    <a:gd name="T25" fmla="*/ 386 h 432"/>
                    <a:gd name="T26" fmla="*/ 103 w 403"/>
                    <a:gd name="T27" fmla="*/ 359 h 432"/>
                    <a:gd name="T28" fmla="*/ 45 w 403"/>
                    <a:gd name="T29" fmla="*/ 317 h 432"/>
                    <a:gd name="T30" fmla="*/ 0 w 403"/>
                    <a:gd name="T31" fmla="*/ 242 h 432"/>
                    <a:gd name="T32" fmla="*/ 34 w 403"/>
                    <a:gd name="T33" fmla="*/ 230 h 432"/>
                    <a:gd name="T34" fmla="*/ 72 w 403"/>
                    <a:gd name="T35" fmla="*/ 96 h 432"/>
                    <a:gd name="T36" fmla="*/ 146 w 403"/>
                    <a:gd name="T37"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3" h="432">
                      <a:moveTo>
                        <a:pt x="146" y="0"/>
                      </a:moveTo>
                      <a:lnTo>
                        <a:pt x="215" y="49"/>
                      </a:lnTo>
                      <a:lnTo>
                        <a:pt x="302" y="141"/>
                      </a:lnTo>
                      <a:lnTo>
                        <a:pt x="344" y="194"/>
                      </a:lnTo>
                      <a:lnTo>
                        <a:pt x="373" y="235"/>
                      </a:lnTo>
                      <a:lnTo>
                        <a:pt x="396" y="277"/>
                      </a:lnTo>
                      <a:lnTo>
                        <a:pt x="403" y="323"/>
                      </a:lnTo>
                      <a:lnTo>
                        <a:pt x="403" y="365"/>
                      </a:lnTo>
                      <a:lnTo>
                        <a:pt x="384" y="402"/>
                      </a:lnTo>
                      <a:lnTo>
                        <a:pt x="357" y="424"/>
                      </a:lnTo>
                      <a:lnTo>
                        <a:pt x="294" y="432"/>
                      </a:lnTo>
                      <a:lnTo>
                        <a:pt x="214" y="410"/>
                      </a:lnTo>
                      <a:lnTo>
                        <a:pt x="141" y="386"/>
                      </a:lnTo>
                      <a:lnTo>
                        <a:pt x="103" y="359"/>
                      </a:lnTo>
                      <a:lnTo>
                        <a:pt x="45" y="317"/>
                      </a:lnTo>
                      <a:lnTo>
                        <a:pt x="0" y="242"/>
                      </a:lnTo>
                      <a:lnTo>
                        <a:pt x="34" y="230"/>
                      </a:lnTo>
                      <a:lnTo>
                        <a:pt x="72" y="96"/>
                      </a:lnTo>
                      <a:lnTo>
                        <a:pt x="146" y="0"/>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152620" name="Group 44"/>
                <p:cNvGrpSpPr>
                  <a:grpSpLocks/>
                </p:cNvGrpSpPr>
                <p:nvPr/>
              </p:nvGrpSpPr>
              <p:grpSpPr bwMode="auto">
                <a:xfrm>
                  <a:off x="1559" y="2806"/>
                  <a:ext cx="187" cy="193"/>
                  <a:chOff x="1559" y="2806"/>
                  <a:chExt cx="187" cy="193"/>
                </a:xfrm>
              </p:grpSpPr>
              <p:sp>
                <p:nvSpPr>
                  <p:cNvPr id="152621" name="Freeform 45"/>
                  <p:cNvSpPr>
                    <a:spLocks/>
                  </p:cNvSpPr>
                  <p:nvPr/>
                </p:nvSpPr>
                <p:spPr bwMode="auto">
                  <a:xfrm>
                    <a:off x="1584" y="2846"/>
                    <a:ext cx="132" cy="153"/>
                  </a:xfrm>
                  <a:custGeom>
                    <a:avLst/>
                    <a:gdLst>
                      <a:gd name="T0" fmla="*/ 18 w 264"/>
                      <a:gd name="T1" fmla="*/ 118 h 308"/>
                      <a:gd name="T2" fmla="*/ 41 w 264"/>
                      <a:gd name="T3" fmla="*/ 67 h 308"/>
                      <a:gd name="T4" fmla="*/ 67 w 264"/>
                      <a:gd name="T5" fmla="*/ 37 h 308"/>
                      <a:gd name="T6" fmla="*/ 103 w 264"/>
                      <a:gd name="T7" fmla="*/ 14 h 308"/>
                      <a:gd name="T8" fmla="*/ 156 w 264"/>
                      <a:gd name="T9" fmla="*/ 0 h 308"/>
                      <a:gd name="T10" fmla="*/ 204 w 264"/>
                      <a:gd name="T11" fmla="*/ 4 h 308"/>
                      <a:gd name="T12" fmla="*/ 233 w 264"/>
                      <a:gd name="T13" fmla="*/ 15 h 308"/>
                      <a:gd name="T14" fmla="*/ 249 w 264"/>
                      <a:gd name="T15" fmla="*/ 42 h 308"/>
                      <a:gd name="T16" fmla="*/ 264 w 264"/>
                      <a:gd name="T17" fmla="*/ 83 h 308"/>
                      <a:gd name="T18" fmla="*/ 261 w 264"/>
                      <a:gd name="T19" fmla="*/ 139 h 308"/>
                      <a:gd name="T20" fmla="*/ 249 w 264"/>
                      <a:gd name="T21" fmla="*/ 190 h 308"/>
                      <a:gd name="T22" fmla="*/ 229 w 264"/>
                      <a:gd name="T23" fmla="*/ 235 h 308"/>
                      <a:gd name="T24" fmla="*/ 195 w 264"/>
                      <a:gd name="T25" fmla="*/ 278 h 308"/>
                      <a:gd name="T26" fmla="*/ 140 w 264"/>
                      <a:gd name="T27" fmla="*/ 308 h 308"/>
                      <a:gd name="T28" fmla="*/ 75 w 264"/>
                      <a:gd name="T29" fmla="*/ 302 h 308"/>
                      <a:gd name="T30" fmla="*/ 32 w 264"/>
                      <a:gd name="T31" fmla="*/ 282 h 308"/>
                      <a:gd name="T32" fmla="*/ 0 w 264"/>
                      <a:gd name="T33" fmla="*/ 235 h 308"/>
                      <a:gd name="T34" fmla="*/ 2 w 264"/>
                      <a:gd name="T35" fmla="*/ 175 h 308"/>
                      <a:gd name="T36" fmla="*/ 18 w 264"/>
                      <a:gd name="T37" fmla="*/ 11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4" h="308">
                        <a:moveTo>
                          <a:pt x="18" y="118"/>
                        </a:moveTo>
                        <a:lnTo>
                          <a:pt x="41" y="67"/>
                        </a:lnTo>
                        <a:lnTo>
                          <a:pt x="67" y="37"/>
                        </a:lnTo>
                        <a:lnTo>
                          <a:pt x="103" y="14"/>
                        </a:lnTo>
                        <a:lnTo>
                          <a:pt x="156" y="0"/>
                        </a:lnTo>
                        <a:lnTo>
                          <a:pt x="204" y="4"/>
                        </a:lnTo>
                        <a:lnTo>
                          <a:pt x="233" y="15"/>
                        </a:lnTo>
                        <a:lnTo>
                          <a:pt x="249" y="42"/>
                        </a:lnTo>
                        <a:lnTo>
                          <a:pt x="264" y="83"/>
                        </a:lnTo>
                        <a:lnTo>
                          <a:pt x="261" y="139"/>
                        </a:lnTo>
                        <a:lnTo>
                          <a:pt x="249" y="190"/>
                        </a:lnTo>
                        <a:lnTo>
                          <a:pt x="229" y="235"/>
                        </a:lnTo>
                        <a:lnTo>
                          <a:pt x="195" y="278"/>
                        </a:lnTo>
                        <a:lnTo>
                          <a:pt x="140" y="308"/>
                        </a:lnTo>
                        <a:lnTo>
                          <a:pt x="75" y="302"/>
                        </a:lnTo>
                        <a:lnTo>
                          <a:pt x="32" y="282"/>
                        </a:lnTo>
                        <a:lnTo>
                          <a:pt x="0" y="235"/>
                        </a:lnTo>
                        <a:lnTo>
                          <a:pt x="2" y="175"/>
                        </a:lnTo>
                        <a:lnTo>
                          <a:pt x="18" y="118"/>
                        </a:lnTo>
                        <a:close/>
                      </a:path>
                    </a:pathLst>
                  </a:custGeom>
                  <a:solidFill>
                    <a:srgbClr val="F0F0F0"/>
                  </a:solidFill>
                  <a:ln w="6350">
                    <a:solidFill>
                      <a:srgbClr val="000000"/>
                    </a:solidFill>
                    <a:prstDash val="solid"/>
                    <a:round/>
                    <a:headEnd/>
                    <a:tailEnd/>
                  </a:ln>
                </p:spPr>
                <p:txBody>
                  <a:bodyPr/>
                  <a:lstStyle/>
                  <a:p>
                    <a:endParaRPr lang="zh-CN" altLang="en-US"/>
                  </a:p>
                </p:txBody>
              </p:sp>
              <p:sp>
                <p:nvSpPr>
                  <p:cNvPr id="152622" name="Oval 46"/>
                  <p:cNvSpPr>
                    <a:spLocks noChangeArrowheads="1"/>
                  </p:cNvSpPr>
                  <p:nvPr/>
                </p:nvSpPr>
                <p:spPr bwMode="auto">
                  <a:xfrm>
                    <a:off x="1609" y="2932"/>
                    <a:ext cx="37" cy="42"/>
                  </a:xfrm>
                  <a:prstGeom prst="ellipse">
                    <a:avLst/>
                  </a:prstGeom>
                  <a:solidFill>
                    <a:srgbClr val="000080"/>
                  </a:solidFill>
                  <a:ln w="6350">
                    <a:solidFill>
                      <a:srgbClr val="000000"/>
                    </a:solidFill>
                    <a:round/>
                    <a:headEnd/>
                    <a:tailEnd/>
                  </a:ln>
                </p:spPr>
                <p:txBody>
                  <a:bodyPr/>
                  <a:lstStyle/>
                  <a:p>
                    <a:endParaRPr lang="zh-CN" altLang="en-US"/>
                  </a:p>
                </p:txBody>
              </p:sp>
              <p:sp>
                <p:nvSpPr>
                  <p:cNvPr id="152623" name="Freeform 47"/>
                  <p:cNvSpPr>
                    <a:spLocks/>
                  </p:cNvSpPr>
                  <p:nvPr/>
                </p:nvSpPr>
                <p:spPr bwMode="auto">
                  <a:xfrm>
                    <a:off x="1559" y="2806"/>
                    <a:ext cx="187" cy="104"/>
                  </a:xfrm>
                  <a:custGeom>
                    <a:avLst/>
                    <a:gdLst>
                      <a:gd name="T0" fmla="*/ 11 w 373"/>
                      <a:gd name="T1" fmla="*/ 122 h 208"/>
                      <a:gd name="T2" fmla="*/ 30 w 373"/>
                      <a:gd name="T3" fmla="*/ 110 h 208"/>
                      <a:gd name="T4" fmla="*/ 307 w 373"/>
                      <a:gd name="T5" fmla="*/ 1 h 208"/>
                      <a:gd name="T6" fmla="*/ 325 w 373"/>
                      <a:gd name="T7" fmla="*/ 0 h 208"/>
                      <a:gd name="T8" fmla="*/ 343 w 373"/>
                      <a:gd name="T9" fmla="*/ 8 h 208"/>
                      <a:gd name="T10" fmla="*/ 361 w 373"/>
                      <a:gd name="T11" fmla="*/ 21 h 208"/>
                      <a:gd name="T12" fmla="*/ 373 w 373"/>
                      <a:gd name="T13" fmla="*/ 44 h 208"/>
                      <a:gd name="T14" fmla="*/ 371 w 373"/>
                      <a:gd name="T15" fmla="*/ 64 h 208"/>
                      <a:gd name="T16" fmla="*/ 365 w 373"/>
                      <a:gd name="T17" fmla="*/ 85 h 208"/>
                      <a:gd name="T18" fmla="*/ 354 w 373"/>
                      <a:gd name="T19" fmla="*/ 97 h 208"/>
                      <a:gd name="T20" fmla="*/ 336 w 373"/>
                      <a:gd name="T21" fmla="*/ 107 h 208"/>
                      <a:gd name="T22" fmla="*/ 71 w 373"/>
                      <a:gd name="T23" fmla="*/ 207 h 208"/>
                      <a:gd name="T24" fmla="*/ 55 w 373"/>
                      <a:gd name="T25" fmla="*/ 208 h 208"/>
                      <a:gd name="T26" fmla="*/ 37 w 373"/>
                      <a:gd name="T27" fmla="*/ 203 h 208"/>
                      <a:gd name="T28" fmla="*/ 23 w 373"/>
                      <a:gd name="T29" fmla="*/ 195 h 208"/>
                      <a:gd name="T30" fmla="*/ 8 w 373"/>
                      <a:gd name="T31" fmla="*/ 182 h 208"/>
                      <a:gd name="T32" fmla="*/ 0 w 373"/>
                      <a:gd name="T33" fmla="*/ 164 h 208"/>
                      <a:gd name="T34" fmla="*/ 3 w 373"/>
                      <a:gd name="T35" fmla="*/ 140 h 208"/>
                      <a:gd name="T36" fmla="*/ 11 w 373"/>
                      <a:gd name="T37" fmla="*/ 12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3" h="208">
                        <a:moveTo>
                          <a:pt x="11" y="122"/>
                        </a:moveTo>
                        <a:lnTo>
                          <a:pt x="30" y="110"/>
                        </a:lnTo>
                        <a:lnTo>
                          <a:pt x="307" y="1"/>
                        </a:lnTo>
                        <a:lnTo>
                          <a:pt x="325" y="0"/>
                        </a:lnTo>
                        <a:lnTo>
                          <a:pt x="343" y="8"/>
                        </a:lnTo>
                        <a:lnTo>
                          <a:pt x="361" y="21"/>
                        </a:lnTo>
                        <a:lnTo>
                          <a:pt x="373" y="44"/>
                        </a:lnTo>
                        <a:lnTo>
                          <a:pt x="371" y="64"/>
                        </a:lnTo>
                        <a:lnTo>
                          <a:pt x="365" y="85"/>
                        </a:lnTo>
                        <a:lnTo>
                          <a:pt x="354" y="97"/>
                        </a:lnTo>
                        <a:lnTo>
                          <a:pt x="336" y="107"/>
                        </a:lnTo>
                        <a:lnTo>
                          <a:pt x="71" y="207"/>
                        </a:lnTo>
                        <a:lnTo>
                          <a:pt x="55" y="208"/>
                        </a:lnTo>
                        <a:lnTo>
                          <a:pt x="37" y="203"/>
                        </a:lnTo>
                        <a:lnTo>
                          <a:pt x="23" y="195"/>
                        </a:lnTo>
                        <a:lnTo>
                          <a:pt x="8" y="182"/>
                        </a:lnTo>
                        <a:lnTo>
                          <a:pt x="0" y="164"/>
                        </a:lnTo>
                        <a:lnTo>
                          <a:pt x="3" y="140"/>
                        </a:lnTo>
                        <a:lnTo>
                          <a:pt x="11" y="122"/>
                        </a:lnTo>
                        <a:close/>
                      </a:path>
                    </a:pathLst>
                  </a:custGeom>
                  <a:solidFill>
                    <a:srgbClr val="C08040"/>
                  </a:solidFill>
                  <a:ln w="6350">
                    <a:solidFill>
                      <a:srgbClr val="000000"/>
                    </a:solidFill>
                    <a:prstDash val="solid"/>
                    <a:round/>
                    <a:headEnd/>
                    <a:tailEnd/>
                  </a:ln>
                </p:spPr>
                <p:txBody>
                  <a:bodyPr/>
                  <a:lstStyle/>
                  <a:p>
                    <a:endParaRPr lang="zh-CN" altLang="en-US"/>
                  </a:p>
                </p:txBody>
              </p:sp>
            </p:grpSp>
          </p:grpSp>
        </p:grpSp>
        <p:grpSp>
          <p:nvGrpSpPr>
            <p:cNvPr id="152624" name="Group 48"/>
            <p:cNvGrpSpPr>
              <a:grpSpLocks/>
            </p:cNvGrpSpPr>
            <p:nvPr/>
          </p:nvGrpSpPr>
          <p:grpSpPr bwMode="auto">
            <a:xfrm>
              <a:off x="884" y="3323"/>
              <a:ext cx="824" cy="610"/>
              <a:chOff x="884" y="3323"/>
              <a:chExt cx="824" cy="610"/>
            </a:xfrm>
          </p:grpSpPr>
          <p:sp>
            <p:nvSpPr>
              <p:cNvPr id="152625" name="Freeform 49"/>
              <p:cNvSpPr>
                <a:spLocks/>
              </p:cNvSpPr>
              <p:nvPr/>
            </p:nvSpPr>
            <p:spPr bwMode="auto">
              <a:xfrm>
                <a:off x="884" y="3323"/>
                <a:ext cx="824" cy="610"/>
              </a:xfrm>
              <a:custGeom>
                <a:avLst/>
                <a:gdLst>
                  <a:gd name="T0" fmla="*/ 439 w 1648"/>
                  <a:gd name="T1" fmla="*/ 586 h 1220"/>
                  <a:gd name="T2" fmla="*/ 531 w 1648"/>
                  <a:gd name="T3" fmla="*/ 627 h 1220"/>
                  <a:gd name="T4" fmla="*/ 568 w 1648"/>
                  <a:gd name="T5" fmla="*/ 573 h 1220"/>
                  <a:gd name="T6" fmla="*/ 626 w 1648"/>
                  <a:gd name="T7" fmla="*/ 498 h 1220"/>
                  <a:gd name="T8" fmla="*/ 696 w 1648"/>
                  <a:gd name="T9" fmla="*/ 422 h 1220"/>
                  <a:gd name="T10" fmla="*/ 788 w 1648"/>
                  <a:gd name="T11" fmla="*/ 350 h 1220"/>
                  <a:gd name="T12" fmla="*/ 902 w 1648"/>
                  <a:gd name="T13" fmla="*/ 268 h 1220"/>
                  <a:gd name="T14" fmla="*/ 1039 w 1648"/>
                  <a:gd name="T15" fmla="*/ 189 h 1220"/>
                  <a:gd name="T16" fmla="*/ 1188 w 1648"/>
                  <a:gd name="T17" fmla="*/ 101 h 1220"/>
                  <a:gd name="T18" fmla="*/ 1353 w 1648"/>
                  <a:gd name="T19" fmla="*/ 4 h 1220"/>
                  <a:gd name="T20" fmla="*/ 1416 w 1648"/>
                  <a:gd name="T21" fmla="*/ 0 h 1220"/>
                  <a:gd name="T22" fmla="*/ 1492 w 1648"/>
                  <a:gd name="T23" fmla="*/ 34 h 1220"/>
                  <a:gd name="T24" fmla="*/ 1560 w 1648"/>
                  <a:gd name="T25" fmla="*/ 117 h 1220"/>
                  <a:gd name="T26" fmla="*/ 1608 w 1648"/>
                  <a:gd name="T27" fmla="*/ 226 h 1220"/>
                  <a:gd name="T28" fmla="*/ 1631 w 1648"/>
                  <a:gd name="T29" fmla="*/ 350 h 1220"/>
                  <a:gd name="T30" fmla="*/ 1648 w 1648"/>
                  <a:gd name="T31" fmla="*/ 541 h 1220"/>
                  <a:gd name="T32" fmla="*/ 1642 w 1648"/>
                  <a:gd name="T33" fmla="*/ 663 h 1220"/>
                  <a:gd name="T34" fmla="*/ 1615 w 1648"/>
                  <a:gd name="T35" fmla="*/ 818 h 1220"/>
                  <a:gd name="T36" fmla="*/ 1563 w 1648"/>
                  <a:gd name="T37" fmla="*/ 969 h 1220"/>
                  <a:gd name="T38" fmla="*/ 1498 w 1648"/>
                  <a:gd name="T39" fmla="*/ 1108 h 1220"/>
                  <a:gd name="T40" fmla="*/ 1424 w 1648"/>
                  <a:gd name="T41" fmla="*/ 1220 h 1220"/>
                  <a:gd name="T42" fmla="*/ 0 w 1648"/>
                  <a:gd name="T43" fmla="*/ 1220 h 1220"/>
                  <a:gd name="T44" fmla="*/ 127 w 1648"/>
                  <a:gd name="T45" fmla="*/ 941 h 1220"/>
                  <a:gd name="T46" fmla="*/ 199 w 1648"/>
                  <a:gd name="T47" fmla="*/ 974 h 1220"/>
                  <a:gd name="T48" fmla="*/ 271 w 1648"/>
                  <a:gd name="T49" fmla="*/ 919 h 1220"/>
                  <a:gd name="T50" fmla="*/ 343 w 1648"/>
                  <a:gd name="T51" fmla="*/ 854 h 1220"/>
                  <a:gd name="T52" fmla="*/ 375 w 1648"/>
                  <a:gd name="T53" fmla="*/ 814 h 1220"/>
                  <a:gd name="T54" fmla="*/ 415 w 1648"/>
                  <a:gd name="T55" fmla="*/ 743 h 1220"/>
                  <a:gd name="T56" fmla="*/ 439 w 1648"/>
                  <a:gd name="T57" fmla="*/ 58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48" h="1220">
                    <a:moveTo>
                      <a:pt x="439" y="586"/>
                    </a:moveTo>
                    <a:lnTo>
                      <a:pt x="531" y="627"/>
                    </a:lnTo>
                    <a:lnTo>
                      <a:pt x="568" y="573"/>
                    </a:lnTo>
                    <a:lnTo>
                      <a:pt x="626" y="498"/>
                    </a:lnTo>
                    <a:lnTo>
                      <a:pt x="696" y="422"/>
                    </a:lnTo>
                    <a:lnTo>
                      <a:pt x="788" y="350"/>
                    </a:lnTo>
                    <a:lnTo>
                      <a:pt x="902" y="268"/>
                    </a:lnTo>
                    <a:lnTo>
                      <a:pt x="1039" y="189"/>
                    </a:lnTo>
                    <a:lnTo>
                      <a:pt x="1188" y="101"/>
                    </a:lnTo>
                    <a:lnTo>
                      <a:pt x="1353" y="4"/>
                    </a:lnTo>
                    <a:lnTo>
                      <a:pt x="1416" y="0"/>
                    </a:lnTo>
                    <a:lnTo>
                      <a:pt x="1492" y="34"/>
                    </a:lnTo>
                    <a:lnTo>
                      <a:pt x="1560" y="117"/>
                    </a:lnTo>
                    <a:lnTo>
                      <a:pt x="1608" y="226"/>
                    </a:lnTo>
                    <a:lnTo>
                      <a:pt x="1631" y="350"/>
                    </a:lnTo>
                    <a:lnTo>
                      <a:pt x="1648" y="541"/>
                    </a:lnTo>
                    <a:lnTo>
                      <a:pt x="1642" y="663"/>
                    </a:lnTo>
                    <a:lnTo>
                      <a:pt x="1615" y="818"/>
                    </a:lnTo>
                    <a:lnTo>
                      <a:pt x="1563" y="969"/>
                    </a:lnTo>
                    <a:lnTo>
                      <a:pt x="1498" y="1108"/>
                    </a:lnTo>
                    <a:lnTo>
                      <a:pt x="1424" y="1220"/>
                    </a:lnTo>
                    <a:lnTo>
                      <a:pt x="0" y="1220"/>
                    </a:lnTo>
                    <a:lnTo>
                      <a:pt x="127" y="941"/>
                    </a:lnTo>
                    <a:lnTo>
                      <a:pt x="199" y="974"/>
                    </a:lnTo>
                    <a:lnTo>
                      <a:pt x="271" y="919"/>
                    </a:lnTo>
                    <a:lnTo>
                      <a:pt x="343" y="854"/>
                    </a:lnTo>
                    <a:lnTo>
                      <a:pt x="375" y="814"/>
                    </a:lnTo>
                    <a:lnTo>
                      <a:pt x="415" y="743"/>
                    </a:lnTo>
                    <a:lnTo>
                      <a:pt x="439" y="586"/>
                    </a:lnTo>
                    <a:close/>
                  </a:path>
                </a:pathLst>
              </a:custGeom>
              <a:solidFill>
                <a:srgbClr val="00FFFF"/>
              </a:solidFill>
              <a:ln w="6350">
                <a:solidFill>
                  <a:srgbClr val="000000"/>
                </a:solidFill>
                <a:prstDash val="solid"/>
                <a:round/>
                <a:headEnd/>
                <a:tailEnd/>
              </a:ln>
            </p:spPr>
            <p:txBody>
              <a:bodyPr/>
              <a:lstStyle/>
              <a:p>
                <a:endParaRPr lang="zh-CN" altLang="en-US"/>
              </a:p>
            </p:txBody>
          </p:sp>
          <p:grpSp>
            <p:nvGrpSpPr>
              <p:cNvPr id="152626" name="Group 50"/>
              <p:cNvGrpSpPr>
                <a:grpSpLocks/>
              </p:cNvGrpSpPr>
              <p:nvPr/>
            </p:nvGrpSpPr>
            <p:grpSpPr bwMode="auto">
              <a:xfrm>
                <a:off x="1130" y="3517"/>
                <a:ext cx="333" cy="320"/>
                <a:chOff x="1130" y="3517"/>
                <a:chExt cx="333" cy="320"/>
              </a:xfrm>
            </p:grpSpPr>
            <p:sp>
              <p:nvSpPr>
                <p:cNvPr id="152627" name="Freeform 51"/>
                <p:cNvSpPr>
                  <a:spLocks/>
                </p:cNvSpPr>
                <p:nvPr/>
              </p:nvSpPr>
              <p:spPr bwMode="auto">
                <a:xfrm>
                  <a:off x="1130" y="3521"/>
                  <a:ext cx="333" cy="316"/>
                </a:xfrm>
                <a:custGeom>
                  <a:avLst/>
                  <a:gdLst>
                    <a:gd name="T0" fmla="*/ 0 w 667"/>
                    <a:gd name="T1" fmla="*/ 214 h 630"/>
                    <a:gd name="T2" fmla="*/ 32 w 667"/>
                    <a:gd name="T3" fmla="*/ 239 h 630"/>
                    <a:gd name="T4" fmla="*/ 63 w 667"/>
                    <a:gd name="T5" fmla="*/ 258 h 630"/>
                    <a:gd name="T6" fmla="*/ 131 w 667"/>
                    <a:gd name="T7" fmla="*/ 306 h 630"/>
                    <a:gd name="T8" fmla="*/ 188 w 667"/>
                    <a:gd name="T9" fmla="*/ 354 h 630"/>
                    <a:gd name="T10" fmla="*/ 223 w 667"/>
                    <a:gd name="T11" fmla="*/ 394 h 630"/>
                    <a:gd name="T12" fmla="*/ 260 w 667"/>
                    <a:gd name="T13" fmla="*/ 442 h 630"/>
                    <a:gd name="T14" fmla="*/ 264 w 667"/>
                    <a:gd name="T15" fmla="*/ 481 h 630"/>
                    <a:gd name="T16" fmla="*/ 296 w 667"/>
                    <a:gd name="T17" fmla="*/ 476 h 630"/>
                    <a:gd name="T18" fmla="*/ 304 w 667"/>
                    <a:gd name="T19" fmla="*/ 494 h 630"/>
                    <a:gd name="T20" fmla="*/ 323 w 667"/>
                    <a:gd name="T21" fmla="*/ 522 h 630"/>
                    <a:gd name="T22" fmla="*/ 331 w 667"/>
                    <a:gd name="T23" fmla="*/ 538 h 630"/>
                    <a:gd name="T24" fmla="*/ 323 w 667"/>
                    <a:gd name="T25" fmla="*/ 550 h 630"/>
                    <a:gd name="T26" fmla="*/ 352 w 667"/>
                    <a:gd name="T27" fmla="*/ 556 h 630"/>
                    <a:gd name="T28" fmla="*/ 400 w 667"/>
                    <a:gd name="T29" fmla="*/ 590 h 630"/>
                    <a:gd name="T30" fmla="*/ 404 w 667"/>
                    <a:gd name="T31" fmla="*/ 630 h 630"/>
                    <a:gd name="T32" fmla="*/ 409 w 667"/>
                    <a:gd name="T33" fmla="*/ 556 h 630"/>
                    <a:gd name="T34" fmla="*/ 381 w 667"/>
                    <a:gd name="T35" fmla="*/ 534 h 630"/>
                    <a:gd name="T36" fmla="*/ 388 w 667"/>
                    <a:gd name="T37" fmla="*/ 469 h 630"/>
                    <a:gd name="T38" fmla="*/ 388 w 667"/>
                    <a:gd name="T39" fmla="*/ 464 h 630"/>
                    <a:gd name="T40" fmla="*/ 397 w 667"/>
                    <a:gd name="T41" fmla="*/ 433 h 630"/>
                    <a:gd name="T42" fmla="*/ 415 w 667"/>
                    <a:gd name="T43" fmla="*/ 354 h 630"/>
                    <a:gd name="T44" fmla="*/ 443 w 667"/>
                    <a:gd name="T45" fmla="*/ 298 h 630"/>
                    <a:gd name="T46" fmla="*/ 489 w 667"/>
                    <a:gd name="T47" fmla="*/ 267 h 630"/>
                    <a:gd name="T48" fmla="*/ 543 w 667"/>
                    <a:gd name="T49" fmla="*/ 218 h 630"/>
                    <a:gd name="T50" fmla="*/ 615 w 667"/>
                    <a:gd name="T51" fmla="*/ 145 h 630"/>
                    <a:gd name="T52" fmla="*/ 643 w 667"/>
                    <a:gd name="T53" fmla="*/ 84 h 630"/>
                    <a:gd name="T54" fmla="*/ 659 w 667"/>
                    <a:gd name="T55" fmla="*/ 41 h 630"/>
                    <a:gd name="T56" fmla="*/ 667 w 667"/>
                    <a:gd name="T57" fmla="*/ 0 h 630"/>
                    <a:gd name="T58" fmla="*/ 618 w 667"/>
                    <a:gd name="T59" fmla="*/ 92 h 630"/>
                    <a:gd name="T60" fmla="*/ 571 w 667"/>
                    <a:gd name="T61" fmla="*/ 161 h 630"/>
                    <a:gd name="T62" fmla="*/ 507 w 667"/>
                    <a:gd name="T63" fmla="*/ 205 h 630"/>
                    <a:gd name="T64" fmla="*/ 461 w 667"/>
                    <a:gd name="T65" fmla="*/ 230 h 630"/>
                    <a:gd name="T66" fmla="*/ 415 w 667"/>
                    <a:gd name="T67" fmla="*/ 269 h 630"/>
                    <a:gd name="T68" fmla="*/ 368 w 667"/>
                    <a:gd name="T69" fmla="*/ 326 h 630"/>
                    <a:gd name="T70" fmla="*/ 344 w 667"/>
                    <a:gd name="T71" fmla="*/ 369 h 630"/>
                    <a:gd name="T72" fmla="*/ 340 w 667"/>
                    <a:gd name="T73" fmla="*/ 426 h 630"/>
                    <a:gd name="T74" fmla="*/ 331 w 667"/>
                    <a:gd name="T75" fmla="*/ 481 h 630"/>
                    <a:gd name="T76" fmla="*/ 344 w 667"/>
                    <a:gd name="T77" fmla="*/ 497 h 630"/>
                    <a:gd name="T78" fmla="*/ 319 w 667"/>
                    <a:gd name="T79" fmla="*/ 481 h 630"/>
                    <a:gd name="T80" fmla="*/ 313 w 667"/>
                    <a:gd name="T81" fmla="*/ 449 h 630"/>
                    <a:gd name="T82" fmla="*/ 288 w 667"/>
                    <a:gd name="T83" fmla="*/ 454 h 630"/>
                    <a:gd name="T84" fmla="*/ 285 w 667"/>
                    <a:gd name="T85" fmla="*/ 421 h 630"/>
                    <a:gd name="T86" fmla="*/ 239 w 667"/>
                    <a:gd name="T87" fmla="*/ 378 h 630"/>
                    <a:gd name="T88" fmla="*/ 176 w 667"/>
                    <a:gd name="T89" fmla="*/ 322 h 630"/>
                    <a:gd name="T90" fmla="*/ 96 w 667"/>
                    <a:gd name="T91" fmla="*/ 255 h 630"/>
                    <a:gd name="T92" fmla="*/ 0 w 667"/>
                    <a:gd name="T93" fmla="*/ 21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7" h="630">
                      <a:moveTo>
                        <a:pt x="0" y="214"/>
                      </a:moveTo>
                      <a:lnTo>
                        <a:pt x="32" y="239"/>
                      </a:lnTo>
                      <a:lnTo>
                        <a:pt x="63" y="258"/>
                      </a:lnTo>
                      <a:lnTo>
                        <a:pt x="131" y="306"/>
                      </a:lnTo>
                      <a:lnTo>
                        <a:pt x="188" y="354"/>
                      </a:lnTo>
                      <a:lnTo>
                        <a:pt x="223" y="394"/>
                      </a:lnTo>
                      <a:lnTo>
                        <a:pt x="260" y="442"/>
                      </a:lnTo>
                      <a:lnTo>
                        <a:pt x="264" y="481"/>
                      </a:lnTo>
                      <a:lnTo>
                        <a:pt x="296" y="476"/>
                      </a:lnTo>
                      <a:lnTo>
                        <a:pt x="304" y="494"/>
                      </a:lnTo>
                      <a:lnTo>
                        <a:pt x="323" y="522"/>
                      </a:lnTo>
                      <a:lnTo>
                        <a:pt x="331" y="538"/>
                      </a:lnTo>
                      <a:lnTo>
                        <a:pt x="323" y="550"/>
                      </a:lnTo>
                      <a:lnTo>
                        <a:pt x="352" y="556"/>
                      </a:lnTo>
                      <a:lnTo>
                        <a:pt x="400" y="590"/>
                      </a:lnTo>
                      <a:lnTo>
                        <a:pt x="404" y="630"/>
                      </a:lnTo>
                      <a:lnTo>
                        <a:pt x="409" y="556"/>
                      </a:lnTo>
                      <a:lnTo>
                        <a:pt x="381" y="534"/>
                      </a:lnTo>
                      <a:lnTo>
                        <a:pt x="388" y="469"/>
                      </a:lnTo>
                      <a:lnTo>
                        <a:pt x="388" y="464"/>
                      </a:lnTo>
                      <a:lnTo>
                        <a:pt x="397" y="433"/>
                      </a:lnTo>
                      <a:lnTo>
                        <a:pt x="415" y="354"/>
                      </a:lnTo>
                      <a:lnTo>
                        <a:pt x="443" y="298"/>
                      </a:lnTo>
                      <a:lnTo>
                        <a:pt x="489" y="267"/>
                      </a:lnTo>
                      <a:lnTo>
                        <a:pt x="543" y="218"/>
                      </a:lnTo>
                      <a:lnTo>
                        <a:pt x="615" y="145"/>
                      </a:lnTo>
                      <a:lnTo>
                        <a:pt x="643" y="84"/>
                      </a:lnTo>
                      <a:lnTo>
                        <a:pt x="659" y="41"/>
                      </a:lnTo>
                      <a:lnTo>
                        <a:pt x="667" y="0"/>
                      </a:lnTo>
                      <a:lnTo>
                        <a:pt x="618" y="92"/>
                      </a:lnTo>
                      <a:lnTo>
                        <a:pt x="571" y="161"/>
                      </a:lnTo>
                      <a:lnTo>
                        <a:pt x="507" y="205"/>
                      </a:lnTo>
                      <a:lnTo>
                        <a:pt x="461" y="230"/>
                      </a:lnTo>
                      <a:lnTo>
                        <a:pt x="415" y="269"/>
                      </a:lnTo>
                      <a:lnTo>
                        <a:pt x="368" y="326"/>
                      </a:lnTo>
                      <a:lnTo>
                        <a:pt x="344" y="369"/>
                      </a:lnTo>
                      <a:lnTo>
                        <a:pt x="340" y="426"/>
                      </a:lnTo>
                      <a:lnTo>
                        <a:pt x="331" y="481"/>
                      </a:lnTo>
                      <a:lnTo>
                        <a:pt x="344" y="497"/>
                      </a:lnTo>
                      <a:lnTo>
                        <a:pt x="319" y="481"/>
                      </a:lnTo>
                      <a:lnTo>
                        <a:pt x="313" y="449"/>
                      </a:lnTo>
                      <a:lnTo>
                        <a:pt x="288" y="454"/>
                      </a:lnTo>
                      <a:lnTo>
                        <a:pt x="285" y="421"/>
                      </a:lnTo>
                      <a:lnTo>
                        <a:pt x="239" y="378"/>
                      </a:lnTo>
                      <a:lnTo>
                        <a:pt x="176" y="322"/>
                      </a:lnTo>
                      <a:lnTo>
                        <a:pt x="96" y="255"/>
                      </a:lnTo>
                      <a:lnTo>
                        <a:pt x="0" y="214"/>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152628" name="Freeform 52"/>
                <p:cNvSpPr>
                  <a:spLocks/>
                </p:cNvSpPr>
                <p:nvPr/>
              </p:nvSpPr>
              <p:spPr bwMode="auto">
                <a:xfrm>
                  <a:off x="1132" y="3517"/>
                  <a:ext cx="330" cy="283"/>
                </a:xfrm>
                <a:custGeom>
                  <a:avLst/>
                  <a:gdLst>
                    <a:gd name="T0" fmla="*/ 0 w 661"/>
                    <a:gd name="T1" fmla="*/ 227 h 567"/>
                    <a:gd name="T2" fmla="*/ 56 w 661"/>
                    <a:gd name="T3" fmla="*/ 235 h 567"/>
                    <a:gd name="T4" fmla="*/ 104 w 661"/>
                    <a:gd name="T5" fmla="*/ 272 h 567"/>
                    <a:gd name="T6" fmla="*/ 195 w 661"/>
                    <a:gd name="T7" fmla="*/ 339 h 567"/>
                    <a:gd name="T8" fmla="*/ 280 w 661"/>
                    <a:gd name="T9" fmla="*/ 426 h 567"/>
                    <a:gd name="T10" fmla="*/ 283 w 661"/>
                    <a:gd name="T11" fmla="*/ 457 h 567"/>
                    <a:gd name="T12" fmla="*/ 310 w 661"/>
                    <a:gd name="T13" fmla="*/ 450 h 567"/>
                    <a:gd name="T14" fmla="*/ 327 w 661"/>
                    <a:gd name="T15" fmla="*/ 487 h 567"/>
                    <a:gd name="T16" fmla="*/ 331 w 661"/>
                    <a:gd name="T17" fmla="*/ 511 h 567"/>
                    <a:gd name="T18" fmla="*/ 390 w 661"/>
                    <a:gd name="T19" fmla="*/ 567 h 567"/>
                    <a:gd name="T20" fmla="*/ 331 w 661"/>
                    <a:gd name="T21" fmla="*/ 507 h 567"/>
                    <a:gd name="T22" fmla="*/ 324 w 661"/>
                    <a:gd name="T23" fmla="*/ 474 h 567"/>
                    <a:gd name="T24" fmla="*/ 336 w 661"/>
                    <a:gd name="T25" fmla="*/ 376 h 567"/>
                    <a:gd name="T26" fmla="*/ 387 w 661"/>
                    <a:gd name="T27" fmla="*/ 294 h 567"/>
                    <a:gd name="T28" fmla="*/ 464 w 661"/>
                    <a:gd name="T29" fmla="*/ 230 h 567"/>
                    <a:gd name="T30" fmla="*/ 539 w 661"/>
                    <a:gd name="T31" fmla="*/ 185 h 567"/>
                    <a:gd name="T32" fmla="*/ 591 w 661"/>
                    <a:gd name="T33" fmla="*/ 123 h 567"/>
                    <a:gd name="T34" fmla="*/ 628 w 661"/>
                    <a:gd name="T35" fmla="*/ 74 h 567"/>
                    <a:gd name="T36" fmla="*/ 661 w 661"/>
                    <a:gd name="T37"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1" h="567">
                      <a:moveTo>
                        <a:pt x="0" y="227"/>
                      </a:moveTo>
                      <a:lnTo>
                        <a:pt x="56" y="235"/>
                      </a:lnTo>
                      <a:lnTo>
                        <a:pt x="104" y="272"/>
                      </a:lnTo>
                      <a:lnTo>
                        <a:pt x="195" y="339"/>
                      </a:lnTo>
                      <a:lnTo>
                        <a:pt x="280" y="426"/>
                      </a:lnTo>
                      <a:lnTo>
                        <a:pt x="283" y="457"/>
                      </a:lnTo>
                      <a:lnTo>
                        <a:pt x="310" y="450"/>
                      </a:lnTo>
                      <a:lnTo>
                        <a:pt x="327" y="487"/>
                      </a:lnTo>
                      <a:lnTo>
                        <a:pt x="331" y="511"/>
                      </a:lnTo>
                      <a:lnTo>
                        <a:pt x="390" y="567"/>
                      </a:lnTo>
                      <a:lnTo>
                        <a:pt x="331" y="507"/>
                      </a:lnTo>
                      <a:lnTo>
                        <a:pt x="324" y="474"/>
                      </a:lnTo>
                      <a:lnTo>
                        <a:pt x="336" y="376"/>
                      </a:lnTo>
                      <a:lnTo>
                        <a:pt x="387" y="294"/>
                      </a:lnTo>
                      <a:lnTo>
                        <a:pt x="464" y="230"/>
                      </a:lnTo>
                      <a:lnTo>
                        <a:pt x="539" y="185"/>
                      </a:lnTo>
                      <a:lnTo>
                        <a:pt x="591" y="123"/>
                      </a:lnTo>
                      <a:lnTo>
                        <a:pt x="628" y="74"/>
                      </a:lnTo>
                      <a:lnTo>
                        <a:pt x="661"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2629" name="Group 53"/>
              <p:cNvGrpSpPr>
                <a:grpSpLocks/>
              </p:cNvGrpSpPr>
              <p:nvPr/>
            </p:nvGrpSpPr>
            <p:grpSpPr bwMode="auto">
              <a:xfrm>
                <a:off x="939" y="3808"/>
                <a:ext cx="131" cy="125"/>
                <a:chOff x="939" y="3808"/>
                <a:chExt cx="131" cy="125"/>
              </a:xfrm>
            </p:grpSpPr>
            <p:sp>
              <p:nvSpPr>
                <p:cNvPr id="152630" name="Freeform 54"/>
                <p:cNvSpPr>
                  <a:spLocks/>
                </p:cNvSpPr>
                <p:nvPr/>
              </p:nvSpPr>
              <p:spPr bwMode="auto">
                <a:xfrm>
                  <a:off x="939" y="3808"/>
                  <a:ext cx="131" cy="123"/>
                </a:xfrm>
                <a:custGeom>
                  <a:avLst/>
                  <a:gdLst>
                    <a:gd name="T0" fmla="*/ 0 w 262"/>
                    <a:gd name="T1" fmla="*/ 0 h 245"/>
                    <a:gd name="T2" fmla="*/ 128 w 262"/>
                    <a:gd name="T3" fmla="*/ 33 h 245"/>
                    <a:gd name="T4" fmla="*/ 160 w 262"/>
                    <a:gd name="T5" fmla="*/ 57 h 245"/>
                    <a:gd name="T6" fmla="*/ 188 w 262"/>
                    <a:gd name="T7" fmla="*/ 133 h 245"/>
                    <a:gd name="T8" fmla="*/ 192 w 262"/>
                    <a:gd name="T9" fmla="*/ 137 h 245"/>
                    <a:gd name="T10" fmla="*/ 213 w 262"/>
                    <a:gd name="T11" fmla="*/ 161 h 245"/>
                    <a:gd name="T12" fmla="*/ 229 w 262"/>
                    <a:gd name="T13" fmla="*/ 184 h 245"/>
                    <a:gd name="T14" fmla="*/ 251 w 262"/>
                    <a:gd name="T15" fmla="*/ 198 h 245"/>
                    <a:gd name="T16" fmla="*/ 251 w 262"/>
                    <a:gd name="T17" fmla="*/ 222 h 245"/>
                    <a:gd name="T18" fmla="*/ 262 w 262"/>
                    <a:gd name="T19" fmla="*/ 245 h 245"/>
                    <a:gd name="T20" fmla="*/ 241 w 262"/>
                    <a:gd name="T21" fmla="*/ 245 h 245"/>
                    <a:gd name="T22" fmla="*/ 240 w 262"/>
                    <a:gd name="T23" fmla="*/ 235 h 245"/>
                    <a:gd name="T24" fmla="*/ 240 w 262"/>
                    <a:gd name="T25" fmla="*/ 206 h 245"/>
                    <a:gd name="T26" fmla="*/ 204 w 262"/>
                    <a:gd name="T27" fmla="*/ 188 h 245"/>
                    <a:gd name="T28" fmla="*/ 176 w 262"/>
                    <a:gd name="T29" fmla="*/ 141 h 245"/>
                    <a:gd name="T30" fmla="*/ 160 w 262"/>
                    <a:gd name="T31" fmla="*/ 109 h 245"/>
                    <a:gd name="T32" fmla="*/ 135 w 262"/>
                    <a:gd name="T33" fmla="*/ 57 h 245"/>
                    <a:gd name="T34" fmla="*/ 87 w 262"/>
                    <a:gd name="T35" fmla="*/ 29 h 245"/>
                    <a:gd name="T36" fmla="*/ 0 w 262"/>
                    <a:gd name="T3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2" h="245">
                      <a:moveTo>
                        <a:pt x="0" y="0"/>
                      </a:moveTo>
                      <a:lnTo>
                        <a:pt x="128" y="33"/>
                      </a:lnTo>
                      <a:lnTo>
                        <a:pt x="160" y="57"/>
                      </a:lnTo>
                      <a:lnTo>
                        <a:pt x="188" y="133"/>
                      </a:lnTo>
                      <a:lnTo>
                        <a:pt x="192" y="137"/>
                      </a:lnTo>
                      <a:lnTo>
                        <a:pt x="213" y="161"/>
                      </a:lnTo>
                      <a:lnTo>
                        <a:pt x="229" y="184"/>
                      </a:lnTo>
                      <a:lnTo>
                        <a:pt x="251" y="198"/>
                      </a:lnTo>
                      <a:lnTo>
                        <a:pt x="251" y="222"/>
                      </a:lnTo>
                      <a:lnTo>
                        <a:pt x="262" y="245"/>
                      </a:lnTo>
                      <a:lnTo>
                        <a:pt x="241" y="245"/>
                      </a:lnTo>
                      <a:lnTo>
                        <a:pt x="240" y="235"/>
                      </a:lnTo>
                      <a:lnTo>
                        <a:pt x="240" y="206"/>
                      </a:lnTo>
                      <a:lnTo>
                        <a:pt x="204" y="188"/>
                      </a:lnTo>
                      <a:lnTo>
                        <a:pt x="176" y="141"/>
                      </a:lnTo>
                      <a:lnTo>
                        <a:pt x="160" y="109"/>
                      </a:lnTo>
                      <a:lnTo>
                        <a:pt x="135" y="57"/>
                      </a:lnTo>
                      <a:lnTo>
                        <a:pt x="87" y="29"/>
                      </a:lnTo>
                      <a:lnTo>
                        <a:pt x="0" y="0"/>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152631" name="Freeform 55"/>
                <p:cNvSpPr>
                  <a:spLocks/>
                </p:cNvSpPr>
                <p:nvPr/>
              </p:nvSpPr>
              <p:spPr bwMode="auto">
                <a:xfrm>
                  <a:off x="946" y="3810"/>
                  <a:ext cx="112" cy="123"/>
                </a:xfrm>
                <a:custGeom>
                  <a:avLst/>
                  <a:gdLst>
                    <a:gd name="T0" fmla="*/ 0 w 222"/>
                    <a:gd name="T1" fmla="*/ 0 h 245"/>
                    <a:gd name="T2" fmla="*/ 85 w 222"/>
                    <a:gd name="T3" fmla="*/ 36 h 245"/>
                    <a:gd name="T4" fmla="*/ 122 w 222"/>
                    <a:gd name="T5" fmla="*/ 58 h 245"/>
                    <a:gd name="T6" fmla="*/ 141 w 222"/>
                    <a:gd name="T7" fmla="*/ 96 h 245"/>
                    <a:gd name="T8" fmla="*/ 160 w 222"/>
                    <a:gd name="T9" fmla="*/ 147 h 245"/>
                    <a:gd name="T10" fmla="*/ 178 w 222"/>
                    <a:gd name="T11" fmla="*/ 176 h 245"/>
                    <a:gd name="T12" fmla="*/ 204 w 222"/>
                    <a:gd name="T13" fmla="*/ 195 h 245"/>
                    <a:gd name="T14" fmla="*/ 219 w 222"/>
                    <a:gd name="T15" fmla="*/ 210 h 245"/>
                    <a:gd name="T16" fmla="*/ 222 w 222"/>
                    <a:gd name="T17"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45">
                      <a:moveTo>
                        <a:pt x="0" y="0"/>
                      </a:moveTo>
                      <a:lnTo>
                        <a:pt x="85" y="36"/>
                      </a:lnTo>
                      <a:lnTo>
                        <a:pt x="122" y="58"/>
                      </a:lnTo>
                      <a:lnTo>
                        <a:pt x="141" y="96"/>
                      </a:lnTo>
                      <a:lnTo>
                        <a:pt x="160" y="147"/>
                      </a:lnTo>
                      <a:lnTo>
                        <a:pt x="178" y="176"/>
                      </a:lnTo>
                      <a:lnTo>
                        <a:pt x="204" y="195"/>
                      </a:lnTo>
                      <a:lnTo>
                        <a:pt x="219" y="210"/>
                      </a:lnTo>
                      <a:lnTo>
                        <a:pt x="222" y="24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2632" name="Group 56"/>
              <p:cNvGrpSpPr>
                <a:grpSpLocks/>
              </p:cNvGrpSpPr>
              <p:nvPr/>
            </p:nvGrpSpPr>
            <p:grpSpPr bwMode="auto">
              <a:xfrm>
                <a:off x="1512" y="3664"/>
                <a:ext cx="194" cy="269"/>
                <a:chOff x="1512" y="3664"/>
                <a:chExt cx="194" cy="269"/>
              </a:xfrm>
            </p:grpSpPr>
            <p:sp>
              <p:nvSpPr>
                <p:cNvPr id="152633" name="Freeform 57"/>
                <p:cNvSpPr>
                  <a:spLocks/>
                </p:cNvSpPr>
                <p:nvPr/>
              </p:nvSpPr>
              <p:spPr bwMode="auto">
                <a:xfrm>
                  <a:off x="1516" y="3667"/>
                  <a:ext cx="189" cy="264"/>
                </a:xfrm>
                <a:custGeom>
                  <a:avLst/>
                  <a:gdLst>
                    <a:gd name="T0" fmla="*/ 378 w 378"/>
                    <a:gd name="T1" fmla="*/ 0 h 530"/>
                    <a:gd name="T2" fmla="*/ 366 w 378"/>
                    <a:gd name="T3" fmla="*/ 62 h 530"/>
                    <a:gd name="T4" fmla="*/ 342 w 378"/>
                    <a:gd name="T5" fmla="*/ 105 h 530"/>
                    <a:gd name="T6" fmla="*/ 298 w 378"/>
                    <a:gd name="T7" fmla="*/ 144 h 530"/>
                    <a:gd name="T8" fmla="*/ 245 w 378"/>
                    <a:gd name="T9" fmla="*/ 188 h 530"/>
                    <a:gd name="T10" fmla="*/ 184 w 378"/>
                    <a:gd name="T11" fmla="*/ 233 h 530"/>
                    <a:gd name="T12" fmla="*/ 134 w 378"/>
                    <a:gd name="T13" fmla="*/ 272 h 530"/>
                    <a:gd name="T14" fmla="*/ 95 w 378"/>
                    <a:gd name="T15" fmla="*/ 336 h 530"/>
                    <a:gd name="T16" fmla="*/ 67 w 378"/>
                    <a:gd name="T17" fmla="*/ 393 h 530"/>
                    <a:gd name="T18" fmla="*/ 54 w 378"/>
                    <a:gd name="T19" fmla="*/ 445 h 530"/>
                    <a:gd name="T20" fmla="*/ 38 w 378"/>
                    <a:gd name="T21" fmla="*/ 487 h 530"/>
                    <a:gd name="T22" fmla="*/ 20 w 378"/>
                    <a:gd name="T23" fmla="*/ 522 h 530"/>
                    <a:gd name="T24" fmla="*/ 0 w 378"/>
                    <a:gd name="T25" fmla="*/ 530 h 530"/>
                    <a:gd name="T26" fmla="*/ 27 w 378"/>
                    <a:gd name="T27" fmla="*/ 527 h 530"/>
                    <a:gd name="T28" fmla="*/ 47 w 378"/>
                    <a:gd name="T29" fmla="*/ 527 h 530"/>
                    <a:gd name="T30" fmla="*/ 79 w 378"/>
                    <a:gd name="T31" fmla="*/ 482 h 530"/>
                    <a:gd name="T32" fmla="*/ 91 w 378"/>
                    <a:gd name="T33" fmla="*/ 434 h 530"/>
                    <a:gd name="T34" fmla="*/ 107 w 378"/>
                    <a:gd name="T35" fmla="*/ 393 h 530"/>
                    <a:gd name="T36" fmla="*/ 134 w 378"/>
                    <a:gd name="T37" fmla="*/ 341 h 530"/>
                    <a:gd name="T38" fmla="*/ 171 w 378"/>
                    <a:gd name="T39" fmla="*/ 304 h 530"/>
                    <a:gd name="T40" fmla="*/ 196 w 378"/>
                    <a:gd name="T41" fmla="*/ 268 h 530"/>
                    <a:gd name="T42" fmla="*/ 241 w 378"/>
                    <a:gd name="T43" fmla="*/ 237 h 530"/>
                    <a:gd name="T44" fmla="*/ 286 w 378"/>
                    <a:gd name="T45" fmla="*/ 212 h 530"/>
                    <a:gd name="T46" fmla="*/ 325 w 378"/>
                    <a:gd name="T47" fmla="*/ 157 h 530"/>
                    <a:gd name="T48" fmla="*/ 345 w 378"/>
                    <a:gd name="T49" fmla="*/ 117 h 530"/>
                    <a:gd name="T50" fmla="*/ 363 w 378"/>
                    <a:gd name="T51" fmla="*/ 82 h 530"/>
                    <a:gd name="T52" fmla="*/ 378 w 378"/>
                    <a:gd name="T53"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8" h="530">
                      <a:moveTo>
                        <a:pt x="378" y="0"/>
                      </a:moveTo>
                      <a:lnTo>
                        <a:pt x="366" y="62"/>
                      </a:lnTo>
                      <a:lnTo>
                        <a:pt x="342" y="105"/>
                      </a:lnTo>
                      <a:lnTo>
                        <a:pt x="298" y="144"/>
                      </a:lnTo>
                      <a:lnTo>
                        <a:pt x="245" y="188"/>
                      </a:lnTo>
                      <a:lnTo>
                        <a:pt x="184" y="233"/>
                      </a:lnTo>
                      <a:lnTo>
                        <a:pt x="134" y="272"/>
                      </a:lnTo>
                      <a:lnTo>
                        <a:pt x="95" y="336"/>
                      </a:lnTo>
                      <a:lnTo>
                        <a:pt x="67" y="393"/>
                      </a:lnTo>
                      <a:lnTo>
                        <a:pt x="54" y="445"/>
                      </a:lnTo>
                      <a:lnTo>
                        <a:pt x="38" y="487"/>
                      </a:lnTo>
                      <a:lnTo>
                        <a:pt x="20" y="522"/>
                      </a:lnTo>
                      <a:lnTo>
                        <a:pt x="0" y="530"/>
                      </a:lnTo>
                      <a:lnTo>
                        <a:pt x="27" y="527"/>
                      </a:lnTo>
                      <a:lnTo>
                        <a:pt x="47" y="527"/>
                      </a:lnTo>
                      <a:lnTo>
                        <a:pt x="79" y="482"/>
                      </a:lnTo>
                      <a:lnTo>
                        <a:pt x="91" y="434"/>
                      </a:lnTo>
                      <a:lnTo>
                        <a:pt x="107" y="393"/>
                      </a:lnTo>
                      <a:lnTo>
                        <a:pt x="134" y="341"/>
                      </a:lnTo>
                      <a:lnTo>
                        <a:pt x="171" y="304"/>
                      </a:lnTo>
                      <a:lnTo>
                        <a:pt x="196" y="268"/>
                      </a:lnTo>
                      <a:lnTo>
                        <a:pt x="241" y="237"/>
                      </a:lnTo>
                      <a:lnTo>
                        <a:pt x="286" y="212"/>
                      </a:lnTo>
                      <a:lnTo>
                        <a:pt x="325" y="157"/>
                      </a:lnTo>
                      <a:lnTo>
                        <a:pt x="345" y="117"/>
                      </a:lnTo>
                      <a:lnTo>
                        <a:pt x="363" y="82"/>
                      </a:lnTo>
                      <a:lnTo>
                        <a:pt x="378" y="0"/>
                      </a:lnTo>
                      <a:close/>
                    </a:path>
                  </a:pathLst>
                </a:custGeom>
                <a:solidFill>
                  <a:srgbClr val="00C0E0"/>
                </a:solidFill>
                <a:ln w="6350">
                  <a:solidFill>
                    <a:srgbClr val="00C0E0"/>
                  </a:solidFill>
                  <a:prstDash val="solid"/>
                  <a:round/>
                  <a:headEnd/>
                  <a:tailEnd/>
                </a:ln>
              </p:spPr>
              <p:txBody>
                <a:bodyPr/>
                <a:lstStyle/>
                <a:p>
                  <a:endParaRPr lang="zh-CN" altLang="en-US"/>
                </a:p>
              </p:txBody>
            </p:sp>
            <p:sp>
              <p:nvSpPr>
                <p:cNvPr id="152634" name="Freeform 58"/>
                <p:cNvSpPr>
                  <a:spLocks/>
                </p:cNvSpPr>
                <p:nvPr/>
              </p:nvSpPr>
              <p:spPr bwMode="auto">
                <a:xfrm>
                  <a:off x="1512" y="3664"/>
                  <a:ext cx="194" cy="269"/>
                </a:xfrm>
                <a:custGeom>
                  <a:avLst/>
                  <a:gdLst>
                    <a:gd name="T0" fmla="*/ 0 w 386"/>
                    <a:gd name="T1" fmla="*/ 539 h 539"/>
                    <a:gd name="T2" fmla="*/ 36 w 386"/>
                    <a:gd name="T3" fmla="*/ 523 h 539"/>
                    <a:gd name="T4" fmla="*/ 58 w 386"/>
                    <a:gd name="T5" fmla="*/ 491 h 539"/>
                    <a:gd name="T6" fmla="*/ 70 w 386"/>
                    <a:gd name="T7" fmla="*/ 436 h 539"/>
                    <a:gd name="T8" fmla="*/ 102 w 386"/>
                    <a:gd name="T9" fmla="*/ 341 h 539"/>
                    <a:gd name="T10" fmla="*/ 154 w 386"/>
                    <a:gd name="T11" fmla="*/ 267 h 539"/>
                    <a:gd name="T12" fmla="*/ 255 w 386"/>
                    <a:gd name="T13" fmla="*/ 196 h 539"/>
                    <a:gd name="T14" fmla="*/ 299 w 386"/>
                    <a:gd name="T15" fmla="*/ 163 h 539"/>
                    <a:gd name="T16" fmla="*/ 364 w 386"/>
                    <a:gd name="T17" fmla="*/ 93 h 539"/>
                    <a:gd name="T18" fmla="*/ 380 w 386"/>
                    <a:gd name="T19" fmla="*/ 35 h 539"/>
                    <a:gd name="T20" fmla="*/ 386 w 386"/>
                    <a:gd name="T21"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6" h="539">
                      <a:moveTo>
                        <a:pt x="0" y="539"/>
                      </a:moveTo>
                      <a:lnTo>
                        <a:pt x="36" y="523"/>
                      </a:lnTo>
                      <a:lnTo>
                        <a:pt x="58" y="491"/>
                      </a:lnTo>
                      <a:lnTo>
                        <a:pt x="70" y="436"/>
                      </a:lnTo>
                      <a:lnTo>
                        <a:pt x="102" y="341"/>
                      </a:lnTo>
                      <a:lnTo>
                        <a:pt x="154" y="267"/>
                      </a:lnTo>
                      <a:lnTo>
                        <a:pt x="255" y="196"/>
                      </a:lnTo>
                      <a:lnTo>
                        <a:pt x="299" y="163"/>
                      </a:lnTo>
                      <a:lnTo>
                        <a:pt x="364" y="93"/>
                      </a:lnTo>
                      <a:lnTo>
                        <a:pt x="380" y="35"/>
                      </a:lnTo>
                      <a:lnTo>
                        <a:pt x="38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52635" name="Group 59"/>
            <p:cNvGrpSpPr>
              <a:grpSpLocks/>
            </p:cNvGrpSpPr>
            <p:nvPr/>
          </p:nvGrpSpPr>
          <p:grpSpPr bwMode="auto">
            <a:xfrm>
              <a:off x="1209" y="2947"/>
              <a:ext cx="128" cy="172"/>
              <a:chOff x="1209" y="2947"/>
              <a:chExt cx="128" cy="172"/>
            </a:xfrm>
          </p:grpSpPr>
          <p:sp>
            <p:nvSpPr>
              <p:cNvPr id="152636" name="Freeform 60"/>
              <p:cNvSpPr>
                <a:spLocks/>
              </p:cNvSpPr>
              <p:nvPr/>
            </p:nvSpPr>
            <p:spPr bwMode="auto">
              <a:xfrm>
                <a:off x="1209" y="2947"/>
                <a:ext cx="119" cy="172"/>
              </a:xfrm>
              <a:custGeom>
                <a:avLst/>
                <a:gdLst>
                  <a:gd name="T0" fmla="*/ 196 w 239"/>
                  <a:gd name="T1" fmla="*/ 57 h 346"/>
                  <a:gd name="T2" fmla="*/ 166 w 239"/>
                  <a:gd name="T3" fmla="*/ 16 h 346"/>
                  <a:gd name="T4" fmla="*/ 128 w 239"/>
                  <a:gd name="T5" fmla="*/ 1 h 346"/>
                  <a:gd name="T6" fmla="*/ 80 w 239"/>
                  <a:gd name="T7" fmla="*/ 0 h 346"/>
                  <a:gd name="T8" fmla="*/ 38 w 239"/>
                  <a:gd name="T9" fmla="*/ 27 h 346"/>
                  <a:gd name="T10" fmla="*/ 9 w 239"/>
                  <a:gd name="T11" fmla="*/ 74 h 346"/>
                  <a:gd name="T12" fmla="*/ 0 w 239"/>
                  <a:gd name="T13" fmla="*/ 129 h 346"/>
                  <a:gd name="T14" fmla="*/ 5 w 239"/>
                  <a:gd name="T15" fmla="*/ 208 h 346"/>
                  <a:gd name="T16" fmla="*/ 35 w 239"/>
                  <a:gd name="T17" fmla="*/ 250 h 346"/>
                  <a:gd name="T18" fmla="*/ 63 w 239"/>
                  <a:gd name="T19" fmla="*/ 275 h 346"/>
                  <a:gd name="T20" fmla="*/ 104 w 239"/>
                  <a:gd name="T21" fmla="*/ 296 h 346"/>
                  <a:gd name="T22" fmla="*/ 126 w 239"/>
                  <a:gd name="T23" fmla="*/ 331 h 346"/>
                  <a:gd name="T24" fmla="*/ 156 w 239"/>
                  <a:gd name="T25" fmla="*/ 346 h 346"/>
                  <a:gd name="T26" fmla="*/ 195 w 239"/>
                  <a:gd name="T27" fmla="*/ 344 h 346"/>
                  <a:gd name="T28" fmla="*/ 220 w 239"/>
                  <a:gd name="T29" fmla="*/ 320 h 346"/>
                  <a:gd name="T30" fmla="*/ 235 w 239"/>
                  <a:gd name="T31" fmla="*/ 288 h 346"/>
                  <a:gd name="T32" fmla="*/ 239 w 239"/>
                  <a:gd name="T33" fmla="*/ 249 h 346"/>
                  <a:gd name="T34" fmla="*/ 225 w 239"/>
                  <a:gd name="T35" fmla="*/ 211 h 346"/>
                  <a:gd name="T36" fmla="*/ 229 w 239"/>
                  <a:gd name="T37" fmla="*/ 159 h 346"/>
                  <a:gd name="T38" fmla="*/ 218 w 239"/>
                  <a:gd name="T39" fmla="*/ 103 h 346"/>
                  <a:gd name="T40" fmla="*/ 196 w 239"/>
                  <a:gd name="T41" fmla="*/ 5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346">
                    <a:moveTo>
                      <a:pt x="196" y="57"/>
                    </a:moveTo>
                    <a:lnTo>
                      <a:pt x="166" y="16"/>
                    </a:lnTo>
                    <a:lnTo>
                      <a:pt x="128" y="1"/>
                    </a:lnTo>
                    <a:lnTo>
                      <a:pt x="80" y="0"/>
                    </a:lnTo>
                    <a:lnTo>
                      <a:pt x="38" y="27"/>
                    </a:lnTo>
                    <a:lnTo>
                      <a:pt x="9" y="74"/>
                    </a:lnTo>
                    <a:lnTo>
                      <a:pt x="0" y="129"/>
                    </a:lnTo>
                    <a:lnTo>
                      <a:pt x="5" y="208"/>
                    </a:lnTo>
                    <a:lnTo>
                      <a:pt x="35" y="250"/>
                    </a:lnTo>
                    <a:lnTo>
                      <a:pt x="63" y="275"/>
                    </a:lnTo>
                    <a:lnTo>
                      <a:pt x="104" y="296"/>
                    </a:lnTo>
                    <a:lnTo>
                      <a:pt x="126" y="331"/>
                    </a:lnTo>
                    <a:lnTo>
                      <a:pt x="156" y="346"/>
                    </a:lnTo>
                    <a:lnTo>
                      <a:pt x="195" y="344"/>
                    </a:lnTo>
                    <a:lnTo>
                      <a:pt x="220" y="320"/>
                    </a:lnTo>
                    <a:lnTo>
                      <a:pt x="235" y="288"/>
                    </a:lnTo>
                    <a:lnTo>
                      <a:pt x="239" y="249"/>
                    </a:lnTo>
                    <a:lnTo>
                      <a:pt x="225" y="211"/>
                    </a:lnTo>
                    <a:lnTo>
                      <a:pt x="229" y="159"/>
                    </a:lnTo>
                    <a:lnTo>
                      <a:pt x="218" y="103"/>
                    </a:lnTo>
                    <a:lnTo>
                      <a:pt x="196" y="57"/>
                    </a:lnTo>
                    <a:close/>
                  </a:path>
                </a:pathLst>
              </a:custGeom>
              <a:solidFill>
                <a:srgbClr val="E0A080"/>
              </a:solidFill>
              <a:ln w="6350">
                <a:solidFill>
                  <a:srgbClr val="000000"/>
                </a:solidFill>
                <a:prstDash val="solid"/>
                <a:round/>
                <a:headEnd/>
                <a:tailEnd/>
              </a:ln>
            </p:spPr>
            <p:txBody>
              <a:bodyPr/>
              <a:lstStyle/>
              <a:p>
                <a:endParaRPr lang="zh-CN" altLang="en-US"/>
              </a:p>
            </p:txBody>
          </p:sp>
          <p:sp>
            <p:nvSpPr>
              <p:cNvPr id="152637" name="Freeform 61"/>
              <p:cNvSpPr>
                <a:spLocks/>
              </p:cNvSpPr>
              <p:nvPr/>
            </p:nvSpPr>
            <p:spPr bwMode="auto">
              <a:xfrm>
                <a:off x="1239" y="2947"/>
                <a:ext cx="98" cy="163"/>
              </a:xfrm>
              <a:custGeom>
                <a:avLst/>
                <a:gdLst>
                  <a:gd name="T0" fmla="*/ 161 w 197"/>
                  <a:gd name="T1" fmla="*/ 53 h 326"/>
                  <a:gd name="T2" fmla="*/ 137 w 197"/>
                  <a:gd name="T3" fmla="*/ 15 h 326"/>
                  <a:gd name="T4" fmla="*/ 106 w 197"/>
                  <a:gd name="T5" fmla="*/ 1 h 326"/>
                  <a:gd name="T6" fmla="*/ 67 w 197"/>
                  <a:gd name="T7" fmla="*/ 0 h 326"/>
                  <a:gd name="T8" fmla="*/ 32 w 197"/>
                  <a:gd name="T9" fmla="*/ 26 h 326"/>
                  <a:gd name="T10" fmla="*/ 8 w 197"/>
                  <a:gd name="T11" fmla="*/ 70 h 326"/>
                  <a:gd name="T12" fmla="*/ 0 w 197"/>
                  <a:gd name="T13" fmla="*/ 122 h 326"/>
                  <a:gd name="T14" fmla="*/ 4 w 197"/>
                  <a:gd name="T15" fmla="*/ 196 h 326"/>
                  <a:gd name="T16" fmla="*/ 29 w 197"/>
                  <a:gd name="T17" fmla="*/ 235 h 326"/>
                  <a:gd name="T18" fmla="*/ 52 w 197"/>
                  <a:gd name="T19" fmla="*/ 259 h 326"/>
                  <a:gd name="T20" fmla="*/ 85 w 197"/>
                  <a:gd name="T21" fmla="*/ 278 h 326"/>
                  <a:gd name="T22" fmla="*/ 104 w 197"/>
                  <a:gd name="T23" fmla="*/ 313 h 326"/>
                  <a:gd name="T24" fmla="*/ 129 w 197"/>
                  <a:gd name="T25" fmla="*/ 326 h 326"/>
                  <a:gd name="T26" fmla="*/ 160 w 197"/>
                  <a:gd name="T27" fmla="*/ 324 h 326"/>
                  <a:gd name="T28" fmla="*/ 182 w 197"/>
                  <a:gd name="T29" fmla="*/ 302 h 326"/>
                  <a:gd name="T30" fmla="*/ 195 w 197"/>
                  <a:gd name="T31" fmla="*/ 272 h 326"/>
                  <a:gd name="T32" fmla="*/ 197 w 197"/>
                  <a:gd name="T33" fmla="*/ 235 h 326"/>
                  <a:gd name="T34" fmla="*/ 186 w 197"/>
                  <a:gd name="T35" fmla="*/ 198 h 326"/>
                  <a:gd name="T36" fmla="*/ 189 w 197"/>
                  <a:gd name="T37" fmla="*/ 150 h 326"/>
                  <a:gd name="T38" fmla="*/ 180 w 197"/>
                  <a:gd name="T39" fmla="*/ 97 h 326"/>
                  <a:gd name="T40" fmla="*/ 161 w 197"/>
                  <a:gd name="T41" fmla="*/ 5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7" h="326">
                    <a:moveTo>
                      <a:pt x="161" y="53"/>
                    </a:moveTo>
                    <a:lnTo>
                      <a:pt x="137" y="15"/>
                    </a:lnTo>
                    <a:lnTo>
                      <a:pt x="106" y="1"/>
                    </a:lnTo>
                    <a:lnTo>
                      <a:pt x="67" y="0"/>
                    </a:lnTo>
                    <a:lnTo>
                      <a:pt x="32" y="26"/>
                    </a:lnTo>
                    <a:lnTo>
                      <a:pt x="8" y="70"/>
                    </a:lnTo>
                    <a:lnTo>
                      <a:pt x="0" y="122"/>
                    </a:lnTo>
                    <a:lnTo>
                      <a:pt x="4" y="196"/>
                    </a:lnTo>
                    <a:lnTo>
                      <a:pt x="29" y="235"/>
                    </a:lnTo>
                    <a:lnTo>
                      <a:pt x="52" y="259"/>
                    </a:lnTo>
                    <a:lnTo>
                      <a:pt x="85" y="278"/>
                    </a:lnTo>
                    <a:lnTo>
                      <a:pt x="104" y="313"/>
                    </a:lnTo>
                    <a:lnTo>
                      <a:pt x="129" y="326"/>
                    </a:lnTo>
                    <a:lnTo>
                      <a:pt x="160" y="324"/>
                    </a:lnTo>
                    <a:lnTo>
                      <a:pt x="182" y="302"/>
                    </a:lnTo>
                    <a:lnTo>
                      <a:pt x="195" y="272"/>
                    </a:lnTo>
                    <a:lnTo>
                      <a:pt x="197" y="235"/>
                    </a:lnTo>
                    <a:lnTo>
                      <a:pt x="186" y="198"/>
                    </a:lnTo>
                    <a:lnTo>
                      <a:pt x="189" y="150"/>
                    </a:lnTo>
                    <a:lnTo>
                      <a:pt x="180" y="97"/>
                    </a:lnTo>
                    <a:lnTo>
                      <a:pt x="161" y="53"/>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2638" name="Group 62"/>
            <p:cNvGrpSpPr>
              <a:grpSpLocks/>
            </p:cNvGrpSpPr>
            <p:nvPr/>
          </p:nvGrpSpPr>
          <p:grpSpPr bwMode="auto">
            <a:xfrm>
              <a:off x="741" y="3199"/>
              <a:ext cx="811" cy="623"/>
              <a:chOff x="741" y="3199"/>
              <a:chExt cx="811" cy="623"/>
            </a:xfrm>
          </p:grpSpPr>
          <p:sp>
            <p:nvSpPr>
              <p:cNvPr id="152639" name="Freeform 63"/>
              <p:cNvSpPr>
                <a:spLocks/>
              </p:cNvSpPr>
              <p:nvPr/>
            </p:nvSpPr>
            <p:spPr bwMode="auto">
              <a:xfrm>
                <a:off x="1055" y="3199"/>
                <a:ext cx="497" cy="419"/>
              </a:xfrm>
              <a:custGeom>
                <a:avLst/>
                <a:gdLst>
                  <a:gd name="T0" fmla="*/ 380 w 994"/>
                  <a:gd name="T1" fmla="*/ 0 h 838"/>
                  <a:gd name="T2" fmla="*/ 188 w 994"/>
                  <a:gd name="T3" fmla="*/ 165 h 838"/>
                  <a:gd name="T4" fmla="*/ 71 w 994"/>
                  <a:gd name="T5" fmla="*/ 319 h 838"/>
                  <a:gd name="T6" fmla="*/ 0 w 994"/>
                  <a:gd name="T7" fmla="*/ 582 h 838"/>
                  <a:gd name="T8" fmla="*/ 188 w 994"/>
                  <a:gd name="T9" fmla="*/ 443 h 838"/>
                  <a:gd name="T10" fmla="*/ 292 w 994"/>
                  <a:gd name="T11" fmla="*/ 345 h 838"/>
                  <a:gd name="T12" fmla="*/ 349 w 994"/>
                  <a:gd name="T13" fmla="*/ 282 h 838"/>
                  <a:gd name="T14" fmla="*/ 292 w 994"/>
                  <a:gd name="T15" fmla="*/ 441 h 838"/>
                  <a:gd name="T16" fmla="*/ 278 w 994"/>
                  <a:gd name="T17" fmla="*/ 586 h 838"/>
                  <a:gd name="T18" fmla="*/ 273 w 994"/>
                  <a:gd name="T19" fmla="*/ 838 h 838"/>
                  <a:gd name="T20" fmla="*/ 305 w 994"/>
                  <a:gd name="T21" fmla="*/ 766 h 838"/>
                  <a:gd name="T22" fmla="*/ 369 w 994"/>
                  <a:gd name="T23" fmla="*/ 661 h 838"/>
                  <a:gd name="T24" fmla="*/ 473 w 994"/>
                  <a:gd name="T25" fmla="*/ 582 h 838"/>
                  <a:gd name="T26" fmla="*/ 568 w 994"/>
                  <a:gd name="T27" fmla="*/ 541 h 838"/>
                  <a:gd name="T28" fmla="*/ 799 w 994"/>
                  <a:gd name="T29" fmla="*/ 433 h 838"/>
                  <a:gd name="T30" fmla="*/ 994 w 994"/>
                  <a:gd name="T31" fmla="*/ 252 h 838"/>
                  <a:gd name="T32" fmla="*/ 934 w 994"/>
                  <a:gd name="T33" fmla="*/ 209 h 838"/>
                  <a:gd name="T34" fmla="*/ 879 w 994"/>
                  <a:gd name="T35" fmla="*/ 230 h 838"/>
                  <a:gd name="T36" fmla="*/ 787 w 994"/>
                  <a:gd name="T37" fmla="*/ 234 h 838"/>
                  <a:gd name="T38" fmla="*/ 675 w 994"/>
                  <a:gd name="T39" fmla="*/ 221 h 838"/>
                  <a:gd name="T40" fmla="*/ 577 w 994"/>
                  <a:gd name="T41" fmla="*/ 193 h 838"/>
                  <a:gd name="T42" fmla="*/ 424 w 994"/>
                  <a:gd name="T43" fmla="*/ 205 h 838"/>
                  <a:gd name="T44" fmla="*/ 380 w 994"/>
                  <a:gd name="T45"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4" h="838">
                    <a:moveTo>
                      <a:pt x="380" y="0"/>
                    </a:moveTo>
                    <a:lnTo>
                      <a:pt x="188" y="165"/>
                    </a:lnTo>
                    <a:lnTo>
                      <a:pt x="71" y="319"/>
                    </a:lnTo>
                    <a:lnTo>
                      <a:pt x="0" y="582"/>
                    </a:lnTo>
                    <a:lnTo>
                      <a:pt x="188" y="443"/>
                    </a:lnTo>
                    <a:lnTo>
                      <a:pt x="292" y="345"/>
                    </a:lnTo>
                    <a:lnTo>
                      <a:pt x="349" y="282"/>
                    </a:lnTo>
                    <a:lnTo>
                      <a:pt x="292" y="441"/>
                    </a:lnTo>
                    <a:lnTo>
                      <a:pt x="278" y="586"/>
                    </a:lnTo>
                    <a:lnTo>
                      <a:pt x="273" y="838"/>
                    </a:lnTo>
                    <a:lnTo>
                      <a:pt x="305" y="766"/>
                    </a:lnTo>
                    <a:lnTo>
                      <a:pt x="369" y="661"/>
                    </a:lnTo>
                    <a:lnTo>
                      <a:pt x="473" y="582"/>
                    </a:lnTo>
                    <a:lnTo>
                      <a:pt x="568" y="541"/>
                    </a:lnTo>
                    <a:lnTo>
                      <a:pt x="799" y="433"/>
                    </a:lnTo>
                    <a:lnTo>
                      <a:pt x="994" y="252"/>
                    </a:lnTo>
                    <a:lnTo>
                      <a:pt x="934" y="209"/>
                    </a:lnTo>
                    <a:lnTo>
                      <a:pt x="879" y="230"/>
                    </a:lnTo>
                    <a:lnTo>
                      <a:pt x="787" y="234"/>
                    </a:lnTo>
                    <a:lnTo>
                      <a:pt x="675" y="221"/>
                    </a:lnTo>
                    <a:lnTo>
                      <a:pt x="577" y="193"/>
                    </a:lnTo>
                    <a:lnTo>
                      <a:pt x="424" y="205"/>
                    </a:lnTo>
                    <a:lnTo>
                      <a:pt x="380" y="0"/>
                    </a:lnTo>
                    <a:close/>
                  </a:path>
                </a:pathLst>
              </a:custGeom>
              <a:solidFill>
                <a:srgbClr val="E0E0FF"/>
              </a:solidFill>
              <a:ln w="6350">
                <a:solidFill>
                  <a:srgbClr val="000000"/>
                </a:solidFill>
                <a:prstDash val="solid"/>
                <a:round/>
                <a:headEnd/>
                <a:tailEnd/>
              </a:ln>
            </p:spPr>
            <p:txBody>
              <a:bodyPr/>
              <a:lstStyle/>
              <a:p>
                <a:endParaRPr lang="zh-CN" altLang="en-US"/>
              </a:p>
            </p:txBody>
          </p:sp>
          <p:sp>
            <p:nvSpPr>
              <p:cNvPr id="152640" name="Freeform 64"/>
              <p:cNvSpPr>
                <a:spLocks/>
              </p:cNvSpPr>
              <p:nvPr/>
            </p:nvSpPr>
            <p:spPr bwMode="auto">
              <a:xfrm>
                <a:off x="982" y="3334"/>
                <a:ext cx="268" cy="462"/>
              </a:xfrm>
              <a:custGeom>
                <a:avLst/>
                <a:gdLst>
                  <a:gd name="T0" fmla="*/ 473 w 537"/>
                  <a:gd name="T1" fmla="*/ 0 h 925"/>
                  <a:gd name="T2" fmla="*/ 537 w 537"/>
                  <a:gd name="T3" fmla="*/ 48 h 925"/>
                  <a:gd name="T4" fmla="*/ 531 w 537"/>
                  <a:gd name="T5" fmla="*/ 180 h 925"/>
                  <a:gd name="T6" fmla="*/ 406 w 537"/>
                  <a:gd name="T7" fmla="*/ 280 h 925"/>
                  <a:gd name="T8" fmla="*/ 316 w 537"/>
                  <a:gd name="T9" fmla="*/ 606 h 925"/>
                  <a:gd name="T10" fmla="*/ 0 w 537"/>
                  <a:gd name="T11" fmla="*/ 925 h 925"/>
                  <a:gd name="T12" fmla="*/ 145 w 537"/>
                  <a:gd name="T13" fmla="*/ 476 h 925"/>
                  <a:gd name="T14" fmla="*/ 305 w 537"/>
                  <a:gd name="T15" fmla="*/ 231 h 925"/>
                  <a:gd name="T16" fmla="*/ 330 w 537"/>
                  <a:gd name="T17" fmla="*/ 80 h 925"/>
                  <a:gd name="T18" fmla="*/ 473 w 537"/>
                  <a:gd name="T19" fmla="*/ 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7" h="925">
                    <a:moveTo>
                      <a:pt x="473" y="0"/>
                    </a:moveTo>
                    <a:lnTo>
                      <a:pt x="537" y="48"/>
                    </a:lnTo>
                    <a:lnTo>
                      <a:pt x="531" y="180"/>
                    </a:lnTo>
                    <a:lnTo>
                      <a:pt x="406" y="280"/>
                    </a:lnTo>
                    <a:lnTo>
                      <a:pt x="316" y="606"/>
                    </a:lnTo>
                    <a:lnTo>
                      <a:pt x="0" y="925"/>
                    </a:lnTo>
                    <a:lnTo>
                      <a:pt x="145" y="476"/>
                    </a:lnTo>
                    <a:lnTo>
                      <a:pt x="305" y="231"/>
                    </a:lnTo>
                    <a:lnTo>
                      <a:pt x="330" y="80"/>
                    </a:lnTo>
                    <a:lnTo>
                      <a:pt x="473" y="0"/>
                    </a:lnTo>
                    <a:close/>
                  </a:path>
                </a:pathLst>
              </a:custGeom>
              <a:solidFill>
                <a:srgbClr val="FF00A0"/>
              </a:solidFill>
              <a:ln w="6350">
                <a:solidFill>
                  <a:srgbClr val="000000"/>
                </a:solidFill>
                <a:prstDash val="solid"/>
                <a:round/>
                <a:headEnd/>
                <a:tailEnd/>
              </a:ln>
            </p:spPr>
            <p:txBody>
              <a:bodyPr/>
              <a:lstStyle/>
              <a:p>
                <a:endParaRPr lang="zh-CN" altLang="en-US"/>
              </a:p>
            </p:txBody>
          </p:sp>
          <p:grpSp>
            <p:nvGrpSpPr>
              <p:cNvPr id="152641" name="Group 65"/>
              <p:cNvGrpSpPr>
                <a:grpSpLocks/>
              </p:cNvGrpSpPr>
              <p:nvPr/>
            </p:nvGrpSpPr>
            <p:grpSpPr bwMode="auto">
              <a:xfrm>
                <a:off x="741" y="3360"/>
                <a:ext cx="391" cy="462"/>
                <a:chOff x="741" y="3360"/>
                <a:chExt cx="391" cy="462"/>
              </a:xfrm>
            </p:grpSpPr>
            <p:grpSp>
              <p:nvGrpSpPr>
                <p:cNvPr id="152642" name="Group 66"/>
                <p:cNvGrpSpPr>
                  <a:grpSpLocks/>
                </p:cNvGrpSpPr>
                <p:nvPr/>
              </p:nvGrpSpPr>
              <p:grpSpPr bwMode="auto">
                <a:xfrm>
                  <a:off x="741" y="3360"/>
                  <a:ext cx="335" cy="372"/>
                  <a:chOff x="741" y="3360"/>
                  <a:chExt cx="335" cy="372"/>
                </a:xfrm>
              </p:grpSpPr>
              <p:sp>
                <p:nvSpPr>
                  <p:cNvPr id="152643" name="Freeform 67"/>
                  <p:cNvSpPr>
                    <a:spLocks/>
                  </p:cNvSpPr>
                  <p:nvPr/>
                </p:nvSpPr>
                <p:spPr bwMode="auto">
                  <a:xfrm>
                    <a:off x="741" y="3360"/>
                    <a:ext cx="335" cy="372"/>
                  </a:xfrm>
                  <a:custGeom>
                    <a:avLst/>
                    <a:gdLst>
                      <a:gd name="T0" fmla="*/ 571 w 669"/>
                      <a:gd name="T1" fmla="*/ 72 h 745"/>
                      <a:gd name="T2" fmla="*/ 511 w 669"/>
                      <a:gd name="T3" fmla="*/ 192 h 745"/>
                      <a:gd name="T4" fmla="*/ 409 w 669"/>
                      <a:gd name="T5" fmla="*/ 169 h 745"/>
                      <a:gd name="T6" fmla="*/ 314 w 669"/>
                      <a:gd name="T7" fmla="*/ 140 h 745"/>
                      <a:gd name="T8" fmla="*/ 229 w 669"/>
                      <a:gd name="T9" fmla="*/ 102 h 745"/>
                      <a:gd name="T10" fmla="*/ 167 w 669"/>
                      <a:gd name="T11" fmla="*/ 75 h 745"/>
                      <a:gd name="T12" fmla="*/ 52 w 669"/>
                      <a:gd name="T13" fmla="*/ 0 h 745"/>
                      <a:gd name="T14" fmla="*/ 20 w 669"/>
                      <a:gd name="T15" fmla="*/ 12 h 745"/>
                      <a:gd name="T16" fmla="*/ 16 w 669"/>
                      <a:gd name="T17" fmla="*/ 85 h 745"/>
                      <a:gd name="T18" fmla="*/ 64 w 669"/>
                      <a:gd name="T19" fmla="*/ 153 h 745"/>
                      <a:gd name="T20" fmla="*/ 25 w 669"/>
                      <a:gd name="T21" fmla="*/ 144 h 745"/>
                      <a:gd name="T22" fmla="*/ 0 w 669"/>
                      <a:gd name="T23" fmla="*/ 176 h 745"/>
                      <a:gd name="T24" fmla="*/ 7 w 669"/>
                      <a:gd name="T25" fmla="*/ 208 h 745"/>
                      <a:gd name="T26" fmla="*/ 41 w 669"/>
                      <a:gd name="T27" fmla="*/ 249 h 745"/>
                      <a:gd name="T28" fmla="*/ 25 w 669"/>
                      <a:gd name="T29" fmla="*/ 265 h 745"/>
                      <a:gd name="T30" fmla="*/ 7 w 669"/>
                      <a:gd name="T31" fmla="*/ 289 h 745"/>
                      <a:gd name="T32" fmla="*/ 7 w 669"/>
                      <a:gd name="T33" fmla="*/ 319 h 745"/>
                      <a:gd name="T34" fmla="*/ 25 w 669"/>
                      <a:gd name="T35" fmla="*/ 368 h 745"/>
                      <a:gd name="T36" fmla="*/ 80 w 669"/>
                      <a:gd name="T37" fmla="*/ 415 h 745"/>
                      <a:gd name="T38" fmla="*/ 55 w 669"/>
                      <a:gd name="T39" fmla="*/ 431 h 745"/>
                      <a:gd name="T40" fmla="*/ 44 w 669"/>
                      <a:gd name="T41" fmla="*/ 472 h 745"/>
                      <a:gd name="T42" fmla="*/ 59 w 669"/>
                      <a:gd name="T43" fmla="*/ 512 h 745"/>
                      <a:gd name="T44" fmla="*/ 109 w 669"/>
                      <a:gd name="T45" fmla="*/ 537 h 745"/>
                      <a:gd name="T46" fmla="*/ 173 w 669"/>
                      <a:gd name="T47" fmla="*/ 561 h 745"/>
                      <a:gd name="T48" fmla="*/ 225 w 669"/>
                      <a:gd name="T49" fmla="*/ 605 h 745"/>
                      <a:gd name="T50" fmla="*/ 265 w 669"/>
                      <a:gd name="T51" fmla="*/ 645 h 745"/>
                      <a:gd name="T52" fmla="*/ 301 w 669"/>
                      <a:gd name="T53" fmla="*/ 685 h 745"/>
                      <a:gd name="T54" fmla="*/ 343 w 669"/>
                      <a:gd name="T55" fmla="*/ 730 h 745"/>
                      <a:gd name="T56" fmla="*/ 417 w 669"/>
                      <a:gd name="T57" fmla="*/ 745 h 745"/>
                      <a:gd name="T58" fmla="*/ 560 w 669"/>
                      <a:gd name="T59" fmla="*/ 561 h 745"/>
                      <a:gd name="T60" fmla="*/ 584 w 669"/>
                      <a:gd name="T61" fmla="*/ 424 h 745"/>
                      <a:gd name="T62" fmla="*/ 593 w 669"/>
                      <a:gd name="T63" fmla="*/ 344 h 745"/>
                      <a:gd name="T64" fmla="*/ 629 w 669"/>
                      <a:gd name="T65" fmla="*/ 303 h 745"/>
                      <a:gd name="T66" fmla="*/ 656 w 669"/>
                      <a:gd name="T67" fmla="*/ 261 h 745"/>
                      <a:gd name="T68" fmla="*/ 669 w 669"/>
                      <a:gd name="T69" fmla="*/ 197 h 745"/>
                      <a:gd name="T70" fmla="*/ 666 w 669"/>
                      <a:gd name="T71" fmla="*/ 154 h 745"/>
                      <a:gd name="T72" fmla="*/ 652 w 669"/>
                      <a:gd name="T73" fmla="*/ 118 h 745"/>
                      <a:gd name="T74" fmla="*/ 629 w 669"/>
                      <a:gd name="T75" fmla="*/ 83 h 745"/>
                      <a:gd name="T76" fmla="*/ 602 w 669"/>
                      <a:gd name="T77" fmla="*/ 68 h 745"/>
                      <a:gd name="T78" fmla="*/ 571 w 669"/>
                      <a:gd name="T79" fmla="*/ 72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9" h="745">
                        <a:moveTo>
                          <a:pt x="571" y="72"/>
                        </a:moveTo>
                        <a:lnTo>
                          <a:pt x="511" y="192"/>
                        </a:lnTo>
                        <a:lnTo>
                          <a:pt x="409" y="169"/>
                        </a:lnTo>
                        <a:lnTo>
                          <a:pt x="314" y="140"/>
                        </a:lnTo>
                        <a:lnTo>
                          <a:pt x="229" y="102"/>
                        </a:lnTo>
                        <a:lnTo>
                          <a:pt x="167" y="75"/>
                        </a:lnTo>
                        <a:lnTo>
                          <a:pt x="52" y="0"/>
                        </a:lnTo>
                        <a:lnTo>
                          <a:pt x="20" y="12"/>
                        </a:lnTo>
                        <a:lnTo>
                          <a:pt x="16" y="85"/>
                        </a:lnTo>
                        <a:lnTo>
                          <a:pt x="64" y="153"/>
                        </a:lnTo>
                        <a:lnTo>
                          <a:pt x="25" y="144"/>
                        </a:lnTo>
                        <a:lnTo>
                          <a:pt x="0" y="176"/>
                        </a:lnTo>
                        <a:lnTo>
                          <a:pt x="7" y="208"/>
                        </a:lnTo>
                        <a:lnTo>
                          <a:pt x="41" y="249"/>
                        </a:lnTo>
                        <a:lnTo>
                          <a:pt x="25" y="265"/>
                        </a:lnTo>
                        <a:lnTo>
                          <a:pt x="7" y="289"/>
                        </a:lnTo>
                        <a:lnTo>
                          <a:pt x="7" y="319"/>
                        </a:lnTo>
                        <a:lnTo>
                          <a:pt x="25" y="368"/>
                        </a:lnTo>
                        <a:lnTo>
                          <a:pt x="80" y="415"/>
                        </a:lnTo>
                        <a:lnTo>
                          <a:pt x="55" y="431"/>
                        </a:lnTo>
                        <a:lnTo>
                          <a:pt x="44" y="472"/>
                        </a:lnTo>
                        <a:lnTo>
                          <a:pt x="59" y="512"/>
                        </a:lnTo>
                        <a:lnTo>
                          <a:pt x="109" y="537"/>
                        </a:lnTo>
                        <a:lnTo>
                          <a:pt x="173" y="561"/>
                        </a:lnTo>
                        <a:lnTo>
                          <a:pt x="225" y="605"/>
                        </a:lnTo>
                        <a:lnTo>
                          <a:pt x="265" y="645"/>
                        </a:lnTo>
                        <a:lnTo>
                          <a:pt x="301" y="685"/>
                        </a:lnTo>
                        <a:lnTo>
                          <a:pt x="343" y="730"/>
                        </a:lnTo>
                        <a:lnTo>
                          <a:pt x="417" y="745"/>
                        </a:lnTo>
                        <a:lnTo>
                          <a:pt x="560" y="561"/>
                        </a:lnTo>
                        <a:lnTo>
                          <a:pt x="584" y="424"/>
                        </a:lnTo>
                        <a:lnTo>
                          <a:pt x="593" y="344"/>
                        </a:lnTo>
                        <a:lnTo>
                          <a:pt x="629" y="303"/>
                        </a:lnTo>
                        <a:lnTo>
                          <a:pt x="656" y="261"/>
                        </a:lnTo>
                        <a:lnTo>
                          <a:pt x="669" y="197"/>
                        </a:lnTo>
                        <a:lnTo>
                          <a:pt x="666" y="154"/>
                        </a:lnTo>
                        <a:lnTo>
                          <a:pt x="652" y="118"/>
                        </a:lnTo>
                        <a:lnTo>
                          <a:pt x="629" y="83"/>
                        </a:lnTo>
                        <a:lnTo>
                          <a:pt x="602" y="68"/>
                        </a:lnTo>
                        <a:lnTo>
                          <a:pt x="571" y="72"/>
                        </a:lnTo>
                        <a:close/>
                      </a:path>
                    </a:pathLst>
                  </a:custGeom>
                  <a:solidFill>
                    <a:srgbClr val="E0A080"/>
                  </a:solidFill>
                  <a:ln w="6350">
                    <a:solidFill>
                      <a:srgbClr val="000000"/>
                    </a:solidFill>
                    <a:prstDash val="solid"/>
                    <a:round/>
                    <a:headEnd/>
                    <a:tailEnd/>
                  </a:ln>
                </p:spPr>
                <p:txBody>
                  <a:bodyPr/>
                  <a:lstStyle/>
                  <a:p>
                    <a:endParaRPr lang="zh-CN" altLang="en-US"/>
                  </a:p>
                </p:txBody>
              </p:sp>
              <p:grpSp>
                <p:nvGrpSpPr>
                  <p:cNvPr id="152644" name="Group 68"/>
                  <p:cNvGrpSpPr>
                    <a:grpSpLocks/>
                  </p:cNvGrpSpPr>
                  <p:nvPr/>
                </p:nvGrpSpPr>
                <p:grpSpPr bwMode="auto">
                  <a:xfrm>
                    <a:off x="762" y="3416"/>
                    <a:ext cx="249" cy="182"/>
                    <a:chOff x="762" y="3416"/>
                    <a:chExt cx="249" cy="182"/>
                  </a:xfrm>
                </p:grpSpPr>
                <p:sp>
                  <p:nvSpPr>
                    <p:cNvPr id="152645" name="Freeform 69"/>
                    <p:cNvSpPr>
                      <a:spLocks/>
                    </p:cNvSpPr>
                    <p:nvPr/>
                  </p:nvSpPr>
                  <p:spPr bwMode="auto">
                    <a:xfrm>
                      <a:off x="769" y="3432"/>
                      <a:ext cx="177" cy="62"/>
                    </a:xfrm>
                    <a:custGeom>
                      <a:avLst/>
                      <a:gdLst>
                        <a:gd name="T0" fmla="*/ 0 w 354"/>
                        <a:gd name="T1" fmla="*/ 0 h 124"/>
                        <a:gd name="T2" fmla="*/ 79 w 354"/>
                        <a:gd name="T3" fmla="*/ 59 h 124"/>
                        <a:gd name="T4" fmla="*/ 175 w 354"/>
                        <a:gd name="T5" fmla="*/ 105 h 124"/>
                        <a:gd name="T6" fmla="*/ 275 w 354"/>
                        <a:gd name="T7" fmla="*/ 124 h 124"/>
                        <a:gd name="T8" fmla="*/ 354 w 354"/>
                        <a:gd name="T9" fmla="*/ 124 h 124"/>
                      </a:gdLst>
                      <a:ahLst/>
                      <a:cxnLst>
                        <a:cxn ang="0">
                          <a:pos x="T0" y="T1"/>
                        </a:cxn>
                        <a:cxn ang="0">
                          <a:pos x="T2" y="T3"/>
                        </a:cxn>
                        <a:cxn ang="0">
                          <a:pos x="T4" y="T5"/>
                        </a:cxn>
                        <a:cxn ang="0">
                          <a:pos x="T6" y="T7"/>
                        </a:cxn>
                        <a:cxn ang="0">
                          <a:pos x="T8" y="T9"/>
                        </a:cxn>
                      </a:cxnLst>
                      <a:rect l="0" t="0" r="r" b="b"/>
                      <a:pathLst>
                        <a:path w="354" h="124">
                          <a:moveTo>
                            <a:pt x="0" y="0"/>
                          </a:moveTo>
                          <a:lnTo>
                            <a:pt x="79" y="59"/>
                          </a:lnTo>
                          <a:lnTo>
                            <a:pt x="175" y="105"/>
                          </a:lnTo>
                          <a:lnTo>
                            <a:pt x="275" y="124"/>
                          </a:lnTo>
                          <a:lnTo>
                            <a:pt x="354" y="12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646" name="Freeform 70"/>
                    <p:cNvSpPr>
                      <a:spLocks/>
                    </p:cNvSpPr>
                    <p:nvPr/>
                  </p:nvSpPr>
                  <p:spPr bwMode="auto">
                    <a:xfrm>
                      <a:off x="762" y="3488"/>
                      <a:ext cx="128" cy="57"/>
                    </a:xfrm>
                    <a:custGeom>
                      <a:avLst/>
                      <a:gdLst>
                        <a:gd name="T0" fmla="*/ 0 w 257"/>
                        <a:gd name="T1" fmla="*/ 0 h 116"/>
                        <a:gd name="T2" fmla="*/ 59 w 257"/>
                        <a:gd name="T3" fmla="*/ 47 h 116"/>
                        <a:gd name="T4" fmla="*/ 148 w 257"/>
                        <a:gd name="T5" fmla="*/ 91 h 116"/>
                        <a:gd name="T6" fmla="*/ 257 w 257"/>
                        <a:gd name="T7" fmla="*/ 116 h 116"/>
                      </a:gdLst>
                      <a:ahLst/>
                      <a:cxnLst>
                        <a:cxn ang="0">
                          <a:pos x="T0" y="T1"/>
                        </a:cxn>
                        <a:cxn ang="0">
                          <a:pos x="T2" y="T3"/>
                        </a:cxn>
                        <a:cxn ang="0">
                          <a:pos x="T4" y="T5"/>
                        </a:cxn>
                        <a:cxn ang="0">
                          <a:pos x="T6" y="T7"/>
                        </a:cxn>
                      </a:cxnLst>
                      <a:rect l="0" t="0" r="r" b="b"/>
                      <a:pathLst>
                        <a:path w="257" h="116">
                          <a:moveTo>
                            <a:pt x="0" y="0"/>
                          </a:moveTo>
                          <a:lnTo>
                            <a:pt x="59" y="47"/>
                          </a:lnTo>
                          <a:lnTo>
                            <a:pt x="148" y="91"/>
                          </a:lnTo>
                          <a:lnTo>
                            <a:pt x="257" y="1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647" name="Freeform 71"/>
                    <p:cNvSpPr>
                      <a:spLocks/>
                    </p:cNvSpPr>
                    <p:nvPr/>
                  </p:nvSpPr>
                  <p:spPr bwMode="auto">
                    <a:xfrm>
                      <a:off x="781" y="3567"/>
                      <a:ext cx="87" cy="31"/>
                    </a:xfrm>
                    <a:custGeom>
                      <a:avLst/>
                      <a:gdLst>
                        <a:gd name="T0" fmla="*/ 0 w 172"/>
                        <a:gd name="T1" fmla="*/ 0 h 62"/>
                        <a:gd name="T2" fmla="*/ 81 w 172"/>
                        <a:gd name="T3" fmla="*/ 41 h 62"/>
                        <a:gd name="T4" fmla="*/ 172 w 172"/>
                        <a:gd name="T5" fmla="*/ 62 h 62"/>
                      </a:gdLst>
                      <a:ahLst/>
                      <a:cxnLst>
                        <a:cxn ang="0">
                          <a:pos x="T0" y="T1"/>
                        </a:cxn>
                        <a:cxn ang="0">
                          <a:pos x="T2" y="T3"/>
                        </a:cxn>
                        <a:cxn ang="0">
                          <a:pos x="T4" y="T5"/>
                        </a:cxn>
                      </a:cxnLst>
                      <a:rect l="0" t="0" r="r" b="b"/>
                      <a:pathLst>
                        <a:path w="172" h="62">
                          <a:moveTo>
                            <a:pt x="0" y="0"/>
                          </a:moveTo>
                          <a:lnTo>
                            <a:pt x="81" y="41"/>
                          </a:lnTo>
                          <a:lnTo>
                            <a:pt x="172" y="6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648" name="Freeform 72"/>
                    <p:cNvSpPr>
                      <a:spLocks/>
                    </p:cNvSpPr>
                    <p:nvPr/>
                  </p:nvSpPr>
                  <p:spPr bwMode="auto">
                    <a:xfrm>
                      <a:off x="1005" y="3416"/>
                      <a:ext cx="6" cy="38"/>
                    </a:xfrm>
                    <a:custGeom>
                      <a:avLst/>
                      <a:gdLst>
                        <a:gd name="T0" fmla="*/ 6 w 12"/>
                        <a:gd name="T1" fmla="*/ 75 h 75"/>
                        <a:gd name="T2" fmla="*/ 0 w 12"/>
                        <a:gd name="T3" fmla="*/ 43 h 75"/>
                        <a:gd name="T4" fmla="*/ 1 w 12"/>
                        <a:gd name="T5" fmla="*/ 25 h 75"/>
                        <a:gd name="T6" fmla="*/ 12 w 12"/>
                        <a:gd name="T7" fmla="*/ 0 h 75"/>
                      </a:gdLst>
                      <a:ahLst/>
                      <a:cxnLst>
                        <a:cxn ang="0">
                          <a:pos x="T0" y="T1"/>
                        </a:cxn>
                        <a:cxn ang="0">
                          <a:pos x="T2" y="T3"/>
                        </a:cxn>
                        <a:cxn ang="0">
                          <a:pos x="T4" y="T5"/>
                        </a:cxn>
                        <a:cxn ang="0">
                          <a:pos x="T6" y="T7"/>
                        </a:cxn>
                      </a:cxnLst>
                      <a:rect l="0" t="0" r="r" b="b"/>
                      <a:pathLst>
                        <a:path w="12" h="75">
                          <a:moveTo>
                            <a:pt x="6" y="75"/>
                          </a:moveTo>
                          <a:lnTo>
                            <a:pt x="0" y="43"/>
                          </a:lnTo>
                          <a:lnTo>
                            <a:pt x="1" y="25"/>
                          </a:lnTo>
                          <a:lnTo>
                            <a:pt x="12"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52649" name="Freeform 73"/>
                <p:cNvSpPr>
                  <a:spLocks/>
                </p:cNvSpPr>
                <p:nvPr/>
              </p:nvSpPr>
              <p:spPr bwMode="auto">
                <a:xfrm>
                  <a:off x="898" y="3547"/>
                  <a:ext cx="234" cy="275"/>
                </a:xfrm>
                <a:custGeom>
                  <a:avLst/>
                  <a:gdLst>
                    <a:gd name="T0" fmla="*/ 279 w 467"/>
                    <a:gd name="T1" fmla="*/ 0 h 549"/>
                    <a:gd name="T2" fmla="*/ 375 w 467"/>
                    <a:gd name="T3" fmla="*/ 66 h 549"/>
                    <a:gd name="T4" fmla="*/ 467 w 467"/>
                    <a:gd name="T5" fmla="*/ 152 h 549"/>
                    <a:gd name="T6" fmla="*/ 464 w 467"/>
                    <a:gd name="T7" fmla="*/ 203 h 549"/>
                    <a:gd name="T8" fmla="*/ 443 w 467"/>
                    <a:gd name="T9" fmla="*/ 249 h 549"/>
                    <a:gd name="T10" fmla="*/ 395 w 467"/>
                    <a:gd name="T11" fmla="*/ 346 h 549"/>
                    <a:gd name="T12" fmla="*/ 304 w 467"/>
                    <a:gd name="T13" fmla="*/ 465 h 549"/>
                    <a:gd name="T14" fmla="*/ 203 w 467"/>
                    <a:gd name="T15" fmla="*/ 549 h 549"/>
                    <a:gd name="T16" fmla="*/ 95 w 467"/>
                    <a:gd name="T17" fmla="*/ 520 h 549"/>
                    <a:gd name="T18" fmla="*/ 29 w 467"/>
                    <a:gd name="T19" fmla="*/ 474 h 549"/>
                    <a:gd name="T20" fmla="*/ 0 w 467"/>
                    <a:gd name="T21" fmla="*/ 416 h 549"/>
                    <a:gd name="T22" fmla="*/ 0 w 467"/>
                    <a:gd name="T23" fmla="*/ 337 h 549"/>
                    <a:gd name="T24" fmla="*/ 29 w 467"/>
                    <a:gd name="T25" fmla="*/ 346 h 549"/>
                    <a:gd name="T26" fmla="*/ 95 w 467"/>
                    <a:gd name="T27" fmla="*/ 314 h 549"/>
                    <a:gd name="T28" fmla="*/ 143 w 467"/>
                    <a:gd name="T29" fmla="*/ 257 h 549"/>
                    <a:gd name="T30" fmla="*/ 234 w 467"/>
                    <a:gd name="T31" fmla="*/ 149 h 549"/>
                    <a:gd name="T32" fmla="*/ 279 w 467"/>
                    <a:gd name="T3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 h="549">
                      <a:moveTo>
                        <a:pt x="279" y="0"/>
                      </a:moveTo>
                      <a:lnTo>
                        <a:pt x="375" y="66"/>
                      </a:lnTo>
                      <a:lnTo>
                        <a:pt x="467" y="152"/>
                      </a:lnTo>
                      <a:lnTo>
                        <a:pt x="464" y="203"/>
                      </a:lnTo>
                      <a:lnTo>
                        <a:pt x="443" y="249"/>
                      </a:lnTo>
                      <a:lnTo>
                        <a:pt x="395" y="346"/>
                      </a:lnTo>
                      <a:lnTo>
                        <a:pt x="304" y="465"/>
                      </a:lnTo>
                      <a:lnTo>
                        <a:pt x="203" y="549"/>
                      </a:lnTo>
                      <a:lnTo>
                        <a:pt x="95" y="520"/>
                      </a:lnTo>
                      <a:lnTo>
                        <a:pt x="29" y="474"/>
                      </a:lnTo>
                      <a:lnTo>
                        <a:pt x="0" y="416"/>
                      </a:lnTo>
                      <a:lnTo>
                        <a:pt x="0" y="337"/>
                      </a:lnTo>
                      <a:lnTo>
                        <a:pt x="29" y="346"/>
                      </a:lnTo>
                      <a:lnTo>
                        <a:pt x="95" y="314"/>
                      </a:lnTo>
                      <a:lnTo>
                        <a:pt x="143" y="257"/>
                      </a:lnTo>
                      <a:lnTo>
                        <a:pt x="234" y="149"/>
                      </a:lnTo>
                      <a:lnTo>
                        <a:pt x="279" y="0"/>
                      </a:lnTo>
                      <a:close/>
                    </a:path>
                  </a:pathLst>
                </a:custGeom>
                <a:solidFill>
                  <a:srgbClr val="C0E0FF"/>
                </a:solidFill>
                <a:ln w="6350">
                  <a:solidFill>
                    <a:srgbClr val="000000"/>
                  </a:solidFill>
                  <a:prstDash val="solid"/>
                  <a:round/>
                  <a:headEnd/>
                  <a:tailEnd/>
                </a:ln>
              </p:spPr>
              <p:txBody>
                <a:bodyPr/>
                <a:lstStyle/>
                <a:p>
                  <a:endParaRPr lang="zh-CN" altLang="en-US"/>
                </a:p>
              </p:txBody>
            </p:sp>
          </p:grpSp>
        </p:grpSp>
      </p:grpSp>
      <p:sp>
        <p:nvSpPr>
          <p:cNvPr id="152650" name="AutoShape 74"/>
          <p:cNvSpPr>
            <a:spLocks noChangeArrowheads="1"/>
          </p:cNvSpPr>
          <p:nvPr/>
        </p:nvSpPr>
        <p:spPr bwMode="auto">
          <a:xfrm>
            <a:off x="2120900" y="3644900"/>
            <a:ext cx="4972050" cy="1371600"/>
          </a:xfrm>
          <a:prstGeom prst="cloudCallout">
            <a:avLst>
              <a:gd name="adj1" fmla="val -50477"/>
              <a:gd name="adj2" fmla="val 61574"/>
            </a:avLst>
          </a:prstGeom>
          <a:gradFill rotWithShape="0">
            <a:gsLst>
              <a:gs pos="0">
                <a:srgbClr val="CCFFFF"/>
              </a:gs>
              <a:gs pos="100000">
                <a:srgbClr val="CCFFFF">
                  <a:gamma/>
                  <a:shade val="70980"/>
                  <a:invGamma/>
                </a:srgbClr>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a:t>图</a:t>
            </a:r>
            <a:r>
              <a:rPr kumimoji="1" lang="zh-CN" altLang="en-US">
                <a:solidFill>
                  <a:srgbClr val="FF0000"/>
                </a:solidFill>
                <a:latin typeface="宋体" pitchFamily="2" charset="-122"/>
              </a:rPr>
              <a:t>①</a:t>
            </a:r>
            <a:r>
              <a:rPr kumimoji="1" lang="zh-CN" altLang="en-US"/>
              <a:t>和图</a:t>
            </a:r>
            <a:r>
              <a:rPr kumimoji="1" lang="zh-CN" altLang="en-US">
                <a:solidFill>
                  <a:srgbClr val="FF0000"/>
                </a:solidFill>
                <a:latin typeface="宋体" pitchFamily="2" charset="-122"/>
              </a:rPr>
              <a:t>②</a:t>
            </a:r>
            <a:r>
              <a:rPr kumimoji="1" lang="zh-CN" altLang="en-US"/>
              <a:t>的区别在哪里，</a:t>
            </a:r>
          </a:p>
          <a:p>
            <a:r>
              <a:rPr kumimoji="1" lang="zh-CN" altLang="en-US"/>
              <a:t>如何判定平衡点的稳定 性呢？ </a:t>
            </a:r>
          </a:p>
        </p:txBody>
      </p:sp>
      <p:grpSp>
        <p:nvGrpSpPr>
          <p:cNvPr id="152655" name="Group 79"/>
          <p:cNvGrpSpPr>
            <a:grpSpLocks/>
          </p:cNvGrpSpPr>
          <p:nvPr/>
        </p:nvGrpSpPr>
        <p:grpSpPr bwMode="auto">
          <a:xfrm>
            <a:off x="395288" y="620713"/>
            <a:ext cx="8424862" cy="2160587"/>
            <a:chOff x="249" y="391"/>
            <a:chExt cx="5307" cy="1361"/>
          </a:xfrm>
        </p:grpSpPr>
        <p:sp>
          <p:nvSpPr>
            <p:cNvPr id="152580" name="Text Box 4"/>
            <p:cNvSpPr txBox="1">
              <a:spLocks noChangeArrowheads="1"/>
            </p:cNvSpPr>
            <p:nvPr/>
          </p:nvSpPr>
          <p:spPr bwMode="auto">
            <a:xfrm>
              <a:off x="249" y="436"/>
              <a:ext cx="5262"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但是，如果供应曲线和需求曲线呈  图</a:t>
              </a:r>
              <a:r>
                <a:rPr lang="zh-CN" altLang="en-US">
                  <a:solidFill>
                    <a:srgbClr val="FF0000"/>
                  </a:solidFill>
                  <a:latin typeface="宋体" pitchFamily="2" charset="-122"/>
                </a:rPr>
                <a:t>②</a:t>
              </a:r>
              <a:r>
                <a:rPr lang="zh-CN" altLang="en-US"/>
                <a:t>中的形状，则平衡点</a:t>
              </a:r>
              <a:r>
                <a:rPr lang="en-US" altLang="zh-CN" i="1">
                  <a:solidFill>
                    <a:srgbClr val="0000FF"/>
                  </a:solidFill>
                </a:rPr>
                <a:t>M</a:t>
              </a:r>
              <a:r>
                <a:rPr lang="en-US" altLang="zh-CN">
                  <a:solidFill>
                    <a:srgbClr val="0000FF"/>
                  </a:solidFill>
                </a:rPr>
                <a:t>*</a:t>
              </a:r>
              <a:r>
                <a:rPr lang="zh-CN" altLang="en-US"/>
                <a:t>是不稳定的，</a:t>
              </a:r>
              <a:r>
                <a:rPr lang="en-US" altLang="zh-CN" i="1">
                  <a:solidFill>
                    <a:srgbClr val="0000FF"/>
                  </a:solidFill>
                </a:rPr>
                <a:t>M</a:t>
              </a:r>
              <a:r>
                <a:rPr lang="en-US" altLang="zh-CN" baseline="-25000">
                  <a:solidFill>
                    <a:srgbClr val="0000FF"/>
                  </a:solidFill>
                </a:rPr>
                <a:t>t</a:t>
              </a:r>
              <a:r>
                <a:rPr lang="zh-CN" altLang="en-US"/>
                <a:t>将越来越远离平衡点。即使初始时刻的供应量和价格对应于平衡点，一点微小的波动也会导致市场供求出现越来越大的混乱。上述用图示法分析市场经济稳定性的讨论在经济学中被称为市场经济的  </a:t>
              </a:r>
              <a:r>
                <a:rPr lang="zh-CN" altLang="en-US">
                  <a:solidFill>
                    <a:srgbClr val="FF0000"/>
                  </a:solidFill>
                </a:rPr>
                <a:t>蛛网模型</a:t>
              </a:r>
              <a:r>
                <a:rPr lang="zh-CN" altLang="en-US"/>
                <a:t>。</a:t>
              </a:r>
            </a:p>
          </p:txBody>
        </p:sp>
        <p:sp>
          <p:nvSpPr>
            <p:cNvPr id="152651" name="AutoShape 75"/>
            <p:cNvSpPr>
              <a:spLocks noChangeArrowheads="1"/>
            </p:cNvSpPr>
            <p:nvPr/>
          </p:nvSpPr>
          <p:spPr bwMode="auto">
            <a:xfrm>
              <a:off x="295" y="391"/>
              <a:ext cx="5261" cy="1361"/>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2654" name="Group 78"/>
          <p:cNvGrpSpPr>
            <a:grpSpLocks/>
          </p:cNvGrpSpPr>
          <p:nvPr/>
        </p:nvGrpSpPr>
        <p:grpSpPr bwMode="auto">
          <a:xfrm>
            <a:off x="2555875" y="2997200"/>
            <a:ext cx="4465638" cy="2232025"/>
            <a:chOff x="2154" y="527"/>
            <a:chExt cx="2813" cy="1406"/>
          </a:xfrm>
        </p:grpSpPr>
        <p:sp>
          <p:nvSpPr>
            <p:cNvPr id="152653" name="AutoShape 77"/>
            <p:cNvSpPr>
              <a:spLocks noChangeArrowheads="1"/>
            </p:cNvSpPr>
            <p:nvPr/>
          </p:nvSpPr>
          <p:spPr bwMode="auto">
            <a:xfrm>
              <a:off x="2154" y="527"/>
              <a:ext cx="2813" cy="1406"/>
            </a:xfrm>
            <a:prstGeom prst="wedgeRoundRectCallout">
              <a:avLst>
                <a:gd name="adj1" fmla="val -43750"/>
                <a:gd name="adj2" fmla="val 70000"/>
                <a:gd name="adj3" fmla="val 16667"/>
              </a:avLst>
            </a:prstGeom>
            <a:solidFill>
              <a:srgbClr val="FFFF99"/>
            </a:solidFill>
            <a:ln w="28575">
              <a:solidFill>
                <a:schemeClr val="tx1"/>
              </a:solidFill>
              <a:miter lim="800000"/>
              <a:headEnd/>
              <a:tailEnd/>
            </a:ln>
            <a:effectLst>
              <a:outerShdw dist="107763" dir="2700000" algn="ctr" rotWithShape="0">
                <a:schemeClr val="bg2">
                  <a:alpha val="50000"/>
                </a:schemeClr>
              </a:outerShdw>
            </a:effectLst>
          </p:spPr>
          <p:txBody>
            <a:bodyPr/>
            <a:lstStyle/>
            <a:p>
              <a:pPr algn="ctr"/>
              <a:endParaRPr lang="zh-CN" altLang="zh-CN"/>
            </a:p>
          </p:txBody>
        </p:sp>
        <p:sp>
          <p:nvSpPr>
            <p:cNvPr id="152652" name="Text Box 76"/>
            <p:cNvSpPr txBox="1">
              <a:spLocks noChangeArrowheads="1"/>
            </p:cNvSpPr>
            <p:nvPr/>
          </p:nvSpPr>
          <p:spPr bwMode="auto">
            <a:xfrm>
              <a:off x="2200" y="728"/>
              <a:ext cx="267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不难看出，在 图</a:t>
              </a:r>
              <a:r>
                <a:rPr lang="zh-CN" altLang="en-US">
                  <a:solidFill>
                    <a:srgbClr val="FF0000"/>
                  </a:solidFill>
                  <a:latin typeface="宋体" pitchFamily="2" charset="-122"/>
                </a:rPr>
                <a:t>①</a:t>
              </a:r>
              <a:r>
                <a:rPr lang="zh-CN" altLang="en-US"/>
                <a:t>中平衡点</a:t>
              </a:r>
              <a:r>
                <a:rPr lang="en-US" altLang="zh-CN" i="1">
                  <a:solidFill>
                    <a:srgbClr val="0000FF"/>
                  </a:solidFill>
                </a:rPr>
                <a:t>M</a:t>
              </a:r>
              <a:r>
                <a:rPr lang="en-US" altLang="zh-CN">
                  <a:solidFill>
                    <a:srgbClr val="0000FF"/>
                  </a:solidFill>
                </a:rPr>
                <a:t>*</a:t>
              </a:r>
              <a:r>
                <a:rPr lang="zh-CN" altLang="en-US"/>
                <a:t>处供应曲线的切线斜率大于需求曲线切线斜率的绝对值，而在图</a:t>
              </a:r>
              <a:r>
                <a:rPr lang="zh-CN" altLang="en-US">
                  <a:solidFill>
                    <a:srgbClr val="FF0000"/>
                  </a:solidFill>
                  <a:latin typeface="宋体" pitchFamily="2" charset="-122"/>
                </a:rPr>
                <a:t>②</a:t>
              </a:r>
              <a:r>
                <a:rPr lang="zh-CN" altLang="en-US"/>
                <a:t>中情况恰好相反。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152655"/>
                                        </p:tgtEl>
                                        <p:attrNameLst>
                                          <p:attrName>style.visibility</p:attrName>
                                        </p:attrNameLst>
                                      </p:cBhvr>
                                      <p:to>
                                        <p:strVal val="visible"/>
                                      </p:to>
                                    </p:set>
                                    <p:animEffect transition="in" filter="strips(downRight)">
                                      <p:cBhvr>
                                        <p:cTn id="7" dur="500"/>
                                        <p:tgtEl>
                                          <p:spTgt spid="152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2581"/>
                                        </p:tgtEl>
                                        <p:attrNameLst>
                                          <p:attrName>style.visibility</p:attrName>
                                        </p:attrNameLst>
                                      </p:cBhvr>
                                      <p:to>
                                        <p:strVal val="visible"/>
                                      </p:to>
                                    </p:set>
                                    <p:animEffect transition="in" filter="slide(fromBottom)">
                                      <p:cBhvr>
                                        <p:cTn id="12" dur="500"/>
                                        <p:tgtEl>
                                          <p:spTgt spid="15258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2650"/>
                                        </p:tgtEl>
                                        <p:attrNameLst>
                                          <p:attrName>style.visibility</p:attrName>
                                        </p:attrNameLst>
                                      </p:cBhvr>
                                      <p:to>
                                        <p:strVal val="visible"/>
                                      </p:to>
                                    </p:set>
                                    <p:animEffect transition="in" filter="wipe(left)">
                                      <p:cBhvr>
                                        <p:cTn id="16" dur="500"/>
                                        <p:tgtEl>
                                          <p:spTgt spid="152650"/>
                                        </p:tgtEl>
                                      </p:cBhvr>
                                    </p:animEffect>
                                  </p:childTnLst>
                                  <p:subTnLst>
                                    <p:set>
                                      <p:cBhvr override="childStyle">
                                        <p:cTn dur="1" fill="hold" display="0" masterRel="nextClick" afterEffect="1"/>
                                        <p:tgtEl>
                                          <p:spTgt spid="15265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52654"/>
                                        </p:tgtEl>
                                        <p:attrNameLst>
                                          <p:attrName>style.visibility</p:attrName>
                                        </p:attrNameLst>
                                      </p:cBhvr>
                                      <p:to>
                                        <p:strVal val="visible"/>
                                      </p:to>
                                    </p:set>
                                    <p:animEffect transition="in" filter="wipe(left)">
                                      <p:cBhvr>
                                        <p:cTn id="21" dur="500"/>
                                        <p:tgtEl>
                                          <p:spTgt spid="152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5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468313" y="549275"/>
            <a:ext cx="8280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现在利用差 分方程方法来研究蛛网模型，以验证上述猜测是否正确。我们知道，平衡 点</a:t>
            </a:r>
            <a:r>
              <a:rPr lang="en-US" altLang="zh-CN" i="1">
                <a:solidFill>
                  <a:srgbClr val="0000FF"/>
                </a:solidFill>
              </a:rPr>
              <a:t>M</a:t>
            </a:r>
            <a:r>
              <a:rPr lang="en-US" altLang="zh-CN">
                <a:solidFill>
                  <a:srgbClr val="0000FF"/>
                </a:solidFill>
              </a:rPr>
              <a:t>*</a:t>
            </a:r>
            <a:r>
              <a:rPr lang="zh-CN" altLang="en-US"/>
              <a:t>是否稳定取决于 在</a:t>
            </a:r>
            <a:r>
              <a:rPr lang="en-US" altLang="zh-CN" i="1">
                <a:solidFill>
                  <a:srgbClr val="0000FF"/>
                </a:solidFill>
              </a:rPr>
              <a:t>M</a:t>
            </a:r>
            <a:r>
              <a:rPr lang="en-US" altLang="zh-CN">
                <a:solidFill>
                  <a:srgbClr val="0000FF"/>
                </a:solidFill>
              </a:rPr>
              <a:t>*</a:t>
            </a:r>
            <a:r>
              <a:rPr lang="zh-CN" altLang="en-US"/>
              <a:t>附近供、需曲线的局部性态。为此， 用</a:t>
            </a:r>
            <a:r>
              <a:rPr lang="en-US" altLang="zh-CN" i="1">
                <a:solidFill>
                  <a:srgbClr val="0000FF"/>
                </a:solidFill>
              </a:rPr>
              <a:t>M</a:t>
            </a:r>
            <a:r>
              <a:rPr lang="en-US" altLang="zh-CN">
                <a:solidFill>
                  <a:srgbClr val="0000FF"/>
                </a:solidFill>
              </a:rPr>
              <a:t>*</a:t>
            </a:r>
            <a:r>
              <a:rPr lang="zh-CN" altLang="en-US"/>
              <a:t>处供、需曲线的线性近似来代替它们，并讨论此线性近似模型  中</a:t>
            </a:r>
            <a:r>
              <a:rPr lang="en-US" altLang="zh-CN" i="1">
                <a:solidFill>
                  <a:srgbClr val="0000FF"/>
                </a:solidFill>
              </a:rPr>
              <a:t>M</a:t>
            </a:r>
            <a:r>
              <a:rPr lang="en-US" altLang="zh-CN">
                <a:solidFill>
                  <a:srgbClr val="0000FF"/>
                </a:solidFill>
              </a:rPr>
              <a:t>*</a:t>
            </a:r>
            <a:r>
              <a:rPr lang="zh-CN" altLang="en-US"/>
              <a:t>的稳定性。</a:t>
            </a:r>
          </a:p>
        </p:txBody>
      </p:sp>
      <p:sp>
        <p:nvSpPr>
          <p:cNvPr id="153607" name="Rectangle 7"/>
          <p:cNvSpPr>
            <a:spLocks noChangeArrowheads="1"/>
          </p:cNvSpPr>
          <p:nvPr/>
        </p:nvSpPr>
        <p:spPr bwMode="auto">
          <a:xfrm>
            <a:off x="144463" y="2108200"/>
            <a:ext cx="6227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设供应曲线与需求曲线的线性近似分别为</a:t>
            </a:r>
            <a:r>
              <a:rPr lang="zh-CN" altLang="en-US"/>
              <a:t>   </a:t>
            </a:r>
          </a:p>
        </p:txBody>
      </p:sp>
      <p:grpSp>
        <p:nvGrpSpPr>
          <p:cNvPr id="153625" name="Group 25"/>
          <p:cNvGrpSpPr>
            <a:grpSpLocks/>
          </p:cNvGrpSpPr>
          <p:nvPr/>
        </p:nvGrpSpPr>
        <p:grpSpPr bwMode="auto">
          <a:xfrm>
            <a:off x="358775" y="2584450"/>
            <a:ext cx="8677275" cy="1204913"/>
            <a:chOff x="226" y="1628"/>
            <a:chExt cx="5466" cy="759"/>
          </a:xfrm>
        </p:grpSpPr>
        <p:graphicFrame>
          <p:nvGraphicFramePr>
            <p:cNvPr id="153606" name="Object 6"/>
            <p:cNvGraphicFramePr>
              <a:graphicFrameLocks noChangeAspect="1"/>
            </p:cNvGraphicFramePr>
            <p:nvPr/>
          </p:nvGraphicFramePr>
          <p:xfrm>
            <a:off x="295" y="1628"/>
            <a:ext cx="1588" cy="305"/>
          </p:xfrm>
          <a:graphic>
            <a:graphicData uri="http://schemas.openxmlformats.org/presentationml/2006/ole">
              <mc:AlternateContent xmlns:mc="http://schemas.openxmlformats.org/markup-compatibility/2006">
                <mc:Choice xmlns:v="urn:schemas-microsoft-com:vml" Requires="v">
                  <p:oleObj spid="_x0000_s153628" name="公式" r:id="rId3" imgW="1193760" imgH="228600" progId="Equation.3">
                    <p:embed/>
                  </p:oleObj>
                </mc:Choice>
                <mc:Fallback>
                  <p:oleObj name="公式" r:id="rId3" imgW="119376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1628"/>
                          <a:ext cx="1588"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08" name="Rectangle 8"/>
            <p:cNvSpPr>
              <a:spLocks noChangeArrowheads="1"/>
            </p:cNvSpPr>
            <p:nvPr/>
          </p:nvSpPr>
          <p:spPr bwMode="auto">
            <a:xfrm>
              <a:off x="1672" y="1628"/>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和</a:t>
              </a:r>
              <a:endParaRPr lang="zh-CN" altLang="en-US"/>
            </a:p>
          </p:txBody>
        </p:sp>
        <p:graphicFrame>
          <p:nvGraphicFramePr>
            <p:cNvPr id="153605" name="Object 5"/>
            <p:cNvGraphicFramePr>
              <a:graphicFrameLocks noChangeAspect="1"/>
            </p:cNvGraphicFramePr>
            <p:nvPr/>
          </p:nvGraphicFramePr>
          <p:xfrm>
            <a:off x="2154" y="1628"/>
            <a:ext cx="1588" cy="303"/>
          </p:xfrm>
          <a:graphic>
            <a:graphicData uri="http://schemas.openxmlformats.org/presentationml/2006/ole">
              <mc:AlternateContent xmlns:mc="http://schemas.openxmlformats.org/markup-compatibility/2006">
                <mc:Choice xmlns:v="urn:schemas-microsoft-com:vml" Requires="v">
                  <p:oleObj spid="_x0000_s153629" name="公式" r:id="rId5" imgW="1193760" imgH="228600" progId="Equation.3">
                    <p:embed/>
                  </p:oleObj>
                </mc:Choice>
                <mc:Fallback>
                  <p:oleObj name="公式" r:id="rId5" imgW="119376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4" y="1628"/>
                          <a:ext cx="1588"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09" name="Rectangle 9"/>
            <p:cNvSpPr>
              <a:spLocks noChangeArrowheads="1"/>
            </p:cNvSpPr>
            <p:nvPr/>
          </p:nvSpPr>
          <p:spPr bwMode="auto">
            <a:xfrm>
              <a:off x="226" y="1639"/>
              <a:ext cx="546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式中，</a:t>
              </a:r>
              <a:r>
                <a:rPr lang="en-US" altLang="zh-CN" i="1">
                  <a:solidFill>
                    <a:srgbClr val="0000FF"/>
                  </a:solidFill>
                  <a:latin typeface="Times New Roman" pitchFamily="18" charset="0"/>
                  <a:cs typeface="Times New Roman" pitchFamily="18" charset="0"/>
                </a:rPr>
                <a:t>a</a:t>
              </a:r>
              <a:r>
                <a:rPr lang="zh-CN" altLang="en-US">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b</a:t>
              </a:r>
              <a:r>
                <a:rPr lang="zh-CN" altLang="en-US">
                  <a:latin typeface="Times New Roman" pitchFamily="18" charset="0"/>
                  <a:cs typeface="Times New Roman" pitchFamily="18" charset="0"/>
                </a:rPr>
                <a:t>分别为供应曲线在</a:t>
              </a:r>
              <a:r>
                <a:rPr lang="en-US" altLang="zh-CN" i="1">
                  <a:solidFill>
                    <a:srgbClr val="0000FF"/>
                  </a:solidFill>
                  <a:latin typeface="Times New Roman" pitchFamily="18" charset="0"/>
                  <a:cs typeface="Times New Roman" pitchFamily="18" charset="0"/>
                </a:rPr>
                <a:t>M</a:t>
              </a:r>
              <a:r>
                <a:rPr lang="en-US" altLang="zh-CN" baseline="30000">
                  <a:solidFill>
                    <a:srgbClr val="0000FF"/>
                  </a:solidFill>
                  <a:latin typeface="Times New Roman" pitchFamily="18" charset="0"/>
                  <a:cs typeface="Times New Roman" pitchFamily="18" charset="0"/>
                </a:rPr>
                <a:t>*</a:t>
              </a:r>
              <a:r>
                <a:rPr lang="zh-CN" altLang="en-US">
                  <a:latin typeface="Times New Roman" pitchFamily="18" charset="0"/>
                  <a:cs typeface="Times New Roman" pitchFamily="18" charset="0"/>
                </a:rPr>
                <a:t>处的切线斜率与需求曲线 在</a:t>
              </a:r>
              <a:r>
                <a:rPr lang="en-US" altLang="zh-CN" i="1">
                  <a:solidFill>
                    <a:srgbClr val="0000FF"/>
                  </a:solidFill>
                  <a:latin typeface="Times New Roman" pitchFamily="18" charset="0"/>
                  <a:cs typeface="Times New Roman" pitchFamily="18" charset="0"/>
                </a:rPr>
                <a:t>M</a:t>
              </a:r>
              <a:r>
                <a:rPr lang="en-US" altLang="zh-CN" baseline="30000">
                  <a:solidFill>
                    <a:srgbClr val="0000FF"/>
                  </a:solidFill>
                  <a:latin typeface="Times New Roman" pitchFamily="18" charset="0"/>
                  <a:cs typeface="Times New Roman" pitchFamily="18" charset="0"/>
                </a:rPr>
                <a:t>*</a:t>
              </a:r>
              <a:r>
                <a:rPr lang="zh-CN" altLang="en-US">
                  <a:latin typeface="Times New Roman" pitchFamily="18" charset="0"/>
                  <a:cs typeface="Times New Roman" pitchFamily="18" charset="0"/>
                </a:rPr>
                <a:t>处切线斜率的绝对值。</a:t>
              </a:r>
              <a:r>
                <a:rPr lang="zh-CN" altLang="en-US"/>
                <a:t> </a:t>
              </a:r>
            </a:p>
          </p:txBody>
        </p:sp>
      </p:grpSp>
      <p:grpSp>
        <p:nvGrpSpPr>
          <p:cNvPr id="153626" name="Group 26"/>
          <p:cNvGrpSpPr>
            <a:grpSpLocks/>
          </p:cNvGrpSpPr>
          <p:nvPr/>
        </p:nvGrpSpPr>
        <p:grpSpPr bwMode="auto">
          <a:xfrm>
            <a:off x="323850" y="3789363"/>
            <a:ext cx="8064500" cy="1500187"/>
            <a:chOff x="204" y="2387"/>
            <a:chExt cx="5080" cy="945"/>
          </a:xfrm>
        </p:grpSpPr>
        <p:sp>
          <p:nvSpPr>
            <p:cNvPr id="153618" name="Rectangle 18"/>
            <p:cNvSpPr>
              <a:spLocks noChangeArrowheads="1"/>
            </p:cNvSpPr>
            <p:nvPr/>
          </p:nvSpPr>
          <p:spPr bwMode="auto">
            <a:xfrm>
              <a:off x="204" y="2387"/>
              <a:ext cx="5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itchFamily="18" charset="0"/>
                  <a:cs typeface="Times New Roman" pitchFamily="18" charset="0"/>
                </a:rPr>
                <a:t>根据市场经济的规律，当供应量  为</a:t>
              </a:r>
              <a:r>
                <a:rPr lang="en-US" altLang="zh-CN" i="1">
                  <a:solidFill>
                    <a:srgbClr val="0000FF"/>
                  </a:solidFill>
                  <a:latin typeface="Times New Roman" pitchFamily="18" charset="0"/>
                  <a:cs typeface="Times New Roman" pitchFamily="18" charset="0"/>
                </a:rPr>
                <a:t>x</a:t>
              </a:r>
              <a:r>
                <a:rPr lang="en-US" altLang="zh-CN" i="1" baseline="-30000">
                  <a:solidFill>
                    <a:srgbClr val="0000FF"/>
                  </a:solidFill>
                  <a:latin typeface="Times New Roman" pitchFamily="18" charset="0"/>
                  <a:cs typeface="Times New Roman" pitchFamily="18" charset="0"/>
                </a:rPr>
                <a:t>t</a:t>
              </a:r>
              <a:r>
                <a:rPr lang="zh-CN" altLang="en-US">
                  <a:latin typeface="Times New Roman" pitchFamily="18" charset="0"/>
                  <a:cs typeface="Times New Roman" pitchFamily="18" charset="0"/>
                </a:rPr>
                <a:t>时，现时段的价格</a:t>
              </a:r>
              <a:endParaRPr lang="zh-CN" altLang="en-US"/>
            </a:p>
          </p:txBody>
        </p:sp>
        <p:graphicFrame>
          <p:nvGraphicFramePr>
            <p:cNvPr id="153617" name="Object 17"/>
            <p:cNvGraphicFramePr>
              <a:graphicFrameLocks noChangeAspect="1"/>
            </p:cNvGraphicFramePr>
            <p:nvPr/>
          </p:nvGraphicFramePr>
          <p:xfrm>
            <a:off x="249" y="2666"/>
            <a:ext cx="1769" cy="310"/>
          </p:xfrm>
          <a:graphic>
            <a:graphicData uri="http://schemas.openxmlformats.org/presentationml/2006/ole">
              <mc:AlternateContent xmlns:mc="http://schemas.openxmlformats.org/markup-compatibility/2006">
                <mc:Choice xmlns:v="urn:schemas-microsoft-com:vml" Requires="v">
                  <p:oleObj spid="_x0000_s153630" name="公式" r:id="rId7" imgW="1358640" imgH="241200" progId="Equation.3">
                    <p:embed/>
                  </p:oleObj>
                </mc:Choice>
                <mc:Fallback>
                  <p:oleObj name="公式" r:id="rId7" imgW="1358640" imgH="2412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 y="2666"/>
                          <a:ext cx="1769"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19" name="Rectangle 19"/>
            <p:cNvSpPr>
              <a:spLocks noChangeArrowheads="1"/>
            </p:cNvSpPr>
            <p:nvPr/>
          </p:nvSpPr>
          <p:spPr bwMode="auto">
            <a:xfrm>
              <a:off x="1927" y="2659"/>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，又对价格</a:t>
              </a:r>
              <a:endParaRPr lang="zh-CN" altLang="en-US"/>
            </a:p>
          </p:txBody>
        </p:sp>
        <p:graphicFrame>
          <p:nvGraphicFramePr>
            <p:cNvPr id="153616" name="Object 16"/>
            <p:cNvGraphicFramePr>
              <a:graphicFrameLocks noChangeAspect="1"/>
            </p:cNvGraphicFramePr>
            <p:nvPr/>
          </p:nvGraphicFramePr>
          <p:xfrm>
            <a:off x="2971" y="2659"/>
            <a:ext cx="332" cy="288"/>
          </p:xfrm>
          <a:graphic>
            <a:graphicData uri="http://schemas.openxmlformats.org/presentationml/2006/ole">
              <mc:AlternateContent xmlns:mc="http://schemas.openxmlformats.org/markup-compatibility/2006">
                <mc:Choice xmlns:v="urn:schemas-microsoft-com:vml" Requires="v">
                  <p:oleObj spid="_x0000_s153631" name="公式" r:id="rId9" imgW="266400" imgH="228600" progId="Equation.3">
                    <p:embed/>
                  </p:oleObj>
                </mc:Choice>
                <mc:Fallback>
                  <p:oleObj name="公式" r:id="rId9" imgW="266400" imgH="2286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 y="2659"/>
                          <a:ext cx="33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20" name="Rectangle 20"/>
            <p:cNvSpPr>
              <a:spLocks noChangeArrowheads="1"/>
            </p:cNvSpPr>
            <p:nvPr/>
          </p:nvSpPr>
          <p:spPr bwMode="auto">
            <a:xfrm>
              <a:off x="3379" y="2659"/>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，由供应曲线</a:t>
              </a:r>
              <a:endParaRPr lang="zh-CN" altLang="en-US"/>
            </a:p>
          </p:txBody>
        </p:sp>
        <p:graphicFrame>
          <p:nvGraphicFramePr>
            <p:cNvPr id="153615" name="Object 15"/>
            <p:cNvGraphicFramePr>
              <a:graphicFrameLocks noChangeAspect="1"/>
            </p:cNvGraphicFramePr>
            <p:nvPr/>
          </p:nvGraphicFramePr>
          <p:xfrm>
            <a:off x="249" y="3022"/>
            <a:ext cx="1905" cy="310"/>
          </p:xfrm>
          <a:graphic>
            <a:graphicData uri="http://schemas.openxmlformats.org/presentationml/2006/ole">
              <mc:AlternateContent xmlns:mc="http://schemas.openxmlformats.org/markup-compatibility/2006">
                <mc:Choice xmlns:v="urn:schemas-microsoft-com:vml" Requires="v">
                  <p:oleObj spid="_x0000_s153632" name="公式" r:id="rId11" imgW="1460160" imgH="241200" progId="Equation.3">
                    <p:embed/>
                  </p:oleObj>
                </mc:Choice>
                <mc:Fallback>
                  <p:oleObj name="公式" r:id="rId11" imgW="1460160" imgH="2412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 y="3022"/>
                          <a:ext cx="1905"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623" name="Rectangle 2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3627" name="Group 27"/>
          <p:cNvGrpSpPr>
            <a:grpSpLocks/>
          </p:cNvGrpSpPr>
          <p:nvPr/>
        </p:nvGrpSpPr>
        <p:grpSpPr bwMode="auto">
          <a:xfrm>
            <a:off x="1042988" y="4868863"/>
            <a:ext cx="6427787" cy="1168400"/>
            <a:chOff x="657" y="3067"/>
            <a:chExt cx="4049" cy="736"/>
          </a:xfrm>
        </p:grpSpPr>
        <p:sp>
          <p:nvSpPr>
            <p:cNvPr id="153621" name="Rectangle 21"/>
            <p:cNvSpPr>
              <a:spLocks noChangeArrowheads="1"/>
            </p:cNvSpPr>
            <p:nvPr/>
          </p:nvSpPr>
          <p:spPr bwMode="auto">
            <a:xfrm>
              <a:off x="2200" y="3067"/>
              <a:ext cx="20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解得下一时段的商品量</a:t>
              </a:r>
              <a:r>
                <a:rPr lang="zh-CN" altLang="en-US"/>
                <a:t> </a:t>
              </a:r>
            </a:p>
          </p:txBody>
        </p:sp>
        <p:graphicFrame>
          <p:nvGraphicFramePr>
            <p:cNvPr id="153622" name="Object 22"/>
            <p:cNvGraphicFramePr>
              <a:graphicFrameLocks noChangeAspect="1"/>
            </p:cNvGraphicFramePr>
            <p:nvPr/>
          </p:nvGraphicFramePr>
          <p:xfrm>
            <a:off x="657" y="3339"/>
            <a:ext cx="4049" cy="464"/>
          </p:xfrm>
          <a:graphic>
            <a:graphicData uri="http://schemas.openxmlformats.org/presentationml/2006/ole">
              <mc:AlternateContent xmlns:mc="http://schemas.openxmlformats.org/markup-compatibility/2006">
                <mc:Choice xmlns:v="urn:schemas-microsoft-com:vml" Requires="v">
                  <p:oleObj spid="_x0000_s153633" name="公式" r:id="rId13" imgW="3403440" imgH="393480" progId="Equation.3">
                    <p:embed/>
                  </p:oleObj>
                </mc:Choice>
                <mc:Fallback>
                  <p:oleObj name="公式" r:id="rId13" imgW="3403440" imgH="3934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7" y="3339"/>
                          <a:ext cx="4049" cy="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624" name="AutoShape 24"/>
          <p:cNvSpPr>
            <a:spLocks noChangeArrowheads="1"/>
          </p:cNvSpPr>
          <p:nvPr/>
        </p:nvSpPr>
        <p:spPr bwMode="auto">
          <a:xfrm>
            <a:off x="395288" y="476250"/>
            <a:ext cx="8569325" cy="5832475"/>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3624"/>
                                        </p:tgtEl>
                                        <p:attrNameLst>
                                          <p:attrName>style.visibility</p:attrName>
                                        </p:attrNameLst>
                                      </p:cBhvr>
                                      <p:to>
                                        <p:strVal val="visible"/>
                                      </p:to>
                                    </p:set>
                                    <p:animEffect transition="in" filter="wipe(up)">
                                      <p:cBhvr>
                                        <p:cTn id="7" dur="500"/>
                                        <p:tgtEl>
                                          <p:spTgt spid="153624"/>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53604"/>
                                        </p:tgtEl>
                                        <p:attrNameLst>
                                          <p:attrName>style.visibility</p:attrName>
                                        </p:attrNameLst>
                                      </p:cBhvr>
                                      <p:to>
                                        <p:strVal val="visible"/>
                                      </p:to>
                                    </p:set>
                                    <p:animEffect transition="in" filter="checkerboard(across)">
                                      <p:cBhvr>
                                        <p:cTn id="11" dur="500"/>
                                        <p:tgtEl>
                                          <p:spTgt spid="1536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53607"/>
                                        </p:tgtEl>
                                        <p:attrNameLst>
                                          <p:attrName>style.visibility</p:attrName>
                                        </p:attrNameLst>
                                      </p:cBhvr>
                                      <p:to>
                                        <p:strVal val="visible"/>
                                      </p:to>
                                    </p:set>
                                    <p:animEffect transition="in" filter="slide(fromBottom)">
                                      <p:cBhvr>
                                        <p:cTn id="16" dur="500"/>
                                        <p:tgtEl>
                                          <p:spTgt spid="153607"/>
                                        </p:tgtEl>
                                      </p:cBhvr>
                                    </p:animEffect>
                                  </p:childTnLst>
                                </p:cTn>
                              </p:par>
                            </p:childTnLst>
                          </p:cTn>
                        </p:par>
                        <p:par>
                          <p:cTn id="17" fill="hold" nodeType="afterGroup">
                            <p:stCondLst>
                              <p:cond delay="500"/>
                            </p:stCondLst>
                            <p:childTnLst>
                              <p:par>
                                <p:cTn id="18" presetID="16" presetClass="entr" presetSubtype="21" fill="hold" nodeType="afterEffect">
                                  <p:stCondLst>
                                    <p:cond delay="0"/>
                                  </p:stCondLst>
                                  <p:childTnLst>
                                    <p:set>
                                      <p:cBhvr>
                                        <p:cTn id="19" dur="1" fill="hold">
                                          <p:stCondLst>
                                            <p:cond delay="0"/>
                                          </p:stCondLst>
                                        </p:cTn>
                                        <p:tgtEl>
                                          <p:spTgt spid="153625"/>
                                        </p:tgtEl>
                                        <p:attrNameLst>
                                          <p:attrName>style.visibility</p:attrName>
                                        </p:attrNameLst>
                                      </p:cBhvr>
                                      <p:to>
                                        <p:strVal val="visible"/>
                                      </p:to>
                                    </p:set>
                                    <p:animEffect transition="in" filter="barn(inVertical)">
                                      <p:cBhvr>
                                        <p:cTn id="20" dur="500"/>
                                        <p:tgtEl>
                                          <p:spTgt spid="1536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153626"/>
                                        </p:tgtEl>
                                        <p:attrNameLst>
                                          <p:attrName>style.visibility</p:attrName>
                                        </p:attrNameLst>
                                      </p:cBhvr>
                                      <p:to>
                                        <p:strVal val="visible"/>
                                      </p:to>
                                    </p:set>
                                    <p:animEffect transition="in" filter="diamond(in)">
                                      <p:cBhvr>
                                        <p:cTn id="25" dur="2000"/>
                                        <p:tgtEl>
                                          <p:spTgt spid="1536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53627"/>
                                        </p:tgtEl>
                                        <p:attrNameLst>
                                          <p:attrName>style.visibility</p:attrName>
                                        </p:attrNameLst>
                                      </p:cBhvr>
                                      <p:to>
                                        <p:strVal val="visible"/>
                                      </p:to>
                                    </p:set>
                                    <p:animEffect transition="in" filter="wipe(up)">
                                      <p:cBhvr>
                                        <p:cTn id="30" dur="500"/>
                                        <p:tgtEl>
                                          <p:spTgt spid="153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P spid="153607" grpId="0"/>
      <p:bldP spid="15362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0" name="Rectangle 6"/>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4674" name="Group 50"/>
          <p:cNvGrpSpPr>
            <a:grpSpLocks/>
          </p:cNvGrpSpPr>
          <p:nvPr/>
        </p:nvGrpSpPr>
        <p:grpSpPr bwMode="auto">
          <a:xfrm>
            <a:off x="468313" y="476250"/>
            <a:ext cx="8280400" cy="3795713"/>
            <a:chOff x="295" y="300"/>
            <a:chExt cx="5216" cy="2391"/>
          </a:xfrm>
        </p:grpSpPr>
        <p:graphicFrame>
          <p:nvGraphicFramePr>
            <p:cNvPr id="154629" name="Object 5"/>
            <p:cNvGraphicFramePr>
              <a:graphicFrameLocks noChangeAspect="1"/>
            </p:cNvGraphicFramePr>
            <p:nvPr/>
          </p:nvGraphicFramePr>
          <p:xfrm>
            <a:off x="567" y="300"/>
            <a:ext cx="1414" cy="488"/>
          </p:xfrm>
          <a:graphic>
            <a:graphicData uri="http://schemas.openxmlformats.org/presentationml/2006/ole">
              <mc:AlternateContent xmlns:mc="http://schemas.openxmlformats.org/markup-compatibility/2006">
                <mc:Choice xmlns:v="urn:schemas-microsoft-com:vml" Requires="v">
                  <p:oleObj spid="_x0000_s154676" name="公式" r:id="rId3" imgW="1130040" imgH="393480" progId="Equation.3">
                    <p:embed/>
                  </p:oleObj>
                </mc:Choice>
                <mc:Fallback>
                  <p:oleObj name="公式" r:id="rId3" imgW="113004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300"/>
                          <a:ext cx="1414" cy="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31" name="Rectangle 7"/>
            <p:cNvSpPr>
              <a:spLocks noChangeArrowheads="1"/>
            </p:cNvSpPr>
            <p:nvPr/>
          </p:nvSpPr>
          <p:spPr bwMode="auto">
            <a:xfrm>
              <a:off x="1837" y="391"/>
              <a:ext cx="24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由此导出一阶差分方程：</a:t>
              </a:r>
              <a:endParaRPr lang="zh-CN" altLang="en-US"/>
            </a:p>
            <a:p>
              <a:pPr indent="276225" eaLnBrk="0" hangingPunct="0">
                <a:tabLst>
                  <a:tab pos="4619625" algn="l"/>
                </a:tabLst>
              </a:pPr>
              <a:endParaRPr lang="en-US" altLang="zh-CN"/>
            </a:p>
          </p:txBody>
        </p:sp>
        <p:graphicFrame>
          <p:nvGraphicFramePr>
            <p:cNvPr id="154628" name="Object 4"/>
            <p:cNvGraphicFramePr>
              <a:graphicFrameLocks noChangeAspect="1"/>
            </p:cNvGraphicFramePr>
            <p:nvPr/>
          </p:nvGraphicFramePr>
          <p:xfrm>
            <a:off x="1051" y="799"/>
            <a:ext cx="1679" cy="496"/>
          </p:xfrm>
          <a:graphic>
            <a:graphicData uri="http://schemas.openxmlformats.org/presentationml/2006/ole">
              <mc:AlternateContent xmlns:mc="http://schemas.openxmlformats.org/markup-compatibility/2006">
                <mc:Choice xmlns:v="urn:schemas-microsoft-com:vml" Requires="v">
                  <p:oleObj spid="_x0000_s154677" name="公式" r:id="rId5" imgW="1447560" imgH="431640" progId="Equation.3">
                    <p:embed/>
                  </p:oleObj>
                </mc:Choice>
                <mc:Fallback>
                  <p:oleObj name="公式" r:id="rId5" imgW="144756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1" y="799"/>
                          <a:ext cx="1679" cy="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32" name="Rectangle 8"/>
            <p:cNvSpPr>
              <a:spLocks noChangeArrowheads="1"/>
            </p:cNvSpPr>
            <p:nvPr/>
          </p:nvSpPr>
          <p:spPr bwMode="auto">
            <a:xfrm>
              <a:off x="2911" y="935"/>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4.18</a:t>
              </a:r>
              <a:r>
                <a:rPr lang="zh-CN" altLang="en-US">
                  <a:latin typeface="Times New Roman" pitchFamily="18" charset="0"/>
                  <a:cs typeface="Times New Roman" pitchFamily="18" charset="0"/>
                </a:rPr>
                <a:t>）</a:t>
              </a:r>
              <a:endParaRPr lang="zh-CN" altLang="en-US"/>
            </a:p>
          </p:txBody>
        </p:sp>
        <p:sp>
          <p:nvSpPr>
            <p:cNvPr id="154633" name="Text Box 9"/>
            <p:cNvSpPr txBox="1">
              <a:spLocks noChangeArrowheads="1"/>
            </p:cNvSpPr>
            <p:nvPr/>
          </p:nvSpPr>
          <p:spPr bwMode="auto">
            <a:xfrm>
              <a:off x="295" y="1253"/>
              <a:ext cx="5216"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此差分方程的解在 </a:t>
              </a:r>
              <a:r>
                <a:rPr lang="en-US" altLang="zh-CN">
                  <a:solidFill>
                    <a:srgbClr val="0000FF"/>
                  </a:solidFill>
                </a:rPr>
                <a:t>(b/a)&lt;1</a:t>
              </a:r>
              <a:r>
                <a:rPr lang="zh-CN" altLang="en-US"/>
                <a:t>时是稳定的，从而证实了我们的猜测。注意 到</a:t>
              </a:r>
              <a:r>
                <a:rPr lang="en-US" altLang="zh-CN" i="1">
                  <a:solidFill>
                    <a:srgbClr val="0000FF"/>
                  </a:solidFill>
                </a:rPr>
                <a:t>a</a:t>
              </a:r>
              <a:r>
                <a:rPr lang="zh-CN" altLang="en-US"/>
                <a:t>和</a:t>
              </a:r>
              <a:r>
                <a:rPr lang="en-US" altLang="zh-CN" i="1">
                  <a:solidFill>
                    <a:srgbClr val="0000FF"/>
                  </a:solidFill>
                </a:rPr>
                <a:t>b</a:t>
              </a:r>
              <a:r>
                <a:rPr lang="zh-CN" altLang="en-US"/>
                <a:t>的实际含义，上述结果在经济学上可作如下解释： 当</a:t>
              </a:r>
              <a:r>
                <a:rPr lang="en-US" altLang="zh-CN" i="1">
                  <a:solidFill>
                    <a:srgbClr val="0000FF"/>
                  </a:solidFill>
                </a:rPr>
                <a:t>a</a:t>
              </a:r>
              <a:r>
                <a:rPr lang="en-US" altLang="zh-CN">
                  <a:solidFill>
                    <a:srgbClr val="0000FF"/>
                  </a:solidFill>
                </a:rPr>
                <a:t>&gt;</a:t>
              </a:r>
              <a:r>
                <a:rPr lang="en-US" altLang="zh-CN" i="1">
                  <a:solidFill>
                    <a:srgbClr val="0000FF"/>
                  </a:solidFill>
                </a:rPr>
                <a:t>b</a:t>
              </a:r>
              <a:r>
                <a:rPr lang="zh-CN" altLang="en-US"/>
                <a:t>时，顾客需求对价格的敏感度较小（小于生产者的敏感程度），商品供应量和价格会自行调节而逐步趋于稳定；反之， 若</a:t>
              </a:r>
              <a:r>
                <a:rPr lang="en-US" altLang="zh-CN" i="1">
                  <a:solidFill>
                    <a:srgbClr val="0000FF"/>
                  </a:solidFill>
                </a:rPr>
                <a:t>a</a:t>
              </a:r>
              <a:r>
                <a:rPr lang="en-US" altLang="zh-CN">
                  <a:solidFill>
                    <a:srgbClr val="0000FF"/>
                  </a:solidFill>
                </a:rPr>
                <a:t>&lt;</a:t>
              </a:r>
              <a:r>
                <a:rPr lang="en-US" altLang="zh-CN" i="1">
                  <a:solidFill>
                    <a:srgbClr val="0000FF"/>
                  </a:solidFill>
                </a:rPr>
                <a:t>b</a:t>
              </a:r>
              <a:r>
                <a:rPr lang="zh-CN" altLang="en-US"/>
                <a:t>（商品紧缺易引起顾客抢购），该商品供售市场易造成混乱  </a:t>
              </a:r>
              <a:r>
                <a:rPr lang="en-US" altLang="zh-CN"/>
                <a:t>.</a:t>
              </a:r>
            </a:p>
          </p:txBody>
        </p:sp>
        <p:grpSp>
          <p:nvGrpSpPr>
            <p:cNvPr id="154662" name="Group 38"/>
            <p:cNvGrpSpPr>
              <a:grpSpLocks/>
            </p:cNvGrpSpPr>
            <p:nvPr/>
          </p:nvGrpSpPr>
          <p:grpSpPr bwMode="auto">
            <a:xfrm flipV="1">
              <a:off x="295" y="300"/>
              <a:ext cx="5184" cy="2359"/>
              <a:chOff x="240" y="432"/>
              <a:chExt cx="5184" cy="3095"/>
            </a:xfrm>
          </p:grpSpPr>
          <p:sp>
            <p:nvSpPr>
              <p:cNvPr id="154663" name="Line 39"/>
              <p:cNvSpPr>
                <a:spLocks noChangeShapeType="1"/>
              </p:cNvSpPr>
              <p:nvPr/>
            </p:nvSpPr>
            <p:spPr bwMode="auto">
              <a:xfrm>
                <a:off x="240" y="432"/>
                <a:ext cx="5184" cy="0"/>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Line 40"/>
              <p:cNvSpPr>
                <a:spLocks noChangeShapeType="1"/>
              </p:cNvSpPr>
              <p:nvPr/>
            </p:nvSpPr>
            <p:spPr bwMode="auto">
              <a:xfrm>
                <a:off x="240" y="432"/>
                <a:ext cx="0" cy="2928"/>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5" name="Line 41"/>
              <p:cNvSpPr>
                <a:spLocks noChangeShapeType="1"/>
              </p:cNvSpPr>
              <p:nvPr/>
            </p:nvSpPr>
            <p:spPr bwMode="auto">
              <a:xfrm>
                <a:off x="5424" y="432"/>
                <a:ext cx="0" cy="2784"/>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Freeform 42"/>
              <p:cNvSpPr>
                <a:spLocks/>
              </p:cNvSpPr>
              <p:nvPr/>
            </p:nvSpPr>
            <p:spPr bwMode="auto">
              <a:xfrm>
                <a:off x="246" y="3196"/>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54675" name="Group 51"/>
          <p:cNvGrpSpPr>
            <a:grpSpLocks/>
          </p:cNvGrpSpPr>
          <p:nvPr/>
        </p:nvGrpSpPr>
        <p:grpSpPr bwMode="auto">
          <a:xfrm>
            <a:off x="395288" y="4510088"/>
            <a:ext cx="8302625" cy="2087562"/>
            <a:chOff x="249" y="2886"/>
            <a:chExt cx="5230" cy="1315"/>
          </a:xfrm>
        </p:grpSpPr>
        <p:sp>
          <p:nvSpPr>
            <p:cNvPr id="154634" name="Text Box 10"/>
            <p:cNvSpPr txBox="1">
              <a:spLocks noChangeArrowheads="1"/>
            </p:cNvSpPr>
            <p:nvPr/>
          </p:nvSpPr>
          <p:spPr bwMode="auto">
            <a:xfrm>
              <a:off x="249" y="2886"/>
              <a:ext cx="521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如果生产者对市场经济的蛛网模型有所了解，为了减少因价格波动而造成的经济损失，他应当提高自己的经营水平，不应当仅根据上一周期的价格来决定现阶段的生产量。例如可以根据本时段与前一时段价格的平均值来确定生产量。此时，若</a:t>
              </a:r>
              <a:r>
                <a:rPr lang="en-US" altLang="zh-CN" i="1">
                  <a:solidFill>
                    <a:srgbClr val="0000FF"/>
                  </a:solidFill>
                </a:rPr>
                <a:t>t </a:t>
              </a:r>
              <a:r>
                <a:rPr lang="zh-CN" altLang="en-US"/>
                <a:t>时段的商品量为 </a:t>
              </a:r>
              <a:r>
                <a:rPr lang="en-US" altLang="zh-CN" i="1">
                  <a:solidFill>
                    <a:srgbClr val="0000FF"/>
                  </a:solidFill>
                </a:rPr>
                <a:t>x</a:t>
              </a:r>
              <a:r>
                <a:rPr lang="en-US" altLang="zh-CN" i="1" baseline="-25000">
                  <a:solidFill>
                    <a:srgbClr val="0000FF"/>
                  </a:solidFill>
                </a:rPr>
                <a:t>t</a:t>
              </a:r>
              <a:r>
                <a:rPr lang="en-US" altLang="zh-CN" i="1">
                  <a:solidFill>
                    <a:srgbClr val="0000FF"/>
                  </a:solidFill>
                </a:rPr>
                <a:t> </a:t>
              </a:r>
              <a:r>
                <a:rPr lang="zh-CN" altLang="en-US"/>
                <a:t>时，仍有</a:t>
              </a:r>
            </a:p>
          </p:txBody>
        </p:sp>
        <p:grpSp>
          <p:nvGrpSpPr>
            <p:cNvPr id="154667" name="Group 43"/>
            <p:cNvGrpSpPr>
              <a:grpSpLocks/>
            </p:cNvGrpSpPr>
            <p:nvPr/>
          </p:nvGrpSpPr>
          <p:grpSpPr bwMode="auto">
            <a:xfrm rot="-10800000" flipH="1" flipV="1">
              <a:off x="295" y="2886"/>
              <a:ext cx="5184" cy="1315"/>
              <a:chOff x="295" y="527"/>
              <a:chExt cx="5184" cy="3629"/>
            </a:xfrm>
          </p:grpSpPr>
          <p:sp>
            <p:nvSpPr>
              <p:cNvPr id="154668" name="Line 44"/>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669" name="Group 45"/>
              <p:cNvGrpSpPr>
                <a:grpSpLocks/>
              </p:cNvGrpSpPr>
              <p:nvPr/>
            </p:nvGrpSpPr>
            <p:grpSpPr bwMode="auto">
              <a:xfrm>
                <a:off x="295" y="527"/>
                <a:ext cx="5184" cy="3629"/>
                <a:chOff x="295" y="618"/>
                <a:chExt cx="5184" cy="3583"/>
              </a:xfrm>
            </p:grpSpPr>
            <p:sp>
              <p:nvSpPr>
                <p:cNvPr id="154670" name="Line 46"/>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671" name="Group 47"/>
                <p:cNvGrpSpPr>
                  <a:grpSpLocks/>
                </p:cNvGrpSpPr>
                <p:nvPr/>
              </p:nvGrpSpPr>
              <p:grpSpPr bwMode="auto">
                <a:xfrm>
                  <a:off x="301" y="618"/>
                  <a:ext cx="5178" cy="3583"/>
                  <a:chOff x="301" y="618"/>
                  <a:chExt cx="5178" cy="3095"/>
                </a:xfrm>
              </p:grpSpPr>
              <p:sp>
                <p:nvSpPr>
                  <p:cNvPr id="154672" name="Line 48"/>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3" name="Freeform 49"/>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4674"/>
                                        </p:tgtEl>
                                        <p:attrNameLst>
                                          <p:attrName>style.visibility</p:attrName>
                                        </p:attrNameLst>
                                      </p:cBhvr>
                                      <p:to>
                                        <p:strVal val="visible"/>
                                      </p:to>
                                    </p:set>
                                    <p:animEffect transition="in" filter="wipe(up)">
                                      <p:cBhvr>
                                        <p:cTn id="7" dur="500"/>
                                        <p:tgtEl>
                                          <p:spTgt spid="154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4675"/>
                                        </p:tgtEl>
                                        <p:attrNameLst>
                                          <p:attrName>style.visibility</p:attrName>
                                        </p:attrNameLst>
                                      </p:cBhvr>
                                      <p:to>
                                        <p:strVal val="visible"/>
                                      </p:to>
                                    </p:set>
                                    <p:animEffect transition="in" filter="wipe(up)">
                                      <p:cBhvr>
                                        <p:cTn id="12" dur="500"/>
                                        <p:tgtEl>
                                          <p:spTgt spid="154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21" name="Rectangle 73"/>
          <p:cNvSpPr>
            <a:spLocks noChangeArrowheads="1"/>
          </p:cNvSpPr>
          <p:nvPr/>
        </p:nvSpPr>
        <p:spPr bwMode="auto">
          <a:xfrm>
            <a:off x="395288" y="2236788"/>
            <a:ext cx="72691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4.21</a:t>
            </a:r>
            <a:r>
              <a:rPr lang="zh-CN" altLang="en-US">
                <a:latin typeface="Times New Roman" pitchFamily="18" charset="0"/>
                <a:cs typeface="Times New Roman" pitchFamily="18" charset="0"/>
              </a:rPr>
              <a:t>）</a:t>
            </a:r>
            <a:endParaRPr lang="zh-CN" altLang="en-US"/>
          </a:p>
          <a:p>
            <a:pPr indent="276225" eaLnBrk="0" hangingPunct="0">
              <a:tabLst>
                <a:tab pos="4619625" algn="l"/>
              </a:tabLst>
            </a:pPr>
            <a:r>
              <a:rPr lang="zh-CN" altLang="en-US">
                <a:latin typeface="Times New Roman" pitchFamily="18" charset="0"/>
                <a:cs typeface="Times New Roman" pitchFamily="18" charset="0"/>
              </a:rPr>
              <a:t>将（</a:t>
            </a:r>
            <a:r>
              <a:rPr lang="en-US" altLang="zh-CN">
                <a:latin typeface="Times New Roman" pitchFamily="18" charset="0"/>
                <a:cs typeface="Times New Roman" pitchFamily="18" charset="0"/>
              </a:rPr>
              <a:t>4.19</a:t>
            </a:r>
            <a:r>
              <a:rPr lang="zh-CN" altLang="en-US">
                <a:latin typeface="Times New Roman" pitchFamily="18" charset="0"/>
                <a:cs typeface="Times New Roman" pitchFamily="18" charset="0"/>
              </a:rPr>
              <a:t>）式、（</a:t>
            </a:r>
            <a:r>
              <a:rPr lang="en-US" altLang="zh-CN">
                <a:latin typeface="Times New Roman" pitchFamily="18" charset="0"/>
                <a:cs typeface="Times New Roman" pitchFamily="18" charset="0"/>
              </a:rPr>
              <a:t>4.21</a:t>
            </a:r>
            <a:r>
              <a:rPr lang="zh-CN" altLang="en-US">
                <a:latin typeface="Times New Roman" pitchFamily="18" charset="0"/>
                <a:cs typeface="Times New Roman" pitchFamily="18" charset="0"/>
              </a:rPr>
              <a:t>）式代入（</a:t>
            </a:r>
            <a:r>
              <a:rPr lang="en-US" altLang="zh-CN">
                <a:latin typeface="Times New Roman" pitchFamily="18" charset="0"/>
                <a:cs typeface="Times New Roman" pitchFamily="18" charset="0"/>
              </a:rPr>
              <a:t>4.20</a:t>
            </a:r>
            <a:r>
              <a:rPr lang="zh-CN" altLang="en-US">
                <a:latin typeface="Times New Roman" pitchFamily="18" charset="0"/>
                <a:cs typeface="Times New Roman" pitchFamily="18" charset="0"/>
              </a:rPr>
              <a:t>）式，整理得</a:t>
            </a:r>
            <a:endParaRPr lang="zh-CN" altLang="en-US"/>
          </a:p>
        </p:txBody>
      </p:sp>
      <p:grpSp>
        <p:nvGrpSpPr>
          <p:cNvPr id="155728" name="Group 80"/>
          <p:cNvGrpSpPr>
            <a:grpSpLocks/>
          </p:cNvGrpSpPr>
          <p:nvPr/>
        </p:nvGrpSpPr>
        <p:grpSpPr bwMode="auto">
          <a:xfrm>
            <a:off x="466725" y="652463"/>
            <a:ext cx="7777163" cy="1069975"/>
            <a:chOff x="294" y="411"/>
            <a:chExt cx="4899" cy="674"/>
          </a:xfrm>
        </p:grpSpPr>
        <p:graphicFrame>
          <p:nvGraphicFramePr>
            <p:cNvPr id="155713" name="Object 65"/>
            <p:cNvGraphicFramePr>
              <a:graphicFrameLocks noChangeAspect="1"/>
            </p:cNvGraphicFramePr>
            <p:nvPr/>
          </p:nvGraphicFramePr>
          <p:xfrm>
            <a:off x="521" y="411"/>
            <a:ext cx="1905" cy="335"/>
          </p:xfrm>
          <a:graphic>
            <a:graphicData uri="http://schemas.openxmlformats.org/presentationml/2006/ole">
              <mc:AlternateContent xmlns:mc="http://schemas.openxmlformats.org/markup-compatibility/2006">
                <mc:Choice xmlns:v="urn:schemas-microsoft-com:vml" Requires="v">
                  <p:oleObj spid="_x0000_s155731" name="公式" r:id="rId3" imgW="1358640" imgH="241200" progId="Equation.3">
                    <p:embed/>
                  </p:oleObj>
                </mc:Choice>
                <mc:Fallback>
                  <p:oleObj name="公式" r:id="rId3" imgW="1358640" imgH="241200" progId="Equation.3">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411"/>
                          <a:ext cx="1905"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715" name="Rectangle 67"/>
            <p:cNvSpPr>
              <a:spLocks noChangeArrowheads="1"/>
            </p:cNvSpPr>
            <p:nvPr/>
          </p:nvSpPr>
          <p:spPr bwMode="auto">
            <a:xfrm>
              <a:off x="294" y="456"/>
              <a:ext cx="435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4.19</a:t>
              </a:r>
              <a:r>
                <a:rPr lang="zh-CN" altLang="en-US">
                  <a:latin typeface="Times New Roman" pitchFamily="18" charset="0"/>
                  <a:cs typeface="Times New Roman" pitchFamily="18" charset="0"/>
                </a:rPr>
                <a:t>）</a:t>
              </a:r>
              <a:endParaRPr lang="zh-CN" altLang="en-US"/>
            </a:p>
            <a:p>
              <a:pPr eaLnBrk="0" hangingPunct="0">
                <a:tabLst>
                  <a:tab pos="4619625" algn="l"/>
                </a:tabLst>
              </a:pPr>
              <a:r>
                <a:rPr lang="zh-CN" altLang="en-US">
                  <a:latin typeface="Times New Roman" pitchFamily="18" charset="0"/>
                  <a:cs typeface="Times New Roman" pitchFamily="18" charset="0"/>
                </a:rPr>
                <a:t>但</a:t>
              </a:r>
              <a:r>
                <a:rPr lang="en-US" altLang="zh-CN" i="1">
                  <a:solidFill>
                    <a:srgbClr val="0000FF"/>
                  </a:solidFill>
                  <a:latin typeface="Times New Roman" pitchFamily="18" charset="0"/>
                  <a:cs typeface="Times New Roman" pitchFamily="18" charset="0"/>
                </a:rPr>
                <a:t>t</a:t>
              </a:r>
              <a:r>
                <a:rPr lang="en-US" altLang="zh-CN">
                  <a:solidFill>
                    <a:srgbClr val="0000FF"/>
                  </a:solidFill>
                  <a:latin typeface="Times New Roman" pitchFamily="18" charset="0"/>
                  <a:cs typeface="Times New Roman" pitchFamily="18" charset="0"/>
                </a:rPr>
                <a:t>+1</a:t>
              </a:r>
              <a:r>
                <a:rPr lang="zh-CN" altLang="en-US">
                  <a:latin typeface="Times New Roman" pitchFamily="18" charset="0"/>
                  <a:cs typeface="Times New Roman" pitchFamily="18" charset="0"/>
                </a:rPr>
                <a:t>时段的商品量则不再为</a:t>
              </a:r>
              <a:endParaRPr lang="zh-CN" altLang="en-US"/>
            </a:p>
          </p:txBody>
        </p:sp>
        <p:graphicFrame>
          <p:nvGraphicFramePr>
            <p:cNvPr id="155712" name="Object 64"/>
            <p:cNvGraphicFramePr>
              <a:graphicFrameLocks noChangeAspect="1"/>
            </p:cNvGraphicFramePr>
            <p:nvPr/>
          </p:nvGraphicFramePr>
          <p:xfrm>
            <a:off x="3107" y="547"/>
            <a:ext cx="2086" cy="538"/>
          </p:xfrm>
          <a:graphic>
            <a:graphicData uri="http://schemas.openxmlformats.org/presentationml/2006/ole">
              <mc:AlternateContent xmlns:mc="http://schemas.openxmlformats.org/markup-compatibility/2006">
                <mc:Choice xmlns:v="urn:schemas-microsoft-com:vml" Requires="v">
                  <p:oleObj spid="_x0000_s155732" name="公式" r:id="rId5" imgW="1511280" imgH="393480" progId="Equation.3">
                    <p:embed/>
                  </p:oleObj>
                </mc:Choice>
                <mc:Fallback>
                  <p:oleObj name="公式" r:id="rId5" imgW="1511280" imgH="393480" progId="Equation.3">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 y="547"/>
                          <a:ext cx="2086" cy="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5729" name="Group 81"/>
          <p:cNvGrpSpPr>
            <a:grpSpLocks/>
          </p:cNvGrpSpPr>
          <p:nvPr/>
        </p:nvGrpSpPr>
        <p:grpSpPr bwMode="auto">
          <a:xfrm>
            <a:off x="468313" y="1444625"/>
            <a:ext cx="7078662" cy="754063"/>
            <a:chOff x="295" y="910"/>
            <a:chExt cx="4459" cy="475"/>
          </a:xfrm>
        </p:grpSpPr>
        <p:sp>
          <p:nvSpPr>
            <p:cNvPr id="155716" name="Rectangle 68"/>
            <p:cNvSpPr>
              <a:spLocks noChangeArrowheads="1"/>
            </p:cNvSpPr>
            <p:nvPr/>
          </p:nvSpPr>
          <p:spPr bwMode="auto">
            <a:xfrm>
              <a:off x="295" y="984"/>
              <a:ext cx="1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而被修正为</a:t>
              </a:r>
              <a:endParaRPr lang="zh-CN" altLang="en-US"/>
            </a:p>
          </p:txBody>
        </p:sp>
        <p:graphicFrame>
          <p:nvGraphicFramePr>
            <p:cNvPr id="155711" name="Object 63"/>
            <p:cNvGraphicFramePr>
              <a:graphicFrameLocks noChangeAspect="1"/>
            </p:cNvGraphicFramePr>
            <p:nvPr/>
          </p:nvGraphicFramePr>
          <p:xfrm>
            <a:off x="1532" y="910"/>
            <a:ext cx="2164" cy="475"/>
          </p:xfrm>
          <a:graphic>
            <a:graphicData uri="http://schemas.openxmlformats.org/presentationml/2006/ole">
              <mc:AlternateContent xmlns:mc="http://schemas.openxmlformats.org/markup-compatibility/2006">
                <mc:Choice xmlns:v="urn:schemas-microsoft-com:vml" Requires="v">
                  <p:oleObj spid="_x0000_s155733" name="公式" r:id="rId7" imgW="1803240" imgH="393480" progId="Equation.3">
                    <p:embed/>
                  </p:oleObj>
                </mc:Choice>
                <mc:Fallback>
                  <p:oleObj name="公式" r:id="rId7" imgW="1803240" imgH="393480" progId="Equation.3">
                    <p:embed/>
                    <p:pic>
                      <p:nvPicPr>
                        <p:cNvPr id="0" name="Object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2" y="910"/>
                          <a:ext cx="2164" cy="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717" name="Rectangle 69"/>
            <p:cNvSpPr>
              <a:spLocks noChangeArrowheads="1"/>
            </p:cNvSpPr>
            <p:nvPr/>
          </p:nvSpPr>
          <p:spPr bwMode="auto">
            <a:xfrm>
              <a:off x="3742" y="1046"/>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4.20</a:t>
              </a:r>
              <a:r>
                <a:rPr lang="zh-CN" altLang="en-US">
                  <a:latin typeface="Times New Roman" pitchFamily="18" charset="0"/>
                  <a:cs typeface="Times New Roman" pitchFamily="18" charset="0"/>
                </a:rPr>
                <a:t>）</a:t>
              </a:r>
              <a:endParaRPr lang="zh-CN" altLang="en-US"/>
            </a:p>
          </p:txBody>
        </p:sp>
      </p:grpSp>
      <p:grpSp>
        <p:nvGrpSpPr>
          <p:cNvPr id="155730" name="Group 82"/>
          <p:cNvGrpSpPr>
            <a:grpSpLocks/>
          </p:cNvGrpSpPr>
          <p:nvPr/>
        </p:nvGrpSpPr>
        <p:grpSpPr bwMode="auto">
          <a:xfrm>
            <a:off x="395288" y="2197100"/>
            <a:ext cx="5616575" cy="542925"/>
            <a:chOff x="249" y="1384"/>
            <a:chExt cx="3538" cy="342"/>
          </a:xfrm>
        </p:grpSpPr>
        <p:sp>
          <p:nvSpPr>
            <p:cNvPr id="155720" name="Rectangle 72"/>
            <p:cNvSpPr>
              <a:spLocks noChangeArrowheads="1"/>
            </p:cNvSpPr>
            <p:nvPr/>
          </p:nvSpPr>
          <p:spPr bwMode="auto">
            <a:xfrm>
              <a:off x="249" y="1393"/>
              <a:ext cx="15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由（</a:t>
              </a:r>
              <a:r>
                <a:rPr lang="en-US" altLang="zh-CN">
                  <a:latin typeface="Times New Roman" pitchFamily="18" charset="0"/>
                  <a:cs typeface="Times New Roman" pitchFamily="18" charset="0"/>
                </a:rPr>
                <a:t>4.19</a:t>
              </a:r>
              <a:r>
                <a:rPr lang="zh-CN" altLang="en-US">
                  <a:latin typeface="Times New Roman" pitchFamily="18" charset="0"/>
                  <a:cs typeface="Times New Roman" pitchFamily="18" charset="0"/>
                </a:rPr>
                <a:t>）式得</a:t>
              </a:r>
              <a:endParaRPr lang="zh-CN" altLang="en-US"/>
            </a:p>
          </p:txBody>
        </p:sp>
        <p:graphicFrame>
          <p:nvGraphicFramePr>
            <p:cNvPr id="155719" name="Object 71"/>
            <p:cNvGraphicFramePr>
              <a:graphicFrameLocks noChangeAspect="1"/>
            </p:cNvGraphicFramePr>
            <p:nvPr/>
          </p:nvGraphicFramePr>
          <p:xfrm>
            <a:off x="1837" y="1384"/>
            <a:ext cx="1950" cy="342"/>
          </p:xfrm>
          <a:graphic>
            <a:graphicData uri="http://schemas.openxmlformats.org/presentationml/2006/ole">
              <mc:AlternateContent xmlns:mc="http://schemas.openxmlformats.org/markup-compatibility/2006">
                <mc:Choice xmlns:v="urn:schemas-microsoft-com:vml" Requires="v">
                  <p:oleObj spid="_x0000_s155734" name="公式" r:id="rId9" imgW="1358640" imgH="241200" progId="Equation.3">
                    <p:embed/>
                  </p:oleObj>
                </mc:Choice>
                <mc:Fallback>
                  <p:oleObj name="公式" r:id="rId9" imgW="1358640" imgH="241200" progId="Equation.3">
                    <p:embed/>
                    <p:pic>
                      <p:nvPicPr>
                        <p:cNvPr id="0" name="Object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7" y="1384"/>
                          <a:ext cx="1950"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5718" name="Object 70"/>
          <p:cNvGraphicFramePr>
            <a:graphicFrameLocks noChangeAspect="1"/>
          </p:cNvGraphicFramePr>
          <p:nvPr/>
        </p:nvGraphicFramePr>
        <p:xfrm>
          <a:off x="1258888" y="3171825"/>
          <a:ext cx="4897437" cy="963613"/>
        </p:xfrm>
        <a:graphic>
          <a:graphicData uri="http://schemas.openxmlformats.org/presentationml/2006/ole">
            <mc:AlternateContent xmlns:mc="http://schemas.openxmlformats.org/markup-compatibility/2006">
              <mc:Choice xmlns:v="urn:schemas-microsoft-com:vml" Requires="v">
                <p:oleObj spid="_x0000_s155735" name="公式" r:id="rId11" imgW="1981080" imgH="393480" progId="Equation.3">
                  <p:embed/>
                </p:oleObj>
              </mc:Choice>
              <mc:Fallback>
                <p:oleObj name="公式" r:id="rId11" imgW="1981080" imgH="393480" progId="Equation.3">
                  <p:embed/>
                  <p:pic>
                    <p:nvPicPr>
                      <p:cNvPr id="0"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3171825"/>
                        <a:ext cx="4897437"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722" name="Rectangle 74"/>
          <p:cNvSpPr>
            <a:spLocks noChangeArrowheads="1"/>
          </p:cNvSpPr>
          <p:nvPr/>
        </p:nvSpPr>
        <p:spPr bwMode="auto">
          <a:xfrm>
            <a:off x="5940425" y="3460750"/>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4.22</a:t>
            </a:r>
            <a:r>
              <a:rPr lang="zh-CN" altLang="en-US">
                <a:latin typeface="Times New Roman" pitchFamily="18" charset="0"/>
                <a:cs typeface="Times New Roman" pitchFamily="18" charset="0"/>
              </a:rPr>
              <a:t>）</a:t>
            </a:r>
            <a:endParaRPr lang="zh-CN" altLang="en-US"/>
          </a:p>
        </p:txBody>
      </p:sp>
      <p:sp>
        <p:nvSpPr>
          <p:cNvPr id="155724" name="Rectangle 76"/>
          <p:cNvSpPr>
            <a:spLocks noChangeArrowheads="1"/>
          </p:cNvSpPr>
          <p:nvPr/>
        </p:nvSpPr>
        <p:spPr bwMode="auto">
          <a:xfrm>
            <a:off x="623888" y="4037013"/>
            <a:ext cx="7764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4.22</a:t>
            </a:r>
            <a:r>
              <a:rPr lang="zh-CN" altLang="en-US">
                <a:latin typeface="Times New Roman" pitchFamily="18" charset="0"/>
                <a:cs typeface="Times New Roman" pitchFamily="18" charset="0"/>
              </a:rPr>
              <a:t>）式是一个常系数二阶线性差分方程，特征方程为</a:t>
            </a:r>
            <a:endParaRPr lang="zh-CN" altLang="en-US"/>
          </a:p>
        </p:txBody>
      </p:sp>
      <p:graphicFrame>
        <p:nvGraphicFramePr>
          <p:cNvPr id="155723" name="Object 75"/>
          <p:cNvGraphicFramePr>
            <a:graphicFrameLocks noChangeAspect="1"/>
          </p:cNvGraphicFramePr>
          <p:nvPr/>
        </p:nvGraphicFramePr>
        <p:xfrm>
          <a:off x="2771775" y="4540250"/>
          <a:ext cx="2363788" cy="833438"/>
        </p:xfrm>
        <a:graphic>
          <a:graphicData uri="http://schemas.openxmlformats.org/presentationml/2006/ole">
            <mc:AlternateContent xmlns:mc="http://schemas.openxmlformats.org/markup-compatibility/2006">
              <mc:Choice xmlns:v="urn:schemas-microsoft-com:vml" Requires="v">
                <p:oleObj spid="_x0000_s155736" name="公式" r:id="rId13" imgW="1104840" imgH="393480" progId="Equation.3">
                  <p:embed/>
                </p:oleObj>
              </mc:Choice>
              <mc:Fallback>
                <p:oleObj name="公式" r:id="rId13" imgW="1104840" imgH="393480" progId="Equation.3">
                  <p:embed/>
                  <p:pic>
                    <p:nvPicPr>
                      <p:cNvPr id="0" name="Object 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4540250"/>
                        <a:ext cx="2363788"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725" name="Text Box 77"/>
          <p:cNvSpPr txBox="1">
            <a:spLocks noChangeArrowheads="1"/>
          </p:cNvSpPr>
          <p:nvPr/>
        </p:nvSpPr>
        <p:spPr bwMode="auto">
          <a:xfrm>
            <a:off x="755650" y="5445125"/>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其特征根为</a:t>
            </a:r>
          </a:p>
        </p:txBody>
      </p:sp>
      <p:sp>
        <p:nvSpPr>
          <p:cNvPr id="155726" name="AutoShape 78"/>
          <p:cNvSpPr>
            <a:spLocks noChangeArrowheads="1"/>
          </p:cNvSpPr>
          <p:nvPr/>
        </p:nvSpPr>
        <p:spPr bwMode="auto">
          <a:xfrm>
            <a:off x="611188" y="549275"/>
            <a:ext cx="8208962" cy="5616575"/>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726"/>
                                        </p:tgtEl>
                                        <p:attrNameLst>
                                          <p:attrName>style.visibility</p:attrName>
                                        </p:attrNameLst>
                                      </p:cBhvr>
                                      <p:to>
                                        <p:strVal val="visible"/>
                                      </p:to>
                                    </p:set>
                                    <p:animEffect transition="in" filter="wipe(up)">
                                      <p:cBhvr>
                                        <p:cTn id="7" dur="500"/>
                                        <p:tgtEl>
                                          <p:spTgt spid="155726"/>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155728"/>
                                        </p:tgtEl>
                                        <p:attrNameLst>
                                          <p:attrName>style.visibility</p:attrName>
                                        </p:attrNameLst>
                                      </p:cBhvr>
                                      <p:to>
                                        <p:strVal val="visible"/>
                                      </p:to>
                                    </p:set>
                                    <p:animEffect transition="in" filter="randombar(horizontal)">
                                      <p:cBhvr>
                                        <p:cTn id="11" dur="500"/>
                                        <p:tgtEl>
                                          <p:spTgt spid="1557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55729"/>
                                        </p:tgtEl>
                                        <p:attrNameLst>
                                          <p:attrName>style.visibility</p:attrName>
                                        </p:attrNameLst>
                                      </p:cBhvr>
                                      <p:to>
                                        <p:strVal val="visible"/>
                                      </p:to>
                                    </p:set>
                                    <p:animEffect transition="in" filter="wipe(left)">
                                      <p:cBhvr>
                                        <p:cTn id="16" dur="500"/>
                                        <p:tgtEl>
                                          <p:spTgt spid="1557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55730"/>
                                        </p:tgtEl>
                                        <p:attrNameLst>
                                          <p:attrName>style.visibility</p:attrName>
                                        </p:attrNameLst>
                                      </p:cBhvr>
                                      <p:to>
                                        <p:strVal val="visible"/>
                                      </p:to>
                                    </p:set>
                                    <p:animEffect transition="in" filter="wipe(left)">
                                      <p:cBhvr>
                                        <p:cTn id="21" dur="500"/>
                                        <p:tgtEl>
                                          <p:spTgt spid="1557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2" fill="hold" grpId="0" nodeType="clickEffect">
                                  <p:stCondLst>
                                    <p:cond delay="0"/>
                                  </p:stCondLst>
                                  <p:childTnLst>
                                    <p:set>
                                      <p:cBhvr>
                                        <p:cTn id="25" dur="1" fill="hold">
                                          <p:stCondLst>
                                            <p:cond delay="0"/>
                                          </p:stCondLst>
                                        </p:cTn>
                                        <p:tgtEl>
                                          <p:spTgt spid="155721"/>
                                        </p:tgtEl>
                                        <p:attrNameLst>
                                          <p:attrName>style.visibility</p:attrName>
                                        </p:attrNameLst>
                                      </p:cBhvr>
                                      <p:to>
                                        <p:strVal val="visible"/>
                                      </p:to>
                                    </p:set>
                                    <p:animEffect transition="in" filter="slide(fromRight)">
                                      <p:cBhvr>
                                        <p:cTn id="26" dur="500"/>
                                        <p:tgtEl>
                                          <p:spTgt spid="155721"/>
                                        </p:tgtEl>
                                      </p:cBhvr>
                                    </p:animEffect>
                                  </p:childTnLst>
                                </p:cTn>
                              </p:par>
                            </p:childTnLst>
                          </p:cTn>
                        </p:par>
                        <p:par>
                          <p:cTn id="27" fill="hold" nodeType="afterGroup">
                            <p:stCondLst>
                              <p:cond delay="500"/>
                            </p:stCondLst>
                            <p:childTnLst>
                              <p:par>
                                <p:cTn id="28" presetID="10" presetClass="entr" presetSubtype="0" fill="hold" nodeType="afterEffect">
                                  <p:stCondLst>
                                    <p:cond delay="0"/>
                                  </p:stCondLst>
                                  <p:childTnLst>
                                    <p:set>
                                      <p:cBhvr>
                                        <p:cTn id="29" dur="1" fill="hold">
                                          <p:stCondLst>
                                            <p:cond delay="0"/>
                                          </p:stCondLst>
                                        </p:cTn>
                                        <p:tgtEl>
                                          <p:spTgt spid="155718"/>
                                        </p:tgtEl>
                                        <p:attrNameLst>
                                          <p:attrName>style.visibility</p:attrName>
                                        </p:attrNameLst>
                                      </p:cBhvr>
                                      <p:to>
                                        <p:strVal val="visible"/>
                                      </p:to>
                                    </p:set>
                                    <p:animEffect transition="in" filter="fade">
                                      <p:cBhvr>
                                        <p:cTn id="30" dur="2000"/>
                                        <p:tgtEl>
                                          <p:spTgt spid="155718"/>
                                        </p:tgtEl>
                                      </p:cBhvr>
                                    </p:animEffect>
                                  </p:childTnLst>
                                </p:cTn>
                              </p:par>
                            </p:childTnLst>
                          </p:cTn>
                        </p:par>
                        <p:par>
                          <p:cTn id="31" fill="hold" nodeType="afterGroup">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15572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155724"/>
                                        </p:tgtEl>
                                        <p:attrNameLst>
                                          <p:attrName>style.visibility</p:attrName>
                                        </p:attrNameLst>
                                      </p:cBhvr>
                                      <p:to>
                                        <p:strVal val="visible"/>
                                      </p:to>
                                    </p:set>
                                    <p:animEffect transition="in" filter="barn(inHorizontal)">
                                      <p:cBhvr>
                                        <p:cTn id="38" dur="500"/>
                                        <p:tgtEl>
                                          <p:spTgt spid="155724"/>
                                        </p:tgtEl>
                                      </p:cBhvr>
                                    </p:animEffect>
                                  </p:childTnLst>
                                </p:cTn>
                              </p:par>
                            </p:childTnLst>
                          </p:cTn>
                        </p:par>
                        <p:par>
                          <p:cTn id="39" fill="hold" nodeType="afterGroup">
                            <p:stCondLst>
                              <p:cond delay="500"/>
                            </p:stCondLst>
                            <p:childTnLst>
                              <p:par>
                                <p:cTn id="40" presetID="10" presetClass="entr" presetSubtype="0" fill="hold" nodeType="afterEffect">
                                  <p:stCondLst>
                                    <p:cond delay="0"/>
                                  </p:stCondLst>
                                  <p:childTnLst>
                                    <p:set>
                                      <p:cBhvr>
                                        <p:cTn id="41" dur="1" fill="hold">
                                          <p:stCondLst>
                                            <p:cond delay="0"/>
                                          </p:stCondLst>
                                        </p:cTn>
                                        <p:tgtEl>
                                          <p:spTgt spid="155723"/>
                                        </p:tgtEl>
                                        <p:attrNameLst>
                                          <p:attrName>style.visibility</p:attrName>
                                        </p:attrNameLst>
                                      </p:cBhvr>
                                      <p:to>
                                        <p:strVal val="visible"/>
                                      </p:to>
                                    </p:set>
                                    <p:animEffect transition="in" filter="fade">
                                      <p:cBhvr>
                                        <p:cTn id="42" dur="2000"/>
                                        <p:tgtEl>
                                          <p:spTgt spid="1557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155725"/>
                                        </p:tgtEl>
                                        <p:attrNameLst>
                                          <p:attrName>style.visibility</p:attrName>
                                        </p:attrNameLst>
                                      </p:cBhvr>
                                      <p:to>
                                        <p:strVal val="visible"/>
                                      </p:to>
                                    </p:set>
                                    <p:anim calcmode="discrete" valueType="clr">
                                      <p:cBhvr override="childStyle">
                                        <p:cTn id="47" dur="80"/>
                                        <p:tgtEl>
                                          <p:spTgt spid="155725"/>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155725"/>
                                        </p:tgtEl>
                                        <p:attrNameLst>
                                          <p:attrName>fillcolor</p:attrName>
                                        </p:attrNameLst>
                                      </p:cBhvr>
                                      <p:tavLst>
                                        <p:tav tm="0">
                                          <p:val>
                                            <p:clrVal>
                                              <a:schemeClr val="accent2"/>
                                            </p:clrVal>
                                          </p:val>
                                        </p:tav>
                                        <p:tav tm="50000">
                                          <p:val>
                                            <p:clrVal>
                                              <a:schemeClr val="hlink"/>
                                            </p:clrVal>
                                          </p:val>
                                        </p:tav>
                                      </p:tavLst>
                                    </p:anim>
                                    <p:set>
                                      <p:cBhvr>
                                        <p:cTn id="49" dur="80"/>
                                        <p:tgtEl>
                                          <p:spTgt spid="1557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21" grpId="0"/>
      <p:bldP spid="155722" grpId="0"/>
      <p:bldP spid="155724" grpId="0"/>
      <p:bldP spid="155725" grpId="0"/>
      <p:bldP spid="15572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6" name="Object 4"/>
          <p:cNvGraphicFramePr>
            <a:graphicFrameLocks noChangeAspect="1"/>
          </p:cNvGraphicFramePr>
          <p:nvPr/>
        </p:nvGraphicFramePr>
        <p:xfrm>
          <a:off x="2700338" y="735013"/>
          <a:ext cx="2868612" cy="1374775"/>
        </p:xfrm>
        <a:graphic>
          <a:graphicData uri="http://schemas.openxmlformats.org/presentationml/2006/ole">
            <mc:AlternateContent xmlns:mc="http://schemas.openxmlformats.org/markup-compatibility/2006">
              <mc:Choice xmlns:v="urn:schemas-microsoft-com:vml" Requires="v">
                <p:oleObj spid="_x0000_s156755" name="公式" r:id="rId3" imgW="1447560" imgH="698400" progId="Equation.3">
                  <p:embed/>
                </p:oleObj>
              </mc:Choice>
              <mc:Fallback>
                <p:oleObj name="公式" r:id="rId3" imgW="1447560" imgH="698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735013"/>
                        <a:ext cx="2868612"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6696" name="Group 24"/>
          <p:cNvGrpSpPr>
            <a:grpSpLocks/>
          </p:cNvGrpSpPr>
          <p:nvPr/>
        </p:nvGrpSpPr>
        <p:grpSpPr bwMode="auto">
          <a:xfrm>
            <a:off x="611188" y="2032000"/>
            <a:ext cx="3313112" cy="792163"/>
            <a:chOff x="385" y="1280"/>
            <a:chExt cx="2087" cy="499"/>
          </a:xfrm>
        </p:grpSpPr>
        <p:sp>
          <p:nvSpPr>
            <p:cNvPr id="156681" name="Rectangle 9"/>
            <p:cNvSpPr>
              <a:spLocks noChangeArrowheads="1"/>
            </p:cNvSpPr>
            <p:nvPr/>
          </p:nvSpPr>
          <p:spPr bwMode="auto">
            <a:xfrm>
              <a:off x="385" y="137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记</a:t>
              </a:r>
              <a:endParaRPr lang="zh-CN" altLang="en-US"/>
            </a:p>
          </p:txBody>
        </p:sp>
        <p:graphicFrame>
          <p:nvGraphicFramePr>
            <p:cNvPr id="156680" name="Object 8"/>
            <p:cNvGraphicFramePr>
              <a:graphicFrameLocks noChangeAspect="1"/>
            </p:cNvGraphicFramePr>
            <p:nvPr/>
          </p:nvGraphicFramePr>
          <p:xfrm>
            <a:off x="657" y="1280"/>
            <a:ext cx="487" cy="499"/>
          </p:xfrm>
          <a:graphic>
            <a:graphicData uri="http://schemas.openxmlformats.org/presentationml/2006/ole">
              <mc:AlternateContent xmlns:mc="http://schemas.openxmlformats.org/markup-compatibility/2006">
                <mc:Choice xmlns:v="urn:schemas-microsoft-com:vml" Requires="v">
                  <p:oleObj spid="_x0000_s156756" name="公式" r:id="rId5" imgW="380880" imgH="393480" progId="Equation.3">
                    <p:embed/>
                  </p:oleObj>
                </mc:Choice>
                <mc:Fallback>
                  <p:oleObj name="公式" r:id="rId5" imgW="380880" imgH="393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280"/>
                          <a:ext cx="487"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82" name="Rectangle 10"/>
            <p:cNvSpPr>
              <a:spLocks noChangeArrowheads="1"/>
            </p:cNvSpPr>
            <p:nvPr/>
          </p:nvSpPr>
          <p:spPr bwMode="auto">
            <a:xfrm>
              <a:off x="1066" y="137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。若</a:t>
              </a:r>
              <a:endParaRPr lang="zh-CN" altLang="en-US"/>
            </a:p>
          </p:txBody>
        </p:sp>
        <p:graphicFrame>
          <p:nvGraphicFramePr>
            <p:cNvPr id="156679" name="Object 7"/>
            <p:cNvGraphicFramePr>
              <a:graphicFrameLocks noChangeAspect="1"/>
            </p:cNvGraphicFramePr>
            <p:nvPr/>
          </p:nvGraphicFramePr>
          <p:xfrm>
            <a:off x="1519" y="1370"/>
            <a:ext cx="953" cy="272"/>
          </p:xfrm>
          <a:graphic>
            <a:graphicData uri="http://schemas.openxmlformats.org/presentationml/2006/ole">
              <mc:AlternateContent xmlns:mc="http://schemas.openxmlformats.org/markup-compatibility/2006">
                <mc:Choice xmlns:v="urn:schemas-microsoft-com:vml" Requires="v">
                  <p:oleObj spid="_x0000_s156757" name="公式" r:id="rId7" imgW="698400" imgH="203040" progId="Equation.3">
                    <p:embed/>
                  </p:oleObj>
                </mc:Choice>
                <mc:Fallback>
                  <p:oleObj name="公式" r:id="rId7" imgW="69840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 y="1370"/>
                          <a:ext cx="95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6697" name="Group 25"/>
          <p:cNvGrpSpPr>
            <a:grpSpLocks/>
          </p:cNvGrpSpPr>
          <p:nvPr/>
        </p:nvGrpSpPr>
        <p:grpSpPr bwMode="auto">
          <a:xfrm>
            <a:off x="3851275" y="1927225"/>
            <a:ext cx="4608513" cy="896938"/>
            <a:chOff x="2426" y="1214"/>
            <a:chExt cx="2903" cy="565"/>
          </a:xfrm>
        </p:grpSpPr>
        <p:sp>
          <p:nvSpPr>
            <p:cNvPr id="156683" name="Rectangle 11"/>
            <p:cNvSpPr>
              <a:spLocks noChangeArrowheads="1"/>
            </p:cNvSpPr>
            <p:nvPr/>
          </p:nvSpPr>
          <p:spPr bwMode="auto">
            <a:xfrm>
              <a:off x="2426" y="137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，则</a:t>
              </a:r>
              <a:endParaRPr lang="zh-CN" altLang="en-US"/>
            </a:p>
          </p:txBody>
        </p:sp>
        <p:graphicFrame>
          <p:nvGraphicFramePr>
            <p:cNvPr id="156678" name="Object 6"/>
            <p:cNvGraphicFramePr>
              <a:graphicFrameLocks noChangeAspect="1"/>
            </p:cNvGraphicFramePr>
            <p:nvPr/>
          </p:nvGraphicFramePr>
          <p:xfrm>
            <a:off x="2925" y="1214"/>
            <a:ext cx="2404" cy="565"/>
          </p:xfrm>
          <a:graphic>
            <a:graphicData uri="http://schemas.openxmlformats.org/presentationml/2006/ole">
              <mc:AlternateContent xmlns:mc="http://schemas.openxmlformats.org/markup-compatibility/2006">
                <mc:Choice xmlns:v="urn:schemas-microsoft-com:vml" Requires="v">
                  <p:oleObj spid="_x0000_s156758" name="公式" r:id="rId9" imgW="1663560" imgH="393480" progId="Equation.3">
                    <p:embed/>
                  </p:oleObj>
                </mc:Choice>
                <mc:Fallback>
                  <p:oleObj name="公式" r:id="rId9" imgW="1663560" imgH="393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5" y="1214"/>
                          <a:ext cx="2404" cy="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6684" name="Rectangle 12"/>
          <p:cNvSpPr>
            <a:spLocks noChangeArrowheads="1"/>
          </p:cNvSpPr>
          <p:nvPr/>
        </p:nvSpPr>
        <p:spPr bwMode="auto">
          <a:xfrm>
            <a:off x="684213" y="2824163"/>
            <a:ext cx="5091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此时差分方程（</a:t>
            </a:r>
            <a:r>
              <a:rPr lang="en-US" altLang="zh-CN">
                <a:solidFill>
                  <a:srgbClr val="FF0000"/>
                </a:solidFill>
                <a:latin typeface="Times New Roman" pitchFamily="18" charset="0"/>
                <a:cs typeface="Times New Roman" pitchFamily="18" charset="0"/>
              </a:rPr>
              <a:t>4.22</a:t>
            </a:r>
            <a:r>
              <a:rPr lang="zh-CN" altLang="en-US">
                <a:latin typeface="Times New Roman" pitchFamily="18" charset="0"/>
                <a:cs typeface="Times New Roman" pitchFamily="18" charset="0"/>
              </a:rPr>
              <a:t>）是不稳定的。</a:t>
            </a:r>
            <a:r>
              <a:rPr lang="zh-CN" altLang="en-US"/>
              <a:t> </a:t>
            </a:r>
          </a:p>
        </p:txBody>
      </p:sp>
      <p:grpSp>
        <p:nvGrpSpPr>
          <p:cNvPr id="156699" name="Group 27"/>
          <p:cNvGrpSpPr>
            <a:grpSpLocks/>
          </p:cNvGrpSpPr>
          <p:nvPr/>
        </p:nvGrpSpPr>
        <p:grpSpPr bwMode="auto">
          <a:xfrm>
            <a:off x="611188" y="3308350"/>
            <a:ext cx="7027862" cy="1379538"/>
            <a:chOff x="385" y="2084"/>
            <a:chExt cx="4427" cy="869"/>
          </a:xfrm>
        </p:grpSpPr>
        <p:sp>
          <p:nvSpPr>
            <p:cNvPr id="156692" name="Rectangle 20"/>
            <p:cNvSpPr>
              <a:spLocks noChangeArrowheads="1"/>
            </p:cNvSpPr>
            <p:nvPr/>
          </p:nvSpPr>
          <p:spPr bwMode="auto">
            <a:xfrm>
              <a:off x="1930" y="259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pSp>
          <p:nvGrpSpPr>
            <p:cNvPr id="156698" name="Group 26"/>
            <p:cNvGrpSpPr>
              <a:grpSpLocks/>
            </p:cNvGrpSpPr>
            <p:nvPr/>
          </p:nvGrpSpPr>
          <p:grpSpPr bwMode="auto">
            <a:xfrm>
              <a:off x="385" y="2084"/>
              <a:ext cx="4427" cy="869"/>
              <a:chOff x="385" y="2084"/>
              <a:chExt cx="4427" cy="869"/>
            </a:xfrm>
          </p:grpSpPr>
          <p:sp>
            <p:nvSpPr>
              <p:cNvPr id="156689" name="Rectangle 17"/>
              <p:cNvSpPr>
                <a:spLocks noChangeArrowheads="1"/>
              </p:cNvSpPr>
              <p:nvPr/>
            </p:nvSpPr>
            <p:spPr bwMode="auto">
              <a:xfrm>
                <a:off x="385" y="209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若</a:t>
                </a:r>
                <a:endParaRPr lang="zh-CN" altLang="en-US"/>
              </a:p>
            </p:txBody>
          </p:sp>
          <p:graphicFrame>
            <p:nvGraphicFramePr>
              <p:cNvPr id="156688" name="Object 16"/>
              <p:cNvGraphicFramePr>
                <a:graphicFrameLocks noChangeAspect="1"/>
              </p:cNvGraphicFramePr>
              <p:nvPr/>
            </p:nvGraphicFramePr>
            <p:xfrm>
              <a:off x="657" y="2084"/>
              <a:ext cx="998" cy="284"/>
            </p:xfrm>
            <a:graphic>
              <a:graphicData uri="http://schemas.openxmlformats.org/presentationml/2006/ole">
                <mc:AlternateContent xmlns:mc="http://schemas.openxmlformats.org/markup-compatibility/2006">
                  <mc:Choice xmlns:v="urn:schemas-microsoft-com:vml" Requires="v">
                    <p:oleObj spid="_x0000_s156759" name="公式" r:id="rId11" imgW="698400" imgH="203040" progId="Equation.3">
                      <p:embed/>
                    </p:oleObj>
                  </mc:Choice>
                  <mc:Fallback>
                    <p:oleObj name="公式" r:id="rId11" imgW="698400" imgH="2030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 y="2084"/>
                            <a:ext cx="998"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90" name="Rectangle 18"/>
              <p:cNvSpPr>
                <a:spLocks noChangeArrowheads="1"/>
              </p:cNvSpPr>
              <p:nvPr/>
            </p:nvSpPr>
            <p:spPr bwMode="auto">
              <a:xfrm>
                <a:off x="1610" y="209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，此时特征根</a:t>
                </a:r>
                <a:endParaRPr lang="zh-CN" altLang="en-US"/>
              </a:p>
            </p:txBody>
          </p:sp>
          <p:graphicFrame>
            <p:nvGraphicFramePr>
              <p:cNvPr id="156687" name="Object 15"/>
              <p:cNvGraphicFramePr>
                <a:graphicFrameLocks noChangeAspect="1"/>
              </p:cNvGraphicFramePr>
              <p:nvPr/>
            </p:nvGraphicFramePr>
            <p:xfrm>
              <a:off x="2880" y="2096"/>
              <a:ext cx="363" cy="345"/>
            </p:xfrm>
            <a:graphic>
              <a:graphicData uri="http://schemas.openxmlformats.org/presentationml/2006/ole">
                <mc:AlternateContent xmlns:mc="http://schemas.openxmlformats.org/markup-compatibility/2006">
                  <mc:Choice xmlns:v="urn:schemas-microsoft-com:vml" Requires="v">
                    <p:oleObj spid="_x0000_s156760" name="公式" r:id="rId13" imgW="253800" imgH="241200" progId="Equation.3">
                      <p:embed/>
                    </p:oleObj>
                  </mc:Choice>
                  <mc:Fallback>
                    <p:oleObj name="公式" r:id="rId13" imgW="253800" imgH="2412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0" y="2096"/>
                            <a:ext cx="363"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91" name="Rectangle 19"/>
              <p:cNvSpPr>
                <a:spLocks noChangeArrowheads="1"/>
              </p:cNvSpPr>
              <p:nvPr/>
            </p:nvSpPr>
            <p:spPr bwMode="auto">
              <a:xfrm>
                <a:off x="3152" y="209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为一对共轭复数，</a:t>
                </a:r>
                <a:endParaRPr lang="zh-CN" altLang="en-US"/>
              </a:p>
            </p:txBody>
          </p:sp>
          <p:graphicFrame>
            <p:nvGraphicFramePr>
              <p:cNvPr id="156686" name="Object 14"/>
              <p:cNvGraphicFramePr>
                <a:graphicFrameLocks noChangeAspect="1"/>
              </p:cNvGraphicFramePr>
              <p:nvPr/>
            </p:nvGraphicFramePr>
            <p:xfrm>
              <a:off x="2157" y="2459"/>
              <a:ext cx="1950" cy="494"/>
            </p:xfrm>
            <a:graphic>
              <a:graphicData uri="http://schemas.openxmlformats.org/presentationml/2006/ole">
                <mc:AlternateContent xmlns:mc="http://schemas.openxmlformats.org/markup-compatibility/2006">
                  <mc:Choice xmlns:v="urn:schemas-microsoft-com:vml" Requires="v">
                    <p:oleObj spid="_x0000_s156761" name="公式" r:id="rId15" imgW="1536480" imgH="393480" progId="Equation.3">
                      <p:embed/>
                    </p:oleObj>
                  </mc:Choice>
                  <mc:Fallback>
                    <p:oleObj name="公式" r:id="rId15" imgW="1536480" imgH="39348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7" y="2459"/>
                            <a:ext cx="1950"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85" name="Object 13"/>
              <p:cNvGraphicFramePr>
                <a:graphicFrameLocks noChangeAspect="1"/>
              </p:cNvGraphicFramePr>
              <p:nvPr/>
            </p:nvGraphicFramePr>
            <p:xfrm>
              <a:off x="977" y="2368"/>
              <a:ext cx="858" cy="571"/>
            </p:xfrm>
            <a:graphic>
              <a:graphicData uri="http://schemas.openxmlformats.org/presentationml/2006/ole">
                <mc:AlternateContent xmlns:mc="http://schemas.openxmlformats.org/markup-compatibility/2006">
                  <mc:Choice xmlns:v="urn:schemas-microsoft-com:vml" Requires="v">
                    <p:oleObj spid="_x0000_s156762" name="公式" r:id="rId17" imgW="672840" imgH="444240" progId="Equation.3">
                      <p:embed/>
                    </p:oleObj>
                  </mc:Choice>
                  <mc:Fallback>
                    <p:oleObj name="公式" r:id="rId17" imgW="672840" imgH="44424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7" y="2368"/>
                            <a:ext cx="858" cy="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6693" name="Rectangle 21"/>
            <p:cNvSpPr>
              <a:spLocks noChangeArrowheads="1"/>
            </p:cNvSpPr>
            <p:nvPr/>
          </p:nvSpPr>
          <p:spPr bwMode="auto">
            <a:xfrm>
              <a:off x="4152" y="2550"/>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r>
                <a:rPr lang="zh-CN" altLang="en-US"/>
                <a:t> </a:t>
              </a:r>
            </a:p>
          </p:txBody>
        </p:sp>
      </p:grpSp>
      <p:sp>
        <p:nvSpPr>
          <p:cNvPr id="156694" name="Text Box 22"/>
          <p:cNvSpPr txBox="1">
            <a:spLocks noChangeArrowheads="1"/>
          </p:cNvSpPr>
          <p:nvPr/>
        </p:nvSpPr>
        <p:spPr bwMode="auto">
          <a:xfrm>
            <a:off x="611188" y="4767263"/>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由线性差分方程稳定的条件， 当</a:t>
            </a:r>
            <a:r>
              <a:rPr lang="en-US" altLang="zh-CN" i="1">
                <a:solidFill>
                  <a:srgbClr val="0000FF"/>
                </a:solidFill>
              </a:rPr>
              <a:t>r</a:t>
            </a:r>
            <a:r>
              <a:rPr lang="en-US" altLang="zh-CN">
                <a:solidFill>
                  <a:srgbClr val="0000FF"/>
                </a:solidFill>
              </a:rPr>
              <a:t>&lt;2</a:t>
            </a:r>
            <a:r>
              <a:rPr lang="zh-CN" altLang="en-US"/>
              <a:t>即</a:t>
            </a:r>
            <a:r>
              <a:rPr lang="en-US" altLang="zh-CN" i="1">
                <a:solidFill>
                  <a:srgbClr val="0000FF"/>
                </a:solidFill>
              </a:rPr>
              <a:t>b</a:t>
            </a:r>
            <a:r>
              <a:rPr lang="en-US" altLang="zh-CN">
                <a:solidFill>
                  <a:srgbClr val="0000FF"/>
                </a:solidFill>
              </a:rPr>
              <a:t>&lt;2</a:t>
            </a:r>
            <a:r>
              <a:rPr lang="en-US" altLang="zh-CN" i="1">
                <a:solidFill>
                  <a:srgbClr val="0000FF"/>
                </a:solidFill>
              </a:rPr>
              <a:t>a</a:t>
            </a:r>
            <a:r>
              <a:rPr lang="zh-CN" altLang="en-US"/>
              <a:t>时（</a:t>
            </a:r>
            <a:r>
              <a:rPr lang="en-US" altLang="zh-CN">
                <a:solidFill>
                  <a:srgbClr val="FF0000"/>
                </a:solidFill>
              </a:rPr>
              <a:t>4.22</a:t>
            </a:r>
            <a:r>
              <a:rPr lang="zh-CN" altLang="en-US"/>
              <a:t>）式是稳定的，从 而</a:t>
            </a:r>
            <a:r>
              <a:rPr lang="en-US" altLang="zh-CN" i="1">
                <a:solidFill>
                  <a:srgbClr val="0000FF"/>
                </a:solidFill>
              </a:rPr>
              <a:t>M</a:t>
            </a:r>
            <a:r>
              <a:rPr lang="en-US" altLang="zh-CN">
                <a:solidFill>
                  <a:srgbClr val="0000FF"/>
                </a:solidFill>
              </a:rPr>
              <a:t>*</a:t>
            </a:r>
            <a:r>
              <a:rPr lang="zh-CN" altLang="en-US"/>
              <a:t>是稳定的平衡点。 </a:t>
            </a:r>
          </a:p>
        </p:txBody>
      </p:sp>
      <p:sp>
        <p:nvSpPr>
          <p:cNvPr id="156695" name="AutoShape 23"/>
          <p:cNvSpPr>
            <a:spLocks noChangeArrowheads="1"/>
          </p:cNvSpPr>
          <p:nvPr/>
        </p:nvSpPr>
        <p:spPr bwMode="auto">
          <a:xfrm>
            <a:off x="468313" y="476250"/>
            <a:ext cx="8351837" cy="5689600"/>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6700" name="Group 28"/>
          <p:cNvGrpSpPr>
            <a:grpSpLocks/>
          </p:cNvGrpSpPr>
          <p:nvPr/>
        </p:nvGrpSpPr>
        <p:grpSpPr bwMode="auto">
          <a:xfrm flipH="1">
            <a:off x="827088" y="549275"/>
            <a:ext cx="914400" cy="1295400"/>
            <a:chOff x="448" y="2989"/>
            <a:chExt cx="818" cy="1133"/>
          </a:xfrm>
        </p:grpSpPr>
        <p:grpSp>
          <p:nvGrpSpPr>
            <p:cNvPr id="156701" name="Group 29"/>
            <p:cNvGrpSpPr>
              <a:grpSpLocks/>
            </p:cNvGrpSpPr>
            <p:nvPr/>
          </p:nvGrpSpPr>
          <p:grpSpPr bwMode="auto">
            <a:xfrm>
              <a:off x="448" y="2989"/>
              <a:ext cx="694" cy="689"/>
              <a:chOff x="448" y="2989"/>
              <a:chExt cx="694" cy="689"/>
            </a:xfrm>
          </p:grpSpPr>
          <p:grpSp>
            <p:nvGrpSpPr>
              <p:cNvPr id="156702" name="Group 30"/>
              <p:cNvGrpSpPr>
                <a:grpSpLocks/>
              </p:cNvGrpSpPr>
              <p:nvPr/>
            </p:nvGrpSpPr>
            <p:grpSpPr bwMode="auto">
              <a:xfrm>
                <a:off x="461" y="2998"/>
                <a:ext cx="681" cy="679"/>
                <a:chOff x="461" y="2998"/>
                <a:chExt cx="681" cy="679"/>
              </a:xfrm>
            </p:grpSpPr>
            <p:grpSp>
              <p:nvGrpSpPr>
                <p:cNvPr id="156703" name="Group 31"/>
                <p:cNvGrpSpPr>
                  <a:grpSpLocks/>
                </p:cNvGrpSpPr>
                <p:nvPr/>
              </p:nvGrpSpPr>
              <p:grpSpPr bwMode="auto">
                <a:xfrm>
                  <a:off x="461" y="2998"/>
                  <a:ext cx="681" cy="679"/>
                  <a:chOff x="461" y="2998"/>
                  <a:chExt cx="681" cy="679"/>
                </a:xfrm>
              </p:grpSpPr>
              <p:sp>
                <p:nvSpPr>
                  <p:cNvPr id="156704" name="Freeform 32"/>
                  <p:cNvSpPr>
                    <a:spLocks/>
                  </p:cNvSpPr>
                  <p:nvPr/>
                </p:nvSpPr>
                <p:spPr bwMode="auto">
                  <a:xfrm>
                    <a:off x="461" y="2998"/>
                    <a:ext cx="578" cy="394"/>
                  </a:xfrm>
                  <a:custGeom>
                    <a:avLst/>
                    <a:gdLst>
                      <a:gd name="T0" fmla="*/ 24 w 1155"/>
                      <a:gd name="T1" fmla="*/ 788 h 788"/>
                      <a:gd name="T2" fmla="*/ 7 w 1155"/>
                      <a:gd name="T3" fmla="*/ 695 h 788"/>
                      <a:gd name="T4" fmla="*/ 0 w 1155"/>
                      <a:gd name="T5" fmla="*/ 605 h 788"/>
                      <a:gd name="T6" fmla="*/ 3 w 1155"/>
                      <a:gd name="T7" fmla="*/ 543 h 788"/>
                      <a:gd name="T8" fmla="*/ 14 w 1155"/>
                      <a:gd name="T9" fmla="*/ 487 h 788"/>
                      <a:gd name="T10" fmla="*/ 31 w 1155"/>
                      <a:gd name="T11" fmla="*/ 425 h 788"/>
                      <a:gd name="T12" fmla="*/ 58 w 1155"/>
                      <a:gd name="T13" fmla="*/ 362 h 788"/>
                      <a:gd name="T14" fmla="*/ 93 w 1155"/>
                      <a:gd name="T15" fmla="*/ 297 h 788"/>
                      <a:gd name="T16" fmla="*/ 128 w 1155"/>
                      <a:gd name="T17" fmla="*/ 245 h 788"/>
                      <a:gd name="T18" fmla="*/ 169 w 1155"/>
                      <a:gd name="T19" fmla="*/ 193 h 788"/>
                      <a:gd name="T20" fmla="*/ 217 w 1155"/>
                      <a:gd name="T21" fmla="*/ 148 h 788"/>
                      <a:gd name="T22" fmla="*/ 266 w 1155"/>
                      <a:gd name="T23" fmla="*/ 110 h 788"/>
                      <a:gd name="T24" fmla="*/ 318 w 1155"/>
                      <a:gd name="T25" fmla="*/ 79 h 788"/>
                      <a:gd name="T26" fmla="*/ 381 w 1155"/>
                      <a:gd name="T27" fmla="*/ 52 h 788"/>
                      <a:gd name="T28" fmla="*/ 454 w 1155"/>
                      <a:gd name="T29" fmla="*/ 27 h 788"/>
                      <a:gd name="T30" fmla="*/ 516 w 1155"/>
                      <a:gd name="T31" fmla="*/ 10 h 788"/>
                      <a:gd name="T32" fmla="*/ 592 w 1155"/>
                      <a:gd name="T33" fmla="*/ 0 h 788"/>
                      <a:gd name="T34" fmla="*/ 689 w 1155"/>
                      <a:gd name="T35" fmla="*/ 0 h 788"/>
                      <a:gd name="T36" fmla="*/ 761 w 1155"/>
                      <a:gd name="T37" fmla="*/ 14 h 788"/>
                      <a:gd name="T38" fmla="*/ 848 w 1155"/>
                      <a:gd name="T39" fmla="*/ 34 h 788"/>
                      <a:gd name="T40" fmla="*/ 934 w 1155"/>
                      <a:gd name="T41" fmla="*/ 72 h 788"/>
                      <a:gd name="T42" fmla="*/ 1010 w 1155"/>
                      <a:gd name="T43" fmla="*/ 117 h 788"/>
                      <a:gd name="T44" fmla="*/ 1062 w 1155"/>
                      <a:gd name="T45" fmla="*/ 162 h 788"/>
                      <a:gd name="T46" fmla="*/ 1114 w 1155"/>
                      <a:gd name="T47" fmla="*/ 214 h 788"/>
                      <a:gd name="T48" fmla="*/ 1155 w 1155"/>
                      <a:gd name="T49" fmla="*/ 266 h 788"/>
                      <a:gd name="T50" fmla="*/ 1045 w 1155"/>
                      <a:gd name="T51" fmla="*/ 183 h 788"/>
                      <a:gd name="T52" fmla="*/ 986 w 1155"/>
                      <a:gd name="T53" fmla="*/ 148 h 788"/>
                      <a:gd name="T54" fmla="*/ 924 w 1155"/>
                      <a:gd name="T55" fmla="*/ 124 h 788"/>
                      <a:gd name="T56" fmla="*/ 844 w 1155"/>
                      <a:gd name="T57" fmla="*/ 100 h 788"/>
                      <a:gd name="T58" fmla="*/ 768 w 1155"/>
                      <a:gd name="T59" fmla="*/ 90 h 788"/>
                      <a:gd name="T60" fmla="*/ 685 w 1155"/>
                      <a:gd name="T61" fmla="*/ 86 h 788"/>
                      <a:gd name="T62" fmla="*/ 623 w 1155"/>
                      <a:gd name="T63" fmla="*/ 90 h 788"/>
                      <a:gd name="T64" fmla="*/ 557 w 1155"/>
                      <a:gd name="T65" fmla="*/ 100 h 788"/>
                      <a:gd name="T66" fmla="*/ 492 w 1155"/>
                      <a:gd name="T67" fmla="*/ 117 h 788"/>
                      <a:gd name="T68" fmla="*/ 429 w 1155"/>
                      <a:gd name="T69" fmla="*/ 138 h 788"/>
                      <a:gd name="T70" fmla="*/ 360 w 1155"/>
                      <a:gd name="T71" fmla="*/ 172 h 788"/>
                      <a:gd name="T72" fmla="*/ 307 w 1155"/>
                      <a:gd name="T73" fmla="*/ 204 h 788"/>
                      <a:gd name="T74" fmla="*/ 262 w 1155"/>
                      <a:gd name="T75" fmla="*/ 242 h 788"/>
                      <a:gd name="T76" fmla="*/ 211 w 1155"/>
                      <a:gd name="T77" fmla="*/ 283 h 788"/>
                      <a:gd name="T78" fmla="*/ 169 w 1155"/>
                      <a:gd name="T79" fmla="*/ 328 h 788"/>
                      <a:gd name="T80" fmla="*/ 128 w 1155"/>
                      <a:gd name="T81" fmla="*/ 390 h 788"/>
                      <a:gd name="T82" fmla="*/ 90 w 1155"/>
                      <a:gd name="T83" fmla="*/ 456 h 788"/>
                      <a:gd name="T84" fmla="*/ 65 w 1155"/>
                      <a:gd name="T85" fmla="*/ 518 h 788"/>
                      <a:gd name="T86" fmla="*/ 45 w 1155"/>
                      <a:gd name="T87" fmla="*/ 592 h 788"/>
                      <a:gd name="T88" fmla="*/ 31 w 1155"/>
                      <a:gd name="T89" fmla="*/ 681 h 788"/>
                      <a:gd name="T90" fmla="*/ 24 w 1155"/>
                      <a:gd name="T91"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5" h="788">
                        <a:moveTo>
                          <a:pt x="24" y="788"/>
                        </a:moveTo>
                        <a:lnTo>
                          <a:pt x="7" y="695"/>
                        </a:lnTo>
                        <a:lnTo>
                          <a:pt x="0" y="605"/>
                        </a:lnTo>
                        <a:lnTo>
                          <a:pt x="3" y="543"/>
                        </a:lnTo>
                        <a:lnTo>
                          <a:pt x="14" y="487"/>
                        </a:lnTo>
                        <a:lnTo>
                          <a:pt x="31" y="425"/>
                        </a:lnTo>
                        <a:lnTo>
                          <a:pt x="58" y="362"/>
                        </a:lnTo>
                        <a:lnTo>
                          <a:pt x="93" y="297"/>
                        </a:lnTo>
                        <a:lnTo>
                          <a:pt x="128" y="245"/>
                        </a:lnTo>
                        <a:lnTo>
                          <a:pt x="169" y="193"/>
                        </a:lnTo>
                        <a:lnTo>
                          <a:pt x="217" y="148"/>
                        </a:lnTo>
                        <a:lnTo>
                          <a:pt x="266" y="110"/>
                        </a:lnTo>
                        <a:lnTo>
                          <a:pt x="318" y="79"/>
                        </a:lnTo>
                        <a:lnTo>
                          <a:pt x="381" y="52"/>
                        </a:lnTo>
                        <a:lnTo>
                          <a:pt x="454" y="27"/>
                        </a:lnTo>
                        <a:lnTo>
                          <a:pt x="516" y="10"/>
                        </a:lnTo>
                        <a:lnTo>
                          <a:pt x="592" y="0"/>
                        </a:lnTo>
                        <a:lnTo>
                          <a:pt x="689" y="0"/>
                        </a:lnTo>
                        <a:lnTo>
                          <a:pt x="761" y="14"/>
                        </a:lnTo>
                        <a:lnTo>
                          <a:pt x="848" y="34"/>
                        </a:lnTo>
                        <a:lnTo>
                          <a:pt x="934" y="72"/>
                        </a:lnTo>
                        <a:lnTo>
                          <a:pt x="1010" y="117"/>
                        </a:lnTo>
                        <a:lnTo>
                          <a:pt x="1062" y="162"/>
                        </a:lnTo>
                        <a:lnTo>
                          <a:pt x="1114" y="214"/>
                        </a:lnTo>
                        <a:lnTo>
                          <a:pt x="1155" y="266"/>
                        </a:lnTo>
                        <a:lnTo>
                          <a:pt x="1045" y="183"/>
                        </a:lnTo>
                        <a:lnTo>
                          <a:pt x="986" y="148"/>
                        </a:lnTo>
                        <a:lnTo>
                          <a:pt x="924" y="124"/>
                        </a:lnTo>
                        <a:lnTo>
                          <a:pt x="844" y="100"/>
                        </a:lnTo>
                        <a:lnTo>
                          <a:pt x="768" y="90"/>
                        </a:lnTo>
                        <a:lnTo>
                          <a:pt x="685" y="86"/>
                        </a:lnTo>
                        <a:lnTo>
                          <a:pt x="623" y="90"/>
                        </a:lnTo>
                        <a:lnTo>
                          <a:pt x="557" y="100"/>
                        </a:lnTo>
                        <a:lnTo>
                          <a:pt x="492" y="117"/>
                        </a:lnTo>
                        <a:lnTo>
                          <a:pt x="429" y="138"/>
                        </a:lnTo>
                        <a:lnTo>
                          <a:pt x="360" y="172"/>
                        </a:lnTo>
                        <a:lnTo>
                          <a:pt x="307" y="204"/>
                        </a:lnTo>
                        <a:lnTo>
                          <a:pt x="262" y="242"/>
                        </a:lnTo>
                        <a:lnTo>
                          <a:pt x="211" y="283"/>
                        </a:lnTo>
                        <a:lnTo>
                          <a:pt x="169" y="328"/>
                        </a:lnTo>
                        <a:lnTo>
                          <a:pt x="128" y="390"/>
                        </a:lnTo>
                        <a:lnTo>
                          <a:pt x="90" y="456"/>
                        </a:lnTo>
                        <a:lnTo>
                          <a:pt x="65" y="518"/>
                        </a:lnTo>
                        <a:lnTo>
                          <a:pt x="45" y="592"/>
                        </a:lnTo>
                        <a:lnTo>
                          <a:pt x="31" y="681"/>
                        </a:lnTo>
                        <a:lnTo>
                          <a:pt x="24" y="78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05" name="Freeform 33"/>
                  <p:cNvSpPr>
                    <a:spLocks/>
                  </p:cNvSpPr>
                  <p:nvPr/>
                </p:nvSpPr>
                <p:spPr bwMode="auto">
                  <a:xfrm>
                    <a:off x="505" y="3193"/>
                    <a:ext cx="637" cy="484"/>
                  </a:xfrm>
                  <a:custGeom>
                    <a:avLst/>
                    <a:gdLst>
                      <a:gd name="T0" fmla="*/ 0 w 1274"/>
                      <a:gd name="T1" fmla="*/ 588 h 968"/>
                      <a:gd name="T2" fmla="*/ 73 w 1274"/>
                      <a:gd name="T3" fmla="*/ 671 h 968"/>
                      <a:gd name="T4" fmla="*/ 152 w 1274"/>
                      <a:gd name="T5" fmla="*/ 744 h 968"/>
                      <a:gd name="T6" fmla="*/ 225 w 1274"/>
                      <a:gd name="T7" fmla="*/ 785 h 968"/>
                      <a:gd name="T8" fmla="*/ 330 w 1274"/>
                      <a:gd name="T9" fmla="*/ 830 h 968"/>
                      <a:gd name="T10" fmla="*/ 413 w 1274"/>
                      <a:gd name="T11" fmla="*/ 854 h 968"/>
                      <a:gd name="T12" fmla="*/ 489 w 1274"/>
                      <a:gd name="T13" fmla="*/ 865 h 968"/>
                      <a:gd name="T14" fmla="*/ 578 w 1274"/>
                      <a:gd name="T15" fmla="*/ 865 h 968"/>
                      <a:gd name="T16" fmla="*/ 644 w 1274"/>
                      <a:gd name="T17" fmla="*/ 858 h 968"/>
                      <a:gd name="T18" fmla="*/ 724 w 1274"/>
                      <a:gd name="T19" fmla="*/ 844 h 968"/>
                      <a:gd name="T20" fmla="*/ 803 w 1274"/>
                      <a:gd name="T21" fmla="*/ 820 h 968"/>
                      <a:gd name="T22" fmla="*/ 869 w 1274"/>
                      <a:gd name="T23" fmla="*/ 785 h 968"/>
                      <a:gd name="T24" fmla="*/ 931 w 1274"/>
                      <a:gd name="T25" fmla="*/ 747 h 968"/>
                      <a:gd name="T26" fmla="*/ 986 w 1274"/>
                      <a:gd name="T27" fmla="*/ 709 h 968"/>
                      <a:gd name="T28" fmla="*/ 1041 w 1274"/>
                      <a:gd name="T29" fmla="*/ 654 h 968"/>
                      <a:gd name="T30" fmla="*/ 1097 w 1274"/>
                      <a:gd name="T31" fmla="*/ 592 h 968"/>
                      <a:gd name="T32" fmla="*/ 1139 w 1274"/>
                      <a:gd name="T33" fmla="*/ 533 h 968"/>
                      <a:gd name="T34" fmla="*/ 1164 w 1274"/>
                      <a:gd name="T35" fmla="*/ 474 h 968"/>
                      <a:gd name="T36" fmla="*/ 1195 w 1274"/>
                      <a:gd name="T37" fmla="*/ 381 h 968"/>
                      <a:gd name="T38" fmla="*/ 1215 w 1274"/>
                      <a:gd name="T39" fmla="*/ 284 h 968"/>
                      <a:gd name="T40" fmla="*/ 1219 w 1274"/>
                      <a:gd name="T41" fmla="*/ 198 h 968"/>
                      <a:gd name="T42" fmla="*/ 1205 w 1274"/>
                      <a:gd name="T43" fmla="*/ 104 h 968"/>
                      <a:gd name="T44" fmla="*/ 1174 w 1274"/>
                      <a:gd name="T45" fmla="*/ 0 h 968"/>
                      <a:gd name="T46" fmla="*/ 1205 w 1274"/>
                      <a:gd name="T47" fmla="*/ 55 h 968"/>
                      <a:gd name="T48" fmla="*/ 1240 w 1274"/>
                      <a:gd name="T49" fmla="*/ 135 h 968"/>
                      <a:gd name="T50" fmla="*/ 1257 w 1274"/>
                      <a:gd name="T51" fmla="*/ 208 h 968"/>
                      <a:gd name="T52" fmla="*/ 1274 w 1274"/>
                      <a:gd name="T53" fmla="*/ 278 h 968"/>
                      <a:gd name="T54" fmla="*/ 1271 w 1274"/>
                      <a:gd name="T55" fmla="*/ 336 h 968"/>
                      <a:gd name="T56" fmla="*/ 1267 w 1274"/>
                      <a:gd name="T57" fmla="*/ 416 h 968"/>
                      <a:gd name="T58" fmla="*/ 1226 w 1274"/>
                      <a:gd name="T59" fmla="*/ 568 h 968"/>
                      <a:gd name="T60" fmla="*/ 1184 w 1274"/>
                      <a:gd name="T61" fmla="*/ 651 h 968"/>
                      <a:gd name="T62" fmla="*/ 1132 w 1274"/>
                      <a:gd name="T63" fmla="*/ 723 h 968"/>
                      <a:gd name="T64" fmla="*/ 1076 w 1274"/>
                      <a:gd name="T65" fmla="*/ 785 h 968"/>
                      <a:gd name="T66" fmla="*/ 1021 w 1274"/>
                      <a:gd name="T67" fmla="*/ 830 h 968"/>
                      <a:gd name="T68" fmla="*/ 945 w 1274"/>
                      <a:gd name="T69" fmla="*/ 882 h 968"/>
                      <a:gd name="T70" fmla="*/ 869 w 1274"/>
                      <a:gd name="T71" fmla="*/ 917 h 968"/>
                      <a:gd name="T72" fmla="*/ 796 w 1274"/>
                      <a:gd name="T73" fmla="*/ 941 h 968"/>
                      <a:gd name="T74" fmla="*/ 703 w 1274"/>
                      <a:gd name="T75" fmla="*/ 965 h 968"/>
                      <a:gd name="T76" fmla="*/ 634 w 1274"/>
                      <a:gd name="T77" fmla="*/ 968 h 968"/>
                      <a:gd name="T78" fmla="*/ 558 w 1274"/>
                      <a:gd name="T79" fmla="*/ 968 h 968"/>
                      <a:gd name="T80" fmla="*/ 482 w 1274"/>
                      <a:gd name="T81" fmla="*/ 955 h 968"/>
                      <a:gd name="T82" fmla="*/ 399 w 1274"/>
                      <a:gd name="T83" fmla="*/ 937 h 968"/>
                      <a:gd name="T84" fmla="*/ 343 w 1274"/>
                      <a:gd name="T85" fmla="*/ 917 h 968"/>
                      <a:gd name="T86" fmla="*/ 270 w 1274"/>
                      <a:gd name="T87" fmla="*/ 879 h 968"/>
                      <a:gd name="T88" fmla="*/ 207 w 1274"/>
                      <a:gd name="T89" fmla="*/ 844 h 968"/>
                      <a:gd name="T90" fmla="*/ 149 w 1274"/>
                      <a:gd name="T91" fmla="*/ 796 h 968"/>
                      <a:gd name="T92" fmla="*/ 87 w 1274"/>
                      <a:gd name="T93" fmla="*/ 730 h 968"/>
                      <a:gd name="T94" fmla="*/ 28 w 1274"/>
                      <a:gd name="T95" fmla="*/ 647 h 968"/>
                      <a:gd name="T96" fmla="*/ 0 w 1274"/>
                      <a:gd name="T97" fmla="*/ 58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4" h="968">
                        <a:moveTo>
                          <a:pt x="0" y="588"/>
                        </a:moveTo>
                        <a:lnTo>
                          <a:pt x="73" y="671"/>
                        </a:lnTo>
                        <a:lnTo>
                          <a:pt x="152" y="744"/>
                        </a:lnTo>
                        <a:lnTo>
                          <a:pt x="225" y="785"/>
                        </a:lnTo>
                        <a:lnTo>
                          <a:pt x="330" y="830"/>
                        </a:lnTo>
                        <a:lnTo>
                          <a:pt x="413" y="854"/>
                        </a:lnTo>
                        <a:lnTo>
                          <a:pt x="489" y="865"/>
                        </a:lnTo>
                        <a:lnTo>
                          <a:pt x="578" y="865"/>
                        </a:lnTo>
                        <a:lnTo>
                          <a:pt x="644" y="858"/>
                        </a:lnTo>
                        <a:lnTo>
                          <a:pt x="724" y="844"/>
                        </a:lnTo>
                        <a:lnTo>
                          <a:pt x="803" y="820"/>
                        </a:lnTo>
                        <a:lnTo>
                          <a:pt x="869" y="785"/>
                        </a:lnTo>
                        <a:lnTo>
                          <a:pt x="931" y="747"/>
                        </a:lnTo>
                        <a:lnTo>
                          <a:pt x="986" y="709"/>
                        </a:lnTo>
                        <a:lnTo>
                          <a:pt x="1041" y="654"/>
                        </a:lnTo>
                        <a:lnTo>
                          <a:pt x="1097" y="592"/>
                        </a:lnTo>
                        <a:lnTo>
                          <a:pt x="1139" y="533"/>
                        </a:lnTo>
                        <a:lnTo>
                          <a:pt x="1164" y="474"/>
                        </a:lnTo>
                        <a:lnTo>
                          <a:pt x="1195" y="381"/>
                        </a:lnTo>
                        <a:lnTo>
                          <a:pt x="1215" y="284"/>
                        </a:lnTo>
                        <a:lnTo>
                          <a:pt x="1219" y="198"/>
                        </a:lnTo>
                        <a:lnTo>
                          <a:pt x="1205" y="104"/>
                        </a:lnTo>
                        <a:lnTo>
                          <a:pt x="1174" y="0"/>
                        </a:lnTo>
                        <a:lnTo>
                          <a:pt x="1205" y="55"/>
                        </a:lnTo>
                        <a:lnTo>
                          <a:pt x="1240" y="135"/>
                        </a:lnTo>
                        <a:lnTo>
                          <a:pt x="1257" y="208"/>
                        </a:lnTo>
                        <a:lnTo>
                          <a:pt x="1274" y="278"/>
                        </a:lnTo>
                        <a:lnTo>
                          <a:pt x="1271" y="336"/>
                        </a:lnTo>
                        <a:lnTo>
                          <a:pt x="1267" y="416"/>
                        </a:lnTo>
                        <a:lnTo>
                          <a:pt x="1226" y="568"/>
                        </a:lnTo>
                        <a:lnTo>
                          <a:pt x="1184" y="651"/>
                        </a:lnTo>
                        <a:lnTo>
                          <a:pt x="1132" y="723"/>
                        </a:lnTo>
                        <a:lnTo>
                          <a:pt x="1076" y="785"/>
                        </a:lnTo>
                        <a:lnTo>
                          <a:pt x="1021" y="830"/>
                        </a:lnTo>
                        <a:lnTo>
                          <a:pt x="945" y="882"/>
                        </a:lnTo>
                        <a:lnTo>
                          <a:pt x="869" y="917"/>
                        </a:lnTo>
                        <a:lnTo>
                          <a:pt x="796" y="941"/>
                        </a:lnTo>
                        <a:lnTo>
                          <a:pt x="703" y="965"/>
                        </a:lnTo>
                        <a:lnTo>
                          <a:pt x="634" y="968"/>
                        </a:lnTo>
                        <a:lnTo>
                          <a:pt x="558" y="968"/>
                        </a:lnTo>
                        <a:lnTo>
                          <a:pt x="482" y="955"/>
                        </a:lnTo>
                        <a:lnTo>
                          <a:pt x="399" y="937"/>
                        </a:lnTo>
                        <a:lnTo>
                          <a:pt x="343" y="917"/>
                        </a:lnTo>
                        <a:lnTo>
                          <a:pt x="270" y="879"/>
                        </a:lnTo>
                        <a:lnTo>
                          <a:pt x="207" y="844"/>
                        </a:lnTo>
                        <a:lnTo>
                          <a:pt x="149" y="796"/>
                        </a:lnTo>
                        <a:lnTo>
                          <a:pt x="87" y="730"/>
                        </a:lnTo>
                        <a:lnTo>
                          <a:pt x="28" y="647"/>
                        </a:lnTo>
                        <a:lnTo>
                          <a:pt x="0" y="58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706" name="Group 34"/>
                <p:cNvGrpSpPr>
                  <a:grpSpLocks/>
                </p:cNvGrpSpPr>
                <p:nvPr/>
              </p:nvGrpSpPr>
              <p:grpSpPr bwMode="auto">
                <a:xfrm>
                  <a:off x="465" y="3007"/>
                  <a:ext cx="675" cy="641"/>
                  <a:chOff x="465" y="3007"/>
                  <a:chExt cx="675" cy="641"/>
                </a:xfrm>
              </p:grpSpPr>
              <p:sp>
                <p:nvSpPr>
                  <p:cNvPr id="156707" name="Freeform 35"/>
                  <p:cNvSpPr>
                    <a:spLocks/>
                  </p:cNvSpPr>
                  <p:nvPr/>
                </p:nvSpPr>
                <p:spPr bwMode="auto">
                  <a:xfrm>
                    <a:off x="503" y="3488"/>
                    <a:ext cx="166" cy="160"/>
                  </a:xfrm>
                  <a:custGeom>
                    <a:avLst/>
                    <a:gdLst>
                      <a:gd name="T0" fmla="*/ 0 w 330"/>
                      <a:gd name="T1" fmla="*/ 0 h 320"/>
                      <a:gd name="T2" fmla="*/ 34 w 330"/>
                      <a:gd name="T3" fmla="*/ 64 h 320"/>
                      <a:gd name="T4" fmla="*/ 68 w 330"/>
                      <a:gd name="T5" fmla="*/ 114 h 320"/>
                      <a:gd name="T6" fmla="*/ 104 w 330"/>
                      <a:gd name="T7" fmla="*/ 159 h 320"/>
                      <a:gd name="T8" fmla="*/ 159 w 330"/>
                      <a:gd name="T9" fmla="*/ 213 h 320"/>
                      <a:gd name="T10" fmla="*/ 200 w 330"/>
                      <a:gd name="T11" fmla="*/ 247 h 320"/>
                      <a:gd name="T12" fmla="*/ 253 w 330"/>
                      <a:gd name="T13" fmla="*/ 281 h 320"/>
                      <a:gd name="T14" fmla="*/ 330 w 330"/>
                      <a:gd name="T15" fmla="*/ 320 h 320"/>
                      <a:gd name="T16" fmla="*/ 244 w 330"/>
                      <a:gd name="T17" fmla="*/ 202 h 320"/>
                      <a:gd name="T18" fmla="*/ 196 w 330"/>
                      <a:gd name="T19" fmla="*/ 175 h 320"/>
                      <a:gd name="T20" fmla="*/ 161 w 330"/>
                      <a:gd name="T21" fmla="*/ 150 h 320"/>
                      <a:gd name="T22" fmla="*/ 110 w 330"/>
                      <a:gd name="T23" fmla="*/ 116 h 320"/>
                      <a:gd name="T24" fmla="*/ 71 w 330"/>
                      <a:gd name="T25" fmla="*/ 79 h 320"/>
                      <a:gd name="T26" fmla="*/ 40 w 330"/>
                      <a:gd name="T27" fmla="*/ 48 h 320"/>
                      <a:gd name="T28" fmla="*/ 0 w 330"/>
                      <a:gd name="T2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0" h="320">
                        <a:moveTo>
                          <a:pt x="0" y="0"/>
                        </a:moveTo>
                        <a:lnTo>
                          <a:pt x="34" y="64"/>
                        </a:lnTo>
                        <a:lnTo>
                          <a:pt x="68" y="114"/>
                        </a:lnTo>
                        <a:lnTo>
                          <a:pt x="104" y="159"/>
                        </a:lnTo>
                        <a:lnTo>
                          <a:pt x="159" y="213"/>
                        </a:lnTo>
                        <a:lnTo>
                          <a:pt x="200" y="247"/>
                        </a:lnTo>
                        <a:lnTo>
                          <a:pt x="253" y="281"/>
                        </a:lnTo>
                        <a:lnTo>
                          <a:pt x="330" y="320"/>
                        </a:lnTo>
                        <a:lnTo>
                          <a:pt x="244" y="202"/>
                        </a:lnTo>
                        <a:lnTo>
                          <a:pt x="196" y="175"/>
                        </a:lnTo>
                        <a:lnTo>
                          <a:pt x="161" y="150"/>
                        </a:lnTo>
                        <a:lnTo>
                          <a:pt x="110" y="116"/>
                        </a:lnTo>
                        <a:lnTo>
                          <a:pt x="71" y="79"/>
                        </a:lnTo>
                        <a:lnTo>
                          <a:pt x="40" y="48"/>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08" name="Freeform 36"/>
                  <p:cNvSpPr>
                    <a:spLocks/>
                  </p:cNvSpPr>
                  <p:nvPr/>
                </p:nvSpPr>
                <p:spPr bwMode="auto">
                  <a:xfrm>
                    <a:off x="1081" y="3190"/>
                    <a:ext cx="59" cy="314"/>
                  </a:xfrm>
                  <a:custGeom>
                    <a:avLst/>
                    <a:gdLst>
                      <a:gd name="T0" fmla="*/ 22 w 119"/>
                      <a:gd name="T1" fmla="*/ 0 h 629"/>
                      <a:gd name="T2" fmla="*/ 45 w 119"/>
                      <a:gd name="T3" fmla="*/ 43 h 629"/>
                      <a:gd name="T4" fmla="*/ 60 w 119"/>
                      <a:gd name="T5" fmla="*/ 80 h 629"/>
                      <a:gd name="T6" fmla="*/ 76 w 119"/>
                      <a:gd name="T7" fmla="*/ 118 h 629"/>
                      <a:gd name="T8" fmla="*/ 88 w 119"/>
                      <a:gd name="T9" fmla="*/ 154 h 629"/>
                      <a:gd name="T10" fmla="*/ 97 w 119"/>
                      <a:gd name="T11" fmla="*/ 189 h 629"/>
                      <a:gd name="T12" fmla="*/ 114 w 119"/>
                      <a:gd name="T13" fmla="*/ 250 h 629"/>
                      <a:gd name="T14" fmla="*/ 119 w 119"/>
                      <a:gd name="T15" fmla="*/ 310 h 629"/>
                      <a:gd name="T16" fmla="*/ 115 w 119"/>
                      <a:gd name="T17" fmla="*/ 402 h 629"/>
                      <a:gd name="T18" fmla="*/ 107 w 119"/>
                      <a:gd name="T19" fmla="*/ 464 h 629"/>
                      <a:gd name="T20" fmla="*/ 95 w 119"/>
                      <a:gd name="T21" fmla="*/ 515 h 629"/>
                      <a:gd name="T22" fmla="*/ 75 w 119"/>
                      <a:gd name="T23" fmla="*/ 568 h 629"/>
                      <a:gd name="T24" fmla="*/ 49 w 119"/>
                      <a:gd name="T25" fmla="*/ 629 h 629"/>
                      <a:gd name="T26" fmla="*/ 0 w 119"/>
                      <a:gd name="T27" fmla="*/ 510 h 629"/>
                      <a:gd name="T28" fmla="*/ 22 w 119"/>
                      <a:gd name="T29" fmla="*/ 458 h 629"/>
                      <a:gd name="T30" fmla="*/ 32 w 119"/>
                      <a:gd name="T31" fmla="*/ 431 h 629"/>
                      <a:gd name="T32" fmla="*/ 45 w 119"/>
                      <a:gd name="T33" fmla="*/ 395 h 629"/>
                      <a:gd name="T34" fmla="*/ 53 w 119"/>
                      <a:gd name="T35" fmla="*/ 358 h 629"/>
                      <a:gd name="T36" fmla="*/ 60 w 119"/>
                      <a:gd name="T37" fmla="*/ 302 h 629"/>
                      <a:gd name="T38" fmla="*/ 64 w 119"/>
                      <a:gd name="T39" fmla="*/ 255 h 629"/>
                      <a:gd name="T40" fmla="*/ 64 w 119"/>
                      <a:gd name="T41" fmla="*/ 184 h 629"/>
                      <a:gd name="T42" fmla="*/ 53 w 119"/>
                      <a:gd name="T43" fmla="*/ 121 h 629"/>
                      <a:gd name="T44" fmla="*/ 42 w 119"/>
                      <a:gd name="T45" fmla="*/ 69 h 629"/>
                      <a:gd name="T46" fmla="*/ 35 w 119"/>
                      <a:gd name="T47" fmla="*/ 42 h 629"/>
                      <a:gd name="T48" fmla="*/ 22 w 119"/>
                      <a:gd name="T49"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 h="629">
                        <a:moveTo>
                          <a:pt x="22" y="0"/>
                        </a:moveTo>
                        <a:lnTo>
                          <a:pt x="45" y="43"/>
                        </a:lnTo>
                        <a:lnTo>
                          <a:pt x="60" y="80"/>
                        </a:lnTo>
                        <a:lnTo>
                          <a:pt x="76" y="118"/>
                        </a:lnTo>
                        <a:lnTo>
                          <a:pt x="88" y="154"/>
                        </a:lnTo>
                        <a:lnTo>
                          <a:pt x="97" y="189"/>
                        </a:lnTo>
                        <a:lnTo>
                          <a:pt x="114" y="250"/>
                        </a:lnTo>
                        <a:lnTo>
                          <a:pt x="119" y="310"/>
                        </a:lnTo>
                        <a:lnTo>
                          <a:pt x="115" y="402"/>
                        </a:lnTo>
                        <a:lnTo>
                          <a:pt x="107" y="464"/>
                        </a:lnTo>
                        <a:lnTo>
                          <a:pt x="95" y="515"/>
                        </a:lnTo>
                        <a:lnTo>
                          <a:pt x="75" y="568"/>
                        </a:lnTo>
                        <a:lnTo>
                          <a:pt x="49" y="629"/>
                        </a:lnTo>
                        <a:lnTo>
                          <a:pt x="0" y="510"/>
                        </a:lnTo>
                        <a:lnTo>
                          <a:pt x="22" y="458"/>
                        </a:lnTo>
                        <a:lnTo>
                          <a:pt x="32" y="431"/>
                        </a:lnTo>
                        <a:lnTo>
                          <a:pt x="45" y="395"/>
                        </a:lnTo>
                        <a:lnTo>
                          <a:pt x="53" y="358"/>
                        </a:lnTo>
                        <a:lnTo>
                          <a:pt x="60" y="302"/>
                        </a:lnTo>
                        <a:lnTo>
                          <a:pt x="64" y="255"/>
                        </a:lnTo>
                        <a:lnTo>
                          <a:pt x="64" y="184"/>
                        </a:lnTo>
                        <a:lnTo>
                          <a:pt x="53" y="121"/>
                        </a:lnTo>
                        <a:lnTo>
                          <a:pt x="42" y="69"/>
                        </a:lnTo>
                        <a:lnTo>
                          <a:pt x="35" y="42"/>
                        </a:lnTo>
                        <a:lnTo>
                          <a:pt x="2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09" name="Freeform 37"/>
                  <p:cNvSpPr>
                    <a:spLocks/>
                  </p:cNvSpPr>
                  <p:nvPr/>
                </p:nvSpPr>
                <p:spPr bwMode="auto">
                  <a:xfrm>
                    <a:off x="771" y="3007"/>
                    <a:ext cx="235" cy="95"/>
                  </a:xfrm>
                  <a:custGeom>
                    <a:avLst/>
                    <a:gdLst>
                      <a:gd name="T0" fmla="*/ 0 w 470"/>
                      <a:gd name="T1" fmla="*/ 0 h 190"/>
                      <a:gd name="T2" fmla="*/ 36 w 470"/>
                      <a:gd name="T3" fmla="*/ 69 h 190"/>
                      <a:gd name="T4" fmla="*/ 91 w 470"/>
                      <a:gd name="T5" fmla="*/ 66 h 190"/>
                      <a:gd name="T6" fmla="*/ 142 w 470"/>
                      <a:gd name="T7" fmla="*/ 69 h 190"/>
                      <a:gd name="T8" fmla="*/ 189 w 470"/>
                      <a:gd name="T9" fmla="*/ 76 h 190"/>
                      <a:gd name="T10" fmla="*/ 233 w 470"/>
                      <a:gd name="T11" fmla="*/ 84 h 190"/>
                      <a:gd name="T12" fmla="*/ 277 w 470"/>
                      <a:gd name="T13" fmla="*/ 96 h 190"/>
                      <a:gd name="T14" fmla="*/ 307 w 470"/>
                      <a:gd name="T15" fmla="*/ 105 h 190"/>
                      <a:gd name="T16" fmla="*/ 346 w 470"/>
                      <a:gd name="T17" fmla="*/ 121 h 190"/>
                      <a:gd name="T18" fmla="*/ 391 w 470"/>
                      <a:gd name="T19" fmla="*/ 143 h 190"/>
                      <a:gd name="T20" fmla="*/ 470 w 470"/>
                      <a:gd name="T21" fmla="*/ 190 h 190"/>
                      <a:gd name="T22" fmla="*/ 424 w 470"/>
                      <a:gd name="T23" fmla="*/ 142 h 190"/>
                      <a:gd name="T24" fmla="*/ 392 w 470"/>
                      <a:gd name="T25" fmla="*/ 118 h 190"/>
                      <a:gd name="T26" fmla="*/ 349 w 470"/>
                      <a:gd name="T27" fmla="*/ 90 h 190"/>
                      <a:gd name="T28" fmla="*/ 323 w 470"/>
                      <a:gd name="T29" fmla="*/ 74 h 190"/>
                      <a:gd name="T30" fmla="*/ 264 w 470"/>
                      <a:gd name="T31" fmla="*/ 46 h 190"/>
                      <a:gd name="T32" fmla="*/ 226 w 470"/>
                      <a:gd name="T33" fmla="*/ 32 h 190"/>
                      <a:gd name="T34" fmla="*/ 195 w 470"/>
                      <a:gd name="T35" fmla="*/ 22 h 190"/>
                      <a:gd name="T36" fmla="*/ 166 w 470"/>
                      <a:gd name="T37" fmla="*/ 15 h 190"/>
                      <a:gd name="T38" fmla="*/ 121 w 470"/>
                      <a:gd name="T39" fmla="*/ 7 h 190"/>
                      <a:gd name="T40" fmla="*/ 74 w 470"/>
                      <a:gd name="T41" fmla="*/ 1 h 190"/>
                      <a:gd name="T42" fmla="*/ 21 w 470"/>
                      <a:gd name="T43" fmla="*/ 0 h 190"/>
                      <a:gd name="T44" fmla="*/ 0 w 470"/>
                      <a:gd name="T4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190">
                        <a:moveTo>
                          <a:pt x="0" y="0"/>
                        </a:moveTo>
                        <a:lnTo>
                          <a:pt x="36" y="69"/>
                        </a:lnTo>
                        <a:lnTo>
                          <a:pt x="91" y="66"/>
                        </a:lnTo>
                        <a:lnTo>
                          <a:pt x="142" y="69"/>
                        </a:lnTo>
                        <a:lnTo>
                          <a:pt x="189" y="76"/>
                        </a:lnTo>
                        <a:lnTo>
                          <a:pt x="233" y="84"/>
                        </a:lnTo>
                        <a:lnTo>
                          <a:pt x="277" y="96"/>
                        </a:lnTo>
                        <a:lnTo>
                          <a:pt x="307" y="105"/>
                        </a:lnTo>
                        <a:lnTo>
                          <a:pt x="346" y="121"/>
                        </a:lnTo>
                        <a:lnTo>
                          <a:pt x="391" y="143"/>
                        </a:lnTo>
                        <a:lnTo>
                          <a:pt x="470" y="190"/>
                        </a:lnTo>
                        <a:lnTo>
                          <a:pt x="424" y="142"/>
                        </a:lnTo>
                        <a:lnTo>
                          <a:pt x="392" y="118"/>
                        </a:lnTo>
                        <a:lnTo>
                          <a:pt x="349" y="90"/>
                        </a:lnTo>
                        <a:lnTo>
                          <a:pt x="323" y="74"/>
                        </a:lnTo>
                        <a:lnTo>
                          <a:pt x="264" y="46"/>
                        </a:lnTo>
                        <a:lnTo>
                          <a:pt x="226" y="32"/>
                        </a:lnTo>
                        <a:lnTo>
                          <a:pt x="195" y="22"/>
                        </a:lnTo>
                        <a:lnTo>
                          <a:pt x="166" y="15"/>
                        </a:lnTo>
                        <a:lnTo>
                          <a:pt x="121" y="7"/>
                        </a:lnTo>
                        <a:lnTo>
                          <a:pt x="74" y="1"/>
                        </a:lnTo>
                        <a:lnTo>
                          <a:pt x="2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10" name="Freeform 38"/>
                  <p:cNvSpPr>
                    <a:spLocks/>
                  </p:cNvSpPr>
                  <p:nvPr/>
                </p:nvSpPr>
                <p:spPr bwMode="auto">
                  <a:xfrm>
                    <a:off x="465" y="3141"/>
                    <a:ext cx="75" cy="222"/>
                  </a:xfrm>
                  <a:custGeom>
                    <a:avLst/>
                    <a:gdLst>
                      <a:gd name="T0" fmla="*/ 0 w 150"/>
                      <a:gd name="T1" fmla="*/ 342 h 446"/>
                      <a:gd name="T2" fmla="*/ 3 w 150"/>
                      <a:gd name="T3" fmla="*/ 308 h 446"/>
                      <a:gd name="T4" fmla="*/ 6 w 150"/>
                      <a:gd name="T5" fmla="*/ 270 h 446"/>
                      <a:gd name="T6" fmla="*/ 16 w 150"/>
                      <a:gd name="T7" fmla="*/ 209 h 446"/>
                      <a:gd name="T8" fmla="*/ 27 w 150"/>
                      <a:gd name="T9" fmla="*/ 160 h 446"/>
                      <a:gd name="T10" fmla="*/ 44 w 150"/>
                      <a:gd name="T11" fmla="*/ 117 h 446"/>
                      <a:gd name="T12" fmla="*/ 64 w 150"/>
                      <a:gd name="T13" fmla="*/ 72 h 446"/>
                      <a:gd name="T14" fmla="*/ 83 w 150"/>
                      <a:gd name="T15" fmla="*/ 37 h 446"/>
                      <a:gd name="T16" fmla="*/ 106 w 150"/>
                      <a:gd name="T17" fmla="*/ 0 h 446"/>
                      <a:gd name="T18" fmla="*/ 150 w 150"/>
                      <a:gd name="T19" fmla="*/ 58 h 446"/>
                      <a:gd name="T20" fmla="*/ 124 w 150"/>
                      <a:gd name="T21" fmla="*/ 92 h 446"/>
                      <a:gd name="T22" fmla="*/ 106 w 150"/>
                      <a:gd name="T23" fmla="*/ 124 h 446"/>
                      <a:gd name="T24" fmla="*/ 91 w 150"/>
                      <a:gd name="T25" fmla="*/ 152 h 446"/>
                      <a:gd name="T26" fmla="*/ 69 w 150"/>
                      <a:gd name="T27" fmla="*/ 193 h 446"/>
                      <a:gd name="T28" fmla="*/ 55 w 150"/>
                      <a:gd name="T29" fmla="*/ 228 h 446"/>
                      <a:gd name="T30" fmla="*/ 47 w 150"/>
                      <a:gd name="T31" fmla="*/ 263 h 446"/>
                      <a:gd name="T32" fmla="*/ 37 w 150"/>
                      <a:gd name="T33" fmla="*/ 297 h 446"/>
                      <a:gd name="T34" fmla="*/ 30 w 150"/>
                      <a:gd name="T35" fmla="*/ 335 h 446"/>
                      <a:gd name="T36" fmla="*/ 24 w 150"/>
                      <a:gd name="T37" fmla="*/ 381 h 446"/>
                      <a:gd name="T38" fmla="*/ 19 w 150"/>
                      <a:gd name="T39" fmla="*/ 427 h 446"/>
                      <a:gd name="T40" fmla="*/ 11 w 150"/>
                      <a:gd name="T41" fmla="*/ 446 h 446"/>
                      <a:gd name="T42" fmla="*/ 0 w 150"/>
                      <a:gd name="T43" fmla="*/ 342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446">
                        <a:moveTo>
                          <a:pt x="0" y="342"/>
                        </a:moveTo>
                        <a:lnTo>
                          <a:pt x="3" y="308"/>
                        </a:lnTo>
                        <a:lnTo>
                          <a:pt x="6" y="270"/>
                        </a:lnTo>
                        <a:lnTo>
                          <a:pt x="16" y="209"/>
                        </a:lnTo>
                        <a:lnTo>
                          <a:pt x="27" y="160"/>
                        </a:lnTo>
                        <a:lnTo>
                          <a:pt x="44" y="117"/>
                        </a:lnTo>
                        <a:lnTo>
                          <a:pt x="64" y="72"/>
                        </a:lnTo>
                        <a:lnTo>
                          <a:pt x="83" y="37"/>
                        </a:lnTo>
                        <a:lnTo>
                          <a:pt x="106" y="0"/>
                        </a:lnTo>
                        <a:lnTo>
                          <a:pt x="150" y="58"/>
                        </a:lnTo>
                        <a:lnTo>
                          <a:pt x="124" y="92"/>
                        </a:lnTo>
                        <a:lnTo>
                          <a:pt x="106" y="124"/>
                        </a:lnTo>
                        <a:lnTo>
                          <a:pt x="91" y="152"/>
                        </a:lnTo>
                        <a:lnTo>
                          <a:pt x="69" y="193"/>
                        </a:lnTo>
                        <a:lnTo>
                          <a:pt x="55" y="228"/>
                        </a:lnTo>
                        <a:lnTo>
                          <a:pt x="47" y="263"/>
                        </a:lnTo>
                        <a:lnTo>
                          <a:pt x="37" y="297"/>
                        </a:lnTo>
                        <a:lnTo>
                          <a:pt x="30" y="335"/>
                        </a:lnTo>
                        <a:lnTo>
                          <a:pt x="24" y="381"/>
                        </a:lnTo>
                        <a:lnTo>
                          <a:pt x="19" y="427"/>
                        </a:lnTo>
                        <a:lnTo>
                          <a:pt x="11" y="446"/>
                        </a:lnTo>
                        <a:lnTo>
                          <a:pt x="0" y="34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56711" name="Oval 39"/>
              <p:cNvSpPr>
                <a:spLocks noChangeArrowheads="1"/>
              </p:cNvSpPr>
              <p:nvPr/>
            </p:nvSpPr>
            <p:spPr bwMode="auto">
              <a:xfrm>
                <a:off x="476" y="3041"/>
                <a:ext cx="666" cy="637"/>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6712" name="Group 40"/>
              <p:cNvGrpSpPr>
                <a:grpSpLocks/>
              </p:cNvGrpSpPr>
              <p:nvPr/>
            </p:nvGrpSpPr>
            <p:grpSpPr bwMode="auto">
              <a:xfrm>
                <a:off x="448" y="2989"/>
                <a:ext cx="666" cy="638"/>
                <a:chOff x="448" y="2989"/>
                <a:chExt cx="666" cy="638"/>
              </a:xfrm>
            </p:grpSpPr>
            <p:sp>
              <p:nvSpPr>
                <p:cNvPr id="156713" name="Oval 41"/>
                <p:cNvSpPr>
                  <a:spLocks noChangeArrowheads="1"/>
                </p:cNvSpPr>
                <p:nvPr/>
              </p:nvSpPr>
              <p:spPr bwMode="auto">
                <a:xfrm>
                  <a:off x="456" y="2998"/>
                  <a:ext cx="650" cy="622"/>
                </a:xfrm>
                <a:prstGeom prst="ellipse">
                  <a:avLst/>
                </a:prstGeom>
                <a:noFill/>
                <a:ln w="36513">
                  <a:solidFill>
                    <a:srgbClr val="9F9F9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714" name="Oval 42"/>
                <p:cNvSpPr>
                  <a:spLocks noChangeArrowheads="1"/>
                </p:cNvSpPr>
                <p:nvPr/>
              </p:nvSpPr>
              <p:spPr bwMode="auto">
                <a:xfrm>
                  <a:off x="448" y="2989"/>
                  <a:ext cx="666" cy="638"/>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715" name="Oval 43"/>
                <p:cNvSpPr>
                  <a:spLocks noChangeArrowheads="1"/>
                </p:cNvSpPr>
                <p:nvPr/>
              </p:nvSpPr>
              <p:spPr bwMode="auto">
                <a:xfrm>
                  <a:off x="467" y="3007"/>
                  <a:ext cx="628" cy="603"/>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56716" name="Group 44"/>
            <p:cNvGrpSpPr>
              <a:grpSpLocks/>
            </p:cNvGrpSpPr>
            <p:nvPr/>
          </p:nvGrpSpPr>
          <p:grpSpPr bwMode="auto">
            <a:xfrm>
              <a:off x="925" y="3589"/>
              <a:ext cx="341" cy="533"/>
              <a:chOff x="925" y="3589"/>
              <a:chExt cx="341" cy="533"/>
            </a:xfrm>
          </p:grpSpPr>
          <p:sp>
            <p:nvSpPr>
              <p:cNvPr id="156717" name="Freeform 45"/>
              <p:cNvSpPr>
                <a:spLocks/>
              </p:cNvSpPr>
              <p:nvPr/>
            </p:nvSpPr>
            <p:spPr bwMode="auto">
              <a:xfrm>
                <a:off x="928" y="3617"/>
                <a:ext cx="325" cy="465"/>
              </a:xfrm>
              <a:custGeom>
                <a:avLst/>
                <a:gdLst>
                  <a:gd name="T0" fmla="*/ 0 w 649"/>
                  <a:gd name="T1" fmla="*/ 69 h 930"/>
                  <a:gd name="T2" fmla="*/ 461 w 649"/>
                  <a:gd name="T3" fmla="*/ 930 h 930"/>
                  <a:gd name="T4" fmla="*/ 649 w 649"/>
                  <a:gd name="T5" fmla="*/ 834 h 930"/>
                  <a:gd name="T6" fmla="*/ 186 w 649"/>
                  <a:gd name="T7" fmla="*/ 0 h 930"/>
                  <a:gd name="T8" fmla="*/ 0 w 649"/>
                  <a:gd name="T9" fmla="*/ 69 h 930"/>
                </a:gdLst>
                <a:ahLst/>
                <a:cxnLst>
                  <a:cxn ang="0">
                    <a:pos x="T0" y="T1"/>
                  </a:cxn>
                  <a:cxn ang="0">
                    <a:pos x="T2" y="T3"/>
                  </a:cxn>
                  <a:cxn ang="0">
                    <a:pos x="T4" y="T5"/>
                  </a:cxn>
                  <a:cxn ang="0">
                    <a:pos x="T6" y="T7"/>
                  </a:cxn>
                  <a:cxn ang="0">
                    <a:pos x="T8" y="T9"/>
                  </a:cxn>
                </a:cxnLst>
                <a:rect l="0" t="0" r="r" b="b"/>
                <a:pathLst>
                  <a:path w="649" h="930">
                    <a:moveTo>
                      <a:pt x="0" y="69"/>
                    </a:moveTo>
                    <a:lnTo>
                      <a:pt x="461" y="930"/>
                    </a:lnTo>
                    <a:lnTo>
                      <a:pt x="649" y="834"/>
                    </a:lnTo>
                    <a:lnTo>
                      <a:pt x="186" y="0"/>
                    </a:lnTo>
                    <a:lnTo>
                      <a:pt x="0" y="69"/>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18" name="Arc 46"/>
              <p:cNvSpPr>
                <a:spLocks/>
              </p:cNvSpPr>
              <p:nvPr/>
            </p:nvSpPr>
            <p:spPr bwMode="auto">
              <a:xfrm>
                <a:off x="926" y="3589"/>
                <a:ext cx="99" cy="60"/>
              </a:xfrm>
              <a:custGeom>
                <a:avLst/>
                <a:gdLst>
                  <a:gd name="G0" fmla="+- 21600 0 0"/>
                  <a:gd name="G1" fmla="+- 21600 0 0"/>
                  <a:gd name="G2" fmla="+- 21600 0 0"/>
                  <a:gd name="T0" fmla="*/ 811 w 42151"/>
                  <a:gd name="T1" fmla="*/ 27464 h 27464"/>
                  <a:gd name="T2" fmla="*/ 42151 w 42151"/>
                  <a:gd name="T3" fmla="*/ 14950 h 27464"/>
                  <a:gd name="T4" fmla="*/ 21600 w 42151"/>
                  <a:gd name="T5" fmla="*/ 21600 h 27464"/>
                </a:gdLst>
                <a:ahLst/>
                <a:cxnLst>
                  <a:cxn ang="0">
                    <a:pos x="T0" y="T1"/>
                  </a:cxn>
                  <a:cxn ang="0">
                    <a:pos x="T2" y="T3"/>
                  </a:cxn>
                  <a:cxn ang="0">
                    <a:pos x="T4" y="T5"/>
                  </a:cxn>
                </a:cxnLst>
                <a:rect l="0" t="0" r="r" b="b"/>
                <a:pathLst>
                  <a:path w="42151" h="27464" fill="none" extrusionOk="0">
                    <a:moveTo>
                      <a:pt x="811" y="27463"/>
                    </a:moveTo>
                    <a:cubicBezTo>
                      <a:pt x="272" y="25555"/>
                      <a:pt x="0" y="23582"/>
                      <a:pt x="0" y="21600"/>
                    </a:cubicBezTo>
                    <a:cubicBezTo>
                      <a:pt x="0" y="9670"/>
                      <a:pt x="9670" y="0"/>
                      <a:pt x="21600" y="0"/>
                    </a:cubicBezTo>
                    <a:cubicBezTo>
                      <a:pt x="30967" y="-1"/>
                      <a:pt x="39266" y="6037"/>
                      <a:pt x="42150" y="14950"/>
                    </a:cubicBezTo>
                  </a:path>
                  <a:path w="42151" h="27464" stroke="0" extrusionOk="0">
                    <a:moveTo>
                      <a:pt x="811" y="27463"/>
                    </a:moveTo>
                    <a:cubicBezTo>
                      <a:pt x="272" y="25555"/>
                      <a:pt x="0" y="23582"/>
                      <a:pt x="0" y="21600"/>
                    </a:cubicBezTo>
                    <a:cubicBezTo>
                      <a:pt x="0" y="9670"/>
                      <a:pt x="9670" y="0"/>
                      <a:pt x="21600" y="0"/>
                    </a:cubicBezTo>
                    <a:cubicBezTo>
                      <a:pt x="30967" y="-1"/>
                      <a:pt x="39266" y="6037"/>
                      <a:pt x="42150" y="14950"/>
                    </a:cubicBezTo>
                    <a:lnTo>
                      <a:pt x="21600" y="21600"/>
                    </a:lnTo>
                    <a:close/>
                  </a:path>
                </a:pathLst>
              </a:custGeom>
              <a:solidFill>
                <a:srgbClr val="5F3F1F"/>
              </a:solidFill>
              <a:ln w="7938">
                <a:solidFill>
                  <a:srgbClr val="000000"/>
                </a:solidFill>
                <a:round/>
                <a:headEnd/>
                <a:tailEnd/>
              </a:ln>
            </p:spPr>
            <p:txBody>
              <a:bodyPr/>
              <a:lstStyle/>
              <a:p>
                <a:endParaRPr lang="zh-CN" altLang="en-US"/>
              </a:p>
            </p:txBody>
          </p:sp>
          <p:sp>
            <p:nvSpPr>
              <p:cNvPr id="156719" name="Arc 47"/>
              <p:cNvSpPr>
                <a:spLocks/>
              </p:cNvSpPr>
              <p:nvPr/>
            </p:nvSpPr>
            <p:spPr bwMode="auto">
              <a:xfrm>
                <a:off x="928" y="3596"/>
                <a:ext cx="99" cy="58"/>
              </a:xfrm>
              <a:custGeom>
                <a:avLst/>
                <a:gdLst>
                  <a:gd name="G0" fmla="+- 21600 0 0"/>
                  <a:gd name="G1" fmla="+- 21600 0 0"/>
                  <a:gd name="G2" fmla="+- 21600 0 0"/>
                  <a:gd name="T0" fmla="*/ 157 w 42111"/>
                  <a:gd name="T1" fmla="*/ 24200 h 24200"/>
                  <a:gd name="T2" fmla="*/ 42111 w 42111"/>
                  <a:gd name="T3" fmla="*/ 14829 h 24200"/>
                  <a:gd name="T4" fmla="*/ 21600 w 42111"/>
                  <a:gd name="T5" fmla="*/ 21600 h 24200"/>
                </a:gdLst>
                <a:ahLst/>
                <a:cxnLst>
                  <a:cxn ang="0">
                    <a:pos x="T0" y="T1"/>
                  </a:cxn>
                  <a:cxn ang="0">
                    <a:pos x="T2" y="T3"/>
                  </a:cxn>
                  <a:cxn ang="0">
                    <a:pos x="T4" y="T5"/>
                  </a:cxn>
                </a:cxnLst>
                <a:rect l="0" t="0" r="r" b="b"/>
                <a:pathLst>
                  <a:path w="42111" h="24200" fill="none" extrusionOk="0">
                    <a:moveTo>
                      <a:pt x="157" y="24199"/>
                    </a:moveTo>
                    <a:cubicBezTo>
                      <a:pt x="52" y="23337"/>
                      <a:pt x="0" y="22469"/>
                      <a:pt x="0" y="21600"/>
                    </a:cubicBezTo>
                    <a:cubicBezTo>
                      <a:pt x="0" y="9670"/>
                      <a:pt x="9670" y="0"/>
                      <a:pt x="21600" y="0"/>
                    </a:cubicBezTo>
                    <a:cubicBezTo>
                      <a:pt x="30920" y="-1"/>
                      <a:pt x="39189" y="5978"/>
                      <a:pt x="42111" y="14828"/>
                    </a:cubicBezTo>
                  </a:path>
                  <a:path w="42111" h="24200" stroke="0" extrusionOk="0">
                    <a:moveTo>
                      <a:pt x="157" y="24199"/>
                    </a:moveTo>
                    <a:cubicBezTo>
                      <a:pt x="52" y="23337"/>
                      <a:pt x="0" y="22469"/>
                      <a:pt x="0" y="21600"/>
                    </a:cubicBezTo>
                    <a:cubicBezTo>
                      <a:pt x="0" y="9670"/>
                      <a:pt x="9670" y="0"/>
                      <a:pt x="21600" y="0"/>
                    </a:cubicBezTo>
                    <a:cubicBezTo>
                      <a:pt x="30920" y="-1"/>
                      <a:pt x="39189" y="5978"/>
                      <a:pt x="42111" y="14828"/>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20" name="Freeform 48"/>
              <p:cNvSpPr>
                <a:spLocks/>
              </p:cNvSpPr>
              <p:nvPr/>
            </p:nvSpPr>
            <p:spPr bwMode="auto">
              <a:xfrm>
                <a:off x="925" y="3597"/>
                <a:ext cx="62" cy="119"/>
              </a:xfrm>
              <a:custGeom>
                <a:avLst/>
                <a:gdLst>
                  <a:gd name="T0" fmla="*/ 3 w 123"/>
                  <a:gd name="T1" fmla="*/ 111 h 239"/>
                  <a:gd name="T2" fmla="*/ 0 w 123"/>
                  <a:gd name="T3" fmla="*/ 95 h 239"/>
                  <a:gd name="T4" fmla="*/ 0 w 123"/>
                  <a:gd name="T5" fmla="*/ 80 h 239"/>
                  <a:gd name="T6" fmla="*/ 2 w 123"/>
                  <a:gd name="T7" fmla="*/ 67 h 239"/>
                  <a:gd name="T8" fmla="*/ 7 w 123"/>
                  <a:gd name="T9" fmla="*/ 49 h 239"/>
                  <a:gd name="T10" fmla="*/ 14 w 123"/>
                  <a:gd name="T11" fmla="*/ 34 h 239"/>
                  <a:gd name="T12" fmla="*/ 24 w 123"/>
                  <a:gd name="T13" fmla="*/ 20 h 239"/>
                  <a:gd name="T14" fmla="*/ 36 w 123"/>
                  <a:gd name="T15" fmla="*/ 8 h 239"/>
                  <a:gd name="T16" fmla="*/ 47 w 123"/>
                  <a:gd name="T17" fmla="*/ 0 h 239"/>
                  <a:gd name="T18" fmla="*/ 123 w 123"/>
                  <a:gd name="T19" fmla="*/ 129 h 239"/>
                  <a:gd name="T20" fmla="*/ 109 w 123"/>
                  <a:gd name="T21" fmla="*/ 137 h 239"/>
                  <a:gd name="T22" fmla="*/ 100 w 123"/>
                  <a:gd name="T23" fmla="*/ 146 h 239"/>
                  <a:gd name="T24" fmla="*/ 91 w 123"/>
                  <a:gd name="T25" fmla="*/ 156 h 239"/>
                  <a:gd name="T26" fmla="*/ 84 w 123"/>
                  <a:gd name="T27" fmla="*/ 167 h 239"/>
                  <a:gd name="T28" fmla="*/ 76 w 123"/>
                  <a:gd name="T29" fmla="*/ 188 h 239"/>
                  <a:gd name="T30" fmla="*/ 71 w 123"/>
                  <a:gd name="T31" fmla="*/ 216 h 239"/>
                  <a:gd name="T32" fmla="*/ 71 w 123"/>
                  <a:gd name="T33" fmla="*/ 239 h 239"/>
                  <a:gd name="T34" fmla="*/ 3 w 123"/>
                  <a:gd name="T35" fmla="*/ 11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239">
                    <a:moveTo>
                      <a:pt x="3" y="111"/>
                    </a:moveTo>
                    <a:lnTo>
                      <a:pt x="0" y="95"/>
                    </a:lnTo>
                    <a:lnTo>
                      <a:pt x="0" y="80"/>
                    </a:lnTo>
                    <a:lnTo>
                      <a:pt x="2" y="67"/>
                    </a:lnTo>
                    <a:lnTo>
                      <a:pt x="7" y="49"/>
                    </a:lnTo>
                    <a:lnTo>
                      <a:pt x="14" y="34"/>
                    </a:lnTo>
                    <a:lnTo>
                      <a:pt x="24" y="20"/>
                    </a:lnTo>
                    <a:lnTo>
                      <a:pt x="36" y="8"/>
                    </a:lnTo>
                    <a:lnTo>
                      <a:pt x="47" y="0"/>
                    </a:lnTo>
                    <a:lnTo>
                      <a:pt x="123" y="129"/>
                    </a:lnTo>
                    <a:lnTo>
                      <a:pt x="109" y="137"/>
                    </a:lnTo>
                    <a:lnTo>
                      <a:pt x="100" y="146"/>
                    </a:lnTo>
                    <a:lnTo>
                      <a:pt x="91" y="156"/>
                    </a:lnTo>
                    <a:lnTo>
                      <a:pt x="84" y="167"/>
                    </a:lnTo>
                    <a:lnTo>
                      <a:pt x="76" y="188"/>
                    </a:lnTo>
                    <a:lnTo>
                      <a:pt x="71" y="216"/>
                    </a:lnTo>
                    <a:lnTo>
                      <a:pt x="71" y="239"/>
                    </a:lnTo>
                    <a:lnTo>
                      <a:pt x="3" y="111"/>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21" name="Arc 49"/>
              <p:cNvSpPr>
                <a:spLocks/>
              </p:cNvSpPr>
              <p:nvPr/>
            </p:nvSpPr>
            <p:spPr bwMode="auto">
              <a:xfrm>
                <a:off x="925" y="3593"/>
                <a:ext cx="51" cy="57"/>
              </a:xfrm>
              <a:custGeom>
                <a:avLst/>
                <a:gdLst>
                  <a:gd name="G0" fmla="+- 21600 0 0"/>
                  <a:gd name="G1" fmla="+- 20159 0 0"/>
                  <a:gd name="G2" fmla="+- 21600 0 0"/>
                  <a:gd name="T0" fmla="*/ 725 w 21600"/>
                  <a:gd name="T1" fmla="*/ 25707 h 25707"/>
                  <a:gd name="T2" fmla="*/ 13843 w 21600"/>
                  <a:gd name="T3" fmla="*/ 0 h 25707"/>
                  <a:gd name="T4" fmla="*/ 21600 w 21600"/>
                  <a:gd name="T5" fmla="*/ 20159 h 25707"/>
                </a:gdLst>
                <a:ahLst/>
                <a:cxnLst>
                  <a:cxn ang="0">
                    <a:pos x="T0" y="T1"/>
                  </a:cxn>
                  <a:cxn ang="0">
                    <a:pos x="T2" y="T3"/>
                  </a:cxn>
                  <a:cxn ang="0">
                    <a:pos x="T4" y="T5"/>
                  </a:cxn>
                </a:cxnLst>
                <a:rect l="0" t="0" r="r" b="b"/>
                <a:pathLst>
                  <a:path w="21600" h="25707" fill="none" extrusionOk="0">
                    <a:moveTo>
                      <a:pt x="724" y="25707"/>
                    </a:moveTo>
                    <a:cubicBezTo>
                      <a:pt x="243" y="23896"/>
                      <a:pt x="0" y="22031"/>
                      <a:pt x="0" y="20159"/>
                    </a:cubicBezTo>
                    <a:cubicBezTo>
                      <a:pt x="-1" y="11222"/>
                      <a:pt x="5502" y="3209"/>
                      <a:pt x="13842" y="-1"/>
                    </a:cubicBezTo>
                  </a:path>
                  <a:path w="21600" h="25707" stroke="0" extrusionOk="0">
                    <a:moveTo>
                      <a:pt x="724" y="25707"/>
                    </a:moveTo>
                    <a:cubicBezTo>
                      <a:pt x="243" y="23896"/>
                      <a:pt x="0" y="22031"/>
                      <a:pt x="0" y="20159"/>
                    </a:cubicBezTo>
                    <a:cubicBezTo>
                      <a:pt x="-1" y="11222"/>
                      <a:pt x="5502" y="3209"/>
                      <a:pt x="13842" y="-1"/>
                    </a:cubicBezTo>
                    <a:lnTo>
                      <a:pt x="21600" y="20159"/>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722" name="Arc 50"/>
              <p:cNvSpPr>
                <a:spLocks/>
              </p:cNvSpPr>
              <p:nvPr/>
            </p:nvSpPr>
            <p:spPr bwMode="auto">
              <a:xfrm>
                <a:off x="962" y="3654"/>
                <a:ext cx="99" cy="59"/>
              </a:xfrm>
              <a:custGeom>
                <a:avLst/>
                <a:gdLst>
                  <a:gd name="G0" fmla="+- 21600 0 0"/>
                  <a:gd name="G1" fmla="+- 21600 0 0"/>
                  <a:gd name="G2" fmla="+- 21600 0 0"/>
                  <a:gd name="T0" fmla="*/ 697 w 42323"/>
                  <a:gd name="T1" fmla="*/ 27042 h 27042"/>
                  <a:gd name="T2" fmla="*/ 42323 w 42323"/>
                  <a:gd name="T3" fmla="*/ 15506 h 27042"/>
                  <a:gd name="T4" fmla="*/ 21600 w 42323"/>
                  <a:gd name="T5" fmla="*/ 21600 h 27042"/>
                </a:gdLst>
                <a:ahLst/>
                <a:cxnLst>
                  <a:cxn ang="0">
                    <a:pos x="T0" y="T1"/>
                  </a:cxn>
                  <a:cxn ang="0">
                    <a:pos x="T2" y="T3"/>
                  </a:cxn>
                  <a:cxn ang="0">
                    <a:pos x="T4" y="T5"/>
                  </a:cxn>
                </a:cxnLst>
                <a:rect l="0" t="0" r="r" b="b"/>
                <a:pathLst>
                  <a:path w="42323" h="27042" fill="none" extrusionOk="0">
                    <a:moveTo>
                      <a:pt x="696" y="27042"/>
                    </a:moveTo>
                    <a:cubicBezTo>
                      <a:pt x="234" y="25265"/>
                      <a:pt x="0" y="23436"/>
                      <a:pt x="0" y="21600"/>
                    </a:cubicBezTo>
                    <a:cubicBezTo>
                      <a:pt x="0" y="9670"/>
                      <a:pt x="9670" y="0"/>
                      <a:pt x="21600" y="0"/>
                    </a:cubicBezTo>
                    <a:cubicBezTo>
                      <a:pt x="31182" y="-1"/>
                      <a:pt x="39619" y="6313"/>
                      <a:pt x="42322" y="15506"/>
                    </a:cubicBezTo>
                  </a:path>
                  <a:path w="42323" h="27042" stroke="0" extrusionOk="0">
                    <a:moveTo>
                      <a:pt x="696" y="27042"/>
                    </a:moveTo>
                    <a:cubicBezTo>
                      <a:pt x="234" y="25265"/>
                      <a:pt x="0" y="23436"/>
                      <a:pt x="0" y="21600"/>
                    </a:cubicBezTo>
                    <a:cubicBezTo>
                      <a:pt x="0" y="9670"/>
                      <a:pt x="9670" y="0"/>
                      <a:pt x="21600" y="0"/>
                    </a:cubicBezTo>
                    <a:cubicBezTo>
                      <a:pt x="31182" y="-1"/>
                      <a:pt x="39619" y="6313"/>
                      <a:pt x="42322" y="15506"/>
                    </a:cubicBezTo>
                    <a:lnTo>
                      <a:pt x="21600" y="21600"/>
                    </a:lnTo>
                    <a:close/>
                  </a:path>
                </a:pathLst>
              </a:custGeom>
              <a:solidFill>
                <a:srgbClr val="7F3F00"/>
              </a:solidFill>
              <a:ln w="7938">
                <a:solidFill>
                  <a:srgbClr val="000000"/>
                </a:solidFill>
                <a:round/>
                <a:headEnd/>
                <a:tailEnd/>
              </a:ln>
            </p:spPr>
            <p:txBody>
              <a:bodyPr/>
              <a:lstStyle/>
              <a:p>
                <a:endParaRPr lang="zh-CN" altLang="en-US"/>
              </a:p>
            </p:txBody>
          </p:sp>
          <p:grpSp>
            <p:nvGrpSpPr>
              <p:cNvPr id="156723" name="Group 51"/>
              <p:cNvGrpSpPr>
                <a:grpSpLocks/>
              </p:cNvGrpSpPr>
              <p:nvPr/>
            </p:nvGrpSpPr>
            <p:grpSpPr bwMode="auto">
              <a:xfrm>
                <a:off x="965" y="3664"/>
                <a:ext cx="105" cy="68"/>
                <a:chOff x="965" y="3664"/>
                <a:chExt cx="105" cy="68"/>
              </a:xfrm>
            </p:grpSpPr>
            <p:grpSp>
              <p:nvGrpSpPr>
                <p:cNvPr id="156724" name="Group 52"/>
                <p:cNvGrpSpPr>
                  <a:grpSpLocks/>
                </p:cNvGrpSpPr>
                <p:nvPr/>
              </p:nvGrpSpPr>
              <p:grpSpPr bwMode="auto">
                <a:xfrm>
                  <a:off x="965" y="3664"/>
                  <a:ext cx="100" cy="58"/>
                  <a:chOff x="965" y="3664"/>
                  <a:chExt cx="100" cy="58"/>
                </a:xfrm>
              </p:grpSpPr>
              <p:sp>
                <p:nvSpPr>
                  <p:cNvPr id="156725" name="Arc 53"/>
                  <p:cNvSpPr>
                    <a:spLocks/>
                  </p:cNvSpPr>
                  <p:nvPr/>
                </p:nvSpPr>
                <p:spPr bwMode="auto">
                  <a:xfrm>
                    <a:off x="965" y="3664"/>
                    <a:ext cx="100" cy="58"/>
                  </a:xfrm>
                  <a:custGeom>
                    <a:avLst/>
                    <a:gdLst>
                      <a:gd name="G0" fmla="+- 21600 0 0"/>
                      <a:gd name="G1" fmla="+- 21600 0 0"/>
                      <a:gd name="G2" fmla="+- 21600 0 0"/>
                      <a:gd name="T0" fmla="*/ 602 w 42574"/>
                      <a:gd name="T1" fmla="*/ 26665 h 26665"/>
                      <a:gd name="T2" fmla="*/ 42574 w 42574"/>
                      <a:gd name="T3" fmla="*/ 16436 h 26665"/>
                      <a:gd name="T4" fmla="*/ 21600 w 42574"/>
                      <a:gd name="T5" fmla="*/ 21600 h 26665"/>
                    </a:gdLst>
                    <a:ahLst/>
                    <a:cxnLst>
                      <a:cxn ang="0">
                        <a:pos x="T0" y="T1"/>
                      </a:cxn>
                      <a:cxn ang="0">
                        <a:pos x="T2" y="T3"/>
                      </a:cxn>
                      <a:cxn ang="0">
                        <a:pos x="T4" y="T5"/>
                      </a:cxn>
                    </a:cxnLst>
                    <a:rect l="0" t="0" r="r" b="b"/>
                    <a:pathLst>
                      <a:path w="42574" h="26665" fill="none" extrusionOk="0">
                        <a:moveTo>
                          <a:pt x="602" y="26664"/>
                        </a:moveTo>
                        <a:cubicBezTo>
                          <a:pt x="202" y="25006"/>
                          <a:pt x="0" y="23306"/>
                          <a:pt x="0" y="21600"/>
                        </a:cubicBezTo>
                        <a:cubicBezTo>
                          <a:pt x="0" y="9670"/>
                          <a:pt x="9670" y="0"/>
                          <a:pt x="21600" y="0"/>
                        </a:cubicBezTo>
                        <a:cubicBezTo>
                          <a:pt x="31540" y="-1"/>
                          <a:pt x="40197" y="6784"/>
                          <a:pt x="42573" y="16436"/>
                        </a:cubicBezTo>
                      </a:path>
                      <a:path w="42574" h="26665" stroke="0" extrusionOk="0">
                        <a:moveTo>
                          <a:pt x="602" y="26664"/>
                        </a:moveTo>
                        <a:cubicBezTo>
                          <a:pt x="202" y="25006"/>
                          <a:pt x="0" y="23306"/>
                          <a:pt x="0" y="21600"/>
                        </a:cubicBezTo>
                        <a:cubicBezTo>
                          <a:pt x="0" y="9670"/>
                          <a:pt x="9670" y="0"/>
                          <a:pt x="21600" y="0"/>
                        </a:cubicBezTo>
                        <a:cubicBezTo>
                          <a:pt x="31540" y="-1"/>
                          <a:pt x="40197" y="6784"/>
                          <a:pt x="42573" y="16436"/>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26" name="Arc 54"/>
                  <p:cNvSpPr>
                    <a:spLocks/>
                  </p:cNvSpPr>
                  <p:nvPr/>
                </p:nvSpPr>
                <p:spPr bwMode="auto">
                  <a:xfrm>
                    <a:off x="965" y="3670"/>
                    <a:ext cx="51" cy="52"/>
                  </a:xfrm>
                  <a:custGeom>
                    <a:avLst/>
                    <a:gdLst>
                      <a:gd name="G0" fmla="+- 21600 0 0"/>
                      <a:gd name="G1" fmla="+- 18968 0 0"/>
                      <a:gd name="G2" fmla="+- 21600 0 0"/>
                      <a:gd name="T0" fmla="*/ 602 w 21600"/>
                      <a:gd name="T1" fmla="*/ 24033 h 24033"/>
                      <a:gd name="T2" fmla="*/ 11266 w 21600"/>
                      <a:gd name="T3" fmla="*/ 0 h 24033"/>
                      <a:gd name="T4" fmla="*/ 21600 w 21600"/>
                      <a:gd name="T5" fmla="*/ 18968 h 24033"/>
                    </a:gdLst>
                    <a:ahLst/>
                    <a:cxnLst>
                      <a:cxn ang="0">
                        <a:pos x="T0" y="T1"/>
                      </a:cxn>
                      <a:cxn ang="0">
                        <a:pos x="T2" y="T3"/>
                      </a:cxn>
                      <a:cxn ang="0">
                        <a:pos x="T4" y="T5"/>
                      </a:cxn>
                    </a:cxnLst>
                    <a:rect l="0" t="0" r="r" b="b"/>
                    <a:pathLst>
                      <a:path w="21600" h="24033" fill="none" extrusionOk="0">
                        <a:moveTo>
                          <a:pt x="602" y="24032"/>
                        </a:moveTo>
                        <a:cubicBezTo>
                          <a:pt x="202" y="22374"/>
                          <a:pt x="0" y="20674"/>
                          <a:pt x="0" y="18968"/>
                        </a:cubicBezTo>
                        <a:cubicBezTo>
                          <a:pt x="-1" y="11059"/>
                          <a:pt x="4321" y="3783"/>
                          <a:pt x="11266" y="0"/>
                        </a:cubicBezTo>
                      </a:path>
                      <a:path w="21600" h="24033" stroke="0" extrusionOk="0">
                        <a:moveTo>
                          <a:pt x="602" y="24032"/>
                        </a:moveTo>
                        <a:cubicBezTo>
                          <a:pt x="202" y="22374"/>
                          <a:pt x="0" y="20674"/>
                          <a:pt x="0" y="18968"/>
                        </a:cubicBezTo>
                        <a:cubicBezTo>
                          <a:pt x="-1" y="11059"/>
                          <a:pt x="4321" y="3783"/>
                          <a:pt x="11266" y="0"/>
                        </a:cubicBezTo>
                        <a:lnTo>
                          <a:pt x="21600" y="18968"/>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27" name="Arc 55"/>
                  <p:cNvSpPr>
                    <a:spLocks/>
                  </p:cNvSpPr>
                  <p:nvPr/>
                </p:nvSpPr>
                <p:spPr bwMode="auto">
                  <a:xfrm>
                    <a:off x="966" y="3664"/>
                    <a:ext cx="99" cy="58"/>
                  </a:xfrm>
                  <a:custGeom>
                    <a:avLst/>
                    <a:gdLst>
                      <a:gd name="G0" fmla="+- 21600 0 0"/>
                      <a:gd name="G1" fmla="+- 21600 0 0"/>
                      <a:gd name="G2" fmla="+- 21600 0 0"/>
                      <a:gd name="T0" fmla="*/ 491 w 42323"/>
                      <a:gd name="T1" fmla="*/ 26180 h 26180"/>
                      <a:gd name="T2" fmla="*/ 42323 w 42323"/>
                      <a:gd name="T3" fmla="*/ 15506 h 26180"/>
                      <a:gd name="T4" fmla="*/ 21600 w 42323"/>
                      <a:gd name="T5" fmla="*/ 21600 h 26180"/>
                    </a:gdLst>
                    <a:ahLst/>
                    <a:cxnLst>
                      <a:cxn ang="0">
                        <a:pos x="T0" y="T1"/>
                      </a:cxn>
                      <a:cxn ang="0">
                        <a:pos x="T2" y="T3"/>
                      </a:cxn>
                      <a:cxn ang="0">
                        <a:pos x="T4" y="T5"/>
                      </a:cxn>
                    </a:cxnLst>
                    <a:rect l="0" t="0" r="r" b="b"/>
                    <a:pathLst>
                      <a:path w="42323" h="26180" fill="none" extrusionOk="0">
                        <a:moveTo>
                          <a:pt x="491" y="26179"/>
                        </a:moveTo>
                        <a:cubicBezTo>
                          <a:pt x="164" y="24675"/>
                          <a:pt x="0" y="23139"/>
                          <a:pt x="0" y="21600"/>
                        </a:cubicBezTo>
                        <a:cubicBezTo>
                          <a:pt x="0" y="9670"/>
                          <a:pt x="9670" y="0"/>
                          <a:pt x="21600" y="0"/>
                        </a:cubicBezTo>
                        <a:cubicBezTo>
                          <a:pt x="31182" y="-1"/>
                          <a:pt x="39619" y="6313"/>
                          <a:pt x="42322" y="15506"/>
                        </a:cubicBezTo>
                      </a:path>
                      <a:path w="42323" h="26180" stroke="0" extrusionOk="0">
                        <a:moveTo>
                          <a:pt x="491" y="26179"/>
                        </a:moveTo>
                        <a:cubicBezTo>
                          <a:pt x="164" y="24675"/>
                          <a:pt x="0" y="23139"/>
                          <a:pt x="0" y="21600"/>
                        </a:cubicBezTo>
                        <a:cubicBezTo>
                          <a:pt x="0" y="9670"/>
                          <a:pt x="9670" y="0"/>
                          <a:pt x="21600" y="0"/>
                        </a:cubicBezTo>
                        <a:cubicBezTo>
                          <a:pt x="31182" y="-1"/>
                          <a:pt x="39619" y="6313"/>
                          <a:pt x="42322" y="15506"/>
                        </a:cubicBezTo>
                        <a:lnTo>
                          <a:pt x="21600" y="2160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6728" name="Arc 56"/>
                <p:cNvSpPr>
                  <a:spLocks/>
                </p:cNvSpPr>
                <p:nvPr/>
              </p:nvSpPr>
              <p:spPr bwMode="auto">
                <a:xfrm>
                  <a:off x="971" y="3674"/>
                  <a:ext cx="99" cy="58"/>
                </a:xfrm>
                <a:custGeom>
                  <a:avLst/>
                  <a:gdLst>
                    <a:gd name="G0" fmla="+- 21600 0 0"/>
                    <a:gd name="G1" fmla="+- 21600 0 0"/>
                    <a:gd name="G2" fmla="+- 21600 0 0"/>
                    <a:gd name="T0" fmla="*/ 491 w 42357"/>
                    <a:gd name="T1" fmla="*/ 26180 h 26180"/>
                    <a:gd name="T2" fmla="*/ 42357 w 42357"/>
                    <a:gd name="T3" fmla="*/ 15623 h 26180"/>
                    <a:gd name="T4" fmla="*/ 21600 w 42357"/>
                    <a:gd name="T5" fmla="*/ 21600 h 26180"/>
                  </a:gdLst>
                  <a:ahLst/>
                  <a:cxnLst>
                    <a:cxn ang="0">
                      <a:pos x="T0" y="T1"/>
                    </a:cxn>
                    <a:cxn ang="0">
                      <a:pos x="T2" y="T3"/>
                    </a:cxn>
                    <a:cxn ang="0">
                      <a:pos x="T4" y="T5"/>
                    </a:cxn>
                  </a:cxnLst>
                  <a:rect l="0" t="0" r="r" b="b"/>
                  <a:pathLst>
                    <a:path w="42357" h="26180" fill="none" extrusionOk="0">
                      <a:moveTo>
                        <a:pt x="491" y="26179"/>
                      </a:moveTo>
                      <a:cubicBezTo>
                        <a:pt x="164" y="24675"/>
                        <a:pt x="0" y="23139"/>
                        <a:pt x="0" y="21600"/>
                      </a:cubicBezTo>
                      <a:cubicBezTo>
                        <a:pt x="0" y="9670"/>
                        <a:pt x="9670" y="0"/>
                        <a:pt x="21600" y="0"/>
                      </a:cubicBezTo>
                      <a:cubicBezTo>
                        <a:pt x="31227" y="-1"/>
                        <a:pt x="39692" y="6371"/>
                        <a:pt x="42356" y="15623"/>
                      </a:cubicBezTo>
                    </a:path>
                    <a:path w="42357" h="26180" stroke="0" extrusionOk="0">
                      <a:moveTo>
                        <a:pt x="491" y="26179"/>
                      </a:moveTo>
                      <a:cubicBezTo>
                        <a:pt x="164" y="24675"/>
                        <a:pt x="0" y="23139"/>
                        <a:pt x="0" y="21600"/>
                      </a:cubicBezTo>
                      <a:cubicBezTo>
                        <a:pt x="0" y="9670"/>
                        <a:pt x="9670" y="0"/>
                        <a:pt x="21600" y="0"/>
                      </a:cubicBezTo>
                      <a:cubicBezTo>
                        <a:pt x="31227" y="-1"/>
                        <a:pt x="39692" y="6371"/>
                        <a:pt x="42356" y="15623"/>
                      </a:cubicBezTo>
                      <a:lnTo>
                        <a:pt x="21600" y="21600"/>
                      </a:lnTo>
                      <a:close/>
                    </a:path>
                  </a:pathLst>
                </a:custGeom>
                <a:solidFill>
                  <a:srgbClr val="7F3F00"/>
                </a:solidFill>
                <a:ln w="7938">
                  <a:solidFill>
                    <a:srgbClr val="000000"/>
                  </a:solidFill>
                  <a:round/>
                  <a:headEnd/>
                  <a:tailEnd/>
                </a:ln>
              </p:spPr>
              <p:txBody>
                <a:bodyPr/>
                <a:lstStyle/>
                <a:p>
                  <a:endParaRPr lang="zh-CN" altLang="en-US"/>
                </a:p>
              </p:txBody>
            </p:sp>
          </p:grpSp>
          <p:grpSp>
            <p:nvGrpSpPr>
              <p:cNvPr id="156729" name="Group 57"/>
              <p:cNvGrpSpPr>
                <a:grpSpLocks/>
              </p:cNvGrpSpPr>
              <p:nvPr/>
            </p:nvGrpSpPr>
            <p:grpSpPr bwMode="auto">
              <a:xfrm>
                <a:off x="975" y="3683"/>
                <a:ext cx="105" cy="68"/>
                <a:chOff x="975" y="3683"/>
                <a:chExt cx="105" cy="68"/>
              </a:xfrm>
            </p:grpSpPr>
            <p:grpSp>
              <p:nvGrpSpPr>
                <p:cNvPr id="156730" name="Group 58"/>
                <p:cNvGrpSpPr>
                  <a:grpSpLocks/>
                </p:cNvGrpSpPr>
                <p:nvPr/>
              </p:nvGrpSpPr>
              <p:grpSpPr bwMode="auto">
                <a:xfrm>
                  <a:off x="975" y="3683"/>
                  <a:ext cx="100" cy="58"/>
                  <a:chOff x="975" y="3683"/>
                  <a:chExt cx="100" cy="58"/>
                </a:xfrm>
              </p:grpSpPr>
              <p:sp>
                <p:nvSpPr>
                  <p:cNvPr id="156731" name="Arc 59"/>
                  <p:cNvSpPr>
                    <a:spLocks/>
                  </p:cNvSpPr>
                  <p:nvPr/>
                </p:nvSpPr>
                <p:spPr bwMode="auto">
                  <a:xfrm>
                    <a:off x="975" y="3684"/>
                    <a:ext cx="100" cy="57"/>
                  </a:xfrm>
                  <a:custGeom>
                    <a:avLst/>
                    <a:gdLst>
                      <a:gd name="G0" fmla="+- 21600 0 0"/>
                      <a:gd name="G1" fmla="+- 21600 0 0"/>
                      <a:gd name="G2" fmla="+- 21600 0 0"/>
                      <a:gd name="T0" fmla="*/ 501 w 42574"/>
                      <a:gd name="T1" fmla="*/ 26227 h 26227"/>
                      <a:gd name="T2" fmla="*/ 42574 w 42574"/>
                      <a:gd name="T3" fmla="*/ 16436 h 26227"/>
                      <a:gd name="T4" fmla="*/ 21600 w 42574"/>
                      <a:gd name="T5" fmla="*/ 21600 h 26227"/>
                    </a:gdLst>
                    <a:ahLst/>
                    <a:cxnLst>
                      <a:cxn ang="0">
                        <a:pos x="T0" y="T1"/>
                      </a:cxn>
                      <a:cxn ang="0">
                        <a:pos x="T2" y="T3"/>
                      </a:cxn>
                      <a:cxn ang="0">
                        <a:pos x="T4" y="T5"/>
                      </a:cxn>
                    </a:cxnLst>
                    <a:rect l="0" t="0" r="r" b="b"/>
                    <a:pathLst>
                      <a:path w="42574" h="26227" fill="none" extrusionOk="0">
                        <a:moveTo>
                          <a:pt x="501" y="26226"/>
                        </a:moveTo>
                        <a:cubicBezTo>
                          <a:pt x="168" y="24707"/>
                          <a:pt x="0" y="23155"/>
                          <a:pt x="0" y="21600"/>
                        </a:cubicBezTo>
                        <a:cubicBezTo>
                          <a:pt x="0" y="9670"/>
                          <a:pt x="9670" y="0"/>
                          <a:pt x="21600" y="0"/>
                        </a:cubicBezTo>
                        <a:cubicBezTo>
                          <a:pt x="31540" y="-1"/>
                          <a:pt x="40197" y="6784"/>
                          <a:pt x="42573" y="16436"/>
                        </a:cubicBezTo>
                      </a:path>
                      <a:path w="42574" h="26227" stroke="0" extrusionOk="0">
                        <a:moveTo>
                          <a:pt x="501" y="26226"/>
                        </a:moveTo>
                        <a:cubicBezTo>
                          <a:pt x="168" y="24707"/>
                          <a:pt x="0" y="23155"/>
                          <a:pt x="0" y="21600"/>
                        </a:cubicBezTo>
                        <a:cubicBezTo>
                          <a:pt x="0" y="9670"/>
                          <a:pt x="9670" y="0"/>
                          <a:pt x="21600" y="0"/>
                        </a:cubicBezTo>
                        <a:cubicBezTo>
                          <a:pt x="31540" y="-1"/>
                          <a:pt x="40197" y="6784"/>
                          <a:pt x="42573" y="16436"/>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32" name="Arc 60"/>
                  <p:cNvSpPr>
                    <a:spLocks/>
                  </p:cNvSpPr>
                  <p:nvPr/>
                </p:nvSpPr>
                <p:spPr bwMode="auto">
                  <a:xfrm>
                    <a:off x="975" y="3690"/>
                    <a:ext cx="51" cy="51"/>
                  </a:xfrm>
                  <a:custGeom>
                    <a:avLst/>
                    <a:gdLst>
                      <a:gd name="G0" fmla="+- 21600 0 0"/>
                      <a:gd name="G1" fmla="+- 18968 0 0"/>
                      <a:gd name="G2" fmla="+- 21600 0 0"/>
                      <a:gd name="T0" fmla="*/ 501 w 21600"/>
                      <a:gd name="T1" fmla="*/ 23595 h 23595"/>
                      <a:gd name="T2" fmla="*/ 11266 w 21600"/>
                      <a:gd name="T3" fmla="*/ 0 h 23595"/>
                      <a:gd name="T4" fmla="*/ 21600 w 21600"/>
                      <a:gd name="T5" fmla="*/ 18968 h 23595"/>
                    </a:gdLst>
                    <a:ahLst/>
                    <a:cxnLst>
                      <a:cxn ang="0">
                        <a:pos x="T0" y="T1"/>
                      </a:cxn>
                      <a:cxn ang="0">
                        <a:pos x="T2" y="T3"/>
                      </a:cxn>
                      <a:cxn ang="0">
                        <a:pos x="T4" y="T5"/>
                      </a:cxn>
                    </a:cxnLst>
                    <a:rect l="0" t="0" r="r" b="b"/>
                    <a:pathLst>
                      <a:path w="21600" h="23595" fill="none" extrusionOk="0">
                        <a:moveTo>
                          <a:pt x="501" y="23594"/>
                        </a:moveTo>
                        <a:cubicBezTo>
                          <a:pt x="168" y="22075"/>
                          <a:pt x="0" y="20523"/>
                          <a:pt x="0" y="18968"/>
                        </a:cubicBezTo>
                        <a:cubicBezTo>
                          <a:pt x="-1" y="11059"/>
                          <a:pt x="4321" y="3783"/>
                          <a:pt x="11266" y="0"/>
                        </a:cubicBezTo>
                      </a:path>
                      <a:path w="21600" h="23595" stroke="0" extrusionOk="0">
                        <a:moveTo>
                          <a:pt x="501" y="23594"/>
                        </a:moveTo>
                        <a:cubicBezTo>
                          <a:pt x="168" y="22075"/>
                          <a:pt x="0" y="20523"/>
                          <a:pt x="0" y="18968"/>
                        </a:cubicBezTo>
                        <a:cubicBezTo>
                          <a:pt x="-1" y="11059"/>
                          <a:pt x="4321" y="3783"/>
                          <a:pt x="11266" y="0"/>
                        </a:cubicBezTo>
                        <a:lnTo>
                          <a:pt x="21600" y="18968"/>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33" name="Arc 61"/>
                  <p:cNvSpPr>
                    <a:spLocks/>
                  </p:cNvSpPr>
                  <p:nvPr/>
                </p:nvSpPr>
                <p:spPr bwMode="auto">
                  <a:xfrm>
                    <a:off x="975" y="3683"/>
                    <a:ext cx="100" cy="58"/>
                  </a:xfrm>
                  <a:custGeom>
                    <a:avLst/>
                    <a:gdLst>
                      <a:gd name="G0" fmla="+- 21600 0 0"/>
                      <a:gd name="G1" fmla="+- 21600 0 0"/>
                      <a:gd name="G2" fmla="+- 21600 0 0"/>
                      <a:gd name="T0" fmla="*/ 501 w 42462"/>
                      <a:gd name="T1" fmla="*/ 26223 h 26223"/>
                      <a:gd name="T2" fmla="*/ 42462 w 42462"/>
                      <a:gd name="T3" fmla="*/ 16000 h 26223"/>
                      <a:gd name="T4" fmla="*/ 21600 w 42462"/>
                      <a:gd name="T5" fmla="*/ 21600 h 26223"/>
                    </a:gdLst>
                    <a:ahLst/>
                    <a:cxnLst>
                      <a:cxn ang="0">
                        <a:pos x="T0" y="T1"/>
                      </a:cxn>
                      <a:cxn ang="0">
                        <a:pos x="T2" y="T3"/>
                      </a:cxn>
                      <a:cxn ang="0">
                        <a:pos x="T4" y="T5"/>
                      </a:cxn>
                    </a:cxnLst>
                    <a:rect l="0" t="0" r="r" b="b"/>
                    <a:pathLst>
                      <a:path w="42462" h="26223" fill="none" extrusionOk="0">
                        <a:moveTo>
                          <a:pt x="500" y="26223"/>
                        </a:moveTo>
                        <a:cubicBezTo>
                          <a:pt x="167" y="24704"/>
                          <a:pt x="0" y="23154"/>
                          <a:pt x="0" y="21600"/>
                        </a:cubicBezTo>
                        <a:cubicBezTo>
                          <a:pt x="0" y="9670"/>
                          <a:pt x="9670" y="0"/>
                          <a:pt x="21600" y="0"/>
                        </a:cubicBezTo>
                        <a:cubicBezTo>
                          <a:pt x="31372" y="-1"/>
                          <a:pt x="39927" y="6561"/>
                          <a:pt x="42461" y="16000"/>
                        </a:cubicBezTo>
                      </a:path>
                      <a:path w="42462" h="26223" stroke="0" extrusionOk="0">
                        <a:moveTo>
                          <a:pt x="500" y="26223"/>
                        </a:moveTo>
                        <a:cubicBezTo>
                          <a:pt x="167" y="24704"/>
                          <a:pt x="0" y="23154"/>
                          <a:pt x="0" y="21600"/>
                        </a:cubicBezTo>
                        <a:cubicBezTo>
                          <a:pt x="0" y="9670"/>
                          <a:pt x="9670" y="0"/>
                          <a:pt x="21600" y="0"/>
                        </a:cubicBezTo>
                        <a:cubicBezTo>
                          <a:pt x="31372" y="-1"/>
                          <a:pt x="39927" y="6561"/>
                          <a:pt x="42461" y="16000"/>
                        </a:cubicBezTo>
                        <a:lnTo>
                          <a:pt x="21600" y="2160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6734" name="Arc 62"/>
                <p:cNvSpPr>
                  <a:spLocks/>
                </p:cNvSpPr>
                <p:nvPr/>
              </p:nvSpPr>
              <p:spPr bwMode="auto">
                <a:xfrm>
                  <a:off x="981" y="3694"/>
                  <a:ext cx="99" cy="57"/>
                </a:xfrm>
                <a:custGeom>
                  <a:avLst/>
                  <a:gdLst>
                    <a:gd name="G0" fmla="+- 21600 0 0"/>
                    <a:gd name="G1" fmla="+- 21600 0 0"/>
                    <a:gd name="G2" fmla="+- 21600 0 0"/>
                    <a:gd name="T0" fmla="*/ 400 w 42446"/>
                    <a:gd name="T1" fmla="*/ 25740 h 25740"/>
                    <a:gd name="T2" fmla="*/ 42446 w 42446"/>
                    <a:gd name="T3" fmla="*/ 15942 h 25740"/>
                    <a:gd name="T4" fmla="*/ 21600 w 42446"/>
                    <a:gd name="T5" fmla="*/ 21600 h 25740"/>
                  </a:gdLst>
                  <a:ahLst/>
                  <a:cxnLst>
                    <a:cxn ang="0">
                      <a:pos x="T0" y="T1"/>
                    </a:cxn>
                    <a:cxn ang="0">
                      <a:pos x="T2" y="T3"/>
                    </a:cxn>
                    <a:cxn ang="0">
                      <a:pos x="T4" y="T5"/>
                    </a:cxn>
                  </a:cxnLst>
                  <a:rect l="0" t="0" r="r" b="b"/>
                  <a:pathLst>
                    <a:path w="42446" h="25740" fill="none" extrusionOk="0">
                      <a:moveTo>
                        <a:pt x="400" y="25739"/>
                      </a:moveTo>
                      <a:cubicBezTo>
                        <a:pt x="134" y="24376"/>
                        <a:pt x="0" y="22989"/>
                        <a:pt x="0" y="21600"/>
                      </a:cubicBezTo>
                      <a:cubicBezTo>
                        <a:pt x="0" y="9670"/>
                        <a:pt x="9670" y="0"/>
                        <a:pt x="21600" y="0"/>
                      </a:cubicBezTo>
                      <a:cubicBezTo>
                        <a:pt x="31350" y="-1"/>
                        <a:pt x="39891" y="6532"/>
                        <a:pt x="42445" y="15942"/>
                      </a:cubicBezTo>
                    </a:path>
                    <a:path w="42446" h="25740" stroke="0" extrusionOk="0">
                      <a:moveTo>
                        <a:pt x="400" y="25739"/>
                      </a:moveTo>
                      <a:cubicBezTo>
                        <a:pt x="134" y="24376"/>
                        <a:pt x="0" y="22989"/>
                        <a:pt x="0" y="21600"/>
                      </a:cubicBezTo>
                      <a:cubicBezTo>
                        <a:pt x="0" y="9670"/>
                        <a:pt x="9670" y="0"/>
                        <a:pt x="21600" y="0"/>
                      </a:cubicBezTo>
                      <a:cubicBezTo>
                        <a:pt x="31350" y="-1"/>
                        <a:pt x="39891" y="6532"/>
                        <a:pt x="42445" y="15942"/>
                      </a:cubicBezTo>
                      <a:lnTo>
                        <a:pt x="21600" y="21600"/>
                      </a:lnTo>
                      <a:close/>
                    </a:path>
                  </a:pathLst>
                </a:custGeom>
                <a:solidFill>
                  <a:srgbClr val="7F3F00"/>
                </a:solidFill>
                <a:ln w="7938">
                  <a:solidFill>
                    <a:srgbClr val="000000"/>
                  </a:solidFill>
                  <a:round/>
                  <a:headEnd/>
                  <a:tailEnd/>
                </a:ln>
              </p:spPr>
              <p:txBody>
                <a:bodyPr/>
                <a:lstStyle/>
                <a:p>
                  <a:endParaRPr lang="zh-CN" altLang="en-US"/>
                </a:p>
              </p:txBody>
            </p:sp>
          </p:grpSp>
          <p:grpSp>
            <p:nvGrpSpPr>
              <p:cNvPr id="156735" name="Group 63"/>
              <p:cNvGrpSpPr>
                <a:grpSpLocks/>
              </p:cNvGrpSpPr>
              <p:nvPr/>
            </p:nvGrpSpPr>
            <p:grpSpPr bwMode="auto">
              <a:xfrm>
                <a:off x="985" y="3702"/>
                <a:ext cx="100" cy="56"/>
                <a:chOff x="985" y="3702"/>
                <a:chExt cx="100" cy="56"/>
              </a:xfrm>
            </p:grpSpPr>
            <p:sp>
              <p:nvSpPr>
                <p:cNvPr id="156736" name="Arc 64"/>
                <p:cNvSpPr>
                  <a:spLocks/>
                </p:cNvSpPr>
                <p:nvPr/>
              </p:nvSpPr>
              <p:spPr bwMode="auto">
                <a:xfrm>
                  <a:off x="985" y="3702"/>
                  <a:ext cx="100" cy="56"/>
                </a:xfrm>
                <a:custGeom>
                  <a:avLst/>
                  <a:gdLst>
                    <a:gd name="G0" fmla="+- 21600 0 0"/>
                    <a:gd name="G1" fmla="+- 21600 0 0"/>
                    <a:gd name="G2" fmla="+- 21600 0 0"/>
                    <a:gd name="T0" fmla="*/ 409 w 42699"/>
                    <a:gd name="T1" fmla="*/ 25782 h 25782"/>
                    <a:gd name="T2" fmla="*/ 42699 w 42699"/>
                    <a:gd name="T3" fmla="*/ 16973 h 25782"/>
                    <a:gd name="T4" fmla="*/ 21600 w 42699"/>
                    <a:gd name="T5" fmla="*/ 21600 h 25782"/>
                  </a:gdLst>
                  <a:ahLst/>
                  <a:cxnLst>
                    <a:cxn ang="0">
                      <a:pos x="T0" y="T1"/>
                    </a:cxn>
                    <a:cxn ang="0">
                      <a:pos x="T2" y="T3"/>
                    </a:cxn>
                    <a:cxn ang="0">
                      <a:pos x="T4" y="T5"/>
                    </a:cxn>
                  </a:cxnLst>
                  <a:rect l="0" t="0" r="r" b="b"/>
                  <a:pathLst>
                    <a:path w="42699" h="25782" fill="none" extrusionOk="0">
                      <a:moveTo>
                        <a:pt x="408" y="25782"/>
                      </a:moveTo>
                      <a:cubicBezTo>
                        <a:pt x="136" y="24404"/>
                        <a:pt x="0" y="23003"/>
                        <a:pt x="0" y="21600"/>
                      </a:cubicBezTo>
                      <a:cubicBezTo>
                        <a:pt x="0" y="9670"/>
                        <a:pt x="9670" y="0"/>
                        <a:pt x="21600" y="0"/>
                      </a:cubicBezTo>
                      <a:cubicBezTo>
                        <a:pt x="31746" y="-1"/>
                        <a:pt x="40525" y="7062"/>
                        <a:pt x="42698" y="16973"/>
                      </a:cubicBezTo>
                    </a:path>
                    <a:path w="42699" h="25782" stroke="0" extrusionOk="0">
                      <a:moveTo>
                        <a:pt x="408" y="25782"/>
                      </a:moveTo>
                      <a:cubicBezTo>
                        <a:pt x="136" y="24404"/>
                        <a:pt x="0" y="23003"/>
                        <a:pt x="0" y="21600"/>
                      </a:cubicBezTo>
                      <a:cubicBezTo>
                        <a:pt x="0" y="9670"/>
                        <a:pt x="9670" y="0"/>
                        <a:pt x="21600" y="0"/>
                      </a:cubicBezTo>
                      <a:cubicBezTo>
                        <a:pt x="31746" y="-1"/>
                        <a:pt x="40525" y="7062"/>
                        <a:pt x="42698" y="16973"/>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37" name="Arc 65"/>
                <p:cNvSpPr>
                  <a:spLocks/>
                </p:cNvSpPr>
                <p:nvPr/>
              </p:nvSpPr>
              <p:spPr bwMode="auto">
                <a:xfrm>
                  <a:off x="985" y="3708"/>
                  <a:ext cx="51" cy="50"/>
                </a:xfrm>
                <a:custGeom>
                  <a:avLst/>
                  <a:gdLst>
                    <a:gd name="G0" fmla="+- 21600 0 0"/>
                    <a:gd name="G1" fmla="+- 18968 0 0"/>
                    <a:gd name="G2" fmla="+- 21600 0 0"/>
                    <a:gd name="T0" fmla="*/ 409 w 21600"/>
                    <a:gd name="T1" fmla="*/ 23150 h 23150"/>
                    <a:gd name="T2" fmla="*/ 11266 w 21600"/>
                    <a:gd name="T3" fmla="*/ 0 h 23150"/>
                    <a:gd name="T4" fmla="*/ 21600 w 21600"/>
                    <a:gd name="T5" fmla="*/ 18968 h 23150"/>
                  </a:gdLst>
                  <a:ahLst/>
                  <a:cxnLst>
                    <a:cxn ang="0">
                      <a:pos x="T0" y="T1"/>
                    </a:cxn>
                    <a:cxn ang="0">
                      <a:pos x="T2" y="T3"/>
                    </a:cxn>
                    <a:cxn ang="0">
                      <a:pos x="T4" y="T5"/>
                    </a:cxn>
                  </a:cxnLst>
                  <a:rect l="0" t="0" r="r" b="b"/>
                  <a:pathLst>
                    <a:path w="21600" h="23150" fill="none" extrusionOk="0">
                      <a:moveTo>
                        <a:pt x="408" y="23150"/>
                      </a:moveTo>
                      <a:cubicBezTo>
                        <a:pt x="136" y="21772"/>
                        <a:pt x="0" y="20371"/>
                        <a:pt x="0" y="18968"/>
                      </a:cubicBezTo>
                      <a:cubicBezTo>
                        <a:pt x="-1" y="11059"/>
                        <a:pt x="4321" y="3783"/>
                        <a:pt x="11266" y="0"/>
                      </a:cubicBezTo>
                    </a:path>
                    <a:path w="21600" h="23150" stroke="0" extrusionOk="0">
                      <a:moveTo>
                        <a:pt x="408" y="23150"/>
                      </a:moveTo>
                      <a:cubicBezTo>
                        <a:pt x="136" y="21772"/>
                        <a:pt x="0" y="20371"/>
                        <a:pt x="0" y="18968"/>
                      </a:cubicBezTo>
                      <a:cubicBezTo>
                        <a:pt x="-1" y="11059"/>
                        <a:pt x="4321" y="3783"/>
                        <a:pt x="11266" y="0"/>
                      </a:cubicBezTo>
                      <a:lnTo>
                        <a:pt x="21600" y="18968"/>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738" name="Group 66"/>
              <p:cNvGrpSpPr>
                <a:grpSpLocks/>
              </p:cNvGrpSpPr>
              <p:nvPr/>
            </p:nvGrpSpPr>
            <p:grpSpPr bwMode="auto">
              <a:xfrm>
                <a:off x="986" y="3702"/>
                <a:ext cx="105" cy="67"/>
                <a:chOff x="986" y="3702"/>
                <a:chExt cx="105" cy="67"/>
              </a:xfrm>
            </p:grpSpPr>
            <p:sp>
              <p:nvSpPr>
                <p:cNvPr id="156739" name="Arc 67"/>
                <p:cNvSpPr>
                  <a:spLocks/>
                </p:cNvSpPr>
                <p:nvPr/>
              </p:nvSpPr>
              <p:spPr bwMode="auto">
                <a:xfrm>
                  <a:off x="986" y="3702"/>
                  <a:ext cx="99" cy="57"/>
                </a:xfrm>
                <a:custGeom>
                  <a:avLst/>
                  <a:gdLst>
                    <a:gd name="G0" fmla="+- 21600 0 0"/>
                    <a:gd name="G1" fmla="+- 21600 0 0"/>
                    <a:gd name="G2" fmla="+- 21600 0 0"/>
                    <a:gd name="T0" fmla="*/ 400 w 42475"/>
                    <a:gd name="T1" fmla="*/ 25740 h 25740"/>
                    <a:gd name="T2" fmla="*/ 42475 w 42475"/>
                    <a:gd name="T3" fmla="*/ 16052 h 25740"/>
                    <a:gd name="T4" fmla="*/ 21600 w 42475"/>
                    <a:gd name="T5" fmla="*/ 21600 h 25740"/>
                  </a:gdLst>
                  <a:ahLst/>
                  <a:cxnLst>
                    <a:cxn ang="0">
                      <a:pos x="T0" y="T1"/>
                    </a:cxn>
                    <a:cxn ang="0">
                      <a:pos x="T2" y="T3"/>
                    </a:cxn>
                    <a:cxn ang="0">
                      <a:pos x="T4" y="T5"/>
                    </a:cxn>
                  </a:cxnLst>
                  <a:rect l="0" t="0" r="r" b="b"/>
                  <a:pathLst>
                    <a:path w="42475" h="25740" fill="none" extrusionOk="0">
                      <a:moveTo>
                        <a:pt x="400" y="25739"/>
                      </a:moveTo>
                      <a:cubicBezTo>
                        <a:pt x="134" y="24376"/>
                        <a:pt x="0" y="22989"/>
                        <a:pt x="0" y="21600"/>
                      </a:cubicBezTo>
                      <a:cubicBezTo>
                        <a:pt x="0" y="9670"/>
                        <a:pt x="9670" y="0"/>
                        <a:pt x="21600" y="0"/>
                      </a:cubicBezTo>
                      <a:cubicBezTo>
                        <a:pt x="31392" y="-1"/>
                        <a:pt x="39960" y="6587"/>
                        <a:pt x="42475" y="16051"/>
                      </a:cubicBezTo>
                    </a:path>
                    <a:path w="42475" h="25740" stroke="0" extrusionOk="0">
                      <a:moveTo>
                        <a:pt x="400" y="25739"/>
                      </a:moveTo>
                      <a:cubicBezTo>
                        <a:pt x="134" y="24376"/>
                        <a:pt x="0" y="22989"/>
                        <a:pt x="0" y="21600"/>
                      </a:cubicBezTo>
                      <a:cubicBezTo>
                        <a:pt x="0" y="9670"/>
                        <a:pt x="9670" y="0"/>
                        <a:pt x="21600" y="0"/>
                      </a:cubicBezTo>
                      <a:cubicBezTo>
                        <a:pt x="31392" y="-1"/>
                        <a:pt x="39960" y="6587"/>
                        <a:pt x="42475" y="16051"/>
                      </a:cubicBezTo>
                      <a:lnTo>
                        <a:pt x="21600" y="2160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740" name="Arc 68"/>
                <p:cNvSpPr>
                  <a:spLocks/>
                </p:cNvSpPr>
                <p:nvPr/>
              </p:nvSpPr>
              <p:spPr bwMode="auto">
                <a:xfrm>
                  <a:off x="991" y="3712"/>
                  <a:ext cx="100" cy="57"/>
                </a:xfrm>
                <a:custGeom>
                  <a:avLst/>
                  <a:gdLst>
                    <a:gd name="G0" fmla="+- 21600 0 0"/>
                    <a:gd name="G1" fmla="+- 21600 0 0"/>
                    <a:gd name="G2" fmla="+- 21600 0 0"/>
                    <a:gd name="T0" fmla="*/ 400 w 42586"/>
                    <a:gd name="T1" fmla="*/ 25740 h 25740"/>
                    <a:gd name="T2" fmla="*/ 42586 w 42586"/>
                    <a:gd name="T3" fmla="*/ 16487 h 25740"/>
                    <a:gd name="T4" fmla="*/ 21600 w 42586"/>
                    <a:gd name="T5" fmla="*/ 21600 h 25740"/>
                  </a:gdLst>
                  <a:ahLst/>
                  <a:cxnLst>
                    <a:cxn ang="0">
                      <a:pos x="T0" y="T1"/>
                    </a:cxn>
                    <a:cxn ang="0">
                      <a:pos x="T2" y="T3"/>
                    </a:cxn>
                    <a:cxn ang="0">
                      <a:pos x="T4" y="T5"/>
                    </a:cxn>
                  </a:cxnLst>
                  <a:rect l="0" t="0" r="r" b="b"/>
                  <a:pathLst>
                    <a:path w="42586" h="25740" fill="none" extrusionOk="0">
                      <a:moveTo>
                        <a:pt x="400" y="25739"/>
                      </a:moveTo>
                      <a:cubicBezTo>
                        <a:pt x="134" y="24376"/>
                        <a:pt x="0" y="22989"/>
                        <a:pt x="0" y="21600"/>
                      </a:cubicBezTo>
                      <a:cubicBezTo>
                        <a:pt x="0" y="9670"/>
                        <a:pt x="9670" y="0"/>
                        <a:pt x="21600" y="0"/>
                      </a:cubicBezTo>
                      <a:cubicBezTo>
                        <a:pt x="31559" y="-1"/>
                        <a:pt x="40228" y="6810"/>
                        <a:pt x="42586" y="16486"/>
                      </a:cubicBezTo>
                    </a:path>
                    <a:path w="42586" h="25740" stroke="0" extrusionOk="0">
                      <a:moveTo>
                        <a:pt x="400" y="25739"/>
                      </a:moveTo>
                      <a:cubicBezTo>
                        <a:pt x="134" y="24376"/>
                        <a:pt x="0" y="22989"/>
                        <a:pt x="0" y="21600"/>
                      </a:cubicBezTo>
                      <a:cubicBezTo>
                        <a:pt x="0" y="9670"/>
                        <a:pt x="9670" y="0"/>
                        <a:pt x="21600" y="0"/>
                      </a:cubicBezTo>
                      <a:cubicBezTo>
                        <a:pt x="31559" y="-1"/>
                        <a:pt x="40228" y="6810"/>
                        <a:pt x="42586" y="16486"/>
                      </a:cubicBezTo>
                      <a:lnTo>
                        <a:pt x="21600" y="21600"/>
                      </a:lnTo>
                      <a:close/>
                    </a:path>
                  </a:pathLst>
                </a:custGeom>
                <a:solidFill>
                  <a:srgbClr val="7F3F00"/>
                </a:solidFill>
                <a:ln w="7938">
                  <a:solidFill>
                    <a:srgbClr val="000000"/>
                  </a:solidFill>
                  <a:round/>
                  <a:headEnd/>
                  <a:tailEnd/>
                </a:ln>
              </p:spPr>
              <p:txBody>
                <a:bodyPr/>
                <a:lstStyle/>
                <a:p>
                  <a:endParaRPr lang="zh-CN" altLang="en-US"/>
                </a:p>
              </p:txBody>
            </p:sp>
          </p:grpSp>
          <p:grpSp>
            <p:nvGrpSpPr>
              <p:cNvPr id="156741" name="Group 69"/>
              <p:cNvGrpSpPr>
                <a:grpSpLocks/>
              </p:cNvGrpSpPr>
              <p:nvPr/>
            </p:nvGrpSpPr>
            <p:grpSpPr bwMode="auto">
              <a:xfrm>
                <a:off x="928" y="3618"/>
                <a:ext cx="326" cy="467"/>
                <a:chOff x="928" y="3618"/>
                <a:chExt cx="326" cy="467"/>
              </a:xfrm>
            </p:grpSpPr>
            <p:sp>
              <p:nvSpPr>
                <p:cNvPr id="156742" name="Line 70"/>
                <p:cNvSpPr>
                  <a:spLocks noChangeShapeType="1"/>
                </p:cNvSpPr>
                <p:nvPr/>
              </p:nvSpPr>
              <p:spPr bwMode="auto">
                <a:xfrm>
                  <a:off x="1023" y="3618"/>
                  <a:ext cx="231" cy="41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43" name="Line 71"/>
                <p:cNvSpPr>
                  <a:spLocks noChangeShapeType="1"/>
                </p:cNvSpPr>
                <p:nvPr/>
              </p:nvSpPr>
              <p:spPr bwMode="auto">
                <a:xfrm>
                  <a:off x="928" y="3652"/>
                  <a:ext cx="232" cy="43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6744" name="Group 72"/>
              <p:cNvGrpSpPr>
                <a:grpSpLocks/>
              </p:cNvGrpSpPr>
              <p:nvPr/>
            </p:nvGrpSpPr>
            <p:grpSpPr bwMode="auto">
              <a:xfrm>
                <a:off x="996" y="3720"/>
                <a:ext cx="104" cy="67"/>
                <a:chOff x="996" y="3720"/>
                <a:chExt cx="104" cy="67"/>
              </a:xfrm>
            </p:grpSpPr>
            <p:grpSp>
              <p:nvGrpSpPr>
                <p:cNvPr id="156745" name="Group 73"/>
                <p:cNvGrpSpPr>
                  <a:grpSpLocks/>
                </p:cNvGrpSpPr>
                <p:nvPr/>
              </p:nvGrpSpPr>
              <p:grpSpPr bwMode="auto">
                <a:xfrm>
                  <a:off x="996" y="3720"/>
                  <a:ext cx="100" cy="56"/>
                  <a:chOff x="996" y="3720"/>
                  <a:chExt cx="100" cy="56"/>
                </a:xfrm>
              </p:grpSpPr>
              <p:sp>
                <p:nvSpPr>
                  <p:cNvPr id="156746" name="Arc 74"/>
                  <p:cNvSpPr>
                    <a:spLocks/>
                  </p:cNvSpPr>
                  <p:nvPr/>
                </p:nvSpPr>
                <p:spPr bwMode="auto">
                  <a:xfrm>
                    <a:off x="996" y="3720"/>
                    <a:ext cx="100" cy="56"/>
                  </a:xfrm>
                  <a:custGeom>
                    <a:avLst/>
                    <a:gdLst>
                      <a:gd name="G0" fmla="+- 21600 0 0"/>
                      <a:gd name="G1" fmla="+- 21600 0 0"/>
                      <a:gd name="G2" fmla="+- 21600 0 0"/>
                      <a:gd name="T0" fmla="*/ 318 w 42689"/>
                      <a:gd name="T1" fmla="*/ 25294 h 25294"/>
                      <a:gd name="T2" fmla="*/ 42689 w 42689"/>
                      <a:gd name="T3" fmla="*/ 16929 h 25294"/>
                      <a:gd name="T4" fmla="*/ 21600 w 42689"/>
                      <a:gd name="T5" fmla="*/ 21600 h 25294"/>
                    </a:gdLst>
                    <a:ahLst/>
                    <a:cxnLst>
                      <a:cxn ang="0">
                        <a:pos x="T0" y="T1"/>
                      </a:cxn>
                      <a:cxn ang="0">
                        <a:pos x="T2" y="T3"/>
                      </a:cxn>
                      <a:cxn ang="0">
                        <a:pos x="T4" y="T5"/>
                      </a:cxn>
                    </a:cxnLst>
                    <a:rect l="0" t="0" r="r" b="b"/>
                    <a:pathLst>
                      <a:path w="42689" h="25294" fill="none" extrusionOk="0">
                        <a:moveTo>
                          <a:pt x="318" y="25293"/>
                        </a:moveTo>
                        <a:cubicBezTo>
                          <a:pt x="106" y="24074"/>
                          <a:pt x="0" y="22838"/>
                          <a:pt x="0" y="21600"/>
                        </a:cubicBezTo>
                        <a:cubicBezTo>
                          <a:pt x="0" y="9670"/>
                          <a:pt x="9670" y="0"/>
                          <a:pt x="21600" y="0"/>
                        </a:cubicBezTo>
                        <a:cubicBezTo>
                          <a:pt x="31729" y="-1"/>
                          <a:pt x="40498" y="7039"/>
                          <a:pt x="42688" y="16929"/>
                        </a:cubicBezTo>
                      </a:path>
                      <a:path w="42689" h="25294" stroke="0" extrusionOk="0">
                        <a:moveTo>
                          <a:pt x="318" y="25293"/>
                        </a:moveTo>
                        <a:cubicBezTo>
                          <a:pt x="106" y="24074"/>
                          <a:pt x="0" y="22838"/>
                          <a:pt x="0" y="21600"/>
                        </a:cubicBezTo>
                        <a:cubicBezTo>
                          <a:pt x="0" y="9670"/>
                          <a:pt x="9670" y="0"/>
                          <a:pt x="21600" y="0"/>
                        </a:cubicBezTo>
                        <a:cubicBezTo>
                          <a:pt x="31729" y="-1"/>
                          <a:pt x="40498" y="7039"/>
                          <a:pt x="42688" y="16929"/>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47" name="Arc 75"/>
                  <p:cNvSpPr>
                    <a:spLocks/>
                  </p:cNvSpPr>
                  <p:nvPr/>
                </p:nvSpPr>
                <p:spPr bwMode="auto">
                  <a:xfrm>
                    <a:off x="996" y="3727"/>
                    <a:ext cx="51" cy="49"/>
                  </a:xfrm>
                  <a:custGeom>
                    <a:avLst/>
                    <a:gdLst>
                      <a:gd name="G0" fmla="+- 21600 0 0"/>
                      <a:gd name="G1" fmla="+- 18737 0 0"/>
                      <a:gd name="G2" fmla="+- 21600 0 0"/>
                      <a:gd name="T0" fmla="*/ 318 w 21600"/>
                      <a:gd name="T1" fmla="*/ 22431 h 22431"/>
                      <a:gd name="T2" fmla="*/ 10854 w 21600"/>
                      <a:gd name="T3" fmla="*/ 0 h 22431"/>
                      <a:gd name="T4" fmla="*/ 21600 w 21600"/>
                      <a:gd name="T5" fmla="*/ 18737 h 22431"/>
                    </a:gdLst>
                    <a:ahLst/>
                    <a:cxnLst>
                      <a:cxn ang="0">
                        <a:pos x="T0" y="T1"/>
                      </a:cxn>
                      <a:cxn ang="0">
                        <a:pos x="T2" y="T3"/>
                      </a:cxn>
                      <a:cxn ang="0">
                        <a:pos x="T4" y="T5"/>
                      </a:cxn>
                    </a:cxnLst>
                    <a:rect l="0" t="0" r="r" b="b"/>
                    <a:pathLst>
                      <a:path w="21600" h="22431" fill="none" extrusionOk="0">
                        <a:moveTo>
                          <a:pt x="318" y="22430"/>
                        </a:moveTo>
                        <a:cubicBezTo>
                          <a:pt x="106" y="21211"/>
                          <a:pt x="0" y="19975"/>
                          <a:pt x="0" y="18737"/>
                        </a:cubicBezTo>
                        <a:cubicBezTo>
                          <a:pt x="-1" y="10997"/>
                          <a:pt x="4140" y="3850"/>
                          <a:pt x="10853" y="-1"/>
                        </a:cubicBezTo>
                      </a:path>
                      <a:path w="21600" h="22431" stroke="0" extrusionOk="0">
                        <a:moveTo>
                          <a:pt x="318" y="22430"/>
                        </a:moveTo>
                        <a:cubicBezTo>
                          <a:pt x="106" y="21211"/>
                          <a:pt x="0" y="19975"/>
                          <a:pt x="0" y="18737"/>
                        </a:cubicBezTo>
                        <a:cubicBezTo>
                          <a:pt x="-1" y="10997"/>
                          <a:pt x="4140" y="3850"/>
                          <a:pt x="10853" y="-1"/>
                        </a:cubicBezTo>
                        <a:lnTo>
                          <a:pt x="21600" y="18737"/>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6748" name="Arc 76"/>
                <p:cNvSpPr>
                  <a:spLocks/>
                </p:cNvSpPr>
                <p:nvPr/>
              </p:nvSpPr>
              <p:spPr bwMode="auto">
                <a:xfrm>
                  <a:off x="996" y="3720"/>
                  <a:ext cx="101" cy="57"/>
                </a:xfrm>
                <a:custGeom>
                  <a:avLst/>
                  <a:gdLst>
                    <a:gd name="G0" fmla="+- 21600 0 0"/>
                    <a:gd name="G1" fmla="+- 21600 0 0"/>
                    <a:gd name="G2" fmla="+- 21600 0 0"/>
                    <a:gd name="T0" fmla="*/ 408 w 42574"/>
                    <a:gd name="T1" fmla="*/ 25779 h 25779"/>
                    <a:gd name="T2" fmla="*/ 42574 w 42574"/>
                    <a:gd name="T3" fmla="*/ 16439 h 25779"/>
                    <a:gd name="T4" fmla="*/ 21600 w 42574"/>
                    <a:gd name="T5" fmla="*/ 21600 h 25779"/>
                  </a:gdLst>
                  <a:ahLst/>
                  <a:cxnLst>
                    <a:cxn ang="0">
                      <a:pos x="T0" y="T1"/>
                    </a:cxn>
                    <a:cxn ang="0">
                      <a:pos x="T2" y="T3"/>
                    </a:cxn>
                    <a:cxn ang="0">
                      <a:pos x="T4" y="T5"/>
                    </a:cxn>
                  </a:cxnLst>
                  <a:rect l="0" t="0" r="r" b="b"/>
                  <a:pathLst>
                    <a:path w="42574" h="25779" fill="none" extrusionOk="0">
                      <a:moveTo>
                        <a:pt x="408" y="25778"/>
                      </a:moveTo>
                      <a:cubicBezTo>
                        <a:pt x="136" y="24402"/>
                        <a:pt x="0" y="23002"/>
                        <a:pt x="0" y="21600"/>
                      </a:cubicBezTo>
                      <a:cubicBezTo>
                        <a:pt x="0" y="9670"/>
                        <a:pt x="9670" y="0"/>
                        <a:pt x="21600" y="0"/>
                      </a:cubicBezTo>
                      <a:cubicBezTo>
                        <a:pt x="31541" y="-1"/>
                        <a:pt x="40198" y="6785"/>
                        <a:pt x="42574" y="16438"/>
                      </a:cubicBezTo>
                    </a:path>
                    <a:path w="42574" h="25779" stroke="0" extrusionOk="0">
                      <a:moveTo>
                        <a:pt x="408" y="25778"/>
                      </a:moveTo>
                      <a:cubicBezTo>
                        <a:pt x="136" y="24402"/>
                        <a:pt x="0" y="23002"/>
                        <a:pt x="0" y="21600"/>
                      </a:cubicBezTo>
                      <a:cubicBezTo>
                        <a:pt x="0" y="9670"/>
                        <a:pt x="9670" y="0"/>
                        <a:pt x="21600" y="0"/>
                      </a:cubicBezTo>
                      <a:cubicBezTo>
                        <a:pt x="31541" y="-1"/>
                        <a:pt x="40198" y="6785"/>
                        <a:pt x="42574" y="16438"/>
                      </a:cubicBezTo>
                      <a:lnTo>
                        <a:pt x="21600" y="2160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749" name="Arc 77"/>
                <p:cNvSpPr>
                  <a:spLocks/>
                </p:cNvSpPr>
                <p:nvPr/>
              </p:nvSpPr>
              <p:spPr bwMode="auto">
                <a:xfrm>
                  <a:off x="1001" y="3729"/>
                  <a:ext cx="99" cy="58"/>
                </a:xfrm>
                <a:custGeom>
                  <a:avLst/>
                  <a:gdLst>
                    <a:gd name="G0" fmla="+- 21600 0 0"/>
                    <a:gd name="G1" fmla="+- 21600 0 0"/>
                    <a:gd name="G2" fmla="+- 21600 0 0"/>
                    <a:gd name="T0" fmla="*/ 602 w 42461"/>
                    <a:gd name="T1" fmla="*/ 26665 h 26665"/>
                    <a:gd name="T2" fmla="*/ 42461 w 42461"/>
                    <a:gd name="T3" fmla="*/ 15997 h 26665"/>
                    <a:gd name="T4" fmla="*/ 21600 w 42461"/>
                    <a:gd name="T5" fmla="*/ 21600 h 26665"/>
                  </a:gdLst>
                  <a:ahLst/>
                  <a:cxnLst>
                    <a:cxn ang="0">
                      <a:pos x="T0" y="T1"/>
                    </a:cxn>
                    <a:cxn ang="0">
                      <a:pos x="T2" y="T3"/>
                    </a:cxn>
                    <a:cxn ang="0">
                      <a:pos x="T4" y="T5"/>
                    </a:cxn>
                  </a:cxnLst>
                  <a:rect l="0" t="0" r="r" b="b"/>
                  <a:pathLst>
                    <a:path w="42461" h="26665" fill="none" extrusionOk="0">
                      <a:moveTo>
                        <a:pt x="602" y="26664"/>
                      </a:moveTo>
                      <a:cubicBezTo>
                        <a:pt x="202" y="25006"/>
                        <a:pt x="0" y="23306"/>
                        <a:pt x="0" y="21600"/>
                      </a:cubicBezTo>
                      <a:cubicBezTo>
                        <a:pt x="0" y="9670"/>
                        <a:pt x="9670" y="0"/>
                        <a:pt x="21600" y="0"/>
                      </a:cubicBezTo>
                      <a:cubicBezTo>
                        <a:pt x="31371" y="-1"/>
                        <a:pt x="39925" y="6560"/>
                        <a:pt x="42460" y="15997"/>
                      </a:cubicBezTo>
                    </a:path>
                    <a:path w="42461" h="26665" stroke="0" extrusionOk="0">
                      <a:moveTo>
                        <a:pt x="602" y="26664"/>
                      </a:moveTo>
                      <a:cubicBezTo>
                        <a:pt x="202" y="25006"/>
                        <a:pt x="0" y="23306"/>
                        <a:pt x="0" y="21600"/>
                      </a:cubicBezTo>
                      <a:cubicBezTo>
                        <a:pt x="0" y="9670"/>
                        <a:pt x="9670" y="0"/>
                        <a:pt x="21600" y="0"/>
                      </a:cubicBezTo>
                      <a:cubicBezTo>
                        <a:pt x="31371" y="-1"/>
                        <a:pt x="39925" y="6560"/>
                        <a:pt x="42460" y="15997"/>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6750" name="Freeform 78"/>
              <p:cNvSpPr>
                <a:spLocks/>
              </p:cNvSpPr>
              <p:nvPr/>
            </p:nvSpPr>
            <p:spPr bwMode="auto">
              <a:xfrm>
                <a:off x="999" y="3731"/>
                <a:ext cx="200" cy="344"/>
              </a:xfrm>
              <a:custGeom>
                <a:avLst/>
                <a:gdLst>
                  <a:gd name="T0" fmla="*/ 51 w 401"/>
                  <a:gd name="T1" fmla="*/ 0 h 687"/>
                  <a:gd name="T2" fmla="*/ 36 w 401"/>
                  <a:gd name="T3" fmla="*/ 9 h 687"/>
                  <a:gd name="T4" fmla="*/ 25 w 401"/>
                  <a:gd name="T5" fmla="*/ 18 h 687"/>
                  <a:gd name="T6" fmla="*/ 14 w 401"/>
                  <a:gd name="T7" fmla="*/ 30 h 687"/>
                  <a:gd name="T8" fmla="*/ 10 w 401"/>
                  <a:gd name="T9" fmla="*/ 41 h 687"/>
                  <a:gd name="T10" fmla="*/ 5 w 401"/>
                  <a:gd name="T11" fmla="*/ 54 h 687"/>
                  <a:gd name="T12" fmla="*/ 2 w 401"/>
                  <a:gd name="T13" fmla="*/ 66 h 687"/>
                  <a:gd name="T14" fmla="*/ 0 w 401"/>
                  <a:gd name="T15" fmla="*/ 81 h 687"/>
                  <a:gd name="T16" fmla="*/ 0 w 401"/>
                  <a:gd name="T17" fmla="*/ 99 h 687"/>
                  <a:gd name="T18" fmla="*/ 311 w 401"/>
                  <a:gd name="T19" fmla="*/ 687 h 687"/>
                  <a:gd name="T20" fmla="*/ 401 w 401"/>
                  <a:gd name="T21" fmla="*/ 625 h 687"/>
                  <a:gd name="T22" fmla="*/ 51 w 401"/>
                  <a:gd name="T23"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1" h="687">
                    <a:moveTo>
                      <a:pt x="51" y="0"/>
                    </a:moveTo>
                    <a:lnTo>
                      <a:pt x="36" y="9"/>
                    </a:lnTo>
                    <a:lnTo>
                      <a:pt x="25" y="18"/>
                    </a:lnTo>
                    <a:lnTo>
                      <a:pt x="14" y="30"/>
                    </a:lnTo>
                    <a:lnTo>
                      <a:pt x="10" y="41"/>
                    </a:lnTo>
                    <a:lnTo>
                      <a:pt x="5" y="54"/>
                    </a:lnTo>
                    <a:lnTo>
                      <a:pt x="2" y="66"/>
                    </a:lnTo>
                    <a:lnTo>
                      <a:pt x="0" y="81"/>
                    </a:lnTo>
                    <a:lnTo>
                      <a:pt x="0" y="99"/>
                    </a:lnTo>
                    <a:lnTo>
                      <a:pt x="311" y="687"/>
                    </a:lnTo>
                    <a:lnTo>
                      <a:pt x="401" y="625"/>
                    </a:lnTo>
                    <a:lnTo>
                      <a:pt x="51" y="0"/>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51" name="Oval 79"/>
              <p:cNvSpPr>
                <a:spLocks noChangeArrowheads="1"/>
              </p:cNvSpPr>
              <p:nvPr/>
            </p:nvSpPr>
            <p:spPr bwMode="auto">
              <a:xfrm>
                <a:off x="1156" y="4016"/>
                <a:ext cx="110" cy="106"/>
              </a:xfrm>
              <a:prstGeom prst="ellipse">
                <a:avLst/>
              </a:prstGeom>
              <a:solidFill>
                <a:srgbClr val="7F5F3F"/>
              </a:solidFill>
              <a:ln w="7938">
                <a:solidFill>
                  <a:srgbClr val="000000"/>
                </a:solidFill>
                <a:round/>
                <a:headEnd/>
                <a:tailEnd/>
              </a:ln>
            </p:spPr>
            <p:txBody>
              <a:bodyPr/>
              <a:lstStyle/>
              <a:p>
                <a:endParaRPr lang="zh-CN" altLang="en-US"/>
              </a:p>
            </p:txBody>
          </p:sp>
        </p:grpSp>
      </p:grpSp>
      <p:grpSp>
        <p:nvGrpSpPr>
          <p:cNvPr id="156754" name="Group 82"/>
          <p:cNvGrpSpPr>
            <a:grpSpLocks/>
          </p:cNvGrpSpPr>
          <p:nvPr/>
        </p:nvGrpSpPr>
        <p:grpSpPr bwMode="auto">
          <a:xfrm>
            <a:off x="1692275" y="765175"/>
            <a:ext cx="5759450" cy="5400675"/>
            <a:chOff x="1066" y="482"/>
            <a:chExt cx="3628" cy="3402"/>
          </a:xfrm>
        </p:grpSpPr>
        <p:sp>
          <p:nvSpPr>
            <p:cNvPr id="156752" name="AutoShape 80"/>
            <p:cNvSpPr>
              <a:spLocks noChangeArrowheads="1"/>
            </p:cNvSpPr>
            <p:nvPr/>
          </p:nvSpPr>
          <p:spPr bwMode="auto">
            <a:xfrm flipV="1">
              <a:off x="1066" y="482"/>
              <a:ext cx="3628" cy="3402"/>
            </a:xfrm>
            <a:prstGeom prst="verticalScroll">
              <a:avLst>
                <a:gd name="adj" fmla="val 12500"/>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6753" name="Text Box 81"/>
            <p:cNvSpPr txBox="1">
              <a:spLocks noChangeArrowheads="1"/>
            </p:cNvSpPr>
            <p:nvPr/>
          </p:nvSpPr>
          <p:spPr bwMode="auto">
            <a:xfrm>
              <a:off x="1519" y="618"/>
              <a:ext cx="2676" cy="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不难发现，生产者管理方式的这一更动不仅使自己减少了因价格波动而带来的损失，而且大大消除了市场的不稳定性。生产者在采取上述方式来确定各时段的生产量后，如发现市场仍不稳定（</a:t>
              </a:r>
              <a:r>
                <a:rPr lang="en-US" altLang="zh-CN" i="1">
                  <a:solidFill>
                    <a:srgbClr val="0000FF"/>
                  </a:solidFill>
                </a:rPr>
                <a:t>b</a:t>
              </a:r>
              <a:r>
                <a:rPr lang="en-US" altLang="zh-CN">
                  <a:solidFill>
                    <a:srgbClr val="0000FF"/>
                  </a:solidFill>
                </a:rPr>
                <a:t>≥2</a:t>
              </a:r>
              <a:r>
                <a:rPr lang="en-US" altLang="zh-CN" i="1">
                  <a:solidFill>
                    <a:srgbClr val="0000FF"/>
                  </a:solidFill>
                </a:rPr>
                <a:t>a</a:t>
              </a:r>
              <a:r>
                <a:rPr lang="zh-CN" altLang="en-US"/>
                <a:t>），可按类似方法试图再改变确定生产量的方式，此时可得到更高阶的差分方程。对这些方程稳定性条件的研究很可能会导出进一步稳定市场经济的新措施。</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6695"/>
                                        </p:tgtEl>
                                        <p:attrNameLst>
                                          <p:attrName>style.visibility</p:attrName>
                                        </p:attrNameLst>
                                      </p:cBhvr>
                                      <p:to>
                                        <p:strVal val="visible"/>
                                      </p:to>
                                    </p:set>
                                    <p:animEffect transition="in" filter="wipe(up)">
                                      <p:cBhvr>
                                        <p:cTn id="7" dur="500"/>
                                        <p:tgtEl>
                                          <p:spTgt spid="156695"/>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56700"/>
                                        </p:tgtEl>
                                        <p:attrNameLst>
                                          <p:attrName>style.visibility</p:attrName>
                                        </p:attrNameLst>
                                      </p:cBhvr>
                                      <p:to>
                                        <p:strVal val="visible"/>
                                      </p:to>
                                    </p:se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56676"/>
                                        </p:tgtEl>
                                        <p:attrNameLst>
                                          <p:attrName>style.visibility</p:attrName>
                                        </p:attrNameLst>
                                      </p:cBhvr>
                                      <p:to>
                                        <p:strVal val="visible"/>
                                      </p:to>
                                    </p:set>
                                    <p:animEffect transition="in" filter="fade">
                                      <p:cBhvr>
                                        <p:cTn id="14" dur="2000"/>
                                        <p:tgtEl>
                                          <p:spTgt spid="15667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56696"/>
                                        </p:tgtEl>
                                        <p:attrNameLst>
                                          <p:attrName>style.visibility</p:attrName>
                                        </p:attrNameLst>
                                      </p:cBhvr>
                                      <p:to>
                                        <p:strVal val="visible"/>
                                      </p:to>
                                    </p:set>
                                    <p:animEffect transition="in" filter="wipe(left)">
                                      <p:cBhvr>
                                        <p:cTn id="19" dur="500"/>
                                        <p:tgtEl>
                                          <p:spTgt spid="15669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56697"/>
                                        </p:tgtEl>
                                        <p:attrNameLst>
                                          <p:attrName>style.visibility</p:attrName>
                                        </p:attrNameLst>
                                      </p:cBhvr>
                                      <p:to>
                                        <p:strVal val="visible"/>
                                      </p:to>
                                    </p:set>
                                    <p:animEffect transition="in" filter="wipe(left)">
                                      <p:cBhvr>
                                        <p:cTn id="24" dur="500"/>
                                        <p:tgtEl>
                                          <p:spTgt spid="15669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156684"/>
                                        </p:tgtEl>
                                        <p:attrNameLst>
                                          <p:attrName>style.visibility</p:attrName>
                                        </p:attrNameLst>
                                      </p:cBhvr>
                                      <p:to>
                                        <p:strVal val="visible"/>
                                      </p:to>
                                    </p:set>
                                    <p:anim calcmode="discrete" valueType="clr">
                                      <p:cBhvr override="childStyle">
                                        <p:cTn id="29" dur="80"/>
                                        <p:tgtEl>
                                          <p:spTgt spid="156684"/>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56684"/>
                                        </p:tgtEl>
                                        <p:attrNameLst>
                                          <p:attrName>fillcolor</p:attrName>
                                        </p:attrNameLst>
                                      </p:cBhvr>
                                      <p:tavLst>
                                        <p:tav tm="0">
                                          <p:val>
                                            <p:clrVal>
                                              <a:schemeClr val="accent2"/>
                                            </p:clrVal>
                                          </p:val>
                                        </p:tav>
                                        <p:tav tm="50000">
                                          <p:val>
                                            <p:clrVal>
                                              <a:schemeClr val="hlink"/>
                                            </p:clrVal>
                                          </p:val>
                                        </p:tav>
                                      </p:tavLst>
                                    </p:anim>
                                    <p:set>
                                      <p:cBhvr>
                                        <p:cTn id="31" dur="80"/>
                                        <p:tgtEl>
                                          <p:spTgt spid="156684"/>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156699"/>
                                        </p:tgtEl>
                                        <p:attrNameLst>
                                          <p:attrName>style.visibility</p:attrName>
                                        </p:attrNameLst>
                                      </p:cBhvr>
                                      <p:to>
                                        <p:strVal val="visible"/>
                                      </p:to>
                                    </p:set>
                                    <p:animEffect transition="in" filter="diamond(in)">
                                      <p:cBhvr>
                                        <p:cTn id="36" dur="2000"/>
                                        <p:tgtEl>
                                          <p:spTgt spid="15669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5" fill="hold" grpId="0" nodeType="clickEffect">
                                  <p:stCondLst>
                                    <p:cond delay="0"/>
                                  </p:stCondLst>
                                  <p:childTnLst>
                                    <p:set>
                                      <p:cBhvr>
                                        <p:cTn id="40" dur="1" fill="hold">
                                          <p:stCondLst>
                                            <p:cond delay="0"/>
                                          </p:stCondLst>
                                        </p:cTn>
                                        <p:tgtEl>
                                          <p:spTgt spid="156694"/>
                                        </p:tgtEl>
                                        <p:attrNameLst>
                                          <p:attrName>style.visibility</p:attrName>
                                        </p:attrNameLst>
                                      </p:cBhvr>
                                      <p:to>
                                        <p:strVal val="visible"/>
                                      </p:to>
                                    </p:set>
                                    <p:animEffect transition="in" filter="randombar(vertical)">
                                      <p:cBhvr>
                                        <p:cTn id="41" dur="2000"/>
                                        <p:tgtEl>
                                          <p:spTgt spid="15669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156754"/>
                                        </p:tgtEl>
                                        <p:attrNameLst>
                                          <p:attrName>style.visibility</p:attrName>
                                        </p:attrNameLst>
                                      </p:cBhvr>
                                      <p:to>
                                        <p:strVal val="visible"/>
                                      </p:to>
                                    </p:set>
                                    <p:animEffect transition="in" filter="wipe(up)">
                                      <p:cBhvr>
                                        <p:cTn id="46" dur="500"/>
                                        <p:tgtEl>
                                          <p:spTgt spid="156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4" grpId="0"/>
      <p:bldP spid="156694" grpId="0"/>
      <p:bldP spid="15669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6" name="Group 4"/>
          <p:cNvGrpSpPr>
            <a:grpSpLocks/>
          </p:cNvGrpSpPr>
          <p:nvPr/>
        </p:nvGrpSpPr>
        <p:grpSpPr bwMode="auto">
          <a:xfrm>
            <a:off x="468313" y="476250"/>
            <a:ext cx="8351837" cy="838200"/>
            <a:chOff x="476" y="255"/>
            <a:chExt cx="4754" cy="528"/>
          </a:xfrm>
        </p:grpSpPr>
        <p:sp>
          <p:nvSpPr>
            <p:cNvPr id="18437" name="AutoShape 5" descr="白色大理石"/>
            <p:cNvSpPr>
              <a:spLocks noChangeArrowheads="1"/>
            </p:cNvSpPr>
            <p:nvPr/>
          </p:nvSpPr>
          <p:spPr bwMode="auto">
            <a:xfrm>
              <a:off x="476" y="255"/>
              <a:ext cx="3991" cy="528"/>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3600">
                  <a:solidFill>
                    <a:srgbClr val="0000FF"/>
                  </a:solidFill>
                  <a:effectLst>
                    <a:outerShdw blurRad="38100" dist="38100" dir="2700000" algn="tl">
                      <a:srgbClr val="C0C0C0"/>
                    </a:outerShdw>
                  </a:effectLst>
                </a:rPr>
                <a:t>§4.2</a:t>
              </a:r>
              <a:r>
                <a:rPr lang="en-US" altLang="zh-CN" sz="3600">
                  <a:effectLst>
                    <a:outerShdw blurRad="38100" dist="38100" dir="2700000" algn="tl">
                      <a:srgbClr val="C0C0C0"/>
                    </a:outerShdw>
                  </a:effectLst>
                </a:rPr>
                <a:t>  </a:t>
              </a:r>
              <a:r>
                <a:rPr lang="zh-CN" altLang="en-US" sz="3600">
                  <a:effectLst>
                    <a:outerShdw blurRad="38100" dist="38100" dir="2700000" algn="tl">
                      <a:srgbClr val="C0C0C0"/>
                    </a:outerShdw>
                  </a:effectLst>
                </a:rPr>
                <a:t>密码的设计，解码与破译</a:t>
              </a:r>
              <a:r>
                <a:rPr lang="zh-CN" altLang="en-US" sz="1800">
                  <a:effectLst>
                    <a:outerShdw blurRad="38100" dist="38100" dir="2700000" algn="tl">
                      <a:srgbClr val="C0C0C0"/>
                    </a:outerShdw>
                  </a:effectLst>
                </a:rPr>
                <a:t>   </a:t>
              </a:r>
            </a:p>
          </p:txBody>
        </p:sp>
        <p:pic>
          <p:nvPicPr>
            <p:cNvPr id="18438" name="Picture 6" descr="4167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58" y="300"/>
              <a:ext cx="672"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439" name="Group 7"/>
          <p:cNvGrpSpPr>
            <a:grpSpLocks/>
          </p:cNvGrpSpPr>
          <p:nvPr/>
        </p:nvGrpSpPr>
        <p:grpSpPr bwMode="auto">
          <a:xfrm>
            <a:off x="466725" y="1412875"/>
            <a:ext cx="8569325" cy="2087563"/>
            <a:chOff x="295" y="527"/>
            <a:chExt cx="5184" cy="1452"/>
          </a:xfrm>
        </p:grpSpPr>
        <p:sp>
          <p:nvSpPr>
            <p:cNvPr id="18440" name="AutoShape 8"/>
            <p:cNvSpPr>
              <a:spLocks noChangeArrowheads="1"/>
            </p:cNvSpPr>
            <p:nvPr/>
          </p:nvSpPr>
          <p:spPr bwMode="auto">
            <a:xfrm>
              <a:off x="295" y="527"/>
              <a:ext cx="5184" cy="1452"/>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8441" name="Text Box 9"/>
            <p:cNvSpPr txBox="1">
              <a:spLocks noChangeArrowheads="1"/>
            </p:cNvSpPr>
            <p:nvPr/>
          </p:nvSpPr>
          <p:spPr bwMode="auto">
            <a:xfrm>
              <a:off x="476" y="602"/>
              <a:ext cx="4944" cy="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密码的设计和使用至少可从追溯到四千多年前的埃及   </a:t>
              </a:r>
              <a:r>
                <a:rPr lang="en-US" altLang="zh-CN"/>
                <a:t>,</a:t>
              </a:r>
              <a:r>
                <a:rPr lang="zh-CN" altLang="en-US"/>
                <a:t>巴比伦、罗马和希腊，历史极为久远  。</a:t>
              </a:r>
              <a:r>
                <a:rPr lang="zh-CN" altLang="en-US">
                  <a:solidFill>
                    <a:srgbClr val="0000FF"/>
                  </a:solidFill>
                </a:rPr>
                <a:t>古代</a:t>
              </a:r>
              <a:r>
                <a:rPr lang="zh-CN" altLang="en-US"/>
                <a:t>隐藏信息的方法 主要有两大类：                                                                       </a:t>
              </a:r>
              <a:r>
                <a:rPr lang="zh-CN" altLang="en-US">
                  <a:solidFill>
                    <a:srgbClr val="0000FF"/>
                  </a:solidFill>
                </a:rPr>
                <a:t>其一</a:t>
              </a:r>
              <a:r>
                <a:rPr lang="zh-CN" altLang="en-US"/>
                <a:t>为</a:t>
              </a:r>
              <a:r>
                <a:rPr lang="zh-CN" altLang="en-US">
                  <a:solidFill>
                    <a:srgbClr val="CC0000"/>
                  </a:solidFill>
                </a:rPr>
                <a:t>隐藏信息载体，采用隐写术</a:t>
              </a:r>
              <a:r>
                <a:rPr lang="zh-CN" altLang="en-US"/>
                <a:t>  等；                                          </a:t>
              </a:r>
              <a:r>
                <a:rPr lang="zh-CN" altLang="en-US">
                  <a:solidFill>
                    <a:srgbClr val="0000FF"/>
                  </a:solidFill>
                </a:rPr>
                <a:t>其二</a:t>
              </a:r>
              <a:r>
                <a:rPr lang="zh-CN" altLang="en-US"/>
                <a:t>为</a:t>
              </a:r>
              <a:r>
                <a:rPr lang="zh-CN" altLang="en-US">
                  <a:solidFill>
                    <a:srgbClr val="CC0000"/>
                  </a:solidFill>
                </a:rPr>
                <a:t>变换信息载体，使之无法为一般人所理解</a:t>
              </a:r>
              <a:r>
                <a:rPr lang="zh-CN" altLang="en-US"/>
                <a:t>   。 </a:t>
              </a:r>
              <a:r>
                <a:rPr lang="zh-CN" altLang="en-US" b="0"/>
                <a:t>  </a:t>
              </a:r>
            </a:p>
          </p:txBody>
        </p:sp>
      </p:grpSp>
      <p:grpSp>
        <p:nvGrpSpPr>
          <p:cNvPr id="18443" name="Group 11"/>
          <p:cNvGrpSpPr>
            <a:grpSpLocks/>
          </p:cNvGrpSpPr>
          <p:nvPr/>
        </p:nvGrpSpPr>
        <p:grpSpPr bwMode="auto">
          <a:xfrm>
            <a:off x="609600" y="4389438"/>
            <a:ext cx="1593850" cy="1631950"/>
            <a:chOff x="2051" y="1696"/>
            <a:chExt cx="1004" cy="1028"/>
          </a:xfrm>
        </p:grpSpPr>
        <p:sp>
          <p:nvSpPr>
            <p:cNvPr id="18444" name="Freeform 12"/>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8445" name="Group 13"/>
            <p:cNvGrpSpPr>
              <a:grpSpLocks/>
            </p:cNvGrpSpPr>
            <p:nvPr/>
          </p:nvGrpSpPr>
          <p:grpSpPr bwMode="auto">
            <a:xfrm rot="1123344">
              <a:off x="2441" y="2029"/>
              <a:ext cx="511" cy="637"/>
              <a:chOff x="2308" y="1206"/>
              <a:chExt cx="710" cy="940"/>
            </a:xfrm>
          </p:grpSpPr>
          <p:sp>
            <p:nvSpPr>
              <p:cNvPr id="18446" name="Freeform 14"/>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8447" name="Freeform 15"/>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448" name="Freeform 16"/>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8449" name="Group 17"/>
            <p:cNvGrpSpPr>
              <a:grpSpLocks/>
            </p:cNvGrpSpPr>
            <p:nvPr/>
          </p:nvGrpSpPr>
          <p:grpSpPr bwMode="auto">
            <a:xfrm rot="1123344">
              <a:off x="2051" y="1977"/>
              <a:ext cx="454" cy="747"/>
              <a:chOff x="1799" y="1328"/>
              <a:chExt cx="630" cy="1101"/>
            </a:xfrm>
          </p:grpSpPr>
          <p:grpSp>
            <p:nvGrpSpPr>
              <p:cNvPr id="18450" name="Group 18"/>
              <p:cNvGrpSpPr>
                <a:grpSpLocks/>
              </p:cNvGrpSpPr>
              <p:nvPr/>
            </p:nvGrpSpPr>
            <p:grpSpPr bwMode="auto">
              <a:xfrm>
                <a:off x="1968" y="1328"/>
                <a:ext cx="461" cy="1101"/>
                <a:chOff x="1968" y="1328"/>
                <a:chExt cx="461" cy="1101"/>
              </a:xfrm>
            </p:grpSpPr>
            <p:sp>
              <p:nvSpPr>
                <p:cNvPr id="18451" name="Freeform 19"/>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8452" name="Freeform 20"/>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453" name="Group 21"/>
              <p:cNvGrpSpPr>
                <a:grpSpLocks/>
              </p:cNvGrpSpPr>
              <p:nvPr/>
            </p:nvGrpSpPr>
            <p:grpSpPr bwMode="auto">
              <a:xfrm>
                <a:off x="1799" y="1444"/>
                <a:ext cx="549" cy="922"/>
                <a:chOff x="1799" y="1444"/>
                <a:chExt cx="549" cy="922"/>
              </a:xfrm>
            </p:grpSpPr>
            <p:sp>
              <p:nvSpPr>
                <p:cNvPr id="18454" name="Freeform 22"/>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8455" name="Freeform 23"/>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8456" name="Freeform 24"/>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18457" name="Group 25"/>
            <p:cNvGrpSpPr>
              <a:grpSpLocks/>
            </p:cNvGrpSpPr>
            <p:nvPr/>
          </p:nvGrpSpPr>
          <p:grpSpPr bwMode="auto">
            <a:xfrm rot="1123344">
              <a:off x="2327" y="1696"/>
              <a:ext cx="255" cy="314"/>
              <a:chOff x="1947" y="869"/>
              <a:chExt cx="355" cy="463"/>
            </a:xfrm>
          </p:grpSpPr>
          <p:grpSp>
            <p:nvGrpSpPr>
              <p:cNvPr id="18458" name="Group 26"/>
              <p:cNvGrpSpPr>
                <a:grpSpLocks/>
              </p:cNvGrpSpPr>
              <p:nvPr/>
            </p:nvGrpSpPr>
            <p:grpSpPr bwMode="auto">
              <a:xfrm>
                <a:off x="1982" y="1005"/>
                <a:ext cx="305" cy="220"/>
                <a:chOff x="1982" y="1005"/>
                <a:chExt cx="305" cy="220"/>
              </a:xfrm>
            </p:grpSpPr>
            <p:sp>
              <p:nvSpPr>
                <p:cNvPr id="18459" name="Freeform 27"/>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8460" name="Freeform 28"/>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18461" name="Freeform 29"/>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18462" name="Group 30"/>
              <p:cNvGrpSpPr>
                <a:grpSpLocks/>
              </p:cNvGrpSpPr>
              <p:nvPr/>
            </p:nvGrpSpPr>
            <p:grpSpPr bwMode="auto">
              <a:xfrm>
                <a:off x="1997" y="1009"/>
                <a:ext cx="257" cy="143"/>
                <a:chOff x="1997" y="1009"/>
                <a:chExt cx="257" cy="143"/>
              </a:xfrm>
            </p:grpSpPr>
            <p:sp>
              <p:nvSpPr>
                <p:cNvPr id="18463" name="Freeform 31"/>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8464" name="Freeform 32"/>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8465" name="Freeform 33"/>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18466" name="Group 34"/>
              <p:cNvGrpSpPr>
                <a:grpSpLocks/>
              </p:cNvGrpSpPr>
              <p:nvPr/>
            </p:nvGrpSpPr>
            <p:grpSpPr bwMode="auto">
              <a:xfrm>
                <a:off x="2027" y="1019"/>
                <a:ext cx="218" cy="158"/>
                <a:chOff x="2027" y="1019"/>
                <a:chExt cx="218" cy="158"/>
              </a:xfrm>
            </p:grpSpPr>
            <p:sp>
              <p:nvSpPr>
                <p:cNvPr id="18467" name="Freeform 35"/>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8468" name="Oval 36"/>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18469" name="Freeform 37"/>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8470" name="Oval 38"/>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18471" name="Freeform 39"/>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8472" name="Freeform 40"/>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73" name="Freeform 41"/>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18474" name="Freeform 42"/>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18475" name="Group 43"/>
            <p:cNvGrpSpPr>
              <a:grpSpLocks/>
            </p:cNvGrpSpPr>
            <p:nvPr/>
          </p:nvGrpSpPr>
          <p:grpSpPr bwMode="auto">
            <a:xfrm rot="1123344">
              <a:off x="2928" y="1942"/>
              <a:ext cx="127" cy="227"/>
              <a:chOff x="2833" y="962"/>
              <a:chExt cx="176" cy="334"/>
            </a:xfrm>
          </p:grpSpPr>
          <p:sp>
            <p:nvSpPr>
              <p:cNvPr id="18476" name="Freeform 44"/>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8477" name="Freeform 45"/>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18478" name="Freeform 46"/>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18479" name="Freeform 47"/>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8480" name="Freeform 48"/>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8481" name="Freeform 49"/>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8482" name="Freeform 50"/>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18483" name="Freeform 51"/>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18484" name="Freeform 52"/>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8485" name="Freeform 53"/>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8486" name="Freeform 54"/>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8487" name="Freeform 55"/>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8488" name="Freeform 56"/>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8489" name="Freeform 57"/>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8490" name="Freeform 58"/>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grpSp>
        <p:nvGrpSpPr>
          <p:cNvPr id="18492" name="Group 60"/>
          <p:cNvGrpSpPr>
            <a:grpSpLocks/>
          </p:cNvGrpSpPr>
          <p:nvPr/>
        </p:nvGrpSpPr>
        <p:grpSpPr bwMode="auto">
          <a:xfrm>
            <a:off x="2771775" y="3584575"/>
            <a:ext cx="6192838" cy="3013075"/>
            <a:chOff x="1746" y="2258"/>
            <a:chExt cx="3901" cy="1898"/>
          </a:xfrm>
        </p:grpSpPr>
        <p:sp>
          <p:nvSpPr>
            <p:cNvPr id="18442" name="AutoShape 10"/>
            <p:cNvSpPr>
              <a:spLocks noChangeArrowheads="1"/>
            </p:cNvSpPr>
            <p:nvPr/>
          </p:nvSpPr>
          <p:spPr bwMode="auto">
            <a:xfrm rot="10800000">
              <a:off x="1746" y="2296"/>
              <a:ext cx="3901" cy="1815"/>
            </a:xfrm>
            <a:prstGeom prst="wedgeRectCallout">
              <a:avLst>
                <a:gd name="adj1" fmla="val 67889"/>
                <a:gd name="adj2" fmla="val 21625"/>
              </a:avLst>
            </a:prstGeom>
            <a:gradFill rotWithShape="0">
              <a:gsLst>
                <a:gs pos="0">
                  <a:srgbClr val="CCFFCC"/>
                </a:gs>
                <a:gs pos="100000">
                  <a:srgbClr val="CCFFCC">
                    <a:gamma/>
                    <a:shade val="73333"/>
                    <a:invGamma/>
                  </a:srgbClr>
                </a:gs>
              </a:gsLst>
              <a:lin ang="2700000" scaled="1"/>
            </a:gradFill>
            <a:ln w="28575">
              <a:solidFill>
                <a:schemeClr val="tx1"/>
              </a:solidFill>
              <a:miter lim="800000"/>
              <a:headEnd/>
              <a:tailEnd/>
            </a:ln>
            <a:effectLst>
              <a:outerShdw dist="107763" dir="2700000" algn="ctr" rotWithShape="0">
                <a:schemeClr val="bg2">
                  <a:alpha val="50000"/>
                </a:schemeClr>
              </a:outerShdw>
            </a:effectLst>
          </p:spPr>
          <p:txBody>
            <a:bodyPr rot="10800000" wrap="none" lIns="0" rIns="0" anchor="ctr"/>
            <a:lstStyle/>
            <a:p>
              <a:pPr algn="ctr"/>
              <a:endParaRPr kumimoji="1" lang="zh-CN" altLang="zh-CN" sz="2000">
                <a:latin typeface="Times New Roman" pitchFamily="18" charset="0"/>
              </a:endParaRPr>
            </a:p>
          </p:txBody>
        </p:sp>
        <p:sp>
          <p:nvSpPr>
            <p:cNvPr id="18491" name="Text Box 59"/>
            <p:cNvSpPr txBox="1">
              <a:spLocks noChangeArrowheads="1"/>
            </p:cNvSpPr>
            <p:nvPr/>
          </p:nvSpPr>
          <p:spPr bwMode="auto">
            <a:xfrm>
              <a:off x="1791" y="2258"/>
              <a:ext cx="3765"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在密码学中，信息代码被称为  </a:t>
              </a:r>
              <a:r>
                <a:rPr lang="zh-CN" altLang="en-US">
                  <a:solidFill>
                    <a:srgbClr val="CC0000"/>
                  </a:solidFill>
                </a:rPr>
                <a:t>密码</a:t>
              </a:r>
              <a:r>
                <a:rPr lang="zh-CN" altLang="en-US"/>
                <a:t>，加密前的信息被称为 </a:t>
              </a:r>
              <a:r>
                <a:rPr lang="zh-CN" altLang="en-US">
                  <a:solidFill>
                    <a:srgbClr val="CC0000"/>
                  </a:solidFill>
                </a:rPr>
                <a:t>明文</a:t>
              </a:r>
              <a:r>
                <a:rPr lang="zh-CN" altLang="en-US"/>
                <a:t>，经加密后不为常人所理解的用密码表示的信息被称为  </a:t>
              </a:r>
              <a:r>
                <a:rPr lang="zh-CN" altLang="en-US">
                  <a:solidFill>
                    <a:srgbClr val="CC0000"/>
                  </a:solidFill>
                </a:rPr>
                <a:t>密文</a:t>
              </a:r>
              <a:r>
                <a:rPr lang="en-US" altLang="zh-CN"/>
                <a:t>(</a:t>
              </a:r>
              <a:r>
                <a:rPr lang="en-US" altLang="zh-CN">
                  <a:solidFill>
                    <a:srgbClr val="CC0000"/>
                  </a:solidFill>
                </a:rPr>
                <a:t>ciphertext</a:t>
              </a:r>
              <a:r>
                <a:rPr lang="en-US" altLang="zh-CN"/>
                <a:t>)</a:t>
              </a:r>
              <a:r>
                <a:rPr lang="zh-CN" altLang="en-US"/>
                <a:t>，将明文转变成密文的过程被称为</a:t>
              </a:r>
              <a:r>
                <a:rPr lang="zh-CN" altLang="en-US">
                  <a:solidFill>
                    <a:srgbClr val="CC0000"/>
                  </a:solidFill>
                </a:rPr>
                <a:t>加密</a:t>
              </a:r>
              <a:r>
                <a:rPr lang="en-US" altLang="zh-CN"/>
                <a:t>(</a:t>
              </a:r>
              <a:r>
                <a:rPr lang="en-US" altLang="zh-CN">
                  <a:solidFill>
                    <a:srgbClr val="CC0000"/>
                  </a:solidFill>
                </a:rPr>
                <a:t>enciphering</a:t>
              </a:r>
              <a:r>
                <a:rPr lang="en-US" altLang="zh-CN"/>
                <a:t>)</a:t>
              </a:r>
              <a:r>
                <a:rPr lang="zh-CN" altLang="en-US"/>
                <a:t>，其逆过程则被称为</a:t>
              </a:r>
              <a:r>
                <a:rPr lang="zh-CN" altLang="en-US">
                  <a:solidFill>
                    <a:srgbClr val="CC0000"/>
                  </a:solidFill>
                </a:rPr>
                <a:t>解密</a:t>
              </a:r>
              <a:r>
                <a:rPr lang="en-US" altLang="zh-CN"/>
                <a:t>(</a:t>
              </a:r>
              <a:r>
                <a:rPr lang="en-US" altLang="zh-CN">
                  <a:solidFill>
                    <a:srgbClr val="CC0000"/>
                  </a:solidFill>
                </a:rPr>
                <a:t>deciphering</a:t>
              </a:r>
              <a:r>
                <a:rPr lang="en-US" altLang="zh-CN"/>
                <a:t>)</a:t>
              </a:r>
              <a:r>
                <a:rPr lang="zh-CN" altLang="en-US"/>
                <a:t>，而用以加密、解密的方法或算法则被称为 </a:t>
              </a:r>
              <a:r>
                <a:rPr lang="zh-CN" altLang="en-US">
                  <a:solidFill>
                    <a:srgbClr val="CC0000"/>
                  </a:solidFill>
                </a:rPr>
                <a:t>密码体制</a:t>
              </a:r>
              <a:r>
                <a:rPr lang="en-US" altLang="zh-CN"/>
                <a:t>(</a:t>
              </a:r>
              <a:r>
                <a:rPr lang="en-US" altLang="zh-CN">
                  <a:solidFill>
                    <a:srgbClr val="CC0000"/>
                  </a:solidFill>
                </a:rPr>
                <a:t>crytosystem</a:t>
              </a:r>
              <a:r>
                <a:rPr lang="en-US" altLang="zh-CN"/>
                <a:t>)</a:t>
              </a:r>
              <a:r>
                <a:rPr lang="zh-CN" altLang="en-US"/>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diamond(in)">
                                      <p:cBhvr>
                                        <p:cTn id="7" dur="20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8439"/>
                                        </p:tgtEl>
                                        <p:attrNameLst>
                                          <p:attrName>style.visibility</p:attrName>
                                        </p:attrNameLst>
                                      </p:cBhvr>
                                      <p:to>
                                        <p:strVal val="visible"/>
                                      </p:to>
                                    </p:set>
                                    <p:animEffect transition="in" filter="wipe(up)">
                                      <p:cBhvr>
                                        <p:cTn id="12" dur="500"/>
                                        <p:tgtEl>
                                          <p:spTgt spid="18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443"/>
                                        </p:tgtEl>
                                        <p:attrNameLst>
                                          <p:attrName>style.visibility</p:attrName>
                                        </p:attrNameLst>
                                      </p:cBhvr>
                                      <p:to>
                                        <p:strVal val="visible"/>
                                      </p:to>
                                    </p:set>
                                    <p:animEffect transition="in" filter="dissolve">
                                      <p:cBhvr>
                                        <p:cTn id="17" dur="500"/>
                                        <p:tgtEl>
                                          <p:spTgt spid="1844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8492"/>
                                        </p:tgtEl>
                                        <p:attrNameLst>
                                          <p:attrName>style.visibility</p:attrName>
                                        </p:attrNameLst>
                                      </p:cBhvr>
                                      <p:to>
                                        <p:strVal val="visible"/>
                                      </p:to>
                                    </p:set>
                                    <p:animEffect transition="in" filter="wipe(left)">
                                      <p:cBhvr>
                                        <p:cTn id="21" dur="500"/>
                                        <p:tgtEl>
                                          <p:spTgt spid="18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700" name="Group 4"/>
          <p:cNvGrpSpPr>
            <a:grpSpLocks/>
          </p:cNvGrpSpPr>
          <p:nvPr/>
        </p:nvGrpSpPr>
        <p:grpSpPr bwMode="auto">
          <a:xfrm>
            <a:off x="395288" y="908050"/>
            <a:ext cx="8496300" cy="2089150"/>
            <a:chOff x="204" y="572"/>
            <a:chExt cx="5352" cy="3493"/>
          </a:xfrm>
        </p:grpSpPr>
        <p:sp>
          <p:nvSpPr>
            <p:cNvPr id="157701" name="AutoShape 5"/>
            <p:cNvSpPr>
              <a:spLocks noChangeArrowheads="1"/>
            </p:cNvSpPr>
            <p:nvPr/>
          </p:nvSpPr>
          <p:spPr bwMode="auto">
            <a:xfrm>
              <a:off x="204" y="572"/>
              <a:ext cx="5352" cy="3493"/>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a:p>
          </p:txBody>
        </p:sp>
        <p:sp>
          <p:nvSpPr>
            <p:cNvPr id="157702" name="Text Box 6"/>
            <p:cNvSpPr txBox="1">
              <a:spLocks noChangeArrowheads="1"/>
            </p:cNvSpPr>
            <p:nvPr/>
          </p:nvSpPr>
          <p:spPr bwMode="auto">
            <a:xfrm>
              <a:off x="250" y="681"/>
              <a:ext cx="5293" cy="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FF"/>
                  </a:solidFill>
                </a:rPr>
                <a:t>例</a:t>
              </a:r>
              <a:r>
                <a:rPr lang="en-US" altLang="zh-CN">
                  <a:solidFill>
                    <a:srgbClr val="0000FF"/>
                  </a:solidFill>
                </a:rPr>
                <a:t>4.15</a:t>
              </a:r>
              <a:r>
                <a:rPr lang="en-US" altLang="zh-CN"/>
                <a:t>  </a:t>
              </a:r>
              <a:r>
                <a:rPr lang="zh-CN" altLang="en-US">
                  <a:solidFill>
                    <a:srgbClr val="FF0000"/>
                  </a:solidFill>
                </a:rPr>
                <a:t>国民经济的稳定性 </a:t>
              </a:r>
            </a:p>
            <a:p>
              <a:r>
                <a:rPr lang="zh-CN" altLang="en-US"/>
                <a:t>国民收入的主要来源是生产，国民收入的开支主要用于消费资金、投入再生产的积累资金及政府用于公共设施的开支。现在我们用差分方程方法建立一个简略的模型，粗略地分析一下国民经济的稳定性问题。 </a:t>
              </a:r>
            </a:p>
          </p:txBody>
        </p:sp>
      </p:grpSp>
      <p:pic>
        <p:nvPicPr>
          <p:cNvPr id="157703" name="Picture 7" descr="H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2625" y="333375"/>
            <a:ext cx="862013" cy="914400"/>
          </a:xfrm>
          <a:prstGeom prst="rect">
            <a:avLst/>
          </a:prstGeom>
          <a:noFill/>
          <a:extLst>
            <a:ext uri="{909E8E84-426E-40DD-AFC4-6F175D3DCCD1}">
              <a14:hiddenFill xmlns:a14="http://schemas.microsoft.com/office/drawing/2010/main">
                <a:solidFill>
                  <a:srgbClr val="FFFFFF"/>
                </a:solidFill>
              </a14:hiddenFill>
            </a:ext>
          </a:extLst>
        </p:spPr>
      </p:pic>
      <p:sp>
        <p:nvSpPr>
          <p:cNvPr id="157707" name="Rectangle 11"/>
          <p:cNvSpPr>
            <a:spLocks noChangeArrowheads="1"/>
          </p:cNvSpPr>
          <p:nvPr/>
        </p:nvSpPr>
        <p:spPr bwMode="auto">
          <a:xfrm>
            <a:off x="395288" y="4076700"/>
            <a:ext cx="687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再生产的投资水 平</a:t>
            </a:r>
            <a:r>
              <a:rPr lang="en-US" altLang="zh-CN" i="1">
                <a:solidFill>
                  <a:srgbClr val="0000FF"/>
                </a:solidFill>
                <a:latin typeface="Times New Roman" pitchFamily="18" charset="0"/>
                <a:cs typeface="Times New Roman" pitchFamily="18" charset="0"/>
              </a:rPr>
              <a:t>I</a:t>
            </a:r>
            <a:r>
              <a:rPr lang="en-US" altLang="zh-CN" i="1" baseline="-30000">
                <a:solidFill>
                  <a:srgbClr val="0000FF"/>
                </a:solidFill>
                <a:latin typeface="Times New Roman" pitchFamily="18" charset="0"/>
                <a:cs typeface="Times New Roman" pitchFamily="18" charset="0"/>
              </a:rPr>
              <a:t>t</a:t>
            </a:r>
            <a:r>
              <a:rPr lang="zh-CN" altLang="en-US">
                <a:latin typeface="Times New Roman" pitchFamily="18" charset="0"/>
                <a:cs typeface="Times New Roman" pitchFamily="18" charset="0"/>
              </a:rPr>
              <a:t>取决于消费水平的变化量，设</a:t>
            </a:r>
            <a:endParaRPr lang="zh-CN" altLang="en-US"/>
          </a:p>
        </p:txBody>
      </p:sp>
      <p:graphicFrame>
        <p:nvGraphicFramePr>
          <p:cNvPr id="157704" name="Object 8"/>
          <p:cNvGraphicFramePr>
            <a:graphicFrameLocks noChangeAspect="1"/>
          </p:cNvGraphicFramePr>
          <p:nvPr/>
        </p:nvGraphicFramePr>
        <p:xfrm>
          <a:off x="1547813" y="4581525"/>
          <a:ext cx="3313112" cy="523875"/>
        </p:xfrm>
        <a:graphic>
          <a:graphicData uri="http://schemas.openxmlformats.org/presentationml/2006/ole">
            <mc:AlternateContent xmlns:mc="http://schemas.openxmlformats.org/markup-compatibility/2006">
              <mc:Choice xmlns:v="urn:schemas-microsoft-com:vml" Requires="v">
                <p:oleObj spid="_x0000_s157741" name="公式" r:id="rId4" imgW="1409400" imgH="228600" progId="Equation.3">
                  <p:embed/>
                </p:oleObj>
              </mc:Choice>
              <mc:Fallback>
                <p:oleObj name="公式" r:id="rId4" imgW="1409400" imgH="228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581525"/>
                        <a:ext cx="3313112"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7720" name="Group 24"/>
          <p:cNvGrpSpPr>
            <a:grpSpLocks/>
          </p:cNvGrpSpPr>
          <p:nvPr/>
        </p:nvGrpSpPr>
        <p:grpSpPr bwMode="auto">
          <a:xfrm>
            <a:off x="393700" y="4983163"/>
            <a:ext cx="8456613" cy="874712"/>
            <a:chOff x="248" y="3139"/>
            <a:chExt cx="5327" cy="551"/>
          </a:xfrm>
        </p:grpSpPr>
        <p:sp>
          <p:nvSpPr>
            <p:cNvPr id="157713" name="Rectangle 17"/>
            <p:cNvSpPr>
              <a:spLocks noChangeArrowheads="1"/>
            </p:cNvSpPr>
            <p:nvPr/>
          </p:nvSpPr>
          <p:spPr bwMode="auto">
            <a:xfrm>
              <a:off x="248" y="3139"/>
              <a:ext cx="532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政府用于公共设施的开支在一个不太大的时期内变动不大，设</a:t>
              </a:r>
            </a:p>
            <a:p>
              <a:r>
                <a:rPr lang="zh-CN" altLang="en-US">
                  <a:latin typeface="Times New Roman" pitchFamily="18" charset="0"/>
                  <a:cs typeface="Times New Roman" pitchFamily="18" charset="0"/>
                </a:rPr>
                <a:t>为常数</a:t>
              </a:r>
              <a:r>
                <a:rPr lang="en-US" altLang="zh-CN" i="1">
                  <a:solidFill>
                    <a:srgbClr val="0000FF"/>
                  </a:solidFill>
                  <a:latin typeface="Times New Roman" pitchFamily="18" charset="0"/>
                  <a:cs typeface="Times New Roman" pitchFamily="18" charset="0"/>
                </a:rPr>
                <a:t>G</a:t>
              </a:r>
              <a:r>
                <a:rPr lang="zh-CN" altLang="en-US">
                  <a:latin typeface="Times New Roman" pitchFamily="18" charset="0"/>
                  <a:cs typeface="Times New Roman" pitchFamily="18" charset="0"/>
                </a:rPr>
                <a:t>。故由</a:t>
              </a:r>
              <a:endParaRPr lang="zh-CN" altLang="en-US"/>
            </a:p>
          </p:txBody>
        </p:sp>
        <p:graphicFrame>
          <p:nvGraphicFramePr>
            <p:cNvPr id="157712" name="Object 16"/>
            <p:cNvGraphicFramePr>
              <a:graphicFrameLocks noChangeAspect="1"/>
            </p:cNvGraphicFramePr>
            <p:nvPr/>
          </p:nvGraphicFramePr>
          <p:xfrm>
            <a:off x="1610" y="3385"/>
            <a:ext cx="1357" cy="305"/>
          </p:xfrm>
          <a:graphic>
            <a:graphicData uri="http://schemas.openxmlformats.org/presentationml/2006/ole">
              <mc:AlternateContent xmlns:mc="http://schemas.openxmlformats.org/markup-compatibility/2006">
                <mc:Choice xmlns:v="urn:schemas-microsoft-com:vml" Requires="v">
                  <p:oleObj spid="_x0000_s157742" name="公式" r:id="rId6" imgW="1015920" imgH="228600" progId="Equation.3">
                    <p:embed/>
                  </p:oleObj>
                </mc:Choice>
                <mc:Fallback>
                  <p:oleObj name="公式" r:id="rId6" imgW="1015920" imgH="2286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0" y="3385"/>
                          <a:ext cx="1357"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14" name="Rectangle 18"/>
            <p:cNvSpPr>
              <a:spLocks noChangeArrowheads="1"/>
            </p:cNvSpPr>
            <p:nvPr/>
          </p:nvSpPr>
          <p:spPr bwMode="auto">
            <a:xfrm>
              <a:off x="2971" y="3369"/>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itchFamily="18" charset="0"/>
                  <a:cs typeface="Times New Roman" pitchFamily="18" charset="0"/>
                </a:rPr>
                <a:t>可得出</a:t>
              </a:r>
              <a:endParaRPr lang="zh-CN" altLang="en-US"/>
            </a:p>
          </p:txBody>
        </p:sp>
      </p:grpSp>
      <p:graphicFrame>
        <p:nvGraphicFramePr>
          <p:cNvPr id="157711" name="Object 15"/>
          <p:cNvGraphicFramePr>
            <a:graphicFrameLocks noChangeAspect="1"/>
          </p:cNvGraphicFramePr>
          <p:nvPr/>
        </p:nvGraphicFramePr>
        <p:xfrm>
          <a:off x="611188" y="5805488"/>
          <a:ext cx="3378200" cy="444500"/>
        </p:xfrm>
        <a:graphic>
          <a:graphicData uri="http://schemas.openxmlformats.org/presentationml/2006/ole">
            <mc:AlternateContent xmlns:mc="http://schemas.openxmlformats.org/markup-compatibility/2006">
              <mc:Choice xmlns:v="urn:schemas-microsoft-com:vml" Requires="v">
                <p:oleObj spid="_x0000_s157743" name="公式" r:id="rId8" imgW="1739880" imgH="228600" progId="Equation.3">
                  <p:embed/>
                </p:oleObj>
              </mc:Choice>
              <mc:Fallback>
                <p:oleObj name="公式" r:id="rId8" imgW="1739880" imgH="2286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5805488"/>
                        <a:ext cx="33782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7721" name="Group 25"/>
          <p:cNvGrpSpPr>
            <a:grpSpLocks/>
          </p:cNvGrpSpPr>
          <p:nvPr/>
        </p:nvGrpSpPr>
        <p:grpSpPr bwMode="auto">
          <a:xfrm>
            <a:off x="3924300" y="5805488"/>
            <a:ext cx="4468813" cy="469900"/>
            <a:chOff x="2472" y="3657"/>
            <a:chExt cx="2815" cy="296"/>
          </a:xfrm>
        </p:grpSpPr>
        <p:sp>
          <p:nvSpPr>
            <p:cNvPr id="157715" name="Rectangle 19"/>
            <p:cNvSpPr>
              <a:spLocks noChangeArrowheads="1"/>
            </p:cNvSpPr>
            <p:nvPr/>
          </p:nvSpPr>
          <p:spPr bwMode="auto">
            <a:xfrm>
              <a:off x="2472" y="3657"/>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。将</a:t>
              </a:r>
              <a:endParaRPr lang="zh-CN" altLang="en-US"/>
            </a:p>
          </p:txBody>
        </p:sp>
        <p:graphicFrame>
          <p:nvGraphicFramePr>
            <p:cNvPr id="157710" name="Object 14"/>
            <p:cNvGraphicFramePr>
              <a:graphicFrameLocks noChangeAspect="1"/>
            </p:cNvGraphicFramePr>
            <p:nvPr/>
          </p:nvGraphicFramePr>
          <p:xfrm>
            <a:off x="4014" y="3657"/>
            <a:ext cx="816" cy="292"/>
          </p:xfrm>
          <a:graphic>
            <a:graphicData uri="http://schemas.openxmlformats.org/presentationml/2006/ole">
              <mc:AlternateContent xmlns:mc="http://schemas.openxmlformats.org/markup-compatibility/2006">
                <mc:Choice xmlns:v="urn:schemas-microsoft-com:vml" Requires="v">
                  <p:oleObj spid="_x0000_s157744" name="公式" r:id="rId10" imgW="634680" imgH="228600" progId="Equation.3">
                    <p:embed/>
                  </p:oleObj>
                </mc:Choice>
                <mc:Fallback>
                  <p:oleObj name="公式" r:id="rId10" imgW="634680" imgH="2286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14" y="3657"/>
                          <a:ext cx="816"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16" name="Rectangle 20"/>
            <p:cNvSpPr>
              <a:spLocks noChangeArrowheads="1"/>
            </p:cNvSpPr>
            <p:nvPr/>
          </p:nvSpPr>
          <p:spPr bwMode="auto">
            <a:xfrm>
              <a:off x="3787" y="365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及</a:t>
              </a:r>
              <a:endParaRPr lang="zh-CN" altLang="en-US"/>
            </a:p>
          </p:txBody>
        </p:sp>
        <p:graphicFrame>
          <p:nvGraphicFramePr>
            <p:cNvPr id="157709" name="Object 13"/>
            <p:cNvGraphicFramePr>
              <a:graphicFrameLocks noChangeAspect="1"/>
            </p:cNvGraphicFramePr>
            <p:nvPr/>
          </p:nvGraphicFramePr>
          <p:xfrm>
            <a:off x="2925" y="3657"/>
            <a:ext cx="952" cy="296"/>
          </p:xfrm>
          <a:graphic>
            <a:graphicData uri="http://schemas.openxmlformats.org/presentationml/2006/ole">
              <mc:AlternateContent xmlns:mc="http://schemas.openxmlformats.org/markup-compatibility/2006">
                <mc:Choice xmlns:v="urn:schemas-microsoft-com:vml" Requires="v">
                  <p:oleObj spid="_x0000_s157745" name="公式" r:id="rId12" imgW="736560" imgH="228600" progId="Equation.3">
                    <p:embed/>
                  </p:oleObj>
                </mc:Choice>
                <mc:Fallback>
                  <p:oleObj name="公式" r:id="rId12" imgW="736560" imgH="2286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5" y="3657"/>
                          <a:ext cx="952"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17" name="Rectangle 21"/>
            <p:cNvSpPr>
              <a:spLocks noChangeArrowheads="1"/>
            </p:cNvSpPr>
            <p:nvPr/>
          </p:nvSpPr>
          <p:spPr bwMode="auto">
            <a:xfrm>
              <a:off x="4785" y="3657"/>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代入</a:t>
              </a:r>
              <a:endParaRPr lang="zh-CN" altLang="en-US"/>
            </a:p>
          </p:txBody>
        </p:sp>
      </p:grpSp>
      <p:grpSp>
        <p:nvGrpSpPr>
          <p:cNvPr id="157722" name="Group 26"/>
          <p:cNvGrpSpPr>
            <a:grpSpLocks/>
          </p:cNvGrpSpPr>
          <p:nvPr/>
        </p:nvGrpSpPr>
        <p:grpSpPr bwMode="auto">
          <a:xfrm>
            <a:off x="395288" y="3141663"/>
            <a:ext cx="8497887" cy="889000"/>
            <a:chOff x="249" y="1979"/>
            <a:chExt cx="5353" cy="560"/>
          </a:xfrm>
        </p:grpSpPr>
        <p:graphicFrame>
          <p:nvGraphicFramePr>
            <p:cNvPr id="157705" name="Object 9"/>
            <p:cNvGraphicFramePr>
              <a:graphicFrameLocks noChangeAspect="1"/>
            </p:cNvGraphicFramePr>
            <p:nvPr/>
          </p:nvGraphicFramePr>
          <p:xfrm>
            <a:off x="2925" y="2205"/>
            <a:ext cx="1769" cy="323"/>
          </p:xfrm>
          <a:graphic>
            <a:graphicData uri="http://schemas.openxmlformats.org/presentationml/2006/ole">
              <mc:AlternateContent xmlns:mc="http://schemas.openxmlformats.org/markup-compatibility/2006">
                <mc:Choice xmlns:v="urn:schemas-microsoft-com:vml" Requires="v">
                  <p:oleObj spid="_x0000_s157746" name="公式" r:id="rId14" imgW="1206360" imgH="228600" progId="Equation.3">
                    <p:embed/>
                  </p:oleObj>
                </mc:Choice>
                <mc:Fallback>
                  <p:oleObj name="公式" r:id="rId14" imgW="1206360" imgH="22860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25" y="2205"/>
                          <a:ext cx="1769"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08" name="Rectangle 12"/>
            <p:cNvSpPr>
              <a:spLocks noChangeArrowheads="1"/>
            </p:cNvSpPr>
            <p:nvPr/>
          </p:nvSpPr>
          <p:spPr bwMode="auto">
            <a:xfrm>
              <a:off x="4649" y="2251"/>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r>
                <a:rPr lang="zh-CN" altLang="en-US"/>
                <a:t> </a:t>
              </a:r>
            </a:p>
          </p:txBody>
        </p:sp>
        <p:grpSp>
          <p:nvGrpSpPr>
            <p:cNvPr id="157719" name="Group 23"/>
            <p:cNvGrpSpPr>
              <a:grpSpLocks/>
            </p:cNvGrpSpPr>
            <p:nvPr/>
          </p:nvGrpSpPr>
          <p:grpSpPr bwMode="auto">
            <a:xfrm>
              <a:off x="249" y="1979"/>
              <a:ext cx="5353" cy="549"/>
              <a:chOff x="249" y="1979"/>
              <a:chExt cx="5353" cy="549"/>
            </a:xfrm>
          </p:grpSpPr>
          <p:sp>
            <p:nvSpPr>
              <p:cNvPr id="157706" name="Rectangle 10"/>
              <p:cNvSpPr>
                <a:spLocks noChangeArrowheads="1"/>
              </p:cNvSpPr>
              <p:nvPr/>
            </p:nvSpPr>
            <p:spPr bwMode="auto">
              <a:xfrm>
                <a:off x="249" y="1979"/>
                <a:ext cx="535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itchFamily="18" charset="0"/>
                    <a:cs typeface="Times New Roman" pitchFamily="18" charset="0"/>
                  </a:rPr>
                  <a:t>记</a:t>
                </a:r>
                <a:r>
                  <a:rPr lang="en-US" altLang="zh-CN" i="1">
                    <a:solidFill>
                      <a:srgbClr val="0000FF"/>
                    </a:solidFill>
                    <a:latin typeface="Times New Roman" pitchFamily="18" charset="0"/>
                    <a:cs typeface="Times New Roman" pitchFamily="18" charset="0"/>
                  </a:rPr>
                  <a:t>y</a:t>
                </a:r>
                <a:r>
                  <a:rPr lang="en-US" altLang="zh-CN" i="1" baseline="-30000">
                    <a:solidFill>
                      <a:srgbClr val="0000FF"/>
                    </a:solidFill>
                    <a:latin typeface="Times New Roman" pitchFamily="18" charset="0"/>
                    <a:cs typeface="Times New Roman" pitchFamily="18" charset="0"/>
                  </a:rPr>
                  <a:t>t</a:t>
                </a:r>
                <a:r>
                  <a:rPr lang="zh-CN" altLang="en-US">
                    <a:latin typeface="Times New Roman" pitchFamily="18" charset="0"/>
                    <a:cs typeface="Times New Roman" pitchFamily="18" charset="0"/>
                  </a:rPr>
                  <a:t>为第</a:t>
                </a:r>
                <a:r>
                  <a:rPr lang="en-US" altLang="zh-CN" i="1">
                    <a:solidFill>
                      <a:srgbClr val="0000FF"/>
                    </a:solidFill>
                    <a:latin typeface="Times New Roman" pitchFamily="18" charset="0"/>
                    <a:cs typeface="Times New Roman" pitchFamily="18" charset="0"/>
                  </a:rPr>
                  <a:t>t</a:t>
                </a:r>
                <a:r>
                  <a:rPr lang="zh-CN" altLang="en-US">
                    <a:latin typeface="Times New Roman" pitchFamily="18" charset="0"/>
                    <a:cs typeface="Times New Roman" pitchFamily="18" charset="0"/>
                  </a:rPr>
                  <a:t>周期的国民收入，</a:t>
                </a:r>
                <a:r>
                  <a:rPr lang="en-US" altLang="zh-CN" i="1">
                    <a:solidFill>
                      <a:srgbClr val="0000FF"/>
                    </a:solidFill>
                    <a:latin typeface="Times New Roman" pitchFamily="18" charset="0"/>
                    <a:cs typeface="Times New Roman" pitchFamily="18" charset="0"/>
                  </a:rPr>
                  <a:t>C</a:t>
                </a:r>
                <a:r>
                  <a:rPr lang="en-US" altLang="zh-CN" i="1" baseline="-30000">
                    <a:solidFill>
                      <a:srgbClr val="0000FF"/>
                    </a:solidFill>
                    <a:latin typeface="Times New Roman" pitchFamily="18" charset="0"/>
                    <a:cs typeface="Times New Roman" pitchFamily="18" charset="0"/>
                  </a:rPr>
                  <a:t>t</a:t>
                </a:r>
                <a:r>
                  <a:rPr lang="zh-CN" altLang="en-US">
                    <a:latin typeface="Times New Roman" pitchFamily="18" charset="0"/>
                    <a:cs typeface="Times New Roman" pitchFamily="18" charset="0"/>
                  </a:rPr>
                  <a:t>为第</a:t>
                </a:r>
                <a:r>
                  <a:rPr lang="en-US" altLang="zh-CN" i="1">
                    <a:solidFill>
                      <a:srgbClr val="0000FF"/>
                    </a:solidFill>
                    <a:latin typeface="Times New Roman" pitchFamily="18" charset="0"/>
                    <a:cs typeface="Times New Roman" pitchFamily="18" charset="0"/>
                  </a:rPr>
                  <a:t>t</a:t>
                </a:r>
                <a:r>
                  <a:rPr lang="zh-CN" altLang="en-US">
                    <a:latin typeface="Times New Roman" pitchFamily="18" charset="0"/>
                    <a:cs typeface="Times New Roman" pitchFamily="18" charset="0"/>
                  </a:rPr>
                  <a:t>周期的消费资金。</a:t>
                </a:r>
                <a:r>
                  <a:rPr lang="en-US" altLang="zh-CN" i="1">
                    <a:solidFill>
                      <a:srgbClr val="0000FF"/>
                    </a:solidFill>
                    <a:latin typeface="Times New Roman" pitchFamily="18" charset="0"/>
                    <a:cs typeface="Times New Roman" pitchFamily="18" charset="0"/>
                  </a:rPr>
                  <a:t>C</a:t>
                </a:r>
                <a:r>
                  <a:rPr lang="en-US" altLang="zh-CN" i="1" baseline="-30000">
                    <a:solidFill>
                      <a:srgbClr val="0000FF"/>
                    </a:solidFill>
                    <a:latin typeface="Times New Roman" pitchFamily="18" charset="0"/>
                    <a:cs typeface="Times New Roman" pitchFamily="18" charset="0"/>
                  </a:rPr>
                  <a:t>t</a:t>
                </a:r>
                <a:r>
                  <a:rPr lang="zh-CN" altLang="en-US">
                    <a:latin typeface="Times New Roman" pitchFamily="18" charset="0"/>
                    <a:cs typeface="Times New Roman" pitchFamily="18" charset="0"/>
                  </a:rPr>
                  <a:t>的值决定于前一周期的国民收入，设</a:t>
                </a:r>
                <a:endParaRPr lang="zh-CN" altLang="en-US"/>
              </a:p>
            </p:txBody>
          </p:sp>
          <p:graphicFrame>
            <p:nvGraphicFramePr>
              <p:cNvPr id="157718" name="Object 22"/>
              <p:cNvGraphicFramePr>
                <a:graphicFrameLocks noChangeAspect="1"/>
              </p:cNvGraphicFramePr>
              <p:nvPr/>
            </p:nvGraphicFramePr>
            <p:xfrm>
              <a:off x="2925" y="2205"/>
              <a:ext cx="1769" cy="323"/>
            </p:xfrm>
            <a:graphic>
              <a:graphicData uri="http://schemas.openxmlformats.org/presentationml/2006/ole">
                <mc:AlternateContent xmlns:mc="http://schemas.openxmlformats.org/markup-compatibility/2006">
                  <mc:Choice xmlns:v="urn:schemas-microsoft-com:vml" Requires="v">
                    <p:oleObj spid="_x0000_s157747" name="公式" r:id="rId16" imgW="1206360" imgH="228600" progId="Equation.3">
                      <p:embed/>
                    </p:oleObj>
                  </mc:Choice>
                  <mc:Fallback>
                    <p:oleObj name="公式" r:id="rId16" imgW="1206360" imgH="228600"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25" y="2205"/>
                            <a:ext cx="1769"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5770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57700"/>
                                        </p:tgtEl>
                                        <p:attrNameLst>
                                          <p:attrName>style.visibility</p:attrName>
                                        </p:attrNameLst>
                                      </p:cBhvr>
                                      <p:to>
                                        <p:strVal val="visible"/>
                                      </p:to>
                                    </p:set>
                                    <p:animEffect transition="in" filter="wipe(up)">
                                      <p:cBhvr>
                                        <p:cTn id="10" dur="500"/>
                                        <p:tgtEl>
                                          <p:spTgt spid="15770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157722"/>
                                        </p:tgtEl>
                                        <p:attrNameLst>
                                          <p:attrName>style.visibility</p:attrName>
                                        </p:attrNameLst>
                                      </p:cBhvr>
                                      <p:to>
                                        <p:strVal val="visible"/>
                                      </p:to>
                                    </p:set>
                                    <p:animEffect transition="in" filter="strips(downRight)">
                                      <p:cBhvr>
                                        <p:cTn id="15" dur="500"/>
                                        <p:tgtEl>
                                          <p:spTgt spid="1577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157707"/>
                                        </p:tgtEl>
                                        <p:attrNameLst>
                                          <p:attrName>style.visibility</p:attrName>
                                        </p:attrNameLst>
                                      </p:cBhvr>
                                      <p:to>
                                        <p:strVal val="visible"/>
                                      </p:to>
                                    </p:set>
                                    <p:anim calcmode="discrete" valueType="clr">
                                      <p:cBhvr override="childStyle">
                                        <p:cTn id="20" dur="80"/>
                                        <p:tgtEl>
                                          <p:spTgt spid="157707"/>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57707"/>
                                        </p:tgtEl>
                                        <p:attrNameLst>
                                          <p:attrName>fillcolor</p:attrName>
                                        </p:attrNameLst>
                                      </p:cBhvr>
                                      <p:tavLst>
                                        <p:tav tm="0">
                                          <p:val>
                                            <p:clrVal>
                                              <a:schemeClr val="accent2"/>
                                            </p:clrVal>
                                          </p:val>
                                        </p:tav>
                                        <p:tav tm="50000">
                                          <p:val>
                                            <p:clrVal>
                                              <a:schemeClr val="hlink"/>
                                            </p:clrVal>
                                          </p:val>
                                        </p:tav>
                                      </p:tavLst>
                                    </p:anim>
                                    <p:set>
                                      <p:cBhvr>
                                        <p:cTn id="22" dur="80"/>
                                        <p:tgtEl>
                                          <p:spTgt spid="157707"/>
                                        </p:tgtEl>
                                        <p:attrNameLst>
                                          <p:attrName>fill.type</p:attrName>
                                        </p:attrNameLst>
                                      </p:cBhvr>
                                      <p:to>
                                        <p:strVal val="solid"/>
                                      </p:to>
                                    </p:set>
                                  </p:childTnLst>
                                </p:cTn>
                              </p:par>
                            </p:childTnLst>
                          </p:cTn>
                        </p:par>
                        <p:par>
                          <p:cTn id="23" fill="hold" nodeType="afterGroup">
                            <p:stCondLst>
                              <p:cond delay="960"/>
                            </p:stCondLst>
                            <p:childTnLst>
                              <p:par>
                                <p:cTn id="24" presetID="10" presetClass="entr" presetSubtype="0" fill="hold" nodeType="afterEffect">
                                  <p:stCondLst>
                                    <p:cond delay="0"/>
                                  </p:stCondLst>
                                  <p:childTnLst>
                                    <p:set>
                                      <p:cBhvr>
                                        <p:cTn id="25" dur="1" fill="hold">
                                          <p:stCondLst>
                                            <p:cond delay="0"/>
                                          </p:stCondLst>
                                        </p:cTn>
                                        <p:tgtEl>
                                          <p:spTgt spid="157704"/>
                                        </p:tgtEl>
                                        <p:attrNameLst>
                                          <p:attrName>style.visibility</p:attrName>
                                        </p:attrNameLst>
                                      </p:cBhvr>
                                      <p:to>
                                        <p:strVal val="visible"/>
                                      </p:to>
                                    </p:set>
                                    <p:animEffect transition="in" filter="fade">
                                      <p:cBhvr>
                                        <p:cTn id="26" dur="2000"/>
                                        <p:tgtEl>
                                          <p:spTgt spid="1577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6" fill="hold" nodeType="clickEffect">
                                  <p:stCondLst>
                                    <p:cond delay="0"/>
                                  </p:stCondLst>
                                  <p:childTnLst>
                                    <p:set>
                                      <p:cBhvr>
                                        <p:cTn id="30" dur="1" fill="hold">
                                          <p:stCondLst>
                                            <p:cond delay="0"/>
                                          </p:stCondLst>
                                        </p:cTn>
                                        <p:tgtEl>
                                          <p:spTgt spid="157720"/>
                                        </p:tgtEl>
                                        <p:attrNameLst>
                                          <p:attrName>style.visibility</p:attrName>
                                        </p:attrNameLst>
                                      </p:cBhvr>
                                      <p:to>
                                        <p:strVal val="visible"/>
                                      </p:to>
                                    </p:set>
                                    <p:animEffect transition="in" filter="barn(inHorizontal)">
                                      <p:cBhvr>
                                        <p:cTn id="31" dur="500"/>
                                        <p:tgtEl>
                                          <p:spTgt spid="157720"/>
                                        </p:tgtEl>
                                      </p:cBhvr>
                                    </p:animEffect>
                                  </p:childTnLst>
                                </p:cTn>
                              </p:par>
                            </p:childTnLst>
                          </p:cTn>
                        </p:par>
                        <p:par>
                          <p:cTn id="32" fill="hold" nodeType="afterGroup">
                            <p:stCondLst>
                              <p:cond delay="500"/>
                            </p:stCondLst>
                            <p:childTnLst>
                              <p:par>
                                <p:cTn id="33" presetID="10" presetClass="entr" presetSubtype="0" fill="hold" nodeType="afterEffect">
                                  <p:stCondLst>
                                    <p:cond delay="0"/>
                                  </p:stCondLst>
                                  <p:childTnLst>
                                    <p:set>
                                      <p:cBhvr>
                                        <p:cTn id="34" dur="1" fill="hold">
                                          <p:stCondLst>
                                            <p:cond delay="0"/>
                                          </p:stCondLst>
                                        </p:cTn>
                                        <p:tgtEl>
                                          <p:spTgt spid="157711"/>
                                        </p:tgtEl>
                                        <p:attrNameLst>
                                          <p:attrName>style.visibility</p:attrName>
                                        </p:attrNameLst>
                                      </p:cBhvr>
                                      <p:to>
                                        <p:strVal val="visible"/>
                                      </p:to>
                                    </p:set>
                                    <p:animEffect transition="in" filter="fade">
                                      <p:cBhvr>
                                        <p:cTn id="35" dur="2000"/>
                                        <p:tgtEl>
                                          <p:spTgt spid="1577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57721"/>
                                        </p:tgtEl>
                                        <p:attrNameLst>
                                          <p:attrName>style.visibility</p:attrName>
                                        </p:attrNameLst>
                                      </p:cBhvr>
                                      <p:to>
                                        <p:strVal val="visible"/>
                                      </p:to>
                                    </p:set>
                                    <p:animEffect transition="in" filter="wipe(left)">
                                      <p:cBhvr>
                                        <p:cTn id="40" dur="500"/>
                                        <p:tgtEl>
                                          <p:spTgt spid="157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7" name="Rectangle 7"/>
          <p:cNvSpPr>
            <a:spLocks noChangeArrowheads="1"/>
          </p:cNvSpPr>
          <p:nvPr/>
        </p:nvSpPr>
        <p:spPr bwMode="auto">
          <a:xfrm>
            <a:off x="0" y="2349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8743" name="Group 23"/>
          <p:cNvGrpSpPr>
            <a:grpSpLocks/>
          </p:cNvGrpSpPr>
          <p:nvPr/>
        </p:nvGrpSpPr>
        <p:grpSpPr bwMode="auto">
          <a:xfrm>
            <a:off x="107950" y="476250"/>
            <a:ext cx="8712200" cy="5832475"/>
            <a:chOff x="68" y="300"/>
            <a:chExt cx="5488" cy="3674"/>
          </a:xfrm>
        </p:grpSpPr>
        <p:graphicFrame>
          <p:nvGraphicFramePr>
            <p:cNvPr id="158726" name="Object 6"/>
            <p:cNvGraphicFramePr>
              <a:graphicFrameLocks noChangeAspect="1"/>
            </p:cNvGraphicFramePr>
            <p:nvPr/>
          </p:nvGraphicFramePr>
          <p:xfrm>
            <a:off x="616" y="356"/>
            <a:ext cx="2627" cy="333"/>
          </p:xfrm>
          <a:graphic>
            <a:graphicData uri="http://schemas.openxmlformats.org/presentationml/2006/ole">
              <mc:AlternateContent xmlns:mc="http://schemas.openxmlformats.org/markup-compatibility/2006">
                <mc:Choice xmlns:v="urn:schemas-microsoft-com:vml" Requires="v">
                  <p:oleObj spid="_x0000_s158744" name="公式" r:id="rId3" imgW="1803240" imgH="228600" progId="Equation.3">
                    <p:embed/>
                  </p:oleObj>
                </mc:Choice>
                <mc:Fallback>
                  <p:oleObj name="公式" r:id="rId3" imgW="180324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 y="356"/>
                          <a:ext cx="2627"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28" name="Rectangle 8"/>
            <p:cNvSpPr>
              <a:spLocks noChangeArrowheads="1"/>
            </p:cNvSpPr>
            <p:nvPr/>
          </p:nvSpPr>
          <p:spPr bwMode="auto">
            <a:xfrm>
              <a:off x="68" y="417"/>
              <a:ext cx="486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4.23</a:t>
              </a:r>
              <a:r>
                <a:rPr lang="zh-CN" altLang="en-US">
                  <a:latin typeface="Times New Roman" pitchFamily="18" charset="0"/>
                  <a:cs typeface="Times New Roman" pitchFamily="18" charset="0"/>
                </a:rPr>
                <a:t>）</a:t>
              </a:r>
              <a:endParaRPr lang="zh-CN" altLang="en-US"/>
            </a:p>
            <a:p>
              <a:pPr>
                <a:tabLst>
                  <a:tab pos="4619625" algn="l"/>
                </a:tabLst>
              </a:pP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4.23</a:t>
              </a:r>
              <a:r>
                <a:rPr lang="zh-CN" altLang="en-US">
                  <a:latin typeface="Times New Roman" pitchFamily="18" charset="0"/>
                  <a:cs typeface="Times New Roman" pitchFamily="18" charset="0"/>
                </a:rPr>
                <a:t>）式是一个二阶常系数差分方程，其特征方程为</a:t>
              </a:r>
              <a:endParaRPr lang="zh-CN" altLang="en-US"/>
            </a:p>
          </p:txBody>
        </p:sp>
        <p:graphicFrame>
          <p:nvGraphicFramePr>
            <p:cNvPr id="158725" name="Object 5"/>
            <p:cNvGraphicFramePr>
              <a:graphicFrameLocks noChangeAspect="1"/>
            </p:cNvGraphicFramePr>
            <p:nvPr/>
          </p:nvGraphicFramePr>
          <p:xfrm>
            <a:off x="521" y="1026"/>
            <a:ext cx="1887" cy="307"/>
          </p:xfrm>
          <a:graphic>
            <a:graphicData uri="http://schemas.openxmlformats.org/presentationml/2006/ole">
              <mc:AlternateContent xmlns:mc="http://schemas.openxmlformats.org/markup-compatibility/2006">
                <mc:Choice xmlns:v="urn:schemas-microsoft-com:vml" Requires="v">
                  <p:oleObj spid="_x0000_s158745" name="公式" r:id="rId5" imgW="1409400" imgH="228600" progId="Equation.3">
                    <p:embed/>
                  </p:oleObj>
                </mc:Choice>
                <mc:Fallback>
                  <p:oleObj name="公式" r:id="rId5" imgW="14094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 y="1026"/>
                          <a:ext cx="1887"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29" name="Rectangle 9"/>
            <p:cNvSpPr>
              <a:spLocks noChangeArrowheads="1"/>
            </p:cNvSpPr>
            <p:nvPr/>
          </p:nvSpPr>
          <p:spPr bwMode="auto">
            <a:xfrm>
              <a:off x="2245" y="981"/>
              <a:ext cx="1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tabLst>
                  <a:tab pos="4619625" algn="l"/>
                </a:tabLst>
              </a:pPr>
              <a:r>
                <a:rPr lang="zh-CN" altLang="en-US">
                  <a:latin typeface="Times New Roman" pitchFamily="18" charset="0"/>
                  <a:cs typeface="Times New Roman" pitchFamily="18" charset="0"/>
                </a:rPr>
                <a:t>，相应特征根为</a:t>
              </a:r>
              <a:endParaRPr lang="zh-CN" altLang="en-US"/>
            </a:p>
          </p:txBody>
        </p:sp>
        <p:graphicFrame>
          <p:nvGraphicFramePr>
            <p:cNvPr id="158724" name="Object 4"/>
            <p:cNvGraphicFramePr>
              <a:graphicFrameLocks noChangeAspect="1"/>
            </p:cNvGraphicFramePr>
            <p:nvPr/>
          </p:nvGraphicFramePr>
          <p:xfrm>
            <a:off x="1538" y="1298"/>
            <a:ext cx="1705" cy="520"/>
          </p:xfrm>
          <a:graphic>
            <a:graphicData uri="http://schemas.openxmlformats.org/presentationml/2006/ole">
              <mc:AlternateContent xmlns:mc="http://schemas.openxmlformats.org/markup-compatibility/2006">
                <mc:Choice xmlns:v="urn:schemas-microsoft-com:vml" Requires="v">
                  <p:oleObj spid="_x0000_s158746" name="公式" r:id="rId7" imgW="1282680" imgH="393480" progId="Equation.3">
                    <p:embed/>
                  </p:oleObj>
                </mc:Choice>
                <mc:Fallback>
                  <p:oleObj name="公式" r:id="rId7" imgW="1282680" imgH="3934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8" y="1298"/>
                          <a:ext cx="1705"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0" name="Rectangle 10"/>
            <p:cNvSpPr>
              <a:spLocks noChangeArrowheads="1"/>
            </p:cNvSpPr>
            <p:nvPr/>
          </p:nvSpPr>
          <p:spPr bwMode="auto">
            <a:xfrm>
              <a:off x="204" y="1525"/>
              <a:ext cx="530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4.24</a:t>
              </a:r>
              <a:r>
                <a:rPr lang="zh-CN" altLang="en-US">
                  <a:latin typeface="Times New Roman" pitchFamily="18" charset="0"/>
                  <a:cs typeface="Times New Roman" pitchFamily="18" charset="0"/>
                </a:rPr>
                <a:t>）</a:t>
              </a:r>
              <a:endParaRPr lang="zh-CN" altLang="en-US"/>
            </a:p>
            <a:p>
              <a:pPr eaLnBrk="0" hangingPunct="0">
                <a:tabLst>
                  <a:tab pos="4619625" algn="l"/>
                </a:tabLst>
              </a:pPr>
              <a:r>
                <a:rPr lang="zh-CN" altLang="en-US">
                  <a:latin typeface="Times New Roman" pitchFamily="18" charset="0"/>
                  <a:cs typeface="Times New Roman" pitchFamily="18" charset="0"/>
                </a:rPr>
                <a:t>成立时才是稳定的。 （</a:t>
              </a:r>
              <a:r>
                <a:rPr lang="en-US" altLang="zh-CN">
                  <a:latin typeface="Times New Roman" pitchFamily="18" charset="0"/>
                  <a:cs typeface="Times New Roman" pitchFamily="18" charset="0"/>
                </a:rPr>
                <a:t>4.24</a:t>
              </a:r>
              <a:r>
                <a:rPr lang="zh-CN" altLang="en-US">
                  <a:latin typeface="Times New Roman" pitchFamily="18" charset="0"/>
                  <a:cs typeface="Times New Roman" pitchFamily="18" charset="0"/>
                </a:rPr>
                <a:t>）式可用于预报经济发展趋势。</a:t>
              </a:r>
              <a:endParaRPr lang="zh-CN" altLang="en-US"/>
            </a:p>
          </p:txBody>
        </p:sp>
        <p:sp>
          <p:nvSpPr>
            <p:cNvPr id="158735" name="Rectangle 15"/>
            <p:cNvSpPr>
              <a:spLocks noChangeArrowheads="1"/>
            </p:cNvSpPr>
            <p:nvPr/>
          </p:nvSpPr>
          <p:spPr bwMode="auto">
            <a:xfrm>
              <a:off x="144" y="2069"/>
              <a:ext cx="39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现用待定系数法求方程 （</a:t>
              </a:r>
              <a:r>
                <a:rPr lang="en-US" altLang="zh-CN">
                  <a:latin typeface="Times New Roman" pitchFamily="18" charset="0"/>
                  <a:cs typeface="Times New Roman" pitchFamily="18" charset="0"/>
                </a:rPr>
                <a:t>4.23</a:t>
              </a:r>
              <a:r>
                <a:rPr lang="zh-CN" altLang="en-US">
                  <a:latin typeface="Times New Roman" pitchFamily="18" charset="0"/>
                  <a:cs typeface="Times New Roman" pitchFamily="18" charset="0"/>
                </a:rPr>
                <a:t>）的一个特解</a:t>
              </a:r>
              <a:endParaRPr lang="zh-CN" altLang="en-US"/>
            </a:p>
          </p:txBody>
        </p:sp>
        <p:graphicFrame>
          <p:nvGraphicFramePr>
            <p:cNvPr id="158734" name="Object 14"/>
            <p:cNvGraphicFramePr>
              <a:graphicFrameLocks noChangeAspect="1"/>
            </p:cNvGraphicFramePr>
            <p:nvPr/>
          </p:nvGraphicFramePr>
          <p:xfrm>
            <a:off x="4105" y="2024"/>
            <a:ext cx="278" cy="363"/>
          </p:xfrm>
          <a:graphic>
            <a:graphicData uri="http://schemas.openxmlformats.org/presentationml/2006/ole">
              <mc:AlternateContent xmlns:mc="http://schemas.openxmlformats.org/markup-compatibility/2006">
                <mc:Choice xmlns:v="urn:schemas-microsoft-com:vml" Requires="v">
                  <p:oleObj spid="_x0000_s158747" name="公式" r:id="rId9" imgW="177480" imgH="228600" progId="Equation.3">
                    <p:embed/>
                  </p:oleObj>
                </mc:Choice>
                <mc:Fallback>
                  <p:oleObj name="公式" r:id="rId9" imgW="177480" imgH="2286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5" y="2024"/>
                          <a:ext cx="278"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6" name="Rectangle 16"/>
            <p:cNvSpPr>
              <a:spLocks noChangeArrowheads="1"/>
            </p:cNvSpPr>
            <p:nvPr/>
          </p:nvSpPr>
          <p:spPr bwMode="auto">
            <a:xfrm>
              <a:off x="4150" y="2069"/>
              <a:ext cx="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。令</a:t>
              </a:r>
              <a:endParaRPr lang="zh-CN" altLang="en-US"/>
            </a:p>
          </p:txBody>
        </p:sp>
        <p:graphicFrame>
          <p:nvGraphicFramePr>
            <p:cNvPr id="158733" name="Object 13"/>
            <p:cNvGraphicFramePr>
              <a:graphicFrameLocks noChangeAspect="1"/>
            </p:cNvGraphicFramePr>
            <p:nvPr/>
          </p:nvGraphicFramePr>
          <p:xfrm>
            <a:off x="4740" y="2069"/>
            <a:ext cx="680" cy="341"/>
          </p:xfrm>
          <a:graphic>
            <a:graphicData uri="http://schemas.openxmlformats.org/presentationml/2006/ole">
              <mc:AlternateContent xmlns:mc="http://schemas.openxmlformats.org/markup-compatibility/2006">
                <mc:Choice xmlns:v="urn:schemas-microsoft-com:vml" Requires="v">
                  <p:oleObj spid="_x0000_s158748" name="公式" r:id="rId11" imgW="457200" imgH="228600" progId="Equation.3">
                    <p:embed/>
                  </p:oleObj>
                </mc:Choice>
                <mc:Fallback>
                  <p:oleObj name="公式" r:id="rId11" imgW="45720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40" y="2069"/>
                          <a:ext cx="680"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7" name="Rectangle 17"/>
            <p:cNvSpPr>
              <a:spLocks noChangeArrowheads="1"/>
            </p:cNvSpPr>
            <p:nvPr/>
          </p:nvSpPr>
          <p:spPr bwMode="auto">
            <a:xfrm>
              <a:off x="113" y="2432"/>
              <a:ext cx="19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代入（</a:t>
              </a:r>
              <a:r>
                <a:rPr lang="en-US" altLang="zh-CN">
                  <a:latin typeface="Times New Roman" pitchFamily="18" charset="0"/>
                  <a:cs typeface="Times New Roman" pitchFamily="18" charset="0"/>
                </a:rPr>
                <a:t>4.23</a:t>
              </a:r>
              <a:r>
                <a:rPr lang="zh-CN" altLang="en-US">
                  <a:latin typeface="Times New Roman" pitchFamily="18" charset="0"/>
                  <a:cs typeface="Times New Roman" pitchFamily="18" charset="0"/>
                </a:rPr>
                <a:t>）式，得</a:t>
              </a:r>
              <a:endParaRPr lang="zh-CN" altLang="en-US"/>
            </a:p>
          </p:txBody>
        </p:sp>
        <p:graphicFrame>
          <p:nvGraphicFramePr>
            <p:cNvPr id="158732" name="Object 12"/>
            <p:cNvGraphicFramePr>
              <a:graphicFrameLocks noChangeAspect="1"/>
            </p:cNvGraphicFramePr>
            <p:nvPr/>
          </p:nvGraphicFramePr>
          <p:xfrm>
            <a:off x="2200" y="2341"/>
            <a:ext cx="725" cy="455"/>
          </p:xfrm>
          <a:graphic>
            <a:graphicData uri="http://schemas.openxmlformats.org/presentationml/2006/ole">
              <mc:AlternateContent xmlns:mc="http://schemas.openxmlformats.org/markup-compatibility/2006">
                <mc:Choice xmlns:v="urn:schemas-microsoft-com:vml" Requires="v">
                  <p:oleObj spid="_x0000_s158749" name="公式" r:id="rId13" imgW="622080" imgH="393480" progId="Equation.3">
                    <p:embed/>
                  </p:oleObj>
                </mc:Choice>
                <mc:Fallback>
                  <p:oleObj name="公式" r:id="rId13" imgW="622080" imgH="39348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0" y="2341"/>
                          <a:ext cx="725" cy="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8" name="Rectangle 18"/>
            <p:cNvSpPr>
              <a:spLocks noChangeArrowheads="1"/>
            </p:cNvSpPr>
            <p:nvPr/>
          </p:nvSpPr>
          <p:spPr bwMode="auto">
            <a:xfrm>
              <a:off x="113" y="2795"/>
              <a:ext cx="48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tabLst>
                  <a:tab pos="4619625" algn="l"/>
                </a:tabLst>
              </a:pPr>
              <a:r>
                <a:rPr lang="zh-CN" altLang="en-US">
                  <a:latin typeface="Times New Roman" pitchFamily="18" charset="0"/>
                  <a:cs typeface="Times New Roman" pitchFamily="18" charset="0"/>
                </a:rPr>
                <a:t>故当（</a:t>
              </a:r>
              <a:r>
                <a:rPr lang="en-US" altLang="zh-CN">
                  <a:latin typeface="Times New Roman" pitchFamily="18" charset="0"/>
                  <a:cs typeface="Times New Roman" pitchFamily="18" charset="0"/>
                </a:rPr>
                <a:t>4.24</a:t>
              </a:r>
              <a:r>
                <a:rPr lang="zh-CN" altLang="en-US">
                  <a:latin typeface="Times New Roman" pitchFamily="18" charset="0"/>
                  <a:cs typeface="Times New Roman" pitchFamily="18" charset="0"/>
                </a:rPr>
                <a:t>）式成立时，差分方程 （</a:t>
              </a:r>
              <a:r>
                <a:rPr lang="en-US" altLang="zh-CN">
                  <a:latin typeface="Times New Roman" pitchFamily="18" charset="0"/>
                  <a:cs typeface="Times New Roman" pitchFamily="18" charset="0"/>
                </a:rPr>
                <a:t>4.23</a:t>
              </a:r>
              <a:r>
                <a:rPr lang="zh-CN" altLang="en-US">
                  <a:latin typeface="Times New Roman" pitchFamily="18" charset="0"/>
                  <a:cs typeface="Times New Roman" pitchFamily="18" charset="0"/>
                </a:rPr>
                <a:t>）的通解为</a:t>
              </a:r>
              <a:endParaRPr lang="zh-CN" altLang="en-US"/>
            </a:p>
          </p:txBody>
        </p:sp>
        <p:graphicFrame>
          <p:nvGraphicFramePr>
            <p:cNvPr id="158731" name="Object 11"/>
            <p:cNvGraphicFramePr>
              <a:graphicFrameLocks noChangeAspect="1"/>
            </p:cNvGraphicFramePr>
            <p:nvPr/>
          </p:nvGraphicFramePr>
          <p:xfrm>
            <a:off x="1020" y="3078"/>
            <a:ext cx="3402" cy="488"/>
          </p:xfrm>
          <a:graphic>
            <a:graphicData uri="http://schemas.openxmlformats.org/presentationml/2006/ole">
              <mc:AlternateContent xmlns:mc="http://schemas.openxmlformats.org/markup-compatibility/2006">
                <mc:Choice xmlns:v="urn:schemas-microsoft-com:vml" Requires="v">
                  <p:oleObj spid="_x0000_s158750" name="公式" r:id="rId15" imgW="2286000" imgH="393480" progId="Equation.3">
                    <p:embed/>
                  </p:oleObj>
                </mc:Choice>
                <mc:Fallback>
                  <p:oleObj name="公式" r:id="rId15" imgW="2286000" imgH="39348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0" y="3078"/>
                          <a:ext cx="3402" cy="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40" name="Rectangle 20"/>
            <p:cNvSpPr>
              <a:spLocks noChangeArrowheads="1"/>
            </p:cNvSpPr>
            <p:nvPr/>
          </p:nvSpPr>
          <p:spPr bwMode="auto">
            <a:xfrm>
              <a:off x="340" y="361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其中</a:t>
              </a:r>
              <a:r>
                <a:rPr lang="en-US" altLang="zh-CN" i="1">
                  <a:solidFill>
                    <a:srgbClr val="0000FF"/>
                  </a:solidFill>
                  <a:latin typeface="Times New Roman" pitchFamily="18" charset="0"/>
                  <a:cs typeface="Times New Roman" pitchFamily="18" charset="0"/>
                </a:rPr>
                <a:t>ρ</a:t>
              </a:r>
              <a:r>
                <a:rPr lang="zh-CN" altLang="en-US">
                  <a:latin typeface="Times New Roman" pitchFamily="18" charset="0"/>
                  <a:cs typeface="Times New Roman" pitchFamily="18" charset="0"/>
                </a:rPr>
                <a:t>为</a:t>
              </a:r>
              <a:endParaRPr lang="zh-CN" altLang="en-US"/>
            </a:p>
          </p:txBody>
        </p:sp>
        <p:graphicFrame>
          <p:nvGraphicFramePr>
            <p:cNvPr id="158739" name="Object 19"/>
            <p:cNvGraphicFramePr>
              <a:graphicFrameLocks noChangeAspect="1"/>
            </p:cNvGraphicFramePr>
            <p:nvPr/>
          </p:nvGraphicFramePr>
          <p:xfrm>
            <a:off x="1156" y="3628"/>
            <a:ext cx="318" cy="301"/>
          </p:xfrm>
          <a:graphic>
            <a:graphicData uri="http://schemas.openxmlformats.org/presentationml/2006/ole">
              <mc:AlternateContent xmlns:mc="http://schemas.openxmlformats.org/markup-compatibility/2006">
                <mc:Choice xmlns:v="urn:schemas-microsoft-com:vml" Requires="v">
                  <p:oleObj spid="_x0000_s158751" name="公式" r:id="rId17" imgW="253800" imgH="241200" progId="Equation.3">
                    <p:embed/>
                  </p:oleObj>
                </mc:Choice>
                <mc:Fallback>
                  <p:oleObj name="公式" r:id="rId17" imgW="253800" imgH="2412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56" y="3628"/>
                          <a:ext cx="318"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41" name="Rectangle 21"/>
            <p:cNvSpPr>
              <a:spLocks noChangeArrowheads="1"/>
            </p:cNvSpPr>
            <p:nvPr/>
          </p:nvSpPr>
          <p:spPr bwMode="auto">
            <a:xfrm>
              <a:off x="1429" y="3612"/>
              <a:ext cx="1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的模，</a:t>
              </a:r>
              <a:r>
                <a:rPr lang="en-US" altLang="zh-CN" i="1">
                  <a:solidFill>
                    <a:srgbClr val="0000FF"/>
                  </a:solidFill>
                  <a:latin typeface="Times New Roman" pitchFamily="18" charset="0"/>
                  <a:cs typeface="Times New Roman" pitchFamily="18" charset="0"/>
                </a:rPr>
                <a:t>ω</a:t>
              </a:r>
              <a:r>
                <a:rPr lang="zh-CN" altLang="en-US">
                  <a:latin typeface="Times New Roman" pitchFamily="18" charset="0"/>
                  <a:cs typeface="Times New Roman" pitchFamily="18" charset="0"/>
                </a:rPr>
                <a:t>为其幅角。</a:t>
              </a:r>
              <a:endParaRPr lang="zh-CN" altLang="en-US"/>
            </a:p>
          </p:txBody>
        </p:sp>
        <p:sp>
          <p:nvSpPr>
            <p:cNvPr id="158742" name="AutoShape 22"/>
            <p:cNvSpPr>
              <a:spLocks noChangeArrowheads="1"/>
            </p:cNvSpPr>
            <p:nvPr/>
          </p:nvSpPr>
          <p:spPr bwMode="auto">
            <a:xfrm>
              <a:off x="295" y="300"/>
              <a:ext cx="5261" cy="3674"/>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8743"/>
                                        </p:tgtEl>
                                        <p:attrNameLst>
                                          <p:attrName>style.visibility</p:attrName>
                                        </p:attrNameLst>
                                      </p:cBhvr>
                                      <p:to>
                                        <p:strVal val="visible"/>
                                      </p:to>
                                    </p:set>
                                    <p:animEffect transition="in" filter="wipe(up)">
                                      <p:cBhvr>
                                        <p:cTn id="7" dur="500"/>
                                        <p:tgtEl>
                                          <p:spTgt spid="158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762" name="Group 18"/>
          <p:cNvGrpSpPr>
            <a:grpSpLocks/>
          </p:cNvGrpSpPr>
          <p:nvPr/>
        </p:nvGrpSpPr>
        <p:grpSpPr bwMode="auto">
          <a:xfrm>
            <a:off x="179388" y="477838"/>
            <a:ext cx="3795712" cy="863600"/>
            <a:chOff x="113" y="301"/>
            <a:chExt cx="2391" cy="544"/>
          </a:xfrm>
        </p:grpSpPr>
        <p:sp>
          <p:nvSpPr>
            <p:cNvPr id="159753" name="Rectangle 9"/>
            <p:cNvSpPr>
              <a:spLocks noChangeArrowheads="1"/>
            </p:cNvSpPr>
            <p:nvPr/>
          </p:nvSpPr>
          <p:spPr bwMode="auto">
            <a:xfrm>
              <a:off x="113" y="436"/>
              <a:ext cx="1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例如，若取</a:t>
              </a:r>
              <a:endParaRPr lang="zh-CN" altLang="en-US"/>
            </a:p>
          </p:txBody>
        </p:sp>
        <p:graphicFrame>
          <p:nvGraphicFramePr>
            <p:cNvPr id="159752" name="Object 8"/>
            <p:cNvGraphicFramePr>
              <a:graphicFrameLocks noChangeAspect="1"/>
            </p:cNvGraphicFramePr>
            <p:nvPr/>
          </p:nvGraphicFramePr>
          <p:xfrm>
            <a:off x="1338" y="301"/>
            <a:ext cx="526" cy="544"/>
          </p:xfrm>
          <a:graphic>
            <a:graphicData uri="http://schemas.openxmlformats.org/presentationml/2006/ole">
              <mc:AlternateContent xmlns:mc="http://schemas.openxmlformats.org/markup-compatibility/2006">
                <mc:Choice xmlns:v="urn:schemas-microsoft-com:vml" Requires="v">
                  <p:oleObj spid="_x0000_s159763" name="公式" r:id="rId3" imgW="380880" imgH="393480" progId="Equation.3">
                    <p:embed/>
                  </p:oleObj>
                </mc:Choice>
                <mc:Fallback>
                  <p:oleObj name="公式" r:id="rId3" imgW="380880" imgH="3934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301"/>
                          <a:ext cx="526"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54" name="Rectangle 10"/>
            <p:cNvSpPr>
              <a:spLocks noChangeArrowheads="1"/>
            </p:cNvSpPr>
            <p:nvPr/>
          </p:nvSpPr>
          <p:spPr bwMode="auto">
            <a:xfrm>
              <a:off x="1655" y="482"/>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a:t>
              </a:r>
              <a:endParaRPr lang="zh-CN" altLang="en-US"/>
            </a:p>
          </p:txBody>
        </p:sp>
        <p:graphicFrame>
          <p:nvGraphicFramePr>
            <p:cNvPr id="159751" name="Object 7"/>
            <p:cNvGraphicFramePr>
              <a:graphicFrameLocks noChangeAspect="1"/>
            </p:cNvGraphicFramePr>
            <p:nvPr/>
          </p:nvGraphicFramePr>
          <p:xfrm>
            <a:off x="1973" y="301"/>
            <a:ext cx="531" cy="544"/>
          </p:xfrm>
          <a:graphic>
            <a:graphicData uri="http://schemas.openxmlformats.org/presentationml/2006/ole">
              <mc:AlternateContent xmlns:mc="http://schemas.openxmlformats.org/markup-compatibility/2006">
                <mc:Choice xmlns:v="urn:schemas-microsoft-com:vml" Requires="v">
                  <p:oleObj spid="_x0000_s159764" name="公式" r:id="rId5" imgW="380880" imgH="393480" progId="Equation.3">
                    <p:embed/>
                  </p:oleObj>
                </mc:Choice>
                <mc:Fallback>
                  <p:oleObj name="公式" r:id="rId5" imgW="38088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 y="301"/>
                          <a:ext cx="531"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9755" name="Rectangle 11"/>
          <p:cNvSpPr>
            <a:spLocks noChangeArrowheads="1"/>
          </p:cNvSpPr>
          <p:nvPr/>
        </p:nvSpPr>
        <p:spPr bwMode="auto">
          <a:xfrm>
            <a:off x="107950" y="1412875"/>
            <a:ext cx="88931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tabLst>
                <a:tab pos="4619625" algn="l"/>
              </a:tabLst>
            </a:pP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易见，此时关系式 （</a:t>
            </a:r>
            <a:r>
              <a:rPr lang="en-US" altLang="zh-CN">
                <a:solidFill>
                  <a:srgbClr val="FF0000"/>
                </a:solidFill>
                <a:latin typeface="Times New Roman" pitchFamily="18" charset="0"/>
                <a:cs typeface="Times New Roman" pitchFamily="18" charset="0"/>
              </a:rPr>
              <a:t>4.12</a:t>
            </a:r>
            <a:r>
              <a:rPr lang="zh-CN" altLang="en-US">
                <a:latin typeface="Times New Roman" pitchFamily="18" charset="0"/>
                <a:cs typeface="Times New Roman" pitchFamily="18" charset="0"/>
              </a:rPr>
              <a:t>）成立，又若 取</a:t>
            </a:r>
            <a:r>
              <a:rPr lang="en-US" altLang="zh-CN" i="1">
                <a:solidFill>
                  <a:srgbClr val="0000FF"/>
                </a:solidFill>
                <a:latin typeface="Times New Roman" pitchFamily="18" charset="0"/>
                <a:cs typeface="Times New Roman" pitchFamily="18" charset="0"/>
              </a:rPr>
              <a:t>y</a:t>
            </a:r>
            <a:r>
              <a:rPr lang="en-US" altLang="zh-CN" baseline="-30000">
                <a:solidFill>
                  <a:srgbClr val="0000FF"/>
                </a:solidFill>
                <a:latin typeface="Times New Roman" pitchFamily="18" charset="0"/>
                <a:cs typeface="Times New Roman" pitchFamily="18" charset="0"/>
              </a:rPr>
              <a:t>0</a:t>
            </a:r>
            <a:r>
              <a:rPr lang="en-US" altLang="zh-CN">
                <a:solidFill>
                  <a:srgbClr val="0000FF"/>
                </a:solidFill>
                <a:latin typeface="Times New Roman" pitchFamily="18" charset="0"/>
                <a:cs typeface="Times New Roman" pitchFamily="18" charset="0"/>
              </a:rPr>
              <a:t>=1600</a:t>
            </a:r>
            <a:r>
              <a:rPr lang="zh-CN" altLang="en-US">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y</a:t>
            </a:r>
            <a:r>
              <a:rPr lang="en-US" altLang="zh-CN" baseline="-30000">
                <a:solidFill>
                  <a:srgbClr val="0000FF"/>
                </a:solidFill>
                <a:latin typeface="Times New Roman" pitchFamily="18" charset="0"/>
                <a:cs typeface="Times New Roman" pitchFamily="18" charset="0"/>
              </a:rPr>
              <a:t>1</a:t>
            </a:r>
            <a:r>
              <a:rPr lang="en-US" altLang="zh-CN">
                <a:solidFill>
                  <a:srgbClr val="0000FF"/>
                </a:solidFill>
                <a:latin typeface="Times New Roman" pitchFamily="18" charset="0"/>
                <a:cs typeface="Times New Roman" pitchFamily="18" charset="0"/>
              </a:rPr>
              <a:t>=1700</a:t>
            </a:r>
            <a:r>
              <a:rPr lang="zh-CN" altLang="en-US">
                <a:solidFill>
                  <a:srgbClr val="0000FF"/>
                </a:solidFill>
                <a:latin typeface="Times New Roman" pitchFamily="18" charset="0"/>
                <a:cs typeface="Times New Roman" pitchFamily="18" charset="0"/>
              </a:rPr>
              <a:t>， </a:t>
            </a:r>
          </a:p>
          <a:p>
            <a:pPr indent="276225">
              <a:tabLst>
                <a:tab pos="4619625" algn="l"/>
              </a:tabLst>
            </a:pPr>
            <a:r>
              <a:rPr lang="zh-CN" altLang="en-US" i="1">
                <a:solidFill>
                  <a:srgbClr val="0000FF"/>
                </a:solidFill>
                <a:latin typeface="Times New Roman" pitchFamily="18" charset="0"/>
                <a:cs typeface="Times New Roman" pitchFamily="18" charset="0"/>
              </a:rPr>
              <a:t>  </a:t>
            </a:r>
            <a:r>
              <a:rPr lang="en-US" altLang="zh-CN" i="1">
                <a:solidFill>
                  <a:srgbClr val="0000FF"/>
                </a:solidFill>
                <a:latin typeface="Times New Roman" pitchFamily="18" charset="0"/>
                <a:cs typeface="Times New Roman" pitchFamily="18" charset="0"/>
              </a:rPr>
              <a:t>G</a:t>
            </a:r>
            <a:r>
              <a:rPr lang="en-US" altLang="zh-CN">
                <a:solidFill>
                  <a:srgbClr val="0000FF"/>
                </a:solidFill>
                <a:latin typeface="Times New Roman" pitchFamily="18" charset="0"/>
                <a:cs typeface="Times New Roman" pitchFamily="18" charset="0"/>
              </a:rPr>
              <a:t>=550</a:t>
            </a:r>
            <a:r>
              <a:rPr lang="zh-CN" altLang="en-US">
                <a:latin typeface="Times New Roman" pitchFamily="18" charset="0"/>
                <a:cs typeface="Times New Roman" pitchFamily="18" charset="0"/>
              </a:rPr>
              <a:t>，则由迭代公式</a:t>
            </a:r>
            <a:endParaRPr lang="zh-CN" altLang="en-US"/>
          </a:p>
        </p:txBody>
      </p:sp>
      <p:graphicFrame>
        <p:nvGraphicFramePr>
          <p:cNvPr id="159750" name="Object 6"/>
          <p:cNvGraphicFramePr>
            <a:graphicFrameLocks noChangeAspect="1"/>
          </p:cNvGraphicFramePr>
          <p:nvPr/>
        </p:nvGraphicFramePr>
        <p:xfrm>
          <a:off x="2411413" y="2276475"/>
          <a:ext cx="4392612" cy="554038"/>
        </p:xfrm>
        <a:graphic>
          <a:graphicData uri="http://schemas.openxmlformats.org/presentationml/2006/ole">
            <mc:AlternateContent xmlns:mc="http://schemas.openxmlformats.org/markup-compatibility/2006">
              <mc:Choice xmlns:v="urn:schemas-microsoft-com:vml" Requires="v">
                <p:oleObj spid="_x0000_s159765" name="公式" r:id="rId7" imgW="1803240" imgH="228600" progId="Equation.3">
                  <p:embed/>
                </p:oleObj>
              </mc:Choice>
              <mc:Fallback>
                <p:oleObj name="公式" r:id="rId7" imgW="180324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2276475"/>
                        <a:ext cx="4392612"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56" name="Rectangle 12"/>
          <p:cNvSpPr>
            <a:spLocks noChangeArrowheads="1"/>
          </p:cNvSpPr>
          <p:nvPr/>
        </p:nvSpPr>
        <p:spPr bwMode="auto">
          <a:xfrm>
            <a:off x="0" y="424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9749" name="Object 5"/>
          <p:cNvGraphicFramePr>
            <a:graphicFrameLocks noChangeAspect="1"/>
          </p:cNvGraphicFramePr>
          <p:nvPr/>
        </p:nvGraphicFramePr>
        <p:xfrm>
          <a:off x="2843213" y="2863850"/>
          <a:ext cx="3024187" cy="852488"/>
        </p:xfrm>
        <a:graphic>
          <a:graphicData uri="http://schemas.openxmlformats.org/presentationml/2006/ole">
            <mc:AlternateContent xmlns:mc="http://schemas.openxmlformats.org/markup-compatibility/2006">
              <mc:Choice xmlns:v="urn:schemas-microsoft-com:vml" Requires="v">
                <p:oleObj spid="_x0000_s159766" name="公式" r:id="rId9" imgW="1384200" imgH="393480" progId="Equation.3">
                  <p:embed/>
                </p:oleObj>
              </mc:Choice>
              <mc:Fallback>
                <p:oleObj name="公式" r:id="rId9" imgW="1384200" imgH="3934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2863850"/>
                        <a:ext cx="3024187"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57" name="Text Box 13"/>
          <p:cNvSpPr txBox="1">
            <a:spLocks noChangeArrowheads="1"/>
          </p:cNvSpPr>
          <p:nvPr/>
        </p:nvSpPr>
        <p:spPr bwMode="auto">
          <a:xfrm>
            <a:off x="395288" y="3681413"/>
            <a:ext cx="84963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求得                                                                                    </a:t>
            </a:r>
            <a:r>
              <a:rPr lang="en-US" altLang="zh-CN" i="1">
                <a:solidFill>
                  <a:srgbClr val="0000FF"/>
                </a:solidFill>
              </a:rPr>
              <a:t>y</a:t>
            </a:r>
            <a:r>
              <a:rPr lang="en-US" altLang="zh-CN" baseline="-25000">
                <a:solidFill>
                  <a:srgbClr val="0000FF"/>
                </a:solidFill>
              </a:rPr>
              <a:t>2</a:t>
            </a:r>
            <a:r>
              <a:rPr lang="en-US" altLang="zh-CN">
                <a:solidFill>
                  <a:srgbClr val="0000FF"/>
                </a:solidFill>
              </a:rPr>
              <a:t>=1862.5,</a:t>
            </a:r>
            <a:r>
              <a:rPr lang="en-US" altLang="zh-CN" i="1">
                <a:solidFill>
                  <a:srgbClr val="0000FF"/>
                </a:solidFill>
              </a:rPr>
              <a:t> y</a:t>
            </a:r>
            <a:r>
              <a:rPr lang="en-US" altLang="zh-CN" baseline="-25000">
                <a:solidFill>
                  <a:srgbClr val="0000FF"/>
                </a:solidFill>
              </a:rPr>
              <a:t>3</a:t>
            </a:r>
            <a:r>
              <a:rPr lang="en-US" altLang="zh-CN">
                <a:solidFill>
                  <a:srgbClr val="0000FF"/>
                </a:solidFill>
              </a:rPr>
              <a:t>=2007.8,</a:t>
            </a:r>
            <a:r>
              <a:rPr lang="en-US" altLang="zh-CN" i="1">
                <a:solidFill>
                  <a:srgbClr val="0000FF"/>
                </a:solidFill>
              </a:rPr>
              <a:t> y</a:t>
            </a:r>
            <a:r>
              <a:rPr lang="en-US" altLang="zh-CN" baseline="-25000">
                <a:solidFill>
                  <a:srgbClr val="0000FF"/>
                </a:solidFill>
              </a:rPr>
              <a:t>4</a:t>
            </a:r>
            <a:r>
              <a:rPr lang="en-US" altLang="zh-CN">
                <a:solidFill>
                  <a:srgbClr val="0000FF"/>
                </a:solidFill>
              </a:rPr>
              <a:t>=2110.3,</a:t>
            </a:r>
            <a:r>
              <a:rPr lang="en-US" altLang="zh-CN" i="1">
                <a:solidFill>
                  <a:srgbClr val="0000FF"/>
                </a:solidFill>
              </a:rPr>
              <a:t> y</a:t>
            </a:r>
            <a:r>
              <a:rPr lang="en-US" altLang="zh-CN" baseline="-25000">
                <a:solidFill>
                  <a:srgbClr val="0000FF"/>
                </a:solidFill>
              </a:rPr>
              <a:t>5</a:t>
            </a:r>
            <a:r>
              <a:rPr lang="en-US" altLang="zh-CN">
                <a:solidFill>
                  <a:srgbClr val="0000FF"/>
                </a:solidFill>
              </a:rPr>
              <a:t>=2171.2,</a:t>
            </a:r>
            <a:r>
              <a:rPr lang="en-US" altLang="zh-CN" i="1">
                <a:solidFill>
                  <a:srgbClr val="0000FF"/>
                </a:solidFill>
              </a:rPr>
              <a:t> y</a:t>
            </a:r>
            <a:r>
              <a:rPr lang="en-US" altLang="zh-CN" baseline="-25000">
                <a:solidFill>
                  <a:srgbClr val="0000FF"/>
                </a:solidFill>
              </a:rPr>
              <a:t>6</a:t>
            </a:r>
            <a:r>
              <a:rPr lang="en-US" altLang="zh-CN">
                <a:solidFill>
                  <a:srgbClr val="0000FF"/>
                </a:solidFill>
              </a:rPr>
              <a:t>=2201.2,</a:t>
            </a:r>
            <a:r>
              <a:rPr lang="en-US" altLang="zh-CN" i="1">
                <a:solidFill>
                  <a:srgbClr val="0000FF"/>
                </a:solidFill>
              </a:rPr>
              <a:t>    y</a:t>
            </a:r>
            <a:r>
              <a:rPr lang="en-US" altLang="zh-CN" baseline="-25000">
                <a:solidFill>
                  <a:srgbClr val="0000FF"/>
                </a:solidFill>
              </a:rPr>
              <a:t>7</a:t>
            </a:r>
            <a:r>
              <a:rPr lang="en-US" altLang="zh-CN">
                <a:solidFill>
                  <a:srgbClr val="0000FF"/>
                </a:solidFill>
              </a:rPr>
              <a:t>=2212.15,</a:t>
            </a:r>
            <a:r>
              <a:rPr lang="en-US" altLang="zh-CN" i="1">
                <a:solidFill>
                  <a:srgbClr val="0000FF"/>
                </a:solidFill>
              </a:rPr>
              <a:t> y</a:t>
            </a:r>
            <a:r>
              <a:rPr lang="en-US" altLang="zh-CN" baseline="-25000">
                <a:solidFill>
                  <a:srgbClr val="0000FF"/>
                </a:solidFill>
              </a:rPr>
              <a:t>8</a:t>
            </a:r>
            <a:r>
              <a:rPr lang="en-US" altLang="zh-CN">
                <a:solidFill>
                  <a:srgbClr val="0000FF"/>
                </a:solidFill>
              </a:rPr>
              <a:t>=2213.22,</a:t>
            </a:r>
            <a:r>
              <a:rPr lang="en-US" altLang="zh-CN" i="1">
                <a:solidFill>
                  <a:srgbClr val="0000FF"/>
                </a:solidFill>
              </a:rPr>
              <a:t> y</a:t>
            </a:r>
            <a:r>
              <a:rPr lang="en-US" altLang="zh-CN" baseline="-25000">
                <a:solidFill>
                  <a:srgbClr val="0000FF"/>
                </a:solidFill>
              </a:rPr>
              <a:t>9</a:t>
            </a:r>
            <a:r>
              <a:rPr lang="en-US" altLang="zh-CN">
                <a:solidFill>
                  <a:srgbClr val="0000FF"/>
                </a:solidFill>
              </a:rPr>
              <a:t>=2210.3,…</a:t>
            </a:r>
            <a:r>
              <a:rPr lang="zh-CN" altLang="en-US">
                <a:solidFill>
                  <a:srgbClr val="0000FF"/>
                </a:solidFill>
              </a:rPr>
              <a:t>。   </a:t>
            </a:r>
          </a:p>
          <a:p>
            <a:pPr>
              <a:spcBef>
                <a:spcPct val="50000"/>
              </a:spcBef>
            </a:pPr>
            <a:r>
              <a:rPr lang="zh-CN" altLang="en-US"/>
              <a:t>易见</a:t>
            </a:r>
          </a:p>
        </p:txBody>
      </p:sp>
      <p:sp>
        <p:nvSpPr>
          <p:cNvPr id="159759" name="Rectangle 1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9758" name="Object 14"/>
          <p:cNvGraphicFramePr>
            <a:graphicFrameLocks noChangeAspect="1"/>
          </p:cNvGraphicFramePr>
          <p:nvPr/>
        </p:nvGraphicFramePr>
        <p:xfrm>
          <a:off x="2987675" y="5037138"/>
          <a:ext cx="2522538" cy="839787"/>
        </p:xfrm>
        <a:graphic>
          <a:graphicData uri="http://schemas.openxmlformats.org/presentationml/2006/ole">
            <mc:AlternateContent xmlns:mc="http://schemas.openxmlformats.org/markup-compatibility/2006">
              <mc:Choice xmlns:v="urn:schemas-microsoft-com:vml" Requires="v">
                <p:oleObj spid="_x0000_s159767" name="公式" r:id="rId11" imgW="1168200" imgH="393480" progId="Equation.3">
                  <p:embed/>
                </p:oleObj>
              </mc:Choice>
              <mc:Fallback>
                <p:oleObj name="公式" r:id="rId11" imgW="1168200" imgH="39348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675" y="5037138"/>
                        <a:ext cx="252253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9760" name="AutoShape 16"/>
          <p:cNvSpPr>
            <a:spLocks noChangeArrowheads="1"/>
          </p:cNvSpPr>
          <p:nvPr/>
        </p:nvSpPr>
        <p:spPr bwMode="auto">
          <a:xfrm>
            <a:off x="468313" y="476250"/>
            <a:ext cx="8280400" cy="5329238"/>
          </a:xfrm>
          <a:prstGeom prst="foldedCorner">
            <a:avLst>
              <a:gd name="adj" fmla="val 125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61" name="AutoShape 17"/>
          <p:cNvSpPr>
            <a:spLocks noChangeArrowheads="1"/>
          </p:cNvSpPr>
          <p:nvPr/>
        </p:nvSpPr>
        <p:spPr bwMode="auto">
          <a:xfrm>
            <a:off x="468313" y="549275"/>
            <a:ext cx="8351837" cy="5616575"/>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9761"/>
                                        </p:tgtEl>
                                        <p:attrNameLst>
                                          <p:attrName>style.visibility</p:attrName>
                                        </p:attrNameLst>
                                      </p:cBhvr>
                                      <p:to>
                                        <p:strVal val="visible"/>
                                      </p:to>
                                    </p:set>
                                    <p:animEffect transition="in" filter="wipe(up)">
                                      <p:cBhvr>
                                        <p:cTn id="7" dur="500"/>
                                        <p:tgtEl>
                                          <p:spTgt spid="159761"/>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159762"/>
                                        </p:tgtEl>
                                        <p:attrNameLst>
                                          <p:attrName>style.visibility</p:attrName>
                                        </p:attrNameLst>
                                      </p:cBhvr>
                                      <p:to>
                                        <p:strVal val="visible"/>
                                      </p:to>
                                    </p:set>
                                    <p:animEffect transition="in" filter="barn(inHorizontal)">
                                      <p:cBhvr>
                                        <p:cTn id="11" dur="500"/>
                                        <p:tgtEl>
                                          <p:spTgt spid="1597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59755"/>
                                        </p:tgtEl>
                                        <p:attrNameLst>
                                          <p:attrName>style.visibility</p:attrName>
                                        </p:attrNameLst>
                                      </p:cBhvr>
                                      <p:to>
                                        <p:strVal val="visible"/>
                                      </p:to>
                                    </p:set>
                                    <p:animEffect transition="in" filter="strips(downRight)">
                                      <p:cBhvr>
                                        <p:cTn id="16" dur="500"/>
                                        <p:tgtEl>
                                          <p:spTgt spid="1597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59750"/>
                                        </p:tgtEl>
                                        <p:attrNameLst>
                                          <p:attrName>style.visibility</p:attrName>
                                        </p:attrNameLst>
                                      </p:cBhvr>
                                      <p:to>
                                        <p:strVal val="visible"/>
                                      </p:to>
                                    </p:set>
                                    <p:animEffect transition="in" filter="fade">
                                      <p:cBhvr>
                                        <p:cTn id="21" dur="2000"/>
                                        <p:tgtEl>
                                          <p:spTgt spid="1597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59749"/>
                                        </p:tgtEl>
                                        <p:attrNameLst>
                                          <p:attrName>style.visibility</p:attrName>
                                        </p:attrNameLst>
                                      </p:cBhvr>
                                      <p:to>
                                        <p:strVal val="visible"/>
                                      </p:to>
                                    </p:set>
                                    <p:animEffect transition="in" filter="fade">
                                      <p:cBhvr>
                                        <p:cTn id="26" dur="2000"/>
                                        <p:tgtEl>
                                          <p:spTgt spid="1597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159757"/>
                                        </p:tgtEl>
                                        <p:attrNameLst>
                                          <p:attrName>style.visibility</p:attrName>
                                        </p:attrNameLst>
                                      </p:cBhvr>
                                      <p:to>
                                        <p:strVal val="visible"/>
                                      </p:to>
                                    </p:set>
                                    <p:animEffect transition="in" filter="diamond(in)">
                                      <p:cBhvr>
                                        <p:cTn id="31" dur="2000"/>
                                        <p:tgtEl>
                                          <p:spTgt spid="1597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159758"/>
                                        </p:tgtEl>
                                        <p:attrNameLst>
                                          <p:attrName>style.visibility</p:attrName>
                                        </p:attrNameLst>
                                      </p:cBhvr>
                                      <p:to>
                                        <p:strVal val="visible"/>
                                      </p:to>
                                    </p:set>
                                    <p:anim calcmode="lin" valueType="num">
                                      <p:cBhvr>
                                        <p:cTn id="36" dur="500" fill="hold"/>
                                        <p:tgtEl>
                                          <p:spTgt spid="159758"/>
                                        </p:tgtEl>
                                        <p:attrNameLst>
                                          <p:attrName>ppt_w</p:attrName>
                                        </p:attrNameLst>
                                      </p:cBhvr>
                                      <p:tavLst>
                                        <p:tav tm="0">
                                          <p:val>
                                            <p:fltVal val="0"/>
                                          </p:val>
                                        </p:tav>
                                        <p:tav tm="100000">
                                          <p:val>
                                            <p:strVal val="#ppt_w"/>
                                          </p:val>
                                        </p:tav>
                                      </p:tavLst>
                                    </p:anim>
                                    <p:anim calcmode="lin" valueType="num">
                                      <p:cBhvr>
                                        <p:cTn id="37" dur="500" fill="hold"/>
                                        <p:tgtEl>
                                          <p:spTgt spid="1597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5" grpId="0"/>
      <p:bldP spid="159757" grpId="0"/>
      <p:bldP spid="15976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48" name="Group 180"/>
          <p:cNvGrpSpPr>
            <a:grpSpLocks/>
          </p:cNvGrpSpPr>
          <p:nvPr/>
        </p:nvGrpSpPr>
        <p:grpSpPr bwMode="auto">
          <a:xfrm>
            <a:off x="468313" y="549275"/>
            <a:ext cx="8351837" cy="1441450"/>
            <a:chOff x="295" y="346"/>
            <a:chExt cx="5261" cy="908"/>
          </a:xfrm>
        </p:grpSpPr>
        <p:sp>
          <p:nvSpPr>
            <p:cNvPr id="160772" name="AutoShape 4"/>
            <p:cNvSpPr>
              <a:spLocks noChangeArrowheads="1"/>
            </p:cNvSpPr>
            <p:nvPr/>
          </p:nvSpPr>
          <p:spPr bwMode="auto">
            <a:xfrm>
              <a:off x="295" y="346"/>
              <a:ext cx="5261" cy="907"/>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3" name="Text Box 5"/>
            <p:cNvSpPr txBox="1">
              <a:spLocks noChangeArrowheads="1"/>
            </p:cNvSpPr>
            <p:nvPr/>
          </p:nvSpPr>
          <p:spPr bwMode="auto">
            <a:xfrm>
              <a:off x="340" y="391"/>
              <a:ext cx="5171"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rPr>
                <a:t>例</a:t>
              </a:r>
              <a:r>
                <a:rPr lang="en-US" altLang="zh-CN">
                  <a:solidFill>
                    <a:srgbClr val="0000FF"/>
                  </a:solidFill>
                </a:rPr>
                <a:t>4.16</a:t>
              </a:r>
              <a:r>
                <a:rPr lang="en-US" altLang="zh-CN"/>
                <a:t>  </a:t>
              </a:r>
              <a:r>
                <a:rPr lang="zh-CN" altLang="en-US">
                  <a:solidFill>
                    <a:srgbClr val="FF0000"/>
                  </a:solidFill>
                </a:rPr>
                <a:t>商品销售量预测</a:t>
              </a:r>
              <a:r>
                <a:rPr lang="zh-CN" altLang="en-US"/>
                <a:t> </a:t>
              </a:r>
            </a:p>
            <a:p>
              <a:pPr>
                <a:spcBef>
                  <a:spcPct val="50000"/>
                </a:spcBef>
              </a:pPr>
              <a:r>
                <a:rPr lang="en-US" altLang="zh-CN"/>
                <a:t>(</a:t>
              </a:r>
              <a:r>
                <a:rPr lang="zh-CN" altLang="en-US"/>
                <a:t>实例</a:t>
              </a:r>
              <a:r>
                <a:rPr lang="en-US" altLang="zh-CN"/>
                <a:t>)</a:t>
              </a:r>
              <a:r>
                <a:rPr lang="zh-CN" altLang="en-US"/>
                <a:t>某商品前</a:t>
              </a:r>
              <a:r>
                <a:rPr lang="en-US" altLang="zh-CN">
                  <a:solidFill>
                    <a:srgbClr val="0000FF"/>
                  </a:solidFill>
                </a:rPr>
                <a:t>5</a:t>
              </a:r>
              <a:r>
                <a:rPr lang="zh-CN" altLang="en-US"/>
                <a:t>年的销售量见表 。现希望根据 前</a:t>
              </a:r>
              <a:r>
                <a:rPr lang="en-US" altLang="zh-CN">
                  <a:solidFill>
                    <a:srgbClr val="0000FF"/>
                  </a:solidFill>
                </a:rPr>
                <a:t>5</a:t>
              </a:r>
              <a:r>
                <a:rPr lang="zh-CN" altLang="en-US"/>
                <a:t>年的统计数据预测 第</a:t>
              </a:r>
              <a:r>
                <a:rPr lang="en-US" altLang="zh-CN">
                  <a:solidFill>
                    <a:srgbClr val="0000FF"/>
                  </a:solidFill>
                </a:rPr>
                <a:t>6</a:t>
              </a:r>
              <a:r>
                <a:rPr lang="zh-CN" altLang="en-US"/>
                <a:t>年起该商品在各季度中的销售量。 </a:t>
              </a:r>
            </a:p>
          </p:txBody>
        </p:sp>
      </p:grpSp>
      <p:sp>
        <p:nvSpPr>
          <p:cNvPr id="160776" name="Rectangle 8"/>
          <p:cNvSpPr>
            <a:spLocks noChangeArrowheads="1"/>
          </p:cNvSpPr>
          <p:nvPr/>
        </p:nvSpPr>
        <p:spPr bwMode="auto">
          <a:xfrm>
            <a:off x="1909763" y="2882900"/>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854" name="Rectangle 86"/>
          <p:cNvSpPr>
            <a:spLocks noChangeArrowheads="1"/>
          </p:cNvSpPr>
          <p:nvPr/>
        </p:nvSpPr>
        <p:spPr bwMode="auto">
          <a:xfrm>
            <a:off x="1908175" y="2852738"/>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935" name="Text Box 167"/>
          <p:cNvSpPr txBox="1">
            <a:spLocks noChangeArrowheads="1"/>
          </p:cNvSpPr>
          <p:nvPr/>
        </p:nvSpPr>
        <p:spPr bwMode="auto">
          <a:xfrm>
            <a:off x="468313" y="2133600"/>
            <a:ext cx="835183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从表中可以看出，该商品在 前</a:t>
            </a:r>
            <a:r>
              <a:rPr lang="en-US" altLang="zh-CN">
                <a:solidFill>
                  <a:srgbClr val="0000FF"/>
                </a:solidFill>
              </a:rPr>
              <a:t>5</a:t>
            </a:r>
            <a:r>
              <a:rPr lang="zh-CN" altLang="en-US"/>
              <a:t>年相同季节里的销售量呈增长趋势，而在同一年中销售量先增后减，第一季度的销售量最小而第三季度的销售量最大。预测该商品以后的销售情况，一种办法是应 用</a:t>
            </a:r>
            <a:r>
              <a:rPr lang="zh-CN" altLang="en-US">
                <a:solidFill>
                  <a:srgbClr val="0000FF"/>
                </a:solidFill>
              </a:rPr>
              <a:t>最小二乘法</a:t>
            </a:r>
            <a:r>
              <a:rPr lang="zh-CN" altLang="en-US"/>
              <a:t>建立经验模型。即根据本例中数据的特征，可以按季度建立四个经验公式，分别用来预测以后各年同一季度的销售量。例如，如认为第一季度的销售量大体按线性增长，可设销售量 </a:t>
            </a:r>
          </a:p>
        </p:txBody>
      </p:sp>
      <p:sp>
        <p:nvSpPr>
          <p:cNvPr id="160937" name="Rectangle 16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0936" name="Object 168"/>
          <p:cNvGraphicFramePr>
            <a:graphicFrameLocks noChangeAspect="1"/>
          </p:cNvGraphicFramePr>
          <p:nvPr/>
        </p:nvGraphicFramePr>
        <p:xfrm>
          <a:off x="5364163" y="4365625"/>
          <a:ext cx="1728787" cy="533400"/>
        </p:xfrm>
        <a:graphic>
          <a:graphicData uri="http://schemas.openxmlformats.org/presentationml/2006/ole">
            <mc:AlternateContent xmlns:mc="http://schemas.openxmlformats.org/markup-compatibility/2006">
              <mc:Choice xmlns:v="urn:schemas-microsoft-com:vml" Requires="v">
                <p:oleObj spid="_x0000_s160949" name="公式" r:id="rId3" imgW="774360" imgH="241200" progId="Equation.3">
                  <p:embed/>
                </p:oleObj>
              </mc:Choice>
              <mc:Fallback>
                <p:oleObj name="公式" r:id="rId3" imgW="774360" imgH="241200" progId="Equation.3">
                  <p:embed/>
                  <p:pic>
                    <p:nvPicPr>
                      <p:cNvPr id="0" name="Object 1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4365625"/>
                        <a:ext cx="172878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38" name="Text Box 170"/>
          <p:cNvSpPr txBox="1">
            <a:spLocks noChangeArrowheads="1"/>
          </p:cNvSpPr>
          <p:nvPr/>
        </p:nvSpPr>
        <p:spPr bwMode="auto">
          <a:xfrm>
            <a:off x="468313" y="4724400"/>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由</a:t>
            </a:r>
          </a:p>
        </p:txBody>
      </p:sp>
      <p:sp>
        <p:nvSpPr>
          <p:cNvPr id="160940" name="Rectangle 172"/>
          <p:cNvSpPr>
            <a:spLocks noChangeArrowheads="1"/>
          </p:cNvSpPr>
          <p:nvPr/>
        </p:nvSpPr>
        <p:spPr bwMode="auto">
          <a:xfrm>
            <a:off x="0" y="296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0939" name="Object 171"/>
          <p:cNvGraphicFramePr>
            <a:graphicFrameLocks noChangeAspect="1"/>
          </p:cNvGraphicFramePr>
          <p:nvPr/>
        </p:nvGraphicFramePr>
        <p:xfrm>
          <a:off x="2051050" y="4868863"/>
          <a:ext cx="3671888" cy="1738312"/>
        </p:xfrm>
        <a:graphic>
          <a:graphicData uri="http://schemas.openxmlformats.org/presentationml/2006/ole">
            <mc:AlternateContent xmlns:mc="http://schemas.openxmlformats.org/markup-compatibility/2006">
              <mc:Choice xmlns:v="urn:schemas-microsoft-com:vml" Requires="v">
                <p:oleObj spid="_x0000_s160950" name="公式" r:id="rId5" imgW="1765080" imgH="927000" progId="Equation.3">
                  <p:embed/>
                </p:oleObj>
              </mc:Choice>
              <mc:Fallback>
                <p:oleObj name="公式" r:id="rId5" imgW="1765080" imgH="927000" progId="Equation.3">
                  <p:embed/>
                  <p:pic>
                    <p:nvPicPr>
                      <p:cNvPr id="0" name="Object 1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868863"/>
                        <a:ext cx="3671888" cy="173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941" name="Group 173"/>
          <p:cNvGrpSpPr>
            <a:grpSpLocks/>
          </p:cNvGrpSpPr>
          <p:nvPr/>
        </p:nvGrpSpPr>
        <p:grpSpPr bwMode="auto">
          <a:xfrm>
            <a:off x="468313" y="2133600"/>
            <a:ext cx="8351837" cy="4535488"/>
            <a:chOff x="295" y="527"/>
            <a:chExt cx="5184" cy="3629"/>
          </a:xfrm>
        </p:grpSpPr>
        <p:sp>
          <p:nvSpPr>
            <p:cNvPr id="160942" name="Line 174"/>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0943" name="Group 175"/>
            <p:cNvGrpSpPr>
              <a:grpSpLocks/>
            </p:cNvGrpSpPr>
            <p:nvPr/>
          </p:nvGrpSpPr>
          <p:grpSpPr bwMode="auto">
            <a:xfrm>
              <a:off x="295" y="527"/>
              <a:ext cx="5184" cy="3629"/>
              <a:chOff x="295" y="618"/>
              <a:chExt cx="5184" cy="3583"/>
            </a:xfrm>
          </p:grpSpPr>
          <p:sp>
            <p:nvSpPr>
              <p:cNvPr id="160944" name="Line 176"/>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0945" name="Group 177"/>
              <p:cNvGrpSpPr>
                <a:grpSpLocks/>
              </p:cNvGrpSpPr>
              <p:nvPr/>
            </p:nvGrpSpPr>
            <p:grpSpPr bwMode="auto">
              <a:xfrm>
                <a:off x="301" y="618"/>
                <a:ext cx="5178" cy="3583"/>
                <a:chOff x="301" y="618"/>
                <a:chExt cx="5178" cy="3095"/>
              </a:xfrm>
            </p:grpSpPr>
            <p:sp>
              <p:nvSpPr>
                <p:cNvPr id="160946" name="Line 178"/>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947" name="Freeform 179"/>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160934" name="Group 166"/>
          <p:cNvGrpSpPr>
            <a:grpSpLocks/>
          </p:cNvGrpSpPr>
          <p:nvPr/>
        </p:nvGrpSpPr>
        <p:grpSpPr bwMode="auto">
          <a:xfrm>
            <a:off x="468313" y="2133600"/>
            <a:ext cx="8496300" cy="3313113"/>
            <a:chOff x="249" y="1525"/>
            <a:chExt cx="5352" cy="2087"/>
          </a:xfrm>
        </p:grpSpPr>
        <p:grpSp>
          <p:nvGrpSpPr>
            <p:cNvPr id="160933" name="Group 165"/>
            <p:cNvGrpSpPr>
              <a:grpSpLocks/>
            </p:cNvGrpSpPr>
            <p:nvPr/>
          </p:nvGrpSpPr>
          <p:grpSpPr bwMode="auto">
            <a:xfrm>
              <a:off x="249" y="1525"/>
              <a:ext cx="5352" cy="2087"/>
              <a:chOff x="295" y="1525"/>
              <a:chExt cx="5352" cy="2087"/>
            </a:xfrm>
          </p:grpSpPr>
          <p:grpSp>
            <p:nvGrpSpPr>
              <p:cNvPr id="160932" name="Group 164"/>
              <p:cNvGrpSpPr>
                <a:grpSpLocks/>
              </p:cNvGrpSpPr>
              <p:nvPr/>
            </p:nvGrpSpPr>
            <p:grpSpPr bwMode="auto">
              <a:xfrm>
                <a:off x="295" y="1570"/>
                <a:ext cx="5352" cy="2042"/>
                <a:chOff x="703" y="1933"/>
                <a:chExt cx="4122" cy="2042"/>
              </a:xfrm>
            </p:grpSpPr>
            <p:sp>
              <p:nvSpPr>
                <p:cNvPr id="160880" name="Rectangle 112"/>
                <p:cNvSpPr>
                  <a:spLocks noChangeArrowheads="1"/>
                </p:cNvSpPr>
                <p:nvPr/>
              </p:nvSpPr>
              <p:spPr bwMode="auto">
                <a:xfrm>
                  <a:off x="4073" y="2817"/>
                  <a:ext cx="687" cy="1157"/>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15</a:t>
                  </a:r>
                </a:p>
                <a:p>
                  <a:pPr algn="ctr" eaLnBrk="0" hangingPunct="0">
                    <a:tabLst>
                      <a:tab pos="4619625" algn="l"/>
                    </a:tabLst>
                  </a:pPr>
                  <a:r>
                    <a:rPr lang="en-US" altLang="zh-CN">
                      <a:latin typeface="Times New Roman" pitchFamily="18" charset="0"/>
                      <a:cs typeface="Times New Roman" pitchFamily="18" charset="0"/>
                    </a:rPr>
                    <a:t>25</a:t>
                  </a:r>
                </a:p>
                <a:p>
                  <a:pPr algn="ctr" eaLnBrk="0" hangingPunct="0">
                    <a:tabLst>
                      <a:tab pos="4619625" algn="l"/>
                    </a:tabLst>
                  </a:pPr>
                  <a:r>
                    <a:rPr lang="en-US" altLang="zh-CN">
                      <a:latin typeface="Times New Roman" pitchFamily="18" charset="0"/>
                      <a:cs typeface="Times New Roman" pitchFamily="18" charset="0"/>
                    </a:rPr>
                    <a:t>32</a:t>
                  </a:r>
                </a:p>
                <a:p>
                  <a:pPr algn="ctr" eaLnBrk="0" hangingPunct="0">
                    <a:tabLst>
                      <a:tab pos="4619625" algn="l"/>
                    </a:tabLst>
                  </a:pPr>
                  <a:r>
                    <a:rPr lang="en-US" altLang="zh-CN">
                      <a:latin typeface="Times New Roman" pitchFamily="18" charset="0"/>
                      <a:cs typeface="Times New Roman" pitchFamily="18" charset="0"/>
                    </a:rPr>
                    <a:t>17</a:t>
                  </a:r>
                  <a:endParaRPr lang="en-US" altLang="zh-CN"/>
                </a:p>
              </p:txBody>
            </p:sp>
            <p:sp>
              <p:nvSpPr>
                <p:cNvPr id="160879" name="Rectangle 111"/>
                <p:cNvSpPr>
                  <a:spLocks noChangeArrowheads="1"/>
                </p:cNvSpPr>
                <p:nvPr/>
              </p:nvSpPr>
              <p:spPr bwMode="auto">
                <a:xfrm>
                  <a:off x="3399" y="2817"/>
                  <a:ext cx="687" cy="1157"/>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15</a:t>
                  </a:r>
                </a:p>
                <a:p>
                  <a:pPr algn="ctr" eaLnBrk="0" hangingPunct="0">
                    <a:tabLst>
                      <a:tab pos="4619625" algn="l"/>
                    </a:tabLst>
                  </a:pPr>
                  <a:r>
                    <a:rPr lang="en-US" altLang="zh-CN">
                      <a:latin typeface="Times New Roman" pitchFamily="18" charset="0"/>
                      <a:cs typeface="Times New Roman" pitchFamily="18" charset="0"/>
                    </a:rPr>
                    <a:t>24</a:t>
                  </a:r>
                </a:p>
                <a:p>
                  <a:pPr algn="ctr" eaLnBrk="0" hangingPunct="0">
                    <a:tabLst>
                      <a:tab pos="4619625" algn="l"/>
                    </a:tabLst>
                  </a:pPr>
                  <a:r>
                    <a:rPr lang="en-US" altLang="zh-CN">
                      <a:latin typeface="Times New Roman" pitchFamily="18" charset="0"/>
                      <a:cs typeface="Times New Roman" pitchFamily="18" charset="0"/>
                    </a:rPr>
                    <a:t>30</a:t>
                  </a:r>
                </a:p>
                <a:p>
                  <a:pPr algn="ctr" eaLnBrk="0" hangingPunct="0">
                    <a:tabLst>
                      <a:tab pos="4619625" algn="l"/>
                    </a:tabLst>
                  </a:pPr>
                  <a:r>
                    <a:rPr lang="en-US" altLang="zh-CN">
                      <a:latin typeface="Times New Roman" pitchFamily="18" charset="0"/>
                      <a:cs typeface="Times New Roman" pitchFamily="18" charset="0"/>
                    </a:rPr>
                    <a:t>15</a:t>
                  </a:r>
                  <a:endParaRPr lang="en-US" altLang="zh-CN"/>
                </a:p>
              </p:txBody>
            </p:sp>
            <p:sp>
              <p:nvSpPr>
                <p:cNvPr id="160878" name="Rectangle 110"/>
                <p:cNvSpPr>
                  <a:spLocks noChangeArrowheads="1"/>
                </p:cNvSpPr>
                <p:nvPr/>
              </p:nvSpPr>
              <p:spPr bwMode="auto">
                <a:xfrm>
                  <a:off x="2725" y="2817"/>
                  <a:ext cx="687" cy="1157"/>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13</a:t>
                  </a:r>
                </a:p>
                <a:p>
                  <a:pPr algn="ctr" eaLnBrk="0" hangingPunct="0">
                    <a:tabLst>
                      <a:tab pos="4619625" algn="l"/>
                    </a:tabLst>
                  </a:pPr>
                  <a:r>
                    <a:rPr lang="en-US" altLang="zh-CN">
                      <a:latin typeface="Times New Roman" pitchFamily="18" charset="0"/>
                      <a:cs typeface="Times New Roman" pitchFamily="18" charset="0"/>
                    </a:rPr>
                    <a:t>20</a:t>
                  </a:r>
                </a:p>
                <a:p>
                  <a:pPr algn="ctr" eaLnBrk="0" hangingPunct="0">
                    <a:tabLst>
                      <a:tab pos="4619625" algn="l"/>
                    </a:tabLst>
                  </a:pPr>
                  <a:r>
                    <a:rPr lang="en-US" altLang="zh-CN">
                      <a:latin typeface="Times New Roman" pitchFamily="18" charset="0"/>
                      <a:cs typeface="Times New Roman" pitchFamily="18" charset="0"/>
                    </a:rPr>
                    <a:t>27</a:t>
                  </a:r>
                </a:p>
                <a:p>
                  <a:pPr algn="ctr" eaLnBrk="0" hangingPunct="0">
                    <a:tabLst>
                      <a:tab pos="4619625" algn="l"/>
                    </a:tabLst>
                  </a:pPr>
                  <a:r>
                    <a:rPr lang="en-US" altLang="zh-CN">
                      <a:latin typeface="Times New Roman" pitchFamily="18" charset="0"/>
                      <a:cs typeface="Times New Roman" pitchFamily="18" charset="0"/>
                    </a:rPr>
                    <a:t>15</a:t>
                  </a:r>
                  <a:endParaRPr lang="en-US" altLang="zh-CN"/>
                </a:p>
              </p:txBody>
            </p:sp>
            <p:sp>
              <p:nvSpPr>
                <p:cNvPr id="160877" name="Rectangle 109"/>
                <p:cNvSpPr>
                  <a:spLocks noChangeArrowheads="1"/>
                </p:cNvSpPr>
                <p:nvPr/>
              </p:nvSpPr>
              <p:spPr bwMode="auto">
                <a:xfrm>
                  <a:off x="2051" y="2817"/>
                  <a:ext cx="687" cy="1157"/>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12</a:t>
                  </a:r>
                </a:p>
                <a:p>
                  <a:pPr algn="ctr" eaLnBrk="0" hangingPunct="0">
                    <a:tabLst>
                      <a:tab pos="4619625" algn="l"/>
                    </a:tabLst>
                  </a:pPr>
                  <a:r>
                    <a:rPr lang="en-US" altLang="zh-CN">
                      <a:latin typeface="Times New Roman" pitchFamily="18" charset="0"/>
                      <a:cs typeface="Times New Roman" pitchFamily="18" charset="0"/>
                    </a:rPr>
                    <a:t>18</a:t>
                  </a:r>
                </a:p>
                <a:p>
                  <a:pPr algn="ctr" eaLnBrk="0" hangingPunct="0">
                    <a:tabLst>
                      <a:tab pos="4619625" algn="l"/>
                    </a:tabLst>
                  </a:pPr>
                  <a:r>
                    <a:rPr lang="en-US" altLang="zh-CN">
                      <a:latin typeface="Times New Roman" pitchFamily="18" charset="0"/>
                      <a:cs typeface="Times New Roman" pitchFamily="18" charset="0"/>
                    </a:rPr>
                    <a:t>26</a:t>
                  </a:r>
                </a:p>
                <a:p>
                  <a:pPr algn="ctr" eaLnBrk="0" hangingPunct="0">
                    <a:tabLst>
                      <a:tab pos="4619625" algn="l"/>
                    </a:tabLst>
                  </a:pPr>
                  <a:r>
                    <a:rPr lang="en-US" altLang="zh-CN">
                      <a:latin typeface="Times New Roman" pitchFamily="18" charset="0"/>
                      <a:cs typeface="Times New Roman" pitchFamily="18" charset="0"/>
                    </a:rPr>
                    <a:t>14</a:t>
                  </a:r>
                  <a:endParaRPr lang="en-US" altLang="zh-CN"/>
                </a:p>
              </p:txBody>
            </p:sp>
            <p:sp>
              <p:nvSpPr>
                <p:cNvPr id="160876" name="Rectangle 108"/>
                <p:cNvSpPr>
                  <a:spLocks noChangeArrowheads="1"/>
                </p:cNvSpPr>
                <p:nvPr/>
              </p:nvSpPr>
              <p:spPr bwMode="auto">
                <a:xfrm>
                  <a:off x="1377" y="2817"/>
                  <a:ext cx="687" cy="1157"/>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11</a:t>
                  </a:r>
                </a:p>
                <a:p>
                  <a:pPr algn="ctr" eaLnBrk="0" hangingPunct="0">
                    <a:tabLst>
                      <a:tab pos="4619625" algn="l"/>
                    </a:tabLst>
                  </a:pPr>
                  <a:r>
                    <a:rPr lang="en-US" altLang="zh-CN">
                      <a:latin typeface="Times New Roman" pitchFamily="18" charset="0"/>
                      <a:cs typeface="Times New Roman" pitchFamily="18" charset="0"/>
                    </a:rPr>
                    <a:t>16</a:t>
                  </a:r>
                </a:p>
                <a:p>
                  <a:pPr algn="ctr" eaLnBrk="0" hangingPunct="0">
                    <a:tabLst>
                      <a:tab pos="4619625" algn="l"/>
                    </a:tabLst>
                  </a:pPr>
                  <a:r>
                    <a:rPr lang="en-US" altLang="zh-CN">
                      <a:latin typeface="Times New Roman" pitchFamily="18" charset="0"/>
                      <a:cs typeface="Times New Roman" pitchFamily="18" charset="0"/>
                    </a:rPr>
                    <a:t>25</a:t>
                  </a:r>
                </a:p>
                <a:p>
                  <a:pPr algn="ctr" eaLnBrk="0" hangingPunct="0">
                    <a:tabLst>
                      <a:tab pos="4619625" algn="l"/>
                    </a:tabLst>
                  </a:pPr>
                  <a:r>
                    <a:rPr lang="en-US" altLang="zh-CN">
                      <a:latin typeface="Times New Roman" pitchFamily="18" charset="0"/>
                      <a:cs typeface="Times New Roman" pitchFamily="18" charset="0"/>
                    </a:rPr>
                    <a:t>12</a:t>
                  </a:r>
                  <a:endParaRPr lang="en-US" altLang="zh-CN"/>
                </a:p>
              </p:txBody>
            </p:sp>
            <p:sp>
              <p:nvSpPr>
                <p:cNvPr id="160875" name="Rectangle 107"/>
                <p:cNvSpPr>
                  <a:spLocks noChangeArrowheads="1"/>
                </p:cNvSpPr>
                <p:nvPr/>
              </p:nvSpPr>
              <p:spPr bwMode="auto">
                <a:xfrm>
                  <a:off x="703" y="2817"/>
                  <a:ext cx="687" cy="1157"/>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en-US" altLang="zh-CN">
                      <a:latin typeface="Times New Roman" pitchFamily="18" charset="0"/>
                      <a:cs typeface="Times New Roman" pitchFamily="18" charset="0"/>
                    </a:rPr>
                    <a:t>1</a:t>
                  </a:r>
                </a:p>
                <a:p>
                  <a:pPr algn="ctr" eaLnBrk="0" hangingPunct="0">
                    <a:tabLst>
                      <a:tab pos="4619625" algn="l"/>
                    </a:tabLst>
                  </a:pPr>
                  <a:r>
                    <a:rPr lang="en-US" altLang="zh-CN">
                      <a:latin typeface="Times New Roman" pitchFamily="18" charset="0"/>
                      <a:cs typeface="Times New Roman" pitchFamily="18" charset="0"/>
                    </a:rPr>
                    <a:t>2</a:t>
                  </a:r>
                </a:p>
                <a:p>
                  <a:pPr algn="ctr" eaLnBrk="0" hangingPunct="0">
                    <a:tabLst>
                      <a:tab pos="4619625" algn="l"/>
                    </a:tabLst>
                  </a:pPr>
                  <a:r>
                    <a:rPr lang="en-US" altLang="zh-CN">
                      <a:latin typeface="Times New Roman" pitchFamily="18" charset="0"/>
                      <a:cs typeface="Times New Roman" pitchFamily="18" charset="0"/>
                    </a:rPr>
                    <a:t>3</a:t>
                  </a:r>
                </a:p>
                <a:p>
                  <a:pPr algn="ctr" eaLnBrk="0" hangingPunct="0">
                    <a:tabLst>
                      <a:tab pos="4619625" algn="l"/>
                    </a:tabLst>
                  </a:pPr>
                  <a:r>
                    <a:rPr lang="en-US" altLang="zh-CN">
                      <a:latin typeface="Times New Roman" pitchFamily="18" charset="0"/>
                      <a:cs typeface="Times New Roman" pitchFamily="18" charset="0"/>
                    </a:rPr>
                    <a:t>4</a:t>
                  </a:r>
                  <a:endParaRPr lang="en-US" altLang="zh-CN"/>
                </a:p>
              </p:txBody>
            </p:sp>
            <p:sp>
              <p:nvSpPr>
                <p:cNvPr id="160874" name="Rectangle 106"/>
                <p:cNvSpPr>
                  <a:spLocks noChangeArrowheads="1"/>
                </p:cNvSpPr>
                <p:nvPr/>
              </p:nvSpPr>
              <p:spPr bwMode="auto">
                <a:xfrm>
                  <a:off x="4073" y="1933"/>
                  <a:ext cx="687" cy="884"/>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第五年</a:t>
                  </a:r>
                  <a:endParaRPr lang="zh-CN" altLang="en-US"/>
                </a:p>
              </p:txBody>
            </p:sp>
            <p:sp>
              <p:nvSpPr>
                <p:cNvPr id="160873" name="Rectangle 105"/>
                <p:cNvSpPr>
                  <a:spLocks noChangeArrowheads="1"/>
                </p:cNvSpPr>
                <p:nvPr/>
              </p:nvSpPr>
              <p:spPr bwMode="auto">
                <a:xfrm>
                  <a:off x="3399" y="1933"/>
                  <a:ext cx="687" cy="884"/>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第四年</a:t>
                  </a:r>
                  <a:endParaRPr lang="zh-CN" altLang="en-US"/>
                </a:p>
              </p:txBody>
            </p:sp>
            <p:sp>
              <p:nvSpPr>
                <p:cNvPr id="160872" name="Rectangle 104"/>
                <p:cNvSpPr>
                  <a:spLocks noChangeArrowheads="1"/>
                </p:cNvSpPr>
                <p:nvPr/>
              </p:nvSpPr>
              <p:spPr bwMode="auto">
                <a:xfrm>
                  <a:off x="2725" y="1933"/>
                  <a:ext cx="687" cy="884"/>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第三年</a:t>
                  </a:r>
                  <a:endParaRPr lang="zh-CN" altLang="en-US"/>
                </a:p>
              </p:txBody>
            </p:sp>
            <p:sp>
              <p:nvSpPr>
                <p:cNvPr id="160871" name="Rectangle 103"/>
                <p:cNvSpPr>
                  <a:spLocks noChangeArrowheads="1"/>
                </p:cNvSpPr>
                <p:nvPr/>
              </p:nvSpPr>
              <p:spPr bwMode="auto">
                <a:xfrm>
                  <a:off x="2051" y="1933"/>
                  <a:ext cx="687" cy="884"/>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第二年</a:t>
                  </a:r>
                  <a:endParaRPr lang="zh-CN" altLang="en-US"/>
                </a:p>
              </p:txBody>
            </p:sp>
            <p:sp>
              <p:nvSpPr>
                <p:cNvPr id="160870" name="Rectangle 102"/>
                <p:cNvSpPr>
                  <a:spLocks noChangeArrowheads="1"/>
                </p:cNvSpPr>
                <p:nvPr/>
              </p:nvSpPr>
              <p:spPr bwMode="auto">
                <a:xfrm>
                  <a:off x="1377" y="1933"/>
                  <a:ext cx="687" cy="884"/>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tabLst>
                      <a:tab pos="4619625" algn="l"/>
                    </a:tabLst>
                  </a:pPr>
                  <a:r>
                    <a:rPr lang="zh-CN" altLang="en-US">
                      <a:latin typeface="Times New Roman" pitchFamily="18" charset="0"/>
                      <a:cs typeface="Times New Roman" pitchFamily="18" charset="0"/>
                    </a:rPr>
                    <a:t>第一年</a:t>
                  </a:r>
                  <a:endParaRPr lang="zh-CN" altLang="en-US"/>
                </a:p>
              </p:txBody>
            </p:sp>
            <p:sp>
              <p:nvSpPr>
                <p:cNvPr id="160869" name="Rectangle 101"/>
                <p:cNvSpPr>
                  <a:spLocks noChangeArrowheads="1"/>
                </p:cNvSpPr>
                <p:nvPr/>
              </p:nvSpPr>
              <p:spPr bwMode="auto">
                <a:xfrm>
                  <a:off x="703" y="1933"/>
                  <a:ext cx="687" cy="884"/>
                </a:xfrm>
                <a:prstGeom prst="rect">
                  <a:avLst/>
                </a:prstGeom>
                <a:solidFill>
                  <a:srgbClr val="9966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tabLst>
                      <a:tab pos="4619625" algn="l"/>
                    </a:tabLst>
                  </a:pPr>
                  <a:r>
                    <a:rPr lang="zh-CN" altLang="en-US">
                      <a:latin typeface="Times New Roman" pitchFamily="18" charset="0"/>
                      <a:cs typeface="Times New Roman" pitchFamily="18" charset="0"/>
                    </a:rPr>
                    <a:t>销售量</a:t>
                  </a:r>
                </a:p>
                <a:p>
                  <a:pPr eaLnBrk="0" hangingPunct="0">
                    <a:tabLst>
                      <a:tab pos="4619625" algn="l"/>
                    </a:tabLst>
                  </a:pPr>
                  <a:r>
                    <a:rPr lang="zh-CN" altLang="en-US">
                      <a:latin typeface="Times New Roman" pitchFamily="18" charset="0"/>
                      <a:cs typeface="Times New Roman" pitchFamily="18" charset="0"/>
                    </a:rPr>
                    <a:t>季度</a:t>
                  </a:r>
                  <a:endParaRPr lang="zh-CN" altLang="en-US"/>
                </a:p>
              </p:txBody>
            </p:sp>
            <p:sp>
              <p:nvSpPr>
                <p:cNvPr id="160881" name="Line 113"/>
                <p:cNvSpPr>
                  <a:spLocks noChangeShapeType="1"/>
                </p:cNvSpPr>
                <p:nvPr/>
              </p:nvSpPr>
              <p:spPr bwMode="auto">
                <a:xfrm>
                  <a:off x="703" y="1933"/>
                  <a:ext cx="4122" cy="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82" name="Line 114"/>
                <p:cNvSpPr>
                  <a:spLocks noChangeShapeType="1"/>
                </p:cNvSpPr>
                <p:nvPr/>
              </p:nvSpPr>
              <p:spPr bwMode="auto">
                <a:xfrm>
                  <a:off x="703" y="3974"/>
                  <a:ext cx="4122" cy="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83" name="Line 115"/>
                <p:cNvSpPr>
                  <a:spLocks noChangeShapeType="1"/>
                </p:cNvSpPr>
                <p:nvPr/>
              </p:nvSpPr>
              <p:spPr bwMode="auto">
                <a:xfrm>
                  <a:off x="703" y="1933"/>
                  <a:ext cx="0" cy="20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84" name="Line 116"/>
                <p:cNvSpPr>
                  <a:spLocks noChangeShapeType="1"/>
                </p:cNvSpPr>
                <p:nvPr/>
              </p:nvSpPr>
              <p:spPr bwMode="auto">
                <a:xfrm>
                  <a:off x="4747" y="1933"/>
                  <a:ext cx="0" cy="20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87" name="Line 119"/>
                <p:cNvSpPr>
                  <a:spLocks noChangeShapeType="1"/>
                </p:cNvSpPr>
                <p:nvPr/>
              </p:nvSpPr>
              <p:spPr bwMode="auto">
                <a:xfrm>
                  <a:off x="703" y="2817"/>
                  <a:ext cx="4122" cy="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89" name="Line 121"/>
                <p:cNvSpPr>
                  <a:spLocks noChangeShapeType="1"/>
                </p:cNvSpPr>
                <p:nvPr/>
              </p:nvSpPr>
              <p:spPr bwMode="auto">
                <a:xfrm>
                  <a:off x="1377" y="1933"/>
                  <a:ext cx="0" cy="20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92" name="Line 124"/>
                <p:cNvSpPr>
                  <a:spLocks noChangeShapeType="1"/>
                </p:cNvSpPr>
                <p:nvPr/>
              </p:nvSpPr>
              <p:spPr bwMode="auto">
                <a:xfrm>
                  <a:off x="2051" y="1933"/>
                  <a:ext cx="0" cy="20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95" name="Line 127"/>
                <p:cNvSpPr>
                  <a:spLocks noChangeShapeType="1"/>
                </p:cNvSpPr>
                <p:nvPr/>
              </p:nvSpPr>
              <p:spPr bwMode="auto">
                <a:xfrm>
                  <a:off x="2725" y="1933"/>
                  <a:ext cx="0" cy="20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98" name="Line 130"/>
                <p:cNvSpPr>
                  <a:spLocks noChangeShapeType="1"/>
                </p:cNvSpPr>
                <p:nvPr/>
              </p:nvSpPr>
              <p:spPr bwMode="auto">
                <a:xfrm>
                  <a:off x="3399" y="1933"/>
                  <a:ext cx="0" cy="20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901" name="Line 133"/>
                <p:cNvSpPr>
                  <a:spLocks noChangeShapeType="1"/>
                </p:cNvSpPr>
                <p:nvPr/>
              </p:nvSpPr>
              <p:spPr bwMode="auto">
                <a:xfrm>
                  <a:off x="4073" y="1933"/>
                  <a:ext cx="0" cy="2041"/>
                </a:xfrm>
                <a:prstGeom prst="line">
                  <a:avLst/>
                </a:prstGeom>
                <a:noFill/>
                <a:ln w="28575"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0855" name="Rectangle 87"/>
              <p:cNvSpPr>
                <a:spLocks noChangeArrowheads="1"/>
              </p:cNvSpPr>
              <p:nvPr/>
            </p:nvSpPr>
            <p:spPr bwMode="auto">
              <a:xfrm>
                <a:off x="431" y="1525"/>
                <a:ext cx="70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en-US" altLang="zh-CN" sz="1000" b="0">
                    <a:latin typeface="Times New Roman" pitchFamily="18" charset="0"/>
                    <a:cs typeface="Times New Roman" pitchFamily="18" charset="0"/>
                  </a:rPr>
                  <a:t>   </a:t>
                </a: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年份</a:t>
                </a:r>
              </a:p>
              <a:p>
                <a:pPr eaLnBrk="0" hangingPunct="0">
                  <a:tabLst>
                    <a:tab pos="4619625" algn="l"/>
                  </a:tabLst>
                </a:pPr>
                <a:endParaRPr lang="en-US" altLang="zh-CN" sz="1800" b="0"/>
              </a:p>
            </p:txBody>
          </p:sp>
        </p:grpSp>
        <p:sp>
          <p:nvSpPr>
            <p:cNvPr id="160853" name="Line 85"/>
            <p:cNvSpPr>
              <a:spLocks noChangeShapeType="1"/>
            </p:cNvSpPr>
            <p:nvPr/>
          </p:nvSpPr>
          <p:spPr bwMode="auto">
            <a:xfrm>
              <a:off x="567" y="1570"/>
              <a:ext cx="544" cy="8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852" name="Line 84"/>
            <p:cNvSpPr>
              <a:spLocks noChangeShapeType="1"/>
            </p:cNvSpPr>
            <p:nvPr/>
          </p:nvSpPr>
          <p:spPr bwMode="auto">
            <a:xfrm>
              <a:off x="295" y="1979"/>
              <a:ext cx="816"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60948"/>
                                        </p:tgtEl>
                                        <p:attrNameLst>
                                          <p:attrName>style.visibility</p:attrName>
                                        </p:attrNameLst>
                                      </p:cBhvr>
                                      <p:to>
                                        <p:strVal val="visible"/>
                                      </p:to>
                                    </p:set>
                                    <p:animEffect transition="in" filter="wipe(up)">
                                      <p:cBhvr>
                                        <p:cTn id="7" dur="500"/>
                                        <p:tgtEl>
                                          <p:spTgt spid="160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0934"/>
                                        </p:tgtEl>
                                        <p:attrNameLst>
                                          <p:attrName>style.visibility</p:attrName>
                                        </p:attrNameLst>
                                      </p:cBhvr>
                                      <p:to>
                                        <p:strVal val="visible"/>
                                      </p:to>
                                    </p:set>
                                    <p:animEffect transition="in" filter="wipe(up)">
                                      <p:cBhvr>
                                        <p:cTn id="12" dur="500"/>
                                        <p:tgtEl>
                                          <p:spTgt spid="160934"/>
                                        </p:tgtEl>
                                      </p:cBhvr>
                                    </p:animEffect>
                                  </p:childTnLst>
                                  <p:subTnLst>
                                    <p:set>
                                      <p:cBhvr override="childStyle">
                                        <p:cTn dur="1" fill="hold" display="0" masterRel="nextClick" afterEffect="1"/>
                                        <p:tgtEl>
                                          <p:spTgt spid="16093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0941"/>
                                        </p:tgtEl>
                                        <p:attrNameLst>
                                          <p:attrName>style.visibility</p:attrName>
                                        </p:attrNameLst>
                                      </p:cBhvr>
                                      <p:to>
                                        <p:strVal val="visible"/>
                                      </p:to>
                                    </p:set>
                                    <p:animEffect transition="in" filter="wipe(up)">
                                      <p:cBhvr>
                                        <p:cTn id="17" dur="500"/>
                                        <p:tgtEl>
                                          <p:spTgt spid="160941"/>
                                        </p:tgtEl>
                                      </p:cBhvr>
                                    </p:animEffect>
                                  </p:childTnLst>
                                </p:cTn>
                              </p:par>
                            </p:childTnLst>
                          </p:cTn>
                        </p:par>
                        <p:par>
                          <p:cTn id="18" fill="hold" nodeType="afterGroup">
                            <p:stCondLst>
                              <p:cond delay="500"/>
                            </p:stCondLst>
                            <p:childTnLst>
                              <p:par>
                                <p:cTn id="19" presetID="6" presetClass="entr" presetSubtype="16" fill="hold" grpId="0" nodeType="afterEffect">
                                  <p:stCondLst>
                                    <p:cond delay="0"/>
                                  </p:stCondLst>
                                  <p:childTnLst>
                                    <p:set>
                                      <p:cBhvr>
                                        <p:cTn id="20" dur="1" fill="hold">
                                          <p:stCondLst>
                                            <p:cond delay="0"/>
                                          </p:stCondLst>
                                        </p:cTn>
                                        <p:tgtEl>
                                          <p:spTgt spid="160935"/>
                                        </p:tgtEl>
                                        <p:attrNameLst>
                                          <p:attrName>style.visibility</p:attrName>
                                        </p:attrNameLst>
                                      </p:cBhvr>
                                      <p:to>
                                        <p:strVal val="visible"/>
                                      </p:to>
                                    </p:set>
                                    <p:animEffect transition="in" filter="circle(in)">
                                      <p:cBhvr>
                                        <p:cTn id="21" dur="2000"/>
                                        <p:tgtEl>
                                          <p:spTgt spid="160935"/>
                                        </p:tgtEl>
                                      </p:cBhvr>
                                    </p:animEffect>
                                  </p:childTnLst>
                                </p:cTn>
                              </p:par>
                            </p:childTnLst>
                          </p:cTn>
                        </p:par>
                        <p:par>
                          <p:cTn id="22" fill="hold" nodeType="afterGroup">
                            <p:stCondLst>
                              <p:cond delay="2500"/>
                            </p:stCondLst>
                            <p:childTnLst>
                              <p:par>
                                <p:cTn id="23" presetID="10" presetClass="entr" presetSubtype="0" fill="hold" nodeType="afterEffect">
                                  <p:stCondLst>
                                    <p:cond delay="0"/>
                                  </p:stCondLst>
                                  <p:childTnLst>
                                    <p:set>
                                      <p:cBhvr>
                                        <p:cTn id="24" dur="1" fill="hold">
                                          <p:stCondLst>
                                            <p:cond delay="0"/>
                                          </p:stCondLst>
                                        </p:cTn>
                                        <p:tgtEl>
                                          <p:spTgt spid="160936"/>
                                        </p:tgtEl>
                                        <p:attrNameLst>
                                          <p:attrName>style.visibility</p:attrName>
                                        </p:attrNameLst>
                                      </p:cBhvr>
                                      <p:to>
                                        <p:strVal val="visible"/>
                                      </p:to>
                                    </p:set>
                                    <p:animEffect transition="in" filter="fade">
                                      <p:cBhvr>
                                        <p:cTn id="25" dur="2000"/>
                                        <p:tgtEl>
                                          <p:spTgt spid="1609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0938"/>
                                        </p:tgtEl>
                                        <p:attrNameLst>
                                          <p:attrName>style.visibility</p:attrName>
                                        </p:attrNameLst>
                                      </p:cBhvr>
                                      <p:to>
                                        <p:strVal val="visible"/>
                                      </p:to>
                                    </p:set>
                                  </p:childTnLst>
                                </p:cTn>
                              </p:par>
                            </p:childTnLst>
                          </p:cTn>
                        </p:par>
                        <p:par>
                          <p:cTn id="30" fill="hold" nodeType="afterGroup">
                            <p:stCondLst>
                              <p:cond delay="0"/>
                            </p:stCondLst>
                            <p:childTnLst>
                              <p:par>
                                <p:cTn id="31" presetID="10" presetClass="entr" presetSubtype="0" fill="hold" nodeType="afterEffect">
                                  <p:stCondLst>
                                    <p:cond delay="0"/>
                                  </p:stCondLst>
                                  <p:childTnLst>
                                    <p:set>
                                      <p:cBhvr>
                                        <p:cTn id="32" dur="1" fill="hold">
                                          <p:stCondLst>
                                            <p:cond delay="0"/>
                                          </p:stCondLst>
                                        </p:cTn>
                                        <p:tgtEl>
                                          <p:spTgt spid="160939"/>
                                        </p:tgtEl>
                                        <p:attrNameLst>
                                          <p:attrName>style.visibility</p:attrName>
                                        </p:attrNameLst>
                                      </p:cBhvr>
                                      <p:to>
                                        <p:strVal val="visible"/>
                                      </p:to>
                                    </p:set>
                                    <p:animEffect transition="in" filter="fade">
                                      <p:cBhvr>
                                        <p:cTn id="33" dur="2000"/>
                                        <p:tgtEl>
                                          <p:spTgt spid="160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35" grpId="0"/>
      <p:bldP spid="16093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6" name="Rectangle 1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1805" name="Object 13"/>
          <p:cNvGraphicFramePr>
            <a:graphicFrameLocks noChangeAspect="1"/>
          </p:cNvGraphicFramePr>
          <p:nvPr/>
        </p:nvGraphicFramePr>
        <p:xfrm>
          <a:off x="1541463" y="549275"/>
          <a:ext cx="5046662" cy="857250"/>
        </p:xfrm>
        <a:graphic>
          <a:graphicData uri="http://schemas.openxmlformats.org/presentationml/2006/ole">
            <mc:AlternateContent xmlns:mc="http://schemas.openxmlformats.org/markup-compatibility/2006">
              <mc:Choice xmlns:v="urn:schemas-microsoft-com:vml" Requires="v">
                <p:oleObj spid="_x0000_s161832" name="公式" r:id="rId3" imgW="2234880" imgH="457200" progId="Equation.3">
                  <p:embed/>
                </p:oleObj>
              </mc:Choice>
              <mc:Fallback>
                <p:oleObj name="公式" r:id="rId3" imgW="2234880" imgH="4572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463" y="549275"/>
                        <a:ext cx="5046662"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811" name="Rectangle 1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1829" name="Group 37"/>
          <p:cNvGrpSpPr>
            <a:grpSpLocks/>
          </p:cNvGrpSpPr>
          <p:nvPr/>
        </p:nvGrpSpPr>
        <p:grpSpPr bwMode="auto">
          <a:xfrm>
            <a:off x="317500" y="1268413"/>
            <a:ext cx="8497888" cy="2647950"/>
            <a:chOff x="200" y="799"/>
            <a:chExt cx="5353" cy="1668"/>
          </a:xfrm>
        </p:grpSpPr>
        <p:sp>
          <p:nvSpPr>
            <p:cNvPr id="161807" name="Text Box 15"/>
            <p:cNvSpPr txBox="1">
              <a:spLocks noChangeArrowheads="1"/>
            </p:cNvSpPr>
            <p:nvPr/>
          </p:nvSpPr>
          <p:spPr bwMode="auto">
            <a:xfrm>
              <a:off x="200" y="799"/>
              <a:ext cx="5353"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求得       </a:t>
              </a:r>
              <a:r>
                <a:rPr lang="en-US" altLang="zh-CN" i="1">
                  <a:solidFill>
                    <a:srgbClr val="0000FF"/>
                  </a:solidFill>
                </a:rPr>
                <a:t>a</a:t>
              </a:r>
              <a:r>
                <a:rPr lang="en-US" altLang="zh-CN">
                  <a:solidFill>
                    <a:srgbClr val="0000FF"/>
                  </a:solidFill>
                </a:rPr>
                <a:t>=1.3</a:t>
              </a:r>
              <a:r>
                <a:rPr lang="zh-CN" altLang="en-US"/>
                <a:t>，  </a:t>
              </a:r>
              <a:r>
                <a:rPr lang="en-US" altLang="zh-CN" i="1">
                  <a:solidFill>
                    <a:srgbClr val="0000FF"/>
                  </a:solidFill>
                </a:rPr>
                <a:t>b</a:t>
              </a:r>
              <a:r>
                <a:rPr lang="en-US" altLang="zh-CN">
                  <a:solidFill>
                    <a:srgbClr val="0000FF"/>
                  </a:solidFill>
                </a:rPr>
                <a:t>=9.5</a:t>
              </a:r>
              <a:r>
                <a:rPr lang="zh-CN" altLang="en-US"/>
                <a:t>。</a:t>
              </a:r>
            </a:p>
            <a:p>
              <a:r>
                <a:rPr lang="zh-CN" altLang="en-US"/>
                <a:t>根据                              预测第六年起第一季度的销售量  为  </a:t>
              </a:r>
            </a:p>
            <a:p>
              <a:r>
                <a:rPr lang="zh-CN" altLang="en-US"/>
                <a:t>       </a:t>
              </a:r>
              <a:r>
                <a:rPr lang="en-US" altLang="zh-CN">
                  <a:solidFill>
                    <a:srgbClr val="0000FF"/>
                  </a:solidFill>
                </a:rPr>
                <a:t>=17.3</a:t>
              </a:r>
              <a:r>
                <a:rPr lang="zh-CN" altLang="en-US"/>
                <a:t>，     </a:t>
              </a:r>
              <a:r>
                <a:rPr lang="en-US" altLang="zh-CN">
                  <a:solidFill>
                    <a:srgbClr val="0000FF"/>
                  </a:solidFill>
                </a:rPr>
                <a:t>=18.6</a:t>
              </a:r>
              <a:r>
                <a:rPr lang="zh-CN" altLang="en-US"/>
                <a:t>，</a:t>
              </a:r>
              <a:r>
                <a:rPr lang="en-US" altLang="zh-CN"/>
                <a:t>…</a:t>
              </a:r>
            </a:p>
            <a:p>
              <a:r>
                <a:rPr lang="zh-CN" altLang="en-US"/>
                <a:t>如认为销售量并非逐年等量增长而是按前一年或前几年同期销售量的一定比例增长的，则可建立相应的差分方程模型。仍以第一季度为例，为简便起见不再引入上标，以表示   第</a:t>
              </a:r>
              <a:r>
                <a:rPr lang="en-US" altLang="zh-CN" i="1">
                  <a:solidFill>
                    <a:srgbClr val="0000FF"/>
                  </a:solidFill>
                </a:rPr>
                <a:t>t</a:t>
              </a:r>
              <a:r>
                <a:rPr lang="zh-CN" altLang="en-US"/>
                <a:t>年第一节季度的销售量，建立形式如下的差分方程：</a:t>
              </a:r>
            </a:p>
          </p:txBody>
        </p:sp>
        <p:graphicFrame>
          <p:nvGraphicFramePr>
            <p:cNvPr id="161808" name="Object 16"/>
            <p:cNvGraphicFramePr>
              <a:graphicFrameLocks noChangeAspect="1"/>
            </p:cNvGraphicFramePr>
            <p:nvPr/>
          </p:nvGraphicFramePr>
          <p:xfrm>
            <a:off x="654" y="1005"/>
            <a:ext cx="1588" cy="339"/>
          </p:xfrm>
          <a:graphic>
            <a:graphicData uri="http://schemas.openxmlformats.org/presentationml/2006/ole">
              <mc:AlternateContent xmlns:mc="http://schemas.openxmlformats.org/markup-compatibility/2006">
                <mc:Choice xmlns:v="urn:schemas-microsoft-com:vml" Requires="v">
                  <p:oleObj spid="_x0000_s161833" name="公式" r:id="rId5" imgW="990360" imgH="241200" progId="Equation.3">
                    <p:embed/>
                  </p:oleObj>
                </mc:Choice>
                <mc:Fallback>
                  <p:oleObj name="公式" r:id="rId5" imgW="990360" imgH="2412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 y="1005"/>
                          <a:ext cx="1588"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0" name="Object 18"/>
            <p:cNvGraphicFramePr>
              <a:graphicFrameLocks noChangeAspect="1"/>
            </p:cNvGraphicFramePr>
            <p:nvPr/>
          </p:nvGraphicFramePr>
          <p:xfrm>
            <a:off x="287" y="1253"/>
            <a:ext cx="367" cy="348"/>
          </p:xfrm>
          <a:graphic>
            <a:graphicData uri="http://schemas.openxmlformats.org/presentationml/2006/ole">
              <mc:AlternateContent xmlns:mc="http://schemas.openxmlformats.org/markup-compatibility/2006">
                <mc:Choice xmlns:v="urn:schemas-microsoft-com:vml" Requires="v">
                  <p:oleObj spid="_x0000_s161834" name="公式" r:id="rId7" imgW="253800" imgH="241200" progId="Equation.3">
                    <p:embed/>
                  </p:oleObj>
                </mc:Choice>
                <mc:Fallback>
                  <p:oleObj name="公式" r:id="rId7" imgW="253800" imgH="2412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 y="1253"/>
                          <a:ext cx="367"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2" name="Object 20"/>
            <p:cNvGraphicFramePr>
              <a:graphicFrameLocks noChangeAspect="1"/>
            </p:cNvGraphicFramePr>
            <p:nvPr/>
          </p:nvGraphicFramePr>
          <p:xfrm>
            <a:off x="1239" y="1207"/>
            <a:ext cx="367" cy="329"/>
          </p:xfrm>
          <a:graphic>
            <a:graphicData uri="http://schemas.openxmlformats.org/presentationml/2006/ole">
              <mc:AlternateContent xmlns:mc="http://schemas.openxmlformats.org/markup-compatibility/2006">
                <mc:Choice xmlns:v="urn:schemas-microsoft-com:vml" Requires="v">
                  <p:oleObj spid="_x0000_s161835" name="公式" r:id="rId9" imgW="253800" imgH="228600" progId="Equation.3">
                    <p:embed/>
                  </p:oleObj>
                </mc:Choice>
                <mc:Fallback>
                  <p:oleObj name="公式" r:id="rId9" imgW="253800" imgH="2286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9" y="1207"/>
                          <a:ext cx="367"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1815" name="Rectangle 23"/>
          <p:cNvSpPr>
            <a:spLocks noChangeArrowheads="1"/>
          </p:cNvSpPr>
          <p:nvPr/>
        </p:nvSpPr>
        <p:spPr bwMode="auto">
          <a:xfrm>
            <a:off x="0" y="2955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1830" name="Group 38"/>
          <p:cNvGrpSpPr>
            <a:grpSpLocks/>
          </p:cNvGrpSpPr>
          <p:nvPr/>
        </p:nvGrpSpPr>
        <p:grpSpPr bwMode="auto">
          <a:xfrm>
            <a:off x="533400" y="4005263"/>
            <a:ext cx="6577013" cy="469900"/>
            <a:chOff x="336" y="2523"/>
            <a:chExt cx="4143" cy="296"/>
          </a:xfrm>
        </p:grpSpPr>
        <p:graphicFrame>
          <p:nvGraphicFramePr>
            <p:cNvPr id="161814" name="Object 22"/>
            <p:cNvGraphicFramePr>
              <a:graphicFrameLocks noChangeAspect="1"/>
            </p:cNvGraphicFramePr>
            <p:nvPr/>
          </p:nvGraphicFramePr>
          <p:xfrm>
            <a:off x="336" y="2523"/>
            <a:ext cx="1225" cy="291"/>
          </p:xfrm>
          <a:graphic>
            <a:graphicData uri="http://schemas.openxmlformats.org/presentationml/2006/ole">
              <mc:AlternateContent xmlns:mc="http://schemas.openxmlformats.org/markup-compatibility/2006">
                <mc:Choice xmlns:v="urn:schemas-microsoft-com:vml" Requires="v">
                  <p:oleObj spid="_x0000_s161836" name="公式" r:id="rId11" imgW="965160" imgH="228600" progId="Equation.3">
                    <p:embed/>
                  </p:oleObj>
                </mc:Choice>
                <mc:Fallback>
                  <p:oleObj name="公式" r:id="rId11" imgW="965160" imgH="2286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 y="2523"/>
                          <a:ext cx="1225"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6" name="Rectangle 24"/>
            <p:cNvSpPr>
              <a:spLocks noChangeArrowheads="1"/>
            </p:cNvSpPr>
            <p:nvPr/>
          </p:nvSpPr>
          <p:spPr bwMode="auto">
            <a:xfrm>
              <a:off x="1516" y="2523"/>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itchFamily="18" charset="0"/>
                  <a:cs typeface="Times New Roman" pitchFamily="18" charset="0"/>
                </a:rPr>
                <a:t>或</a:t>
              </a:r>
              <a:endParaRPr lang="zh-CN" altLang="en-US"/>
            </a:p>
          </p:txBody>
        </p:sp>
        <p:graphicFrame>
          <p:nvGraphicFramePr>
            <p:cNvPr id="161813" name="Object 21"/>
            <p:cNvGraphicFramePr>
              <a:graphicFrameLocks noChangeAspect="1"/>
            </p:cNvGraphicFramePr>
            <p:nvPr/>
          </p:nvGraphicFramePr>
          <p:xfrm>
            <a:off x="1833" y="2523"/>
            <a:ext cx="1905" cy="296"/>
          </p:xfrm>
          <a:graphic>
            <a:graphicData uri="http://schemas.openxmlformats.org/presentationml/2006/ole">
              <mc:AlternateContent xmlns:mc="http://schemas.openxmlformats.org/markup-compatibility/2006">
                <mc:Choice xmlns:v="urn:schemas-microsoft-com:vml" Requires="v">
                  <p:oleObj spid="_x0000_s161837" name="公式" r:id="rId13" imgW="1473120" imgH="228600" progId="Equation.3">
                    <p:embed/>
                  </p:oleObj>
                </mc:Choice>
                <mc:Fallback>
                  <p:oleObj name="公式" r:id="rId13" imgW="1473120" imgH="2286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3" y="2523"/>
                          <a:ext cx="1905"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7" name="Rectangle 25"/>
            <p:cNvSpPr>
              <a:spLocks noChangeArrowheads="1"/>
            </p:cNvSpPr>
            <p:nvPr/>
          </p:nvSpPr>
          <p:spPr bwMode="auto">
            <a:xfrm>
              <a:off x="3784" y="2523"/>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等等。</a:t>
              </a:r>
              <a:endParaRPr lang="zh-CN" altLang="en-US"/>
            </a:p>
          </p:txBody>
        </p:sp>
      </p:grpSp>
      <p:grpSp>
        <p:nvGrpSpPr>
          <p:cNvPr id="161831" name="Group 39"/>
          <p:cNvGrpSpPr>
            <a:grpSpLocks/>
          </p:cNvGrpSpPr>
          <p:nvPr/>
        </p:nvGrpSpPr>
        <p:grpSpPr bwMode="auto">
          <a:xfrm>
            <a:off x="-36513" y="4470400"/>
            <a:ext cx="8732838" cy="1227138"/>
            <a:chOff x="-23" y="2816"/>
            <a:chExt cx="5501" cy="773"/>
          </a:xfrm>
        </p:grpSpPr>
        <p:sp>
          <p:nvSpPr>
            <p:cNvPr id="161825" name="Rectangle 33"/>
            <p:cNvSpPr>
              <a:spLocks noChangeArrowheads="1"/>
            </p:cNvSpPr>
            <p:nvPr/>
          </p:nvSpPr>
          <p:spPr bwMode="auto">
            <a:xfrm>
              <a:off x="-23" y="2816"/>
              <a:ext cx="5501"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上述差分方程中的系数不一定能使所有统计数据吻合，较为合</a:t>
              </a:r>
            </a:p>
            <a:p>
              <a:r>
                <a:rPr lang="zh-CN" altLang="en-US">
                  <a:latin typeface="Times New Roman" pitchFamily="18" charset="0"/>
                  <a:cs typeface="Times New Roman" pitchFamily="18" charset="0"/>
                </a:rPr>
                <a:t>理的办法是用最小二乘法求一组总体吻合较好的数据。以建立</a:t>
              </a:r>
            </a:p>
            <a:p>
              <a:r>
                <a:rPr lang="zh-CN" altLang="en-US">
                  <a:latin typeface="Times New Roman" pitchFamily="18" charset="0"/>
                  <a:cs typeface="Times New Roman" pitchFamily="18" charset="0"/>
                </a:rPr>
                <a:t>二阶差分方程 </a:t>
              </a:r>
              <a:endParaRPr lang="zh-CN" altLang="en-US"/>
            </a:p>
          </p:txBody>
        </p:sp>
        <p:graphicFrame>
          <p:nvGraphicFramePr>
            <p:cNvPr id="161824" name="Object 32"/>
            <p:cNvGraphicFramePr>
              <a:graphicFrameLocks noChangeAspect="1"/>
            </p:cNvGraphicFramePr>
            <p:nvPr/>
          </p:nvGraphicFramePr>
          <p:xfrm>
            <a:off x="1425" y="3294"/>
            <a:ext cx="1897" cy="295"/>
          </p:xfrm>
          <a:graphic>
            <a:graphicData uri="http://schemas.openxmlformats.org/presentationml/2006/ole">
              <mc:AlternateContent xmlns:mc="http://schemas.openxmlformats.org/markup-compatibility/2006">
                <mc:Choice xmlns:v="urn:schemas-microsoft-com:vml" Requires="v">
                  <p:oleObj spid="_x0000_s161838" name="公式" r:id="rId15" imgW="1473120" imgH="228600" progId="Equation.3">
                    <p:embed/>
                  </p:oleObj>
                </mc:Choice>
                <mc:Fallback>
                  <p:oleObj name="公式" r:id="rId15" imgW="1473120" imgH="22860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5" y="3294"/>
                          <a:ext cx="1897"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6" name="Rectangle 34"/>
            <p:cNvSpPr>
              <a:spLocks noChangeArrowheads="1"/>
            </p:cNvSpPr>
            <p:nvPr/>
          </p:nvSpPr>
          <p:spPr bwMode="auto">
            <a:xfrm>
              <a:off x="3103" y="3294"/>
              <a:ext cx="2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为例，为选取</a:t>
              </a:r>
              <a:r>
                <a:rPr lang="en-US" altLang="zh-CN" i="1">
                  <a:solidFill>
                    <a:srgbClr val="0000FF"/>
                  </a:solidFill>
                  <a:latin typeface="Times New Roman" pitchFamily="18" charset="0"/>
                  <a:cs typeface="Times New Roman" pitchFamily="18" charset="0"/>
                </a:rPr>
                <a:t>a</a:t>
              </a:r>
              <a:r>
                <a:rPr lang="en-US" altLang="zh-CN" baseline="-30000">
                  <a:solidFill>
                    <a:srgbClr val="0000FF"/>
                  </a:solidFill>
                  <a:latin typeface="Times New Roman" pitchFamily="18" charset="0"/>
                  <a:cs typeface="Times New Roman" pitchFamily="18" charset="0"/>
                </a:rPr>
                <a:t>0</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a</a:t>
              </a:r>
              <a:r>
                <a:rPr lang="en-US" altLang="zh-CN" baseline="-30000">
                  <a:solidFill>
                    <a:srgbClr val="0000FF"/>
                  </a:solidFill>
                  <a:latin typeface="Times New Roman" pitchFamily="18" charset="0"/>
                  <a:cs typeface="Times New Roman" pitchFamily="18" charset="0"/>
                </a:rPr>
                <a:t>1</a:t>
              </a:r>
              <a:r>
                <a:rPr lang="en-US" altLang="zh-CN">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a</a:t>
              </a:r>
              <a:r>
                <a:rPr lang="en-US" altLang="zh-CN" baseline="-30000">
                  <a:solidFill>
                    <a:srgbClr val="0000FF"/>
                  </a:solidFill>
                  <a:latin typeface="Times New Roman" pitchFamily="18" charset="0"/>
                  <a:cs typeface="Times New Roman" pitchFamily="18" charset="0"/>
                </a:rPr>
                <a:t>2</a:t>
              </a:r>
              <a:r>
                <a:rPr lang="zh-CN" altLang="en-US">
                  <a:latin typeface="Times New Roman" pitchFamily="18" charset="0"/>
                  <a:cs typeface="Times New Roman" pitchFamily="18" charset="0"/>
                </a:rPr>
                <a:t>使</a:t>
              </a:r>
              <a:endParaRPr lang="zh-CN" altLang="en-US"/>
            </a:p>
          </p:txBody>
        </p:sp>
      </p:grpSp>
      <p:graphicFrame>
        <p:nvGraphicFramePr>
          <p:cNvPr id="161823" name="Object 31"/>
          <p:cNvGraphicFramePr>
            <a:graphicFrameLocks noChangeAspect="1"/>
          </p:cNvGraphicFramePr>
          <p:nvPr/>
        </p:nvGraphicFramePr>
        <p:xfrm>
          <a:off x="893763" y="5661025"/>
          <a:ext cx="3162300" cy="766763"/>
        </p:xfrm>
        <a:graphic>
          <a:graphicData uri="http://schemas.openxmlformats.org/presentationml/2006/ole">
            <mc:AlternateContent xmlns:mc="http://schemas.openxmlformats.org/markup-compatibility/2006">
              <mc:Choice xmlns:v="urn:schemas-microsoft-com:vml" Requires="v">
                <p:oleObj spid="_x0000_s161839" name="公式" r:id="rId17" imgW="1765080" imgH="431640" progId="Equation.3">
                  <p:embed/>
                </p:oleObj>
              </mc:Choice>
              <mc:Fallback>
                <p:oleObj name="公式" r:id="rId17" imgW="1765080" imgH="431640"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3763" y="5661025"/>
                        <a:ext cx="31623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7" name="Rectangle 35"/>
          <p:cNvSpPr>
            <a:spLocks noChangeArrowheads="1"/>
          </p:cNvSpPr>
          <p:nvPr/>
        </p:nvSpPr>
        <p:spPr bwMode="auto">
          <a:xfrm>
            <a:off x="3917950" y="5805488"/>
            <a:ext cx="352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最小，解线性方程组：</a:t>
            </a:r>
            <a:endParaRPr lang="zh-CN" altLang="en-US"/>
          </a:p>
        </p:txBody>
      </p:sp>
      <p:sp>
        <p:nvSpPr>
          <p:cNvPr id="161828" name="Rectangle 36"/>
          <p:cNvSpPr>
            <a:spLocks noChangeArrowheads="1"/>
          </p:cNvSpPr>
          <p:nvPr/>
        </p:nvSpPr>
        <p:spPr bwMode="auto">
          <a:xfrm>
            <a:off x="323850" y="476250"/>
            <a:ext cx="8640763" cy="6048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1828"/>
                                        </p:tgtEl>
                                        <p:attrNameLst>
                                          <p:attrName>style.visibility</p:attrName>
                                        </p:attrNameLst>
                                      </p:cBhvr>
                                      <p:to>
                                        <p:strVal val="visible"/>
                                      </p:to>
                                    </p:set>
                                    <p:animEffect transition="in" filter="wipe(up)">
                                      <p:cBhvr>
                                        <p:cTn id="7" dur="500"/>
                                        <p:tgtEl>
                                          <p:spTgt spid="16182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61805"/>
                                        </p:tgtEl>
                                        <p:attrNameLst>
                                          <p:attrName>style.visibility</p:attrName>
                                        </p:attrNameLst>
                                      </p:cBhvr>
                                      <p:to>
                                        <p:strVal val="visible"/>
                                      </p:to>
                                    </p:set>
                                    <p:animEffect transition="in" filter="blinds(horizontal)">
                                      <p:cBhvr>
                                        <p:cTn id="11" dur="500"/>
                                        <p:tgtEl>
                                          <p:spTgt spid="1618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61829"/>
                                        </p:tgtEl>
                                        <p:attrNameLst>
                                          <p:attrName>style.visibility</p:attrName>
                                        </p:attrNameLst>
                                      </p:cBhvr>
                                      <p:to>
                                        <p:strVal val="visible"/>
                                      </p:to>
                                    </p:set>
                                    <p:animEffect transition="in" filter="dissolve">
                                      <p:cBhvr>
                                        <p:cTn id="16" dur="500"/>
                                        <p:tgtEl>
                                          <p:spTgt spid="1618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161830"/>
                                        </p:tgtEl>
                                        <p:attrNameLst>
                                          <p:attrName>style.visibility</p:attrName>
                                        </p:attrNameLst>
                                      </p:cBhvr>
                                      <p:to>
                                        <p:strVal val="visible"/>
                                      </p:to>
                                    </p:set>
                                    <p:animEffect transition="in" filter="slide(fromBottom)">
                                      <p:cBhvr>
                                        <p:cTn id="21" dur="500"/>
                                        <p:tgtEl>
                                          <p:spTgt spid="1618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161831"/>
                                        </p:tgtEl>
                                        <p:attrNameLst>
                                          <p:attrName>style.visibility</p:attrName>
                                        </p:attrNameLst>
                                      </p:cBhvr>
                                      <p:to>
                                        <p:strVal val="visible"/>
                                      </p:to>
                                    </p:set>
                                    <p:animEffect transition="in" filter="diamond(in)">
                                      <p:cBhvr>
                                        <p:cTn id="26" dur="2000"/>
                                        <p:tgtEl>
                                          <p:spTgt spid="1618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61823"/>
                                        </p:tgtEl>
                                        <p:attrNameLst>
                                          <p:attrName>style.visibility</p:attrName>
                                        </p:attrNameLst>
                                      </p:cBhvr>
                                      <p:to>
                                        <p:strVal val="visible"/>
                                      </p:to>
                                    </p:set>
                                    <p:animEffect transition="in" filter="fade">
                                      <p:cBhvr>
                                        <p:cTn id="31" dur="2000"/>
                                        <p:tgtEl>
                                          <p:spTgt spid="161823"/>
                                        </p:tgtEl>
                                      </p:cBhvr>
                                    </p:animEffect>
                                  </p:childTnLst>
                                </p:cTn>
                              </p:par>
                            </p:childTnLst>
                          </p:cTn>
                        </p:par>
                        <p:par>
                          <p:cTn id="32" fill="hold" nodeType="afterGroup">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61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27" grpId="0"/>
      <p:bldP spid="16182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26" name="Group 10"/>
          <p:cNvGrpSpPr>
            <a:grpSpLocks/>
          </p:cNvGrpSpPr>
          <p:nvPr/>
        </p:nvGrpSpPr>
        <p:grpSpPr bwMode="auto">
          <a:xfrm flipV="1">
            <a:off x="468313" y="476250"/>
            <a:ext cx="8229600" cy="6048375"/>
            <a:chOff x="240" y="432"/>
            <a:chExt cx="5184" cy="3095"/>
          </a:xfrm>
        </p:grpSpPr>
        <p:sp>
          <p:nvSpPr>
            <p:cNvPr id="162827" name="Line 11"/>
            <p:cNvSpPr>
              <a:spLocks noChangeShapeType="1"/>
            </p:cNvSpPr>
            <p:nvPr/>
          </p:nvSpPr>
          <p:spPr bwMode="auto">
            <a:xfrm>
              <a:off x="240" y="432"/>
              <a:ext cx="5184" cy="0"/>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8" name="Line 12"/>
            <p:cNvSpPr>
              <a:spLocks noChangeShapeType="1"/>
            </p:cNvSpPr>
            <p:nvPr/>
          </p:nvSpPr>
          <p:spPr bwMode="auto">
            <a:xfrm>
              <a:off x="240" y="432"/>
              <a:ext cx="0" cy="2928"/>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9" name="Line 13"/>
            <p:cNvSpPr>
              <a:spLocks noChangeShapeType="1"/>
            </p:cNvSpPr>
            <p:nvPr/>
          </p:nvSpPr>
          <p:spPr bwMode="auto">
            <a:xfrm>
              <a:off x="5424" y="432"/>
              <a:ext cx="0" cy="2784"/>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30" name="Freeform 14"/>
            <p:cNvSpPr>
              <a:spLocks/>
            </p:cNvSpPr>
            <p:nvPr/>
          </p:nvSpPr>
          <p:spPr bwMode="auto">
            <a:xfrm>
              <a:off x="246" y="3196"/>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2832" name="Rectangle 16"/>
          <p:cNvSpPr>
            <a:spLocks noChangeArrowheads="1"/>
          </p:cNvSpPr>
          <p:nvPr/>
        </p:nvSpPr>
        <p:spPr bwMode="auto">
          <a:xfrm>
            <a:off x="0"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2831" name="Object 15"/>
          <p:cNvGraphicFramePr>
            <a:graphicFrameLocks noChangeAspect="1"/>
          </p:cNvGraphicFramePr>
          <p:nvPr/>
        </p:nvGraphicFramePr>
        <p:xfrm>
          <a:off x="827088" y="908050"/>
          <a:ext cx="7705725" cy="2608263"/>
        </p:xfrm>
        <a:graphic>
          <a:graphicData uri="http://schemas.openxmlformats.org/presentationml/2006/ole">
            <mc:AlternateContent xmlns:mc="http://schemas.openxmlformats.org/markup-compatibility/2006">
              <mc:Choice xmlns:v="urn:schemas-microsoft-com:vml" Requires="v">
                <p:oleObj spid="_x0000_s162838" name="公式" r:id="rId3" imgW="3568680" imgH="1422360" progId="Equation.3">
                  <p:embed/>
                </p:oleObj>
              </mc:Choice>
              <mc:Fallback>
                <p:oleObj name="公式" r:id="rId3" imgW="3568680" imgH="142236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908050"/>
                        <a:ext cx="7705725" cy="2608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834" name="Rectangle 18"/>
          <p:cNvSpPr>
            <a:spLocks noChangeArrowheads="1"/>
          </p:cNvSpPr>
          <p:nvPr/>
        </p:nvSpPr>
        <p:spPr bwMode="auto">
          <a:xfrm>
            <a:off x="528638" y="3716338"/>
            <a:ext cx="1379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tabLst>
                <a:tab pos="4619625" algn="l"/>
              </a:tabLst>
            </a:pPr>
            <a:r>
              <a:rPr lang="zh-CN" altLang="en-US">
                <a:latin typeface="Times New Roman" pitchFamily="18" charset="0"/>
                <a:cs typeface="Times New Roman" pitchFamily="18" charset="0"/>
              </a:rPr>
              <a:t>即求解</a:t>
            </a:r>
            <a:endParaRPr lang="zh-CN" altLang="en-US"/>
          </a:p>
        </p:txBody>
      </p:sp>
      <p:graphicFrame>
        <p:nvGraphicFramePr>
          <p:cNvPr id="162833" name="Object 17"/>
          <p:cNvGraphicFramePr>
            <a:graphicFrameLocks noChangeAspect="1"/>
          </p:cNvGraphicFramePr>
          <p:nvPr/>
        </p:nvGraphicFramePr>
        <p:xfrm>
          <a:off x="3071813" y="3573463"/>
          <a:ext cx="3013075" cy="1193800"/>
        </p:xfrm>
        <a:graphic>
          <a:graphicData uri="http://schemas.openxmlformats.org/presentationml/2006/ole">
            <mc:AlternateContent xmlns:mc="http://schemas.openxmlformats.org/markup-compatibility/2006">
              <mc:Choice xmlns:v="urn:schemas-microsoft-com:vml" Requires="v">
                <p:oleObj spid="_x0000_s162839" name="公式" r:id="rId5" imgW="1803240" imgH="711000" progId="Equation.3">
                  <p:embed/>
                </p:oleObj>
              </mc:Choice>
              <mc:Fallback>
                <p:oleObj name="公式" r:id="rId5" imgW="1803240" imgH="7110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13" y="3573463"/>
                        <a:ext cx="3013075"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836" name="Rectangle 20"/>
          <p:cNvSpPr>
            <a:spLocks noChangeArrowheads="1"/>
          </p:cNvSpPr>
          <p:nvPr/>
        </p:nvSpPr>
        <p:spPr bwMode="auto">
          <a:xfrm>
            <a:off x="755650" y="4906963"/>
            <a:ext cx="641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得</a:t>
            </a:r>
            <a:r>
              <a:rPr lang="en-US" altLang="zh-CN" i="1">
                <a:solidFill>
                  <a:srgbClr val="0000FF"/>
                </a:solidFill>
                <a:latin typeface="Times New Roman" pitchFamily="18" charset="0"/>
                <a:cs typeface="Times New Roman" pitchFamily="18" charset="0"/>
              </a:rPr>
              <a:t>a</a:t>
            </a:r>
            <a:r>
              <a:rPr lang="en-US" altLang="zh-CN" baseline="-30000">
                <a:solidFill>
                  <a:srgbClr val="0000FF"/>
                </a:solidFill>
                <a:latin typeface="Times New Roman" pitchFamily="18" charset="0"/>
                <a:cs typeface="Times New Roman" pitchFamily="18" charset="0"/>
              </a:rPr>
              <a:t>0</a:t>
            </a:r>
            <a:r>
              <a:rPr lang="en-US" altLang="zh-CN">
                <a:solidFill>
                  <a:srgbClr val="0000FF"/>
                </a:solidFill>
                <a:latin typeface="Times New Roman" pitchFamily="18" charset="0"/>
                <a:cs typeface="Times New Roman" pitchFamily="18" charset="0"/>
              </a:rPr>
              <a:t>=-8</a:t>
            </a:r>
            <a:r>
              <a:rPr lang="zh-CN" altLang="en-US">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a</a:t>
            </a:r>
            <a:r>
              <a:rPr lang="en-US" altLang="zh-CN" baseline="-30000">
                <a:solidFill>
                  <a:srgbClr val="0000FF"/>
                </a:solidFill>
                <a:latin typeface="Times New Roman" pitchFamily="18" charset="0"/>
                <a:cs typeface="Times New Roman" pitchFamily="18" charset="0"/>
              </a:rPr>
              <a:t>1</a:t>
            </a:r>
            <a:r>
              <a:rPr lang="en-US" altLang="zh-CN">
                <a:solidFill>
                  <a:srgbClr val="0000FF"/>
                </a:solidFill>
                <a:latin typeface="Times New Roman" pitchFamily="18" charset="0"/>
                <a:cs typeface="Times New Roman" pitchFamily="18" charset="0"/>
              </a:rPr>
              <a:t>=-1</a:t>
            </a:r>
            <a:r>
              <a:rPr lang="zh-CN" altLang="en-US">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a</a:t>
            </a:r>
            <a:r>
              <a:rPr lang="en-US" altLang="zh-CN" baseline="-30000">
                <a:solidFill>
                  <a:srgbClr val="0000FF"/>
                </a:solidFill>
                <a:latin typeface="Times New Roman" pitchFamily="18" charset="0"/>
                <a:cs typeface="Times New Roman" pitchFamily="18" charset="0"/>
              </a:rPr>
              <a:t>2</a:t>
            </a:r>
            <a:r>
              <a:rPr lang="en-US" altLang="zh-CN">
                <a:solidFill>
                  <a:srgbClr val="0000FF"/>
                </a:solidFill>
                <a:latin typeface="Times New Roman" pitchFamily="18" charset="0"/>
                <a:cs typeface="Times New Roman" pitchFamily="18" charset="0"/>
              </a:rPr>
              <a:t>=3</a:t>
            </a:r>
            <a:r>
              <a:rPr lang="zh-CN" altLang="en-US">
                <a:latin typeface="Times New Roman" pitchFamily="18" charset="0"/>
                <a:cs typeface="Times New Roman" pitchFamily="18" charset="0"/>
              </a:rPr>
              <a:t>。即所求二阶差分方程为</a:t>
            </a:r>
            <a:endParaRPr lang="zh-CN" altLang="en-US"/>
          </a:p>
        </p:txBody>
      </p:sp>
      <p:graphicFrame>
        <p:nvGraphicFramePr>
          <p:cNvPr id="162835" name="Object 19"/>
          <p:cNvGraphicFramePr>
            <a:graphicFrameLocks noChangeAspect="1"/>
          </p:cNvGraphicFramePr>
          <p:nvPr/>
        </p:nvGraphicFramePr>
        <p:xfrm>
          <a:off x="2405063" y="5516563"/>
          <a:ext cx="2887662" cy="500062"/>
        </p:xfrm>
        <a:graphic>
          <a:graphicData uri="http://schemas.openxmlformats.org/presentationml/2006/ole">
            <mc:AlternateContent xmlns:mc="http://schemas.openxmlformats.org/markup-compatibility/2006">
              <mc:Choice xmlns:v="urn:schemas-microsoft-com:vml" Requires="v">
                <p:oleObj spid="_x0000_s162840" name="公式" r:id="rId7" imgW="1320480" imgH="228600" progId="Equation.3">
                  <p:embed/>
                </p:oleObj>
              </mc:Choice>
              <mc:Fallback>
                <p:oleObj name="公式" r:id="rId7" imgW="1320480" imgH="2286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5063" y="5516563"/>
                        <a:ext cx="288766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837" name="Rectangle 21"/>
          <p:cNvSpPr>
            <a:spLocks noChangeArrowheads="1"/>
          </p:cNvSpPr>
          <p:nvPr/>
        </p:nvSpPr>
        <p:spPr bwMode="auto">
          <a:xfrm>
            <a:off x="3184525" y="3535363"/>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b="0"/>
              <a:t> </a:t>
            </a:r>
            <a:endParaRPr lang="en-US" altLang="zh-CN"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62826"/>
                                        </p:tgtEl>
                                        <p:attrNameLst>
                                          <p:attrName>style.visibility</p:attrName>
                                        </p:attrNameLst>
                                      </p:cBhvr>
                                      <p:to>
                                        <p:strVal val="visible"/>
                                      </p:to>
                                    </p:set>
                                    <p:animEffect transition="in" filter="wipe(up)">
                                      <p:cBhvr>
                                        <p:cTn id="7" dur="500"/>
                                        <p:tgtEl>
                                          <p:spTgt spid="162826"/>
                                        </p:tgtEl>
                                      </p:cBhvr>
                                    </p:animEffect>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162831"/>
                                        </p:tgtEl>
                                        <p:attrNameLst>
                                          <p:attrName>style.visibility</p:attrName>
                                        </p:attrNameLst>
                                      </p:cBhvr>
                                      <p:to>
                                        <p:strVal val="visible"/>
                                      </p:to>
                                    </p:set>
                                    <p:animEffect transition="in" filter="wheel(4)">
                                      <p:cBhvr>
                                        <p:cTn id="11" dur="2000"/>
                                        <p:tgtEl>
                                          <p:spTgt spid="1628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2834"/>
                                        </p:tgtEl>
                                        <p:attrNameLst>
                                          <p:attrName>style.visibility</p:attrName>
                                        </p:attrNameLst>
                                      </p:cBhvr>
                                      <p:to>
                                        <p:strVal val="visible"/>
                                      </p:to>
                                    </p:set>
                                  </p:childTnLst>
                                </p:cTn>
                              </p:par>
                            </p:childTnLst>
                          </p:cTn>
                        </p:par>
                        <p:par>
                          <p:cTn id="16" fill="hold" nodeType="afterGroup">
                            <p:stCondLst>
                              <p:cond delay="0"/>
                            </p:stCondLst>
                            <p:childTnLst>
                              <p:par>
                                <p:cTn id="17" presetID="10" presetClass="entr" presetSubtype="0" fill="hold" nodeType="afterEffect">
                                  <p:stCondLst>
                                    <p:cond delay="0"/>
                                  </p:stCondLst>
                                  <p:childTnLst>
                                    <p:set>
                                      <p:cBhvr>
                                        <p:cTn id="18" dur="1" fill="hold">
                                          <p:stCondLst>
                                            <p:cond delay="0"/>
                                          </p:stCondLst>
                                        </p:cTn>
                                        <p:tgtEl>
                                          <p:spTgt spid="162833"/>
                                        </p:tgtEl>
                                        <p:attrNameLst>
                                          <p:attrName>style.visibility</p:attrName>
                                        </p:attrNameLst>
                                      </p:cBhvr>
                                      <p:to>
                                        <p:strVal val="visible"/>
                                      </p:to>
                                    </p:set>
                                    <p:animEffect transition="in" filter="fade">
                                      <p:cBhvr>
                                        <p:cTn id="19" dur="2000"/>
                                        <p:tgtEl>
                                          <p:spTgt spid="16283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62836"/>
                                        </p:tgtEl>
                                        <p:attrNameLst>
                                          <p:attrName>style.visibility</p:attrName>
                                        </p:attrNameLst>
                                      </p:cBhvr>
                                      <p:to>
                                        <p:strVal val="visible"/>
                                      </p:to>
                                    </p:set>
                                    <p:animEffect transition="in" filter="randombar(horizontal)">
                                      <p:cBhvr>
                                        <p:cTn id="24" dur="2000"/>
                                        <p:tgtEl>
                                          <p:spTgt spid="1628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162835"/>
                                        </p:tgtEl>
                                        <p:attrNameLst>
                                          <p:attrName>style.visibility</p:attrName>
                                        </p:attrNameLst>
                                      </p:cBhvr>
                                      <p:to>
                                        <p:strVal val="visible"/>
                                      </p:to>
                                    </p:set>
                                    <p:anim calcmode="lin" valueType="num">
                                      <p:cBhvr>
                                        <p:cTn id="29" dur="500" fill="hold"/>
                                        <p:tgtEl>
                                          <p:spTgt spid="162835"/>
                                        </p:tgtEl>
                                        <p:attrNameLst>
                                          <p:attrName>ppt_w</p:attrName>
                                        </p:attrNameLst>
                                      </p:cBhvr>
                                      <p:tavLst>
                                        <p:tav tm="0">
                                          <p:val>
                                            <p:fltVal val="0"/>
                                          </p:val>
                                        </p:tav>
                                        <p:tav tm="100000">
                                          <p:val>
                                            <p:strVal val="#ppt_w"/>
                                          </p:val>
                                        </p:tav>
                                      </p:tavLst>
                                    </p:anim>
                                    <p:anim calcmode="lin" valueType="num">
                                      <p:cBhvr>
                                        <p:cTn id="30" dur="500" fill="hold"/>
                                        <p:tgtEl>
                                          <p:spTgt spid="1628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4" grpId="0"/>
      <p:bldP spid="16283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Text Box 4"/>
          <p:cNvSpPr txBox="1">
            <a:spLocks noChangeArrowheads="1"/>
          </p:cNvSpPr>
          <p:nvPr/>
        </p:nvSpPr>
        <p:spPr bwMode="auto">
          <a:xfrm>
            <a:off x="395288" y="549275"/>
            <a:ext cx="8424862"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虽然这一差分方程恰好使所有统计数据吻合，但这只是一个巧合。根据这一方程，可迭代求出以后各年第一季度销售量的预测值 </a:t>
            </a:r>
            <a:r>
              <a:rPr lang="en-US" altLang="zh-CN" i="1">
                <a:solidFill>
                  <a:srgbClr val="0000FF"/>
                </a:solidFill>
              </a:rPr>
              <a:t>y</a:t>
            </a:r>
            <a:r>
              <a:rPr lang="en-US" altLang="zh-CN" baseline="-25000">
                <a:solidFill>
                  <a:srgbClr val="0000FF"/>
                </a:solidFill>
              </a:rPr>
              <a:t>6</a:t>
            </a:r>
            <a:r>
              <a:rPr lang="en-US" altLang="zh-CN">
                <a:solidFill>
                  <a:srgbClr val="0000FF"/>
                </a:solidFill>
              </a:rPr>
              <a:t>=21</a:t>
            </a:r>
            <a:r>
              <a:rPr lang="zh-CN" altLang="en-US">
                <a:solidFill>
                  <a:srgbClr val="0000FF"/>
                </a:solidFill>
              </a:rPr>
              <a:t>，</a:t>
            </a:r>
            <a:r>
              <a:rPr lang="en-US" altLang="zh-CN" i="1">
                <a:solidFill>
                  <a:srgbClr val="0000FF"/>
                </a:solidFill>
              </a:rPr>
              <a:t>y</a:t>
            </a:r>
            <a:r>
              <a:rPr lang="en-US" altLang="zh-CN" baseline="-25000">
                <a:solidFill>
                  <a:srgbClr val="0000FF"/>
                </a:solidFill>
              </a:rPr>
              <a:t>7</a:t>
            </a:r>
            <a:r>
              <a:rPr lang="en-US" altLang="zh-CN">
                <a:solidFill>
                  <a:srgbClr val="0000FF"/>
                </a:solidFill>
              </a:rPr>
              <a:t>=19</a:t>
            </a:r>
            <a:r>
              <a:rPr lang="zh-CN" altLang="en-US"/>
              <a:t>，</a:t>
            </a:r>
            <a:r>
              <a:rPr lang="en-US" altLang="zh-CN"/>
              <a:t>…</a:t>
            </a:r>
            <a:r>
              <a:rPr lang="zh-CN" altLang="en-US"/>
              <a:t>等。</a:t>
            </a:r>
          </a:p>
          <a:p>
            <a:r>
              <a:rPr lang="zh-CN" altLang="en-US"/>
              <a:t>上述为预测各年第一季度销售量而建立的二阶差分方程，虽然其系数与前 </a:t>
            </a:r>
            <a:r>
              <a:rPr lang="en-US" altLang="zh-CN">
                <a:solidFill>
                  <a:srgbClr val="0000FF"/>
                </a:solidFill>
              </a:rPr>
              <a:t>5</a:t>
            </a:r>
            <a:r>
              <a:rPr lang="zh-CN" altLang="en-US"/>
              <a:t>年第一季度的统计数据完全吻合，但用于预测时预测值与事实不符。凭直觉，第六年估计值明显偏高，第七年销售量预测值甚至小于第六年。稍作分析，不难看出，如分别对每一季度建立一差分方程，则根据统计数据拟合出的系数可能会相差甚大，但对同一种商品，这种   差异 应当是微小的，故应根据统计数据建立一个共用于各个季度的差分方程。 </a:t>
            </a:r>
          </a:p>
        </p:txBody>
      </p:sp>
      <p:sp>
        <p:nvSpPr>
          <p:cNvPr id="163847" name="Rectangle 7"/>
          <p:cNvSpPr>
            <a:spLocks noChangeArrowheads="1"/>
          </p:cNvSpPr>
          <p:nvPr/>
        </p:nvSpPr>
        <p:spPr bwMode="auto">
          <a:xfrm>
            <a:off x="1619250" y="4221163"/>
            <a:ext cx="5048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为此，将季度编号 为</a:t>
            </a:r>
            <a:r>
              <a:rPr lang="en-US" altLang="zh-CN">
                <a:solidFill>
                  <a:srgbClr val="0000FF"/>
                </a:solidFill>
                <a:latin typeface="Times New Roman" pitchFamily="18" charset="0"/>
                <a:cs typeface="Times New Roman" pitchFamily="18" charset="0"/>
              </a:rPr>
              <a:t>t=1,2,…,20</a:t>
            </a:r>
            <a:r>
              <a:rPr lang="zh-CN" altLang="en-US">
                <a:latin typeface="Times New Roman" pitchFamily="18" charset="0"/>
                <a:cs typeface="Times New Roman" pitchFamily="18" charset="0"/>
              </a:rPr>
              <a:t>，令</a:t>
            </a:r>
            <a:endParaRPr lang="zh-CN" altLang="en-US"/>
          </a:p>
        </p:txBody>
      </p:sp>
      <p:grpSp>
        <p:nvGrpSpPr>
          <p:cNvPr id="163855" name="Group 15"/>
          <p:cNvGrpSpPr>
            <a:grpSpLocks/>
          </p:cNvGrpSpPr>
          <p:nvPr/>
        </p:nvGrpSpPr>
        <p:grpSpPr bwMode="auto">
          <a:xfrm>
            <a:off x="323850" y="4581525"/>
            <a:ext cx="8351838" cy="1258888"/>
            <a:chOff x="204" y="2886"/>
            <a:chExt cx="5261" cy="793"/>
          </a:xfrm>
        </p:grpSpPr>
        <p:grpSp>
          <p:nvGrpSpPr>
            <p:cNvPr id="163854" name="Group 14"/>
            <p:cNvGrpSpPr>
              <a:grpSpLocks/>
            </p:cNvGrpSpPr>
            <p:nvPr/>
          </p:nvGrpSpPr>
          <p:grpSpPr bwMode="auto">
            <a:xfrm>
              <a:off x="476" y="2886"/>
              <a:ext cx="3530" cy="337"/>
              <a:chOff x="476" y="2886"/>
              <a:chExt cx="3530" cy="337"/>
            </a:xfrm>
          </p:grpSpPr>
          <p:graphicFrame>
            <p:nvGraphicFramePr>
              <p:cNvPr id="163846" name="Object 6"/>
              <p:cNvGraphicFramePr>
                <a:graphicFrameLocks noChangeAspect="1"/>
              </p:cNvGraphicFramePr>
              <p:nvPr/>
            </p:nvGraphicFramePr>
            <p:xfrm>
              <a:off x="476" y="2886"/>
              <a:ext cx="1307" cy="309"/>
            </p:xfrm>
            <a:graphic>
              <a:graphicData uri="http://schemas.openxmlformats.org/presentationml/2006/ole">
                <mc:AlternateContent xmlns:mc="http://schemas.openxmlformats.org/markup-compatibility/2006">
                  <mc:Choice xmlns:v="urn:schemas-microsoft-com:vml" Requires="v">
                    <p:oleObj spid="_x0000_s163856" name="公式" r:id="rId3" imgW="965160" imgH="228600" progId="Equation.3">
                      <p:embed/>
                    </p:oleObj>
                  </mc:Choice>
                  <mc:Fallback>
                    <p:oleObj name="公式" r:id="rId3" imgW="96516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2886"/>
                            <a:ext cx="1307"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48" name="Rectangle 8"/>
              <p:cNvSpPr>
                <a:spLocks noChangeArrowheads="1"/>
              </p:cNvSpPr>
              <p:nvPr/>
            </p:nvSpPr>
            <p:spPr bwMode="auto">
              <a:xfrm>
                <a:off x="1791" y="293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或</a:t>
                </a:r>
                <a:endParaRPr lang="zh-CN" altLang="en-US"/>
              </a:p>
            </p:txBody>
          </p:sp>
          <p:graphicFrame>
            <p:nvGraphicFramePr>
              <p:cNvPr id="163845" name="Object 5"/>
              <p:cNvGraphicFramePr>
                <a:graphicFrameLocks noChangeAspect="1"/>
              </p:cNvGraphicFramePr>
              <p:nvPr/>
            </p:nvGraphicFramePr>
            <p:xfrm>
              <a:off x="2109" y="2931"/>
              <a:ext cx="1897" cy="292"/>
            </p:xfrm>
            <a:graphic>
              <a:graphicData uri="http://schemas.openxmlformats.org/presentationml/2006/ole">
                <mc:AlternateContent xmlns:mc="http://schemas.openxmlformats.org/markup-compatibility/2006">
                  <mc:Choice xmlns:v="urn:schemas-microsoft-com:vml" Requires="v">
                    <p:oleObj spid="_x0000_s163857" name="公式" r:id="rId5" imgW="1485720" imgH="228600" progId="Equation.3">
                      <p:embed/>
                    </p:oleObj>
                  </mc:Choice>
                  <mc:Fallback>
                    <p:oleObj name="公式" r:id="rId5" imgW="148572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2931"/>
                            <a:ext cx="1897"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3849" name="Rectangle 9"/>
            <p:cNvSpPr>
              <a:spLocks noChangeArrowheads="1"/>
            </p:cNvSpPr>
            <p:nvPr/>
          </p:nvSpPr>
          <p:spPr bwMode="auto">
            <a:xfrm>
              <a:off x="204" y="2931"/>
              <a:ext cx="5261"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等，利用全体数 </a:t>
              </a:r>
            </a:p>
            <a:p>
              <a:r>
                <a:rPr lang="zh-CN" altLang="en-US">
                  <a:latin typeface="Times New Roman" pitchFamily="18" charset="0"/>
                  <a:cs typeface="Times New Roman" pitchFamily="18" charset="0"/>
                </a:rPr>
                <a:t> 据来拟合，求拟合得最好的系数。以二阶差分方程为例，为 </a:t>
              </a:r>
            </a:p>
            <a:p>
              <a:r>
                <a:rPr lang="zh-CN" altLang="en-US">
                  <a:latin typeface="Times New Roman" pitchFamily="18" charset="0"/>
                  <a:cs typeface="Times New Roman" pitchFamily="18" charset="0"/>
                </a:rPr>
                <a:t> 求</a:t>
              </a:r>
              <a:r>
                <a:rPr lang="en-US" altLang="zh-CN" i="1">
                  <a:solidFill>
                    <a:srgbClr val="0000FF"/>
                  </a:solidFill>
                  <a:latin typeface="Times New Roman" pitchFamily="18" charset="0"/>
                  <a:cs typeface="Times New Roman" pitchFamily="18" charset="0"/>
                </a:rPr>
                <a:t>a</a:t>
              </a:r>
              <a:r>
                <a:rPr lang="en-US" altLang="zh-CN" baseline="-30000">
                  <a:solidFill>
                    <a:srgbClr val="0000FF"/>
                  </a:solidFill>
                  <a:latin typeface="Times New Roman" pitchFamily="18" charset="0"/>
                  <a:cs typeface="Times New Roman" pitchFamily="18" charset="0"/>
                </a:rPr>
                <a:t>0</a:t>
              </a:r>
              <a:r>
                <a:rPr lang="zh-CN" altLang="en-US">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a</a:t>
              </a:r>
              <a:r>
                <a:rPr lang="en-US" altLang="zh-CN" baseline="-30000">
                  <a:solidFill>
                    <a:srgbClr val="0000FF"/>
                  </a:solidFill>
                  <a:latin typeface="Times New Roman" pitchFamily="18" charset="0"/>
                  <a:cs typeface="Times New Roman" pitchFamily="18" charset="0"/>
                </a:rPr>
                <a:t>1</a:t>
              </a:r>
              <a:r>
                <a:rPr lang="zh-CN" altLang="en-US">
                  <a:solidFill>
                    <a:srgbClr val="0000FF"/>
                  </a:solidFill>
                  <a:latin typeface="Times New Roman" pitchFamily="18" charset="0"/>
                  <a:cs typeface="Times New Roman" pitchFamily="18" charset="0"/>
                </a:rPr>
                <a:t>、</a:t>
              </a:r>
              <a:r>
                <a:rPr lang="en-US" altLang="zh-CN" i="1">
                  <a:solidFill>
                    <a:srgbClr val="0000FF"/>
                  </a:solidFill>
                  <a:latin typeface="Times New Roman" pitchFamily="18" charset="0"/>
                  <a:cs typeface="Times New Roman" pitchFamily="18" charset="0"/>
                </a:rPr>
                <a:t>a</a:t>
              </a:r>
              <a:r>
                <a:rPr lang="en-US" altLang="zh-CN" baseline="-30000">
                  <a:solidFill>
                    <a:srgbClr val="0000FF"/>
                  </a:solidFill>
                  <a:latin typeface="Times New Roman" pitchFamily="18" charset="0"/>
                  <a:cs typeface="Times New Roman" pitchFamily="18" charset="0"/>
                </a:rPr>
                <a:t>2</a:t>
              </a:r>
              <a:r>
                <a:rPr lang="zh-CN" altLang="en-US">
                  <a:latin typeface="Times New Roman" pitchFamily="18" charset="0"/>
                  <a:cs typeface="Times New Roman" pitchFamily="18" charset="0"/>
                </a:rPr>
                <a:t>使得</a:t>
              </a:r>
              <a:r>
                <a:rPr lang="zh-CN" altLang="en-US"/>
                <a:t> </a:t>
              </a:r>
            </a:p>
          </p:txBody>
        </p:sp>
      </p:grpSp>
      <p:sp>
        <p:nvSpPr>
          <p:cNvPr id="163851" name="Rectangle 1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3850" name="Object 10"/>
          <p:cNvGraphicFramePr>
            <a:graphicFrameLocks noChangeAspect="1"/>
          </p:cNvGraphicFramePr>
          <p:nvPr/>
        </p:nvGraphicFramePr>
        <p:xfrm>
          <a:off x="1260475" y="5661025"/>
          <a:ext cx="5688013" cy="844550"/>
        </p:xfrm>
        <a:graphic>
          <a:graphicData uri="http://schemas.openxmlformats.org/presentationml/2006/ole">
            <mc:AlternateContent xmlns:mc="http://schemas.openxmlformats.org/markup-compatibility/2006">
              <mc:Choice xmlns:v="urn:schemas-microsoft-com:vml" Requires="v">
                <p:oleObj spid="_x0000_s163858" name="公式" r:id="rId7" imgW="2882880" imgH="431640" progId="Equation.3">
                  <p:embed/>
                </p:oleObj>
              </mc:Choice>
              <mc:Fallback>
                <p:oleObj name="公式" r:id="rId7" imgW="288288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0475" y="5661025"/>
                        <a:ext cx="5688013"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52" name="Text Box 12"/>
          <p:cNvSpPr txBox="1">
            <a:spLocks noChangeArrowheads="1"/>
          </p:cNvSpPr>
          <p:nvPr/>
        </p:nvSpPr>
        <p:spPr bwMode="auto">
          <a:xfrm>
            <a:off x="7237413" y="5876925"/>
            <a:ext cx="1150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最小</a:t>
            </a:r>
          </a:p>
        </p:txBody>
      </p:sp>
      <p:sp>
        <p:nvSpPr>
          <p:cNvPr id="163853" name="Rectangle 13"/>
          <p:cNvSpPr>
            <a:spLocks noChangeArrowheads="1"/>
          </p:cNvSpPr>
          <p:nvPr/>
        </p:nvSpPr>
        <p:spPr bwMode="auto">
          <a:xfrm>
            <a:off x="468313" y="476250"/>
            <a:ext cx="8496300" cy="6048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3853"/>
                                        </p:tgtEl>
                                        <p:attrNameLst>
                                          <p:attrName>style.visibility</p:attrName>
                                        </p:attrNameLst>
                                      </p:cBhvr>
                                      <p:to>
                                        <p:strVal val="visible"/>
                                      </p:to>
                                    </p:set>
                                    <p:animEffect transition="in" filter="wipe(up)">
                                      <p:cBhvr>
                                        <p:cTn id="7" dur="500"/>
                                        <p:tgtEl>
                                          <p:spTgt spid="163853"/>
                                        </p:tgtEl>
                                      </p:cBhvr>
                                    </p:animEffect>
                                  </p:childTnLst>
                                </p:cTn>
                              </p:par>
                            </p:childTnLst>
                          </p:cTn>
                        </p:par>
                        <p:par>
                          <p:cTn id="8" fill="hold" nodeType="afterGroup">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163844"/>
                                        </p:tgtEl>
                                        <p:attrNameLst>
                                          <p:attrName>style.visibility</p:attrName>
                                        </p:attrNameLst>
                                      </p:cBhvr>
                                      <p:to>
                                        <p:strVal val="visible"/>
                                      </p:to>
                                    </p:set>
                                    <p:animEffect transition="in" filter="wedge">
                                      <p:cBhvr>
                                        <p:cTn id="11" dur="2000"/>
                                        <p:tgtEl>
                                          <p:spTgt spid="1638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3847"/>
                                        </p:tgtEl>
                                        <p:attrNameLst>
                                          <p:attrName>style.visibility</p:attrName>
                                        </p:attrNameLst>
                                      </p:cBhvr>
                                      <p:to>
                                        <p:strVal val="visible"/>
                                      </p:to>
                                    </p:set>
                                    <p:animEffect transition="in" filter="wipe(left)">
                                      <p:cBhvr>
                                        <p:cTn id="16" dur="500"/>
                                        <p:tgtEl>
                                          <p:spTgt spid="1638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6" fill="hold" nodeType="clickEffect">
                                  <p:stCondLst>
                                    <p:cond delay="0"/>
                                  </p:stCondLst>
                                  <p:childTnLst>
                                    <p:set>
                                      <p:cBhvr>
                                        <p:cTn id="20" dur="1" fill="hold">
                                          <p:stCondLst>
                                            <p:cond delay="0"/>
                                          </p:stCondLst>
                                        </p:cTn>
                                        <p:tgtEl>
                                          <p:spTgt spid="163855"/>
                                        </p:tgtEl>
                                        <p:attrNameLst>
                                          <p:attrName>style.visibility</p:attrName>
                                        </p:attrNameLst>
                                      </p:cBhvr>
                                      <p:to>
                                        <p:strVal val="visible"/>
                                      </p:to>
                                    </p:set>
                                    <p:animEffect transition="in" filter="barn(inHorizontal)">
                                      <p:cBhvr>
                                        <p:cTn id="21" dur="500"/>
                                        <p:tgtEl>
                                          <p:spTgt spid="1638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63850"/>
                                        </p:tgtEl>
                                        <p:attrNameLst>
                                          <p:attrName>style.visibility</p:attrName>
                                        </p:attrNameLst>
                                      </p:cBhvr>
                                      <p:to>
                                        <p:strVal val="visible"/>
                                      </p:to>
                                    </p:set>
                                    <p:animEffect transition="in" filter="fade">
                                      <p:cBhvr>
                                        <p:cTn id="26" dur="2000"/>
                                        <p:tgtEl>
                                          <p:spTgt spid="163850"/>
                                        </p:tgtEl>
                                      </p:cBhvr>
                                    </p:animEffect>
                                  </p:childTnLst>
                                </p:cTn>
                              </p:par>
                            </p:childTnLst>
                          </p:cTn>
                        </p:par>
                        <p:par>
                          <p:cTn id="27" fill="hold" nodeType="afterGroup">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163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p:bldP spid="163847" grpId="0"/>
      <p:bldP spid="163852" grpId="0"/>
      <p:bldP spid="16385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9" name="Rectangle 5"/>
          <p:cNvSpPr>
            <a:spLocks noChangeArrowheads="1"/>
          </p:cNvSpPr>
          <p:nvPr/>
        </p:nvSpPr>
        <p:spPr bwMode="auto">
          <a:xfrm>
            <a:off x="684213" y="476250"/>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求解线性方程组</a:t>
            </a:r>
            <a:endParaRPr lang="zh-CN" altLang="en-US"/>
          </a:p>
        </p:txBody>
      </p:sp>
      <p:graphicFrame>
        <p:nvGraphicFramePr>
          <p:cNvPr id="164868" name="Object 4"/>
          <p:cNvGraphicFramePr>
            <a:graphicFrameLocks noChangeAspect="1"/>
          </p:cNvGraphicFramePr>
          <p:nvPr/>
        </p:nvGraphicFramePr>
        <p:xfrm>
          <a:off x="900113" y="981075"/>
          <a:ext cx="7272337" cy="2519363"/>
        </p:xfrm>
        <a:graphic>
          <a:graphicData uri="http://schemas.openxmlformats.org/presentationml/2006/ole">
            <mc:AlternateContent xmlns:mc="http://schemas.openxmlformats.org/markup-compatibility/2006">
              <mc:Choice xmlns:v="urn:schemas-microsoft-com:vml" Requires="v">
                <p:oleObj spid="_x0000_s164878" name="公式" r:id="rId3" imgW="3492360" imgH="1422360" progId="Equation.3">
                  <p:embed/>
                </p:oleObj>
              </mc:Choice>
              <mc:Fallback>
                <p:oleObj name="公式" r:id="rId3" imgW="3492360" imgH="14223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981075"/>
                        <a:ext cx="7272337" cy="251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71" name="Rectangle 7"/>
          <p:cNvSpPr>
            <a:spLocks noChangeArrowheads="1"/>
          </p:cNvSpPr>
          <p:nvPr/>
        </p:nvSpPr>
        <p:spPr bwMode="auto">
          <a:xfrm>
            <a:off x="611188" y="3429000"/>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即求解三元一次方程组</a:t>
            </a:r>
            <a:endParaRPr lang="zh-CN" altLang="en-US"/>
          </a:p>
        </p:txBody>
      </p:sp>
      <p:graphicFrame>
        <p:nvGraphicFramePr>
          <p:cNvPr id="164870" name="Object 6"/>
          <p:cNvGraphicFramePr>
            <a:graphicFrameLocks noChangeAspect="1"/>
          </p:cNvGraphicFramePr>
          <p:nvPr/>
        </p:nvGraphicFramePr>
        <p:xfrm>
          <a:off x="3949700" y="3465513"/>
          <a:ext cx="3935413" cy="1331912"/>
        </p:xfrm>
        <a:graphic>
          <a:graphicData uri="http://schemas.openxmlformats.org/presentationml/2006/ole">
            <mc:AlternateContent xmlns:mc="http://schemas.openxmlformats.org/markup-compatibility/2006">
              <mc:Choice xmlns:v="urn:schemas-microsoft-com:vml" Requires="v">
                <p:oleObj spid="_x0000_s164879" name="公式" r:id="rId5" imgW="2108160" imgH="711000" progId="Equation.3">
                  <p:embed/>
                </p:oleObj>
              </mc:Choice>
              <mc:Fallback>
                <p:oleObj name="公式" r:id="rId5" imgW="2108160" imgH="711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700" y="3465513"/>
                        <a:ext cx="3935413" cy="1331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72" name="Text Box 8"/>
          <p:cNvSpPr txBox="1">
            <a:spLocks noChangeArrowheads="1"/>
          </p:cNvSpPr>
          <p:nvPr/>
        </p:nvSpPr>
        <p:spPr bwMode="auto">
          <a:xfrm>
            <a:off x="468313" y="4797425"/>
            <a:ext cx="8351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解得</a:t>
            </a:r>
            <a:r>
              <a:rPr lang="en-US" altLang="zh-CN" i="1">
                <a:solidFill>
                  <a:srgbClr val="0000FF"/>
                </a:solidFill>
              </a:rPr>
              <a:t>a</a:t>
            </a:r>
            <a:r>
              <a:rPr lang="en-US" altLang="zh-CN" baseline="-25000">
                <a:solidFill>
                  <a:srgbClr val="0000FF"/>
                </a:solidFill>
              </a:rPr>
              <a:t>0</a:t>
            </a:r>
            <a:r>
              <a:rPr lang="en-US" altLang="zh-CN">
                <a:solidFill>
                  <a:srgbClr val="0000FF"/>
                </a:solidFill>
              </a:rPr>
              <a:t>=0.6937,</a:t>
            </a:r>
            <a:r>
              <a:rPr lang="en-US" altLang="zh-CN" i="1">
                <a:solidFill>
                  <a:srgbClr val="0000FF"/>
                </a:solidFill>
              </a:rPr>
              <a:t>a</a:t>
            </a:r>
            <a:r>
              <a:rPr lang="en-US" altLang="zh-CN" baseline="-25000">
                <a:solidFill>
                  <a:srgbClr val="0000FF"/>
                </a:solidFill>
              </a:rPr>
              <a:t>1</a:t>
            </a:r>
            <a:r>
              <a:rPr lang="en-US" altLang="zh-CN">
                <a:solidFill>
                  <a:srgbClr val="0000FF"/>
                </a:solidFill>
              </a:rPr>
              <a:t>=0.8737,</a:t>
            </a:r>
            <a:r>
              <a:rPr lang="en-US" altLang="zh-CN" i="1">
                <a:solidFill>
                  <a:srgbClr val="0000FF"/>
                </a:solidFill>
              </a:rPr>
              <a:t>a</a:t>
            </a:r>
            <a:r>
              <a:rPr lang="en-US" altLang="zh-CN" baseline="-25000">
                <a:solidFill>
                  <a:srgbClr val="0000FF"/>
                </a:solidFill>
              </a:rPr>
              <a:t>2</a:t>
            </a:r>
            <a:r>
              <a:rPr lang="en-US" altLang="zh-CN">
                <a:solidFill>
                  <a:srgbClr val="0000FF"/>
                </a:solidFill>
              </a:rPr>
              <a:t>=0.1941</a:t>
            </a:r>
            <a:r>
              <a:rPr lang="en-US" altLang="zh-CN"/>
              <a:t>,</a:t>
            </a:r>
            <a:r>
              <a:rPr lang="zh-CN" altLang="en-US"/>
              <a:t>故求得二阶差分方程</a:t>
            </a:r>
          </a:p>
        </p:txBody>
      </p:sp>
      <p:sp>
        <p:nvSpPr>
          <p:cNvPr id="16487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4873" name="Object 9"/>
          <p:cNvGraphicFramePr>
            <a:graphicFrameLocks noChangeAspect="1"/>
          </p:cNvGraphicFramePr>
          <p:nvPr/>
        </p:nvGraphicFramePr>
        <p:xfrm>
          <a:off x="1187450" y="5229225"/>
          <a:ext cx="4897438" cy="476250"/>
        </p:xfrm>
        <a:graphic>
          <a:graphicData uri="http://schemas.openxmlformats.org/presentationml/2006/ole">
            <mc:AlternateContent xmlns:mc="http://schemas.openxmlformats.org/markup-compatibility/2006">
              <mc:Choice xmlns:v="urn:schemas-microsoft-com:vml" Requires="v">
                <p:oleObj spid="_x0000_s164880" name="公式" r:id="rId7" imgW="2349360" imgH="228600" progId="Equation.3">
                  <p:embed/>
                </p:oleObj>
              </mc:Choice>
              <mc:Fallback>
                <p:oleObj name="公式" r:id="rId7" imgW="234936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5229225"/>
                        <a:ext cx="4897438"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75" name="Text Box 11"/>
          <p:cNvSpPr txBox="1">
            <a:spLocks noChangeArrowheads="1"/>
          </p:cNvSpPr>
          <p:nvPr/>
        </p:nvSpPr>
        <p:spPr bwMode="auto">
          <a:xfrm>
            <a:off x="6156325" y="5229225"/>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a:t>
            </a:r>
            <a:r>
              <a:rPr lang="en-US" altLang="zh-CN" i="1">
                <a:solidFill>
                  <a:srgbClr val="FF0000"/>
                </a:solidFill>
              </a:rPr>
              <a:t>t</a:t>
            </a:r>
            <a:r>
              <a:rPr lang="en-US" altLang="zh-CN">
                <a:solidFill>
                  <a:srgbClr val="FF0000"/>
                </a:solidFill>
              </a:rPr>
              <a:t>≥21</a:t>
            </a:r>
            <a:r>
              <a:rPr lang="zh-CN" altLang="en-US">
                <a:solidFill>
                  <a:srgbClr val="FF0000"/>
                </a:solidFill>
              </a:rPr>
              <a:t>）</a:t>
            </a:r>
            <a:r>
              <a:rPr lang="zh-CN" altLang="en-US"/>
              <a:t> </a:t>
            </a:r>
          </a:p>
        </p:txBody>
      </p:sp>
      <p:sp>
        <p:nvSpPr>
          <p:cNvPr id="164876" name="Text Box 12"/>
          <p:cNvSpPr txBox="1">
            <a:spLocks noChangeArrowheads="1"/>
          </p:cNvSpPr>
          <p:nvPr/>
        </p:nvSpPr>
        <p:spPr bwMode="auto">
          <a:xfrm>
            <a:off x="395288" y="5661025"/>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根据此式迭代，可求得第六年和第七年第一季度销售量的预测值为</a:t>
            </a:r>
            <a:r>
              <a:rPr lang="en-US" altLang="zh-CN" i="1">
                <a:solidFill>
                  <a:srgbClr val="0000FF"/>
                </a:solidFill>
              </a:rPr>
              <a:t>y</a:t>
            </a:r>
            <a:r>
              <a:rPr lang="en-US" altLang="zh-CN" baseline="-25000">
                <a:solidFill>
                  <a:srgbClr val="0000FF"/>
                </a:solidFill>
              </a:rPr>
              <a:t>21</a:t>
            </a:r>
            <a:r>
              <a:rPr lang="en-US" altLang="zh-CN">
                <a:solidFill>
                  <a:srgbClr val="0000FF"/>
                </a:solidFill>
              </a:rPr>
              <a:t>=17.58</a:t>
            </a:r>
            <a:r>
              <a:rPr lang="zh-CN" altLang="en-US">
                <a:solidFill>
                  <a:srgbClr val="0000FF"/>
                </a:solidFill>
              </a:rPr>
              <a:t>，</a:t>
            </a:r>
            <a:r>
              <a:rPr lang="en-US" altLang="zh-CN" i="1">
                <a:solidFill>
                  <a:srgbClr val="0000FF"/>
                </a:solidFill>
              </a:rPr>
              <a:t>y</a:t>
            </a:r>
            <a:r>
              <a:rPr lang="en-US" altLang="zh-CN" baseline="-25000">
                <a:solidFill>
                  <a:srgbClr val="0000FF"/>
                </a:solidFill>
              </a:rPr>
              <a:t>25</a:t>
            </a:r>
            <a:r>
              <a:rPr lang="en-US" altLang="zh-CN">
                <a:solidFill>
                  <a:srgbClr val="0000FF"/>
                </a:solidFill>
              </a:rPr>
              <a:t>=19.16</a:t>
            </a:r>
            <a:r>
              <a:rPr lang="zh-CN" altLang="en-US"/>
              <a:t>还是较为可信的。</a:t>
            </a:r>
          </a:p>
        </p:txBody>
      </p:sp>
      <p:sp>
        <p:nvSpPr>
          <p:cNvPr id="164877" name="Rectangle 13"/>
          <p:cNvSpPr>
            <a:spLocks noChangeArrowheads="1"/>
          </p:cNvSpPr>
          <p:nvPr/>
        </p:nvSpPr>
        <p:spPr bwMode="auto">
          <a:xfrm>
            <a:off x="468313" y="547688"/>
            <a:ext cx="8280400" cy="6121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4877"/>
                                        </p:tgtEl>
                                        <p:attrNameLst>
                                          <p:attrName>style.visibility</p:attrName>
                                        </p:attrNameLst>
                                      </p:cBhvr>
                                      <p:to>
                                        <p:strVal val="visible"/>
                                      </p:to>
                                    </p:set>
                                    <p:animEffect transition="in" filter="wipe(up)">
                                      <p:cBhvr>
                                        <p:cTn id="7" dur="500"/>
                                        <p:tgtEl>
                                          <p:spTgt spid="16487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4869"/>
                                        </p:tgtEl>
                                        <p:attrNameLst>
                                          <p:attrName>style.visibility</p:attrName>
                                        </p:attrNameLst>
                                      </p:cBhvr>
                                      <p:to>
                                        <p:strVal val="visible"/>
                                      </p:to>
                                    </p:set>
                                  </p:childTnLst>
                                </p:cTn>
                              </p:par>
                            </p:childTnLst>
                          </p:cTn>
                        </p:par>
                        <p:par>
                          <p:cTn id="11" fill="hold" nodeType="afterGroup">
                            <p:stCondLst>
                              <p:cond delay="500"/>
                            </p:stCondLst>
                            <p:childTnLst>
                              <p:par>
                                <p:cTn id="12" presetID="8" presetClass="entr" presetSubtype="16" fill="hold" nodeType="afterEffect">
                                  <p:stCondLst>
                                    <p:cond delay="0"/>
                                  </p:stCondLst>
                                  <p:childTnLst>
                                    <p:set>
                                      <p:cBhvr>
                                        <p:cTn id="13" dur="1" fill="hold">
                                          <p:stCondLst>
                                            <p:cond delay="0"/>
                                          </p:stCondLst>
                                        </p:cTn>
                                        <p:tgtEl>
                                          <p:spTgt spid="164868"/>
                                        </p:tgtEl>
                                        <p:attrNameLst>
                                          <p:attrName>style.visibility</p:attrName>
                                        </p:attrNameLst>
                                      </p:cBhvr>
                                      <p:to>
                                        <p:strVal val="visible"/>
                                      </p:to>
                                    </p:set>
                                    <p:animEffect transition="in" filter="diamond(in)">
                                      <p:cBhvr>
                                        <p:cTn id="14" dur="2000"/>
                                        <p:tgtEl>
                                          <p:spTgt spid="16486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4871"/>
                                        </p:tgtEl>
                                        <p:attrNameLst>
                                          <p:attrName>style.visibility</p:attrName>
                                        </p:attrNameLst>
                                      </p:cBhvr>
                                      <p:to>
                                        <p:strVal val="visible"/>
                                      </p:to>
                                    </p:set>
                                  </p:childTnLst>
                                </p:cTn>
                              </p:par>
                            </p:childTnLst>
                          </p:cTn>
                        </p:par>
                        <p:par>
                          <p:cTn id="19" fill="hold" nodeType="afterGroup">
                            <p:stCondLst>
                              <p:cond delay="0"/>
                            </p:stCondLst>
                            <p:childTnLst>
                              <p:par>
                                <p:cTn id="20" presetID="10" presetClass="entr" presetSubtype="0" fill="hold" nodeType="afterEffect">
                                  <p:stCondLst>
                                    <p:cond delay="0"/>
                                  </p:stCondLst>
                                  <p:childTnLst>
                                    <p:set>
                                      <p:cBhvr>
                                        <p:cTn id="21" dur="1" fill="hold">
                                          <p:stCondLst>
                                            <p:cond delay="0"/>
                                          </p:stCondLst>
                                        </p:cTn>
                                        <p:tgtEl>
                                          <p:spTgt spid="164870"/>
                                        </p:tgtEl>
                                        <p:attrNameLst>
                                          <p:attrName>style.visibility</p:attrName>
                                        </p:attrNameLst>
                                      </p:cBhvr>
                                      <p:to>
                                        <p:strVal val="visible"/>
                                      </p:to>
                                    </p:set>
                                    <p:animEffect transition="in" filter="fade">
                                      <p:cBhvr>
                                        <p:cTn id="22" dur="2000"/>
                                        <p:tgtEl>
                                          <p:spTgt spid="1648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4872"/>
                                        </p:tgtEl>
                                        <p:attrNameLst>
                                          <p:attrName>style.visibility</p:attrName>
                                        </p:attrNameLst>
                                      </p:cBhvr>
                                      <p:to>
                                        <p:strVal val="visible"/>
                                      </p:to>
                                    </p:set>
                                    <p:animEffect transition="in" filter="wipe(left)">
                                      <p:cBhvr>
                                        <p:cTn id="27" dur="500"/>
                                        <p:tgtEl>
                                          <p:spTgt spid="164872"/>
                                        </p:tgtEl>
                                      </p:cBhvr>
                                    </p:animEffect>
                                  </p:childTnLst>
                                </p:cTn>
                              </p:par>
                            </p:childTnLst>
                          </p:cTn>
                        </p:par>
                        <p:par>
                          <p:cTn id="28" fill="hold" nodeType="afterGroup">
                            <p:stCondLst>
                              <p:cond delay="500"/>
                            </p:stCondLst>
                            <p:childTnLst>
                              <p:par>
                                <p:cTn id="29" presetID="10" presetClass="entr" presetSubtype="0" fill="hold" nodeType="afterEffect">
                                  <p:stCondLst>
                                    <p:cond delay="0"/>
                                  </p:stCondLst>
                                  <p:childTnLst>
                                    <p:set>
                                      <p:cBhvr>
                                        <p:cTn id="30" dur="1" fill="hold">
                                          <p:stCondLst>
                                            <p:cond delay="0"/>
                                          </p:stCondLst>
                                        </p:cTn>
                                        <p:tgtEl>
                                          <p:spTgt spid="164873"/>
                                        </p:tgtEl>
                                        <p:attrNameLst>
                                          <p:attrName>style.visibility</p:attrName>
                                        </p:attrNameLst>
                                      </p:cBhvr>
                                      <p:to>
                                        <p:strVal val="visible"/>
                                      </p:to>
                                    </p:set>
                                    <p:animEffect transition="in" filter="fade">
                                      <p:cBhvr>
                                        <p:cTn id="31" dur="2000"/>
                                        <p:tgtEl>
                                          <p:spTgt spid="164873"/>
                                        </p:tgtEl>
                                      </p:cBhvr>
                                    </p:animEffect>
                                  </p:childTnLst>
                                </p:cTn>
                              </p:par>
                            </p:childTnLst>
                          </p:cTn>
                        </p:par>
                        <p:par>
                          <p:cTn id="32" fill="hold" nodeType="afterGroup">
                            <p:stCondLst>
                              <p:cond delay="2500"/>
                            </p:stCondLst>
                            <p:childTnLst>
                              <p:par>
                                <p:cTn id="33" presetID="1" presetClass="entr" presetSubtype="0" fill="hold" grpId="0" nodeType="afterEffect">
                                  <p:stCondLst>
                                    <p:cond delay="0"/>
                                  </p:stCondLst>
                                  <p:childTnLst>
                                    <p:set>
                                      <p:cBhvr>
                                        <p:cTn id="34" dur="1" fill="hold">
                                          <p:stCondLst>
                                            <p:cond delay="0"/>
                                          </p:stCondLst>
                                        </p:cTn>
                                        <p:tgtEl>
                                          <p:spTgt spid="16487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9" presetClass="entr" presetSubtype="0" accel="100000" fill="hold" grpId="0" nodeType="clickEffect">
                                  <p:stCondLst>
                                    <p:cond delay="0"/>
                                  </p:stCondLst>
                                  <p:childTnLst>
                                    <p:set>
                                      <p:cBhvr>
                                        <p:cTn id="38" dur="1" fill="hold">
                                          <p:stCondLst>
                                            <p:cond delay="0"/>
                                          </p:stCondLst>
                                        </p:cTn>
                                        <p:tgtEl>
                                          <p:spTgt spid="164876"/>
                                        </p:tgtEl>
                                        <p:attrNameLst>
                                          <p:attrName>style.visibility</p:attrName>
                                        </p:attrNameLst>
                                      </p:cBhvr>
                                      <p:to>
                                        <p:strVal val="visible"/>
                                      </p:to>
                                    </p:set>
                                    <p:anim calcmode="lin" valueType="num">
                                      <p:cBhvr>
                                        <p:cTn id="39" dur="500" fill="hold"/>
                                        <p:tgtEl>
                                          <p:spTgt spid="164876"/>
                                        </p:tgtEl>
                                        <p:attrNameLst>
                                          <p:attrName>ppt_h</p:attrName>
                                        </p:attrNameLst>
                                      </p:cBhvr>
                                      <p:tavLst>
                                        <p:tav tm="0">
                                          <p:val>
                                            <p:strVal val="#ppt_h/20"/>
                                          </p:val>
                                        </p:tav>
                                        <p:tav tm="50000">
                                          <p:val>
                                            <p:strVal val="#ppt_h/20"/>
                                          </p:val>
                                        </p:tav>
                                        <p:tav tm="100000">
                                          <p:val>
                                            <p:strVal val="#ppt_h"/>
                                          </p:val>
                                        </p:tav>
                                      </p:tavLst>
                                    </p:anim>
                                    <p:anim calcmode="lin" valueType="num">
                                      <p:cBhvr>
                                        <p:cTn id="40" dur="500" fill="hold"/>
                                        <p:tgtEl>
                                          <p:spTgt spid="164876"/>
                                        </p:tgtEl>
                                        <p:attrNameLst>
                                          <p:attrName>ppt_w</p:attrName>
                                        </p:attrNameLst>
                                      </p:cBhvr>
                                      <p:tavLst>
                                        <p:tav tm="0">
                                          <p:val>
                                            <p:strVal val="#ppt_w+.3"/>
                                          </p:val>
                                        </p:tav>
                                        <p:tav tm="50000">
                                          <p:val>
                                            <p:strVal val="#ppt_w+.3"/>
                                          </p:val>
                                        </p:tav>
                                        <p:tav tm="100000">
                                          <p:val>
                                            <p:strVal val="#ppt_w"/>
                                          </p:val>
                                        </p:tav>
                                      </p:tavLst>
                                    </p:anim>
                                    <p:anim calcmode="lin" valueType="num">
                                      <p:cBhvr>
                                        <p:cTn id="41" dur="500" fill="hold"/>
                                        <p:tgtEl>
                                          <p:spTgt spid="164876"/>
                                        </p:tgtEl>
                                        <p:attrNameLst>
                                          <p:attrName>ppt_x</p:attrName>
                                        </p:attrNameLst>
                                      </p:cBhvr>
                                      <p:tavLst>
                                        <p:tav tm="0">
                                          <p:val>
                                            <p:strVal val="#ppt_x-.3"/>
                                          </p:val>
                                        </p:tav>
                                        <p:tav tm="50000">
                                          <p:val>
                                            <p:strVal val="#ppt_x"/>
                                          </p:val>
                                        </p:tav>
                                        <p:tav tm="100000">
                                          <p:val>
                                            <p:strVal val="#ppt_x"/>
                                          </p:val>
                                        </p:tav>
                                      </p:tavLst>
                                    </p:anim>
                                    <p:anim calcmode="lin" valueType="num">
                                      <p:cBhvr>
                                        <p:cTn id="42" dur="500" fill="hold"/>
                                        <p:tgtEl>
                                          <p:spTgt spid="164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p:bldP spid="164871" grpId="0"/>
      <p:bldP spid="164872" grpId="0"/>
      <p:bldP spid="164875" grpId="0"/>
      <p:bldP spid="164876" grpId="0"/>
      <p:bldP spid="16487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96" name="Group 8"/>
          <p:cNvGrpSpPr>
            <a:grpSpLocks/>
          </p:cNvGrpSpPr>
          <p:nvPr/>
        </p:nvGrpSpPr>
        <p:grpSpPr bwMode="auto">
          <a:xfrm>
            <a:off x="395288" y="476250"/>
            <a:ext cx="8497887" cy="1990725"/>
            <a:chOff x="249" y="300"/>
            <a:chExt cx="5353" cy="1254"/>
          </a:xfrm>
        </p:grpSpPr>
        <p:sp>
          <p:nvSpPr>
            <p:cNvPr id="165892" name="Text Box 4"/>
            <p:cNvSpPr txBox="1">
              <a:spLocks noChangeArrowheads="1"/>
            </p:cNvSpPr>
            <p:nvPr/>
          </p:nvSpPr>
          <p:spPr bwMode="auto">
            <a:xfrm>
              <a:off x="249" y="346"/>
              <a:ext cx="5353"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FF"/>
                  </a:solidFill>
                </a:rPr>
                <a:t>例</a:t>
              </a:r>
              <a:r>
                <a:rPr lang="en-US" altLang="zh-CN">
                  <a:solidFill>
                    <a:srgbClr val="0000FF"/>
                  </a:solidFill>
                </a:rPr>
                <a:t>4.16</a:t>
              </a:r>
              <a:r>
                <a:rPr lang="en-US" altLang="zh-CN"/>
                <a:t>  </a:t>
              </a:r>
              <a:r>
                <a:rPr lang="zh-CN" altLang="en-US">
                  <a:solidFill>
                    <a:srgbClr val="FF0000"/>
                  </a:solidFill>
                </a:rPr>
                <a:t>人口问题的差分方程模型 </a:t>
              </a:r>
            </a:p>
            <a:p>
              <a:r>
                <a:rPr lang="zh-CN" altLang="en-US"/>
                <a:t>在</a:t>
              </a:r>
              <a:r>
                <a:rPr lang="en-US" altLang="zh-CN">
                  <a:solidFill>
                    <a:srgbClr val="0000FF"/>
                  </a:solidFill>
                </a:rPr>
                <a:t>§3.2</a:t>
              </a:r>
              <a:r>
                <a:rPr lang="zh-CN" altLang="en-US"/>
                <a:t>中，我们已经讨论了人口问题的两个常微分方程模型</a:t>
              </a:r>
              <a:r>
                <a:rPr lang="en-US" altLang="zh-CN"/>
                <a:t>——</a:t>
              </a:r>
              <a:r>
                <a:rPr lang="en-US" altLang="zh-CN">
                  <a:solidFill>
                    <a:srgbClr val="CC0000"/>
                  </a:solidFill>
                </a:rPr>
                <a:t>Malthus</a:t>
              </a:r>
              <a:r>
                <a:rPr lang="zh-CN" altLang="en-US">
                  <a:solidFill>
                    <a:srgbClr val="CC0000"/>
                  </a:solidFill>
                </a:rPr>
                <a:t>模型</a:t>
              </a:r>
              <a:r>
                <a:rPr lang="zh-CN" altLang="en-US"/>
                <a:t>和</a:t>
              </a:r>
              <a:r>
                <a:rPr lang="en-US" altLang="zh-CN">
                  <a:solidFill>
                    <a:srgbClr val="CC0000"/>
                  </a:solidFill>
                </a:rPr>
                <a:t>Verhulst</a:t>
              </a:r>
              <a:r>
                <a:rPr lang="zh-CN" altLang="en-US">
                  <a:solidFill>
                    <a:srgbClr val="CC0000"/>
                  </a:solidFill>
                </a:rPr>
                <a:t>模型</a:t>
              </a:r>
              <a:r>
                <a:rPr lang="zh-CN" altLang="en-US"/>
                <a:t>（又称</a:t>
              </a:r>
              <a:r>
                <a:rPr lang="en-US" altLang="zh-CN">
                  <a:solidFill>
                    <a:srgbClr val="CC0000"/>
                  </a:solidFill>
                </a:rPr>
                <a:t>Logistic</a:t>
              </a:r>
              <a:r>
                <a:rPr lang="zh-CN" altLang="en-US"/>
                <a:t>模型）。前者可用于人口增长的短期预测，后者在作中、长期预测时 效果较好。</a:t>
              </a:r>
            </a:p>
          </p:txBody>
        </p:sp>
        <p:sp>
          <p:nvSpPr>
            <p:cNvPr id="165894" name="AutoShape 6"/>
            <p:cNvSpPr>
              <a:spLocks noChangeArrowheads="1"/>
            </p:cNvSpPr>
            <p:nvPr/>
          </p:nvSpPr>
          <p:spPr bwMode="auto">
            <a:xfrm>
              <a:off x="295" y="300"/>
              <a:ext cx="5216" cy="1225"/>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5897" name="Group 9"/>
          <p:cNvGrpSpPr>
            <a:grpSpLocks/>
          </p:cNvGrpSpPr>
          <p:nvPr/>
        </p:nvGrpSpPr>
        <p:grpSpPr bwMode="auto">
          <a:xfrm>
            <a:off x="395288" y="2852738"/>
            <a:ext cx="8424862" cy="3382962"/>
            <a:chOff x="249" y="1797"/>
            <a:chExt cx="5307" cy="2131"/>
          </a:xfrm>
        </p:grpSpPr>
        <p:sp>
          <p:nvSpPr>
            <p:cNvPr id="165893" name="Text Box 5"/>
            <p:cNvSpPr txBox="1">
              <a:spLocks noChangeArrowheads="1"/>
            </p:cNvSpPr>
            <p:nvPr/>
          </p:nvSpPr>
          <p:spPr bwMode="auto">
            <a:xfrm>
              <a:off x="249" y="1888"/>
              <a:ext cx="5261"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FF"/>
                  </a:solidFill>
                </a:rPr>
                <a:t>1</a:t>
              </a:r>
              <a:r>
                <a:rPr lang="zh-CN" altLang="en-US">
                  <a:solidFill>
                    <a:srgbClr val="0000FF"/>
                  </a:solidFill>
                </a:rPr>
                <a:t>、</a:t>
              </a:r>
              <a:r>
                <a:rPr lang="zh-CN" altLang="en-US">
                  <a:solidFill>
                    <a:srgbClr val="FF0000"/>
                  </a:solidFill>
                </a:rPr>
                <a:t>离散时间 的</a:t>
              </a:r>
              <a:r>
                <a:rPr lang="en-US" altLang="zh-CN">
                  <a:solidFill>
                    <a:srgbClr val="FF0000"/>
                  </a:solidFill>
                </a:rPr>
                <a:t>Logistic</a:t>
              </a:r>
              <a:r>
                <a:rPr lang="zh-CN" altLang="en-US">
                  <a:solidFill>
                    <a:srgbClr val="FF0000"/>
                  </a:solidFill>
                </a:rPr>
                <a:t>模型</a:t>
              </a:r>
            </a:p>
            <a:p>
              <a:r>
                <a:rPr lang="zh-CN" altLang="en-US"/>
                <a:t>在研究人口或种群数量的实际增长情况时，有时采用离散化的时间变量更为方便。例如，有些种群具有相对较为固定的繁殖期，按时段统计种群数量更接近种群的实际增长方式。人口增长虽无这种特征，但人口普查不可能连续统计，任何方式的普查都只能得到一些离散时刻的人口总量（指较大范围的普查）。这样，如何建立人口问题的离散模型的问题十分自然地提了出来。</a:t>
              </a:r>
            </a:p>
          </p:txBody>
        </p:sp>
        <p:sp>
          <p:nvSpPr>
            <p:cNvPr id="165895" name="AutoShape 7"/>
            <p:cNvSpPr>
              <a:spLocks noChangeArrowheads="1"/>
            </p:cNvSpPr>
            <p:nvPr/>
          </p:nvSpPr>
          <p:spPr bwMode="auto">
            <a:xfrm>
              <a:off x="249" y="1797"/>
              <a:ext cx="5307" cy="2131"/>
            </a:xfrm>
            <a:prstGeom prst="roundRect">
              <a:avLst>
                <a:gd name="adj" fmla="val 1666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65896"/>
                                        </p:tgtEl>
                                        <p:attrNameLst>
                                          <p:attrName>style.visibility</p:attrName>
                                        </p:attrNameLst>
                                      </p:cBhvr>
                                      <p:to>
                                        <p:strVal val="visible"/>
                                      </p:to>
                                    </p:set>
                                    <p:animEffect transition="in" filter="blinds(horizontal)">
                                      <p:cBhvr>
                                        <p:cTn id="7" dur="1000"/>
                                        <p:tgtEl>
                                          <p:spTgt spid="1658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5897"/>
                                        </p:tgtEl>
                                        <p:attrNameLst>
                                          <p:attrName>style.visibility</p:attrName>
                                        </p:attrNameLst>
                                      </p:cBhvr>
                                      <p:to>
                                        <p:strVal val="visible"/>
                                      </p:to>
                                    </p:set>
                                    <p:animEffect transition="in" filter="blinds(horizontal)">
                                      <p:cBhvr>
                                        <p:cTn id="12" dur="1000"/>
                                        <p:tgtEl>
                                          <p:spTgt spid="165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9" name="Rectangle 7"/>
          <p:cNvSpPr>
            <a:spLocks noChangeArrowheads="1"/>
          </p:cNvSpPr>
          <p:nvPr/>
        </p:nvSpPr>
        <p:spPr bwMode="auto">
          <a:xfrm>
            <a:off x="179388" y="476250"/>
            <a:ext cx="856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tabLst>
                <a:tab pos="4619625" algn="l"/>
              </a:tabLst>
            </a:pPr>
            <a:r>
              <a:rPr lang="zh-CN" altLang="en-US">
                <a:latin typeface="Times New Roman" pitchFamily="18" charset="0"/>
                <a:cs typeface="Times New Roman" pitchFamily="18" charset="0"/>
              </a:rPr>
              <a:t>建立离散模型的一条直接途径是  用</a:t>
            </a:r>
            <a:r>
              <a:rPr lang="zh-CN" altLang="en-US">
                <a:solidFill>
                  <a:srgbClr val="FF0000"/>
                </a:solidFill>
                <a:latin typeface="Times New Roman" pitchFamily="18" charset="0"/>
                <a:cs typeface="Times New Roman" pitchFamily="18" charset="0"/>
              </a:rPr>
              <a:t>差分代替微分</a:t>
            </a:r>
            <a:r>
              <a:rPr lang="zh-CN" altLang="en-US">
                <a:latin typeface="Times New Roman" pitchFamily="18" charset="0"/>
                <a:cs typeface="Times New Roman" pitchFamily="18" charset="0"/>
              </a:rPr>
              <a:t>。从人口问</a:t>
            </a:r>
          </a:p>
          <a:p>
            <a:pPr indent="266700">
              <a:tabLst>
                <a:tab pos="4619625" algn="l"/>
              </a:tabLst>
            </a:pPr>
            <a:r>
              <a:rPr lang="zh-CN" altLang="en-US">
                <a:latin typeface="Times New Roman" pitchFamily="18" charset="0"/>
                <a:cs typeface="Times New Roman" pitchFamily="18" charset="0"/>
              </a:rPr>
              <a:t>题的</a:t>
            </a:r>
            <a:r>
              <a:rPr lang="en-US" altLang="zh-CN">
                <a:solidFill>
                  <a:srgbClr val="FF0000"/>
                </a:solidFill>
                <a:latin typeface="Times New Roman" pitchFamily="18" charset="0"/>
                <a:cs typeface="Times New Roman" pitchFamily="18" charset="0"/>
              </a:rPr>
              <a:t>Logistic</a:t>
            </a:r>
            <a:r>
              <a:rPr lang="zh-CN" altLang="en-US">
                <a:latin typeface="Times New Roman" pitchFamily="18" charset="0"/>
                <a:cs typeface="Times New Roman" pitchFamily="18" charset="0"/>
              </a:rPr>
              <a:t>模型</a:t>
            </a:r>
            <a:endParaRPr lang="zh-CN" altLang="en-US"/>
          </a:p>
        </p:txBody>
      </p:sp>
      <p:graphicFrame>
        <p:nvGraphicFramePr>
          <p:cNvPr id="166918" name="Object 6"/>
          <p:cNvGraphicFramePr>
            <a:graphicFrameLocks noChangeAspect="1"/>
          </p:cNvGraphicFramePr>
          <p:nvPr/>
        </p:nvGraphicFramePr>
        <p:xfrm>
          <a:off x="2987675" y="1052513"/>
          <a:ext cx="3108325" cy="762000"/>
        </p:xfrm>
        <a:graphic>
          <a:graphicData uri="http://schemas.openxmlformats.org/presentationml/2006/ole">
            <mc:AlternateContent xmlns:mc="http://schemas.openxmlformats.org/markup-compatibility/2006">
              <mc:Choice xmlns:v="urn:schemas-microsoft-com:vml" Requires="v">
                <p:oleObj spid="_x0000_s166941" name="公式" r:id="rId3" imgW="1752480" imgH="431640" progId="Equation.3">
                  <p:embed/>
                </p:oleObj>
              </mc:Choice>
              <mc:Fallback>
                <p:oleObj name="公式" r:id="rId3" imgW="175248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052513"/>
                        <a:ext cx="31083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7" name="Object 5"/>
          <p:cNvGraphicFramePr>
            <a:graphicFrameLocks noChangeAspect="1"/>
          </p:cNvGraphicFramePr>
          <p:nvPr/>
        </p:nvGraphicFramePr>
        <p:xfrm>
          <a:off x="6372225" y="1125538"/>
          <a:ext cx="1157288" cy="541337"/>
        </p:xfrm>
        <a:graphic>
          <a:graphicData uri="http://schemas.openxmlformats.org/presentationml/2006/ole">
            <mc:AlternateContent xmlns:mc="http://schemas.openxmlformats.org/markup-compatibility/2006">
              <mc:Choice xmlns:v="urn:schemas-microsoft-com:vml" Requires="v">
                <p:oleObj spid="_x0000_s166942" name="公式" r:id="rId5" imgW="647640" imgH="304560" progId="Equation.3">
                  <p:embed/>
                </p:oleObj>
              </mc:Choice>
              <mc:Fallback>
                <p:oleObj name="公式" r:id="rId5" imgW="647640" imgH="3045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1125538"/>
                        <a:ext cx="1157288"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1" name="Rectangle 9"/>
          <p:cNvSpPr>
            <a:spLocks noChangeArrowheads="1"/>
          </p:cNvSpPr>
          <p:nvPr/>
        </p:nvSpPr>
        <p:spPr bwMode="auto">
          <a:xfrm>
            <a:off x="127000" y="1916113"/>
            <a:ext cx="329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tabLst>
                <a:tab pos="4619625" algn="l"/>
              </a:tabLst>
            </a:pPr>
            <a:r>
              <a:rPr lang="zh-CN" altLang="en-US">
                <a:latin typeface="Times New Roman" pitchFamily="18" charset="0"/>
                <a:cs typeface="Times New Roman" pitchFamily="18" charset="0"/>
              </a:rPr>
              <a:t>可导出一阶差分方程</a:t>
            </a:r>
            <a:r>
              <a:rPr lang="zh-CN" altLang="en-US"/>
              <a:t> </a:t>
            </a:r>
          </a:p>
        </p:txBody>
      </p:sp>
      <p:graphicFrame>
        <p:nvGraphicFramePr>
          <p:cNvPr id="166916" name="Object 4"/>
          <p:cNvGraphicFramePr>
            <a:graphicFrameLocks noChangeAspect="1"/>
          </p:cNvGraphicFramePr>
          <p:nvPr/>
        </p:nvGraphicFramePr>
        <p:xfrm>
          <a:off x="3419475" y="1773238"/>
          <a:ext cx="2892425" cy="827087"/>
        </p:xfrm>
        <a:graphic>
          <a:graphicData uri="http://schemas.openxmlformats.org/presentationml/2006/ole">
            <mc:AlternateContent xmlns:mc="http://schemas.openxmlformats.org/markup-compatibility/2006">
              <mc:Choice xmlns:v="urn:schemas-microsoft-com:vml" Requires="v">
                <p:oleObj spid="_x0000_s166943" name="公式" r:id="rId7" imgW="1384200" imgH="393480" progId="Equation.3">
                  <p:embed/>
                </p:oleObj>
              </mc:Choice>
              <mc:Fallback>
                <p:oleObj name="公式" r:id="rId7" imgW="1384200" imgH="3934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1773238"/>
                        <a:ext cx="2892425"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2" name="Rectangle 10"/>
          <p:cNvSpPr>
            <a:spLocks noChangeArrowheads="1"/>
          </p:cNvSpPr>
          <p:nvPr/>
        </p:nvSpPr>
        <p:spPr bwMode="auto">
          <a:xfrm>
            <a:off x="6227763" y="1963738"/>
            <a:ext cx="159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4.25</a:t>
            </a:r>
            <a:r>
              <a:rPr lang="zh-CN" altLang="en-US">
                <a:latin typeface="Times New Roman" pitchFamily="18" charset="0"/>
                <a:cs typeface="Times New Roman" pitchFamily="18" charset="0"/>
              </a:rPr>
              <a:t>）</a:t>
            </a:r>
            <a:endParaRPr lang="zh-CN" altLang="en-US"/>
          </a:p>
        </p:txBody>
      </p:sp>
      <p:sp>
        <p:nvSpPr>
          <p:cNvPr id="166928" name="Rectangle 16"/>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6939" name="Group 27"/>
          <p:cNvGrpSpPr>
            <a:grpSpLocks/>
          </p:cNvGrpSpPr>
          <p:nvPr/>
        </p:nvGrpSpPr>
        <p:grpSpPr bwMode="auto">
          <a:xfrm>
            <a:off x="468313" y="2419350"/>
            <a:ext cx="8351837" cy="2063750"/>
            <a:chOff x="295" y="1524"/>
            <a:chExt cx="5261" cy="1300"/>
          </a:xfrm>
        </p:grpSpPr>
        <p:sp>
          <p:nvSpPr>
            <p:cNvPr id="166926" name="Text Box 14"/>
            <p:cNvSpPr txBox="1">
              <a:spLocks noChangeArrowheads="1"/>
            </p:cNvSpPr>
            <p:nvPr/>
          </p:nvSpPr>
          <p:spPr bwMode="auto">
            <a:xfrm>
              <a:off x="295" y="1616"/>
              <a:ext cx="5261"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(4.25)</a:t>
              </a:r>
              <a:r>
                <a:rPr lang="zh-CN" altLang="en-US"/>
                <a:t>式中右端的因子             常被称为</a:t>
              </a:r>
              <a:r>
                <a:rPr lang="zh-CN" altLang="en-US">
                  <a:solidFill>
                    <a:srgbClr val="CC0000"/>
                  </a:solidFill>
                </a:rPr>
                <a:t>阻尼因子</a:t>
              </a:r>
              <a:r>
                <a:rPr lang="zh-CN" altLang="en-US"/>
                <a:t>。 当</a:t>
              </a:r>
              <a:r>
                <a:rPr lang="en-US" altLang="zh-CN" i="1">
                  <a:solidFill>
                    <a:srgbClr val="0000FF"/>
                  </a:solidFill>
                </a:rPr>
                <a:t>P</a:t>
              </a:r>
              <a:r>
                <a:rPr lang="en-US" altLang="zh-CN" i="1" baseline="-25000">
                  <a:solidFill>
                    <a:srgbClr val="0000FF"/>
                  </a:solidFill>
                </a:rPr>
                <a:t>t</a:t>
              </a:r>
              <a:r>
                <a:rPr lang="zh-CN" altLang="en-US">
                  <a:solidFill>
                    <a:srgbClr val="0000FF"/>
                  </a:solidFill>
                </a:rPr>
                <a:t>＜＜</a:t>
              </a:r>
              <a:r>
                <a:rPr lang="en-US" altLang="zh-CN" i="1">
                  <a:solidFill>
                    <a:srgbClr val="0000FF"/>
                  </a:solidFill>
                </a:rPr>
                <a:t>N</a:t>
              </a:r>
              <a:r>
                <a:rPr lang="zh-CN" altLang="en-US"/>
                <a:t>时，种群增长接 近</a:t>
              </a:r>
              <a:r>
                <a:rPr lang="en-US" altLang="zh-CN">
                  <a:solidFill>
                    <a:srgbClr val="CC0000"/>
                  </a:solidFill>
                </a:rPr>
                <a:t>Malthus</a:t>
              </a:r>
              <a:r>
                <a:rPr lang="zh-CN" altLang="en-US"/>
                <a:t>模型；当</a:t>
              </a:r>
              <a:r>
                <a:rPr lang="en-US" altLang="zh-CN" i="1">
                  <a:solidFill>
                    <a:srgbClr val="0000FF"/>
                  </a:solidFill>
                </a:rPr>
                <a:t>P</a:t>
              </a:r>
              <a:r>
                <a:rPr lang="en-US" altLang="zh-CN" i="1" baseline="-25000">
                  <a:solidFill>
                    <a:srgbClr val="0000FF"/>
                  </a:solidFill>
                </a:rPr>
                <a:t>t</a:t>
              </a:r>
              <a:r>
                <a:rPr lang="zh-CN" altLang="en-US"/>
                <a:t>接近</a:t>
              </a:r>
              <a:r>
                <a:rPr lang="en-US" altLang="zh-CN" i="1">
                  <a:solidFill>
                    <a:srgbClr val="0000FF"/>
                  </a:solidFill>
                </a:rPr>
                <a:t>N</a:t>
              </a:r>
              <a:r>
                <a:rPr lang="zh-CN" altLang="en-US"/>
                <a:t>时，这一因子将越来越明显地发挥阻尼作用， 若</a:t>
              </a:r>
              <a:r>
                <a:rPr lang="en-US" altLang="zh-CN" i="1">
                  <a:solidFill>
                    <a:srgbClr val="0000FF"/>
                  </a:solidFill>
                </a:rPr>
                <a:t>P</a:t>
              </a:r>
              <a:r>
                <a:rPr lang="en-US" altLang="zh-CN" i="1" baseline="-25000">
                  <a:solidFill>
                    <a:srgbClr val="0000FF"/>
                  </a:solidFill>
                </a:rPr>
                <a:t>t</a:t>
              </a:r>
              <a:r>
                <a:rPr lang="zh-CN" altLang="en-US">
                  <a:solidFill>
                    <a:srgbClr val="0000FF"/>
                  </a:solidFill>
                </a:rPr>
                <a:t>＜</a:t>
              </a:r>
              <a:r>
                <a:rPr lang="en-US" altLang="zh-CN" i="1">
                  <a:solidFill>
                    <a:srgbClr val="0000FF"/>
                  </a:solidFill>
                </a:rPr>
                <a:t>N</a:t>
              </a:r>
              <a:r>
                <a:rPr lang="zh-CN" altLang="en-US"/>
                <a:t>，它将使种群增长速度 在</a:t>
              </a:r>
              <a:r>
                <a:rPr lang="en-US" altLang="zh-CN" i="1">
                  <a:solidFill>
                    <a:srgbClr val="0000FF"/>
                  </a:solidFill>
                </a:rPr>
                <a:t>P</a:t>
              </a:r>
              <a:r>
                <a:rPr lang="en-US" altLang="zh-CN" i="1" baseline="-25000">
                  <a:solidFill>
                    <a:srgbClr val="0000FF"/>
                  </a:solidFill>
                </a:rPr>
                <a:t>t</a:t>
              </a:r>
              <a:r>
                <a:rPr lang="zh-CN" altLang="en-US"/>
                <a:t>接近</a:t>
              </a:r>
              <a:r>
                <a:rPr lang="en-US" altLang="zh-CN" i="1">
                  <a:solidFill>
                    <a:srgbClr val="0000FF"/>
                  </a:solidFill>
                </a:rPr>
                <a:t>N</a:t>
              </a:r>
              <a:r>
                <a:rPr lang="zh-CN" altLang="en-US"/>
                <a:t>时变得越来越慢，若 </a:t>
              </a:r>
              <a:r>
                <a:rPr lang="en-US" altLang="zh-CN" i="1">
                  <a:solidFill>
                    <a:srgbClr val="0000FF"/>
                  </a:solidFill>
                </a:rPr>
                <a:t>P</a:t>
              </a:r>
              <a:r>
                <a:rPr lang="zh-CN" altLang="en-US">
                  <a:solidFill>
                    <a:srgbClr val="0000FF"/>
                  </a:solidFill>
                </a:rPr>
                <a:t>＞</a:t>
              </a:r>
              <a:r>
                <a:rPr lang="en-US" altLang="zh-CN" i="1">
                  <a:solidFill>
                    <a:srgbClr val="0000FF"/>
                  </a:solidFill>
                </a:rPr>
                <a:t>N</a:t>
              </a:r>
              <a:r>
                <a:rPr lang="zh-CN" altLang="en-US"/>
                <a:t>，它将使种群呈负增长。</a:t>
              </a:r>
            </a:p>
          </p:txBody>
        </p:sp>
        <p:graphicFrame>
          <p:nvGraphicFramePr>
            <p:cNvPr id="166927" name="Object 15"/>
            <p:cNvGraphicFramePr>
              <a:graphicFrameLocks noChangeAspect="1"/>
            </p:cNvGraphicFramePr>
            <p:nvPr/>
          </p:nvGraphicFramePr>
          <p:xfrm>
            <a:off x="2245" y="1524"/>
            <a:ext cx="597" cy="455"/>
          </p:xfrm>
          <a:graphic>
            <a:graphicData uri="http://schemas.openxmlformats.org/presentationml/2006/ole">
              <mc:AlternateContent xmlns:mc="http://schemas.openxmlformats.org/markup-compatibility/2006">
                <mc:Choice xmlns:v="urn:schemas-microsoft-com:vml" Requires="v">
                  <p:oleObj spid="_x0000_s166944" name="公式" r:id="rId9" imgW="520560" imgH="393480" progId="Equation.3">
                    <p:embed/>
                  </p:oleObj>
                </mc:Choice>
                <mc:Fallback>
                  <p:oleObj name="公式" r:id="rId9" imgW="520560" imgH="39348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1524"/>
                          <a:ext cx="597" cy="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6930" name="Rectangle 18"/>
          <p:cNvSpPr>
            <a:spLocks noChangeArrowheads="1"/>
          </p:cNvSpPr>
          <p:nvPr/>
        </p:nvSpPr>
        <p:spPr bwMode="auto">
          <a:xfrm>
            <a:off x="-36513" y="4437063"/>
            <a:ext cx="322262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tabLst>
                <a:tab pos="4619625" algn="l"/>
              </a:tabLst>
            </a:pP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4.25</a:t>
            </a:r>
            <a:r>
              <a:rPr lang="zh-CN" altLang="en-US">
                <a:latin typeface="Times New Roman" pitchFamily="18" charset="0"/>
                <a:cs typeface="Times New Roman" pitchFamily="18" charset="0"/>
              </a:rPr>
              <a:t>）式可改写为</a:t>
            </a:r>
            <a:r>
              <a:rPr lang="zh-CN" altLang="en-US"/>
              <a:t> </a:t>
            </a:r>
          </a:p>
        </p:txBody>
      </p:sp>
      <p:graphicFrame>
        <p:nvGraphicFramePr>
          <p:cNvPr id="166929" name="Object 17"/>
          <p:cNvGraphicFramePr>
            <a:graphicFrameLocks noChangeAspect="1"/>
          </p:cNvGraphicFramePr>
          <p:nvPr/>
        </p:nvGraphicFramePr>
        <p:xfrm>
          <a:off x="3028950" y="4221163"/>
          <a:ext cx="3919538" cy="889000"/>
        </p:xfrm>
        <a:graphic>
          <a:graphicData uri="http://schemas.openxmlformats.org/presentationml/2006/ole">
            <mc:AlternateContent xmlns:mc="http://schemas.openxmlformats.org/markup-compatibility/2006">
              <mc:Choice xmlns:v="urn:schemas-microsoft-com:vml" Requires="v">
                <p:oleObj spid="_x0000_s166945" name="公式" r:id="rId11" imgW="2019240" imgH="457200" progId="Equation.3">
                  <p:embed/>
                </p:oleObj>
              </mc:Choice>
              <mc:Fallback>
                <p:oleObj name="公式" r:id="rId11" imgW="2019240" imgH="4572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8950" y="4221163"/>
                        <a:ext cx="3919538"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31" name="Rectangle 19"/>
          <p:cNvSpPr>
            <a:spLocks noChangeArrowheads="1"/>
          </p:cNvSpPr>
          <p:nvPr/>
        </p:nvSpPr>
        <p:spPr bwMode="auto">
          <a:xfrm>
            <a:off x="6659563" y="4437063"/>
            <a:ext cx="159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4.26</a:t>
            </a:r>
            <a:r>
              <a:rPr lang="zh-CN" altLang="en-US">
                <a:latin typeface="Times New Roman" pitchFamily="18" charset="0"/>
                <a:cs typeface="Times New Roman" pitchFamily="18" charset="0"/>
              </a:rPr>
              <a:t>）</a:t>
            </a:r>
            <a:endParaRPr lang="zh-CN" altLang="en-US"/>
          </a:p>
        </p:txBody>
      </p:sp>
      <p:grpSp>
        <p:nvGrpSpPr>
          <p:cNvPr id="166940" name="Group 28"/>
          <p:cNvGrpSpPr>
            <a:grpSpLocks/>
          </p:cNvGrpSpPr>
          <p:nvPr/>
        </p:nvGrpSpPr>
        <p:grpSpPr bwMode="auto">
          <a:xfrm>
            <a:off x="539750" y="5084763"/>
            <a:ext cx="4465638" cy="828675"/>
            <a:chOff x="340" y="3203"/>
            <a:chExt cx="2813" cy="522"/>
          </a:xfrm>
        </p:grpSpPr>
        <p:sp>
          <p:nvSpPr>
            <p:cNvPr id="166933" name="Rectangle 21"/>
            <p:cNvSpPr>
              <a:spLocks noChangeArrowheads="1"/>
            </p:cNvSpPr>
            <p:nvPr/>
          </p:nvSpPr>
          <p:spPr bwMode="auto">
            <a:xfrm>
              <a:off x="340" y="329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记</a:t>
              </a:r>
              <a:endParaRPr lang="zh-CN" altLang="en-US"/>
            </a:p>
          </p:txBody>
        </p:sp>
        <p:graphicFrame>
          <p:nvGraphicFramePr>
            <p:cNvPr id="166932" name="Object 20"/>
            <p:cNvGraphicFramePr>
              <a:graphicFrameLocks noChangeAspect="1"/>
            </p:cNvGraphicFramePr>
            <p:nvPr/>
          </p:nvGraphicFramePr>
          <p:xfrm>
            <a:off x="612" y="3203"/>
            <a:ext cx="2541" cy="522"/>
          </p:xfrm>
          <a:graphic>
            <a:graphicData uri="http://schemas.openxmlformats.org/presentationml/2006/ole">
              <mc:AlternateContent xmlns:mc="http://schemas.openxmlformats.org/markup-compatibility/2006">
                <mc:Choice xmlns:v="urn:schemas-microsoft-com:vml" Requires="v">
                  <p:oleObj spid="_x0000_s166946" name="公式" r:id="rId13" imgW="2222280" imgH="457200" progId="Equation.3">
                    <p:embed/>
                  </p:oleObj>
                </mc:Choice>
                <mc:Fallback>
                  <p:oleObj name="公式" r:id="rId13" imgW="2222280" imgH="4572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 y="3203"/>
                          <a:ext cx="2541" cy="5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6934" name="Rectangle 22"/>
          <p:cNvSpPr>
            <a:spLocks noChangeArrowheads="1"/>
          </p:cNvSpPr>
          <p:nvPr/>
        </p:nvSpPr>
        <p:spPr bwMode="auto">
          <a:xfrm>
            <a:off x="5076825" y="5300663"/>
            <a:ext cx="344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于是</a:t>
            </a:r>
            <a:r>
              <a:rPr lang="en-US" altLang="zh-CN">
                <a:latin typeface="Times New Roman" pitchFamily="18" charset="0"/>
                <a:cs typeface="Times New Roman" pitchFamily="18" charset="0"/>
              </a:rPr>
              <a:t>(4.26)</a:t>
            </a:r>
            <a:r>
              <a:rPr lang="zh-CN" altLang="en-US">
                <a:latin typeface="Times New Roman" pitchFamily="18" charset="0"/>
                <a:cs typeface="Times New Roman" pitchFamily="18" charset="0"/>
              </a:rPr>
              <a:t>式又可改写为</a:t>
            </a:r>
            <a:endParaRPr lang="zh-CN" altLang="en-US"/>
          </a:p>
        </p:txBody>
      </p:sp>
      <p:sp>
        <p:nvSpPr>
          <p:cNvPr id="166936" name="Rectangle 2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6935" name="Object 23"/>
          <p:cNvGraphicFramePr>
            <a:graphicFrameLocks noChangeAspect="1"/>
          </p:cNvGraphicFramePr>
          <p:nvPr/>
        </p:nvGraphicFramePr>
        <p:xfrm>
          <a:off x="704850" y="6092825"/>
          <a:ext cx="5595938" cy="541338"/>
        </p:xfrm>
        <a:graphic>
          <a:graphicData uri="http://schemas.openxmlformats.org/presentationml/2006/ole">
            <mc:AlternateContent xmlns:mc="http://schemas.openxmlformats.org/markup-compatibility/2006">
              <mc:Choice xmlns:v="urn:schemas-microsoft-com:vml" Requires="v">
                <p:oleObj spid="_x0000_s166947" name="公式" r:id="rId15" imgW="2463480" imgH="241200" progId="Equation.3">
                  <p:embed/>
                </p:oleObj>
              </mc:Choice>
              <mc:Fallback>
                <p:oleObj name="公式" r:id="rId15" imgW="2463480" imgH="24120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4850" y="6092825"/>
                        <a:ext cx="5595938"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37" name="Rectangle 25"/>
          <p:cNvSpPr>
            <a:spLocks noChangeArrowheads="1"/>
          </p:cNvSpPr>
          <p:nvPr/>
        </p:nvSpPr>
        <p:spPr bwMode="auto">
          <a:xfrm>
            <a:off x="6516688" y="6092825"/>
            <a:ext cx="159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19625" algn="l"/>
              </a:tabLst>
            </a:pPr>
            <a:r>
              <a:rPr lang="zh-CN" altLang="en-US">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4.27</a:t>
            </a:r>
            <a:r>
              <a:rPr lang="zh-CN" altLang="en-US">
                <a:latin typeface="Times New Roman" pitchFamily="18" charset="0"/>
                <a:cs typeface="Times New Roman" pitchFamily="18" charset="0"/>
              </a:rPr>
              <a:t>）</a:t>
            </a:r>
            <a:endParaRPr lang="zh-CN" altLang="en-US"/>
          </a:p>
        </p:txBody>
      </p:sp>
      <p:sp>
        <p:nvSpPr>
          <p:cNvPr id="166938" name="Rectangle 26"/>
          <p:cNvSpPr>
            <a:spLocks noChangeArrowheads="1"/>
          </p:cNvSpPr>
          <p:nvPr/>
        </p:nvSpPr>
        <p:spPr bwMode="auto">
          <a:xfrm>
            <a:off x="395288" y="476250"/>
            <a:ext cx="8497887" cy="61928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6938"/>
                                        </p:tgtEl>
                                        <p:attrNameLst>
                                          <p:attrName>style.visibility</p:attrName>
                                        </p:attrNameLst>
                                      </p:cBhvr>
                                      <p:to>
                                        <p:strVal val="visible"/>
                                      </p:to>
                                    </p:set>
                                    <p:animEffect transition="in" filter="wipe(up)">
                                      <p:cBhvr>
                                        <p:cTn id="7" dur="500"/>
                                        <p:tgtEl>
                                          <p:spTgt spid="166938"/>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66919"/>
                                        </p:tgtEl>
                                        <p:attrNameLst>
                                          <p:attrName>style.visibility</p:attrName>
                                        </p:attrNameLst>
                                      </p:cBhvr>
                                      <p:to>
                                        <p:strVal val="visible"/>
                                      </p:to>
                                    </p:set>
                                    <p:animEffect transition="in" filter="slide(fromTop)">
                                      <p:cBhvr>
                                        <p:cTn id="11" dur="500"/>
                                        <p:tgtEl>
                                          <p:spTgt spid="1669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66918"/>
                                        </p:tgtEl>
                                        <p:attrNameLst>
                                          <p:attrName>style.visibility</p:attrName>
                                        </p:attrNameLst>
                                      </p:cBhvr>
                                      <p:to>
                                        <p:strVal val="visible"/>
                                      </p:to>
                                    </p:set>
                                    <p:animEffect transition="in" filter="fade">
                                      <p:cBhvr>
                                        <p:cTn id="16" dur="2000"/>
                                        <p:tgtEl>
                                          <p:spTgt spid="166918"/>
                                        </p:tgtEl>
                                      </p:cBhvr>
                                    </p:animEffect>
                                  </p:childTnLst>
                                </p:cTn>
                              </p:par>
                              <p:par>
                                <p:cTn id="17" presetID="10" presetClass="entr" presetSubtype="0" fill="hold" nodeType="withEffect">
                                  <p:stCondLst>
                                    <p:cond delay="0"/>
                                  </p:stCondLst>
                                  <p:childTnLst>
                                    <p:set>
                                      <p:cBhvr>
                                        <p:cTn id="18" dur="1" fill="hold">
                                          <p:stCondLst>
                                            <p:cond delay="0"/>
                                          </p:stCondLst>
                                        </p:cTn>
                                        <p:tgtEl>
                                          <p:spTgt spid="166917"/>
                                        </p:tgtEl>
                                        <p:attrNameLst>
                                          <p:attrName>style.visibility</p:attrName>
                                        </p:attrNameLst>
                                      </p:cBhvr>
                                      <p:to>
                                        <p:strVal val="visible"/>
                                      </p:to>
                                    </p:set>
                                    <p:animEffect transition="in" filter="fade">
                                      <p:cBhvr>
                                        <p:cTn id="19" dur="2000"/>
                                        <p:tgtEl>
                                          <p:spTgt spid="16691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6921"/>
                                        </p:tgtEl>
                                        <p:attrNameLst>
                                          <p:attrName>style.visibility</p:attrName>
                                        </p:attrNameLst>
                                      </p:cBhvr>
                                      <p:to>
                                        <p:strVal val="visible"/>
                                      </p:to>
                                    </p:set>
                                    <p:animEffect transition="in" filter="wipe(left)">
                                      <p:cBhvr>
                                        <p:cTn id="24" dur="500"/>
                                        <p:tgtEl>
                                          <p:spTgt spid="166921"/>
                                        </p:tgtEl>
                                      </p:cBhvr>
                                    </p:animEffect>
                                  </p:childTnLst>
                                </p:cTn>
                              </p:par>
                            </p:childTnLst>
                          </p:cTn>
                        </p:par>
                        <p:par>
                          <p:cTn id="25" fill="hold" nodeType="afterGroup">
                            <p:stCondLst>
                              <p:cond delay="500"/>
                            </p:stCondLst>
                            <p:childTnLst>
                              <p:par>
                                <p:cTn id="26" presetID="10" presetClass="entr" presetSubtype="0" fill="hold" nodeType="afterEffect">
                                  <p:stCondLst>
                                    <p:cond delay="0"/>
                                  </p:stCondLst>
                                  <p:childTnLst>
                                    <p:set>
                                      <p:cBhvr>
                                        <p:cTn id="27" dur="1" fill="hold">
                                          <p:stCondLst>
                                            <p:cond delay="0"/>
                                          </p:stCondLst>
                                        </p:cTn>
                                        <p:tgtEl>
                                          <p:spTgt spid="166916"/>
                                        </p:tgtEl>
                                        <p:attrNameLst>
                                          <p:attrName>style.visibility</p:attrName>
                                        </p:attrNameLst>
                                      </p:cBhvr>
                                      <p:to>
                                        <p:strVal val="visible"/>
                                      </p:to>
                                    </p:set>
                                    <p:animEffect transition="in" filter="fade">
                                      <p:cBhvr>
                                        <p:cTn id="28" dur="2000"/>
                                        <p:tgtEl>
                                          <p:spTgt spid="166916"/>
                                        </p:tgtEl>
                                      </p:cBhvr>
                                    </p:animEffec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16692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166939"/>
                                        </p:tgtEl>
                                        <p:attrNameLst>
                                          <p:attrName>style.visibility</p:attrName>
                                        </p:attrNameLst>
                                      </p:cBhvr>
                                      <p:to>
                                        <p:strVal val="visible"/>
                                      </p:to>
                                    </p:set>
                                    <p:animEffect transition="in" filter="diamond(in)">
                                      <p:cBhvr>
                                        <p:cTn id="36" dur="2000"/>
                                        <p:tgtEl>
                                          <p:spTgt spid="16693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6930"/>
                                        </p:tgtEl>
                                        <p:attrNameLst>
                                          <p:attrName>style.visibility</p:attrName>
                                        </p:attrNameLst>
                                      </p:cBhvr>
                                      <p:to>
                                        <p:strVal val="visible"/>
                                      </p:to>
                                    </p:set>
                                    <p:animEffect transition="in" filter="wipe(left)">
                                      <p:cBhvr>
                                        <p:cTn id="41" dur="500"/>
                                        <p:tgtEl>
                                          <p:spTgt spid="166930"/>
                                        </p:tgtEl>
                                      </p:cBhvr>
                                    </p:animEffect>
                                  </p:childTnLst>
                                </p:cTn>
                              </p:par>
                            </p:childTnLst>
                          </p:cTn>
                        </p:par>
                        <p:par>
                          <p:cTn id="42" fill="hold" nodeType="afterGroup">
                            <p:stCondLst>
                              <p:cond delay="500"/>
                            </p:stCondLst>
                            <p:childTnLst>
                              <p:par>
                                <p:cTn id="43" presetID="3" presetClass="entr" presetSubtype="10" fill="hold" nodeType="afterEffect">
                                  <p:stCondLst>
                                    <p:cond delay="0"/>
                                  </p:stCondLst>
                                  <p:childTnLst>
                                    <p:set>
                                      <p:cBhvr>
                                        <p:cTn id="44" dur="1" fill="hold">
                                          <p:stCondLst>
                                            <p:cond delay="0"/>
                                          </p:stCondLst>
                                        </p:cTn>
                                        <p:tgtEl>
                                          <p:spTgt spid="166929"/>
                                        </p:tgtEl>
                                        <p:attrNameLst>
                                          <p:attrName>style.visibility</p:attrName>
                                        </p:attrNameLst>
                                      </p:cBhvr>
                                      <p:to>
                                        <p:strVal val="visible"/>
                                      </p:to>
                                    </p:set>
                                    <p:animEffect transition="in" filter="blinds(horizontal)">
                                      <p:cBhvr>
                                        <p:cTn id="45" dur="500"/>
                                        <p:tgtEl>
                                          <p:spTgt spid="166929"/>
                                        </p:tgtEl>
                                      </p:cBhvr>
                                    </p:animEffect>
                                  </p:childTnLst>
                                </p:cTn>
                              </p:par>
                            </p:childTnLst>
                          </p:cTn>
                        </p:par>
                        <p:par>
                          <p:cTn id="46" fill="hold" nodeType="afterGroup">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6693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4" presetClass="entr" presetSubtype="10" fill="hold" nodeType="clickEffect">
                                  <p:stCondLst>
                                    <p:cond delay="0"/>
                                  </p:stCondLst>
                                  <p:childTnLst>
                                    <p:set>
                                      <p:cBhvr>
                                        <p:cTn id="52" dur="1" fill="hold">
                                          <p:stCondLst>
                                            <p:cond delay="0"/>
                                          </p:stCondLst>
                                        </p:cTn>
                                        <p:tgtEl>
                                          <p:spTgt spid="166940"/>
                                        </p:tgtEl>
                                        <p:attrNameLst>
                                          <p:attrName>style.visibility</p:attrName>
                                        </p:attrNameLst>
                                      </p:cBhvr>
                                      <p:to>
                                        <p:strVal val="visible"/>
                                      </p:to>
                                    </p:set>
                                    <p:animEffect transition="in" filter="randombar(horizontal)">
                                      <p:cBhvr>
                                        <p:cTn id="53" dur="500"/>
                                        <p:tgtEl>
                                          <p:spTgt spid="16694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66934"/>
                                        </p:tgtEl>
                                        <p:attrNameLst>
                                          <p:attrName>style.visibility</p:attrName>
                                        </p:attrNameLst>
                                      </p:cBhvr>
                                      <p:to>
                                        <p:strVal val="visible"/>
                                      </p:to>
                                    </p:set>
                                    <p:animEffect transition="in" filter="wipe(left)">
                                      <p:cBhvr>
                                        <p:cTn id="58" dur="500"/>
                                        <p:tgtEl>
                                          <p:spTgt spid="166934"/>
                                        </p:tgtEl>
                                      </p:cBhvr>
                                    </p:animEffect>
                                  </p:childTnLst>
                                </p:cTn>
                              </p:par>
                            </p:childTnLst>
                          </p:cTn>
                        </p:par>
                        <p:par>
                          <p:cTn id="59" fill="hold" nodeType="afterGroup">
                            <p:stCondLst>
                              <p:cond delay="500"/>
                            </p:stCondLst>
                            <p:childTnLst>
                              <p:par>
                                <p:cTn id="60" presetID="23" presetClass="entr" presetSubtype="16" fill="hold" nodeType="afterEffect">
                                  <p:stCondLst>
                                    <p:cond delay="0"/>
                                  </p:stCondLst>
                                  <p:childTnLst>
                                    <p:set>
                                      <p:cBhvr>
                                        <p:cTn id="61" dur="1" fill="hold">
                                          <p:stCondLst>
                                            <p:cond delay="0"/>
                                          </p:stCondLst>
                                        </p:cTn>
                                        <p:tgtEl>
                                          <p:spTgt spid="166935"/>
                                        </p:tgtEl>
                                        <p:attrNameLst>
                                          <p:attrName>style.visibility</p:attrName>
                                        </p:attrNameLst>
                                      </p:cBhvr>
                                      <p:to>
                                        <p:strVal val="visible"/>
                                      </p:to>
                                    </p:set>
                                    <p:anim calcmode="lin" valueType="num">
                                      <p:cBhvr>
                                        <p:cTn id="62" dur="500" fill="hold"/>
                                        <p:tgtEl>
                                          <p:spTgt spid="166935"/>
                                        </p:tgtEl>
                                        <p:attrNameLst>
                                          <p:attrName>ppt_w</p:attrName>
                                        </p:attrNameLst>
                                      </p:cBhvr>
                                      <p:tavLst>
                                        <p:tav tm="0">
                                          <p:val>
                                            <p:fltVal val="0"/>
                                          </p:val>
                                        </p:tav>
                                        <p:tav tm="100000">
                                          <p:val>
                                            <p:strVal val="#ppt_w"/>
                                          </p:val>
                                        </p:tav>
                                      </p:tavLst>
                                    </p:anim>
                                    <p:anim calcmode="lin" valueType="num">
                                      <p:cBhvr>
                                        <p:cTn id="63" dur="500" fill="hold"/>
                                        <p:tgtEl>
                                          <p:spTgt spid="166935"/>
                                        </p:tgtEl>
                                        <p:attrNameLst>
                                          <p:attrName>ppt_h</p:attrName>
                                        </p:attrNameLst>
                                      </p:cBhvr>
                                      <p:tavLst>
                                        <p:tav tm="0">
                                          <p:val>
                                            <p:fltVal val="0"/>
                                          </p:val>
                                        </p:tav>
                                        <p:tav tm="100000">
                                          <p:val>
                                            <p:strVal val="#ppt_h"/>
                                          </p:val>
                                        </p:tav>
                                      </p:tavLst>
                                    </p:anim>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166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9" grpId="0"/>
      <p:bldP spid="166921" grpId="0"/>
      <p:bldP spid="166922" grpId="0"/>
      <p:bldP spid="166930" grpId="0"/>
      <p:bldP spid="166931" grpId="0"/>
      <p:bldP spid="166934" grpId="0"/>
      <p:bldP spid="166937" grpId="0"/>
      <p:bldP spid="166938"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2652</TotalTime>
  <Words>12723</Words>
  <Application>Microsoft Office PowerPoint</Application>
  <PresentationFormat>全屏显示(4:3)</PresentationFormat>
  <Paragraphs>913</Paragraphs>
  <Slides>100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100</vt:i4>
      </vt:variant>
    </vt:vector>
  </HeadingPairs>
  <TitlesOfParts>
    <vt:vector size="113" baseType="lpstr">
      <vt:lpstr>Arial</vt:lpstr>
      <vt:lpstr>宋体</vt:lpstr>
      <vt:lpstr>Times New Roman</vt:lpstr>
      <vt:lpstr>Wingdings</vt:lpstr>
      <vt:lpstr>Arial Black</vt:lpstr>
      <vt:lpstr>隶书</vt:lpstr>
      <vt:lpstr>华文行楷</vt:lpstr>
      <vt:lpstr/>
      <vt:lpstr>楷体_GB2312</vt:lpstr>
      <vt:lpstr>黑体</vt:lpstr>
      <vt:lpstr>Pixel</vt:lpstr>
      <vt:lpstr>Microsoft 公式 3.0</vt:lpstr>
      <vt:lpstr>Microsoft Clip Gallery</vt:lpstr>
      <vt:lpstr>第四章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早期密码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dc:title>
  <dc:creator>chenming</dc:creator>
  <cp:lastModifiedBy>lynn</cp:lastModifiedBy>
  <cp:revision>89</cp:revision>
  <dcterms:created xsi:type="dcterms:W3CDTF">2003-10-11T03:16:04Z</dcterms:created>
  <dcterms:modified xsi:type="dcterms:W3CDTF">2010-12-08T11:57:17Z</dcterms:modified>
</cp:coreProperties>
</file>