
<file path=[Content_Types].xml><?xml version="1.0" encoding="utf-8"?>
<Types xmlns="http://schemas.openxmlformats.org/package/2006/content-types">
  <Default Extension="jpeg" ContentType="image/jpe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385" r:id="rId3"/>
    <p:sldId id="373" r:id="rId5"/>
    <p:sldId id="355" r:id="rId6"/>
    <p:sldId id="309" r:id="rId7"/>
    <p:sldId id="358" r:id="rId8"/>
    <p:sldId id="310" r:id="rId9"/>
    <p:sldId id="359" r:id="rId10"/>
    <p:sldId id="311" r:id="rId11"/>
    <p:sldId id="312" r:id="rId12"/>
    <p:sldId id="313" r:id="rId13"/>
    <p:sldId id="314" r:id="rId14"/>
    <p:sldId id="315" r:id="rId15"/>
    <p:sldId id="316" r:id="rId16"/>
    <p:sldId id="317" r:id="rId17"/>
    <p:sldId id="360" r:id="rId18"/>
    <p:sldId id="318" r:id="rId19"/>
    <p:sldId id="319" r:id="rId20"/>
    <p:sldId id="361" r:id="rId21"/>
    <p:sldId id="320" r:id="rId22"/>
    <p:sldId id="321" r:id="rId23"/>
    <p:sldId id="322" r:id="rId24"/>
    <p:sldId id="362" r:id="rId25"/>
    <p:sldId id="363" r:id="rId26"/>
    <p:sldId id="324" r:id="rId27"/>
    <p:sldId id="325" r:id="rId28"/>
    <p:sldId id="326" r:id="rId29"/>
    <p:sldId id="365" r:id="rId30"/>
    <p:sldId id="327" r:id="rId31"/>
    <p:sldId id="367" r:id="rId32"/>
    <p:sldId id="368" r:id="rId33"/>
    <p:sldId id="364" r:id="rId34"/>
    <p:sldId id="328" r:id="rId35"/>
    <p:sldId id="329" r:id="rId36"/>
    <p:sldId id="330" r:id="rId37"/>
    <p:sldId id="331" r:id="rId38"/>
    <p:sldId id="332" r:id="rId39"/>
    <p:sldId id="333" r:id="rId40"/>
    <p:sldId id="334" r:id="rId41"/>
    <p:sldId id="335" r:id="rId42"/>
    <p:sldId id="369" r:id="rId43"/>
    <p:sldId id="337" r:id="rId44"/>
    <p:sldId id="338" r:id="rId45"/>
    <p:sldId id="339" r:id="rId46"/>
    <p:sldId id="340" r:id="rId47"/>
    <p:sldId id="341" r:id="rId48"/>
    <p:sldId id="342" r:id="rId49"/>
    <p:sldId id="343" r:id="rId50"/>
    <p:sldId id="377" r:id="rId51"/>
    <p:sldId id="376" r:id="rId52"/>
    <p:sldId id="379" r:id="rId53"/>
    <p:sldId id="383" r:id="rId54"/>
    <p:sldId id="378" r:id="rId55"/>
    <p:sldId id="380" r:id="rId56"/>
    <p:sldId id="375" r:id="rId57"/>
    <p:sldId id="381" r:id="rId58"/>
    <p:sldId id="382" r:id="rId59"/>
    <p:sldId id="384" r:id="rId60"/>
    <p:sldId id="370" r:id="rId61"/>
    <p:sldId id="371" r:id="rId62"/>
    <p:sldId id="344" r:id="rId63"/>
    <p:sldId id="374" r:id="rId64"/>
    <p:sldId id="350" r:id="rId65"/>
    <p:sldId id="351" r:id="rId66"/>
    <p:sldId id="285" r:id="rId6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99"/>
  </p:normalViewPr>
  <p:slideViewPr>
    <p:cSldViewPr snapToGrid="0" snapToObjects="1">
      <p:cViewPr varScale="1">
        <p:scale>
          <a:sx n="109" d="100"/>
          <a:sy n="109" d="100"/>
        </p:scale>
        <p:origin x="6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0" Type="http://schemas.openxmlformats.org/officeDocument/2006/relationships/tableStyles" Target="tableStyles.xml"/><Relationship Id="rId7" Type="http://schemas.openxmlformats.org/officeDocument/2006/relationships/slide" Target="slides/slide4.xml"/><Relationship Id="rId69" Type="http://schemas.openxmlformats.org/officeDocument/2006/relationships/viewProps" Target="viewProps.xml"/><Relationship Id="rId68" Type="http://schemas.openxmlformats.org/officeDocument/2006/relationships/presProps" Target="presProps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66B7CA-D3A7-3C4D-AFAB-DA4FDD553F72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CDF8AC-17AC-5548-AF29-495C83D3C48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2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3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4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同学们好！我叫袁春，来自清华大学深圳研究生院，欢迎来到统计学习方法的课堂。</a:t>
            </a:r>
            <a:endParaRPr lang="en-US" altLang="zh-CN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6F6292-CFE9-1B49-A9F3-08B94B8117AB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AE3E9B-D4E5-7642-8FFC-9FFB446976F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AE3E9B-D4E5-7642-8FFC-9FFB446976F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AE3E9B-D4E5-7642-8FFC-9FFB446976F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AE3E9B-D4E5-7642-8FFC-9FFB446976F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AE3E9B-D4E5-7642-8FFC-9FFB446976F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AE3E9B-D4E5-7642-8FFC-9FFB446976F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AE3E9B-D4E5-7642-8FFC-9FFB446976F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AE3E9B-D4E5-7642-8FFC-9FFB446976F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AE3E9B-D4E5-7642-8FFC-9FFB446976F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AE3E9B-D4E5-7642-8FFC-9FFB446976F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AE3E9B-D4E5-7642-8FFC-9FFB446976F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AE3E9B-D4E5-7642-8FFC-9FFB446976F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AE3E9B-D4E5-7642-8FFC-9FFB446976F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AE3E9B-D4E5-7642-8FFC-9FFB446976F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AE3E9B-D4E5-7642-8FFC-9FFB446976F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AE3E9B-D4E5-7642-8FFC-9FFB446976F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AE3E9B-D4E5-7642-8FFC-9FFB446976F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AE3E9B-D4E5-7642-8FFC-9FFB446976F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AE3E9B-D4E5-7642-8FFC-9FFB446976F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AE3E9B-D4E5-7642-8FFC-9FFB446976F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E3E9B-D4E5-7642-8FFC-9FFB446976F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AE3E9B-D4E5-7642-8FFC-9FFB446976F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AE3E9B-D4E5-7642-8FFC-9FFB446976F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AE3E9B-D4E5-7642-8FFC-9FFB446976F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AE3E9B-D4E5-7642-8FFC-9FFB446976F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对</a:t>
            </a:r>
            <a:r>
              <a:rPr lang="en-US" altLang="zh-CN" dirty="0" err="1"/>
              <a:t>i</a:t>
            </a:r>
            <a:r>
              <a:rPr lang="zh-CN" altLang="en-US" dirty="0"/>
              <a:t>求和，得</a:t>
            </a:r>
            <a:r>
              <a:rPr lang="en-US" altLang="zh-CN" dirty="0"/>
              <a:t>γ</a:t>
            </a:r>
            <a:r>
              <a:rPr lang="zh-CN" altLang="en-US" dirty="0"/>
              <a:t>，代入原式，得</a:t>
            </a:r>
            <a:r>
              <a:rPr lang="en-US" altLang="zh-CN" dirty="0"/>
              <a:t>π</a:t>
            </a:r>
            <a:r>
              <a:rPr lang="en-US" altLang="zh-CN" dirty="0" err="1"/>
              <a:t>i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E3E9B-D4E5-7642-8FFC-9FFB446976F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AE3E9B-D4E5-7642-8FFC-9FFB446976F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AE3E9B-D4E5-7642-8FFC-9FFB446976F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AE3E9B-D4E5-7642-8FFC-9FFB446976F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AE3E9B-D4E5-7642-8FFC-9FFB446976F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AE3E9B-D4E5-7642-8FFC-9FFB446976F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AE3E9B-D4E5-7642-8FFC-9FFB446976F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AE3E9B-D4E5-7642-8FFC-9FFB446976F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AE3E9B-D4E5-7642-8FFC-9FFB446976F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AE3E9B-D4E5-7642-8FFC-9FFB446976F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AE3E9B-D4E5-7642-8FFC-9FFB446976F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AE3E9B-D4E5-7642-8FFC-9FFB446976F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AE3E9B-D4E5-7642-8FFC-9FFB446976F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AE3E9B-D4E5-7642-8FFC-9FFB446976F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AE3E9B-D4E5-7642-8FFC-9FFB446976F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AE3E9B-D4E5-7642-8FFC-9FFB446976F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AE3E9B-D4E5-7642-8FFC-9FFB446976F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AE3E9B-D4E5-7642-8FFC-9FFB446976F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AE3E9B-D4E5-7642-8FFC-9FFB446976F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AE3E9B-D4E5-7642-8FFC-9FFB446976F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AE3E9B-D4E5-7642-8FFC-9FFB446976F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AE3E9B-D4E5-7642-8FFC-9FFB446976F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AE3E9B-D4E5-7642-8FFC-9FFB446976F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AE3E9B-D4E5-7642-8FFC-9FFB446976F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AE3E9B-D4E5-7642-8FFC-9FFB446976F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AE3E9B-D4E5-7642-8FFC-9FFB446976F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AE3E9B-D4E5-7642-8FFC-9FFB446976F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AE3E9B-D4E5-7642-8FFC-9FFB446976F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AE3E9B-D4E5-7642-8FFC-9FFB446976F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AE3E9B-D4E5-7642-8FFC-9FFB446976F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AE3E9B-D4E5-7642-8FFC-9FFB446976F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AE3E9B-D4E5-7642-8FFC-9FFB446976F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AE3E9B-D4E5-7642-8FFC-9FFB446976F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AE3E9B-D4E5-7642-8FFC-9FFB446976F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AE3E9B-D4E5-7642-8FFC-9FFB446976F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AE3E9B-D4E5-7642-8FFC-9FFB446976F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AE3E9B-D4E5-7642-8FFC-9FFB446976F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隐马尔可分链</a:t>
            </a:r>
            <a:r>
              <a:rPr lang="en-US" altLang="zh-CN" dirty="0"/>
              <a:t>t</a:t>
            </a:r>
            <a:r>
              <a:rPr lang="zh-CN" altLang="en-US" dirty="0"/>
              <a:t>的状态只和</a:t>
            </a:r>
            <a:r>
              <a:rPr lang="en-US" altLang="zh-CN" dirty="0"/>
              <a:t>t-1</a:t>
            </a:r>
            <a:r>
              <a:rPr lang="zh-CN" altLang="en-US" dirty="0"/>
              <a:t>状态有关：</a:t>
            </a:r>
            <a:endParaRPr lang="en-US" altLang="zh-CN" dirty="0"/>
          </a:p>
          <a:p>
            <a:r>
              <a:rPr lang="zh-CN" altLang="en-US" dirty="0"/>
              <a:t>观测只和当前时刻状态有关；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E3E9B-D4E5-7642-8FFC-9FFB446976F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455F3-2493-4449-8187-23C68C2171C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0FD6A-E12E-B94B-B665-6755620B44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455F3-2493-4449-8187-23C68C2171C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0FD6A-E12E-B94B-B665-6755620B44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455F3-2493-4449-8187-23C68C2171C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0FD6A-E12E-B94B-B665-6755620B44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512" y="107315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3023" y="2201863"/>
            <a:ext cx="10515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455F3-2493-4449-8187-23C68C2171C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0FD6A-E12E-B94B-B665-6755620B44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455F3-2493-4449-8187-23C68C2171C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0FD6A-E12E-B94B-B665-6755620B44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96725" y="2187574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87574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455F3-2493-4449-8187-23C68C2171C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0FD6A-E12E-B94B-B665-6755620B442B}" type="slidenum">
              <a:rPr lang="en-US" smtClean="0"/>
            </a:fld>
            <a:endParaRPr lang="en-US"/>
          </a:p>
        </p:txBody>
      </p:sp>
      <p:sp>
        <p:nvSpPr>
          <p:cNvPr id="8" name="Title 1"/>
          <p:cNvSpPr txBox="1"/>
          <p:nvPr userDrawn="1"/>
        </p:nvSpPr>
        <p:spPr>
          <a:xfrm>
            <a:off x="421512" y="10731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455F3-2493-4449-8187-23C68C2171CF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0FD6A-E12E-B94B-B665-6755620B44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455F3-2493-4449-8187-23C68C2171CF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0FD6A-E12E-B94B-B665-6755620B442B}" type="slidenum">
              <a:rPr lang="en-US" smtClean="0"/>
            </a:fld>
            <a:endParaRPr lang="en-US"/>
          </a:p>
        </p:txBody>
      </p:sp>
      <p:sp>
        <p:nvSpPr>
          <p:cNvPr id="6" name="Title 1"/>
          <p:cNvSpPr txBox="1"/>
          <p:nvPr userDrawn="1"/>
        </p:nvSpPr>
        <p:spPr>
          <a:xfrm>
            <a:off x="421512" y="10731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455F3-2493-4449-8187-23C68C2171CF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0FD6A-E12E-B94B-B665-6755620B44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455F3-2493-4449-8187-23C68C2171C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0FD6A-E12E-B94B-B665-6755620B44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455F3-2493-4449-8187-23C68C2171C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0FD6A-E12E-B94B-B665-6755620B44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4455F3-2493-4449-8187-23C68C2171C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F0FD6A-E12E-B94B-B665-6755620B442B}" type="slidenum">
              <a:rPr lang="en-US" smtClean="0"/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15015" y="0"/>
            <a:ext cx="12161970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33.png"/><Relationship Id="rId7" Type="http://schemas.openxmlformats.org/officeDocument/2006/relationships/image" Target="../media/image32.png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0" Type="http://schemas.openxmlformats.org/officeDocument/2006/relationships/notesSlide" Target="../notesSlides/notesSlide13.xml"/><Relationship Id="rId1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4.x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35.png"/><Relationship Id="rId6" Type="http://schemas.openxmlformats.org/officeDocument/2006/relationships/image" Target="../media/image34.png"/><Relationship Id="rId5" Type="http://schemas.openxmlformats.org/officeDocument/2006/relationships/image" Target="../media/image29.png"/><Relationship Id="rId4" Type="http://schemas.openxmlformats.org/officeDocument/2006/relationships/image" Target="../media/image33.png"/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5.x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41.png"/><Relationship Id="rId6" Type="http://schemas.openxmlformats.org/officeDocument/2006/relationships/image" Target="../media/image40.png"/><Relationship Id="rId5" Type="http://schemas.openxmlformats.org/officeDocument/2006/relationships/image" Target="../media/image33.png"/><Relationship Id="rId4" Type="http://schemas.openxmlformats.org/officeDocument/2006/relationships/image" Target="../media/image39.png"/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image" Target="../media/image3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6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image" Target="../media/image42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9.png"/><Relationship Id="rId1" Type="http://schemas.openxmlformats.org/officeDocument/2006/relationships/image" Target="../media/image48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0.png"/><Relationship Id="rId1" Type="http://schemas.openxmlformats.org/officeDocument/2006/relationships/image" Target="../media/image49.png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image" Target="../media/image51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jpeg"/><Relationship Id="rId2" Type="http://schemas.openxmlformats.org/officeDocument/2006/relationships/hyperlink" Target="https://en.wikipedia.org/wiki/File:AAMarkov.jpg" TargetMode="External"/><Relationship Id="rId1" Type="http://schemas.openxmlformats.org/officeDocument/2006/relationships/hyperlink" Target="http://baike.baidu.com/view/18964.htm" TargetMode="Externa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0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5.png"/><Relationship Id="rId1" Type="http://schemas.openxmlformats.org/officeDocument/2006/relationships/image" Target="../media/image5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6.png"/></Relationships>
</file>

<file path=ppt/slides/_rels/slide2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2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image" Target="../media/image5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0.pn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2.emf"/><Relationship Id="rId1" Type="http://schemas.openxmlformats.org/officeDocument/2006/relationships/image" Target="../media/image61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5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image" Target="../media/image63.png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76.png"/><Relationship Id="rId7" Type="http://schemas.openxmlformats.org/officeDocument/2006/relationships/image" Target="../media/image75.png"/><Relationship Id="rId6" Type="http://schemas.openxmlformats.org/officeDocument/2006/relationships/image" Target="../media/image74.png"/><Relationship Id="rId5" Type="http://schemas.openxmlformats.org/officeDocument/2006/relationships/image" Target="../media/image73.png"/><Relationship Id="rId4" Type="http://schemas.openxmlformats.org/officeDocument/2006/relationships/image" Target="../media/image72.png"/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0" Type="http://schemas.openxmlformats.org/officeDocument/2006/relationships/notesSlide" Target="../notesSlides/notesSlide26.xml"/><Relationship Id="rId1" Type="http://schemas.openxmlformats.org/officeDocument/2006/relationships/image" Target="../media/image6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8.png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0.png"/><Relationship Id="rId1" Type="http://schemas.openxmlformats.org/officeDocument/2006/relationships/image" Target="../media/image79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slides/_rels/slide3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0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83.png"/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image" Target="../media/image79.png"/></Relationships>
</file>

<file path=ppt/slides/_rels/slide3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1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image" Target="../media/image84.png"/></Relationships>
</file>

<file path=ppt/slides/_rels/slide3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2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90.png"/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image" Target="../media/image87.png"/></Relationships>
</file>

<file path=ppt/slides/_rels/slide3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98.png"/><Relationship Id="rId7" Type="http://schemas.openxmlformats.org/officeDocument/2006/relationships/image" Target="../media/image97.png"/><Relationship Id="rId6" Type="http://schemas.openxmlformats.org/officeDocument/2006/relationships/image" Target="../media/image96.png"/><Relationship Id="rId5" Type="http://schemas.openxmlformats.org/officeDocument/2006/relationships/image" Target="../media/image95.png"/><Relationship Id="rId4" Type="http://schemas.openxmlformats.org/officeDocument/2006/relationships/image" Target="../media/image94.png"/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0" Type="http://schemas.openxmlformats.org/officeDocument/2006/relationships/notesSlide" Target="../notesSlides/notesSlide33.xml"/><Relationship Id="rId1" Type="http://schemas.openxmlformats.org/officeDocument/2006/relationships/image" Target="../media/image91.png"/></Relationships>
</file>

<file path=ppt/slides/_rels/slide3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01.png"/><Relationship Id="rId3" Type="http://schemas.openxmlformats.org/officeDocument/2006/relationships/image" Target="../media/image100.png"/><Relationship Id="rId2" Type="http://schemas.openxmlformats.org/officeDocument/2006/relationships/image" Target="../media/image99.png"/><Relationship Id="rId1" Type="http://schemas.openxmlformats.org/officeDocument/2006/relationships/image" Target="../media/image91.png"/></Relationships>
</file>

<file path=ppt/slides/_rels/slide35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35.x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107.png"/><Relationship Id="rId6" Type="http://schemas.openxmlformats.org/officeDocument/2006/relationships/image" Target="../media/image106.png"/><Relationship Id="rId5" Type="http://schemas.openxmlformats.org/officeDocument/2006/relationships/image" Target="../media/image105.png"/><Relationship Id="rId4" Type="http://schemas.openxmlformats.org/officeDocument/2006/relationships/image" Target="../media/image104.png"/><Relationship Id="rId3" Type="http://schemas.openxmlformats.org/officeDocument/2006/relationships/image" Target="../media/image103.png"/><Relationship Id="rId2" Type="http://schemas.openxmlformats.org/officeDocument/2006/relationships/image" Target="../media/image102.png"/><Relationship Id="rId1" Type="http://schemas.openxmlformats.org/officeDocument/2006/relationships/image" Target="../media/image91.png"/></Relationships>
</file>

<file path=ppt/slides/_rels/slide3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11.png"/><Relationship Id="rId3" Type="http://schemas.openxmlformats.org/officeDocument/2006/relationships/image" Target="../media/image110.png"/><Relationship Id="rId2" Type="http://schemas.openxmlformats.org/officeDocument/2006/relationships/image" Target="../media/image109.png"/><Relationship Id="rId1" Type="http://schemas.openxmlformats.org/officeDocument/2006/relationships/image" Target="../media/image108.png"/></Relationships>
</file>

<file path=ppt/slides/_rels/slide3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7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16.png"/><Relationship Id="rId4" Type="http://schemas.openxmlformats.org/officeDocument/2006/relationships/image" Target="../media/image115.emf"/><Relationship Id="rId3" Type="http://schemas.openxmlformats.org/officeDocument/2006/relationships/image" Target="../media/image114.png"/><Relationship Id="rId2" Type="http://schemas.openxmlformats.org/officeDocument/2006/relationships/image" Target="../media/image113.png"/><Relationship Id="rId1" Type="http://schemas.openxmlformats.org/officeDocument/2006/relationships/image" Target="../media/image112.png"/></Relationships>
</file>

<file path=ppt/slides/_rels/slide3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21.png"/><Relationship Id="rId4" Type="http://schemas.openxmlformats.org/officeDocument/2006/relationships/image" Target="../media/image120.png"/><Relationship Id="rId3" Type="http://schemas.openxmlformats.org/officeDocument/2006/relationships/image" Target="../media/image119.png"/><Relationship Id="rId2" Type="http://schemas.openxmlformats.org/officeDocument/2006/relationships/image" Target="../media/image118.png"/><Relationship Id="rId1" Type="http://schemas.openxmlformats.org/officeDocument/2006/relationships/image" Target="../media/image117.png"/></Relationships>
</file>

<file path=ppt/slides/_rels/slide3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25.png"/><Relationship Id="rId3" Type="http://schemas.openxmlformats.org/officeDocument/2006/relationships/image" Target="../media/image124.png"/><Relationship Id="rId2" Type="http://schemas.openxmlformats.org/officeDocument/2006/relationships/image" Target="../media/image123.png"/><Relationship Id="rId1" Type="http://schemas.openxmlformats.org/officeDocument/2006/relationships/image" Target="../media/image12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30.png"/><Relationship Id="rId4" Type="http://schemas.openxmlformats.org/officeDocument/2006/relationships/image" Target="../media/image129.png"/><Relationship Id="rId3" Type="http://schemas.openxmlformats.org/officeDocument/2006/relationships/image" Target="../media/image128.png"/><Relationship Id="rId2" Type="http://schemas.openxmlformats.org/officeDocument/2006/relationships/image" Target="../media/image127.png"/><Relationship Id="rId1" Type="http://schemas.openxmlformats.org/officeDocument/2006/relationships/image" Target="../media/image126.png"/></Relationships>
</file>

<file path=ppt/slides/_rels/slide4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2.png"/><Relationship Id="rId1" Type="http://schemas.openxmlformats.org/officeDocument/2006/relationships/image" Target="../media/image131.emf"/></Relationships>
</file>

<file path=ppt/slides/_rels/slide4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2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36.png"/><Relationship Id="rId3" Type="http://schemas.openxmlformats.org/officeDocument/2006/relationships/image" Target="../media/image135.png"/><Relationship Id="rId2" Type="http://schemas.openxmlformats.org/officeDocument/2006/relationships/image" Target="../media/image134.png"/><Relationship Id="rId1" Type="http://schemas.openxmlformats.org/officeDocument/2006/relationships/image" Target="../media/image133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3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42.png"/><Relationship Id="rId5" Type="http://schemas.openxmlformats.org/officeDocument/2006/relationships/image" Target="../media/image141.png"/><Relationship Id="rId4" Type="http://schemas.openxmlformats.org/officeDocument/2006/relationships/image" Target="../media/image140.png"/><Relationship Id="rId3" Type="http://schemas.openxmlformats.org/officeDocument/2006/relationships/image" Target="../media/image139.png"/><Relationship Id="rId2" Type="http://schemas.openxmlformats.org/officeDocument/2006/relationships/image" Target="../media/image138.png"/><Relationship Id="rId1" Type="http://schemas.openxmlformats.org/officeDocument/2006/relationships/image" Target="../media/image137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3.png"/></Relationships>
</file>

<file path=ppt/slides/_rels/slide4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5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46.png"/><Relationship Id="rId2" Type="http://schemas.openxmlformats.org/officeDocument/2006/relationships/image" Target="../media/image145.png"/><Relationship Id="rId1" Type="http://schemas.openxmlformats.org/officeDocument/2006/relationships/image" Target="../media/image144.png"/></Relationships>
</file>

<file path=ppt/slides/_rels/slide4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50.png"/><Relationship Id="rId3" Type="http://schemas.openxmlformats.org/officeDocument/2006/relationships/image" Target="../media/image149.png"/><Relationship Id="rId2" Type="http://schemas.openxmlformats.org/officeDocument/2006/relationships/image" Target="../media/image148.png"/><Relationship Id="rId1" Type="http://schemas.openxmlformats.org/officeDocument/2006/relationships/image" Target="../media/image147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7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56.png"/><Relationship Id="rId5" Type="http://schemas.openxmlformats.org/officeDocument/2006/relationships/image" Target="../media/image155.png"/><Relationship Id="rId4" Type="http://schemas.openxmlformats.org/officeDocument/2006/relationships/image" Target="../media/image154.png"/><Relationship Id="rId3" Type="http://schemas.openxmlformats.org/officeDocument/2006/relationships/image" Target="../media/image153.png"/><Relationship Id="rId2" Type="http://schemas.openxmlformats.org/officeDocument/2006/relationships/image" Target="../media/image152.png"/><Relationship Id="rId1" Type="http://schemas.openxmlformats.org/officeDocument/2006/relationships/image" Target="../media/image151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7.png"/></Relationships>
</file>

<file path=ppt/slides/_rels/slide4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9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60.png"/><Relationship Id="rId2" Type="http://schemas.openxmlformats.org/officeDocument/2006/relationships/image" Target="../media/image159.png"/><Relationship Id="rId1" Type="http://schemas.openxmlformats.org/officeDocument/2006/relationships/image" Target="../media/image15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1.png"/></Relationships>
</file>

<file path=ppt/slides/_rels/slide5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3.png"/><Relationship Id="rId1" Type="http://schemas.openxmlformats.org/officeDocument/2006/relationships/image" Target="../media/image162.png"/></Relationships>
</file>

<file path=ppt/slides/_rels/slide5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5.png"/><Relationship Id="rId1" Type="http://schemas.openxmlformats.org/officeDocument/2006/relationships/image" Target="../media/image164.png"/></Relationships>
</file>

<file path=ppt/slides/_rels/slide5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7.png"/><Relationship Id="rId1" Type="http://schemas.openxmlformats.org/officeDocument/2006/relationships/image" Target="../media/image166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8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9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0.jpe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1.jpe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2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3.pn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8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emf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1528205" y="0"/>
            <a:ext cx="9144000" cy="2223458"/>
          </a:xfrm>
          <a:prstGeom prst="rect">
            <a:avLst/>
          </a:prstGeom>
          <a:solidFill>
            <a:srgbClr val="782C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5" name="TextBox 5"/>
          <p:cNvSpPr txBox="1"/>
          <p:nvPr/>
        </p:nvSpPr>
        <p:spPr>
          <a:xfrm>
            <a:off x="2755270" y="3600190"/>
            <a:ext cx="341632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/>
              <a:t>第</a:t>
            </a:r>
            <a:r>
              <a:rPr lang="ja-JP" altLang="en-US" sz="3600">
                <a:latin typeface="DengXian" panose="02010600030101010101" pitchFamily="2" charset="-122"/>
                <a:ea typeface="DengXian" panose="02010600030101010101" pitchFamily="2" charset="-122"/>
              </a:rPr>
              <a:t>十</a:t>
            </a:r>
            <a:r>
              <a:rPr lang="zh-CN" altLang="en-US" sz="3600" dirty="0"/>
              <a:t>章</a:t>
            </a:r>
            <a:br>
              <a:rPr lang="en-US" altLang="zh-CN" sz="3600" dirty="0"/>
            </a:br>
            <a:r>
              <a:rPr lang="zh-CN" altLang="en-US" sz="3600" dirty="0">
                <a:latin typeface="+mj-ea"/>
              </a:rPr>
              <a:t>隐马尔科夫模型</a:t>
            </a:r>
            <a:endParaRPr lang="en-US" altLang="zh-CN" sz="3600" dirty="0"/>
          </a:p>
        </p:txBody>
      </p:sp>
      <p:sp>
        <p:nvSpPr>
          <p:cNvPr id="10" name="矩形 9"/>
          <p:cNvSpPr/>
          <p:nvPr/>
        </p:nvSpPr>
        <p:spPr>
          <a:xfrm>
            <a:off x="10181131" y="5523423"/>
            <a:ext cx="318257" cy="318257"/>
          </a:xfrm>
          <a:prstGeom prst="rect">
            <a:avLst/>
          </a:prstGeom>
          <a:solidFill>
            <a:srgbClr val="782C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7" name="直接连接符 6"/>
          <p:cNvCxnSpPr/>
          <p:nvPr/>
        </p:nvCxnSpPr>
        <p:spPr>
          <a:xfrm>
            <a:off x="6874960" y="5834491"/>
            <a:ext cx="3306170" cy="0"/>
          </a:xfrm>
          <a:prstGeom prst="line">
            <a:avLst/>
          </a:prstGeom>
          <a:ln w="19050">
            <a:solidFill>
              <a:srgbClr val="782C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1277248" y="2255492"/>
            <a:ext cx="7050146" cy="3851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30" name="矩形 29"/>
          <p:cNvSpPr/>
          <p:nvPr/>
        </p:nvSpPr>
        <p:spPr>
          <a:xfrm>
            <a:off x="8328711" y="2255408"/>
            <a:ext cx="2302809" cy="38599"/>
          </a:xfrm>
          <a:prstGeom prst="rect">
            <a:avLst/>
          </a:prstGeom>
          <a:solidFill>
            <a:srgbClr val="782C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2727" y="1171646"/>
            <a:ext cx="2777692" cy="9338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内容占位符 1"/>
          <p:cNvSpPr>
            <a:spLocks noGrp="1"/>
          </p:cNvSpPr>
          <p:nvPr>
            <p:ph idx="1"/>
          </p:nvPr>
        </p:nvSpPr>
        <p:spPr>
          <a:xfrm>
            <a:off x="1847056" y="2234590"/>
            <a:ext cx="8497887" cy="5029200"/>
          </a:xfrm>
        </p:spPr>
        <p:txBody>
          <a:bodyPr/>
          <a:lstStyle/>
          <a:p>
            <a:r>
              <a:rPr lang="zh-CN" altLang="en-US" dirty="0"/>
              <a:t>盒子：   </a:t>
            </a:r>
            <a:r>
              <a:rPr lang="en-US" altLang="zh-CN" dirty="0"/>
              <a:t>1           2          3          4</a:t>
            </a:r>
            <a:endParaRPr lang="en-US" altLang="zh-CN" dirty="0"/>
          </a:p>
          <a:p>
            <a:r>
              <a:rPr lang="zh-CN" altLang="en-US" dirty="0"/>
              <a:t>红球：   </a:t>
            </a:r>
            <a:r>
              <a:rPr lang="en-US" altLang="zh-CN" dirty="0"/>
              <a:t>5           3          6          8</a:t>
            </a:r>
            <a:endParaRPr lang="en-US" altLang="zh-CN" dirty="0"/>
          </a:p>
          <a:p>
            <a:r>
              <a:rPr lang="zh-CN" altLang="en-US" dirty="0"/>
              <a:t>白球：   </a:t>
            </a:r>
            <a:r>
              <a:rPr lang="en-US" altLang="zh-CN" dirty="0"/>
              <a:t>5           7          4          2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转移规则：</a:t>
            </a:r>
            <a:endParaRPr lang="en-US" altLang="zh-CN" dirty="0"/>
          </a:p>
          <a:p>
            <a:pPr lvl="1"/>
            <a:r>
              <a:rPr lang="zh-CN" altLang="en-US" dirty="0"/>
              <a:t>盒子</a:t>
            </a:r>
            <a:r>
              <a:rPr lang="en-US" altLang="zh-CN" dirty="0"/>
              <a:t>1   </a:t>
            </a:r>
            <a:r>
              <a:rPr lang="zh-CN" altLang="en-US" dirty="0"/>
              <a:t>下一个  盒子</a:t>
            </a:r>
            <a:r>
              <a:rPr lang="en-US" altLang="zh-CN" dirty="0"/>
              <a:t>2</a:t>
            </a:r>
            <a:endParaRPr lang="en-US" altLang="zh-CN" dirty="0"/>
          </a:p>
          <a:p>
            <a:pPr lvl="1"/>
            <a:r>
              <a:rPr lang="zh-CN" altLang="en-US" dirty="0"/>
              <a:t>盒子</a:t>
            </a:r>
            <a:r>
              <a:rPr lang="en-US" altLang="zh-CN" dirty="0"/>
              <a:t>2</a:t>
            </a:r>
            <a:r>
              <a:rPr lang="zh-CN" altLang="en-US" dirty="0"/>
              <a:t>或</a:t>
            </a:r>
            <a:r>
              <a:rPr lang="en-US" altLang="zh-CN" dirty="0"/>
              <a:t>3   </a:t>
            </a:r>
            <a:r>
              <a:rPr lang="zh-CN" altLang="en-US" dirty="0"/>
              <a:t>下一个  </a:t>
            </a:r>
            <a:r>
              <a:rPr lang="en-US" altLang="zh-CN" dirty="0"/>
              <a:t>0.4  </a:t>
            </a:r>
            <a:r>
              <a:rPr lang="zh-CN" altLang="en-US" dirty="0"/>
              <a:t>左，</a:t>
            </a:r>
            <a:r>
              <a:rPr lang="en-US" altLang="zh-CN" dirty="0"/>
              <a:t>0.6</a:t>
            </a:r>
            <a:r>
              <a:rPr lang="zh-CN" altLang="en-US" dirty="0"/>
              <a:t>右</a:t>
            </a:r>
            <a:endParaRPr lang="en-US" altLang="zh-CN" dirty="0"/>
          </a:p>
          <a:p>
            <a:pPr lvl="1"/>
            <a:r>
              <a:rPr lang="zh-CN" altLang="en-US" dirty="0"/>
              <a:t>盒子</a:t>
            </a:r>
            <a:r>
              <a:rPr lang="en-US" altLang="zh-CN" dirty="0"/>
              <a:t>4      </a:t>
            </a:r>
            <a:r>
              <a:rPr lang="zh-CN" altLang="en-US" dirty="0"/>
              <a:t>下一个   </a:t>
            </a:r>
            <a:r>
              <a:rPr lang="en-US" altLang="zh-CN" dirty="0"/>
              <a:t>0.5  </a:t>
            </a:r>
            <a:r>
              <a:rPr lang="zh-CN" altLang="en-US" dirty="0"/>
              <a:t>自身，</a:t>
            </a:r>
            <a:r>
              <a:rPr lang="en-US" altLang="zh-CN" dirty="0"/>
              <a:t>0.5</a:t>
            </a:r>
            <a:r>
              <a:rPr lang="zh-CN" altLang="en-US" dirty="0"/>
              <a:t>盒子</a:t>
            </a:r>
            <a:r>
              <a:rPr lang="en-US" altLang="zh-CN" dirty="0"/>
              <a:t>3   </a:t>
            </a:r>
            <a:endParaRPr lang="en-US" altLang="zh-CN" dirty="0"/>
          </a:p>
          <a:p>
            <a:r>
              <a:rPr lang="zh-CN" altLang="en-US" dirty="0"/>
              <a:t>重复</a:t>
            </a:r>
            <a:r>
              <a:rPr lang="en-US" altLang="zh-CN" dirty="0"/>
              <a:t>5</a:t>
            </a:r>
            <a:r>
              <a:rPr lang="zh-CN" altLang="en-US" dirty="0"/>
              <a:t>次： </a:t>
            </a:r>
            <a:r>
              <a:rPr lang="en-US" altLang="zh-CN" dirty="0"/>
              <a:t>O={ </a:t>
            </a:r>
            <a:r>
              <a:rPr lang="zh-CN" altLang="en-US" dirty="0"/>
              <a:t>红，红，白，白，红</a:t>
            </a:r>
            <a:r>
              <a:rPr lang="en-US" altLang="zh-CN" dirty="0"/>
              <a:t>}</a:t>
            </a:r>
            <a:endParaRPr lang="en-US" altLang="zh-CN" dirty="0"/>
          </a:p>
          <a:p>
            <a:pPr marL="393065" lvl="1" indent="0">
              <a:buNone/>
            </a:pPr>
            <a:r>
              <a:rPr lang="en-US" altLang="zh-CN" dirty="0"/>
              <a:t>           </a:t>
            </a:r>
            <a:endParaRPr lang="en-US" altLang="zh-CN" dirty="0"/>
          </a:p>
        </p:txBody>
      </p:sp>
      <p:sp>
        <p:nvSpPr>
          <p:cNvPr id="4" name="标题 2"/>
          <p:cNvSpPr txBox="1"/>
          <p:nvPr/>
        </p:nvSpPr>
        <p:spPr>
          <a:xfrm>
            <a:off x="421512" y="10731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例：盒子和球模型</a:t>
            </a: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内容占位符 1"/>
          <p:cNvSpPr>
            <a:spLocks noGrp="1"/>
          </p:cNvSpPr>
          <p:nvPr>
            <p:ph idx="1"/>
          </p:nvPr>
        </p:nvSpPr>
        <p:spPr>
          <a:xfrm>
            <a:off x="1919537" y="2060848"/>
            <a:ext cx="8497887" cy="5029200"/>
          </a:xfrm>
        </p:spPr>
        <p:txBody>
          <a:bodyPr/>
          <a:lstStyle/>
          <a:p>
            <a:r>
              <a:rPr lang="zh-CN" altLang="en-US" dirty="0"/>
              <a:t>状态集合：</a:t>
            </a:r>
            <a:r>
              <a:rPr lang="en-US" altLang="zh-CN" dirty="0"/>
              <a:t>Q={</a:t>
            </a:r>
            <a:r>
              <a:rPr lang="zh-CN" altLang="en-US" dirty="0"/>
              <a:t>盒子</a:t>
            </a:r>
            <a:r>
              <a:rPr lang="en-US" altLang="zh-CN" dirty="0"/>
              <a:t>1</a:t>
            </a:r>
            <a:r>
              <a:rPr lang="zh-CN" altLang="en-US" dirty="0"/>
              <a:t>，盒子</a:t>
            </a:r>
            <a:r>
              <a:rPr lang="en-US" altLang="zh-CN" dirty="0"/>
              <a:t>2</a:t>
            </a:r>
            <a:r>
              <a:rPr lang="zh-CN" altLang="en-US" dirty="0"/>
              <a:t>，盒子</a:t>
            </a:r>
            <a:r>
              <a:rPr lang="en-US" altLang="zh-CN" dirty="0"/>
              <a:t>3</a:t>
            </a:r>
            <a:r>
              <a:rPr lang="zh-CN" altLang="en-US" dirty="0"/>
              <a:t>，盒子</a:t>
            </a:r>
            <a:r>
              <a:rPr lang="en-US" altLang="zh-CN" dirty="0"/>
              <a:t>4}</a:t>
            </a:r>
            <a:r>
              <a:rPr lang="zh-CN" altLang="en-US" dirty="0"/>
              <a:t>， </a:t>
            </a:r>
            <a:r>
              <a:rPr lang="en-US" altLang="zh-CN" dirty="0"/>
              <a:t>N=4</a:t>
            </a:r>
            <a:endParaRPr lang="en-US" altLang="zh-CN" dirty="0"/>
          </a:p>
          <a:p>
            <a:r>
              <a:rPr lang="zh-CN" altLang="en-US" dirty="0"/>
              <a:t>观测集合：</a:t>
            </a:r>
            <a:r>
              <a:rPr lang="en-US" altLang="zh-CN" dirty="0"/>
              <a:t>V={</a:t>
            </a:r>
            <a:r>
              <a:rPr lang="zh-CN" altLang="en-US" dirty="0"/>
              <a:t>红球，白球</a:t>
            </a:r>
            <a:r>
              <a:rPr lang="en-US" altLang="zh-CN" dirty="0"/>
              <a:t>}  M=2</a:t>
            </a:r>
            <a:endParaRPr lang="en-US" altLang="zh-CN" dirty="0"/>
          </a:p>
          <a:p>
            <a:r>
              <a:rPr lang="zh-CN" altLang="en-US" dirty="0"/>
              <a:t>初始化概率分布：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状态转移矩阵：              观测矩阵：</a:t>
            </a:r>
            <a:endParaRPr lang="zh-CN" altLang="en-US" dirty="0"/>
          </a:p>
        </p:txBody>
      </p:sp>
      <p:sp>
        <p:nvSpPr>
          <p:cNvPr id="71683" name="标题 2"/>
          <p:cNvSpPr>
            <a:spLocks noGrp="1"/>
          </p:cNvSpPr>
          <p:nvPr>
            <p:ph type="title"/>
          </p:nvPr>
        </p:nvSpPr>
        <p:spPr>
          <a:xfrm>
            <a:off x="421512" y="1073150"/>
            <a:ext cx="10515600" cy="1325563"/>
          </a:xfrm>
        </p:spPr>
        <p:txBody>
          <a:bodyPr/>
          <a:lstStyle/>
          <a:p>
            <a:r>
              <a:rPr lang="zh-CN" altLang="en-US" dirty="0"/>
              <a:t>例：盒子和球模型</a:t>
            </a:r>
            <a:endParaRPr lang="zh-CN" altLang="en-US" dirty="0"/>
          </a:p>
        </p:txBody>
      </p:sp>
      <p:pic>
        <p:nvPicPr>
          <p:cNvPr id="71684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0921" y="3746704"/>
            <a:ext cx="3652838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68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4035" y="5082832"/>
            <a:ext cx="2881312" cy="1589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68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0710" y="4952657"/>
            <a:ext cx="1936750" cy="184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观测序列的生成过程</a:t>
            </a:r>
            <a:endParaRPr lang="zh-CN" altLang="en-US"/>
          </a:p>
        </p:txBody>
      </p:sp>
      <p:pic>
        <p:nvPicPr>
          <p:cNvPr id="72707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5433" y="2204865"/>
            <a:ext cx="9082087" cy="345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43023" y="2201863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altLang="zh-CN" dirty="0"/>
              <a:t>1</a:t>
            </a:r>
            <a:r>
              <a:rPr lang="zh-CN" altLang="en-US" dirty="0"/>
              <a:t>、概率计算问题</a:t>
            </a:r>
            <a:endParaRPr lang="en-US" altLang="zh-CN" dirty="0"/>
          </a:p>
          <a:p>
            <a:pPr>
              <a:defRPr/>
            </a:pPr>
            <a:r>
              <a:rPr lang="en-US" altLang="zh-CN" dirty="0"/>
              <a:t>   </a:t>
            </a:r>
            <a:r>
              <a:rPr lang="zh-CN" altLang="en-US" dirty="0"/>
              <a:t>给定：</a:t>
            </a:r>
            <a:endParaRPr lang="en-US" altLang="zh-CN" dirty="0"/>
          </a:p>
          <a:p>
            <a:pPr>
              <a:defRPr/>
            </a:pPr>
            <a:r>
              <a:rPr lang="en-US" altLang="zh-CN" dirty="0"/>
              <a:t>   </a:t>
            </a:r>
            <a:r>
              <a:rPr lang="zh-CN" altLang="en-US" dirty="0"/>
              <a:t>计算：</a:t>
            </a:r>
            <a:endParaRPr lang="en-US" altLang="zh-CN" dirty="0"/>
          </a:p>
          <a:p>
            <a:pPr>
              <a:defRPr/>
            </a:pPr>
            <a:r>
              <a:rPr lang="en-US" altLang="zh-CN" dirty="0"/>
              <a:t>2</a:t>
            </a:r>
            <a:r>
              <a:rPr lang="zh-CN" altLang="en-US" dirty="0"/>
              <a:t>、学习问题</a:t>
            </a:r>
            <a:endParaRPr lang="en-US" altLang="zh-CN" dirty="0"/>
          </a:p>
          <a:p>
            <a:pPr>
              <a:defRPr/>
            </a:pPr>
            <a:r>
              <a:rPr lang="en-US" altLang="zh-CN" dirty="0"/>
              <a:t>   </a:t>
            </a:r>
            <a:r>
              <a:rPr lang="zh-CN" altLang="en-US" dirty="0"/>
              <a:t>已知：</a:t>
            </a:r>
            <a:endParaRPr lang="en-US" altLang="zh-CN" dirty="0"/>
          </a:p>
          <a:p>
            <a:pPr>
              <a:defRPr/>
            </a:pPr>
            <a:r>
              <a:rPr lang="zh-CN" altLang="en-US" dirty="0"/>
              <a:t>   估计：                    ，使              最大</a:t>
            </a:r>
            <a:endParaRPr lang="en-US" altLang="zh-CN" dirty="0"/>
          </a:p>
          <a:p>
            <a:pPr>
              <a:defRPr/>
            </a:pPr>
            <a:r>
              <a:rPr lang="en-US" altLang="zh-CN" dirty="0"/>
              <a:t>3</a:t>
            </a:r>
            <a:r>
              <a:rPr lang="zh-CN" altLang="en-US" dirty="0"/>
              <a:t>、预测问题（解码）</a:t>
            </a:r>
            <a:endParaRPr lang="en-US" altLang="zh-CN" dirty="0"/>
          </a:p>
          <a:p>
            <a:pPr>
              <a:defRPr/>
            </a:pPr>
            <a:r>
              <a:rPr lang="en-US" altLang="zh-CN" dirty="0"/>
              <a:t>   </a:t>
            </a:r>
            <a:r>
              <a:rPr lang="zh-CN" altLang="en-US" dirty="0"/>
              <a:t>已知：</a:t>
            </a:r>
            <a:endParaRPr lang="en-US" altLang="zh-CN" dirty="0"/>
          </a:p>
          <a:p>
            <a:pPr>
              <a:defRPr/>
            </a:pPr>
            <a:r>
              <a:rPr lang="en-US" altLang="zh-CN" dirty="0"/>
              <a:t>   </a:t>
            </a:r>
            <a:r>
              <a:rPr lang="zh-CN" altLang="en-US" dirty="0"/>
              <a:t>求：使               最大的状态序列</a:t>
            </a:r>
            <a:endParaRPr lang="en-US" altLang="zh-CN" dirty="0"/>
          </a:p>
          <a:p>
            <a:pPr marL="0" indent="0">
              <a:buNone/>
              <a:defRPr/>
            </a:pPr>
            <a:r>
              <a:rPr lang="en-US" altLang="zh-CN" dirty="0"/>
              <a:t>   </a:t>
            </a:r>
            <a:endParaRPr lang="zh-CN" altLang="en-US" dirty="0"/>
          </a:p>
        </p:txBody>
      </p:sp>
      <p:pic>
        <p:nvPicPr>
          <p:cNvPr id="73732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3806" y="2547485"/>
            <a:ext cx="1587500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73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8494" y="2563360"/>
            <a:ext cx="2132013" cy="40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73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4319" y="2970517"/>
            <a:ext cx="1008063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73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5694" y="3774443"/>
            <a:ext cx="2143125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736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5694" y="4178586"/>
            <a:ext cx="1436688" cy="35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737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5711" y="4169025"/>
            <a:ext cx="989013" cy="35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738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5694" y="5026801"/>
            <a:ext cx="1587500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7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5292" y="5026801"/>
            <a:ext cx="2132013" cy="40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740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1222" y="5398117"/>
            <a:ext cx="1012825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741" name="Picture 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6759" y="5456865"/>
            <a:ext cx="1922463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标题 2"/>
          <p:cNvSpPr txBox="1"/>
          <p:nvPr/>
        </p:nvSpPr>
        <p:spPr>
          <a:xfrm>
            <a:off x="421512" y="10731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隐马尔科夫模型的三个基本问题</a:t>
            </a:r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内容占位符 1"/>
          <p:cNvSpPr>
            <a:spLocks noGrp="1"/>
          </p:cNvSpPr>
          <p:nvPr>
            <p:ph idx="1"/>
          </p:nvPr>
        </p:nvSpPr>
        <p:spPr>
          <a:xfrm>
            <a:off x="1775520" y="2264728"/>
            <a:ext cx="8373616" cy="4389120"/>
          </a:xfrm>
        </p:spPr>
        <p:txBody>
          <a:bodyPr>
            <a:normAutofit/>
          </a:bodyPr>
          <a:lstStyle/>
          <a:p>
            <a:r>
              <a:rPr lang="zh-CN" altLang="en-US" dirty="0"/>
              <a:t>直接计算法</a:t>
            </a:r>
            <a:endParaRPr lang="en-US" altLang="zh-CN" dirty="0"/>
          </a:p>
          <a:p>
            <a:pPr lvl="1"/>
            <a:r>
              <a:rPr lang="zh-CN" altLang="en-US" dirty="0"/>
              <a:t>给定模型：</a:t>
            </a:r>
            <a:r>
              <a:rPr lang="en-US" altLang="zh-CN" dirty="0"/>
              <a:t>                      </a:t>
            </a:r>
            <a:r>
              <a:rPr lang="zh-CN" altLang="en-US" dirty="0"/>
              <a:t> 和观测概率：</a:t>
            </a:r>
            <a:endParaRPr lang="en-US" altLang="zh-CN" dirty="0"/>
          </a:p>
          <a:p>
            <a:pPr lvl="1"/>
            <a:r>
              <a:rPr lang="zh-CN" altLang="en-US" dirty="0"/>
              <a:t>计算：</a:t>
            </a:r>
            <a:endParaRPr lang="en-US" altLang="zh-CN" dirty="0"/>
          </a:p>
          <a:p>
            <a:r>
              <a:rPr lang="zh-CN" altLang="en-US" dirty="0"/>
              <a:t>最直接的方法：</a:t>
            </a:r>
            <a:endParaRPr lang="en-US" altLang="zh-CN" dirty="0"/>
          </a:p>
          <a:p>
            <a:pPr lvl="1"/>
            <a:r>
              <a:rPr lang="zh-CN" altLang="en-US" dirty="0"/>
              <a:t>列举所有可能的长度为</a:t>
            </a:r>
            <a:r>
              <a:rPr lang="en-US" altLang="zh-CN" dirty="0"/>
              <a:t>T</a:t>
            </a:r>
            <a:r>
              <a:rPr lang="zh-CN" altLang="en-US" dirty="0"/>
              <a:t>状态序列                         ，</a:t>
            </a:r>
            <a:endParaRPr lang="en-US" altLang="zh-CN" dirty="0"/>
          </a:p>
          <a:p>
            <a:pPr lvl="1"/>
            <a:r>
              <a:rPr lang="zh-CN" altLang="en-US" dirty="0"/>
              <a:t>求各个状态序列</a:t>
            </a:r>
            <a:r>
              <a:rPr lang="en-US" altLang="zh-CN" dirty="0"/>
              <a:t>I</a:t>
            </a:r>
            <a:r>
              <a:rPr lang="zh-CN" altLang="en-US" dirty="0"/>
              <a:t>与观测序列                                的联合概率</a:t>
            </a:r>
            <a:endParaRPr lang="en-US" altLang="zh-CN" dirty="0"/>
          </a:p>
          <a:p>
            <a:pPr lvl="1"/>
            <a:r>
              <a:rPr lang="zh-CN" altLang="en-US" dirty="0"/>
              <a:t>然后对所有可能的状态序列求和，得到</a:t>
            </a:r>
            <a:endParaRPr lang="en-US" altLang="zh-CN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4052" y="2677588"/>
            <a:ext cx="1587500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4103" y="2677588"/>
            <a:ext cx="2132013" cy="40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5147" y="3111418"/>
            <a:ext cx="1008063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5242" y="4011009"/>
            <a:ext cx="1922463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8733" y="4381109"/>
            <a:ext cx="2143125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5856" y="4393176"/>
            <a:ext cx="1337291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7981" y="4793348"/>
            <a:ext cx="969612" cy="3471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标题 2"/>
          <p:cNvSpPr txBox="1"/>
          <p:nvPr/>
        </p:nvSpPr>
        <p:spPr>
          <a:xfrm>
            <a:off x="421512" y="10731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概率计算方法</a:t>
            </a:r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内容占位符 1"/>
          <p:cNvSpPr>
            <a:spLocks noGrp="1"/>
          </p:cNvSpPr>
          <p:nvPr>
            <p:ph idx="1"/>
          </p:nvPr>
        </p:nvSpPr>
        <p:spPr>
          <a:xfrm>
            <a:off x="1981200" y="2091009"/>
            <a:ext cx="8229600" cy="4389120"/>
          </a:xfrm>
        </p:spPr>
        <p:txBody>
          <a:bodyPr>
            <a:normAutofit/>
          </a:bodyPr>
          <a:lstStyle/>
          <a:p>
            <a:r>
              <a:rPr lang="zh-CN" altLang="en-US" dirty="0"/>
              <a:t>直接计算法</a:t>
            </a:r>
            <a:endParaRPr lang="en-US" altLang="zh-CN" dirty="0"/>
          </a:p>
          <a:p>
            <a:pPr lvl="1"/>
            <a:r>
              <a:rPr lang="zh-CN" altLang="en-US" dirty="0"/>
              <a:t>状态序列                            概率：</a:t>
            </a:r>
            <a:endParaRPr lang="en-US" altLang="zh-CN" dirty="0"/>
          </a:p>
          <a:p>
            <a:pPr lvl="1"/>
            <a:r>
              <a:rPr lang="zh-CN" altLang="en-US" dirty="0"/>
              <a:t>对固定的状态序列</a:t>
            </a:r>
            <a:r>
              <a:rPr lang="en-US" altLang="zh-CN" dirty="0"/>
              <a:t>I</a:t>
            </a:r>
            <a:r>
              <a:rPr lang="zh-CN" altLang="en-US" dirty="0"/>
              <a:t>，观测序列</a:t>
            </a:r>
            <a:r>
              <a:rPr lang="en-US" altLang="zh-CN" dirty="0"/>
              <a:t>O</a:t>
            </a:r>
            <a:r>
              <a:rPr lang="zh-CN" altLang="en-US" dirty="0"/>
              <a:t>的概率：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O</a:t>
            </a:r>
            <a:r>
              <a:rPr lang="zh-CN" altLang="en-US" dirty="0"/>
              <a:t>和</a:t>
            </a:r>
            <a:r>
              <a:rPr lang="en-US" altLang="zh-CN" dirty="0"/>
              <a:t>I</a:t>
            </a:r>
            <a:r>
              <a:rPr lang="zh-CN" altLang="en-US" dirty="0"/>
              <a:t>同时出现的联合概率为：</a:t>
            </a:r>
            <a:endParaRPr lang="en-US" altLang="zh-CN" dirty="0"/>
          </a:p>
          <a:p>
            <a:pPr marL="393065" lvl="1" indent="0">
              <a:buNone/>
            </a:pP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对所有可能的状态序列</a:t>
            </a:r>
            <a:r>
              <a:rPr lang="en-US" altLang="zh-CN" dirty="0"/>
              <a:t>I</a:t>
            </a:r>
            <a:r>
              <a:rPr lang="zh-CN" altLang="en-US" dirty="0"/>
              <a:t>求和，得到观测</a:t>
            </a:r>
            <a:r>
              <a:rPr lang="en-US" altLang="zh-CN" dirty="0"/>
              <a:t>O</a:t>
            </a:r>
            <a:r>
              <a:rPr lang="zh-CN" altLang="en-US" dirty="0"/>
              <a:t>的概率：</a:t>
            </a:r>
            <a:endParaRPr lang="en-US" altLang="zh-CN" dirty="0"/>
          </a:p>
        </p:txBody>
      </p:sp>
      <p:pic>
        <p:nvPicPr>
          <p:cNvPr id="7475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0050" y="2484889"/>
            <a:ext cx="34607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75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0893" y="3291020"/>
            <a:ext cx="409098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75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054" y="4072075"/>
            <a:ext cx="4633892" cy="805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75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3794" y="5377082"/>
            <a:ext cx="5632233" cy="1255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8222" y="2584608"/>
            <a:ext cx="1922463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1881" y="3027114"/>
            <a:ext cx="1208293" cy="3588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1587" y="6266714"/>
            <a:ext cx="895633" cy="3518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9591586" y="5599887"/>
            <a:ext cx="914400" cy="500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复杂度</a:t>
            </a:r>
            <a:endParaRPr lang="zh-CN" altLang="en-US" dirty="0"/>
          </a:p>
        </p:txBody>
      </p:sp>
      <p:sp>
        <p:nvSpPr>
          <p:cNvPr id="12" name="标题 2"/>
          <p:cNvSpPr txBox="1"/>
          <p:nvPr/>
        </p:nvSpPr>
        <p:spPr>
          <a:xfrm>
            <a:off x="421512" y="10731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概率计算方法</a:t>
            </a:r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919287" y="2103438"/>
            <a:ext cx="8353425" cy="5256212"/>
          </a:xfrm>
        </p:spPr>
        <p:txBody>
          <a:bodyPr/>
          <a:lstStyle/>
          <a:p>
            <a:pPr lvl="1">
              <a:defRPr/>
            </a:pPr>
            <a:r>
              <a:rPr lang="zh-CN" altLang="en-US" dirty="0"/>
              <a:t>前向概率定义：给定隐马尔科夫模型</a:t>
            </a:r>
            <a:r>
              <a:rPr lang="el-GR" altLang="zh-CN" dirty="0"/>
              <a:t>λ</a:t>
            </a:r>
            <a:r>
              <a:rPr lang="zh-CN" altLang="en-US" dirty="0"/>
              <a:t>，定义到时刻</a:t>
            </a:r>
            <a:r>
              <a:rPr lang="en-US" altLang="zh-CN" dirty="0"/>
              <a:t>t</a:t>
            </a:r>
            <a:r>
              <a:rPr lang="zh-CN" altLang="en-US" dirty="0"/>
              <a:t>部分观测序列为：                 ，且状态为</a:t>
            </a:r>
            <a:r>
              <a:rPr lang="en-US" altLang="zh-CN" dirty="0"/>
              <a:t>qi</a:t>
            </a:r>
            <a:r>
              <a:rPr lang="zh-CN" altLang="en-US" dirty="0"/>
              <a:t>的概率为前向概率，记作：</a:t>
            </a:r>
            <a:endParaRPr lang="en-US" altLang="zh-CN" dirty="0"/>
          </a:p>
          <a:p>
            <a:pPr lvl="1">
              <a:defRPr/>
            </a:pPr>
            <a:endParaRPr lang="en-US" altLang="zh-CN" dirty="0"/>
          </a:p>
          <a:p>
            <a:pPr lvl="1">
              <a:defRPr/>
            </a:pPr>
            <a:endParaRPr lang="en-US" altLang="zh-CN" dirty="0"/>
          </a:p>
          <a:p>
            <a:pPr lvl="1">
              <a:defRPr/>
            </a:pPr>
            <a:endParaRPr lang="en-US" altLang="zh-CN" dirty="0"/>
          </a:p>
          <a:p>
            <a:pPr lvl="1">
              <a:defRPr/>
            </a:pPr>
            <a:endParaRPr lang="en-US" altLang="zh-CN" dirty="0"/>
          </a:p>
          <a:p>
            <a:pPr lvl="1">
              <a:defRPr/>
            </a:pPr>
            <a:r>
              <a:rPr lang="zh-CN" altLang="en-US" dirty="0"/>
              <a:t>初值：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递推：</a:t>
            </a:r>
            <a:endParaRPr lang="en-US" altLang="zh-CN" dirty="0"/>
          </a:p>
          <a:p>
            <a:pPr marL="457200" lvl="1" indent="0">
              <a:buNone/>
              <a:defRPr/>
            </a:pPr>
            <a:endParaRPr lang="en-US" altLang="zh-CN" dirty="0"/>
          </a:p>
          <a:p>
            <a:pPr marL="457200" lvl="1" indent="0">
              <a:buNone/>
              <a:defRPr/>
            </a:pPr>
            <a:endParaRPr lang="en-US" altLang="zh-CN" dirty="0"/>
          </a:p>
          <a:p>
            <a:pPr lvl="1">
              <a:defRPr/>
            </a:pPr>
            <a:r>
              <a:rPr lang="zh-CN" altLang="en-US" dirty="0"/>
              <a:t>终止：</a:t>
            </a:r>
            <a:endParaRPr lang="en-US" altLang="zh-CN" dirty="0"/>
          </a:p>
          <a:p>
            <a:pPr lvl="1">
              <a:defRPr/>
            </a:pPr>
            <a:endParaRPr lang="en-US" altLang="zh-CN" dirty="0"/>
          </a:p>
        </p:txBody>
      </p:sp>
      <p:pic>
        <p:nvPicPr>
          <p:cNvPr id="7578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1683" y="2886715"/>
            <a:ext cx="4335463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578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3822" y="3362920"/>
            <a:ext cx="5545138" cy="1379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578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3656" y="4694158"/>
            <a:ext cx="4151312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578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3656" y="5137670"/>
            <a:ext cx="5117122" cy="896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578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3656" y="6046827"/>
            <a:ext cx="2549058" cy="764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0819" y="2525909"/>
            <a:ext cx="1191145" cy="247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标题 2"/>
          <p:cNvSpPr txBox="1"/>
          <p:nvPr/>
        </p:nvSpPr>
        <p:spPr>
          <a:xfrm>
            <a:off x="421512" y="10731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前向算法</a:t>
            </a:r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内容占位符 1"/>
          <p:cNvSpPr>
            <a:spLocks noGrp="1"/>
          </p:cNvSpPr>
          <p:nvPr>
            <p:ph idx="1"/>
          </p:nvPr>
        </p:nvSpPr>
        <p:spPr>
          <a:xfrm>
            <a:off x="1919287" y="2079992"/>
            <a:ext cx="8353425" cy="5256212"/>
          </a:xfrm>
        </p:spPr>
        <p:txBody>
          <a:bodyPr/>
          <a:lstStyle/>
          <a:p>
            <a:r>
              <a:rPr lang="zh-CN" altLang="en-US" dirty="0"/>
              <a:t>因为：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所以：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递推：</a:t>
            </a:r>
            <a:r>
              <a:rPr lang="en-US" altLang="zh-CN" dirty="0"/>
              <a:t>	</a:t>
            </a:r>
            <a:endParaRPr lang="en-US" altLang="zh-CN" dirty="0"/>
          </a:p>
        </p:txBody>
      </p:sp>
      <p:pic>
        <p:nvPicPr>
          <p:cNvPr id="7680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6469" y="2005100"/>
            <a:ext cx="3689050" cy="47442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680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2754" y="5907645"/>
            <a:ext cx="1116545" cy="3717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矩形 2"/>
          <p:cNvSpPr/>
          <p:nvPr/>
        </p:nvSpPr>
        <p:spPr>
          <a:xfrm>
            <a:off x="9083595" y="5380892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复杂度</a:t>
            </a:r>
            <a:endParaRPr lang="zh-CN" altLang="en-US" dirty="0"/>
          </a:p>
        </p:txBody>
      </p:sp>
      <p:sp>
        <p:nvSpPr>
          <p:cNvPr id="7" name="标题 2"/>
          <p:cNvSpPr txBox="1"/>
          <p:nvPr/>
        </p:nvSpPr>
        <p:spPr>
          <a:xfrm>
            <a:off x="421512" y="10731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前向算法</a:t>
            </a:r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内容占位符 1"/>
          <p:cNvSpPr>
            <a:spLocks noGrp="1"/>
          </p:cNvSpPr>
          <p:nvPr>
            <p:ph idx="1"/>
          </p:nvPr>
        </p:nvSpPr>
        <p:spPr>
          <a:xfrm>
            <a:off x="1919287" y="2044823"/>
            <a:ext cx="8353425" cy="5256212"/>
          </a:xfrm>
        </p:spPr>
        <p:txBody>
          <a:bodyPr/>
          <a:lstStyle/>
          <a:p>
            <a:r>
              <a:rPr lang="zh-CN" altLang="en-US" dirty="0"/>
              <a:t>减少计算量的原因在于每一次计算，直接引用前一个时刻的计算结果，避免重复计算。</a:t>
            </a:r>
            <a:endParaRPr lang="en-US" altLang="zh-CN" dirty="0"/>
          </a:p>
        </p:txBody>
      </p:sp>
      <p:pic>
        <p:nvPicPr>
          <p:cNvPr id="76805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335" y="6342459"/>
            <a:ext cx="1116545" cy="3717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矩形 2"/>
          <p:cNvSpPr/>
          <p:nvPr/>
        </p:nvSpPr>
        <p:spPr>
          <a:xfrm>
            <a:off x="9121176" y="5815706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复杂度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4720" y="2913112"/>
            <a:ext cx="6148013" cy="38735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标题 2"/>
          <p:cNvSpPr txBox="1"/>
          <p:nvPr/>
        </p:nvSpPr>
        <p:spPr>
          <a:xfrm>
            <a:off x="421512" y="10731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前向算法</a:t>
            </a:r>
            <a:endParaRPr lang="zh-CN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828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0014" y="1243013"/>
            <a:ext cx="6696075" cy="1300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782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114" y="2709863"/>
            <a:ext cx="626427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783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114" y="3206750"/>
            <a:ext cx="6827837" cy="2376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标题 2"/>
          <p:cNvSpPr txBox="1"/>
          <p:nvPr/>
        </p:nvSpPr>
        <p:spPr>
          <a:xfrm>
            <a:off x="421512" y="10731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例：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 err="1"/>
              <a:t>Andrey</a:t>
            </a:r>
            <a:r>
              <a:rPr lang="en-US" altLang="zh-CN" b="1" dirty="0"/>
              <a:t> Markov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中文名 马尔科夫 </a:t>
            </a:r>
            <a:endParaRPr lang="en-US" altLang="zh-CN" dirty="0"/>
          </a:p>
          <a:p>
            <a:r>
              <a:rPr lang="zh-CN" altLang="en-US" dirty="0"/>
              <a:t>国    籍 俄国 </a:t>
            </a:r>
            <a:endParaRPr lang="en-US" altLang="zh-CN" dirty="0"/>
          </a:p>
          <a:p>
            <a:r>
              <a:rPr lang="zh-CN" altLang="en-US" dirty="0"/>
              <a:t>出生地 梁赞 </a:t>
            </a:r>
            <a:endParaRPr lang="en-US" altLang="zh-CN" dirty="0"/>
          </a:p>
          <a:p>
            <a:r>
              <a:rPr lang="zh-CN" altLang="en-US" dirty="0"/>
              <a:t>出生日期 </a:t>
            </a:r>
            <a:r>
              <a:rPr lang="en-US" altLang="zh-CN" dirty="0"/>
              <a:t>1856</a:t>
            </a:r>
            <a:r>
              <a:rPr lang="zh-CN" altLang="en-US" dirty="0"/>
              <a:t>年</a:t>
            </a:r>
            <a:r>
              <a:rPr lang="en-US" altLang="zh-CN" dirty="0"/>
              <a:t>6</a:t>
            </a:r>
            <a:r>
              <a:rPr lang="zh-CN" altLang="en-US" dirty="0"/>
              <a:t>月</a:t>
            </a:r>
            <a:r>
              <a:rPr lang="en-US" altLang="zh-CN" dirty="0"/>
              <a:t>14</a:t>
            </a:r>
            <a:r>
              <a:rPr lang="zh-CN" altLang="en-US" dirty="0"/>
              <a:t>日 </a:t>
            </a:r>
            <a:endParaRPr lang="en-US" altLang="zh-CN" dirty="0"/>
          </a:p>
          <a:p>
            <a:r>
              <a:rPr lang="zh-CN" altLang="en-US" dirty="0"/>
              <a:t>逝世日期 </a:t>
            </a:r>
            <a:r>
              <a:rPr lang="en-US" altLang="zh-CN" dirty="0"/>
              <a:t>1922</a:t>
            </a:r>
            <a:r>
              <a:rPr lang="zh-CN" altLang="en-US" dirty="0"/>
              <a:t>年</a:t>
            </a:r>
            <a:r>
              <a:rPr lang="en-US" altLang="zh-CN" dirty="0"/>
              <a:t>7</a:t>
            </a:r>
            <a:r>
              <a:rPr lang="zh-CN" altLang="en-US" dirty="0"/>
              <a:t>月</a:t>
            </a:r>
            <a:r>
              <a:rPr lang="en-US" altLang="zh-CN" dirty="0"/>
              <a:t>20</a:t>
            </a:r>
            <a:r>
              <a:rPr lang="zh-CN" altLang="en-US" dirty="0"/>
              <a:t>日 </a:t>
            </a:r>
            <a:endParaRPr lang="en-US" altLang="zh-CN" dirty="0"/>
          </a:p>
          <a:p>
            <a:r>
              <a:rPr lang="zh-CN" altLang="en-US" dirty="0"/>
              <a:t>主要成就 开创了</a:t>
            </a:r>
            <a:r>
              <a:rPr lang="zh-CN" altLang="en-US" dirty="0">
                <a:hlinkClick r:id="rId1" action="ppaction://hlinkfile"/>
              </a:rPr>
              <a:t>随机过程</a:t>
            </a:r>
            <a:r>
              <a:rPr lang="zh-CN" altLang="en-US" dirty="0"/>
              <a:t>这个新领域 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17410" name="Picture 2" descr="AAMarkov.jp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4232" y="1556792"/>
            <a:ext cx="2095500" cy="2733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内容占位符 1"/>
          <p:cNvSpPr>
            <a:spLocks noGrp="1"/>
          </p:cNvSpPr>
          <p:nvPr>
            <p:ph idx="1"/>
          </p:nvPr>
        </p:nvSpPr>
        <p:spPr>
          <a:xfrm>
            <a:off x="2063750" y="1341438"/>
            <a:ext cx="8135938" cy="5287962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78852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2313" y="981076"/>
            <a:ext cx="7980362" cy="496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885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0951" y="5949950"/>
            <a:ext cx="4799013" cy="908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标题 2"/>
          <p:cNvSpPr txBox="1"/>
          <p:nvPr/>
        </p:nvSpPr>
        <p:spPr>
          <a:xfrm>
            <a:off x="421512" y="10731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例：</a:t>
            </a:r>
            <a:endParaRPr lang="zh-CN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87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8213" y="1674813"/>
            <a:ext cx="6672262" cy="1223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标题 2"/>
          <p:cNvSpPr txBox="1"/>
          <p:nvPr/>
        </p:nvSpPr>
        <p:spPr>
          <a:xfrm>
            <a:off x="421512" y="10731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例：</a:t>
            </a:r>
            <a:endParaRPr lang="zh-CN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内容占位符 1"/>
          <p:cNvSpPr>
            <a:spLocks noGrp="1"/>
          </p:cNvSpPr>
          <p:nvPr>
            <p:ph idx="1"/>
          </p:nvPr>
        </p:nvSpPr>
        <p:spPr>
          <a:xfrm>
            <a:off x="1994926" y="2271899"/>
            <a:ext cx="7772400" cy="5029200"/>
          </a:xfrm>
        </p:spPr>
        <p:txBody>
          <a:bodyPr/>
          <a:lstStyle/>
          <a:p>
            <a:r>
              <a:rPr lang="zh-CN" altLang="en-US" dirty="0"/>
              <a:t>定义</a:t>
            </a:r>
            <a:r>
              <a:rPr lang="en-US" altLang="zh-CN" dirty="0"/>
              <a:t>10.3 </a:t>
            </a:r>
            <a:r>
              <a:rPr lang="zh-CN" altLang="en-US" dirty="0"/>
              <a:t>后向概率：给定隐马尔科夫模型</a:t>
            </a:r>
            <a:r>
              <a:rPr lang="el-GR" altLang="zh-CN" dirty="0"/>
              <a:t>λ</a:t>
            </a:r>
            <a:r>
              <a:rPr lang="zh-CN" altLang="en-US" dirty="0"/>
              <a:t>，定义在时刻</a:t>
            </a:r>
            <a:r>
              <a:rPr lang="en-US" altLang="zh-CN" dirty="0"/>
              <a:t>t</a:t>
            </a:r>
            <a:r>
              <a:rPr lang="zh-CN" altLang="en-US" dirty="0"/>
              <a:t>状态为</a:t>
            </a:r>
            <a:r>
              <a:rPr lang="en-US" altLang="zh-CN" dirty="0"/>
              <a:t>qi</a:t>
            </a:r>
            <a:r>
              <a:rPr lang="zh-CN" altLang="en-US" dirty="0"/>
              <a:t>的条件下，从</a:t>
            </a:r>
            <a:r>
              <a:rPr lang="en-US" altLang="zh-CN" dirty="0"/>
              <a:t>t+1</a:t>
            </a:r>
            <a:r>
              <a:rPr lang="zh-CN" altLang="en-US" dirty="0"/>
              <a:t>到</a:t>
            </a:r>
            <a:r>
              <a:rPr lang="en-US" altLang="zh-CN" dirty="0"/>
              <a:t>T</a:t>
            </a:r>
            <a:r>
              <a:rPr lang="zh-CN" altLang="en-US" dirty="0"/>
              <a:t>的部分观测序列为：                       的概率为后向概率，记作：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9710" y="3097268"/>
            <a:ext cx="1800200" cy="3130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3427" y="3735228"/>
            <a:ext cx="5215436" cy="43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291" y="4492158"/>
            <a:ext cx="7981780" cy="407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标题 2"/>
          <p:cNvSpPr txBox="1"/>
          <p:nvPr/>
        </p:nvSpPr>
        <p:spPr>
          <a:xfrm>
            <a:off x="421512" y="10731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后向算法</a:t>
            </a:r>
            <a:endParaRPr lang="zh-CN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90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3076" y="1580238"/>
            <a:ext cx="7496175" cy="5084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标题 2"/>
          <p:cNvSpPr txBox="1"/>
          <p:nvPr/>
        </p:nvSpPr>
        <p:spPr>
          <a:xfrm>
            <a:off x="421512" y="10731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后向算法</a:t>
            </a:r>
            <a:endParaRPr lang="zh-CN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内容占位符 4"/>
          <p:cNvSpPr>
            <a:spLocks noGrp="1"/>
          </p:cNvSpPr>
          <p:nvPr>
            <p:ph idx="1"/>
          </p:nvPr>
        </p:nvSpPr>
        <p:spPr>
          <a:xfrm>
            <a:off x="1703388" y="1600200"/>
            <a:ext cx="8856662" cy="5029200"/>
          </a:xfrm>
        </p:spPr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前向后向统一写为：（ </a:t>
            </a:r>
            <a:r>
              <a:rPr lang="en-US" altLang="zh-CN" dirty="0"/>
              <a:t>t=1</a:t>
            </a:r>
            <a:r>
              <a:rPr lang="zh-CN" altLang="en-US" dirty="0"/>
              <a:t> 和</a:t>
            </a:r>
            <a:r>
              <a:rPr lang="en-US" altLang="zh-CN" dirty="0"/>
              <a:t>t=T-1</a:t>
            </a:r>
            <a:r>
              <a:rPr lang="zh-CN" altLang="en-US" dirty="0"/>
              <a:t>分别对应）</a:t>
            </a:r>
            <a:endParaRPr lang="zh-CN" altLang="en-US" dirty="0"/>
          </a:p>
        </p:txBody>
      </p:sp>
      <p:sp>
        <p:nvSpPr>
          <p:cNvPr id="8192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后向算法</a:t>
            </a:r>
            <a:endParaRPr lang="zh-CN" altLang="en-US" dirty="0"/>
          </a:p>
        </p:txBody>
      </p:sp>
      <p:pic>
        <p:nvPicPr>
          <p:cNvPr id="8192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0934" y="1374748"/>
            <a:ext cx="4352925" cy="3671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2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577" y="5589241"/>
            <a:ext cx="7261225" cy="936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947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1016" y="2311046"/>
            <a:ext cx="7272337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94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7814" y="2881900"/>
            <a:ext cx="3148013" cy="468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94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164" y="3673988"/>
            <a:ext cx="4918075" cy="79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950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0446" y="4710920"/>
            <a:ext cx="3673475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951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7745" y="5474188"/>
            <a:ext cx="4248150" cy="1301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3143" y="2927238"/>
            <a:ext cx="360040" cy="3867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标题 2"/>
          <p:cNvSpPr txBox="1"/>
          <p:nvPr/>
        </p:nvSpPr>
        <p:spPr>
          <a:xfrm>
            <a:off x="421512" y="10731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一些概率和期望值的计算</a:t>
            </a:r>
            <a:endParaRPr lang="zh-CN" alt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971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5917" y="2043672"/>
            <a:ext cx="5919638" cy="396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397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5917" y="2483592"/>
            <a:ext cx="3971238" cy="4714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397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7155" y="2489152"/>
            <a:ext cx="1004120" cy="4159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3974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4181" y="2912419"/>
            <a:ext cx="4171186" cy="4568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3975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6565" y="3897952"/>
            <a:ext cx="7140820" cy="11226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3976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4135" y="3444622"/>
            <a:ext cx="3040092" cy="382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3977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5134" y="5091570"/>
            <a:ext cx="5792452" cy="5154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3978" name="Picture 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0069" y="5677984"/>
            <a:ext cx="4055298" cy="11153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标题 2"/>
          <p:cNvSpPr txBox="1"/>
          <p:nvPr/>
        </p:nvSpPr>
        <p:spPr>
          <a:xfrm>
            <a:off x="421512" y="10731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一些概率和期望值的计算</a:t>
            </a:r>
            <a:endParaRPr lang="zh-CN" alt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7713" y="2083024"/>
            <a:ext cx="8636574" cy="4752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标题 2"/>
          <p:cNvSpPr txBox="1"/>
          <p:nvPr/>
        </p:nvSpPr>
        <p:spPr>
          <a:xfrm>
            <a:off x="421512" y="10731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一些概率和期望值的计算</a:t>
            </a:r>
            <a:endParaRPr lang="zh-CN" alt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内容占位符 1"/>
          <p:cNvSpPr>
            <a:spLocks noGrp="1"/>
          </p:cNvSpPr>
          <p:nvPr>
            <p:ph idx="1"/>
          </p:nvPr>
        </p:nvSpPr>
        <p:spPr>
          <a:xfrm>
            <a:off x="2003268" y="2050830"/>
            <a:ext cx="7992243" cy="5029200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监督学习方法：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假设训练数据是包括观测序列</a:t>
            </a:r>
            <a:r>
              <a:rPr lang="en-US" altLang="zh-CN" dirty="0"/>
              <a:t>O</a:t>
            </a:r>
            <a:r>
              <a:rPr lang="zh-CN" altLang="en-US" dirty="0"/>
              <a:t>和对应的状态序列</a:t>
            </a:r>
            <a:r>
              <a:rPr lang="en-US" altLang="zh-CN" dirty="0"/>
              <a:t>I</a:t>
            </a:r>
            <a:endParaRPr lang="en-US" altLang="zh-CN" dirty="0"/>
          </a:p>
          <a:p>
            <a:endParaRPr lang="en-US" altLang="zh-CN" dirty="0"/>
          </a:p>
          <a:p>
            <a:pPr lvl="1"/>
            <a:r>
              <a:rPr lang="zh-CN" altLang="en-US" dirty="0"/>
              <a:t>可以利用极大似然估计法来估计隐马尔可夫模型参数。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非监督学习方法：</a:t>
            </a:r>
            <a:endParaRPr lang="zh-CN" altLang="en-US" dirty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假设训练数据只有</a:t>
            </a:r>
            <a:r>
              <a:rPr lang="en-US" altLang="zh-CN" dirty="0"/>
              <a:t>S</a:t>
            </a:r>
            <a:r>
              <a:rPr lang="zh-CN" altLang="en-US" dirty="0"/>
              <a:t>个长度为</a:t>
            </a:r>
            <a:r>
              <a:rPr lang="en-US" altLang="zh-CN" dirty="0"/>
              <a:t>T</a:t>
            </a:r>
            <a:r>
              <a:rPr lang="zh-CN" altLang="en-US" dirty="0"/>
              <a:t>的观测序</a:t>
            </a:r>
            <a:r>
              <a:rPr lang="en-US" altLang="zh-CN" dirty="0"/>
              <a:t>{O1,O2,…</a:t>
            </a:r>
            <a:r>
              <a:rPr lang="en-US" altLang="zh-CN" dirty="0" err="1"/>
              <a:t>Os</a:t>
            </a:r>
            <a:r>
              <a:rPr lang="en-US" altLang="zh-CN" dirty="0"/>
              <a:t>},</a:t>
            </a:r>
            <a:endParaRPr lang="en-US" altLang="zh-CN" dirty="0"/>
          </a:p>
          <a:p>
            <a:pPr lvl="1"/>
            <a:r>
              <a:rPr lang="zh-CN" altLang="en-US" dirty="0"/>
              <a:t>采用</a:t>
            </a:r>
            <a:r>
              <a:rPr lang="en-US" altLang="zh-CN" dirty="0"/>
              <a:t>Baum-Welch</a:t>
            </a:r>
            <a:r>
              <a:rPr lang="zh-CN" altLang="en-US" dirty="0"/>
              <a:t>算法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8471" y="2944345"/>
            <a:ext cx="3493417" cy="43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标题 2"/>
          <p:cNvSpPr txBox="1"/>
          <p:nvPr/>
        </p:nvSpPr>
        <p:spPr>
          <a:xfrm>
            <a:off x="421512" y="10731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学习算法</a:t>
            </a:r>
            <a:endParaRPr lang="zh-CN" alt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监督学习方法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已知：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、转移概率</a:t>
            </a:r>
            <a:r>
              <a:rPr lang="en-US" altLang="zh-CN" dirty="0" err="1"/>
              <a:t>a</a:t>
            </a:r>
            <a:r>
              <a:rPr lang="en-US" altLang="zh-CN" baseline="-25000" dirty="0" err="1"/>
              <a:t>ij</a:t>
            </a:r>
            <a:r>
              <a:rPr lang="zh-CN" altLang="en-US" dirty="0"/>
              <a:t>的估计：</a:t>
            </a:r>
            <a:endParaRPr lang="en-US" altLang="zh-CN" dirty="0"/>
          </a:p>
          <a:p>
            <a:r>
              <a:rPr lang="zh-CN" altLang="en-US" dirty="0"/>
              <a:t>设样本中时刻</a:t>
            </a:r>
            <a:r>
              <a:rPr lang="en-US" altLang="zh-CN" dirty="0"/>
              <a:t>t</a:t>
            </a:r>
            <a:r>
              <a:rPr lang="zh-CN" altLang="en-US" dirty="0"/>
              <a:t>处于状态</a:t>
            </a:r>
            <a:r>
              <a:rPr lang="en-US" altLang="zh-CN" dirty="0" err="1"/>
              <a:t>i</a:t>
            </a:r>
            <a:r>
              <a:rPr lang="zh-CN" altLang="en-US" dirty="0"/>
              <a:t>，时刻</a:t>
            </a:r>
            <a:r>
              <a:rPr lang="en-US" altLang="zh-CN" dirty="0"/>
              <a:t>t+1</a:t>
            </a:r>
            <a:r>
              <a:rPr lang="zh-CN" altLang="en-US" dirty="0"/>
              <a:t>转移到状态</a:t>
            </a:r>
            <a:r>
              <a:rPr lang="en-US" altLang="zh-CN" dirty="0"/>
              <a:t>j</a:t>
            </a:r>
            <a:r>
              <a:rPr lang="zh-CN" altLang="en-US" dirty="0"/>
              <a:t>的频数为</a:t>
            </a:r>
            <a:r>
              <a:rPr lang="en-US" altLang="zh-CN" dirty="0" err="1"/>
              <a:t>A</a:t>
            </a:r>
            <a:r>
              <a:rPr lang="en-US" altLang="zh-CN" baseline="-25000" dirty="0" err="1"/>
              <a:t>ij</a:t>
            </a:r>
            <a:r>
              <a:rPr lang="zh-CN" altLang="en-US" dirty="0"/>
              <a:t>，那么状态转移概率</a:t>
            </a:r>
            <a:r>
              <a:rPr lang="en-US" altLang="zh-CN" dirty="0" err="1"/>
              <a:t>a</a:t>
            </a:r>
            <a:r>
              <a:rPr lang="en-US" altLang="zh-CN" baseline="-25000" dirty="0" err="1"/>
              <a:t>ij</a:t>
            </a:r>
            <a:r>
              <a:rPr lang="zh-CN" altLang="en-US" dirty="0"/>
              <a:t>的估计是：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5261" y="2223234"/>
            <a:ext cx="2705100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2365" y="4149080"/>
            <a:ext cx="5693956" cy="12579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HMM</a:t>
            </a:r>
            <a:r>
              <a:rPr lang="zh-CN" altLang="en-US" dirty="0"/>
              <a:t>应用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人脸识别</a:t>
            </a:r>
            <a:endParaRPr lang="en-US" altLang="zh-CN" dirty="0"/>
          </a:p>
          <a:p>
            <a:r>
              <a:rPr lang="zh-CN" altLang="en-US" dirty="0"/>
              <a:t>语音识别</a:t>
            </a:r>
            <a:endParaRPr lang="en-US" altLang="zh-CN" dirty="0"/>
          </a:p>
          <a:p>
            <a:r>
              <a:rPr lang="zh-CN" altLang="en-US" dirty="0"/>
              <a:t>入侵检测</a:t>
            </a:r>
            <a:endParaRPr lang="zh-CN" altLang="en-US" dirty="0"/>
          </a:p>
        </p:txBody>
      </p:sp>
      <p:pic>
        <p:nvPicPr>
          <p:cNvPr id="4" name="Picture 2" descr="http://img1.imgtn.bdimg.com/it/u=2116179577,3370510648&amp;fm=21&amp;gp=0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9896" y="1683553"/>
            <a:ext cx="3888432" cy="2604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6" name="Picture 2" descr="http://img0.imgtn.bdimg.com/it/u=2614441816,12913004&amp;fm=21&amp;gp=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560" y="4422064"/>
            <a:ext cx="3600400" cy="2391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8" name="Picture 4" descr="http://img4.imgtn.bdimg.com/it/u=2412871894,1007426982&amp;fm=21&amp;gp=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2024" y="4569970"/>
            <a:ext cx="4242077" cy="2243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监督学习方法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81200" y="2134773"/>
            <a:ext cx="8229600" cy="4922520"/>
          </a:xfrm>
        </p:spPr>
        <p:txBody>
          <a:bodyPr/>
          <a:lstStyle/>
          <a:p>
            <a:r>
              <a:rPr lang="zh-CN" altLang="en-US" dirty="0"/>
              <a:t>已知：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、观测概率</a:t>
            </a:r>
            <a:r>
              <a:rPr lang="en-US" altLang="zh-CN" dirty="0" err="1"/>
              <a:t>b</a:t>
            </a:r>
            <a:r>
              <a:rPr lang="en-US" altLang="zh-CN" baseline="-25000" dirty="0" err="1"/>
              <a:t>j</a:t>
            </a:r>
            <a:r>
              <a:rPr lang="en-US" altLang="zh-CN" dirty="0"/>
              <a:t>(k)</a:t>
            </a:r>
            <a:r>
              <a:rPr lang="zh-CN" altLang="en-US" dirty="0"/>
              <a:t>的估计：设样本中状态为</a:t>
            </a:r>
            <a:r>
              <a:rPr lang="en-US" altLang="zh-CN" dirty="0"/>
              <a:t>j</a:t>
            </a:r>
            <a:r>
              <a:rPr lang="zh-CN" altLang="en-US" dirty="0"/>
              <a:t>并观测为</a:t>
            </a:r>
            <a:r>
              <a:rPr lang="en-US" altLang="zh-CN" dirty="0"/>
              <a:t>k</a:t>
            </a:r>
            <a:r>
              <a:rPr lang="zh-CN" altLang="en-US" dirty="0"/>
              <a:t>的频数是</a:t>
            </a:r>
            <a:r>
              <a:rPr lang="en-US" altLang="zh-CN" dirty="0" err="1"/>
              <a:t>B</a:t>
            </a:r>
            <a:r>
              <a:rPr lang="en-US" altLang="zh-CN" baseline="-25000" dirty="0" err="1"/>
              <a:t>j</a:t>
            </a:r>
            <a:r>
              <a:rPr lang="en-US" altLang="zh-CN" dirty="0"/>
              <a:t>(k)</a:t>
            </a:r>
            <a:r>
              <a:rPr lang="zh-CN" altLang="en-US" dirty="0"/>
              <a:t>，那么状态为</a:t>
            </a:r>
            <a:r>
              <a:rPr lang="en-US" altLang="zh-CN" dirty="0"/>
              <a:t>j</a:t>
            </a:r>
            <a:r>
              <a:rPr lang="zh-CN" altLang="en-US" dirty="0"/>
              <a:t>观测为</a:t>
            </a:r>
            <a:r>
              <a:rPr lang="en-US" altLang="zh-CN" dirty="0"/>
              <a:t>k</a:t>
            </a:r>
            <a:r>
              <a:rPr lang="zh-CN" altLang="en-US" dirty="0"/>
              <a:t>的概率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、初始状态概率       的估计      为</a:t>
            </a:r>
            <a:r>
              <a:rPr lang="en-US" altLang="zh-CN" dirty="0"/>
              <a:t>S</a:t>
            </a:r>
            <a:r>
              <a:rPr lang="zh-CN" altLang="en-US" dirty="0"/>
              <a:t>个样本中初始状态为</a:t>
            </a:r>
            <a:r>
              <a:rPr lang="en-US" altLang="zh-CN" dirty="0"/>
              <a:t>qi</a:t>
            </a:r>
            <a:r>
              <a:rPr lang="zh-CN" altLang="en-US" dirty="0"/>
              <a:t>的频率。</a:t>
            </a:r>
            <a:endParaRPr lang="zh-CN" altLang="en-US" dirty="0"/>
          </a:p>
          <a:p>
            <a:r>
              <a:rPr lang="zh-CN" altLang="en-US" dirty="0">
                <a:solidFill>
                  <a:srgbClr val="FF0000"/>
                </a:solidFill>
              </a:rPr>
              <a:t>往往人工标注数据很贵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9661" y="2202115"/>
            <a:ext cx="2705100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664" y="3700301"/>
            <a:ext cx="6204899" cy="1196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7710" y="5077353"/>
            <a:ext cx="432048" cy="466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8644" y="5077353"/>
            <a:ext cx="323282" cy="426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内容占位符 1"/>
          <p:cNvSpPr>
            <a:spLocks noGrp="1"/>
          </p:cNvSpPr>
          <p:nvPr>
            <p:ph idx="1"/>
          </p:nvPr>
        </p:nvSpPr>
        <p:spPr>
          <a:xfrm>
            <a:off x="2209800" y="2226651"/>
            <a:ext cx="7772400" cy="5029200"/>
          </a:xfrm>
        </p:spPr>
        <p:txBody>
          <a:bodyPr/>
          <a:lstStyle/>
          <a:p>
            <a:r>
              <a:rPr lang="zh-CN" altLang="en-US" dirty="0"/>
              <a:t>假定训练数据只包括</a:t>
            </a:r>
            <a:r>
              <a:rPr lang="en-US" altLang="zh-CN" dirty="0"/>
              <a:t>{O1,O2,…</a:t>
            </a:r>
            <a:r>
              <a:rPr lang="en-US" altLang="zh-CN" dirty="0" err="1"/>
              <a:t>Os</a:t>
            </a:r>
            <a:r>
              <a:rPr lang="en-US" altLang="zh-CN" dirty="0"/>
              <a:t>},</a:t>
            </a:r>
            <a:endParaRPr lang="en-US" altLang="zh-CN" dirty="0"/>
          </a:p>
          <a:p>
            <a:r>
              <a:rPr lang="zh-CN" altLang="en-US" dirty="0"/>
              <a:t>求模型参数</a:t>
            </a:r>
            <a:r>
              <a:rPr lang="el-GR" altLang="zh-CN" dirty="0"/>
              <a:t>λ</a:t>
            </a:r>
            <a:r>
              <a:rPr lang="en-US" altLang="zh-CN" dirty="0"/>
              <a:t>=</a:t>
            </a:r>
            <a:r>
              <a:rPr lang="zh-CN" altLang="en-US" dirty="0"/>
              <a:t>（</a:t>
            </a:r>
            <a:r>
              <a:rPr lang="en-US" altLang="zh-CN" dirty="0"/>
              <a:t>A,B,</a:t>
            </a:r>
            <a:r>
              <a:rPr lang="el-GR" altLang="zh-CN" dirty="0"/>
              <a:t>π</a:t>
            </a:r>
            <a:r>
              <a:rPr lang="en-US" altLang="zh-CN" dirty="0"/>
              <a:t>)</a:t>
            </a:r>
            <a:endParaRPr lang="en-US" altLang="zh-CN" dirty="0"/>
          </a:p>
          <a:p>
            <a:r>
              <a:rPr lang="zh-CN" altLang="en-US" dirty="0"/>
              <a:t>实质上是有隐变量的概率模型：</a:t>
            </a:r>
            <a:r>
              <a:rPr lang="en-US" altLang="zh-CN" dirty="0"/>
              <a:t>EM</a:t>
            </a:r>
            <a:r>
              <a:rPr lang="zh-CN" altLang="en-US" dirty="0"/>
              <a:t>算法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、确定完全数据的对数似然函数</a:t>
            </a:r>
            <a:endParaRPr lang="en-US" altLang="zh-CN" dirty="0"/>
          </a:p>
          <a:p>
            <a:r>
              <a:rPr lang="en-US" altLang="zh-CN" dirty="0"/>
              <a:t>  </a:t>
            </a:r>
            <a:r>
              <a:rPr lang="zh-CN" altLang="en-US" dirty="0"/>
              <a:t>完全数据</a:t>
            </a:r>
            <a:endParaRPr lang="en-US" altLang="zh-CN" dirty="0"/>
          </a:p>
          <a:p>
            <a:r>
              <a:rPr lang="en-US" altLang="zh-CN" dirty="0"/>
              <a:t>  </a:t>
            </a:r>
            <a:r>
              <a:rPr lang="zh-CN" altLang="en-US" dirty="0"/>
              <a:t>完全数据的对数似然函数 </a:t>
            </a:r>
            <a:endParaRPr lang="zh-CN" altLang="en-US" dirty="0"/>
          </a:p>
        </p:txBody>
      </p:sp>
      <p:pic>
        <p:nvPicPr>
          <p:cNvPr id="84996" name="Picture 6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5850" y="3810852"/>
            <a:ext cx="4265612" cy="719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4997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3486" y="5386149"/>
            <a:ext cx="3946525" cy="36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499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7273" y="5870320"/>
            <a:ext cx="1582738" cy="30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标题 2"/>
          <p:cNvSpPr txBox="1"/>
          <p:nvPr/>
        </p:nvSpPr>
        <p:spPr>
          <a:xfrm>
            <a:off x="421512" y="10731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Baum-Welch</a:t>
            </a:r>
            <a:r>
              <a:rPr lang="zh-CN" altLang="en-US" dirty="0"/>
              <a:t>算法</a:t>
            </a:r>
            <a:endParaRPr lang="zh-CN" alt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内容占位符 1"/>
          <p:cNvSpPr>
            <a:spLocks noGrp="1"/>
          </p:cNvSpPr>
          <p:nvPr>
            <p:ph idx="1"/>
          </p:nvPr>
        </p:nvSpPr>
        <p:spPr>
          <a:xfrm>
            <a:off x="2091348" y="2125297"/>
            <a:ext cx="7772400" cy="5029200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EM</a:t>
            </a:r>
            <a:r>
              <a:rPr lang="zh-CN" altLang="en-US" dirty="0"/>
              <a:t>的</a:t>
            </a:r>
            <a:r>
              <a:rPr lang="en-US" altLang="zh-CN" dirty="0"/>
              <a:t>E</a:t>
            </a:r>
            <a:r>
              <a:rPr lang="zh-CN" altLang="en-US" dirty="0"/>
              <a:t>步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则：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对序列总长度</a:t>
            </a:r>
            <a:r>
              <a:rPr lang="en-US" altLang="zh-CN" dirty="0"/>
              <a:t>T</a:t>
            </a:r>
            <a:r>
              <a:rPr lang="zh-CN" altLang="en-US" dirty="0"/>
              <a:t>进行</a:t>
            </a:r>
            <a:endParaRPr lang="zh-CN" altLang="en-US" dirty="0"/>
          </a:p>
        </p:txBody>
      </p:sp>
      <p:pic>
        <p:nvPicPr>
          <p:cNvPr id="8602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7370" y="2085610"/>
            <a:ext cx="2636838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602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5962" y="2716741"/>
            <a:ext cx="4905375" cy="682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602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4503" y="3469215"/>
            <a:ext cx="6219825" cy="55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602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7146" y="4469868"/>
            <a:ext cx="8874125" cy="1582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标题 2"/>
          <p:cNvSpPr txBox="1"/>
          <p:nvPr/>
        </p:nvSpPr>
        <p:spPr>
          <a:xfrm>
            <a:off x="421512" y="10731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Baum Welch</a:t>
            </a:r>
            <a:r>
              <a:rPr lang="zh-CN" altLang="en-US" dirty="0"/>
              <a:t>算法</a:t>
            </a:r>
            <a:endParaRPr lang="zh-CN" alt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058804" y="2128137"/>
            <a:ext cx="8369300" cy="5029200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en-US" altLang="zh-CN" dirty="0"/>
              <a:t>EM</a:t>
            </a:r>
            <a:r>
              <a:rPr lang="zh-CN" altLang="en-US" dirty="0"/>
              <a:t>算法的</a:t>
            </a:r>
            <a:r>
              <a:rPr lang="en-US" altLang="zh-CN" dirty="0"/>
              <a:t>M </a:t>
            </a:r>
            <a:r>
              <a:rPr lang="zh-CN" altLang="en-US" dirty="0"/>
              <a:t>步，极大化             求模型参数</a:t>
            </a:r>
            <a:r>
              <a:rPr lang="en-US" altLang="zh-CN" dirty="0"/>
              <a:t>A,B,</a:t>
            </a:r>
            <a:r>
              <a:rPr lang="el-GR" altLang="zh-CN" dirty="0"/>
              <a:t>π</a:t>
            </a:r>
            <a:endParaRPr lang="en-US" altLang="zh-CN" dirty="0"/>
          </a:p>
          <a:p>
            <a:pPr marL="0" indent="0">
              <a:buNone/>
              <a:defRPr/>
            </a:pPr>
            <a:r>
              <a:rPr lang="zh-CN" altLang="en-US" dirty="0"/>
              <a:t>第一项：</a:t>
            </a:r>
            <a:endParaRPr lang="en-US" altLang="zh-CN" dirty="0"/>
          </a:p>
          <a:p>
            <a:pPr marL="0" indent="0">
              <a:buNone/>
              <a:defRPr/>
            </a:pPr>
            <a:endParaRPr lang="en-US" altLang="zh-CN" dirty="0"/>
          </a:p>
          <a:p>
            <a:pPr marL="0" indent="0">
              <a:buNone/>
              <a:defRPr/>
            </a:pPr>
            <a:r>
              <a:rPr lang="zh-CN" altLang="en-US" dirty="0"/>
              <a:t>由约束条件：                 利用拉格朗日乘子：</a:t>
            </a: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 marL="0" indent="0">
              <a:buNone/>
              <a:defRPr/>
            </a:pPr>
            <a:endParaRPr lang="en-US" altLang="zh-CN" dirty="0"/>
          </a:p>
          <a:p>
            <a:pPr marL="0" indent="0">
              <a:buNone/>
              <a:defRPr/>
            </a:pPr>
            <a:r>
              <a:rPr lang="zh-CN" altLang="en-US" dirty="0"/>
              <a:t>求偏导数，并结果为</a:t>
            </a:r>
            <a:r>
              <a:rPr lang="en-US" altLang="zh-CN" dirty="0"/>
              <a:t>0</a:t>
            </a:r>
            <a:endParaRPr lang="en-US" altLang="zh-CN" dirty="0"/>
          </a:p>
          <a:p>
            <a:pPr>
              <a:defRPr/>
            </a:pPr>
            <a:r>
              <a:rPr lang="zh-CN" altLang="en-US" dirty="0"/>
              <a:t> </a:t>
            </a: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r>
              <a:rPr lang="zh-CN" altLang="en-US" dirty="0"/>
              <a:t>得：</a:t>
            </a:r>
            <a:endParaRPr lang="en-US" altLang="zh-CN" dirty="0"/>
          </a:p>
          <a:p>
            <a:pPr>
              <a:defRPr/>
            </a:pPr>
            <a:endParaRPr lang="zh-CN" altLang="en-US" dirty="0"/>
          </a:p>
        </p:txBody>
      </p:sp>
      <p:pic>
        <p:nvPicPr>
          <p:cNvPr id="87044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2682" y="2089376"/>
            <a:ext cx="1020762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704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9014" y="2536029"/>
            <a:ext cx="4643530" cy="6696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704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1067" y="3366142"/>
            <a:ext cx="984250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7047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4893" y="4060071"/>
            <a:ext cx="3808838" cy="702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7048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9971" y="5363521"/>
            <a:ext cx="5050692" cy="8008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7049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3705" y="6353406"/>
            <a:ext cx="1577975" cy="382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7050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0146" y="6056220"/>
            <a:ext cx="2249488" cy="792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6276" y="6353405"/>
            <a:ext cx="2547606" cy="321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标题 2"/>
          <p:cNvSpPr txBox="1"/>
          <p:nvPr/>
        </p:nvSpPr>
        <p:spPr>
          <a:xfrm>
            <a:off x="421512" y="10731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Baum Welch</a:t>
            </a:r>
            <a:r>
              <a:rPr lang="zh-CN" altLang="en-US" dirty="0"/>
              <a:t>算法</a:t>
            </a:r>
            <a:endParaRPr lang="zh-CN" alt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009775" y="2118091"/>
            <a:ext cx="8369300" cy="5029200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en-US" altLang="zh-CN" dirty="0"/>
              <a:t>EM</a:t>
            </a:r>
            <a:r>
              <a:rPr lang="zh-CN" altLang="en-US" dirty="0"/>
              <a:t>算法的</a:t>
            </a:r>
            <a:r>
              <a:rPr lang="en-US" altLang="zh-CN" dirty="0"/>
              <a:t>M </a:t>
            </a:r>
            <a:r>
              <a:rPr lang="zh-CN" altLang="en-US" dirty="0"/>
              <a:t>步，极大化             求</a:t>
            </a:r>
            <a:r>
              <a:rPr lang="en-US" altLang="zh-CN" dirty="0"/>
              <a:t>A,B,</a:t>
            </a:r>
            <a:r>
              <a:rPr lang="el-GR" altLang="zh-CN" dirty="0"/>
              <a:t>π</a:t>
            </a:r>
            <a:endParaRPr lang="en-US" altLang="zh-CN" dirty="0"/>
          </a:p>
          <a:p>
            <a:pPr marL="0" indent="0">
              <a:buNone/>
              <a:defRPr/>
            </a:pPr>
            <a:r>
              <a:rPr lang="zh-CN" altLang="en-US" dirty="0"/>
              <a:t>第二项可写成：</a:t>
            </a: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 marL="0" indent="0">
              <a:buNone/>
              <a:defRPr/>
            </a:pPr>
            <a:endParaRPr lang="en-US" altLang="zh-CN" dirty="0"/>
          </a:p>
          <a:p>
            <a:pPr marL="0" indent="0">
              <a:buNone/>
              <a:defRPr/>
            </a:pPr>
            <a:r>
              <a:rPr lang="en-US" altLang="zh-CN" dirty="0"/>
              <a:t>   </a:t>
            </a:r>
            <a:r>
              <a:rPr lang="zh-CN" altLang="en-US" dirty="0"/>
              <a:t>由约束条件</a:t>
            </a:r>
            <a:r>
              <a:rPr lang="en-US" altLang="zh-CN" dirty="0"/>
              <a:t>                </a:t>
            </a:r>
            <a:r>
              <a:rPr lang="zh-CN" altLang="en-US" dirty="0"/>
              <a:t>，拉格朗日乘子法：</a:t>
            </a:r>
            <a:endParaRPr lang="en-US" altLang="zh-CN" dirty="0"/>
          </a:p>
          <a:p>
            <a:pPr>
              <a:defRPr/>
            </a:pPr>
            <a:r>
              <a:rPr lang="zh-CN" altLang="en-US" dirty="0"/>
              <a:t>得：</a:t>
            </a:r>
            <a:endParaRPr lang="zh-CN" altLang="en-US" dirty="0"/>
          </a:p>
        </p:txBody>
      </p:sp>
      <p:sp>
        <p:nvSpPr>
          <p:cNvPr id="88067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学习算法 </a:t>
            </a:r>
            <a:r>
              <a:rPr lang="en-US" altLang="zh-CN"/>
              <a:t>Baum Welch</a:t>
            </a:r>
            <a:r>
              <a:rPr lang="zh-CN" altLang="en-US"/>
              <a:t>算法</a:t>
            </a:r>
            <a:endParaRPr lang="zh-CN" altLang="en-US"/>
          </a:p>
        </p:txBody>
      </p:sp>
      <p:pic>
        <p:nvPicPr>
          <p:cNvPr id="88068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9878" y="2114609"/>
            <a:ext cx="1020762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806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6650" y="3114944"/>
            <a:ext cx="7972425" cy="846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807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5634" y="4898231"/>
            <a:ext cx="3984625" cy="1773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8070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5515" y="3998754"/>
            <a:ext cx="1079500" cy="855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028187" y="2082189"/>
            <a:ext cx="8369300" cy="5029200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en-US" altLang="zh-CN" dirty="0"/>
              <a:t>EM</a:t>
            </a:r>
            <a:r>
              <a:rPr lang="zh-CN" altLang="en-US" dirty="0"/>
              <a:t>算法的</a:t>
            </a:r>
            <a:r>
              <a:rPr lang="en-US" altLang="zh-CN" dirty="0"/>
              <a:t>M </a:t>
            </a:r>
            <a:r>
              <a:rPr lang="zh-CN" altLang="en-US" dirty="0"/>
              <a:t>步，极大化              求</a:t>
            </a:r>
            <a:r>
              <a:rPr lang="en-US" altLang="zh-CN" dirty="0"/>
              <a:t>A,B,</a:t>
            </a:r>
            <a:r>
              <a:rPr lang="el-GR" altLang="zh-CN" dirty="0"/>
              <a:t>π</a:t>
            </a:r>
            <a:endParaRPr lang="en-US" altLang="zh-CN" dirty="0"/>
          </a:p>
          <a:p>
            <a:pPr marL="0" indent="0">
              <a:buNone/>
              <a:defRPr/>
            </a:pPr>
            <a:r>
              <a:rPr lang="zh-CN" altLang="en-US" dirty="0"/>
              <a:t>第三项：</a:t>
            </a:r>
            <a:endParaRPr lang="en-US" altLang="zh-CN" dirty="0"/>
          </a:p>
          <a:p>
            <a:pPr marL="0" indent="0">
              <a:buNone/>
              <a:defRPr/>
            </a:pPr>
            <a:endParaRPr lang="en-US" altLang="zh-CN" dirty="0"/>
          </a:p>
          <a:p>
            <a:pPr marL="0" indent="0">
              <a:buNone/>
              <a:defRPr/>
            </a:pPr>
            <a:endParaRPr lang="en-US" altLang="zh-CN" dirty="0"/>
          </a:p>
          <a:p>
            <a:pPr marL="0" indent="0">
              <a:buNone/>
              <a:defRPr/>
            </a:pPr>
            <a:r>
              <a:rPr lang="zh-CN" altLang="en-US" dirty="0"/>
              <a:t>由约束条件：</a:t>
            </a: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 marL="0" indent="0">
              <a:buNone/>
              <a:defRPr/>
            </a:pPr>
            <a:r>
              <a:rPr lang="en-US" altLang="zh-CN" dirty="0"/>
              <a:t>                  </a:t>
            </a:r>
            <a:endParaRPr lang="zh-CN" altLang="en-US" dirty="0"/>
          </a:p>
        </p:txBody>
      </p:sp>
      <p:pic>
        <p:nvPicPr>
          <p:cNvPr id="89092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8396" y="2082189"/>
            <a:ext cx="1020762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909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931" y="3018765"/>
            <a:ext cx="8466138" cy="998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909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4374" y="3924482"/>
            <a:ext cx="1657350" cy="884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909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219" y="4974306"/>
            <a:ext cx="4189413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9096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3632" y="4899695"/>
            <a:ext cx="3595687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9097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931" y="5550569"/>
            <a:ext cx="3414712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9098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1457" y="5407694"/>
            <a:ext cx="3681008" cy="13539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标题 2"/>
          <p:cNvSpPr txBox="1"/>
          <p:nvPr/>
        </p:nvSpPr>
        <p:spPr>
          <a:xfrm>
            <a:off x="421512" y="10731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Baum Welch</a:t>
            </a:r>
            <a:r>
              <a:rPr lang="zh-CN" altLang="en-US" dirty="0"/>
              <a:t>算法</a:t>
            </a:r>
            <a:endParaRPr lang="zh-CN" alt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内容占位符 3"/>
          <p:cNvSpPr>
            <a:spLocks noGrp="1"/>
          </p:cNvSpPr>
          <p:nvPr>
            <p:ph idx="1"/>
          </p:nvPr>
        </p:nvSpPr>
        <p:spPr>
          <a:xfrm>
            <a:off x="2209800" y="2157961"/>
            <a:ext cx="7772400" cy="5287962"/>
          </a:xfrm>
        </p:spPr>
        <p:txBody>
          <a:bodyPr/>
          <a:lstStyle/>
          <a:p>
            <a:r>
              <a:rPr lang="zh-CN" altLang="en-US" dirty="0"/>
              <a:t>将已上得到的概率分别用                      表示：</a:t>
            </a:r>
            <a:endParaRPr lang="zh-CN" altLang="en-US" dirty="0"/>
          </a:p>
        </p:txBody>
      </p:sp>
      <p:pic>
        <p:nvPicPr>
          <p:cNvPr id="90116" name="Picture 8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2063" y="3165403"/>
            <a:ext cx="2209800" cy="178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0117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1909" y="3259859"/>
            <a:ext cx="2457450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0118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7987" y="3879777"/>
            <a:ext cx="1281113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0016" y="2229300"/>
            <a:ext cx="1745474" cy="387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标题 2"/>
          <p:cNvSpPr txBox="1"/>
          <p:nvPr/>
        </p:nvSpPr>
        <p:spPr>
          <a:xfrm>
            <a:off x="421512" y="10731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学习算法 </a:t>
            </a:r>
            <a:r>
              <a:rPr lang="en-US" altLang="zh-CN" dirty="0"/>
              <a:t>Baum Welch</a:t>
            </a:r>
            <a:r>
              <a:rPr lang="zh-CN" altLang="en-US" dirty="0"/>
              <a:t>算法 </a:t>
            </a:r>
            <a:endParaRPr lang="zh-CN" alt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9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学习算法 </a:t>
            </a:r>
            <a:r>
              <a:rPr lang="en-US" altLang="zh-CN" dirty="0"/>
              <a:t>Baum Welch</a:t>
            </a:r>
            <a:r>
              <a:rPr lang="zh-CN" altLang="en-US" dirty="0"/>
              <a:t>算法</a:t>
            </a:r>
            <a:endParaRPr lang="zh-CN" altLang="en-US" dirty="0"/>
          </a:p>
        </p:txBody>
      </p:sp>
      <p:pic>
        <p:nvPicPr>
          <p:cNvPr id="9114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3978" y="2128816"/>
            <a:ext cx="7121930" cy="22785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114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3978" y="4526344"/>
            <a:ext cx="2188348" cy="15412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114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7196" y="4243976"/>
            <a:ext cx="2482480" cy="18236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114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230" y="6094363"/>
            <a:ext cx="7184678" cy="363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230" y="6528117"/>
            <a:ext cx="5490020" cy="2964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内容占位符 1"/>
          <p:cNvSpPr>
            <a:spLocks noGrp="1"/>
          </p:cNvSpPr>
          <p:nvPr>
            <p:ph idx="1"/>
          </p:nvPr>
        </p:nvSpPr>
        <p:spPr>
          <a:xfrm>
            <a:off x="716319" y="2112821"/>
            <a:ext cx="11311558" cy="5589240"/>
          </a:xfrm>
        </p:spPr>
        <p:txBody>
          <a:bodyPr>
            <a:normAutofit/>
          </a:bodyPr>
          <a:lstStyle/>
          <a:p>
            <a:r>
              <a:rPr lang="zh-CN" altLang="en-US" dirty="0"/>
              <a:t>近似算法</a:t>
            </a:r>
            <a:endParaRPr lang="en-US" altLang="zh-CN" dirty="0"/>
          </a:p>
          <a:p>
            <a:r>
              <a:rPr lang="zh-CN" altLang="en-US" dirty="0"/>
              <a:t>想法：在每个时刻</a:t>
            </a:r>
            <a:r>
              <a:rPr lang="en-US" altLang="zh-CN" dirty="0"/>
              <a:t>t</a:t>
            </a:r>
            <a:r>
              <a:rPr lang="zh-CN" altLang="en-US" dirty="0"/>
              <a:t>选择在该时刻最有可能出现的状态</a:t>
            </a:r>
            <a:r>
              <a:rPr lang="en-US" altLang="zh-CN" dirty="0"/>
              <a:t>       </a:t>
            </a:r>
            <a:r>
              <a:rPr lang="zh-CN" altLang="en-US" dirty="0"/>
              <a:t>，从而得到一个状态序列                        ，将它作为预测的结果，在时刻</a:t>
            </a:r>
            <a:r>
              <a:rPr lang="en-US" altLang="zh-CN" dirty="0"/>
              <a:t>t</a:t>
            </a:r>
            <a:r>
              <a:rPr lang="zh-CN" altLang="en-US" dirty="0"/>
              <a:t>处于状态</a:t>
            </a:r>
            <a:r>
              <a:rPr lang="en-US" altLang="zh-CN" dirty="0"/>
              <a:t>qi</a:t>
            </a:r>
            <a:r>
              <a:rPr lang="zh-CN" altLang="en-US" dirty="0"/>
              <a:t>的概率：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在每一时刻</a:t>
            </a:r>
            <a:r>
              <a:rPr lang="en-US" altLang="zh-CN" dirty="0"/>
              <a:t>t</a:t>
            </a:r>
            <a:r>
              <a:rPr lang="zh-CN" altLang="en-US" dirty="0"/>
              <a:t>最有可能的状态是：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从而得到状态序列：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得到的状态有可能实际不发生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92168" name="Picture 6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0013" y="3308816"/>
            <a:ext cx="4322497" cy="13129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70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8263" y="4858724"/>
            <a:ext cx="4868849" cy="615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2921" y="2569311"/>
            <a:ext cx="242402" cy="3305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9434" y="2951427"/>
            <a:ext cx="1851828" cy="35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4646" y="5473859"/>
            <a:ext cx="2501580" cy="4576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标题 2"/>
          <p:cNvSpPr txBox="1"/>
          <p:nvPr/>
        </p:nvSpPr>
        <p:spPr>
          <a:xfrm>
            <a:off x="421512" y="10731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预测算法</a:t>
            </a:r>
            <a:endParaRPr lang="zh-CN" alt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内容占位符 1"/>
          <p:cNvSpPr>
            <a:spLocks noGrp="1"/>
          </p:cNvSpPr>
          <p:nvPr>
            <p:ph idx="1"/>
          </p:nvPr>
        </p:nvSpPr>
        <p:spPr>
          <a:xfrm>
            <a:off x="1883532" y="2079869"/>
            <a:ext cx="8424936" cy="5029200"/>
          </a:xfrm>
        </p:spPr>
        <p:txBody>
          <a:bodyPr>
            <a:noAutofit/>
          </a:bodyPr>
          <a:lstStyle/>
          <a:p>
            <a:r>
              <a:rPr lang="en-US" altLang="zh-CN" sz="2400" dirty="0"/>
              <a:t>Viterbi </a:t>
            </a:r>
            <a:r>
              <a:rPr lang="zh-CN" altLang="en-US" sz="2400" dirty="0"/>
              <a:t>方法</a:t>
            </a:r>
            <a:endParaRPr lang="en-US" altLang="zh-CN" sz="2400" dirty="0"/>
          </a:p>
          <a:p>
            <a:r>
              <a:rPr lang="zh-CN" altLang="en-US" sz="2400" dirty="0"/>
              <a:t>用动态规划解概率最大路径，一个路径对应一个状态序列。</a:t>
            </a:r>
            <a:endParaRPr lang="en-US" altLang="zh-CN" sz="2400" dirty="0"/>
          </a:p>
          <a:p>
            <a:pPr marL="274320" lvl="1" indent="-274320">
              <a:buClr>
                <a:schemeClr val="accent3"/>
              </a:buClr>
              <a:buSzPct val="95000"/>
            </a:pPr>
            <a:r>
              <a:rPr lang="zh-CN" altLang="en-US" dirty="0"/>
              <a:t>最优路径具有这样的特性：如果最优路径在时刻</a:t>
            </a:r>
            <a:r>
              <a:rPr lang="en-US" altLang="zh-CN" dirty="0"/>
              <a:t>t</a:t>
            </a:r>
            <a:r>
              <a:rPr lang="zh-CN" altLang="en-US" dirty="0"/>
              <a:t>通过结点</a:t>
            </a:r>
            <a:r>
              <a:rPr lang="en-US" altLang="zh-CN" dirty="0"/>
              <a:t>      </a:t>
            </a:r>
            <a:r>
              <a:rPr lang="zh-CN" altLang="en-US" dirty="0"/>
              <a:t>，那么这一路径从结点</a:t>
            </a:r>
            <a:r>
              <a:rPr lang="en-US" altLang="zh-CN" dirty="0"/>
              <a:t>        </a:t>
            </a:r>
            <a:r>
              <a:rPr lang="zh-CN" altLang="en-US" dirty="0"/>
              <a:t>到终点      的部分路径，对于从</a:t>
            </a:r>
            <a:r>
              <a:rPr lang="en-US" altLang="zh-CN" dirty="0"/>
              <a:t>      </a:t>
            </a:r>
            <a:r>
              <a:rPr lang="zh-CN" altLang="en-US" dirty="0"/>
              <a:t>到</a:t>
            </a:r>
            <a:r>
              <a:rPr lang="en-US" altLang="zh-CN" dirty="0"/>
              <a:t>      </a:t>
            </a:r>
            <a:r>
              <a:rPr lang="zh-CN" altLang="en-US" dirty="0"/>
              <a:t>的所有可能的部分路径来说，必须是最优的。</a:t>
            </a:r>
            <a:endParaRPr lang="en-US" altLang="zh-CN" dirty="0"/>
          </a:p>
          <a:p>
            <a:pPr marL="274320" lvl="1" indent="-274320">
              <a:buClr>
                <a:schemeClr val="accent3"/>
              </a:buClr>
              <a:buSzPct val="95000"/>
            </a:pPr>
            <a:r>
              <a:rPr lang="zh-CN" altLang="en-US" dirty="0"/>
              <a:t>只需从时刻</a:t>
            </a:r>
            <a:r>
              <a:rPr lang="en-US" altLang="zh-CN" dirty="0"/>
              <a:t>t=1</a:t>
            </a:r>
            <a:r>
              <a:rPr lang="zh-CN" altLang="en-US" dirty="0"/>
              <a:t>开始，递推地计算在时刻</a:t>
            </a:r>
            <a:r>
              <a:rPr lang="en-US" altLang="zh-CN" dirty="0"/>
              <a:t>t</a:t>
            </a:r>
            <a:r>
              <a:rPr lang="zh-CN" altLang="en-US" dirty="0"/>
              <a:t>状态为</a:t>
            </a:r>
            <a:r>
              <a:rPr lang="en-US" altLang="zh-CN" dirty="0" err="1"/>
              <a:t>i</a:t>
            </a:r>
            <a:r>
              <a:rPr lang="zh-CN" altLang="en-US" dirty="0"/>
              <a:t>的各条部分路径的最大概率，直至得到时刻</a:t>
            </a:r>
            <a:r>
              <a:rPr lang="en-US" altLang="zh-CN" dirty="0"/>
              <a:t>t=T</a:t>
            </a:r>
            <a:r>
              <a:rPr lang="zh-CN" altLang="en-US" dirty="0"/>
              <a:t>状态为</a:t>
            </a:r>
            <a:r>
              <a:rPr lang="en-US" altLang="zh-CN" dirty="0" err="1"/>
              <a:t>i</a:t>
            </a:r>
            <a:r>
              <a:rPr lang="zh-CN" altLang="en-US" dirty="0"/>
              <a:t>的各条路径的最大概率，时刻</a:t>
            </a:r>
            <a:r>
              <a:rPr lang="en-US" altLang="zh-CN" dirty="0"/>
              <a:t>t=T</a:t>
            </a:r>
            <a:r>
              <a:rPr lang="zh-CN" altLang="en-US" dirty="0"/>
              <a:t>的最大概率即为最优路径的概率</a:t>
            </a:r>
            <a:r>
              <a:rPr lang="en-US" altLang="zh-CN" dirty="0"/>
              <a:t>P</a:t>
            </a:r>
            <a:r>
              <a:rPr lang="zh-CN" altLang="en-US" dirty="0"/>
              <a:t>*，最优路径的终结点</a:t>
            </a:r>
            <a:r>
              <a:rPr lang="en-US" altLang="zh-CN" dirty="0"/>
              <a:t>     </a:t>
            </a:r>
            <a:r>
              <a:rPr lang="zh-CN" altLang="en-US" dirty="0"/>
              <a:t>也同时得到。</a:t>
            </a:r>
            <a:endParaRPr lang="en-US" altLang="zh-CN" dirty="0"/>
          </a:p>
          <a:p>
            <a:pPr marL="274320" lvl="1" indent="-274320">
              <a:buClr>
                <a:schemeClr val="accent3"/>
              </a:buClr>
              <a:buSzPct val="95000"/>
            </a:pPr>
            <a:r>
              <a:rPr lang="zh-CN" altLang="en-US" dirty="0"/>
              <a:t>之后，为了找出最优路径的各个结点，从终结点开始，由后向前逐步求得结点                  ，得到最优路径</a:t>
            </a:r>
            <a:endParaRPr lang="zh-CN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4480" y="3269756"/>
            <a:ext cx="236298" cy="318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6240" y="3269756"/>
            <a:ext cx="218078" cy="3998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6635" y="5784850"/>
            <a:ext cx="1152128" cy="367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3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26" y="6231677"/>
            <a:ext cx="2452843" cy="4110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标题 2"/>
          <p:cNvSpPr txBox="1"/>
          <p:nvPr/>
        </p:nvSpPr>
        <p:spPr>
          <a:xfrm>
            <a:off x="421512" y="10731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维特比算法</a:t>
            </a:r>
            <a:endParaRPr lang="zh-CN" altLang="en-US" dirty="0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443" y="3642560"/>
            <a:ext cx="236298" cy="318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300953"/>
            <a:ext cx="236298" cy="318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9673" y="3588244"/>
            <a:ext cx="218078" cy="3998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2982" y="4964057"/>
            <a:ext cx="218078" cy="3998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例：</a:t>
            </a:r>
            <a:endParaRPr lang="zh-CN" altLang="en-US"/>
          </a:p>
        </p:txBody>
      </p:sp>
      <p:pic>
        <p:nvPicPr>
          <p:cNvPr id="66563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3592" y="1961705"/>
            <a:ext cx="7345362" cy="401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内容占位符 1"/>
          <p:cNvSpPr>
            <a:spLocks noGrp="1"/>
          </p:cNvSpPr>
          <p:nvPr>
            <p:ph idx="1"/>
          </p:nvPr>
        </p:nvSpPr>
        <p:spPr>
          <a:xfrm>
            <a:off x="2027848" y="2161931"/>
            <a:ext cx="8909264" cy="5458668"/>
          </a:xfrm>
        </p:spPr>
        <p:txBody>
          <a:bodyPr>
            <a:normAutofit/>
          </a:bodyPr>
          <a:lstStyle/>
          <a:p>
            <a:r>
              <a:rPr lang="zh-CN" altLang="en-US" dirty="0"/>
              <a:t>导入两个变量</a:t>
            </a:r>
            <a:r>
              <a:rPr lang="en-US" altLang="zh-CN" dirty="0"/>
              <a:t>δ</a:t>
            </a:r>
            <a:r>
              <a:rPr lang="zh-CN" altLang="en-US" dirty="0"/>
              <a:t>和</a:t>
            </a:r>
            <a:r>
              <a:rPr lang="el-GR" altLang="zh-CN" dirty="0"/>
              <a:t>ψ</a:t>
            </a:r>
            <a:r>
              <a:rPr lang="zh-CN" altLang="en-US" dirty="0"/>
              <a:t>，定义在时刻</a:t>
            </a:r>
            <a:r>
              <a:rPr lang="en-US" altLang="zh-CN" dirty="0"/>
              <a:t>t</a:t>
            </a:r>
            <a:r>
              <a:rPr lang="zh-CN" altLang="en-US" dirty="0"/>
              <a:t>状态为</a:t>
            </a:r>
            <a:r>
              <a:rPr lang="en-US" altLang="zh-CN" dirty="0" err="1"/>
              <a:t>i</a:t>
            </a:r>
            <a:r>
              <a:rPr lang="zh-CN" altLang="en-US" dirty="0"/>
              <a:t>的所有单个路径                   中概率最大值为：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由定义可得变量</a:t>
            </a:r>
            <a:r>
              <a:rPr lang="en-US" altLang="zh-CN" dirty="0"/>
              <a:t>δ</a:t>
            </a:r>
            <a:r>
              <a:rPr lang="zh-CN" altLang="en-US" dirty="0"/>
              <a:t>的递推公式：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定义在时刻</a:t>
            </a:r>
            <a:r>
              <a:rPr lang="en-US" altLang="zh-CN" dirty="0"/>
              <a:t>t</a:t>
            </a:r>
            <a:r>
              <a:rPr lang="zh-CN" altLang="en-US" dirty="0"/>
              <a:t>状态为</a:t>
            </a:r>
            <a:r>
              <a:rPr lang="en-US" altLang="zh-CN" dirty="0" err="1"/>
              <a:t>i</a:t>
            </a:r>
            <a:r>
              <a:rPr lang="zh-CN" altLang="en-US" dirty="0"/>
              <a:t>的所有单个路径中概率最大的路径的第</a:t>
            </a:r>
            <a:r>
              <a:rPr lang="en-US" altLang="zh-CN" dirty="0"/>
              <a:t>t-1</a:t>
            </a:r>
            <a:r>
              <a:rPr lang="zh-CN" altLang="en-US" dirty="0"/>
              <a:t>个结点为</a:t>
            </a:r>
            <a:endParaRPr lang="en-US" altLang="zh-CN" dirty="0"/>
          </a:p>
        </p:txBody>
      </p:sp>
      <p:pic>
        <p:nvPicPr>
          <p:cNvPr id="93192" name="Picture 6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5362" y="2990659"/>
            <a:ext cx="7304101" cy="545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194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2891" y="4029633"/>
            <a:ext cx="7526218" cy="10928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6971" y="2584486"/>
            <a:ext cx="1480164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4751" y="5590354"/>
            <a:ext cx="1765325" cy="335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6984" y="6141017"/>
            <a:ext cx="5904656" cy="505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标题 2"/>
          <p:cNvSpPr txBox="1"/>
          <p:nvPr/>
        </p:nvSpPr>
        <p:spPr>
          <a:xfrm>
            <a:off x="421512" y="10731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维特比算法</a:t>
            </a:r>
            <a:endParaRPr lang="zh-CN" alt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23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9799" y="2086651"/>
            <a:ext cx="7439025" cy="295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7208" y="4944695"/>
            <a:ext cx="8269383" cy="18717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标题 2"/>
          <p:cNvSpPr txBox="1"/>
          <p:nvPr/>
        </p:nvSpPr>
        <p:spPr>
          <a:xfrm>
            <a:off x="421512" y="10731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Viterbi </a:t>
            </a:r>
            <a:r>
              <a:rPr lang="zh-CN" altLang="en-US" dirty="0"/>
              <a:t>方法</a:t>
            </a:r>
            <a:endParaRPr lang="zh-CN" alt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262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600" y="5733293"/>
            <a:ext cx="4176464" cy="4193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9370" y="2276908"/>
            <a:ext cx="1564312" cy="43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9737" y="2793653"/>
            <a:ext cx="2486333" cy="10674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4997" y="4077108"/>
            <a:ext cx="6177268" cy="1144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标题 2"/>
          <p:cNvSpPr txBox="1"/>
          <p:nvPr/>
        </p:nvSpPr>
        <p:spPr>
          <a:xfrm>
            <a:off x="421512" y="10731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Viterbi </a:t>
            </a:r>
            <a:r>
              <a:rPr lang="zh-CN" altLang="en-US" dirty="0"/>
              <a:t>方法</a:t>
            </a:r>
            <a:endParaRPr lang="zh-CN" alt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、初始化：在</a:t>
            </a:r>
            <a:r>
              <a:rPr lang="en-US" altLang="zh-CN" dirty="0"/>
              <a:t>t=1</a:t>
            </a:r>
            <a:r>
              <a:rPr lang="zh-CN" altLang="en-US" dirty="0"/>
              <a:t>时，对每一个状态</a:t>
            </a:r>
            <a:r>
              <a:rPr lang="en-US" altLang="zh-CN" dirty="0" err="1"/>
              <a:t>i</a:t>
            </a:r>
            <a:r>
              <a:rPr lang="zh-CN" altLang="en-US" dirty="0"/>
              <a:t>，</a:t>
            </a:r>
            <a:r>
              <a:rPr lang="en-US" altLang="zh-CN" dirty="0" err="1"/>
              <a:t>i</a:t>
            </a:r>
            <a:r>
              <a:rPr lang="en-US" altLang="zh-CN" dirty="0"/>
              <a:t>=1,2,3</a:t>
            </a:r>
            <a:r>
              <a:rPr lang="zh-CN" altLang="en-US" dirty="0"/>
              <a:t>，求状态</a:t>
            </a:r>
            <a:r>
              <a:rPr lang="en-US" altLang="zh-CN" dirty="0" err="1"/>
              <a:t>i</a:t>
            </a:r>
            <a:r>
              <a:rPr lang="zh-CN" altLang="en-US" dirty="0"/>
              <a:t>观测</a:t>
            </a:r>
            <a:r>
              <a:rPr lang="en-US" altLang="zh-CN" dirty="0"/>
              <a:t>O1</a:t>
            </a:r>
            <a:r>
              <a:rPr lang="zh-CN" altLang="en-US" dirty="0"/>
              <a:t>为红的概率，记为： 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代入实际数据：</a:t>
            </a:r>
            <a:endParaRPr lang="zh-CN" altLang="en-US" dirty="0"/>
          </a:p>
        </p:txBody>
      </p:sp>
      <p:pic>
        <p:nvPicPr>
          <p:cNvPr id="97283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088" y="1619047"/>
            <a:ext cx="6913562" cy="1223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728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8487" y="2994025"/>
            <a:ext cx="8694737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728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0128" y="5737886"/>
            <a:ext cx="2989768" cy="4778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8326" y="4175019"/>
            <a:ext cx="528216" cy="3898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9717" y="4609190"/>
            <a:ext cx="4876304" cy="429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8326" y="5161623"/>
            <a:ext cx="5326324" cy="4048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例</a:t>
            </a:r>
            <a:endParaRPr lang="zh-CN" altLang="en-US"/>
          </a:p>
        </p:txBody>
      </p:sp>
      <p:pic>
        <p:nvPicPr>
          <p:cNvPr id="98307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1547" y="1735931"/>
            <a:ext cx="5976938" cy="4341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981200" y="1935480"/>
            <a:ext cx="8507288" cy="4389120"/>
          </a:xfrm>
        </p:spPr>
        <p:txBody>
          <a:bodyPr/>
          <a:lstStyle/>
          <a:p>
            <a:r>
              <a:rPr lang="en-US" altLang="zh-CN" dirty="0"/>
              <a:t>2</a:t>
            </a:r>
            <a:r>
              <a:rPr lang="zh-CN" altLang="en-US" dirty="0"/>
              <a:t>、在</a:t>
            </a:r>
            <a:r>
              <a:rPr lang="en-US" altLang="zh-CN" dirty="0"/>
              <a:t>t=2</a:t>
            </a:r>
            <a:r>
              <a:rPr lang="zh-CN" altLang="en-US" dirty="0"/>
              <a:t>时，对每一个状态</a:t>
            </a:r>
            <a:r>
              <a:rPr lang="en-US" altLang="zh-CN" dirty="0" err="1"/>
              <a:t>i</a:t>
            </a:r>
            <a:r>
              <a:rPr lang="zh-CN" altLang="en-US" dirty="0"/>
              <a:t>，</a:t>
            </a:r>
            <a:r>
              <a:rPr lang="en-US" altLang="zh-CN" dirty="0" err="1"/>
              <a:t>i</a:t>
            </a:r>
            <a:r>
              <a:rPr lang="en-US" altLang="zh-CN" dirty="0"/>
              <a:t>=1,2,3</a:t>
            </a:r>
            <a:r>
              <a:rPr lang="zh-CN" altLang="en-US" dirty="0"/>
              <a:t>，求在</a:t>
            </a:r>
            <a:r>
              <a:rPr lang="en-US" altLang="zh-CN" dirty="0"/>
              <a:t>t=1</a:t>
            </a:r>
            <a:r>
              <a:rPr lang="zh-CN" altLang="en-US" dirty="0"/>
              <a:t>时状态为</a:t>
            </a:r>
            <a:r>
              <a:rPr lang="en-US" altLang="zh-CN" dirty="0"/>
              <a:t>j</a:t>
            </a:r>
            <a:r>
              <a:rPr lang="zh-CN" altLang="en-US" dirty="0"/>
              <a:t>观测</a:t>
            </a:r>
            <a:r>
              <a:rPr lang="en-US" altLang="zh-CN" dirty="0"/>
              <a:t>O1</a:t>
            </a:r>
            <a:r>
              <a:rPr lang="zh-CN" altLang="en-US" dirty="0"/>
              <a:t>为红并在</a:t>
            </a:r>
            <a:r>
              <a:rPr lang="en-US" altLang="zh-CN" dirty="0"/>
              <a:t>t=2</a:t>
            </a:r>
            <a:r>
              <a:rPr lang="zh-CN" altLang="en-US" dirty="0"/>
              <a:t>时状态为</a:t>
            </a:r>
            <a:r>
              <a:rPr lang="en-US" altLang="zh-CN" dirty="0" err="1"/>
              <a:t>i</a:t>
            </a:r>
            <a:r>
              <a:rPr lang="zh-CN" altLang="en-US" dirty="0"/>
              <a:t>观测</a:t>
            </a:r>
            <a:r>
              <a:rPr lang="en-US" altLang="zh-CN" dirty="0"/>
              <a:t>O2</a:t>
            </a:r>
            <a:r>
              <a:rPr lang="zh-CN" altLang="en-US" dirty="0"/>
              <a:t>位白的路径的最大概率，记为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同时，对每个状态</a:t>
            </a:r>
            <a:r>
              <a:rPr lang="en-US" altLang="zh-CN" dirty="0" err="1"/>
              <a:t>i</a:t>
            </a:r>
            <a:r>
              <a:rPr lang="zh-CN" altLang="en-US" dirty="0"/>
              <a:t>，记录概率最大路径的前一个状态</a:t>
            </a:r>
            <a:r>
              <a:rPr lang="en-US" altLang="zh-CN" dirty="0"/>
              <a:t>j</a:t>
            </a:r>
            <a:endParaRPr lang="zh-CN" alt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8780" y="2780470"/>
            <a:ext cx="576064" cy="3120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5799" y="3429000"/>
            <a:ext cx="3560979" cy="533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953" y="5222523"/>
            <a:ext cx="4786093" cy="479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355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1149" y="4468690"/>
            <a:ext cx="3009898" cy="20969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035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1149" y="1622303"/>
            <a:ext cx="5968506" cy="26800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035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5558" y="1438154"/>
            <a:ext cx="936625" cy="623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035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0319" y="4468690"/>
            <a:ext cx="2160588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标题 2"/>
          <p:cNvSpPr txBox="1"/>
          <p:nvPr/>
        </p:nvSpPr>
        <p:spPr>
          <a:xfrm>
            <a:off x="421512" y="10731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例</a:t>
            </a:r>
            <a:endParaRPr lang="zh-CN" altLang="en-US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981200" y="1600638"/>
            <a:ext cx="8229600" cy="5257363"/>
          </a:xfrm>
        </p:spPr>
        <p:txBody>
          <a:bodyPr>
            <a:normAutofit/>
          </a:bodyPr>
          <a:lstStyle/>
          <a:p>
            <a:r>
              <a:rPr lang="en-US" altLang="zh-CN" dirty="0"/>
              <a:t>3</a:t>
            </a:r>
            <a:r>
              <a:rPr lang="zh-CN" altLang="en-US" dirty="0"/>
              <a:t>、以</a:t>
            </a:r>
            <a:r>
              <a:rPr lang="en-US" altLang="zh-CN" dirty="0"/>
              <a:t>P</a:t>
            </a:r>
            <a:r>
              <a:rPr lang="zh-CN" altLang="en-US" dirty="0"/>
              <a:t>*表示最优路径的概率：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最优路径的终点是：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、由最优路径的终点    ，逆向找到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    于是求得最优路径，即最优状态序列：</a:t>
            </a:r>
            <a:endParaRPr lang="zh-CN" altLang="en-US" dirty="0"/>
          </a:p>
        </p:txBody>
      </p:sp>
      <p:pic>
        <p:nvPicPr>
          <p:cNvPr id="101380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1170" y="2036572"/>
            <a:ext cx="3447235" cy="6003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1382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8592" y="3253077"/>
            <a:ext cx="3441019" cy="6697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1898" y="4202283"/>
            <a:ext cx="282889" cy="3600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1769" y="4172788"/>
            <a:ext cx="615863" cy="377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8501" y="4629006"/>
            <a:ext cx="4281200" cy="9500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5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5472" y="6188310"/>
            <a:ext cx="2727258" cy="337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标题 2"/>
          <p:cNvSpPr txBox="1"/>
          <p:nvPr/>
        </p:nvSpPr>
        <p:spPr>
          <a:xfrm>
            <a:off x="421512" y="10731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例</a:t>
            </a:r>
            <a:endParaRPr lang="zh-CN" altLang="en-US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576" y="2385081"/>
            <a:ext cx="7272808" cy="2499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标题 2"/>
          <p:cNvSpPr txBox="1"/>
          <p:nvPr/>
        </p:nvSpPr>
        <p:spPr>
          <a:xfrm>
            <a:off x="421512" y="10731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人脸检测</a:t>
            </a:r>
            <a:endParaRPr lang="zh-CN" altLang="en-US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人脸图像预处理</a:t>
            </a:r>
            <a:endParaRPr lang="en-US" altLang="zh-CN" dirty="0"/>
          </a:p>
          <a:p>
            <a:pPr lvl="1"/>
            <a:r>
              <a:rPr lang="zh-CN" altLang="en-US" dirty="0"/>
              <a:t>光线补偿</a:t>
            </a:r>
            <a:endParaRPr lang="en-US" altLang="zh-CN" dirty="0"/>
          </a:p>
          <a:p>
            <a:pPr lvl="1"/>
            <a:endParaRPr lang="en-US" altLang="zh-CN" dirty="0"/>
          </a:p>
          <a:p>
            <a:pPr marL="393065" lvl="1" indent="0">
              <a:buNone/>
            </a:pPr>
            <a:endParaRPr lang="en-US" altLang="zh-CN" dirty="0"/>
          </a:p>
          <a:p>
            <a:pPr lvl="1"/>
            <a:r>
              <a:rPr lang="zh-CN" altLang="en-US" dirty="0"/>
              <a:t>中值滤波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归一化处理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0325" y="2780928"/>
            <a:ext cx="1711315" cy="936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9753" y="3013143"/>
            <a:ext cx="2997412" cy="4716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5981" y="5270036"/>
            <a:ext cx="3312368" cy="727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标题 2"/>
          <p:cNvSpPr txBox="1"/>
          <p:nvPr/>
        </p:nvSpPr>
        <p:spPr>
          <a:xfrm>
            <a:off x="421512" y="10731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人脸检测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内容占位符 1"/>
          <p:cNvSpPr>
            <a:spLocks noGrp="1"/>
          </p:cNvSpPr>
          <p:nvPr>
            <p:ph idx="1"/>
          </p:nvPr>
        </p:nvSpPr>
        <p:spPr>
          <a:xfrm>
            <a:off x="1847528" y="2255132"/>
            <a:ext cx="8496944" cy="4702820"/>
          </a:xfrm>
        </p:spPr>
        <p:txBody>
          <a:bodyPr>
            <a:normAutofit/>
          </a:bodyPr>
          <a:lstStyle/>
          <a:p>
            <a:r>
              <a:rPr lang="zh-CN" altLang="en-US" dirty="0"/>
              <a:t>隐马尔可夫模型是关于时序的概率模型</a:t>
            </a:r>
            <a:r>
              <a:rPr lang="en-US" altLang="zh-CN" dirty="0"/>
              <a:t>;</a:t>
            </a:r>
            <a:endParaRPr lang="en-US" altLang="zh-CN" dirty="0"/>
          </a:p>
          <a:p>
            <a:r>
              <a:rPr lang="zh-CN" altLang="en-US" dirty="0"/>
              <a:t>描述由一个</a:t>
            </a:r>
            <a:r>
              <a:rPr lang="zh-CN" altLang="en-US" dirty="0">
                <a:solidFill>
                  <a:srgbClr val="FF0000"/>
                </a:solidFill>
              </a:rPr>
              <a:t>隐藏</a:t>
            </a:r>
            <a:r>
              <a:rPr lang="zh-CN" altLang="en-US" dirty="0"/>
              <a:t>的马尔可夫链随机生成不可</a:t>
            </a:r>
            <a:r>
              <a:rPr lang="zh-CN" altLang="en-US" dirty="0">
                <a:solidFill>
                  <a:srgbClr val="FF0000"/>
                </a:solidFill>
              </a:rPr>
              <a:t>观测的状态随机序列</a:t>
            </a:r>
            <a:r>
              <a:rPr lang="en-US" altLang="zh-CN" dirty="0"/>
              <a:t>(state sequence)</a:t>
            </a:r>
            <a:r>
              <a:rPr lang="zh-CN" altLang="en-US" dirty="0"/>
              <a:t>，再由各个状态生成一个观测而产生</a:t>
            </a:r>
            <a:r>
              <a:rPr lang="zh-CN" altLang="en-US" dirty="0">
                <a:solidFill>
                  <a:srgbClr val="FF0000"/>
                </a:solidFill>
              </a:rPr>
              <a:t>观测随机序列</a:t>
            </a:r>
            <a:r>
              <a:rPr lang="en-US" altLang="zh-CN" dirty="0"/>
              <a:t>(observation sequence )</a:t>
            </a:r>
            <a:r>
              <a:rPr lang="zh-CN" altLang="en-US" dirty="0"/>
              <a:t>的过程</a:t>
            </a:r>
            <a:r>
              <a:rPr lang="en-US" altLang="zh-CN" dirty="0"/>
              <a:t>,</a:t>
            </a:r>
            <a:r>
              <a:rPr lang="zh-CN" altLang="en-US" dirty="0"/>
              <a:t>序列的每一个位置又可以看作是一个时刻。</a:t>
            </a:r>
            <a:endParaRPr lang="en-US" altLang="zh-CN" dirty="0"/>
          </a:p>
        </p:txBody>
      </p:sp>
      <p:sp>
        <p:nvSpPr>
          <p:cNvPr id="67587" name="标题 2"/>
          <p:cNvSpPr>
            <a:spLocks noGrp="1"/>
          </p:cNvSpPr>
          <p:nvPr>
            <p:ph type="title"/>
          </p:nvPr>
        </p:nvSpPr>
        <p:spPr>
          <a:xfrm>
            <a:off x="407258" y="1159024"/>
            <a:ext cx="8229600" cy="1143000"/>
          </a:xfrm>
        </p:spPr>
        <p:txBody>
          <a:bodyPr/>
          <a:lstStyle/>
          <a:p>
            <a:r>
              <a:rPr lang="zh-CN" altLang="en-US" dirty="0"/>
              <a:t>隐马尔科夫模型的定义</a:t>
            </a:r>
            <a:endParaRPr lang="zh-CN" altLang="en-US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人脸识别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81200" y="1998028"/>
            <a:ext cx="8229600" cy="4922520"/>
          </a:xfrm>
        </p:spPr>
        <p:txBody>
          <a:bodyPr>
            <a:normAutofit/>
          </a:bodyPr>
          <a:lstStyle/>
          <a:p>
            <a:r>
              <a:rPr lang="en-US" altLang="zh-CN" dirty="0"/>
              <a:t>HMM</a:t>
            </a:r>
            <a:r>
              <a:rPr lang="zh-CN" altLang="en-US" dirty="0"/>
              <a:t>训练步骤：  对每个人脸建立一个</a:t>
            </a:r>
            <a:r>
              <a:rPr lang="en-US" altLang="zh-CN" dirty="0"/>
              <a:t>HMM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、人脸特征向量提取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、建立公用的</a:t>
            </a:r>
            <a:r>
              <a:rPr lang="en-US" altLang="zh-CN" dirty="0"/>
              <a:t>HMM</a:t>
            </a:r>
            <a:r>
              <a:rPr lang="zh-CN" altLang="en-US" dirty="0"/>
              <a:t>模型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en-US" altLang="zh-CN" dirty="0"/>
              <a:t>HMM</a:t>
            </a:r>
            <a:r>
              <a:rPr lang="zh-CN" altLang="en-US" dirty="0"/>
              <a:t>初始参数确定</a:t>
            </a:r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、初始模型参数训练，主要是运用</a:t>
            </a:r>
            <a:r>
              <a:rPr lang="en-US" altLang="zh-CN" dirty="0"/>
              <a:t>Viterbi</a:t>
            </a:r>
            <a:r>
              <a:rPr lang="zh-CN" altLang="en-US" dirty="0"/>
              <a:t>算法训练均匀分割得到参数，求得最佳分割点，然后重新计算模型初始参数，直到模型收敛为止。</a:t>
            </a:r>
            <a:endParaRPr lang="en-US" altLang="zh-CN" dirty="0"/>
          </a:p>
          <a:p>
            <a:r>
              <a:rPr lang="en-US" altLang="zh-CN" dirty="0"/>
              <a:t>5</a:t>
            </a:r>
            <a:r>
              <a:rPr lang="zh-CN" altLang="en-US" dirty="0"/>
              <a:t>、 人脸模型训练过程，将</a:t>
            </a:r>
            <a:r>
              <a:rPr lang="en-US" altLang="zh-CN" dirty="0"/>
              <a:t>(1)</a:t>
            </a:r>
            <a:r>
              <a:rPr lang="zh-CN" altLang="en-US" dirty="0"/>
              <a:t>中得到的观测向量代入</a:t>
            </a:r>
            <a:r>
              <a:rPr lang="en-US" altLang="zh-CN" dirty="0"/>
              <a:t>(4)</a:t>
            </a:r>
            <a:r>
              <a:rPr lang="zh-CN" altLang="en-US" dirty="0"/>
              <a:t>中得到的模型参数进行训练，使用迭代方法调整模型参数达到最优。</a:t>
            </a:r>
            <a:endParaRPr lang="zh-CN" altLang="en-US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、人脸特征向量提取：</a:t>
            </a:r>
            <a:endParaRPr lang="en-US" altLang="zh-CN" dirty="0"/>
          </a:p>
          <a:p>
            <a:pPr lvl="1"/>
            <a:r>
              <a:rPr lang="zh-CN" altLang="en-US" dirty="0"/>
              <a:t>基于奇异值分解的特征提取</a:t>
            </a:r>
            <a:endParaRPr lang="en-US" altLang="zh-CN" dirty="0"/>
          </a:p>
          <a:p>
            <a:pPr lvl="1"/>
            <a:r>
              <a:rPr lang="zh-CN" altLang="en-US" dirty="0"/>
              <a:t>离散余弦变换</a:t>
            </a:r>
            <a:endParaRPr lang="en-US" altLang="zh-CN" dirty="0"/>
          </a:p>
          <a:p>
            <a:pPr lvl="1"/>
            <a:r>
              <a:rPr lang="zh-CN" altLang="en-US" dirty="0"/>
              <a:t>多维尺度分析</a:t>
            </a:r>
            <a:r>
              <a:rPr lang="en-US" altLang="zh-CN" dirty="0"/>
              <a:t>(MDS ) </a:t>
            </a:r>
            <a:endParaRPr lang="en-US" altLang="zh-CN" dirty="0"/>
          </a:p>
          <a:p>
            <a:pPr lvl="1"/>
            <a:r>
              <a:rPr lang="zh-CN" altLang="en-US" dirty="0"/>
              <a:t>人脸等密度线分析匹配方法、</a:t>
            </a:r>
            <a:endParaRPr lang="en-US" altLang="zh-CN" dirty="0"/>
          </a:p>
          <a:p>
            <a:pPr lvl="1"/>
            <a:r>
              <a:rPr lang="zh-CN" altLang="en-US" dirty="0"/>
              <a:t>弹性图匹配方法</a:t>
            </a:r>
            <a:endParaRPr lang="en-US" altLang="zh-CN" dirty="0"/>
          </a:p>
          <a:p>
            <a:pPr lvl="1"/>
            <a:r>
              <a:rPr lang="zh-CN" altLang="en-US" dirty="0"/>
              <a:t>。。。</a:t>
            </a:r>
            <a:endParaRPr lang="zh-CN" altLang="en-US" dirty="0"/>
          </a:p>
        </p:txBody>
      </p:sp>
      <p:sp>
        <p:nvSpPr>
          <p:cNvPr id="4" name="标题 2"/>
          <p:cNvSpPr txBox="1"/>
          <p:nvPr/>
        </p:nvSpPr>
        <p:spPr>
          <a:xfrm>
            <a:off x="421512" y="10731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人脸检测</a:t>
            </a:r>
            <a:endParaRPr lang="zh-CN" altLang="en-US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81200" y="2027372"/>
            <a:ext cx="8435280" cy="4389120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dirty="0"/>
              <a:t>SVD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 稳定性：由于奇异值特征向量具有良好的稳定性，所以它对图像噪音、图像光照条件引起的灰度变化具有不敏感的特性</a:t>
            </a:r>
            <a:r>
              <a:rPr lang="en-US" altLang="zh-CN" dirty="0"/>
              <a:t>;</a:t>
            </a:r>
            <a:endParaRPr lang="en-US" altLang="zh-CN" dirty="0"/>
          </a:p>
          <a:p>
            <a:r>
              <a:rPr lang="en-US" altLang="zh-CN" dirty="0"/>
              <a:t> </a:t>
            </a:r>
            <a:r>
              <a:rPr lang="zh-CN" altLang="en-US" dirty="0"/>
              <a:t>转置不变性：</a:t>
            </a:r>
            <a:r>
              <a:rPr lang="en-US" altLang="zh-CN" dirty="0"/>
              <a:t>A</a:t>
            </a:r>
            <a:r>
              <a:rPr lang="zh-CN" altLang="en-US" dirty="0"/>
              <a:t>和</a:t>
            </a:r>
            <a:r>
              <a:rPr lang="en-US" altLang="zh-CN" dirty="0"/>
              <a:t>A</a:t>
            </a:r>
            <a:r>
              <a:rPr lang="zh-CN" altLang="en-US" dirty="0"/>
              <a:t>转置具有相同的奇异值</a:t>
            </a:r>
            <a:r>
              <a:rPr lang="en-US" altLang="zh-CN" dirty="0"/>
              <a:t>;</a:t>
            </a:r>
            <a:endParaRPr lang="en-US" altLang="zh-CN" dirty="0"/>
          </a:p>
          <a:p>
            <a:r>
              <a:rPr lang="en-US" altLang="zh-CN" dirty="0"/>
              <a:t> </a:t>
            </a:r>
            <a:r>
              <a:rPr lang="zh-CN" altLang="en-US" dirty="0"/>
              <a:t>旋转不变性：图像</a:t>
            </a:r>
            <a:r>
              <a:rPr lang="en-US" altLang="zh-CN" dirty="0"/>
              <a:t>A</a:t>
            </a:r>
            <a:r>
              <a:rPr lang="zh-CN" altLang="en-US" dirty="0"/>
              <a:t>和旋转后的图像有相同的特征向量</a:t>
            </a:r>
            <a:r>
              <a:rPr lang="en-US" altLang="zh-CN" dirty="0"/>
              <a:t>;</a:t>
            </a:r>
            <a:endParaRPr lang="en-US" altLang="zh-CN" dirty="0"/>
          </a:p>
          <a:p>
            <a:r>
              <a:rPr lang="en-US" altLang="zh-CN" dirty="0"/>
              <a:t> </a:t>
            </a:r>
            <a:r>
              <a:rPr lang="zh-CN" altLang="en-US" dirty="0"/>
              <a:t>唯一不变性：对矩阵</a:t>
            </a:r>
            <a:r>
              <a:rPr lang="en-US" altLang="zh-CN" dirty="0"/>
              <a:t>A</a:t>
            </a:r>
            <a:r>
              <a:rPr lang="zh-CN" altLang="en-US" dirty="0"/>
              <a:t>换两行或者两列仍然具有相同的特征向量</a:t>
            </a:r>
            <a:r>
              <a:rPr lang="en-US" altLang="zh-CN" dirty="0"/>
              <a:t>;</a:t>
            </a:r>
            <a:endParaRPr lang="en-US" altLang="zh-CN" dirty="0"/>
          </a:p>
          <a:p>
            <a:r>
              <a:rPr lang="en-US" altLang="zh-CN" dirty="0"/>
              <a:t> </a:t>
            </a:r>
            <a:r>
              <a:rPr lang="zh-CN" altLang="en-US" dirty="0"/>
              <a:t>镜像变换不变形：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1135" y="2139350"/>
            <a:ext cx="4406145" cy="1512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标题 2"/>
          <p:cNvSpPr txBox="1"/>
          <p:nvPr/>
        </p:nvSpPr>
        <p:spPr>
          <a:xfrm>
            <a:off x="421512" y="10731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人脸检测</a:t>
            </a:r>
            <a:endParaRPr lang="zh-CN" altLang="en-US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HMM</a:t>
            </a:r>
            <a:r>
              <a:rPr lang="zh-CN" altLang="en-US" dirty="0"/>
              <a:t>模型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 状态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3792" y="1999271"/>
            <a:ext cx="5616624" cy="2464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6568" y="4765855"/>
            <a:ext cx="5993848" cy="18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标题 2"/>
          <p:cNvSpPr txBox="1"/>
          <p:nvPr/>
        </p:nvSpPr>
        <p:spPr>
          <a:xfrm>
            <a:off x="421512" y="10731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人脸检测</a:t>
            </a:r>
            <a:endParaRPr lang="zh-CN" altLang="en-US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9736" y="2348881"/>
            <a:ext cx="3960440" cy="2664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3872" y="5426663"/>
            <a:ext cx="1512168" cy="6678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标题 2"/>
          <p:cNvSpPr txBox="1"/>
          <p:nvPr/>
        </p:nvSpPr>
        <p:spPr>
          <a:xfrm>
            <a:off x="421512" y="10731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人脸检测</a:t>
            </a:r>
            <a:endParaRPr lang="zh-CN" altLang="en-US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人脸检测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3</a:t>
            </a:r>
            <a:r>
              <a:rPr lang="zh-CN" altLang="en-US" dirty="0"/>
              <a:t>、初始参数确定：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 </a:t>
            </a:r>
            <a:endParaRPr lang="en-US" altLang="zh-CN" dirty="0"/>
          </a:p>
          <a:p>
            <a:r>
              <a:rPr lang="en-US" altLang="zh-CN" dirty="0"/>
              <a:t>A</a:t>
            </a:r>
            <a:r>
              <a:rPr lang="zh-CN" altLang="en-US" dirty="0"/>
              <a:t>矩阵：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B</a:t>
            </a:r>
            <a:r>
              <a:rPr lang="zh-CN" altLang="en-US" dirty="0"/>
              <a:t>矩阵：用混合高斯模型，则是将均匀分割后得到的五个部分中的每个部分，使用</a:t>
            </a:r>
            <a:r>
              <a:rPr lang="en-US" altLang="zh-CN" dirty="0"/>
              <a:t>K</a:t>
            </a:r>
            <a:r>
              <a:rPr lang="zh-CN" altLang="en-US" dirty="0"/>
              <a:t>均值聚类，将每个状态聚成</a:t>
            </a:r>
            <a:r>
              <a:rPr lang="en-US" altLang="zh-CN" dirty="0"/>
              <a:t>M</a:t>
            </a:r>
            <a:r>
              <a:rPr lang="zh-CN" altLang="en-US" dirty="0"/>
              <a:t>类，然后分别计算每一类的均值和方差，将这两个值分别赋给高斯模型。</a:t>
            </a: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7041" y="1735931"/>
            <a:ext cx="2637917" cy="29494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230" y="3248980"/>
            <a:ext cx="1733526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81200" y="2166507"/>
            <a:ext cx="8229600" cy="4389120"/>
          </a:xfrm>
        </p:spPr>
        <p:txBody>
          <a:bodyPr/>
          <a:lstStyle/>
          <a:p>
            <a:r>
              <a:rPr lang="zh-CN" altLang="en-US" dirty="0"/>
              <a:t>初始模型</a:t>
            </a:r>
            <a:endParaRPr lang="en-US" altLang="zh-CN" dirty="0"/>
          </a:p>
          <a:p>
            <a:r>
              <a:rPr lang="zh-CN" altLang="en-US" dirty="0"/>
              <a:t>参数训练：</a:t>
            </a:r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3408" y="1463562"/>
            <a:ext cx="6883008" cy="52588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标题 2"/>
          <p:cNvSpPr txBox="1"/>
          <p:nvPr/>
        </p:nvSpPr>
        <p:spPr>
          <a:xfrm>
            <a:off x="421512" y="10731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人脸检测</a:t>
            </a:r>
            <a:endParaRPr lang="zh-CN" altLang="en-US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7211" y="2224089"/>
            <a:ext cx="7400925" cy="240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标题 2"/>
          <p:cNvSpPr txBox="1"/>
          <p:nvPr/>
        </p:nvSpPr>
        <p:spPr>
          <a:xfrm>
            <a:off x="421512" y="10731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人脸检测</a:t>
            </a:r>
            <a:endParaRPr lang="zh-CN" altLang="en-US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img.blog.csdn.net/20140528203714828?watermark/2/text/aHR0cDovL2Jsb2cuY3Nkbi5uZXQvYWJjamVubmlmZXI=/font/5a6L5L2T/fontsize/400/fill/I0JBQkFCMA==/dissolve/70/gravity/SouthEast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835" y="2139771"/>
            <a:ext cx="7618330" cy="4568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标题 2"/>
          <p:cNvSpPr txBox="1"/>
          <p:nvPr/>
        </p:nvSpPr>
        <p:spPr>
          <a:xfrm>
            <a:off x="421512" y="10731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语音识别</a:t>
            </a:r>
            <a:endParaRPr lang="zh-CN" altLang="en-US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img.blog.csdn.net/20140528175313171?watermark/2/text/aHR0cDovL2Jsb2cuY3Nkbi5uZXQvYWJjamVubmlmZXI=/font/5a6L5L2T/fontsize/400/fill/I0JBQkFCMA==/dissolve/70/gravity/SouthEast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7988" y="1723292"/>
            <a:ext cx="7360656" cy="4956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标题 2"/>
          <p:cNvSpPr txBox="1"/>
          <p:nvPr/>
        </p:nvSpPr>
        <p:spPr>
          <a:xfrm>
            <a:off x="421512" y="10731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语音识别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组成</a:t>
            </a:r>
            <a:endParaRPr lang="en-US" altLang="zh-CN" dirty="0"/>
          </a:p>
          <a:p>
            <a:pPr lvl="1"/>
            <a:r>
              <a:rPr lang="zh-CN" altLang="en-US" dirty="0"/>
              <a:t>初始概率分布</a:t>
            </a:r>
            <a:endParaRPr lang="en-US" altLang="zh-CN" dirty="0"/>
          </a:p>
          <a:p>
            <a:pPr lvl="1"/>
            <a:r>
              <a:rPr lang="zh-CN" altLang="en-US" dirty="0"/>
              <a:t>状态转移概率分布</a:t>
            </a:r>
            <a:endParaRPr lang="en-US" altLang="zh-CN" dirty="0"/>
          </a:p>
          <a:p>
            <a:pPr lvl="1"/>
            <a:r>
              <a:rPr lang="zh-CN" altLang="en-US" dirty="0"/>
              <a:t>观测概率分布</a:t>
            </a:r>
            <a:endParaRPr lang="en-US" altLang="zh-CN" dirty="0"/>
          </a:p>
          <a:p>
            <a:pPr lvl="1"/>
            <a:r>
              <a:rPr lang="en-US" altLang="zh-CN" dirty="0"/>
              <a:t>Q</a:t>
            </a:r>
            <a:r>
              <a:rPr lang="zh-CN" altLang="en-US" dirty="0"/>
              <a:t>：所有可能状态的集合</a:t>
            </a:r>
            <a:endParaRPr lang="en-US" altLang="zh-CN" dirty="0"/>
          </a:p>
          <a:p>
            <a:pPr lvl="1"/>
            <a:r>
              <a:rPr lang="en-US" altLang="zh-CN" dirty="0"/>
              <a:t>V</a:t>
            </a:r>
            <a:r>
              <a:rPr lang="zh-CN" altLang="en-US" dirty="0"/>
              <a:t>：所有可能观测的集合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I: </a:t>
            </a:r>
            <a:r>
              <a:rPr lang="zh-CN" altLang="en-US" dirty="0"/>
              <a:t>长度为</a:t>
            </a:r>
            <a:r>
              <a:rPr lang="en-US" altLang="zh-CN" dirty="0"/>
              <a:t>T</a:t>
            </a:r>
            <a:r>
              <a:rPr lang="zh-CN" altLang="en-US" dirty="0"/>
              <a:t>的状态序列</a:t>
            </a:r>
            <a:endParaRPr lang="en-US" altLang="zh-CN" dirty="0"/>
          </a:p>
          <a:p>
            <a:pPr lvl="1"/>
            <a:r>
              <a:rPr lang="en-US" altLang="zh-CN" dirty="0"/>
              <a:t>O</a:t>
            </a:r>
            <a:r>
              <a:rPr lang="zh-CN" altLang="en-US" dirty="0"/>
              <a:t>：对应的观测序列</a:t>
            </a:r>
            <a:endParaRPr lang="en-US" altLang="zh-CN" dirty="0"/>
          </a:p>
        </p:txBody>
      </p:sp>
      <p:sp>
        <p:nvSpPr>
          <p:cNvPr id="67587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隐马尔科夫模型</a:t>
            </a:r>
            <a:endParaRPr lang="zh-CN" altLang="en-US"/>
          </a:p>
        </p:txBody>
      </p:sp>
      <p:pic>
        <p:nvPicPr>
          <p:cNvPr id="67588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9774" y="4750593"/>
            <a:ext cx="5299075" cy="503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58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9774" y="6298101"/>
            <a:ext cx="4946650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9169" y="2145323"/>
            <a:ext cx="7053662" cy="4627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标题 2"/>
          <p:cNvSpPr txBox="1"/>
          <p:nvPr/>
        </p:nvSpPr>
        <p:spPr>
          <a:xfrm>
            <a:off x="421512" y="10731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隐马尔科夫模型在入侵检测中的应用 </a:t>
            </a:r>
            <a:endParaRPr lang="zh-CN" altLang="en-US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隐马尔科夫模型在入侵检测中的应用 </a:t>
            </a:r>
            <a:endParaRPr lang="zh-CN" altLang="en-US"/>
          </a:p>
        </p:txBody>
      </p:sp>
      <p:pic>
        <p:nvPicPr>
          <p:cNvPr id="10240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561" y="2420888"/>
            <a:ext cx="8165029" cy="3528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内容占位符 1"/>
          <p:cNvSpPr>
            <a:spLocks noGrp="1"/>
          </p:cNvSpPr>
          <p:nvPr>
            <p:ph idx="1"/>
          </p:nvPr>
        </p:nvSpPr>
        <p:spPr>
          <a:xfrm>
            <a:off x="1703387" y="2092569"/>
            <a:ext cx="8785225" cy="5029200"/>
          </a:xfrm>
        </p:spPr>
        <p:txBody>
          <a:bodyPr/>
          <a:lstStyle/>
          <a:p>
            <a:r>
              <a:rPr lang="zh-CN" altLang="en-US" dirty="0"/>
              <a:t>两种正常系统调用序列数据集。</a:t>
            </a:r>
            <a:endParaRPr lang="zh-CN" altLang="en-US" dirty="0"/>
          </a:p>
          <a:p>
            <a:r>
              <a:rPr lang="en-US" altLang="zh-CN" dirty="0" err="1">
                <a:solidFill>
                  <a:srgbClr val="FF0000"/>
                </a:solidFill>
              </a:rPr>
              <a:t>Sendmail</a:t>
            </a:r>
            <a:r>
              <a:rPr lang="zh-CN" altLang="en-US" dirty="0">
                <a:solidFill>
                  <a:srgbClr val="FF0000"/>
                </a:solidFill>
              </a:rPr>
              <a:t>正常系统</a:t>
            </a:r>
            <a:r>
              <a:rPr lang="zh-CN" altLang="en-US" dirty="0"/>
              <a:t>调用序列数据集</a:t>
            </a:r>
            <a:endParaRPr lang="en-US" altLang="zh-CN" dirty="0"/>
          </a:p>
          <a:p>
            <a:r>
              <a:rPr lang="en-US" altLang="zh-CN" dirty="0" err="1"/>
              <a:t>Sendmail</a:t>
            </a:r>
            <a:r>
              <a:rPr lang="zh-CN" altLang="en-US" dirty="0"/>
              <a:t>的正常训练数据集是由</a:t>
            </a:r>
            <a:r>
              <a:rPr lang="en-US" altLang="zh-CN" dirty="0"/>
              <a:t>1571583</a:t>
            </a:r>
            <a:r>
              <a:rPr lang="zh-CN" altLang="en-US" dirty="0"/>
              <a:t>个系统调用构成的序列</a:t>
            </a:r>
            <a:r>
              <a:rPr lang="en-US" altLang="zh-CN" dirty="0"/>
              <a:t>,</a:t>
            </a:r>
            <a:r>
              <a:rPr lang="zh-CN" altLang="en-US" dirty="0"/>
              <a:t>这些系统调用分属</a:t>
            </a:r>
            <a:r>
              <a:rPr lang="en-US" altLang="zh-CN" dirty="0"/>
              <a:t>147</a:t>
            </a:r>
            <a:r>
              <a:rPr lang="zh-CN" altLang="en-US" dirty="0"/>
              <a:t>个不同的进程</a:t>
            </a:r>
            <a:r>
              <a:rPr lang="en-US" altLang="zh-CN" dirty="0"/>
              <a:t>(</a:t>
            </a:r>
            <a:r>
              <a:rPr lang="zh-CN" altLang="en-US" dirty="0"/>
              <a:t>在本实验中只考虑系统调用</a:t>
            </a:r>
            <a:r>
              <a:rPr lang="en-US" altLang="zh-CN" dirty="0"/>
              <a:t>,</a:t>
            </a:r>
            <a:r>
              <a:rPr lang="zh-CN" altLang="en-US" dirty="0"/>
              <a:t>不考虑进程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 err="1"/>
              <a:t>Sendmail</a:t>
            </a:r>
            <a:r>
              <a:rPr lang="zh-CN" altLang="en-US" dirty="0"/>
              <a:t>正常系统调用序列中包含</a:t>
            </a:r>
            <a:r>
              <a:rPr lang="en-US" altLang="zh-CN" dirty="0"/>
              <a:t>48</a:t>
            </a:r>
            <a:r>
              <a:rPr lang="zh-CN" altLang="en-US" dirty="0"/>
              <a:t>个唯一系统调用</a:t>
            </a:r>
            <a:r>
              <a:rPr lang="en-US" altLang="zh-CN" dirty="0"/>
              <a:t>,</a:t>
            </a:r>
            <a:r>
              <a:rPr lang="zh-CN" altLang="en-US" dirty="0"/>
              <a:t>这些系统调用的调用号为</a:t>
            </a:r>
            <a:r>
              <a:rPr lang="en-US" altLang="zh-CN" dirty="0"/>
              <a:t>(</a:t>
            </a:r>
            <a:r>
              <a:rPr lang="zh-CN" altLang="en-US" dirty="0"/>
              <a:t>按照序列中出现的顺序</a:t>
            </a:r>
            <a:r>
              <a:rPr lang="en-US" altLang="zh-CN" dirty="0"/>
              <a:t>):4,2,66, 138, 5,23,45,27,167, 85,59,105, 104, 106, 56, 19, 155, 83, 93, 94, 112, 100, 50, 128, 89, 121, 11, 1, 40,38,18, 78,101,102,88,95,6,108, 32,1, 8,9, 14,17,3,124,41,61</a:t>
            </a:r>
            <a:r>
              <a:rPr lang="zh-CN" altLang="en-US" dirty="0"/>
              <a:t>。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标题 2"/>
          <p:cNvSpPr txBox="1"/>
          <p:nvPr/>
        </p:nvSpPr>
        <p:spPr>
          <a:xfrm>
            <a:off x="421512" y="10731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数据集</a:t>
            </a:r>
            <a:endParaRPr lang="zh-CN" altLang="en-US"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内容占位符 1"/>
          <p:cNvSpPr>
            <a:spLocks noGrp="1"/>
          </p:cNvSpPr>
          <p:nvPr>
            <p:ph idx="1"/>
          </p:nvPr>
        </p:nvSpPr>
        <p:spPr>
          <a:xfrm>
            <a:off x="1703387" y="2139461"/>
            <a:ext cx="8785225" cy="5029200"/>
          </a:xfrm>
        </p:spPr>
        <p:txBody>
          <a:bodyPr/>
          <a:lstStyle/>
          <a:p>
            <a:r>
              <a:rPr lang="en-US" altLang="zh-CN" dirty="0" err="1">
                <a:solidFill>
                  <a:srgbClr val="FF0000"/>
                </a:solidFill>
              </a:rPr>
              <a:t>lpr</a:t>
            </a:r>
            <a:r>
              <a:rPr lang="zh-CN" altLang="en-US" dirty="0">
                <a:solidFill>
                  <a:srgbClr val="FF0000"/>
                </a:solidFill>
              </a:rPr>
              <a:t>的正常系统调用</a:t>
            </a:r>
            <a:r>
              <a:rPr lang="zh-CN" altLang="en-US" dirty="0"/>
              <a:t>序列数据集</a:t>
            </a:r>
            <a:endParaRPr lang="en-US" altLang="zh-CN" dirty="0"/>
          </a:p>
          <a:p>
            <a:r>
              <a:rPr lang="en-US" altLang="zh-CN" dirty="0" err="1"/>
              <a:t>lpr</a:t>
            </a:r>
            <a:r>
              <a:rPr lang="zh-CN" altLang="en-US" dirty="0"/>
              <a:t>的正常系统调用序列由</a:t>
            </a:r>
            <a:r>
              <a:rPr lang="en-US" altLang="zh-CN" dirty="0"/>
              <a:t>2398</a:t>
            </a:r>
            <a:r>
              <a:rPr lang="zh-CN" altLang="en-US" dirty="0"/>
              <a:t>个系统调用构成</a:t>
            </a:r>
            <a:r>
              <a:rPr lang="en-US" altLang="zh-CN" dirty="0"/>
              <a:t>,</a:t>
            </a:r>
            <a:r>
              <a:rPr lang="zh-CN" altLang="en-US" dirty="0"/>
              <a:t>分属</a:t>
            </a:r>
            <a:r>
              <a:rPr lang="en-US" altLang="zh-CN" dirty="0"/>
              <a:t>9</a:t>
            </a:r>
            <a:r>
              <a:rPr lang="zh-CN" altLang="en-US" dirty="0"/>
              <a:t>个进程</a:t>
            </a:r>
            <a:r>
              <a:rPr lang="en-US" altLang="zh-CN" dirty="0"/>
              <a:t>,</a:t>
            </a:r>
            <a:r>
              <a:rPr lang="zh-CN" altLang="en-US" dirty="0"/>
              <a:t>长度大约是</a:t>
            </a:r>
            <a:r>
              <a:rPr lang="en-US" altLang="zh-CN" dirty="0" err="1"/>
              <a:t>sendmail</a:t>
            </a:r>
            <a:r>
              <a:rPr lang="en-US" altLang="zh-CN" dirty="0"/>
              <a:t> </a:t>
            </a:r>
            <a:r>
              <a:rPr lang="zh-CN" altLang="en-US" dirty="0"/>
              <a:t>正常系统调用序列的六百五十五分之一。</a:t>
            </a:r>
            <a:endParaRPr lang="en-US" altLang="zh-CN" dirty="0"/>
          </a:p>
          <a:p>
            <a:r>
              <a:rPr lang="en-US" altLang="zh-CN" dirty="0" err="1"/>
              <a:t>Lpr</a:t>
            </a:r>
            <a:r>
              <a:rPr lang="zh-CN" altLang="en-US" dirty="0"/>
              <a:t>正常系统调用序列包含包含</a:t>
            </a:r>
            <a:r>
              <a:rPr lang="en-US" altLang="zh-CN" dirty="0"/>
              <a:t>37</a:t>
            </a:r>
            <a:r>
              <a:rPr lang="zh-CN" altLang="en-US" dirty="0"/>
              <a:t>个唯一系统调用</a:t>
            </a:r>
            <a:r>
              <a:rPr lang="en-US" altLang="zh-CN" dirty="0"/>
              <a:t>,</a:t>
            </a:r>
            <a:r>
              <a:rPr lang="zh-CN" altLang="en-US" dirty="0"/>
              <a:t>系统调用号分别为</a:t>
            </a:r>
            <a:r>
              <a:rPr lang="en-US" altLang="zh-CN" dirty="0"/>
              <a:t>(</a:t>
            </a:r>
            <a:r>
              <a:rPr lang="zh-CN" altLang="en-US" dirty="0"/>
              <a:t>按照序列中出现的顺序</a:t>
            </a:r>
            <a:r>
              <a:rPr lang="en-US" altLang="zh-CN" dirty="0"/>
              <a:t>):4, 2, 66, 138, 5, 23, 45, 27, 105, 104, 106, 83, 59, 50, 88, 167, 17, 18, 155,19, 127, 93, 100, 112, 143, 128, 85, 89, 121, 3, 56, 7, 119, 32, 9, 8, 94</a:t>
            </a:r>
            <a:r>
              <a:rPr lang="zh-CN" altLang="en-US" dirty="0"/>
              <a:t>。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标题 2"/>
          <p:cNvSpPr txBox="1"/>
          <p:nvPr/>
        </p:nvSpPr>
        <p:spPr>
          <a:xfrm>
            <a:off x="421512" y="10731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数据集</a:t>
            </a:r>
            <a:endParaRPr lang="zh-CN" altLang="en-US" dirty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15880" y="2708920"/>
            <a:ext cx="8229600" cy="4389120"/>
          </a:xfrm>
        </p:spPr>
        <p:txBody>
          <a:bodyPr>
            <a:normAutofit/>
          </a:bodyPr>
          <a:lstStyle/>
          <a:p>
            <a:r>
              <a:rPr kumimoji="1" lang="en-US" altLang="zh-CN" sz="4400" dirty="0">
                <a:solidFill>
                  <a:srgbClr val="C00000"/>
                </a:solidFill>
              </a:rPr>
              <a:t>END</a:t>
            </a:r>
            <a:endParaRPr kumimoji="1" lang="en-US" altLang="zh-CN" sz="4400" dirty="0">
              <a:solidFill>
                <a:srgbClr val="C00000"/>
              </a:solidFill>
            </a:endParaRPr>
          </a:p>
          <a:p>
            <a:r>
              <a:rPr kumimoji="1" lang="en-US" altLang="zh-CN" sz="4400" dirty="0">
                <a:solidFill>
                  <a:srgbClr val="C00000"/>
                </a:solidFill>
              </a:rPr>
              <a:t>Q&amp;R</a:t>
            </a:r>
            <a:endParaRPr kumimoji="1" lang="zh-CN" altLang="en-US" sz="44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内容占位符 1"/>
          <p:cNvSpPr>
            <a:spLocks noGrp="1"/>
          </p:cNvSpPr>
          <p:nvPr>
            <p:ph idx="1"/>
          </p:nvPr>
        </p:nvSpPr>
        <p:spPr>
          <a:xfrm>
            <a:off x="2209800" y="2219119"/>
            <a:ext cx="7772400" cy="5029200"/>
          </a:xfrm>
        </p:spPr>
        <p:txBody>
          <a:bodyPr/>
          <a:lstStyle/>
          <a:p>
            <a:r>
              <a:rPr lang="zh-CN" altLang="en-US" dirty="0"/>
              <a:t>组成</a:t>
            </a:r>
            <a:endParaRPr lang="en-US" altLang="zh-CN" dirty="0"/>
          </a:p>
          <a:p>
            <a:pPr lvl="1"/>
            <a:r>
              <a:rPr lang="en-US" altLang="zh-CN" dirty="0"/>
              <a:t>A</a:t>
            </a:r>
            <a:r>
              <a:rPr lang="zh-CN" altLang="en-US" dirty="0"/>
              <a:t>：状态转移概率矩阵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  <p:pic>
        <p:nvPicPr>
          <p:cNvPr id="68612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7969" y="3283352"/>
            <a:ext cx="1808162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61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3232" y="4382072"/>
            <a:ext cx="7072313" cy="414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505" y="5267854"/>
            <a:ext cx="7556990" cy="421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标题 2"/>
          <p:cNvSpPr txBox="1"/>
          <p:nvPr/>
        </p:nvSpPr>
        <p:spPr>
          <a:xfrm>
            <a:off x="421512" y="10731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隐马尔科夫模型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内容占位符 1"/>
          <p:cNvSpPr>
            <a:spLocks noGrp="1"/>
          </p:cNvSpPr>
          <p:nvPr>
            <p:ph idx="1"/>
          </p:nvPr>
        </p:nvSpPr>
        <p:spPr>
          <a:xfrm>
            <a:off x="2209800" y="2074277"/>
            <a:ext cx="7772400" cy="5029200"/>
          </a:xfrm>
        </p:spPr>
        <p:txBody>
          <a:bodyPr/>
          <a:lstStyle/>
          <a:p>
            <a:r>
              <a:rPr lang="zh-CN" altLang="en-US" dirty="0"/>
              <a:t>组成</a:t>
            </a:r>
            <a:endParaRPr lang="en-US" altLang="zh-CN" dirty="0"/>
          </a:p>
          <a:p>
            <a:pPr lvl="1"/>
            <a:r>
              <a:rPr lang="en-US" altLang="zh-CN" dirty="0"/>
              <a:t>B</a:t>
            </a:r>
            <a:r>
              <a:rPr lang="zh-CN" altLang="en-US" dirty="0"/>
              <a:t>：观测概率矩阵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    </a:t>
            </a:r>
            <a:r>
              <a:rPr lang="zh-CN" altLang="en-US" dirty="0"/>
              <a:t>：初始状态概率向量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  <p:pic>
        <p:nvPicPr>
          <p:cNvPr id="68614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7219" y="2933894"/>
            <a:ext cx="2119313" cy="608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61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0695" y="3598795"/>
            <a:ext cx="7586663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61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5774" y="4927082"/>
            <a:ext cx="358775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617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9830" y="5487686"/>
            <a:ext cx="3528392" cy="420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4231496"/>
            <a:ext cx="6552728" cy="4652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2276" y="6115889"/>
            <a:ext cx="3600400" cy="4393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标题 2"/>
          <p:cNvSpPr txBox="1"/>
          <p:nvPr/>
        </p:nvSpPr>
        <p:spPr>
          <a:xfrm>
            <a:off x="421512" y="10731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隐马尔科夫模型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内容占位符 1"/>
          <p:cNvSpPr>
            <a:spLocks noGrp="1"/>
          </p:cNvSpPr>
          <p:nvPr>
            <p:ph idx="1"/>
          </p:nvPr>
        </p:nvSpPr>
        <p:spPr>
          <a:xfrm>
            <a:off x="2071985" y="2147591"/>
            <a:ext cx="7772400" cy="5029200"/>
          </a:xfrm>
        </p:spPr>
        <p:txBody>
          <a:bodyPr/>
          <a:lstStyle/>
          <a:p>
            <a:r>
              <a:rPr lang="zh-CN" altLang="en-US" dirty="0"/>
              <a:t>三要素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两个基本假设</a:t>
            </a:r>
            <a:endParaRPr lang="en-US" altLang="zh-CN" dirty="0"/>
          </a:p>
          <a:p>
            <a:pPr lvl="1"/>
            <a:r>
              <a:rPr lang="zh-CN" altLang="en-US" dirty="0"/>
              <a:t>齐次马尔科夫性假设，隐马尔可分链</a:t>
            </a:r>
            <a:r>
              <a:rPr lang="en-US" altLang="zh-CN" dirty="0"/>
              <a:t>t</a:t>
            </a:r>
            <a:r>
              <a:rPr lang="zh-CN" altLang="en-US" dirty="0"/>
              <a:t>的状态只和</a:t>
            </a:r>
            <a:r>
              <a:rPr lang="en-US" altLang="zh-CN" dirty="0"/>
              <a:t>t-1</a:t>
            </a:r>
            <a:r>
              <a:rPr lang="zh-CN" altLang="en-US" dirty="0"/>
              <a:t>状态有关：</a:t>
            </a:r>
            <a:endParaRPr lang="en-US" altLang="zh-CN" dirty="0"/>
          </a:p>
          <a:p>
            <a:pPr marL="393065" lvl="1" indent="0">
              <a:buNone/>
            </a:pP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观测独立性假设，观测只和当前时刻状态有关；</a:t>
            </a:r>
            <a:endParaRPr lang="zh-CN" altLang="en-US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  <p:pic>
        <p:nvPicPr>
          <p:cNvPr id="6963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5782" y="2424263"/>
            <a:ext cx="1944687" cy="62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963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7628" y="4358978"/>
            <a:ext cx="6726238" cy="606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963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985" y="5624467"/>
            <a:ext cx="8137525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标题 2"/>
          <p:cNvSpPr txBox="1"/>
          <p:nvPr/>
        </p:nvSpPr>
        <p:spPr>
          <a:xfrm>
            <a:off x="421512" y="10731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隐马尔科夫模型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4262</Words>
  <Application>WPS 演示</Application>
  <PresentationFormat>Widescreen</PresentationFormat>
  <Paragraphs>459</Paragraphs>
  <Slides>64</Slides>
  <Notes>64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64</vt:i4>
      </vt:variant>
    </vt:vector>
  </HeadingPairs>
  <TitlesOfParts>
    <vt:vector size="75" baseType="lpstr">
      <vt:lpstr>Arial</vt:lpstr>
      <vt:lpstr>宋体</vt:lpstr>
      <vt:lpstr>Wingdings</vt:lpstr>
      <vt:lpstr>DengXian</vt:lpstr>
      <vt:lpstr>Calibri</vt:lpstr>
      <vt:lpstr>等线</vt:lpstr>
      <vt:lpstr>微软雅黑</vt:lpstr>
      <vt:lpstr>Arial Unicode MS</vt:lpstr>
      <vt:lpstr>Calibri Light</vt:lpstr>
      <vt:lpstr>等线 Light</vt:lpstr>
      <vt:lpstr>Office Theme</vt:lpstr>
      <vt:lpstr>PowerPoint 演示文稿</vt:lpstr>
      <vt:lpstr>Andrey Markov</vt:lpstr>
      <vt:lpstr>HMM应用</vt:lpstr>
      <vt:lpstr>例：</vt:lpstr>
      <vt:lpstr>隐马尔科夫模型的定义</vt:lpstr>
      <vt:lpstr>隐马尔科夫模型</vt:lpstr>
      <vt:lpstr>PowerPoint 演示文稿</vt:lpstr>
      <vt:lpstr>PowerPoint 演示文稿</vt:lpstr>
      <vt:lpstr>PowerPoint 演示文稿</vt:lpstr>
      <vt:lpstr>PowerPoint 演示文稿</vt:lpstr>
      <vt:lpstr>例：盒子和球模型</vt:lpstr>
      <vt:lpstr>观测序列的生成过程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后向算法</vt:lpstr>
      <vt:lpstr>PowerPoint 演示文稿</vt:lpstr>
      <vt:lpstr>PowerPoint 演示文稿</vt:lpstr>
      <vt:lpstr>PowerPoint 演示文稿</vt:lpstr>
      <vt:lpstr>PowerPoint 演示文稿</vt:lpstr>
      <vt:lpstr>监督学习方法</vt:lpstr>
      <vt:lpstr>监督学习方法</vt:lpstr>
      <vt:lpstr>PowerPoint 演示文稿</vt:lpstr>
      <vt:lpstr>PowerPoint 演示文稿</vt:lpstr>
      <vt:lpstr>PowerPoint 演示文稿</vt:lpstr>
      <vt:lpstr>学习算法 Baum Welch算法</vt:lpstr>
      <vt:lpstr>PowerPoint 演示文稿</vt:lpstr>
      <vt:lpstr>PowerPoint 演示文稿</vt:lpstr>
      <vt:lpstr>学习算法 Baum Welch算法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例</vt:lpstr>
      <vt:lpstr>例</vt:lpstr>
      <vt:lpstr>例</vt:lpstr>
      <vt:lpstr>PowerPoint 演示文稿</vt:lpstr>
      <vt:lpstr>PowerPoint 演示文稿</vt:lpstr>
      <vt:lpstr>PowerPoint 演示文稿</vt:lpstr>
      <vt:lpstr>PowerPoint 演示文稿</vt:lpstr>
      <vt:lpstr>人脸识别</vt:lpstr>
      <vt:lpstr>PowerPoint 演示文稿</vt:lpstr>
      <vt:lpstr>PowerPoint 演示文稿</vt:lpstr>
      <vt:lpstr>PowerPoint 演示文稿</vt:lpstr>
      <vt:lpstr>PowerPoint 演示文稿</vt:lpstr>
      <vt:lpstr>人脸检测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隐马尔科夫模型在入侵检测中的应用 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Xingyu Chen</dc:creator>
  <cp:lastModifiedBy>王倩</cp:lastModifiedBy>
  <cp:revision>5</cp:revision>
  <dcterms:created xsi:type="dcterms:W3CDTF">2019-08-30T08:28:00Z</dcterms:created>
  <dcterms:modified xsi:type="dcterms:W3CDTF">2019-09-12T06:35:12Z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2052-11.1.0.8976</vt:lpwstr>
  </property>
</Properties>
</file>