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85" r:id="rId3"/>
    <p:sldId id="264" r:id="rId5"/>
    <p:sldId id="386" r:id="rId6"/>
    <p:sldId id="390" r:id="rId7"/>
    <p:sldId id="391" r:id="rId8"/>
    <p:sldId id="387" r:id="rId9"/>
    <p:sldId id="388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2" r:id="rId19"/>
    <p:sldId id="421" r:id="rId20"/>
    <p:sldId id="422" r:id="rId21"/>
    <p:sldId id="423" r:id="rId22"/>
    <p:sldId id="424" r:id="rId23"/>
    <p:sldId id="400" r:id="rId24"/>
    <p:sldId id="426" r:id="rId25"/>
    <p:sldId id="425" r:id="rId26"/>
    <p:sldId id="401" r:id="rId27"/>
    <p:sldId id="404" r:id="rId28"/>
    <p:sldId id="40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/>
    <p:restoredTop sz="94699"/>
  </p:normalViewPr>
  <p:slideViewPr>
    <p:cSldViewPr snapToGrid="0" snapToObjects="1">
      <p:cViewPr>
        <p:scale>
          <a:sx n="93" d="100"/>
          <a:sy n="93" d="100"/>
        </p:scale>
        <p:origin x="1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88C8-128F-5B4C-803C-B99A716C1F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CA90E-CCCB-8642-9EB5-5F12EA1C86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38" y="1105904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987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5B09-640A-1A42-B4A9-2FE98461F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28A8-7F3C-7F41-A146-B948688C7B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5B09-640A-1A42-B4A9-2FE98461F8F8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十三</a:t>
            </a:r>
            <a:r>
              <a:rPr lang="zh-CN" altLang="en-US" sz="3600" dirty="0">
                <a:latin typeface="DengXian" panose="02010600030101010101" pitchFamily="2" charset="-122"/>
                <a:ea typeface="DengXian" panose="02010600030101010101" pitchFamily="2" charset="-122"/>
              </a:rPr>
              <a:t>章</a:t>
            </a:r>
            <a:br>
              <a:rPr lang="en-US" altLang="zh-CN" sz="36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无监督学习概论</a:t>
            </a:r>
            <a:endParaRPr lang="en-US" altLang="zh-CN" sz="3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假设输入空间是欧氏空间</a:t>
            </a:r>
            <a:r>
              <a:rPr lang="en-GB" altLang="zh-CN" dirty="0"/>
              <a:t>	</a:t>
            </a:r>
            <a:r>
              <a:rPr lang="zh-CN" altLang="en-US" dirty="0"/>
              <a:t>      ，输出空间也是欧氏空间</a:t>
            </a:r>
            <a:r>
              <a:rPr lang="en-GB" altLang="zh-CN" dirty="0"/>
              <a:t>				</a:t>
            </a:r>
            <a:r>
              <a:rPr lang="zh-CN" altLang="en-US" dirty="0"/>
              <a:t>   ，后者的维数低于前者的维数。降维的模型是函数   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	</a:t>
            </a:r>
            <a:r>
              <a:rPr lang="zh-CN" altLang="en-US" dirty="0"/>
              <a:t>是样本的高维向量，</a:t>
            </a:r>
            <a:r>
              <a:rPr lang="en-US" dirty="0"/>
              <a:t>	</a:t>
            </a:r>
            <a:r>
              <a:rPr lang="zh-CN" altLang="en-US" dirty="0"/>
              <a:t>是样本的低维向量，</a:t>
            </a:r>
            <a:r>
              <a:rPr lang="en-US" altLang="zh-CN" dirty="0"/>
              <a:t>	</a:t>
            </a:r>
            <a:r>
              <a:rPr lang="zh-CN" altLang="en-US" dirty="0"/>
              <a:t>是参数。函数可以是线性函数也可以是非线性函数。</a:t>
            </a:r>
            <a:endParaRPr lang="en-GB" dirty="0"/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降维的过程就是学习降维模型的过程。降维时，每一个样本从高维向量转换为低维向量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9071" y="2431467"/>
            <a:ext cx="8509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36" y="2761667"/>
            <a:ext cx="17145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71" y="3203815"/>
            <a:ext cx="1671028" cy="455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58" y="3826608"/>
            <a:ext cx="6731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004" y="3797789"/>
            <a:ext cx="6731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150" y="3877408"/>
            <a:ext cx="29210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731" y="5152657"/>
            <a:ext cx="28067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概率模型估计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假设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训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练数据由一个概率模型生成，由训练数据学习概率模型的结构和参数。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概率模型的结构类型， 或者说概率模型的集合事先给定，而模型的具体结构与参数从数据中自动学习。学习的目标是找到最有可能生成数据的结构和参数。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概率模型包括混合模型、概率图模型等。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概率图模型又包括有向图模型和无向图模型。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概率模型估计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假设数据由高斯混合模型生成，学习的目标是估计这个模型的参数。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738" y="2775534"/>
            <a:ext cx="84074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概率模型估计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概率模型表示为条件概率分布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表示观测数据，可以是连续变量也可以是离散变量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表示隐式结构，是离散变量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随机变量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表示参数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模型是混合模型时，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表示成分的个数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模型是概率图模型时，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z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表示图的结构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828" y="2431467"/>
            <a:ext cx="8128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07" y="3910693"/>
            <a:ext cx="3175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概率模型估计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概率模型的一种特殊情况是隐式结构不存在，即满足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这时条件 概率分布估计变成概率分布估计，只要估计分布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的参数即可。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819" y="2420581"/>
            <a:ext cx="16637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67" y="2862775"/>
            <a:ext cx="647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概率模型估计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概率模型估计是从给定的训练数据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中学习模型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的结构和参数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计算出模型相关的任意边缘分布和条件分布。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注意随机变量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是多元变量，甚至是高维多元变量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软聚类也可以看作是概率模型估计问题。根据贝叶斯公式 </a:t>
            </a:r>
            <a:endParaRPr lang="ja-JP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假设先验概率服从均匀分布，只需要估计条件概率分布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这样，可以通过对条 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的估计进行软聚类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5429" y="2370796"/>
            <a:ext cx="22606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3" y="2775290"/>
            <a:ext cx="876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79" y="4584177"/>
            <a:ext cx="42545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666" y="5674892"/>
            <a:ext cx="8128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9598" b="19952"/>
          <a:stretch>
            <a:fillRect/>
          </a:stretch>
        </p:blipFill>
        <p:spPr>
          <a:xfrm>
            <a:off x="6351813" y="6089655"/>
            <a:ext cx="734787" cy="294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无监督学习三要素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模型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函数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 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，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或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策略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目标函数的优化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迭代算法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通过迭代达到对目标函数的最优化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140" y="2865736"/>
            <a:ext cx="10414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38" y="2850386"/>
            <a:ext cx="762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61" y="2837686"/>
            <a:ext cx="8255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个样本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 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每个样本有二维特征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x1, X2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通过聚类算法，可以将样本分配到两个类别中。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t="6544" b="27010"/>
          <a:stretch>
            <a:fillRect/>
          </a:stretch>
        </p:blipFill>
        <p:spPr>
          <a:xfrm>
            <a:off x="636248" y="3919504"/>
            <a:ext cx="10516166" cy="1277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假设用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均值聚类，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k=2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开始可以取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任意两点作为两个类的中心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依据样本与类中心的欧氏距离的大小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将样本分配到两个类中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然后计算两个类中样本的均值，作为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两个类的新的类中心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重复以上操作，直到两类不再改变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最后得到聚类结果，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为一个类，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为另一个类。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306" y="1792981"/>
            <a:ext cx="4423524" cy="4782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给出一个简单的数据集合。有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个样本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、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等，每个样本有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9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维特征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l="4082" t="428"/>
          <a:stretch>
            <a:fillRect/>
          </a:stretch>
        </p:blipFill>
        <p:spPr>
          <a:xfrm>
            <a:off x="3421626" y="2762865"/>
            <a:ext cx="1595782" cy="354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314" b="7045"/>
          <a:stretch>
            <a:fillRect/>
          </a:stretch>
        </p:blipFill>
        <p:spPr>
          <a:xfrm>
            <a:off x="1736785" y="3151013"/>
            <a:ext cx="8718430" cy="3534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使用无标注数据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学习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或训练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由特征向量组成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无监督学习的模型是函数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 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	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    ，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或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条件概率分布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假设训练数据集由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个样本组成，每个样本是一个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维向量。训练数据可以由一个矩阵表示，每一行对应一个特征，每一列对应一个样本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0" y="2402763"/>
            <a:ext cx="23114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2879854"/>
            <a:ext cx="10414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636" y="2936096"/>
            <a:ext cx="762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3352122"/>
            <a:ext cx="8255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4859605"/>
            <a:ext cx="31496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由于数据是高维（多变量）数据，很难观察变量的样本区分能力，也很难观察样本之间的关系。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对数据进行降维，如主成分分析，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就可以更直接地分析以上问题。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对样本集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合进行降维（主成分分析），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结果在新的二维实数空间中，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有二维新的特征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y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y</a:t>
            </a:r>
            <a:r>
              <a:rPr lang="en-GB" altLang="zh-CN" baseline="-250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 14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个样本分布在不同位置。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通过降维，可以发现样本可以分为三个类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二维新特征由原始特征定义。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462" y="2913425"/>
            <a:ext cx="40259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话题分析是文本分析的一种技术。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给定一个文本集合，话题分析旨在发现文本集合中每个文本的话题，而话题由单词的集合表示。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注意，这里假设有足够数量的文本， 如果只有一个文本或几个文本，是不能做话题分析的。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话题分析可以形式化为概率模型估计问题，或降维问题。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给出一个文本数据集合。有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个文本，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个单词，表中数字表示单词在文 本中的出现次数。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3429000"/>
            <a:ext cx="96647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话题分析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对数据进行话题分析，如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LDA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分析，得到由单词集合表示的话题， 以及由话题集合表示的文本。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具体地话题表示为单词的概率分布，文本表示为话题的概率分布。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LDA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是含有这些概率分布的模型。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404" y="3304212"/>
            <a:ext cx="7269192" cy="2447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图分析（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graph analytics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的目的是发掘隐藏在图中的统计规律或潜在结构。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算法是无监督学习方法，主要是发现有向图中的重要结点。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给定一个有向图，定义在图上的随机游走即马尔可夫链。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随机游走者在有向图上随机跳转，到达一个结点后以等概率跳转到链接出 去的结点，并不断持续这个过程。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算法就是求解该马尔可夫链的平稳分布的算法。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Rank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一个结点上的平稳概率表示该结点的重要性，称为该结点的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被指向的结点越多，该结点的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值就越大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被指向的结点的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值越大，该结点的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值就越大。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值越大结点也就越重要。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的原理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上图是一个简单的有向图，有</a:t>
            </a:r>
            <a:r>
              <a:rPr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个结点 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A,B,C,D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给定这个图，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算法通过迭代求出结点的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0388" y="2333987"/>
            <a:ext cx="4102100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的原理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首先， 对每个结点的概率值初始化，表示各个结点的到达概率，假设是等概率的。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下一步， 各个结点的概率是上一步各个结点可能跳转到该结点的概率之和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不断迭代，各个结点的到达概率分布趋于平稳分布，也就是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PageRank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值的分布。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411" y="4948422"/>
            <a:ext cx="8151178" cy="1881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无监督学习的基本想法是对给定数据（矩阵数据）进行某种“压缩”，从而找到数 据的潜在结构。假定损失最小的压缩得到的结果就是最本质的结构。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考虑发掘数据的纵向结构，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把相似的样本聚到同类，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即对数据进行聚类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840" y="3659550"/>
            <a:ext cx="28829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无监督学习的基本想法是对给定数据（矩阵数据）进行某种“压缩”，从而找到数 据的潜在结构。假定损失最小的压缩得到的结果就是最本质的结构。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考虑发掘数据的横向结构，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把高维空间的向量转换为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低维空间的向量，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即对数据进行降维。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0785" y="3659550"/>
            <a:ext cx="32385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无监督学习的基本想法是对给定数据（矩阵数据）进行某种“压缩”，从而找到数 据的潜在结构。假定损失最小的压缩得到的结果就是最本质的结构。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同时考虑发掘数据的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纵向与横向结构，假设数据由含有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隐式结构的概率模型生成得到，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从数据中学习该概率模型。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1736" y="3584602"/>
            <a:ext cx="3011156" cy="2620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clustering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是将样本集合中相似的样本（实例）分配到相同的类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不相似的样本分配到不同的类。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聚类时，样本通常是欧氏空间中的向量，类别不是事先给定， 而是从数据中自动发现，但类别的个数通常是事先给定的。样本之间的相似度或距离 由应用决定。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如果一个样本只能属于一个类，则称为硬聚类（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hard clustering)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如果一个样本可以属于多个类，则称为软聚类（</a:t>
            </a:r>
            <a:r>
              <a:rPr lang="en-GB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soft clustering)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聚类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硬聚类时，每一个样本属于某一类 </a:t>
            </a:r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软聚类时，每一个样本依概率属于每一个类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087" y="2948214"/>
            <a:ext cx="5241470" cy="489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27" y="5141686"/>
            <a:ext cx="2488595" cy="680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22" y="5141686"/>
            <a:ext cx="2112958" cy="610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降维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降维（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dimensionality reduction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是将</a:t>
            </a:r>
            <a:r>
              <a:rPr lang="ja-JP" altLang="en-GB">
                <a:latin typeface="DengXian" panose="02010600030101010101" pitchFamily="2" charset="-122"/>
                <a:ea typeface="DengXian" panose="02010600030101010101" pitchFamily="2" charset="-122"/>
              </a:rPr>
              <a:t>训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练数据中的样本（实例）从高维空间转换到低维空间。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假设样本原本存在于低维空间，或者近似地存在于低维空间，通过降维则可以更好地表示样本数据的结构，即更好地表示样本之间的关系。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高维空间通常是高维的欧氏空间，而低维空间是低维的欧氏空间或者流形（</a:t>
            </a:r>
            <a:r>
              <a:rPr lang="en-GB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manifold)</a:t>
            </a:r>
            <a:r>
              <a:rPr lang="zh-CN" altLang="en-GB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从高维到低维的降维中，要保证样本中的信息损失最小。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降维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降维有线性的降维和非线性的降维。</a:t>
            </a:r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GB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二维空间的样本存在于一条直线的附近，可以将样本从二维空间转换到一维空间。通过降维可以更好地表示样本之间的关系。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2925536"/>
            <a:ext cx="7658100" cy="260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演示</Application>
  <PresentationFormat>Widescreen</PresentationFormat>
  <Paragraphs>212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DengXian</vt:lpstr>
      <vt:lpstr>Calibri</vt:lpstr>
      <vt:lpstr>微软雅黑</vt:lpstr>
      <vt:lpstr>Arial Unicode MS</vt:lpstr>
      <vt:lpstr>等线</vt:lpstr>
      <vt:lpstr>Office Theme</vt:lpstr>
      <vt:lpstr>PowerPoint 演示文稿</vt:lpstr>
      <vt:lpstr>无监督学习</vt:lpstr>
      <vt:lpstr>无监督学习</vt:lpstr>
      <vt:lpstr>无监督学习</vt:lpstr>
      <vt:lpstr>无监督学习</vt:lpstr>
      <vt:lpstr>聚类</vt:lpstr>
      <vt:lpstr>聚类</vt:lpstr>
      <vt:lpstr>降维</vt:lpstr>
      <vt:lpstr>降维</vt:lpstr>
      <vt:lpstr>降维</vt:lpstr>
      <vt:lpstr>概率模型估计</vt:lpstr>
      <vt:lpstr>概率模型估计</vt:lpstr>
      <vt:lpstr>概率模型估计</vt:lpstr>
      <vt:lpstr>概率模型估计</vt:lpstr>
      <vt:lpstr>概率模型估计</vt:lpstr>
      <vt:lpstr>无监督学习三要素</vt:lpstr>
      <vt:lpstr>聚类</vt:lpstr>
      <vt:lpstr>聚类</vt:lpstr>
      <vt:lpstr>降维</vt:lpstr>
      <vt:lpstr>降维</vt:lpstr>
      <vt:lpstr>话题分析</vt:lpstr>
      <vt:lpstr>话题分析</vt:lpstr>
      <vt:lpstr>话题分析</vt:lpstr>
      <vt:lpstr>图分析</vt:lpstr>
      <vt:lpstr>Page Rank</vt:lpstr>
      <vt:lpstr>PageRank的原理</vt:lpstr>
      <vt:lpstr>PageRank的原理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王倩</cp:lastModifiedBy>
  <cp:revision>11</cp:revision>
  <dcterms:created xsi:type="dcterms:W3CDTF">2019-08-31T05:09:00Z</dcterms:created>
  <dcterms:modified xsi:type="dcterms:W3CDTF">2019-09-12T06:35:29Z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