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85" r:id="rId3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42" r:id="rId19"/>
    <p:sldId id="443" r:id="rId20"/>
    <p:sldId id="434" r:id="rId21"/>
    <p:sldId id="435" r:id="rId22"/>
    <p:sldId id="444" r:id="rId23"/>
    <p:sldId id="445" r:id="rId24"/>
    <p:sldId id="446" r:id="rId25"/>
    <p:sldId id="436" r:id="rId26"/>
    <p:sldId id="437" r:id="rId27"/>
    <p:sldId id="438" r:id="rId28"/>
    <p:sldId id="439" r:id="rId29"/>
    <p:sldId id="440" r:id="rId30"/>
    <p:sldId id="441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0" r:id="rId45"/>
    <p:sldId id="461" r:id="rId46"/>
    <p:sldId id="462" r:id="rId47"/>
    <p:sldId id="463" r:id="rId48"/>
    <p:sldId id="464" r:id="rId49"/>
    <p:sldId id="465" r:id="rId50"/>
    <p:sldId id="466" r:id="rId51"/>
    <p:sldId id="467" r:id="rId52"/>
    <p:sldId id="468" r:id="rId53"/>
    <p:sldId id="469" r:id="rId54"/>
    <p:sldId id="47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9"/>
  </p:normalViewPr>
  <p:slideViewPr>
    <p:cSldViewPr snapToGrid="0" snapToObjects="1">
      <p:cViewPr>
        <p:scale>
          <a:sx n="82" d="100"/>
          <a:sy n="82" d="100"/>
        </p:scale>
        <p:origin x="49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39915-3B2C-BA4B-9D3B-92BA14E5730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10F48-9CD1-1443-A47E-0C80F85EAB4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同学们好！我叫袁春，来自清华大学深圳研究生院，欢迎来到统计学习方法的课堂。</a:t>
            </a:r>
            <a:endParaRPr lang="en-US" altLang="zh-CN" baseline="0" dirty="0"/>
          </a:p>
          <a:p>
            <a:endParaRPr lang="zh-CN" altLang="en-US" baseline="0" dirty="0"/>
          </a:p>
          <a:p>
            <a:endParaRPr lang="zh-CN" altLang="en-US" baseline="0" dirty="0"/>
          </a:p>
          <a:p>
            <a:endParaRPr lang="zh-CN" altLang="en-US" baseline="0" dirty="0"/>
          </a:p>
          <a:p>
            <a:endParaRPr lang="zh-CN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6292-CFE9-1B49-A9F3-08B94B8117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336-D090-5140-8E07-7722094CBF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35AB-86D5-5F44-94C0-6F1E209022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336-D090-5140-8E07-7722094CBF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35AB-86D5-5F44-94C0-6F1E209022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336-D090-5140-8E07-7722094CBF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35AB-86D5-5F44-94C0-6F1E209022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86" y="111077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7016"/>
            <a:ext cx="1051560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336-D090-5140-8E07-7722094CBF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35AB-86D5-5F44-94C0-6F1E209022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336-D090-5140-8E07-7722094CBF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35AB-86D5-5F44-94C0-6F1E209022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336-D090-5140-8E07-7722094CBFF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35AB-86D5-5F44-94C0-6F1E209022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336-D090-5140-8E07-7722094CBFF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35AB-86D5-5F44-94C0-6F1E209022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336-D090-5140-8E07-7722094CBFF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35AB-86D5-5F44-94C0-6F1E209022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336-D090-5140-8E07-7722094CBFF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35AB-86D5-5F44-94C0-6F1E209022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336-D090-5140-8E07-7722094CBFF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35AB-86D5-5F44-94C0-6F1E209022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B336-D090-5140-8E07-7722094CBFF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35AB-86D5-5F44-94C0-6F1E209022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B336-D090-5140-8E07-7722094CBF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35AB-86D5-5F44-94C0-6F1E20902250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5015" y="0"/>
            <a:ext cx="121619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png"/><Relationship Id="rId8" Type="http://schemas.openxmlformats.org/officeDocument/2006/relationships/image" Target="../media/image90.png"/><Relationship Id="rId7" Type="http://schemas.openxmlformats.org/officeDocument/2006/relationships/image" Target="../media/image89.png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1" Type="http://schemas.openxmlformats.org/officeDocument/2006/relationships/notesSlide" Target="../notesSlides/notesSlide47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28205" y="0"/>
            <a:ext cx="9144000" cy="2223458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TextBox 5"/>
          <p:cNvSpPr txBox="1"/>
          <p:nvPr/>
        </p:nvSpPr>
        <p:spPr>
          <a:xfrm>
            <a:off x="2755270" y="360019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DengXian" panose="02010600030101010101" pitchFamily="2" charset="-122"/>
                <a:ea typeface="DengXian" panose="02010600030101010101" pitchFamily="2" charset="-122"/>
              </a:rPr>
              <a:t>第</a:t>
            </a:r>
            <a:r>
              <a:rPr lang="ja-JP" altLang="en-US" sz="3600">
                <a:latin typeface="DengXian" panose="02010600030101010101" pitchFamily="2" charset="-122"/>
                <a:ea typeface="DengXian" panose="02010600030101010101" pitchFamily="2" charset="-122"/>
              </a:rPr>
              <a:t>十四</a:t>
            </a:r>
            <a:r>
              <a:rPr lang="zh-CN" altLang="en-US" sz="3600" dirty="0">
                <a:latin typeface="DengXian" panose="02010600030101010101" pitchFamily="2" charset="-122"/>
                <a:ea typeface="DengXian" panose="02010600030101010101" pitchFamily="2" charset="-122"/>
              </a:rPr>
              <a:t>章</a:t>
            </a:r>
            <a:br>
              <a:rPr lang="en-US" altLang="zh-CN" sz="36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ja-JP" altLang="en-US" sz="3600">
                <a:latin typeface="DengXian" panose="02010600030101010101" pitchFamily="2" charset="-122"/>
                <a:ea typeface="DengXian" panose="02010600030101010101" pitchFamily="2" charset="-122"/>
              </a:rPr>
              <a:t>聚类方法</a:t>
            </a:r>
            <a:endParaRPr lang="en-US" altLang="zh-CN" sz="3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81131" y="5523423"/>
            <a:ext cx="318257" cy="318257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" name="直接连接符 6"/>
          <p:cNvCxnSpPr/>
          <p:nvPr/>
        </p:nvCxnSpPr>
        <p:spPr>
          <a:xfrm>
            <a:off x="6874960" y="5834491"/>
            <a:ext cx="3306170" cy="0"/>
          </a:xfrm>
          <a:prstGeom prst="line">
            <a:avLst/>
          </a:prstGeom>
          <a:ln w="19050">
            <a:solidFill>
              <a:srgbClr val="782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77248" y="2255492"/>
            <a:ext cx="7050146" cy="38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8328711" y="2255408"/>
            <a:ext cx="2302809" cy="3859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27" y="1171646"/>
            <a:ext cx="2777692" cy="933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类或簇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用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表示类或簇（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cluster)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用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i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en-GB" altLang="zh-CN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j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表示类中的样本，用</a:t>
            </a:r>
            <a:r>
              <a:rPr lang="en-US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en-US" altLang="ja-JP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中样本的个数，用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en-GB" altLang="zh-CN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ij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表示样本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i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与样本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en-GB" altLang="zh-CN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j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之间的距离。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类或簇有多种定义，下面给出几个常见的定义。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类或簇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030" y="2606866"/>
            <a:ext cx="10226014" cy="502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275" y="3259792"/>
            <a:ext cx="2049222" cy="783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728" y="4251134"/>
            <a:ext cx="4580618" cy="7433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类或簇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2" y="2309019"/>
            <a:ext cx="11273142" cy="633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676"/>
          <a:stretch>
            <a:fillRect/>
          </a:stretch>
        </p:blipFill>
        <p:spPr>
          <a:xfrm>
            <a:off x="600072" y="3019684"/>
            <a:ext cx="3251504" cy="614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540" y="3839548"/>
            <a:ext cx="1732898" cy="857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010" y="5294849"/>
            <a:ext cx="4062060" cy="7453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类或簇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868" y="2700337"/>
            <a:ext cx="9351818" cy="51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68" y="3325524"/>
            <a:ext cx="2026230" cy="483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966" y="3728694"/>
            <a:ext cx="3631624" cy="1091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368" y="4930577"/>
            <a:ext cx="7294420" cy="5922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类或簇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715" y="2660765"/>
            <a:ext cx="9400570" cy="435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23" y="3414101"/>
            <a:ext cx="2054428" cy="42022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43754" y="3577705"/>
            <a:ext cx="3704492" cy="1618638"/>
            <a:chOff x="4267200" y="3888581"/>
            <a:chExt cx="3657600" cy="1320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0" y="3888581"/>
              <a:ext cx="3657600" cy="1320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3400" y="4695629"/>
              <a:ext cx="965200" cy="41910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715" y="5140233"/>
            <a:ext cx="3252844" cy="6069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类或簇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类的特征可以通过不同角度来刻画，常用的特征有下面三种：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593" y="3133519"/>
            <a:ext cx="4954766" cy="483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37" y="3716250"/>
            <a:ext cx="2524126" cy="1168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724" y="4822319"/>
            <a:ext cx="4144552" cy="5141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类或簇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类的特征可以通过不同角度来刻画，常用的特征有下面三种：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3329433"/>
            <a:ext cx="7639050" cy="20065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类或簇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类的特征可以通过不同角度来刻画，常用的特征有下面三种：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994" y="3057603"/>
            <a:ext cx="6782760" cy="3657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89" y="2643187"/>
            <a:ext cx="8958796" cy="1342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l="35606" t="3547" r="11944" b="73698"/>
          <a:stretch>
            <a:fillRect/>
          </a:stretch>
        </p:blipFill>
        <p:spPr>
          <a:xfrm>
            <a:off x="4660374" y="3281469"/>
            <a:ext cx="3557587" cy="8322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类与类之间的距离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下面考虑类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p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与类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之间的距离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p,q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，也称为连接（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linkage)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类与类之间的距离也有多种定义。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设类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GB" altLang="zh-CN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p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包含 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en-US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p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个样本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GB" altLang="zh-CN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包含 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en-US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个样本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分别用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GB" altLang="zh-CN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p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GB" altLang="zh-CN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的均值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zh-CN" altLang="en-US" dirty="0"/>
              <a:t>即类的中心</a:t>
            </a:r>
            <a:r>
              <a:rPr lang="en-GB" dirty="0">
                <a:effectLst/>
              </a:rPr>
              <a:t> </a:t>
            </a:r>
            <a:r>
              <a:rPr lang="zh-CN" altLang="en-US" dirty="0">
                <a:effectLst/>
              </a:rPr>
              <a:t>。</a:t>
            </a:r>
            <a:endParaRPr lang="en-GB" altLang="zh-CN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1762" y="3606800"/>
            <a:ext cx="355600" cy="35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756" y="3659187"/>
            <a:ext cx="381000" cy="317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类与类之间的距离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最短距离或单连接（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single linkage)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定义类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p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的样本与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的样本之间的最短距离为两类之间的距离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43138" y="3883348"/>
            <a:ext cx="6105724" cy="744773"/>
            <a:chOff x="3043138" y="3883348"/>
            <a:chExt cx="6105724" cy="7447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43138" y="3886919"/>
              <a:ext cx="6105724" cy="71365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5400" y="3883348"/>
              <a:ext cx="749300" cy="254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3825" y="4374121"/>
              <a:ext cx="749300" cy="254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相似度或距离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假设有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个样本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每个样本由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个属性的特征向量组成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样本合集可以用矩阵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聚类的核心概念是相似度（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similarity)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或距离（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distance)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有多种相似度或距离定义。因为相似度直接影响聚类的结果，所以其选择是聚类的根本问题。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4336" y="3099594"/>
            <a:ext cx="5753100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类与类之间的距离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最长距离或完全连接（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complete linkage)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定义类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p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的样本与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的样本之间的最长距离为两类之间的距离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2275" y="3808925"/>
            <a:ext cx="6267450" cy="8537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类与类之间的距离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中心距离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定义类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p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与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的中心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与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之间的距离为两类之间的距离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9463" y="3244850"/>
            <a:ext cx="457200" cy="36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777" y="3268266"/>
            <a:ext cx="406400" cy="35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949" y="3726978"/>
            <a:ext cx="2570028" cy="7288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类与类之间的距离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平均距离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定义类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p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与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任意两个样本之间距离的平均值为两类之间的距离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3281" y="3853733"/>
            <a:ext cx="5018110" cy="113585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层次聚类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层次聚类假设类别之间存在层次结构，将样本聚到层次化的类中。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层次聚类又有聚合（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agglomerative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或自下而上（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bottom-up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聚类、分裂（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divisive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或自上而下（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top-down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聚类两种方法。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因为每个样本只属于一个类，所以层次聚类属于硬聚类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层次聚类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聚合聚类开始将每个样本各自分到一个类</a:t>
            </a:r>
            <a:endParaRPr lang="en-GB" altLang="zh-CN" dirty="0"/>
          </a:p>
          <a:p>
            <a:r>
              <a:rPr lang="zh-CN" altLang="en-US" dirty="0"/>
              <a:t>之后将相距最近的两类合并，建立一个新的类</a:t>
            </a:r>
            <a:endParaRPr lang="en-GB" altLang="zh-CN" dirty="0"/>
          </a:p>
          <a:p>
            <a:r>
              <a:rPr lang="zh-CN" altLang="en-US" dirty="0"/>
              <a:t>重复此操作直到满足停止条件</a:t>
            </a:r>
            <a:endParaRPr lang="en-GB" altLang="zh-CN" dirty="0"/>
          </a:p>
          <a:p>
            <a:r>
              <a:rPr lang="zh-CN" altLang="en-US" dirty="0"/>
              <a:t>得到层次化的类别</a:t>
            </a:r>
            <a:endParaRPr lang="en-GB" altLang="zh-CN" dirty="0"/>
          </a:p>
          <a:p>
            <a:endParaRPr lang="en-GB" altLang="zh-CN" dirty="0"/>
          </a:p>
          <a:p>
            <a:r>
              <a:rPr lang="zh-CN" altLang="en-US" dirty="0"/>
              <a:t>分裂聚类开始将所有样本分到一个类</a:t>
            </a:r>
            <a:endParaRPr lang="en-GB" altLang="zh-CN" dirty="0"/>
          </a:p>
          <a:p>
            <a:r>
              <a:rPr lang="zh-CN" altLang="en-US" dirty="0"/>
              <a:t>之后将已有类中相距最远的样本分到两个新的类</a:t>
            </a:r>
            <a:endParaRPr lang="en-GB" altLang="zh-CN" dirty="0"/>
          </a:p>
          <a:p>
            <a:r>
              <a:rPr lang="zh-CN" altLang="en-US" dirty="0"/>
              <a:t>重复此操作直到满足停止条件</a:t>
            </a:r>
            <a:endParaRPr lang="en-GB" altLang="zh-CN" dirty="0"/>
          </a:p>
          <a:p>
            <a:r>
              <a:rPr lang="zh-CN" altLang="en-US" dirty="0"/>
              <a:t>得到层次化的类别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聚合聚类的具体过程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对于给定的样本集合，开始将每个样本分到一个类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然后按照一定规则，例如类间距离最小，将最满足规则条件的两个类进行合并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如此反复进行，每次减少一个类，直到满足停止条件，如所有样本聚为一类。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聚合聚类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聚合聚类需要预先确定下面三个要素</a:t>
            </a:r>
            <a:endParaRPr lang="en-GB" altLang="zh-CN" dirty="0"/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距离或相似度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闵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可夫</a:t>
            </a:r>
            <a:r>
              <a:rPr lang="zh-CN" altLang="en-US" dirty="0"/>
              <a:t>斯基距离</a:t>
            </a:r>
            <a:endParaRPr lang="en-GB" altLang="zh-CN" dirty="0"/>
          </a:p>
          <a:p>
            <a:pPr lvl="2"/>
            <a:r>
              <a:rPr lang="zh-CN" altLang="en-US" dirty="0"/>
              <a:t>马哈拉诺比斯距离</a:t>
            </a:r>
            <a:endParaRPr lang="en-GB" altLang="zh-CN" dirty="0"/>
          </a:p>
          <a:p>
            <a:pPr lvl="2"/>
            <a:r>
              <a:rPr lang="zh-CN" altLang="en-US" dirty="0"/>
              <a:t>相关系数</a:t>
            </a:r>
            <a:endParaRPr lang="en-GB" altLang="zh-CN" dirty="0"/>
          </a:p>
          <a:p>
            <a:pPr lvl="2"/>
            <a:r>
              <a:rPr lang="zh-CN" altLang="en-US" dirty="0"/>
              <a:t>夹角余弦</a:t>
            </a:r>
            <a:endParaRPr lang="en-GB" altLang="zh-CN" dirty="0"/>
          </a:p>
          <a:p>
            <a:pPr lvl="2"/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合并规则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类间距离最小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类间距离可以是最短距离、最长距离、中心距离、平均距离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停止条件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停止条件可以是类的个数达到闭值（极端情况类的个数是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1)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类的直径超过阂值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聚合聚类算法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2559447"/>
            <a:ext cx="10134600" cy="3403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给定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5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个样本的集合，样本之间的欧氏距离由如下矩阵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其中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en-GB" altLang="zh-CN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ij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表示第</a:t>
            </a:r>
            <a:r>
              <a:rPr lang="en-US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i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个样本与第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j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个样本之间的欧氏距离。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显然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为对称矩阵。应用聚合层次聚类法对这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5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个样本进行聚类。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2636" y="2500313"/>
            <a:ext cx="5016500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GB" altLang="zh-CN" dirty="0"/>
          </a:p>
          <a:p>
            <a:r>
              <a:rPr lang="zh-CN" altLang="en-US" dirty="0"/>
              <a:t>首先用</a:t>
            </a:r>
            <a:r>
              <a:rPr lang="en-US" dirty="0"/>
              <a:t>5</a:t>
            </a:r>
            <a:r>
              <a:rPr lang="zh-CN" altLang="en-US" dirty="0"/>
              <a:t>个样本构建</a:t>
            </a:r>
            <a:r>
              <a:rPr lang="en-US" dirty="0"/>
              <a:t>5</a:t>
            </a:r>
            <a:r>
              <a:rPr lang="zh-CN" altLang="en-US" dirty="0"/>
              <a:t>个类，</a:t>
            </a:r>
            <a:endParaRPr lang="en-GB" altLang="zh-CN" dirty="0"/>
          </a:p>
          <a:p>
            <a:r>
              <a:rPr lang="zh-CN" altLang="en-US" dirty="0"/>
              <a:t>这样，样本之间的距离也就变成类之间的距离，所以</a:t>
            </a:r>
            <a:r>
              <a:rPr lang="en-US" dirty="0"/>
              <a:t>5</a:t>
            </a:r>
            <a:r>
              <a:rPr lang="zh-CN" altLang="en-US" dirty="0"/>
              <a:t>个类之间的距离矩阵亦为</a:t>
            </a:r>
            <a:r>
              <a:rPr lang="en-US" dirty="0"/>
              <a:t>D</a:t>
            </a:r>
            <a:endParaRPr lang="en-US" dirty="0"/>
          </a:p>
          <a:p>
            <a:endParaRPr lang="en-GB" dirty="0"/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由矩阵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可以看出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为最小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，所以把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5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合并为一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个新类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记作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2453" y="2750665"/>
            <a:ext cx="3098800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8" y="5138616"/>
            <a:ext cx="1879600" cy="35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854" y="5582123"/>
            <a:ext cx="1701800" cy="33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闵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可夫斯基距离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闵可夫斯基距离越大相似度越小，距离越小相似度越大。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给定样本集合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X, X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维实数向量空间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en-GB" altLang="ja-JP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中点的集合，其中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样本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en-GB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i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与样本</a:t>
            </a:r>
            <a:r>
              <a:rPr lang="en-GB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en-GB" altLang="ja-JP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j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的闵可夫斯基距离（</a:t>
            </a:r>
            <a:r>
              <a:rPr lang="en-GB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Minkowski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 distance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定义为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2965" y="3872793"/>
            <a:ext cx="8764074" cy="503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936" y="5343525"/>
            <a:ext cx="3263900" cy="119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374" r="8125" b="9028"/>
          <a:stretch>
            <a:fillRect/>
          </a:stretch>
        </p:blipFill>
        <p:spPr>
          <a:xfrm>
            <a:off x="7929563" y="5874544"/>
            <a:ext cx="628650" cy="31194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计算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6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与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 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 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之间的最短距离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有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又注意到其余两类之间的距离是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显然，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61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=2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最小，所以将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与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6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合并成一个新类，记作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9386" y="3200400"/>
            <a:ext cx="36830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386" y="4212110"/>
            <a:ext cx="3721100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0" y="5296449"/>
            <a:ext cx="20828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计算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7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与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 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之间的最短距离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又注意到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显然，其中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24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最小，所以将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与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合并成一个新类，记作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3181350"/>
            <a:ext cx="261620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236" y="4135835"/>
            <a:ext cx="12573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086" y="5575774"/>
            <a:ext cx="1625600" cy="330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5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将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7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与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8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合并成一个新类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记作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即将全部样本聚成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类，聚类终止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6975" y="2736850"/>
            <a:ext cx="2781300" cy="3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87" y="3752714"/>
            <a:ext cx="4181476" cy="30561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均值聚类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均值聚类是基于样本集合划分的聚类算法。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均值聚类将样本集合划分为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个子集，构成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个类，将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个样本分到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个类中，每个样本到其所属类的中心的距离最小。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每个样本只能属于一个类，所以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均值聚类是硬聚类。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模型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给定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个样本的集合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每个样本由一个特征向量表示，特征向量的维数是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均值聚类的目标是将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个样本分到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个不同的类或簇中，这里假设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＜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个类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,G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,…,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GB" altLang="zh-CN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形成对样本集合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的划分，其中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用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C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表示划分，一个划分对应着一个聚类结果。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3734" y="2257032"/>
            <a:ext cx="2540000" cy="3175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363734" y="4591130"/>
            <a:ext cx="2971800" cy="858758"/>
            <a:chOff x="4363734" y="4591130"/>
            <a:chExt cx="2971800" cy="85875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3734" y="4637088"/>
              <a:ext cx="2971800" cy="812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2263" y="4591130"/>
              <a:ext cx="663271" cy="368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模型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划分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是一个多对一的函数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均值聚类的模型是一个从样本到类的函数。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划分或者聚类可以用函数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表示，其中样本用一个整数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类用一个整数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2881" y="4212035"/>
            <a:ext cx="10287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77" y="4772858"/>
            <a:ext cx="1892300" cy="35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38" y="4675661"/>
            <a:ext cx="1866900" cy="40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策略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均值聚类归结为样本集合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的划分，或者从样本到类的函数的选择问题。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均值聚类的策略是通过损失函数的最小化选取最优的划分或函数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</a:t>
            </a:r>
            <a:r>
              <a:rPr lang="zh-CN" altLang="en-US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*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策略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首先，采用欧氏距离平方（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squared Euclidean distance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作为样本之间的距离 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d(x</a:t>
            </a:r>
            <a:r>
              <a:rPr lang="en-US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i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en-US" altLang="ja-JP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j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3036" y="3066074"/>
            <a:ext cx="3695700" cy="1549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策略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然后，定义样本与其所属类的中心之间的距离的总和为损失函数，即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dirty="0">
                <a:latin typeface="DengXian" panose="02010600030101010101" pitchFamily="2" charset="-122"/>
                <a:ea typeface="DengXian" panose="02010600030101010101" pitchFamily="2" charset="-122"/>
              </a:rPr>
              <a:t>	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  是第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l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个类的均值或中心，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指示函数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取值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或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函数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W(C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也称为能量， 表示相同类中的样 本相似的程度。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7637" y="2942829"/>
            <a:ext cx="3733800" cy="107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37" y="4640738"/>
            <a:ext cx="2997200" cy="40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765" y="4421661"/>
            <a:ext cx="2475896" cy="828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337" y="5151156"/>
            <a:ext cx="1460500" cy="3937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策略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均值聚类就是求解最优化问题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相似的样本被聚到同类时，损失函数值最小，这个目标函数的最优化能达到聚类的目的。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0" y="2795947"/>
            <a:ext cx="30988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闵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可夫斯基距离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当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=2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时称为欧氏距离（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Euclidean distance) 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当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=1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时称为曼哈顿距离（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Manhattan distance) 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当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时称为切比雪夫距离（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Chebyshev distance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3436" y="2561829"/>
            <a:ext cx="3556000" cy="109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436" y="4096544"/>
            <a:ext cx="2768600" cy="10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436" y="5984678"/>
            <a:ext cx="2768600" cy="55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-1" r="25329" b="-23828"/>
          <a:stretch>
            <a:fillRect/>
          </a:stretch>
        </p:blipFill>
        <p:spPr>
          <a:xfrm>
            <a:off x="2082800" y="5348287"/>
            <a:ext cx="360363" cy="37742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策略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但是，这是一个组合优化问题，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个样本分到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类，所有可能分法的数目是：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事实上，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均值聚类的最优解求解问题是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NP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困难问题。现实中采用迭代的方法求解。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5086" y="3253147"/>
            <a:ext cx="39116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算法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均值聚类的算法是一个迭代的过程，每次迭代包括两个步骤。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首先选择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个类的中心，将样本逐个指派到与其最近的中心的类中，得到一个聚类结果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然后更新每个类的样本的均值，作为类的新的中心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重复以上步骤，直到收敛为止。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算法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首先，对于给定的中心值（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,m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,… ,</a:t>
            </a:r>
            <a:r>
              <a:rPr lang="en-US" dirty="0" err="1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en-US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，求一个划分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C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，使得目标函数极小化：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就是说在类中心确定的情况下，将每个样本分到一个类中，使样本和其所属类的中心之间的距离总和最小。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求解结果，将每个样本指派到与其最近的中心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en-US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l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的类</a:t>
            </a:r>
            <a:r>
              <a:rPr lang="en-GB" dirty="0" err="1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GB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l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中。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0" y="3240485"/>
            <a:ext cx="312420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算法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然后，对给定的划分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再求各个类的中心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,m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,… ,</a:t>
            </a:r>
            <a:r>
              <a:rPr lang="en-US" dirty="0" err="1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en-US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) 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使得目标函数极小化：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就是说在划分确定的情况下，使样本和其所属类的中心之间的距离总和最小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求解结果，对于每个包含</a:t>
            </a:r>
            <a:r>
              <a:rPr lang="en-US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en-US" altLang="ja-JP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l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个样本的类</a:t>
            </a:r>
            <a:r>
              <a:rPr lang="en-GB" dirty="0" err="1"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lang="en-GB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l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更新其均值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en-US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l</a:t>
            </a:r>
            <a:endParaRPr lang="en-US" altLang="ja-JP" baseline="-25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重复以上两个步骤， 直到划分不再改变，得到聚类结果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0677" y="5009125"/>
            <a:ext cx="3625850" cy="8670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23" y="2598703"/>
            <a:ext cx="372110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均值聚类算法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862"/>
          <a:stretch>
            <a:fillRect/>
          </a:stretch>
        </p:blipFill>
        <p:spPr>
          <a:xfrm>
            <a:off x="1723422" y="2140680"/>
            <a:ext cx="7934928" cy="459891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给定含有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5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个样本的集合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试用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均值聚类算法将样本聚到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个类中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0" y="2800350"/>
            <a:ext cx="339090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" y="2071291"/>
            <a:ext cx="1004570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3396854"/>
            <a:ext cx="9880600" cy="88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4459287"/>
            <a:ext cx="88138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55750" y="2255280"/>
            <a:ext cx="9080500" cy="631337"/>
            <a:chOff x="1555750" y="2627239"/>
            <a:chExt cx="9080500" cy="6313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55750" y="2693988"/>
              <a:ext cx="9080500" cy="4699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641335">
              <a:off x="9050222" y="2627239"/>
              <a:ext cx="301237" cy="24756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655145">
              <a:off x="8793074" y="2992101"/>
              <a:ext cx="253189" cy="27976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2581" y="3087851"/>
              <a:ext cx="683701" cy="112916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76" y="2886274"/>
            <a:ext cx="4241800" cy="6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0" y="3538053"/>
            <a:ext cx="3644900" cy="5080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471478" y="4140334"/>
            <a:ext cx="9956800" cy="812800"/>
            <a:chOff x="1471478" y="4924155"/>
            <a:chExt cx="9956800" cy="8128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1478" y="4924155"/>
              <a:ext cx="9956800" cy="8128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80049" y="5222238"/>
              <a:ext cx="990600" cy="50800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1434" y="5050444"/>
            <a:ext cx="5740400" cy="406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3095" y="5554154"/>
            <a:ext cx="6337300" cy="381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8600" y="5943313"/>
            <a:ext cx="41148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算法特性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总体特点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基于划分的聚类方法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类别数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事先指定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以欧氏距离平方表示样本之间的距离，以中心或样本的均值表示类别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以样本和其所属类的中心之间的距离的总和为最优化的目标函数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得到的类别是平坦的、非层次化的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算法是迭代算法，不能保证得到全局最优。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算法特性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收敛性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均值聚类属于启发式方法，不能保证收敛到全局最优，初始中心的选择会直接影响聚类结果。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注意，类中心在聚类的过程中会发生移动，但是往往不会移动太大，因为在每一步，样本被分到与其最近的中心的类中。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马哈拉诺比斯距离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马哈拉诺比斯距离（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Mahalanobis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 dis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ance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简称马氏距离，也是另一种常用的相似度，考虑各个分量（特征）之间的相关性并与各个分量的尺度无关。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马哈拉诺比斯距离越大相似度越小，距离越小相似度越大。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给定一个样本集合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其协方差矩阵记作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S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样本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i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与样本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en-GB" altLang="zh-CN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j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之间的马哈拉诺比斯距离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en-GB" altLang="ja-JP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ij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定义为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0" y="4452147"/>
            <a:ext cx="1016000" cy="39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454257"/>
            <a:ext cx="4051300" cy="62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6188079"/>
            <a:ext cx="60960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算法特性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初始类的选择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选择不同的初始中心，会得到不同的聚类结果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初始中心的选择，比如可以用层次聚类对样本进行聚类，得到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个类时停止。然后从每个类中选取一个与中心距离最近的点。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算法特性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类别数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的选择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均值聚类中的类别数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值需要预先指定，而在实际应用中最优的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值是不知道的。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尝试用不同的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值聚类，检验得到聚类结果的质量，推测最优的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值。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聚类结果的质量可以用类的平均直径来衡量。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一般地，类别数变小时，平均直径会增加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类别数变大超过某个值以后，平均直径会不变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而这个值正是最优的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值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实验时，可以采用二分查找，快速找到最优的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值。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算法特性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0486" y="2738582"/>
            <a:ext cx="640080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相关系数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样本之间的相似度也可以用相关系数（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correlation coefficient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来表示。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相关系数的绝对值越接近于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，表示样本越相似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越接近于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，表示样本越不相似。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样本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en-US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i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与样本</a:t>
            </a:r>
            <a:r>
              <a:rPr lang="en-US" dirty="0" err="1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en-US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j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之间的相关系数定义为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l="48" t="4454" b="6589"/>
          <a:stretch>
            <a:fillRect/>
          </a:stretch>
        </p:blipFill>
        <p:spPr>
          <a:xfrm>
            <a:off x="1716147" y="5158154"/>
            <a:ext cx="4178301" cy="1582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386" y="5476649"/>
            <a:ext cx="41783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夹角余弦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样本之间的相似度也可以用夹角余弦（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cosine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来表示。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夹角余弦越接近于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，表示样本越相似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越接近于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，表示样本越不相似。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样本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en-US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i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与样本</a:t>
            </a:r>
            <a:r>
              <a:rPr lang="en-US" dirty="0" err="1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en-US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j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之间的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夹角余弦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定义为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691063"/>
            <a:ext cx="31877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相似度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用距离度量相似度时，距离越小样本越相似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用相关系数时，相关系数越大样本越相似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注意不同相似度度量得到的结果并不一定一致。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/>
              <a:t>从</a:t>
            </a:r>
            <a:r>
              <a:rPr lang="ja-JP" altLang="en-US"/>
              <a:t>右</a:t>
            </a:r>
            <a:r>
              <a:rPr lang="zh-CN" altLang="en-US" dirty="0"/>
              <a:t>图可以看出，如果从距离的角度看，</a:t>
            </a:r>
            <a:endParaRPr lang="en-GB" altLang="zh-CN" dirty="0"/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zh-CN" altLang="en-US" dirty="0"/>
              <a:t>和</a:t>
            </a:r>
            <a:r>
              <a:rPr lang="en-US" dirty="0"/>
              <a:t>B</a:t>
            </a:r>
            <a:r>
              <a:rPr lang="zh-CN" altLang="en-US" dirty="0"/>
              <a:t>比</a:t>
            </a:r>
            <a:r>
              <a:rPr lang="en-US" dirty="0"/>
              <a:t>A</a:t>
            </a:r>
            <a:r>
              <a:rPr lang="zh-CN" altLang="en-US" dirty="0"/>
              <a:t>和</a:t>
            </a:r>
            <a:r>
              <a:rPr lang="en-US" dirty="0"/>
              <a:t>C</a:t>
            </a:r>
            <a:r>
              <a:rPr lang="zh-CN" altLang="en-US" dirty="0"/>
              <a:t>更相似</a:t>
            </a:r>
            <a:endParaRPr lang="en-GB" dirty="0"/>
          </a:p>
          <a:p>
            <a:r>
              <a:rPr lang="zh-CN" altLang="en-US" dirty="0"/>
              <a:t>但从相关系数的角度看，</a:t>
            </a:r>
            <a:endParaRPr lang="en-GB" altLang="zh-CN" dirty="0"/>
          </a:p>
          <a:p>
            <a:pPr lvl="1"/>
            <a:r>
              <a:rPr lang="en-US" dirty="0"/>
              <a:t>A</a:t>
            </a:r>
            <a:r>
              <a:rPr lang="zh-CN" altLang="en-US" dirty="0"/>
              <a:t>和</a:t>
            </a:r>
            <a:r>
              <a:rPr lang="en-US" dirty="0"/>
              <a:t>C</a:t>
            </a:r>
            <a:r>
              <a:rPr lang="zh-CN" altLang="en-US" dirty="0"/>
              <a:t>比</a:t>
            </a:r>
            <a:r>
              <a:rPr lang="en-US" dirty="0"/>
              <a:t>A</a:t>
            </a:r>
            <a:r>
              <a:rPr lang="zh-CN" altLang="en-US" dirty="0"/>
              <a:t>和</a:t>
            </a:r>
            <a:r>
              <a:rPr lang="en-US" dirty="0"/>
              <a:t>B</a:t>
            </a:r>
            <a:r>
              <a:rPr lang="zh-CN" altLang="en-US" dirty="0"/>
              <a:t>更相似。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9146" y="3642946"/>
            <a:ext cx="43815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类或簇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通过聚类得到的类或簇，本质是样本的子集。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如果一个聚类方法假定一个样本只能属于一个类，或类的交集为空集，那么该方法称为硬聚类（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hard clustering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方法。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如果一个样本可以属于多个类，或类的交集不为空集，那么该方法称为软聚类（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soft clustering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方法。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3840</Words>
  <Application>WPS 演示</Application>
  <PresentationFormat>Widescreen</PresentationFormat>
  <Paragraphs>419</Paragraphs>
  <Slides>52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Arial</vt:lpstr>
      <vt:lpstr>宋体</vt:lpstr>
      <vt:lpstr>Wingdings</vt:lpstr>
      <vt:lpstr>DengXian</vt:lpstr>
      <vt:lpstr>Calibri</vt:lpstr>
      <vt:lpstr>微软雅黑</vt:lpstr>
      <vt:lpstr>Arial Unicode MS</vt:lpstr>
      <vt:lpstr>等线</vt:lpstr>
      <vt:lpstr>Calibri Light</vt:lpstr>
      <vt:lpstr>游ゴシック</vt:lpstr>
      <vt:lpstr>Segoe Print</vt:lpstr>
      <vt:lpstr>Office Theme</vt:lpstr>
      <vt:lpstr>PowerPoint 演示文稿</vt:lpstr>
      <vt:lpstr>相似度或距离</vt:lpstr>
      <vt:lpstr>闵可夫斯基距离</vt:lpstr>
      <vt:lpstr>闵可夫斯基距离</vt:lpstr>
      <vt:lpstr>马哈拉诺比斯距离</vt:lpstr>
      <vt:lpstr>相关系数</vt:lpstr>
      <vt:lpstr>夹角余弦</vt:lpstr>
      <vt:lpstr>相似度</vt:lpstr>
      <vt:lpstr>类或簇</vt:lpstr>
      <vt:lpstr>类或簇</vt:lpstr>
      <vt:lpstr>类或簇</vt:lpstr>
      <vt:lpstr>类或簇</vt:lpstr>
      <vt:lpstr>类或簇</vt:lpstr>
      <vt:lpstr>类或簇</vt:lpstr>
      <vt:lpstr>类或簇</vt:lpstr>
      <vt:lpstr>类或簇</vt:lpstr>
      <vt:lpstr>类或簇</vt:lpstr>
      <vt:lpstr>类与类之间的距离 </vt:lpstr>
      <vt:lpstr>类与类之间的距离 </vt:lpstr>
      <vt:lpstr>类与类之间的距离 </vt:lpstr>
      <vt:lpstr>类与类之间的距离 </vt:lpstr>
      <vt:lpstr>类与类之间的距离 </vt:lpstr>
      <vt:lpstr>层次聚类</vt:lpstr>
      <vt:lpstr>层次聚类</vt:lpstr>
      <vt:lpstr>聚合聚类的具体过程 </vt:lpstr>
      <vt:lpstr>聚合聚类</vt:lpstr>
      <vt:lpstr>聚合聚类算法 </vt:lpstr>
      <vt:lpstr>例</vt:lpstr>
      <vt:lpstr>例</vt:lpstr>
      <vt:lpstr>例</vt:lpstr>
      <vt:lpstr>例</vt:lpstr>
      <vt:lpstr>例</vt:lpstr>
      <vt:lpstr>k均值聚类</vt:lpstr>
      <vt:lpstr>模型</vt:lpstr>
      <vt:lpstr>模型</vt:lpstr>
      <vt:lpstr>策略</vt:lpstr>
      <vt:lpstr>策略</vt:lpstr>
      <vt:lpstr>策略</vt:lpstr>
      <vt:lpstr>策略</vt:lpstr>
      <vt:lpstr>策略</vt:lpstr>
      <vt:lpstr>算法</vt:lpstr>
      <vt:lpstr>算法</vt:lpstr>
      <vt:lpstr>算法</vt:lpstr>
      <vt:lpstr>k均值聚类算法</vt:lpstr>
      <vt:lpstr>例</vt:lpstr>
      <vt:lpstr>例</vt:lpstr>
      <vt:lpstr>例</vt:lpstr>
      <vt:lpstr>算法特性</vt:lpstr>
      <vt:lpstr>算法特性</vt:lpstr>
      <vt:lpstr>算法特性</vt:lpstr>
      <vt:lpstr>算法特性</vt:lpstr>
      <vt:lpstr>算法特性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Xingyu Chen</dc:creator>
  <cp:lastModifiedBy>王倩</cp:lastModifiedBy>
  <cp:revision>15</cp:revision>
  <dcterms:created xsi:type="dcterms:W3CDTF">2019-08-31T07:04:00Z</dcterms:created>
  <dcterms:modified xsi:type="dcterms:W3CDTF">2019-09-12T06:08:05Z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