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70"/>
  </p:handoutMasterIdLst>
  <p:sldIdLst>
    <p:sldId id="385" r:id="rId3"/>
    <p:sldId id="471" r:id="rId5"/>
    <p:sldId id="472" r:id="rId6"/>
    <p:sldId id="473" r:id="rId7"/>
    <p:sldId id="474" r:id="rId8"/>
    <p:sldId id="475" r:id="rId9"/>
    <p:sldId id="476" r:id="rId10"/>
    <p:sldId id="477" r:id="rId11"/>
    <p:sldId id="478" r:id="rId12"/>
    <p:sldId id="479" r:id="rId13"/>
    <p:sldId id="480" r:id="rId14"/>
    <p:sldId id="481" r:id="rId15"/>
    <p:sldId id="512" r:id="rId16"/>
    <p:sldId id="513" r:id="rId17"/>
    <p:sldId id="514" r:id="rId18"/>
    <p:sldId id="482" r:id="rId19"/>
    <p:sldId id="515" r:id="rId20"/>
    <p:sldId id="516" r:id="rId21"/>
    <p:sldId id="517" r:id="rId22"/>
    <p:sldId id="518" r:id="rId23"/>
    <p:sldId id="519" r:id="rId24"/>
    <p:sldId id="520" r:id="rId25"/>
    <p:sldId id="521" r:id="rId26"/>
    <p:sldId id="483" r:id="rId27"/>
    <p:sldId id="484" r:id="rId28"/>
    <p:sldId id="485" r:id="rId29"/>
    <p:sldId id="486" r:id="rId30"/>
    <p:sldId id="487" r:id="rId31"/>
    <p:sldId id="488" r:id="rId32"/>
    <p:sldId id="489" r:id="rId33"/>
    <p:sldId id="490" r:id="rId34"/>
    <p:sldId id="491" r:id="rId35"/>
    <p:sldId id="492" r:id="rId36"/>
    <p:sldId id="493" r:id="rId37"/>
    <p:sldId id="494" r:id="rId38"/>
    <p:sldId id="495" r:id="rId39"/>
    <p:sldId id="496" r:id="rId40"/>
    <p:sldId id="497" r:id="rId41"/>
    <p:sldId id="498" r:id="rId42"/>
    <p:sldId id="499" r:id="rId43"/>
    <p:sldId id="500" r:id="rId44"/>
    <p:sldId id="501" r:id="rId45"/>
    <p:sldId id="522" r:id="rId46"/>
    <p:sldId id="502" r:id="rId47"/>
    <p:sldId id="503" r:id="rId48"/>
    <p:sldId id="504" r:id="rId49"/>
    <p:sldId id="505" r:id="rId50"/>
    <p:sldId id="506" r:id="rId51"/>
    <p:sldId id="507" r:id="rId52"/>
    <p:sldId id="508" r:id="rId53"/>
    <p:sldId id="509" r:id="rId54"/>
    <p:sldId id="510" r:id="rId55"/>
    <p:sldId id="511" r:id="rId56"/>
    <p:sldId id="523" r:id="rId57"/>
    <p:sldId id="524" r:id="rId58"/>
    <p:sldId id="525" r:id="rId59"/>
    <p:sldId id="526" r:id="rId60"/>
    <p:sldId id="538" r:id="rId61"/>
    <p:sldId id="539" r:id="rId62"/>
    <p:sldId id="540" r:id="rId63"/>
    <p:sldId id="527" r:id="rId64"/>
    <p:sldId id="528" r:id="rId65"/>
    <p:sldId id="529" r:id="rId66"/>
    <p:sldId id="530" r:id="rId67"/>
    <p:sldId id="531" r:id="rId68"/>
    <p:sldId id="532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9"/>
  </p:normalViewPr>
  <p:slideViewPr>
    <p:cSldViewPr snapToGrid="0" snapToObjects="1">
      <p:cViewPr>
        <p:scale>
          <a:sx n="85" d="100"/>
          <a:sy n="85" d="100"/>
        </p:scale>
        <p:origin x="39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99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3" Type="http://schemas.openxmlformats.org/officeDocument/2006/relationships/tableStyles" Target="tableStyles.xml"/><Relationship Id="rId72" Type="http://schemas.openxmlformats.org/officeDocument/2006/relationships/viewProps" Target="viewProps.xml"/><Relationship Id="rId71" Type="http://schemas.openxmlformats.org/officeDocument/2006/relationships/presProps" Target="presProps.xml"/><Relationship Id="rId70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D55D5-747B-8841-BC74-B076B2F14CD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1AF2E-477B-7949-991F-8B24524F834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C4D32-FF18-174D-A15A-28E144CE9A6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79A71-C689-B64A-88E5-2B16179AA0C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/>
              <a:t>同学们好！我叫袁春，来自清华大学深圳研究生院，欢迎来到统计学习方法的课堂。</a:t>
            </a: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F6292-CFE9-1B49-A9F3-08B94B8117A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CB79-1209-604E-B283-08CC1C3FFF3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E783-D709-3446-8E20-A7C7CB209C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CB79-1209-604E-B283-08CC1C3FFF3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E783-D709-3446-8E20-A7C7CB209C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CB79-1209-604E-B283-08CC1C3FFF3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E783-D709-3446-8E20-A7C7CB209C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615" y="1073150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7574"/>
            <a:ext cx="10515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CB79-1209-604E-B283-08CC1C3FFF3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E783-D709-3446-8E20-A7C7CB209C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CB79-1209-604E-B283-08CC1C3FFF3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E783-D709-3446-8E20-A7C7CB209C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CB79-1209-604E-B283-08CC1C3FFF3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E783-D709-3446-8E20-A7C7CB209C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CB79-1209-604E-B283-08CC1C3FFF3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E783-D709-3446-8E20-A7C7CB209C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CB79-1209-604E-B283-08CC1C3FFF3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E783-D709-3446-8E20-A7C7CB209C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CB79-1209-604E-B283-08CC1C3FFF3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E783-D709-3446-8E20-A7C7CB209C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CB79-1209-604E-B283-08CC1C3FFF3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E783-D709-3446-8E20-A7C7CB209C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CB79-1209-604E-B283-08CC1C3FFF3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E783-D709-3446-8E20-A7C7CB209C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FCB79-1209-604E-B283-08CC1C3FFF3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CE783-D709-3446-8E20-A7C7CB209C63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5015" y="0"/>
            <a:ext cx="1216197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image" Target="../media/image68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3.png"/><Relationship Id="rId8" Type="http://schemas.openxmlformats.org/officeDocument/2006/relationships/image" Target="../media/image82.png"/><Relationship Id="rId7" Type="http://schemas.openxmlformats.org/officeDocument/2006/relationships/image" Target="../media/image81.png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1" Type="http://schemas.openxmlformats.org/officeDocument/2006/relationships/notesSlide" Target="../notesSlides/notesSlide33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image" Target="../media/image84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image" Target="../media/image65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0.png"/><Relationship Id="rId2" Type="http://schemas.openxmlformats.org/officeDocument/2006/relationships/image" Target="../media/image66.png"/><Relationship Id="rId1" Type="http://schemas.openxmlformats.org/officeDocument/2006/relationships/image" Target="../media/image8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6.png"/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image" Target="../media/image9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image" Target="../media/image94.png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image" Target="../media/image10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7.pn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image" Target="../media/image10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image" Target="../media/image111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Relationship Id="rId3" Type="http://schemas.openxmlformats.org/officeDocument/2006/relationships/image" Target="../media/image118.png"/><Relationship Id="rId2" Type="http://schemas.openxmlformats.org/officeDocument/2006/relationships/image" Target="../media/image66.png"/><Relationship Id="rId1" Type="http://schemas.openxmlformats.org/officeDocument/2006/relationships/image" Target="../media/image11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8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image" Target="../media/image12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8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0.png"/><Relationship Id="rId1" Type="http://schemas.openxmlformats.org/officeDocument/2006/relationships/image" Target="../media/image129.png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4.png"/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image" Target="../media/image131.png"/></Relationships>
</file>

<file path=ppt/slides/_rels/slide5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9.png"/><Relationship Id="rId4" Type="http://schemas.openxmlformats.org/officeDocument/2006/relationships/image" Target="../media/image138.png"/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image" Target="../media/image13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0.png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image" Target="../media/image141.png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image" Target="../media/image144.png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image" Target="../media/image147.png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image" Target="../media/image150.png"/></Relationships>
</file>

<file path=ppt/slides/_rels/slide5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6.png"/><Relationship Id="rId4" Type="http://schemas.openxmlformats.org/officeDocument/2006/relationships/image" Target="../media/image145.png"/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image" Target="../media/image153.png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4.png"/><Relationship Id="rId8" Type="http://schemas.openxmlformats.org/officeDocument/2006/relationships/image" Target="../media/image163.png"/><Relationship Id="rId7" Type="http://schemas.openxmlformats.org/officeDocument/2006/relationships/image" Target="../media/image162.png"/><Relationship Id="rId6" Type="http://schemas.openxmlformats.org/officeDocument/2006/relationships/image" Target="../media/image145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3" Type="http://schemas.openxmlformats.org/officeDocument/2006/relationships/notesSlide" Target="../notesSlides/notesSlide59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66.png"/><Relationship Id="rId10" Type="http://schemas.openxmlformats.org/officeDocument/2006/relationships/image" Target="../media/image165.png"/><Relationship Id="rId1" Type="http://schemas.openxmlformats.org/officeDocument/2006/relationships/image" Target="../media/image15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0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5" Type="http://schemas.openxmlformats.org/officeDocument/2006/relationships/image" Target="../media/image171.png"/><Relationship Id="rId4" Type="http://schemas.openxmlformats.org/officeDocument/2006/relationships/image" Target="../media/image170.png"/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image" Target="../media/image16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3.png"/></Relationships>
</file>

<file path=ppt/slides/_rels/slide6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image" Target="../media/image174.png"/></Relationships>
</file>

<file path=ppt/slides/_rels/slide6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image" Target="../media/image177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3.png"/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image" Target="../media/image18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4.png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6.png"/><Relationship Id="rId1" Type="http://schemas.openxmlformats.org/officeDocument/2006/relationships/image" Target="../media/image18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28205" y="0"/>
            <a:ext cx="9144000" cy="2223458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TextBox 5"/>
          <p:cNvSpPr txBox="1"/>
          <p:nvPr/>
        </p:nvSpPr>
        <p:spPr>
          <a:xfrm>
            <a:off x="2755270" y="3600190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DengXian" panose="02010600030101010101" pitchFamily="2" charset="-122"/>
                <a:ea typeface="DengXian" panose="02010600030101010101" pitchFamily="2" charset="-122"/>
              </a:rPr>
              <a:t>第</a:t>
            </a:r>
            <a:r>
              <a:rPr lang="ja-JP" altLang="en-US" sz="3600">
                <a:latin typeface="DengXian" panose="02010600030101010101" pitchFamily="2" charset="-122"/>
                <a:ea typeface="DengXian" panose="02010600030101010101" pitchFamily="2" charset="-122"/>
              </a:rPr>
              <a:t>十五</a:t>
            </a:r>
            <a:r>
              <a:rPr lang="zh-CN" altLang="en-US" sz="3600" dirty="0">
                <a:latin typeface="DengXian" panose="02010600030101010101" pitchFamily="2" charset="-122"/>
                <a:ea typeface="DengXian" panose="02010600030101010101" pitchFamily="2" charset="-122"/>
              </a:rPr>
              <a:t>章</a:t>
            </a:r>
            <a:br>
              <a:rPr lang="en-US" altLang="zh-CN" sz="3600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r>
              <a:rPr lang="ja-JP" altLang="en-US" sz="3600">
                <a:latin typeface="DengXian" panose="02010600030101010101" pitchFamily="2" charset="-122"/>
                <a:ea typeface="DengXian" panose="02010600030101010101" pitchFamily="2" charset="-122"/>
              </a:rPr>
              <a:t>奇异值分解</a:t>
            </a:r>
            <a:endParaRPr lang="en-US" altLang="zh-CN" sz="3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81131" y="5523423"/>
            <a:ext cx="318257" cy="318257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7" name="直接连接符 6"/>
          <p:cNvCxnSpPr/>
          <p:nvPr/>
        </p:nvCxnSpPr>
        <p:spPr>
          <a:xfrm>
            <a:off x="6874960" y="5834491"/>
            <a:ext cx="3306170" cy="0"/>
          </a:xfrm>
          <a:prstGeom prst="line">
            <a:avLst/>
          </a:prstGeom>
          <a:ln w="19050">
            <a:solidFill>
              <a:srgbClr val="782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277248" y="2255492"/>
            <a:ext cx="7050146" cy="385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8328711" y="2255408"/>
            <a:ext cx="2302809" cy="38599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727" y="1171646"/>
            <a:ext cx="2777692" cy="933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奇异值分解基本定理</a:t>
            </a:r>
            <a:r>
              <a:rPr lang="en-GB" dirty="0">
                <a:effectLst/>
              </a:rPr>
              <a:t> 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(1</a:t>
            </a:r>
            <a:r>
              <a:rPr lang="zh-CN" altLang="en-US" dirty="0"/>
              <a:t>）确定</a:t>
            </a:r>
            <a:r>
              <a:rPr lang="en-US" dirty="0"/>
              <a:t>V</a:t>
            </a:r>
            <a:r>
              <a:rPr lang="zh-CN" altLang="en-US" dirty="0"/>
              <a:t>和</a:t>
            </a:r>
            <a:endParaRPr lang="en-GB" dirty="0"/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首先构造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阶正交实矩阵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V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和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m x n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矩形对角实矩阵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矩阵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是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m x n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实矩阵，则矩阵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en-US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是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阶实对称矩阵。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因而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en-US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的特征值都是实数，并且存在一个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阶正交实矩阵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V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实现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en-US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的对角化，使得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V</a:t>
            </a:r>
            <a:r>
              <a:rPr lang="en-US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en-US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)V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A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成立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其中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是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阶对角矩阵，其对角线元素由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en-US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的特征值组成。</a:t>
            </a:r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2135" y="2187574"/>
            <a:ext cx="304800" cy="39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8858" y="3232150"/>
            <a:ext cx="304800" cy="393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奇异值分解基本定理</a:t>
            </a:r>
            <a:r>
              <a:rPr lang="en-GB" dirty="0">
                <a:effectLst/>
              </a:rPr>
              <a:t> 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而且，</a:t>
            </a:r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en-US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的特征值都是非负的。事实上，令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是</a:t>
            </a:r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en-US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的一个特征值，</a:t>
            </a:r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x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是对应的特征向量，则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于是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7687" y="2187574"/>
            <a:ext cx="486019" cy="507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929" y="3032625"/>
            <a:ext cx="4666758" cy="792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208" y="4177799"/>
            <a:ext cx="18542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奇异值分解基本定理</a:t>
            </a:r>
            <a:r>
              <a:rPr lang="en-GB" dirty="0">
                <a:effectLst/>
              </a:rPr>
              <a:t> 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可以假设正交矩阵</a:t>
            </a:r>
            <a:r>
              <a:rPr lang="en-GB" dirty="0">
                <a:latin typeface="DengXian" panose="02010600030101010101" pitchFamily="2" charset="-122"/>
                <a:ea typeface="DengXian" panose="02010600030101010101" pitchFamily="2" charset="-122"/>
              </a:rPr>
              <a:t>V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的列的排列使得对应的特征值形成降序排列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计算特征值的平方根（实际就是矩阵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的奇异值）</a:t>
            </a:r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设矩阵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的秩是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r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,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rank(A) = r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，则矩阵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en-GB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的秩也是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r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1515" y="2739171"/>
            <a:ext cx="2717800" cy="546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515" y="3682633"/>
            <a:ext cx="32639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奇异值分解基本定理</a:t>
            </a:r>
            <a:r>
              <a:rPr lang="en-GB" dirty="0">
                <a:effectLst/>
              </a:rPr>
              <a:t> 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由于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en-GB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是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对称矩阵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 它的秩等于正的特征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值的个数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所以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对应地有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令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其中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v</a:t>
            </a:r>
            <a:r>
              <a:rPr lang="en-US" altLang="ja-JP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,… ,</a:t>
            </a:r>
            <a:r>
              <a:rPr lang="en-US" altLang="ja-JP" dirty="0" err="1">
                <a:latin typeface="DengXian" panose="02010600030101010101" pitchFamily="2" charset="-122"/>
                <a:ea typeface="DengXian" panose="02010600030101010101" pitchFamily="2" charset="-122"/>
              </a:rPr>
              <a:t>v</a:t>
            </a:r>
            <a:r>
              <a:rPr lang="en-US" altLang="ja-JP" baseline="-25000" dirty="0" err="1">
                <a:latin typeface="DengXian" panose="02010600030101010101" pitchFamily="2" charset="-122"/>
                <a:ea typeface="DengXian" panose="02010600030101010101" pitchFamily="2" charset="-122"/>
              </a:rPr>
              <a:t>r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为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en-GB" altLang="ja-JP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的正特征值对应的特征向量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v</a:t>
            </a:r>
            <a:r>
              <a:rPr lang="en-US" altLang="ja-JP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r+1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,… ,</a:t>
            </a:r>
            <a:r>
              <a:rPr lang="en-US" altLang="ja-JP" dirty="0" err="1">
                <a:latin typeface="DengXian" panose="02010600030101010101" pitchFamily="2" charset="-122"/>
                <a:ea typeface="DengXian" panose="02010600030101010101" pitchFamily="2" charset="-122"/>
              </a:rPr>
              <a:t>v</a:t>
            </a:r>
            <a:r>
              <a:rPr lang="en-US" altLang="ja-JP" baseline="-25000" dirty="0" err="1"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为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0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特征值对应的特征向量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则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这就是矩阵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的奇异值分解中的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阶正交矩阵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V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。</a:t>
            </a:r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9115" y="2625970"/>
            <a:ext cx="5562600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3245859"/>
            <a:ext cx="5676900" cy="40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50" y="3757857"/>
            <a:ext cx="5600700" cy="41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957" y="4765385"/>
            <a:ext cx="1435100" cy="330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81057" y="480393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15.6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9282" y="4806460"/>
            <a:ext cx="2197100" cy="1282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奇异值分解基本定理</a:t>
            </a:r>
            <a:r>
              <a:rPr lang="en-GB" dirty="0">
                <a:effectLst/>
              </a:rPr>
              <a:t> 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9871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令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则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是一个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r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阶对角矩阵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，其对角线元素为按降序排列的正的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		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，于是 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m x n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矩形对角矩阵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可以表为 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/>
              <a:t>这就是矩阵</a:t>
            </a:r>
            <a:r>
              <a:rPr lang="en-US" dirty="0"/>
              <a:t>A</a:t>
            </a:r>
            <a:r>
              <a:rPr lang="zh-CN" altLang="en-US" dirty="0"/>
              <a:t>的奇异值分解中的 </a:t>
            </a:r>
            <a:r>
              <a:rPr lang="en-US" altLang="zh-CN" dirty="0"/>
              <a:t>m x n</a:t>
            </a:r>
            <a:r>
              <a:rPr lang="zh-CN" altLang="en-US" dirty="0"/>
              <a:t> 矩形对角矩阵</a:t>
            </a:r>
            <a:endParaRPr lang="en-GB" dirty="0"/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0" y="1923805"/>
            <a:ext cx="3213100" cy="203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669" y="4298827"/>
            <a:ext cx="330200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530" y="4653629"/>
            <a:ext cx="1664678" cy="4521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-1" r="31667" b="-24169"/>
          <a:stretch>
            <a:fillRect/>
          </a:stretch>
        </p:blipFill>
        <p:spPr>
          <a:xfrm>
            <a:off x="6914662" y="4477569"/>
            <a:ext cx="260350" cy="3784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t="-1" r="31667" b="-24169"/>
          <a:stretch>
            <a:fillRect/>
          </a:stretch>
        </p:blipFill>
        <p:spPr>
          <a:xfrm>
            <a:off x="8881351" y="6089160"/>
            <a:ext cx="260350" cy="3784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36382" y="560018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15.7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奇异值分解基本定理</a:t>
            </a:r>
            <a:r>
              <a:rPr lang="en-GB" dirty="0">
                <a:effectLst/>
              </a:rPr>
              <a:t> 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在式（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15.6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）中，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V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的列向量是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en-GB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对应于特征值为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0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的特征向量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因此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于是，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V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的列向量构成了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en-GB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的零空间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N(A</a:t>
            </a:r>
            <a:r>
              <a:rPr lang="en-GB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A)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而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N(A</a:t>
            </a:r>
            <a:r>
              <a:rPr lang="en-GB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A) = N(A)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。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所以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V2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的列向量构成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的零空间的一组标准正交基。因此，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由于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V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是正交矩阵，由式（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15.6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）可得</a:t>
            </a:r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4419" y="2858477"/>
            <a:ext cx="3416300" cy="48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492" y="4495494"/>
            <a:ext cx="1041400" cy="44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019" y="5784850"/>
            <a:ext cx="3975100" cy="838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90478" y="635424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15.11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奇异值分解基本定理</a:t>
            </a:r>
            <a:r>
              <a:rPr lang="en-GB" dirty="0">
                <a:effectLst/>
              </a:rPr>
              <a:t> 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确定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U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接着构造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阶正交实矩阵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令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则有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793393" y="3710215"/>
            <a:ext cx="3022600" cy="1260664"/>
            <a:chOff x="3793393" y="3710215"/>
            <a:chExt cx="3022600" cy="126066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93393" y="3836193"/>
              <a:ext cx="3022600" cy="10541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14686" y="3710215"/>
              <a:ext cx="562015" cy="2794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5055310" y="3811735"/>
              <a:ext cx="279399" cy="2794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332375" y="4395052"/>
              <a:ext cx="215783" cy="2794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149841" y="4378610"/>
              <a:ext cx="215783" cy="279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375917" y="4723288"/>
              <a:ext cx="215783" cy="2794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009458" y="4766498"/>
              <a:ext cx="107893" cy="139702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915" y="5710289"/>
            <a:ext cx="1460500" cy="419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16352" y="396089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15.12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40774" y="576005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15.14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奇异值分解基本定理</a:t>
            </a:r>
            <a:r>
              <a:rPr lang="en-GB" dirty="0">
                <a:effectLst/>
              </a:rPr>
              <a:t> 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U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的列向量构成了一组标准正交集，因为</a:t>
            </a:r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0115" y="2804870"/>
            <a:ext cx="4800600" cy="2705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41074" y="494396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15.15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奇异值分解基本定理</a:t>
            </a:r>
            <a:r>
              <a:rPr lang="en-GB" dirty="0">
                <a:effectLst/>
              </a:rPr>
              <a:t> 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由式（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15.12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）和式（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15.15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）可知，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u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, u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,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…, </a:t>
            </a:r>
            <a:r>
              <a:rPr lang="en-US" altLang="ja-JP" dirty="0" err="1">
                <a:latin typeface="DengXian" panose="02010600030101010101" pitchFamily="2" charset="-122"/>
                <a:ea typeface="DengXian" panose="02010600030101010101" pitchFamily="2" charset="-122"/>
              </a:rPr>
              <a:t>u</a:t>
            </a:r>
            <a:r>
              <a:rPr lang="en-US" altLang="ja-JP" baseline="-25000" dirty="0" err="1">
                <a:latin typeface="DengXian" panose="02010600030101010101" pitchFamily="2" charset="-122"/>
                <a:ea typeface="DengXian" panose="02010600030101010101" pitchFamily="2" charset="-122"/>
              </a:rPr>
              <a:t>r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构成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的列空间的一组标准正交基， 列空间的维数为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r</a:t>
            </a:r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如果将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看成是从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R</a:t>
            </a:r>
            <a:r>
              <a:rPr lang="en-GB" altLang="ja-JP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到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R</a:t>
            </a:r>
            <a:r>
              <a:rPr lang="en-GB" altLang="ja-JP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的线性变换，则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的列空间和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的值域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R(A</a:t>
            </a:r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是相同的。因此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u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, u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,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…, </a:t>
            </a:r>
            <a:r>
              <a:rPr lang="en-US" altLang="ja-JP" dirty="0" err="1">
                <a:latin typeface="DengXian" panose="02010600030101010101" pitchFamily="2" charset="-122"/>
                <a:ea typeface="DengXian" panose="02010600030101010101" pitchFamily="2" charset="-122"/>
              </a:rPr>
              <a:t>u</a:t>
            </a:r>
            <a:r>
              <a:rPr lang="en-US" altLang="ja-JP" baseline="-25000" dirty="0" err="1">
                <a:latin typeface="DengXian" panose="02010600030101010101" pitchFamily="2" charset="-122"/>
                <a:ea typeface="DengXian" panose="02010600030101010101" pitchFamily="2" charset="-122"/>
              </a:rPr>
              <a:t>r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也是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R(A</a:t>
            </a:r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的一组标准正交基。</a:t>
            </a:r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若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    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表示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R(A)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的正交补，则有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R(A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的维数为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r, 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的维数为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m – r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，两者的维数之和等于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。而且有</a:t>
            </a:r>
            <a:r>
              <a:rPr lang="en-GB" dirty="0">
                <a:latin typeface="DengXian" panose="02010600030101010101" pitchFamily="2" charset="-122"/>
                <a:ea typeface="DengXian" panose="02010600030101010101" pitchFamily="2" charset="-122"/>
              </a:rPr>
              <a:t>		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N(A</a:t>
            </a:r>
            <a:r>
              <a:rPr lang="en-US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）成立</a:t>
            </a:r>
            <a:r>
              <a:rPr lang="en-GB" dirty="0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endParaRPr lang="en-GB" dirty="0">
              <a:effectLst/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7949" y="5039856"/>
            <a:ext cx="762000" cy="34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6098" y="5039856"/>
            <a:ext cx="762000" cy="34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4647" y="5595212"/>
            <a:ext cx="7620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奇异值分解基本定理</a:t>
            </a:r>
            <a:r>
              <a:rPr lang="en-GB" dirty="0">
                <a:effectLst/>
              </a:rPr>
              <a:t> 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令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	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为</a:t>
            </a:r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N(A</a:t>
            </a:r>
            <a:r>
              <a:rPr lang="en-US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的一组标准正交基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并令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则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u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, u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,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…, u</a:t>
            </a:r>
            <a:r>
              <a:rPr lang="en-US" altLang="ja-JP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构成了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R</a:t>
            </a:r>
            <a:r>
              <a:rPr lang="en-US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的一组标准正交基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。因此，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U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是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阶正交矩阵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。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这就是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矩阵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的奇异值分解中的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阶正交矩阵。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2469" y="2252663"/>
            <a:ext cx="2209800" cy="29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129" y="2803551"/>
            <a:ext cx="3390900" cy="952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40415" y="338671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15.16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定义与定理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0539" y="2396881"/>
            <a:ext cx="5486400" cy="29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015" y="2766646"/>
            <a:ext cx="8966200" cy="2070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512" y="4538784"/>
            <a:ext cx="2755900" cy="223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奇异值分解基本定理</a:t>
            </a:r>
            <a:r>
              <a:rPr lang="en-GB" dirty="0">
                <a:effectLst/>
              </a:rPr>
              <a:t> 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3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证明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由式（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15.6)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、式（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15.7)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、式（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15.11)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、式（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15.14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）和式（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15.16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）得</a:t>
            </a:r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0084" y="2261057"/>
            <a:ext cx="1295400" cy="3683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507784" y="3622859"/>
            <a:ext cx="4648200" cy="2621802"/>
            <a:chOff x="3507784" y="3513137"/>
            <a:chExt cx="4648200" cy="262180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t="4562" b="3446"/>
            <a:stretch>
              <a:fillRect/>
            </a:stretch>
          </p:blipFill>
          <p:spPr>
            <a:xfrm>
              <a:off x="3507784" y="3856739"/>
              <a:ext cx="4648200" cy="22782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6569" y="5193331"/>
              <a:ext cx="850900" cy="77351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1971" y="4703760"/>
              <a:ext cx="850900" cy="77351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4040" y="3738450"/>
              <a:ext cx="377978" cy="34360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9112" y="3513137"/>
              <a:ext cx="850900" cy="3436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紧奇异值分解与截断奇异值分解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	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 又称为矩阵的完全奇异值分解（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full singular value decomposition)</a:t>
            </a:r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实际常用的是奇异值分解的紧凑形式和截断形式。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紧奇异值分解是与原始矩阵等秩的奇异值分解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截断奇异值分解是比原始矩阵低秩的奇异值分解。</a:t>
            </a:r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1718" y="2187574"/>
            <a:ext cx="13335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7350" y="2965913"/>
            <a:ext cx="2841354" cy="10944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紧奇异值分解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设有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m x n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实矩阵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其秋为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rank(A)=r, </a:t>
            </a:r>
            <a:r>
              <a:rPr lang="en-GB" altLang="zh-CN" dirty="0" err="1">
                <a:latin typeface="DengXian" panose="02010600030101010101" pitchFamily="2" charset="-122"/>
                <a:ea typeface="DengXian" panose="02010600030101010101" pitchFamily="2" charset="-122"/>
              </a:rPr>
              <a:t>r≤min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GB" altLang="zh-CN" dirty="0" err="1">
                <a:latin typeface="DengXian" panose="02010600030101010101" pitchFamily="2" charset="-122"/>
                <a:ea typeface="DengXian" panose="02010600030101010101" pitchFamily="2" charset="-122"/>
              </a:rPr>
              <a:t>m,n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则称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为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的紧奇异值分解（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compact singular value decomposition)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即</a:t>
            </a:r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U</a:t>
            </a:r>
            <a:r>
              <a:rPr lang="en-GB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r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：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x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r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矩阵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V</a:t>
            </a:r>
            <a:r>
              <a:rPr lang="en-GB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r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：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x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r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矩阵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：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r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阶对角矩阵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矩阵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U</a:t>
            </a:r>
            <a:r>
              <a:rPr lang="en-GB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r </a:t>
            </a:r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由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完全奇异值分解中的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U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的前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r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列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、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矩阵</a:t>
            </a:r>
            <a:r>
              <a:rPr lang="en-GB" altLang="ja-JP" dirty="0" err="1">
                <a:latin typeface="DengXian" panose="02010600030101010101" pitchFamily="2" charset="-122"/>
                <a:ea typeface="DengXian" panose="02010600030101010101" pitchFamily="2" charset="-122"/>
              </a:rPr>
              <a:t>V</a:t>
            </a:r>
            <a:r>
              <a:rPr lang="en-GB" altLang="ja-JP" baseline="-25000" dirty="0" err="1">
                <a:latin typeface="DengXian" panose="02010600030101010101" pitchFamily="2" charset="-122"/>
                <a:ea typeface="DengXian" panose="02010600030101010101" pitchFamily="2" charset="-122"/>
              </a:rPr>
              <a:t>r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的前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r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列、矩阵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凡由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的前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r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个对角线元素得到。紧奇异值分解的对角矩阵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的秩与原始矩阵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的秩相等。 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615" y="2187574"/>
            <a:ext cx="965200" cy="43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826" y="4459288"/>
            <a:ext cx="541386" cy="4107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829" y="5304402"/>
            <a:ext cx="541386" cy="4107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958" y="5773335"/>
            <a:ext cx="541386" cy="4107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876" y="5773335"/>
            <a:ext cx="2159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例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矩阵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的秩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r = 3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7115" y="2798198"/>
            <a:ext cx="2273300" cy="222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440" y="5262226"/>
            <a:ext cx="1524000" cy="3683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例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的紧奇异值分解是 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8450" y="2214563"/>
            <a:ext cx="1524000" cy="368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966" y="3000966"/>
            <a:ext cx="2590800" cy="2374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665" y="3576638"/>
            <a:ext cx="2349500" cy="1397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961" y="3519488"/>
            <a:ext cx="2540000" cy="1511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9281" y="3697287"/>
            <a:ext cx="662170" cy="3751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6014" y="4786083"/>
            <a:ext cx="662170" cy="18755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截断奇异值分解 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在矩阵的奇异值分解中，只取最大的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个奇异值（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k&lt;r, r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为矩阵的秩）对应的部分，就得到矩阵的截断奇异值分解。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实际应用中提到矩阵的奇异值分解时，通常指截断奇异值分解。</a:t>
            </a:r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截断奇异值分解 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700" y="4639244"/>
            <a:ext cx="8610600" cy="9652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821696" y="2847491"/>
            <a:ext cx="8636000" cy="2018977"/>
            <a:chOff x="1778000" y="2305050"/>
            <a:chExt cx="8636000" cy="201897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10184"/>
            <a:stretch>
              <a:fillRect/>
            </a:stretch>
          </p:blipFill>
          <p:spPr>
            <a:xfrm>
              <a:off x="1778000" y="2305050"/>
              <a:ext cx="8636000" cy="201897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9791" y="2398712"/>
              <a:ext cx="1424338" cy="254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"/>
          <a:srcRect l="5838" t="48683" r="41604" b="1317"/>
          <a:stretch>
            <a:fillRect/>
          </a:stretch>
        </p:blipFill>
        <p:spPr>
          <a:xfrm>
            <a:off x="7965806" y="4459288"/>
            <a:ext cx="3624450" cy="2292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例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矩阵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的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秩为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3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若取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=2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则其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截断奇异值分解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是</a:t>
            </a:r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787" y="1636593"/>
            <a:ext cx="2933700" cy="2463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128" y="4287838"/>
            <a:ext cx="2184400" cy="34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/>
          <a:srcRect b="51654"/>
          <a:stretch>
            <a:fillRect/>
          </a:stretch>
        </p:blipFill>
        <p:spPr>
          <a:xfrm>
            <a:off x="1078745" y="4630738"/>
            <a:ext cx="6896100" cy="2216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几何解释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从线性变换的角度理解奇异值分解， 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m x n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矩阵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表示从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维空间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R</a:t>
            </a:r>
            <a:r>
              <a:rPr lang="en-GB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到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维空间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R</a:t>
            </a:r>
            <a:r>
              <a:rPr lang="en-GB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的一个线性变换，</a:t>
            </a:r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x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和</a:t>
            </a:r>
            <a:r>
              <a:rPr lang="en-GB" altLang="ja-JP" dirty="0" err="1">
                <a:latin typeface="DengXian" panose="02010600030101010101" pitchFamily="2" charset="-122"/>
                <a:ea typeface="DengXian" panose="02010600030101010101" pitchFamily="2" charset="-122"/>
              </a:rPr>
              <a:t>Ax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分别是各自空间的向量。 </a:t>
            </a:r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/>
              <a:t>线性变换可以分解为三个简单的变换：</a:t>
            </a:r>
            <a:endParaRPr lang="en-US" altLang="zh-CN" dirty="0"/>
          </a:p>
          <a:p>
            <a:pPr lvl="1"/>
            <a:r>
              <a:rPr lang="zh-CN" altLang="en-US" dirty="0"/>
              <a:t>一个坐标系的旋转或反射变换</a:t>
            </a:r>
            <a:endParaRPr lang="en-US" altLang="zh-CN" dirty="0"/>
          </a:p>
          <a:p>
            <a:pPr lvl="1"/>
            <a:r>
              <a:rPr lang="zh-CN" altLang="en-US" dirty="0"/>
              <a:t>一个坐标轴的缩放变换</a:t>
            </a:r>
            <a:endParaRPr lang="en-US" altLang="zh-CN" dirty="0"/>
          </a:p>
          <a:p>
            <a:pPr lvl="1"/>
            <a:r>
              <a:rPr lang="zh-CN" altLang="en-US" dirty="0"/>
              <a:t>另一个坐标系的旋转或反射变换</a:t>
            </a:r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/>
              <a:t>奇异值定理保证这种分解一定存在。这就是奇异值分解的几何解释。</a:t>
            </a:r>
            <a:r>
              <a:rPr lang="en-GB" dirty="0">
                <a:effectLst/>
              </a:rPr>
              <a:t> </a:t>
            </a:r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t="22967"/>
          <a:stretch>
            <a:fillRect/>
          </a:stretch>
        </p:blipFill>
        <p:spPr>
          <a:xfrm>
            <a:off x="4765715" y="3037668"/>
            <a:ext cx="1549400" cy="3913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039" y="3037425"/>
            <a:ext cx="2006600" cy="355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几何解释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87574"/>
            <a:ext cx="10515600" cy="4351338"/>
          </a:xfrm>
        </p:spPr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对矩阵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进行奇异值分解，得到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,V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和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U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都是正交矩阵</a:t>
            </a:r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V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的列向量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v</a:t>
            </a:r>
            <a:r>
              <a:rPr lang="en-US" altLang="ja-JP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, v</a:t>
            </a:r>
            <a:r>
              <a:rPr lang="en-US" altLang="ja-JP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, …, </a:t>
            </a:r>
            <a:r>
              <a:rPr lang="en-US" altLang="ja-JP" dirty="0" err="1">
                <a:latin typeface="DengXian" panose="02010600030101010101" pitchFamily="2" charset="-122"/>
                <a:ea typeface="DengXian" panose="02010600030101010101" pitchFamily="2" charset="-122"/>
              </a:rPr>
              <a:t>v</a:t>
            </a:r>
            <a:r>
              <a:rPr lang="en-US" altLang="ja-JP" baseline="-25000" dirty="0" err="1"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构成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R</a:t>
            </a:r>
            <a:r>
              <a:rPr lang="en-US" altLang="ja-JP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空间的一组标准正交基，表示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R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中的正交坐标系的旋转或反射变换</a:t>
            </a:r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U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的列向量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u</a:t>
            </a:r>
            <a:r>
              <a:rPr lang="en-US" altLang="ja-JP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, u</a:t>
            </a:r>
            <a:r>
              <a:rPr lang="en-US" altLang="ja-JP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, …, u</a:t>
            </a:r>
            <a:r>
              <a:rPr lang="en-US" altLang="ja-JP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构成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R</a:t>
            </a:r>
            <a:r>
              <a:rPr lang="en-GB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空间的一组标准正交基，表示 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Rm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中的正交坐标系的旋转或反射变换</a:t>
            </a:r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   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的对角元素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	  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是一组非负实数，表示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R</a:t>
            </a:r>
            <a:r>
              <a:rPr lang="en-GB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中的原始正交坐标系坐标轴的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	  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倍的缩放变换。</a:t>
            </a:r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2220913"/>
            <a:ext cx="1257300" cy="35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981" y="5051309"/>
            <a:ext cx="355600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7648" r="7021" b="1"/>
          <a:stretch>
            <a:fillRect/>
          </a:stretch>
        </p:blipFill>
        <p:spPr>
          <a:xfrm>
            <a:off x="3422400" y="5151950"/>
            <a:ext cx="1381569" cy="238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27648" r="7021" b="1"/>
          <a:stretch>
            <a:fillRect/>
          </a:stretch>
        </p:blipFill>
        <p:spPr>
          <a:xfrm>
            <a:off x="3333262" y="5545945"/>
            <a:ext cx="1381569" cy="2389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定义与定理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：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矩阵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的奇异值分解（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singular value decomposition, SVD) 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：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矩阵 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的奇异值（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singular value) 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U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的列向量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：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左奇异向量（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left singular vector) 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V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的列向量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：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右奇异向量（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right singular vector) 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注意奇异值分解不要求矩阵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是方阵，事实上矩阵的奇异值分解可以看作是方阵的对角化的推广。</a:t>
            </a:r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600" y="2187574"/>
            <a:ext cx="812800" cy="469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20136" t="13396" r="22850" b="27155"/>
          <a:stretch>
            <a:fillRect/>
          </a:stretch>
        </p:blipFill>
        <p:spPr>
          <a:xfrm>
            <a:off x="1277815" y="2783653"/>
            <a:ext cx="363416" cy="32321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几何解释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任意一个向量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	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经过基于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		   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的线性变换，等价于经过坐标系的旋转或反射变换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V</a:t>
            </a:r>
            <a:r>
              <a:rPr lang="en-GB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坐标轴的缩放变换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    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，以及坐标系的旋转或反射变换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U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得到向量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		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。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原始空间的标准正交基，</a:t>
            </a:r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lvl="1" indent="0">
              <a:buNone/>
            </a:pP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经过坐标系的旋转变换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V</a:t>
            </a:r>
            <a:r>
              <a:rPr lang="en-GB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、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lvl="1" indent="0">
              <a:buNone/>
            </a:pP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坐标轴的缩放变换刃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、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lvl="1" indent="0">
              <a:buNone/>
            </a:pP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坐标系的旋转变换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U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lvl="1" indent="0">
              <a:buNone/>
            </a:pP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得到和经过线性变换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等价的结果。</a:t>
            </a:r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r="5863" b="-6000"/>
          <a:stretch>
            <a:fillRect/>
          </a:stretch>
        </p:blipFill>
        <p:spPr>
          <a:xfrm>
            <a:off x="3479441" y="2257216"/>
            <a:ext cx="801011" cy="336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414"/>
          <a:stretch>
            <a:fillRect/>
          </a:stretch>
        </p:blipFill>
        <p:spPr>
          <a:xfrm>
            <a:off x="6480312" y="2238166"/>
            <a:ext cx="1189227" cy="35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517" y="2675654"/>
            <a:ext cx="355600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585" y="2997514"/>
            <a:ext cx="965200" cy="355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147" y="3353994"/>
            <a:ext cx="5106740" cy="349408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例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给定一个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阶矩阵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其奇异值分解为</a:t>
            </a:r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3255" y="2773362"/>
            <a:ext cx="1562100" cy="1130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4363243"/>
            <a:ext cx="8458200" cy="1041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例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观察基于矩阵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的奇异值分解将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R</a:t>
            </a:r>
            <a:r>
              <a:rPr lang="en-GB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的标准正交基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进行线性转换的情况 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首先，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V</a:t>
            </a:r>
            <a:r>
              <a:rPr lang="en-GB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表示一个旋转变换，将标准正交基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e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, e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旋转，得到向量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V</a:t>
            </a:r>
            <a:r>
              <a:rPr lang="en-GB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 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e</a:t>
            </a:r>
            <a:r>
              <a:rPr lang="en-GB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, V</a:t>
            </a:r>
            <a:r>
              <a:rPr lang="en-GB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 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e</a:t>
            </a:r>
            <a:r>
              <a:rPr lang="en-GB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: 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8112" y="2604752"/>
            <a:ext cx="3111500" cy="11176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383034" y="5254387"/>
            <a:ext cx="5016500" cy="945570"/>
            <a:chOff x="3383034" y="5254387"/>
            <a:chExt cx="5016500" cy="9455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t="16340"/>
            <a:stretch>
              <a:fillRect/>
            </a:stretch>
          </p:blipFill>
          <p:spPr>
            <a:xfrm>
              <a:off x="3383034" y="5254388"/>
              <a:ext cx="5016500" cy="92435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02489" y="5254388"/>
              <a:ext cx="673100" cy="14390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74119" y="5254387"/>
              <a:ext cx="198331" cy="31773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6511" y="5593557"/>
              <a:ext cx="293177" cy="21272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2031" y="5882220"/>
              <a:ext cx="417407" cy="3177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例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其次，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表示一个缩放变换，将向量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V</a:t>
            </a:r>
            <a:r>
              <a:rPr lang="en-GB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 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e</a:t>
            </a:r>
            <a:r>
              <a:rPr lang="en-GB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, V</a:t>
            </a:r>
            <a:r>
              <a:rPr lang="en-GB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 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e</a:t>
            </a:r>
            <a:r>
              <a:rPr lang="en-GB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2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在坐标轴方向缩放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倍和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倍，得到向量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		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: 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最后，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U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表示一个旋转变换，再将向量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		</a:t>
            </a:r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旋转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得到向量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 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也就是向量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Ae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Ae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：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8359" y="2246313"/>
            <a:ext cx="355600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232" y="2663658"/>
            <a:ext cx="304800" cy="27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747" y="2682374"/>
            <a:ext cx="254000" cy="228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873" y="2646279"/>
            <a:ext cx="1676400" cy="3937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318711" y="3025755"/>
            <a:ext cx="5105400" cy="1058256"/>
            <a:chOff x="3318711" y="3304987"/>
            <a:chExt cx="5105400" cy="105825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18711" y="3359943"/>
              <a:ext cx="5105400" cy="10033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83847" y="3304987"/>
              <a:ext cx="495969" cy="40844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01005" y="4159020"/>
              <a:ext cx="495969" cy="204223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273" y="4686238"/>
            <a:ext cx="1676400" cy="393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9837" y="5120754"/>
            <a:ext cx="2057400" cy="3302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314031" y="5405357"/>
            <a:ext cx="5435600" cy="1048897"/>
            <a:chOff x="3314031" y="4885512"/>
            <a:chExt cx="5435600" cy="104889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14031" y="4931109"/>
              <a:ext cx="5435600" cy="10033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41487" y="4885512"/>
              <a:ext cx="571500" cy="4191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主要性质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4450" y="2485565"/>
            <a:ext cx="4483100" cy="10922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设矩阵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的奇异值分解为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则一下关系成立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：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也就是说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，矩阵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en-GB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和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AA</a:t>
            </a:r>
            <a:r>
              <a:rPr lang="en-GB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的特征分解存在，且可以由矩阵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的奇异值分解 的矩阵表示。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V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的列向量是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en-GB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的特征向量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U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的列向量是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AA</a:t>
            </a:r>
            <a:r>
              <a:rPr lang="en-GB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的特征向量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 的奇异值是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en-GB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和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AA</a:t>
            </a:r>
            <a:r>
              <a:rPr lang="en-GB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的特征值的平方根。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414"/>
          <a:stretch>
            <a:fillRect/>
          </a:stretch>
        </p:blipFill>
        <p:spPr>
          <a:xfrm>
            <a:off x="6096000" y="2220913"/>
            <a:ext cx="1189227" cy="35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53" y="5849018"/>
            <a:ext cx="3556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主要性质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在矩阵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的奇异值分解中，奇异值、左奇异向量和右奇异向量之间存在对应关系。</a:t>
            </a:r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由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		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易知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比较这一等式两端的第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j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列，得到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这是矩阵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的右奇异向量和奇异值、 左奇异向量的关系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类似地，由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得到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			    </a:t>
            </a:r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这是矩阵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的左奇异向量和奇异值、右奇异向量的关系。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l="5414"/>
          <a:stretch>
            <a:fillRect/>
          </a:stretch>
        </p:blipFill>
        <p:spPr>
          <a:xfrm>
            <a:off x="1572126" y="3335337"/>
            <a:ext cx="1189227" cy="35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279" y="3392279"/>
            <a:ext cx="1485900" cy="393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613" y="3879835"/>
            <a:ext cx="3086100" cy="35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684" y="5173245"/>
            <a:ext cx="1524000" cy="393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b="51654"/>
          <a:stretch>
            <a:fillRect/>
          </a:stretch>
        </p:blipFill>
        <p:spPr>
          <a:xfrm>
            <a:off x="1860884" y="5602691"/>
            <a:ext cx="3914274" cy="393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t="47774" b="-14752"/>
          <a:stretch>
            <a:fillRect/>
          </a:stretch>
        </p:blipFill>
        <p:spPr>
          <a:xfrm>
            <a:off x="5907505" y="5492736"/>
            <a:ext cx="3914274" cy="545431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主要性质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3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）矩阵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的奇异值分解中，奇异值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	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是唯一的，而矩阵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U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和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V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不是唯一的。 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4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）矩阵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和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的秩相等，等于正奇异值     的个数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r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包含重复的奇异值）。 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2044" y="2259013"/>
            <a:ext cx="1460500" cy="27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936" y="3683333"/>
            <a:ext cx="355600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779" y="3680911"/>
            <a:ext cx="3048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主要性质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5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矩阵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的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r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个右奇异向量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v</a:t>
            </a:r>
            <a:r>
              <a:rPr lang="en-GB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, v</a:t>
            </a:r>
            <a:r>
              <a:rPr lang="en-GB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, …, </a:t>
            </a:r>
            <a:r>
              <a:rPr lang="en-GB" altLang="zh-CN" dirty="0" err="1">
                <a:latin typeface="DengXian" panose="02010600030101010101" pitchFamily="2" charset="-122"/>
                <a:ea typeface="DengXian" panose="02010600030101010101" pitchFamily="2" charset="-122"/>
              </a:rPr>
              <a:t>v</a:t>
            </a:r>
            <a:r>
              <a:rPr lang="en-GB" altLang="zh-CN" baseline="-25000" dirty="0" err="1">
                <a:latin typeface="DengXian" panose="02010600030101010101" pitchFamily="2" charset="-122"/>
                <a:ea typeface="DengXian" panose="02010600030101010101" pitchFamily="2" charset="-122"/>
              </a:rPr>
              <a:t>r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构成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en-GB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的值域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R(A</a:t>
            </a:r>
            <a:r>
              <a:rPr lang="en-GB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的一组标准正交基。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因为矩阵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en-GB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是从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R</a:t>
            </a:r>
            <a:r>
              <a:rPr lang="en-GB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映射到砂的线性变换，则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en-GB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的值域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R(A</a:t>
            </a:r>
            <a:r>
              <a:rPr lang="en-GB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 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和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en-GB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的列空间是相同的，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 v</a:t>
            </a:r>
            <a:r>
              <a:rPr lang="en-GB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, v</a:t>
            </a:r>
            <a:r>
              <a:rPr lang="en-GB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, …, </a:t>
            </a:r>
            <a:r>
              <a:rPr lang="en-GB" altLang="zh-CN" dirty="0" err="1">
                <a:latin typeface="DengXian" panose="02010600030101010101" pitchFamily="2" charset="-122"/>
                <a:ea typeface="DengXian" panose="02010600030101010101" pitchFamily="2" charset="-122"/>
              </a:rPr>
              <a:t>v</a:t>
            </a:r>
            <a:r>
              <a:rPr lang="en-GB" altLang="zh-CN" baseline="-25000" dirty="0" err="1">
                <a:latin typeface="DengXian" panose="02010600030101010101" pitchFamily="2" charset="-122"/>
                <a:ea typeface="DengXian" panose="02010600030101010101" pitchFamily="2" charset="-122"/>
              </a:rPr>
              <a:t>r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是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en-GB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的一组标准正交基，因而也是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R(A</a:t>
            </a:r>
            <a:r>
              <a:rPr lang="en-GB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 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的一组标准正交基。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标准性质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矩阵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n-r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个右奇异向量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v</a:t>
            </a:r>
            <a:r>
              <a:rPr lang="en-GB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r+1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,v</a:t>
            </a:r>
            <a:r>
              <a:rPr lang="en-GB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r+2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,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…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,</a:t>
            </a:r>
            <a:r>
              <a:rPr lang="en-GB" altLang="zh-CN" dirty="0" err="1">
                <a:latin typeface="DengXian" panose="02010600030101010101" pitchFamily="2" charset="-122"/>
                <a:ea typeface="DengXian" panose="02010600030101010101" pitchFamily="2" charset="-122"/>
              </a:rPr>
              <a:t>v</a:t>
            </a:r>
            <a:r>
              <a:rPr lang="en-GB" altLang="zh-CN" baseline="-25000" dirty="0" err="1"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构成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的零空间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N(A)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的一组 标准正交基。</a:t>
            </a:r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矩阵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r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个左奇异向量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u</a:t>
            </a:r>
            <a:r>
              <a:rPr lang="en-GB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, u</a:t>
            </a:r>
            <a:r>
              <a:rPr lang="en-GB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, …, </a:t>
            </a:r>
            <a:r>
              <a:rPr lang="en-GB" altLang="zh-CN" dirty="0" err="1">
                <a:latin typeface="DengXian" panose="02010600030101010101" pitchFamily="2" charset="-122"/>
                <a:ea typeface="DengXian" panose="02010600030101010101" pitchFamily="2" charset="-122"/>
              </a:rPr>
              <a:t>u</a:t>
            </a:r>
            <a:r>
              <a:rPr lang="en-GB" altLang="zh-CN" baseline="-25000" dirty="0" err="1">
                <a:latin typeface="DengXian" panose="02010600030101010101" pitchFamily="2" charset="-122"/>
                <a:ea typeface="DengXian" panose="02010600030101010101" pitchFamily="2" charset="-122"/>
              </a:rPr>
              <a:t>r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构成值域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R(A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的一组标准正交基。</a:t>
            </a:r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矩阵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m-r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个左奇异向量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u</a:t>
            </a:r>
            <a:r>
              <a:rPr lang="en-GB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r+1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,u</a:t>
            </a:r>
            <a:r>
              <a:rPr lang="en-GB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r+2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,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…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,u</a:t>
            </a:r>
            <a:r>
              <a:rPr lang="en-GB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构成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en-GB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的零空间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N(A</a:t>
            </a:r>
            <a:r>
              <a:rPr lang="en-GB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 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 一组标准正交基。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奇异值分解的计算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矩阵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的奇异值分解可以通过求对称矩阵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en-GB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的特征值和特征向量得到。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en-GB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的特征向量构成正交矩阵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V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的列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en-GB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的特征值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的平方根为奇异值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即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对其由大到小排列作为对角线元素，构成对角矩阵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 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求正奇异值对应的左奇异向量，再求扩充的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en-GB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的标准正交基，构成正交矩阵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U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的列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从而得到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的奇异值分解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7700" y="3696703"/>
            <a:ext cx="330200" cy="266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208" y="3673308"/>
            <a:ext cx="266700" cy="25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782" y="4077493"/>
            <a:ext cx="2984500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6673" y="4678069"/>
            <a:ext cx="35560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5414"/>
          <a:stretch>
            <a:fillRect/>
          </a:stretch>
        </p:blipFill>
        <p:spPr>
          <a:xfrm>
            <a:off x="4988040" y="6084467"/>
            <a:ext cx="1189227" cy="355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例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给定一个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5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x4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矩阵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7065" y="2662482"/>
            <a:ext cx="2806700" cy="24892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奇异值分解的计算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求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en-GB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的特征值和特征向量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计算对称矩阵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W=A</a:t>
            </a:r>
            <a:r>
              <a:rPr lang="en-GB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求解特征方程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得到特征值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，并将特征值由大到小排列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将特征值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		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代入特征方程求得对应的特征向量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）求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阶正交矩阵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V 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将特征向量单位化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得到单位特征向量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v</a:t>
            </a:r>
            <a:r>
              <a:rPr lang="en-US" altLang="ja-JP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,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v</a:t>
            </a:r>
            <a:r>
              <a:rPr lang="en-GB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,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…,</a:t>
            </a:r>
            <a:r>
              <a:rPr lang="en-GB" altLang="zh-CN" dirty="0" err="1">
                <a:latin typeface="DengXian" panose="02010600030101010101" pitchFamily="2" charset="-122"/>
                <a:ea typeface="DengXian" panose="02010600030101010101" pitchFamily="2" charset="-122"/>
              </a:rPr>
              <a:t>v</a:t>
            </a:r>
            <a:r>
              <a:rPr lang="en-GB" altLang="zh-CN" baseline="-25000" dirty="0" err="1"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构成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阶正交矩阵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V: 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3882" y="3163553"/>
            <a:ext cx="1638300" cy="31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387" y="3783597"/>
            <a:ext cx="215900" cy="31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973" y="3665537"/>
            <a:ext cx="2311400" cy="228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974" y="4348787"/>
            <a:ext cx="1905000" cy="241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19639" b="1"/>
          <a:stretch>
            <a:fillRect/>
          </a:stretch>
        </p:blipFill>
        <p:spPr>
          <a:xfrm>
            <a:off x="2190750" y="5836088"/>
            <a:ext cx="2895600" cy="551113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奇异值分解的计算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3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求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x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对角矩阵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计算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的奇异值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构造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m x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矩形对角矩阵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，主对角线元素是奇异值，其余元素是零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1178" y="2254375"/>
            <a:ext cx="355600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578" y="3840581"/>
            <a:ext cx="2794000" cy="368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8978" y="4834606"/>
            <a:ext cx="355600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915" y="5849018"/>
            <a:ext cx="2667000" cy="4445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奇异值分解的计算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87574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4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） 求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阶正交矩阵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U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对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的前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r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个正奇异值，令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得到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求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en-GB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的零空间的一组标准正交基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		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，令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并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令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5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得到奇异值分解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4785" y="2575175"/>
            <a:ext cx="3225800" cy="63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03" y="3277267"/>
            <a:ext cx="2755900" cy="393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085" y="3760577"/>
            <a:ext cx="2095500" cy="292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435" y="4235100"/>
            <a:ext cx="3327400" cy="419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6259" y="4785391"/>
            <a:ext cx="1765300" cy="431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2343" y="5784850"/>
            <a:ext cx="1320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例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试求矩阵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的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奇异值分解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0411" y="2575176"/>
            <a:ext cx="1574800" cy="14224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例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求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en-GB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的特征值和特征向量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得到齐次线性方程组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4487" y="2737643"/>
            <a:ext cx="4711700" cy="162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087" y="4486273"/>
            <a:ext cx="1968500" cy="43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337" y="5433928"/>
            <a:ext cx="3543300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例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该方程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有非零解的充要条件是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解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此方程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得矩阵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en-GB" altLang="ja-JP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的特征值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	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和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 </a:t>
            </a:r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将特征值代入线性方程组，得到对应的单位特征向量 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6055" y="2607177"/>
            <a:ext cx="2425700" cy="1130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365" y="3744912"/>
            <a:ext cx="1562100" cy="48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212" y="4329112"/>
            <a:ext cx="876300" cy="279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692" y="4319588"/>
            <a:ext cx="723900" cy="279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0665" y="5281612"/>
            <a:ext cx="1600200" cy="127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7239" y="5357812"/>
            <a:ext cx="1625600" cy="11938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例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求正交矩阵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V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构造正交矩阵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V 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3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）求对角矩阵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奇异值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为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		</a:t>
            </a:r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和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构造对角矩阵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7565" y="2335212"/>
            <a:ext cx="2425700" cy="142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656" y="3825540"/>
            <a:ext cx="355600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907" y="4268788"/>
            <a:ext cx="1765300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792" y="4316412"/>
            <a:ext cx="69850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1404" y="4910137"/>
            <a:ext cx="1981200" cy="14351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例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87574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4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求正交矩阵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U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基于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的正奇异值计算得到列向量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u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endParaRPr lang="en-US" altLang="zh-CN" baseline="-25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baseline="-25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baseline="-25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CN" baseline="-25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列向量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u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, u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3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是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en-US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的零空间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N(A</a:t>
            </a:r>
            <a:r>
              <a:rPr lang="en-US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的一组标准正交基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0" y="3962149"/>
            <a:ext cx="5486400" cy="15494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例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求解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分别取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x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, x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3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为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(1,0)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和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(0,1)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，得到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N(A</a:t>
            </a:r>
            <a:r>
              <a:rPr lang="en-US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的基</a:t>
            </a:r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N(A</a:t>
            </a:r>
            <a:r>
              <a:rPr lang="en-US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的一组标准正交基是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构造正交矩阵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U 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6069" y="2108200"/>
            <a:ext cx="3911600" cy="132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392" y="2532354"/>
            <a:ext cx="1943100" cy="59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646" y="3760642"/>
            <a:ext cx="2235200" cy="3429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470821" y="4206082"/>
            <a:ext cx="4051300" cy="777874"/>
            <a:chOff x="4070350" y="5097337"/>
            <a:chExt cx="4051300" cy="77787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70350" y="5097337"/>
              <a:ext cx="4051300" cy="6985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70350" y="5108325"/>
              <a:ext cx="533400" cy="3048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70350" y="5578724"/>
              <a:ext cx="533400" cy="296487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2379" y="4845050"/>
            <a:ext cx="2781300" cy="1879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例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5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矩阵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的奇异值分解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3087" y="3175334"/>
            <a:ext cx="6692900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例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它的奇异值分解由三个矩阵的乘积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给出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6849" y="2163763"/>
            <a:ext cx="812800" cy="4699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01719" y="2984714"/>
            <a:ext cx="3873500" cy="2338647"/>
            <a:chOff x="1771652" y="2581016"/>
            <a:chExt cx="3873500" cy="233864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1652" y="2633663"/>
              <a:ext cx="3873500" cy="2286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1330" y="3216549"/>
              <a:ext cx="730100" cy="46940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1330" y="3884593"/>
              <a:ext cx="730100" cy="41821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1330" y="3550571"/>
              <a:ext cx="208668" cy="41821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2437" y="2581016"/>
              <a:ext cx="730100" cy="296863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240" y="3037361"/>
            <a:ext cx="2641600" cy="2463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2615" y="3227388"/>
            <a:ext cx="2895600" cy="19939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弗罗贝尼乌斯范数 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奇异值分解也是一种矩阵近似的方法，这个近似是在弗罗贝尼乌斯范数（</a:t>
            </a:r>
            <a:r>
              <a:rPr lang="en-GB" altLang="zh-CN" dirty="0" err="1">
                <a:latin typeface="DengXian" panose="02010600030101010101" pitchFamily="2" charset="-122"/>
                <a:ea typeface="DengXian" panose="02010600030101010101" pitchFamily="2" charset="-122"/>
              </a:rPr>
              <a:t>Frobenius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 norm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意义下的近似。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矩阵的弗罗贝尼乌斯范数是向量的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LZ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范数的直接推广，对应着机器学习中的平方损失函数。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设矩阵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	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定义矩阵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弗罗贝尼乌斯范数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为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8550" y="5073316"/>
            <a:ext cx="2578100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5378116"/>
            <a:ext cx="3721768" cy="136436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弗罗贝尼乌斯范数 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引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理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15.1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29612" y="2998022"/>
            <a:ext cx="2451602" cy="45611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815445" y="3942880"/>
            <a:ext cx="4561110" cy="665162"/>
            <a:chOff x="3815445" y="3942880"/>
            <a:chExt cx="4561110" cy="66516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5445" y="3942880"/>
              <a:ext cx="4561110" cy="66516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2342" y="3942880"/>
              <a:ext cx="433061" cy="264978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1279725" y="2904475"/>
            <a:ext cx="7771666" cy="788716"/>
            <a:chOff x="1755608" y="3035300"/>
            <a:chExt cx="6819900" cy="52706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5608" y="3035300"/>
              <a:ext cx="6819900" cy="3937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5516" y="3326845"/>
              <a:ext cx="637066" cy="23552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3787" y="3244432"/>
              <a:ext cx="175384" cy="2355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弗罗贝尼乌斯范数 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证明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：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一般地，若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Q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是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阶正交矩阵，则有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因为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同样，若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P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是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阶正交矩阵，则有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故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即  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5300" y="2673668"/>
            <a:ext cx="1854200" cy="48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020" y="3279457"/>
            <a:ext cx="4648200" cy="1397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0" y="4753926"/>
            <a:ext cx="1854200" cy="469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910" y="5286058"/>
            <a:ext cx="3035300" cy="431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9440" y="5705159"/>
            <a:ext cx="31750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矩阵的最优近似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奇异值分解是在平方损失弗罗贝尼乌斯范数）意义下对矩阵的最优近似，即数据压缩。 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t="19427"/>
          <a:stretch>
            <a:fillRect/>
          </a:stretch>
        </p:blipFill>
        <p:spPr>
          <a:xfrm>
            <a:off x="1847850" y="3810000"/>
            <a:ext cx="8496300" cy="1606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l="17534" t="-1210" b="82866"/>
          <a:stretch>
            <a:fillRect/>
          </a:stretch>
        </p:blipFill>
        <p:spPr>
          <a:xfrm>
            <a:off x="1661160" y="3444240"/>
            <a:ext cx="7006590" cy="36576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矩阵的最优近似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520351" y="2014539"/>
            <a:ext cx="8277864" cy="4889500"/>
            <a:chOff x="2883511" y="1980416"/>
            <a:chExt cx="7300640" cy="447025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1"/>
            <a:srcRect l="18322" t="1587" r="-292" b="93087"/>
            <a:stretch>
              <a:fillRect/>
            </a:stretch>
          </p:blipFill>
          <p:spPr>
            <a:xfrm>
              <a:off x="2883511" y="1980416"/>
              <a:ext cx="5896366" cy="26589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1"/>
            <a:srcRect t="27860" b="65790"/>
            <a:stretch>
              <a:fillRect/>
            </a:stretch>
          </p:blipFill>
          <p:spPr>
            <a:xfrm>
              <a:off x="2990871" y="2893921"/>
              <a:ext cx="7193280" cy="31704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1"/>
            <a:srcRect l="-199" t="41168" r="199" b="2683"/>
            <a:stretch>
              <a:fillRect/>
            </a:stretch>
          </p:blipFill>
          <p:spPr>
            <a:xfrm>
              <a:off x="2990871" y="3183923"/>
              <a:ext cx="7193280" cy="280319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1"/>
            <a:srcRect t="27860" b="65790"/>
            <a:stretch>
              <a:fillRect/>
            </a:stretch>
          </p:blipFill>
          <p:spPr>
            <a:xfrm>
              <a:off x="2990871" y="5987119"/>
              <a:ext cx="7193280" cy="31704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13227" t="32902" b="-1"/>
            <a:stretch>
              <a:fillRect/>
            </a:stretch>
          </p:blipFill>
          <p:spPr>
            <a:xfrm>
              <a:off x="3914775" y="5828596"/>
              <a:ext cx="6061096" cy="62207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1"/>
            <a:srcRect t="7659" b="80121"/>
            <a:stretch>
              <a:fillRect/>
            </a:stretch>
          </p:blipFill>
          <p:spPr>
            <a:xfrm>
              <a:off x="2990871" y="2258319"/>
              <a:ext cx="7193280" cy="61007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/>
            <a:srcRect t="16271"/>
            <a:stretch>
              <a:fillRect/>
            </a:stretch>
          </p:blipFill>
          <p:spPr>
            <a:xfrm>
              <a:off x="4540250" y="2606220"/>
              <a:ext cx="3111500" cy="691181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7216389" y="267889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15.32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11702" y="300244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15.33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矩阵的最优近似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证明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令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     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为满足式（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15.32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）的一个矩阵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。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由于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下面证明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				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</a:t>
            </a:r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于是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式（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15.3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3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）成立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1313" y="3270250"/>
            <a:ext cx="825500" cy="31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0" y="3605212"/>
            <a:ext cx="56515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512" y="4672011"/>
            <a:ext cx="4203700" cy="5588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矩阵的最优近似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87574"/>
            <a:ext cx="10515600" cy="4351338"/>
          </a:xfrm>
        </p:spPr>
        <p:txBody>
          <a:bodyPr>
            <a:normAutofit/>
          </a:bodyPr>
          <a:lstStyle/>
          <a:p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设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X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的奇异值分解为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其中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若令矩阵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B=Q</a:t>
            </a:r>
            <a:r>
              <a:rPr lang="en-GB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AP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则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A=QBP</a:t>
            </a:r>
            <a:r>
              <a:rPr lang="en-GB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。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由此得到 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5612" y="2220913"/>
            <a:ext cx="774700" cy="35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971" y="2609852"/>
            <a:ext cx="4557282" cy="2638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038" y="5884863"/>
            <a:ext cx="44450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矩阵的最优近似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2187574"/>
            <a:ext cx="10920413" cy="4351338"/>
          </a:xfrm>
        </p:spPr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用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分块方法对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B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分块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其中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B</a:t>
            </a:r>
            <a:r>
              <a:rPr lang="en-GB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11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是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x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子矩阵，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B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12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是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 x (n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-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k)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的子矩阵，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B</a:t>
            </a:r>
            <a:r>
              <a:rPr lang="en-GB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21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是（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m-k) 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x k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子矩阵，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B</a:t>
            </a:r>
            <a:r>
              <a:rPr lang="en-GB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22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是（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-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k) x (n-k)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子矩阵。可得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6075" y="2252663"/>
            <a:ext cx="330200" cy="29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252663"/>
            <a:ext cx="2286000" cy="1193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550" y="4756150"/>
            <a:ext cx="5930900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矩阵的最优近似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现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证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B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12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=0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B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21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=0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。 用反证法。若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B</a:t>
            </a:r>
            <a:r>
              <a:rPr lang="en-GB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12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≠0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，令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则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  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且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这与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X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的定义式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						</a:t>
            </a:r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矛盾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因此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B</a:t>
            </a:r>
            <a:r>
              <a:rPr lang="en-GB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12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=0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同样可证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B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21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=0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。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于是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550" y="2671763"/>
            <a:ext cx="2882900" cy="1028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3800477"/>
            <a:ext cx="800100" cy="27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3744913"/>
            <a:ext cx="45720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3652" b="-4688"/>
          <a:stretch>
            <a:fillRect/>
          </a:stretch>
        </p:blipFill>
        <p:spPr>
          <a:xfrm>
            <a:off x="3584573" y="4176711"/>
            <a:ext cx="5445127" cy="638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3850" y="5845174"/>
            <a:ext cx="39243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矩阵的最优近似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再证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为此令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则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  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且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由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				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   </a:t>
            </a:r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知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	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即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最后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看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B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22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。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若（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-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k) x (n-k)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子矩阵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B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22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有奇异值分解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则 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8025" y="2216149"/>
            <a:ext cx="977900" cy="3810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400570" y="2187574"/>
            <a:ext cx="2700334" cy="1076330"/>
            <a:chOff x="4400570" y="2187574"/>
            <a:chExt cx="2700334" cy="10763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0570" y="2187574"/>
              <a:ext cx="2476500" cy="10287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3204" y="2844804"/>
              <a:ext cx="647700" cy="419100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025" y="3303584"/>
            <a:ext cx="762000" cy="31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5204" y="3263893"/>
            <a:ext cx="6096000" cy="393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/>
          <a:srcRect r="3652" b="-4688"/>
          <a:stretch>
            <a:fillRect/>
          </a:stretch>
        </p:blipFill>
        <p:spPr>
          <a:xfrm>
            <a:off x="1655777" y="3682993"/>
            <a:ext cx="5445127" cy="63817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7685104" y="3731422"/>
            <a:ext cx="1816100" cy="521160"/>
            <a:chOff x="7685104" y="3731422"/>
            <a:chExt cx="1816100" cy="52116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85104" y="3830631"/>
              <a:ext cx="1816100" cy="3429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06840" y="3731422"/>
              <a:ext cx="297180" cy="2159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74836" y="4036682"/>
              <a:ext cx="329184" cy="215900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47442" y="3769522"/>
            <a:ext cx="1003300" cy="355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04020" y="4863302"/>
            <a:ext cx="850900" cy="330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1"/>
          <a:srcRect t="23064"/>
          <a:stretch>
            <a:fillRect/>
          </a:stretch>
        </p:blipFill>
        <p:spPr>
          <a:xfrm>
            <a:off x="4239052" y="5374471"/>
            <a:ext cx="3086100" cy="4103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例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矩阵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是对角矩阵，对角线外的元素都是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0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，对角线上的元素非负，按降序排列。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矩阵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U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和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V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是正交矩阵，它们与各自的转置矩阵相乘是单位矩阵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即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3969" y="2201863"/>
            <a:ext cx="304800" cy="39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050" y="4363243"/>
            <a:ext cx="2755900" cy="6223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2151" y="3851907"/>
            <a:ext cx="2946400" cy="106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72" y="2572717"/>
            <a:ext cx="4292600" cy="116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072" y="3782057"/>
            <a:ext cx="3543300" cy="1206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矩阵的最优近似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87574"/>
            <a:ext cx="10694158" cy="4351338"/>
          </a:xfrm>
        </p:spPr>
        <p:txBody>
          <a:bodyPr>
            <a:normAutofit lnSpcReduction="10000"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证明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的对角线元素为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的奇异值。为此，令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其中</a:t>
            </a:r>
            <a:r>
              <a:rPr lang="en-US" altLang="zh-CN" dirty="0" err="1">
                <a:latin typeface="DengXian" panose="02010600030101010101" pitchFamily="2" charset="-122"/>
                <a:ea typeface="DengXian" panose="02010600030101010101" pitchFamily="2" charset="-122"/>
              </a:rPr>
              <a:t>I</a:t>
            </a:r>
            <a:r>
              <a:rPr lang="en-US" altLang="zh-CN" baseline="-25000" dirty="0" err="1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是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阶单位矩阵，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U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V</a:t>
            </a:r>
            <a:r>
              <a:rPr lang="en-US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的分块与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B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的分块一致注意到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B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及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B</a:t>
            </a:r>
            <a:r>
              <a:rPr lang="en-GB" altLang="ja-JP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22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的奇异值分解，即得 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由此可知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的对角线元素为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的奇异值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故有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可证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5608" y="2278063"/>
            <a:ext cx="215900" cy="241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372" y="4918517"/>
            <a:ext cx="215900" cy="241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t="14023" r="3493" b="22222"/>
          <a:stretch>
            <a:fillRect/>
          </a:stretch>
        </p:blipFill>
        <p:spPr>
          <a:xfrm>
            <a:off x="3006766" y="5214348"/>
            <a:ext cx="4890325" cy="4534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6766" y="5684011"/>
            <a:ext cx="5384800" cy="5588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矩阵的最优近似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87574"/>
            <a:ext cx="10841182" cy="4351338"/>
          </a:xfrm>
        </p:spPr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在秩不超过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m x n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矩阵的集合中，存在矩阵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的弗罗贝尼乌斯范数意义下的最优近似矩阵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X</a:t>
            </a:r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               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是达到最优值的一个矩阵</a:t>
            </a:r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紧奇异值分解是在弗罗贝尼乌斯范数意义下的无损压缩</a:t>
            </a:r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截断奇异值分解是有损压缩</a:t>
            </a:r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截断奇异值分解得到的矩阵的秩为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通常远小于原始矩阵的秩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r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，所以是由低秩矩阵实现了对原始矩阵的压缩。 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4618" y="3676422"/>
            <a:ext cx="1371600" cy="2921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矩阵的外积展开式 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矩阵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的奇异值分解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  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也可以由外积形式表示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若将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的奇异值分解看成矩阵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和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V</a:t>
            </a:r>
            <a:r>
              <a:rPr lang="en-GB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的乘积，将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 按列向量分块，将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V</a:t>
            </a:r>
            <a:r>
              <a:rPr lang="en-GB" altLang="zh-CN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T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按行向量分块，即得 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2364" y="2214563"/>
            <a:ext cx="774700" cy="36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058" y="3205842"/>
            <a:ext cx="482600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44" y="3205842"/>
            <a:ext cx="482600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14" y="4152901"/>
            <a:ext cx="3822700" cy="2413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矩阵的外积展开式 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则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即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的外积展开式也可写为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					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3" y="2187574"/>
            <a:ext cx="4051300" cy="571500"/>
          </a:xfrm>
          <a:prstGeom prst="rect">
            <a:avLst/>
          </a:prstGeom>
        </p:spPr>
      </p:pic>
      <p:sp>
        <p:nvSpPr>
          <p:cNvPr id="8" name="Up Arrow 7"/>
          <p:cNvSpPr/>
          <p:nvPr/>
        </p:nvSpPr>
        <p:spPr>
          <a:xfrm rot="16200000">
            <a:off x="6204404" y="2209798"/>
            <a:ext cx="440872" cy="6576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45777" y="2235854"/>
            <a:ext cx="2666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 sz="2800">
                <a:latin typeface="DengXian" panose="02010600030101010101" pitchFamily="2" charset="-122"/>
                <a:ea typeface="DengXian" panose="02010600030101010101" pitchFamily="2" charset="-122"/>
              </a:rPr>
              <a:t>的外积展开式 </a:t>
            </a:r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834935"/>
            <a:ext cx="8229600" cy="2108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240" y="5041050"/>
            <a:ext cx="29972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矩阵的外积展开式 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由矩阵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的外积展开式知，若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的秩为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，则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设矩阵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则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en-US" altLang="ja-JP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的秩为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并且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en-US" altLang="ja-JP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是秩为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矩阵在弗罗贝尼乌斯范数意义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的最优近似矩阵</a:t>
            </a:r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矩阵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en-US" altLang="ja-JP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就是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的截断奇异值分解</a:t>
            </a:r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由于通常奇异值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   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递减很快，所以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取很小值时，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en-US" altLang="ja-JP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也可以对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有很好的近似。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10857" y="2702379"/>
            <a:ext cx="3835400" cy="392116"/>
            <a:chOff x="3410857" y="2702379"/>
            <a:chExt cx="3835400" cy="39211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410857" y="2702379"/>
              <a:ext cx="3835400" cy="3429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6616" y="2996648"/>
              <a:ext cx="475282" cy="97847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548" y="3168650"/>
            <a:ext cx="4330700" cy="520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7756" y="5766112"/>
            <a:ext cx="279400" cy="2921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例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给出</a:t>
            </a:r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矩阵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的秩为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3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求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的秩为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的最优近似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00" y="2159000"/>
            <a:ext cx="2921000" cy="2540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例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2187574"/>
            <a:ext cx="11071185" cy="4351338"/>
          </a:xfrm>
        </p:spPr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从前列已知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于是得到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				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以此矩阵为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的最优近似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3566" y="1645443"/>
            <a:ext cx="6134100" cy="271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039" y="4548657"/>
            <a:ext cx="4283230" cy="20884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例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矩阵的奇异值分解不是唯一的。在此例中如果选择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U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为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而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和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V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不变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那么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  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也是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的一个奇异值分解 </a:t>
            </a:r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4850" y="2768601"/>
            <a:ext cx="4330700" cy="2235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782" y="5296757"/>
            <a:ext cx="304800" cy="393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858" y="5284057"/>
            <a:ext cx="800100" cy="40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奇异值分解基本定理</a:t>
            </a:r>
            <a:r>
              <a:rPr lang="en-GB" dirty="0">
                <a:effectLst/>
              </a:rPr>
              <a:t> 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若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为一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m x n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实矩阵，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则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的奇异值分解存在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其中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U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是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阶正交矩阵，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V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是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阶正交矩阵，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是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m x n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矩形对角矩阵，其对角线元素非负，且按降序排列。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2604" y="2222744"/>
            <a:ext cx="1461732" cy="4222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382" y="2680192"/>
            <a:ext cx="1739772" cy="471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059" y="3714142"/>
            <a:ext cx="304800" cy="393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奇异值分解基本定理</a:t>
            </a:r>
            <a:r>
              <a:rPr lang="en-GB" dirty="0">
                <a:effectLst/>
              </a:rPr>
              <a:t> 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证明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证明是构造性的，对给定的矩阵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构造出其奇异值分解的各个矩阵。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为了方便，不妨假设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≥n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，如果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m&lt;n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证明仍然成立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。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5329</Words>
  <Application>WPS 演示</Application>
  <PresentationFormat>Widescreen</PresentationFormat>
  <Paragraphs>620</Paragraphs>
  <Slides>66</Slides>
  <Notes>66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7" baseType="lpstr">
      <vt:lpstr>Arial</vt:lpstr>
      <vt:lpstr>宋体</vt:lpstr>
      <vt:lpstr>Wingdings</vt:lpstr>
      <vt:lpstr>DengXian</vt:lpstr>
      <vt:lpstr>Calibri</vt:lpstr>
      <vt:lpstr>微软雅黑</vt:lpstr>
      <vt:lpstr>Arial Unicode MS</vt:lpstr>
      <vt:lpstr>等线</vt:lpstr>
      <vt:lpstr>Calibri Light</vt:lpstr>
      <vt:lpstr>等线 Light</vt:lpstr>
      <vt:lpstr>Office Theme</vt:lpstr>
      <vt:lpstr>PowerPoint 演示文稿</vt:lpstr>
      <vt:lpstr>定义与定理</vt:lpstr>
      <vt:lpstr>定义与定理</vt:lpstr>
      <vt:lpstr>例</vt:lpstr>
      <vt:lpstr>例</vt:lpstr>
      <vt:lpstr>例</vt:lpstr>
      <vt:lpstr>例</vt:lpstr>
      <vt:lpstr>奇异值分解基本定理 </vt:lpstr>
      <vt:lpstr>奇异值分解基本定理 </vt:lpstr>
      <vt:lpstr>奇异值分解基本定理 </vt:lpstr>
      <vt:lpstr>奇异值分解基本定理 </vt:lpstr>
      <vt:lpstr>奇异值分解基本定理 </vt:lpstr>
      <vt:lpstr>奇异值分解基本定理 </vt:lpstr>
      <vt:lpstr>奇异值分解基本定理 </vt:lpstr>
      <vt:lpstr>奇异值分解基本定理 </vt:lpstr>
      <vt:lpstr>奇异值分解基本定理 </vt:lpstr>
      <vt:lpstr>奇异值分解基本定理 </vt:lpstr>
      <vt:lpstr>奇异值分解基本定理 </vt:lpstr>
      <vt:lpstr>奇异值分解基本定理 </vt:lpstr>
      <vt:lpstr>奇异值分解基本定理 </vt:lpstr>
      <vt:lpstr>紧奇异值分解与截断奇异值分解</vt:lpstr>
      <vt:lpstr>紧奇异值分解</vt:lpstr>
      <vt:lpstr>例</vt:lpstr>
      <vt:lpstr>例</vt:lpstr>
      <vt:lpstr>截断奇异值分解 </vt:lpstr>
      <vt:lpstr>截断奇异值分解 </vt:lpstr>
      <vt:lpstr>例</vt:lpstr>
      <vt:lpstr>几何解释</vt:lpstr>
      <vt:lpstr>几何解释</vt:lpstr>
      <vt:lpstr>几何解释</vt:lpstr>
      <vt:lpstr>例</vt:lpstr>
      <vt:lpstr>例</vt:lpstr>
      <vt:lpstr>例</vt:lpstr>
      <vt:lpstr>主要性质</vt:lpstr>
      <vt:lpstr>主要性质</vt:lpstr>
      <vt:lpstr>主要性质</vt:lpstr>
      <vt:lpstr>主要性质</vt:lpstr>
      <vt:lpstr>标准性质</vt:lpstr>
      <vt:lpstr>奇异值分解的计算</vt:lpstr>
      <vt:lpstr>奇异值分解的计算</vt:lpstr>
      <vt:lpstr>奇异值分解的计算</vt:lpstr>
      <vt:lpstr>奇异值分解的计算</vt:lpstr>
      <vt:lpstr>例</vt:lpstr>
      <vt:lpstr>例</vt:lpstr>
      <vt:lpstr>例</vt:lpstr>
      <vt:lpstr>例</vt:lpstr>
      <vt:lpstr>例</vt:lpstr>
      <vt:lpstr>例</vt:lpstr>
      <vt:lpstr>例</vt:lpstr>
      <vt:lpstr>弗罗贝尼乌斯范数 </vt:lpstr>
      <vt:lpstr>弗罗贝尼乌斯范数 </vt:lpstr>
      <vt:lpstr>弗罗贝尼乌斯范数 </vt:lpstr>
      <vt:lpstr>矩阵的最优近似</vt:lpstr>
      <vt:lpstr>矩阵的最优近似</vt:lpstr>
      <vt:lpstr>矩阵的最优近似</vt:lpstr>
      <vt:lpstr>矩阵的最优近似</vt:lpstr>
      <vt:lpstr>矩阵的最优近似</vt:lpstr>
      <vt:lpstr>矩阵的最优近似</vt:lpstr>
      <vt:lpstr>矩阵的最优近似</vt:lpstr>
      <vt:lpstr>矩阵的最优近似</vt:lpstr>
      <vt:lpstr>矩阵的最优近似</vt:lpstr>
      <vt:lpstr>矩阵的外积展开式 </vt:lpstr>
      <vt:lpstr>矩阵的外积展开式 </vt:lpstr>
      <vt:lpstr>矩阵的外积展开式 </vt:lpstr>
      <vt:lpstr>例</vt:lpstr>
      <vt:lpstr>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Xingyu Chen</dc:creator>
  <cp:lastModifiedBy>王倩</cp:lastModifiedBy>
  <cp:revision>28</cp:revision>
  <dcterms:created xsi:type="dcterms:W3CDTF">2019-08-31T09:02:00Z</dcterms:created>
  <dcterms:modified xsi:type="dcterms:W3CDTF">2019-09-12T06:16:53Z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