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85" r:id="rId3"/>
    <p:sldId id="566" r:id="rId5"/>
    <p:sldId id="567" r:id="rId6"/>
    <p:sldId id="574" r:id="rId7"/>
    <p:sldId id="575" r:id="rId8"/>
    <p:sldId id="576" r:id="rId9"/>
    <p:sldId id="568" r:id="rId10"/>
    <p:sldId id="577" r:id="rId11"/>
    <p:sldId id="578" r:id="rId12"/>
    <p:sldId id="579" r:id="rId13"/>
    <p:sldId id="580" r:id="rId14"/>
    <p:sldId id="570" r:id="rId15"/>
    <p:sldId id="585" r:id="rId16"/>
    <p:sldId id="586" r:id="rId17"/>
    <p:sldId id="587" r:id="rId18"/>
    <p:sldId id="588" r:id="rId19"/>
    <p:sldId id="571" r:id="rId20"/>
    <p:sldId id="572" r:id="rId21"/>
    <p:sldId id="5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9"/>
  </p:normalViewPr>
  <p:slideViewPr>
    <p:cSldViewPr snapToGrid="0" snapToObjects="1">
      <p:cViewPr>
        <p:scale>
          <a:sx n="82" d="100"/>
          <a:sy n="82" d="100"/>
        </p:scale>
        <p:origin x="4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B363B-8397-A544-81E5-6D8E5F51DB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3B51-9C89-FA4F-B546-8205CDDF1C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5" y="1073150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1D52-EF74-AF4A-B9E5-9718374CBB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63D4-83B0-B141-8289-8BD504B9D1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1D52-EF74-AF4A-B9E5-9718374CBB81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二十二</a:t>
            </a:r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章</a:t>
            </a:r>
            <a:br>
              <a:rPr lang="en-US" altLang="zh-CN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无监督学习方法总结</a:t>
            </a:r>
            <a:endParaRPr lang="en-US" altLang="zh-CN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基础方法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矩阵分解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矩阵特征值求解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含有隐变量的概率模型估计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32738" y="3072911"/>
            <a:ext cx="187569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3469" y="3012801"/>
            <a:ext cx="44317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矩阵特征值求解的方法</a:t>
            </a:r>
            <a:endParaRPr lang="en-US" altLang="ja-JP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幂法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基础方法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矩阵分解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矩阵特征值求解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含有隐变量的概率模型估计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369169" y="3429000"/>
            <a:ext cx="72683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1788" y="3297754"/>
            <a:ext cx="6146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含有隐变量的概率模型学习的方法</a:t>
            </a:r>
            <a:endParaRPr lang="en-US" altLang="ja-JP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EM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变分推理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MCMC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无监督学习方法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7227" y="2187575"/>
            <a:ext cx="8417545" cy="4351338"/>
          </a:xfrm>
        </p:spPr>
      </p:pic>
      <p:sp>
        <p:nvSpPr>
          <p:cNvPr id="8" name="TextBox 7"/>
          <p:cNvSpPr txBox="1"/>
          <p:nvPr/>
        </p:nvSpPr>
        <p:spPr>
          <a:xfrm>
            <a:off x="382991" y="2905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硬聚类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 flipV="1">
            <a:off x="1644875" y="3167390"/>
            <a:ext cx="1267222" cy="1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44875" y="3348990"/>
            <a:ext cx="1344447" cy="20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无监督学习方法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7227" y="2187575"/>
            <a:ext cx="8417545" cy="4351338"/>
          </a:xfrm>
        </p:spPr>
      </p:pic>
      <p:sp>
        <p:nvSpPr>
          <p:cNvPr id="8" name="TextBox 7"/>
          <p:cNvSpPr txBox="1"/>
          <p:nvPr/>
        </p:nvSpPr>
        <p:spPr>
          <a:xfrm>
            <a:off x="465554" y="358918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软聚类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5" name="Straight Arrow Connector 4"/>
          <p:cNvCxnSpPr>
            <a:endCxn id="8" idx="3"/>
          </p:cNvCxnSpPr>
          <p:nvPr/>
        </p:nvCxnSpPr>
        <p:spPr>
          <a:xfrm flipH="1">
            <a:off x="1727438" y="3850799"/>
            <a:ext cx="126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无监督学习方法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7227" y="2187575"/>
            <a:ext cx="8417545" cy="4351338"/>
          </a:xfrm>
        </p:spPr>
      </p:pic>
      <p:sp>
        <p:nvSpPr>
          <p:cNvPr id="8" name="TextBox 7"/>
          <p:cNvSpPr txBox="1"/>
          <p:nvPr/>
        </p:nvSpPr>
        <p:spPr>
          <a:xfrm>
            <a:off x="219584" y="40578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线性降维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5" name="Straight Arrow Connector 4"/>
          <p:cNvCxnSpPr>
            <a:endCxn id="8" idx="3"/>
          </p:cNvCxnSpPr>
          <p:nvPr/>
        </p:nvCxnSpPr>
        <p:spPr>
          <a:xfrm flipH="1">
            <a:off x="1840541" y="4217670"/>
            <a:ext cx="1165549" cy="1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无监督学习方法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7227" y="2187575"/>
            <a:ext cx="8417545" cy="4351338"/>
          </a:xfrm>
        </p:spPr>
      </p:pic>
      <p:sp>
        <p:nvSpPr>
          <p:cNvPr id="8" name="TextBox 7"/>
          <p:cNvSpPr txBox="1"/>
          <p:nvPr/>
        </p:nvSpPr>
        <p:spPr>
          <a:xfrm>
            <a:off x="106482" y="42072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非概率模型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5" name="Straight Arrow Connector 4"/>
          <p:cNvCxnSpPr>
            <a:endCxn id="8" idx="3"/>
          </p:cNvCxnSpPr>
          <p:nvPr/>
        </p:nvCxnSpPr>
        <p:spPr>
          <a:xfrm flipH="1">
            <a:off x="2086511" y="4468813"/>
            <a:ext cx="83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086511" y="4583430"/>
            <a:ext cx="896719" cy="1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无监督学习方法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7227" y="2187575"/>
            <a:ext cx="8417545" cy="4351338"/>
          </a:xfrm>
        </p:spPr>
      </p:pic>
      <p:sp>
        <p:nvSpPr>
          <p:cNvPr id="8" name="TextBox 7"/>
          <p:cNvSpPr txBox="1"/>
          <p:nvPr/>
        </p:nvSpPr>
        <p:spPr>
          <a:xfrm>
            <a:off x="305765" y="48358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概率模型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5" name="Straight Arrow Connector 4"/>
          <p:cNvCxnSpPr>
            <a:endCxn id="8" idx="3"/>
          </p:cNvCxnSpPr>
          <p:nvPr/>
        </p:nvCxnSpPr>
        <p:spPr>
          <a:xfrm flipH="1">
            <a:off x="1926722" y="5097463"/>
            <a:ext cx="119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003925" y="5285577"/>
            <a:ext cx="1025025" cy="7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基础机器学习方法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0" y="3004344"/>
            <a:ext cx="8864600" cy="2717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话题模型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2787043"/>
            <a:ext cx="8585200" cy="2222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话题模型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0" y="2833688"/>
            <a:ext cx="9042400" cy="1625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0" y="2656681"/>
            <a:ext cx="9055100" cy="3606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图分析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672" y="2656199"/>
            <a:ext cx="29546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聚类的方法</a:t>
            </a:r>
            <a:endParaRPr lang="en-GB" altLang="ja-JP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层次聚类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均值聚类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高斯混合模型</a:t>
            </a:r>
            <a:endParaRPr 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558408" y="2720334"/>
            <a:ext cx="1699846" cy="34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图分析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Content Placeholder 4"/>
          <p:cNvSpPr txBox="1"/>
          <p:nvPr/>
        </p:nvSpPr>
        <p:spPr>
          <a:xfrm>
            <a:off x="4563208" y="3060567"/>
            <a:ext cx="2385646" cy="169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降维的方法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PCA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546685" y="3060567"/>
            <a:ext cx="1699846" cy="34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图分析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649" y="3322835"/>
            <a:ext cx="31598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话题分析的方法</a:t>
            </a:r>
            <a:endParaRPr lang="en-GB" altLang="ja-JP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LSA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PLSA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LDA</a:t>
            </a:r>
            <a:endParaRPr 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027331" y="3429000"/>
            <a:ext cx="1699846" cy="34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图分析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7752" y="3887700"/>
            <a:ext cx="280076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图分析的方法</a:t>
            </a:r>
            <a:endParaRPr lang="en-GB" altLang="ja-JP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endParaRPr 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652609" y="3887700"/>
            <a:ext cx="1699846" cy="34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基础方法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矩阵分解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矩阵特征值求解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含有隐变量的概率模型估计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372708" y="2602523"/>
            <a:ext cx="562707" cy="738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7816" y="27101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线性代数问题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基础方法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矩阵分解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矩阵特征值求解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含有隐变量的概率模型估计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563565" y="3341077"/>
            <a:ext cx="562707" cy="523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934" y="334107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概率统计问题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各种方法之间的关系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基础方法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矩阵分解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矩阵特征值求解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含有隐变量的概率模型估计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75538" y="2661139"/>
            <a:ext cx="24235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99050" y="2594369"/>
            <a:ext cx="315983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矩阵分解的方法</a:t>
            </a:r>
            <a:endParaRPr lang="en-US" altLang="ja-JP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SVD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NMF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Widescreen</PresentationFormat>
  <Paragraphs>134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DengXian</vt:lpstr>
      <vt:lpstr>Calibri</vt:lpstr>
      <vt:lpstr>微软雅黑</vt:lpstr>
      <vt:lpstr>Arial Unicode MS</vt:lpstr>
      <vt:lpstr>等线</vt:lpstr>
      <vt:lpstr>Calibri Light</vt:lpstr>
      <vt:lpstr>Office Theme</vt:lpstr>
      <vt:lpstr>PowerPoint 演示文稿</vt:lpstr>
      <vt:lpstr>各种方法之间的关系</vt:lpstr>
      <vt:lpstr>各种方法之间的关系</vt:lpstr>
      <vt:lpstr>各种方法之间的关系</vt:lpstr>
      <vt:lpstr>各种方法之间的关系</vt:lpstr>
      <vt:lpstr>各种方法之间的关系</vt:lpstr>
      <vt:lpstr>各种方法之间的关系</vt:lpstr>
      <vt:lpstr>各种方法之间的关系</vt:lpstr>
      <vt:lpstr>各种方法之间的关系</vt:lpstr>
      <vt:lpstr>各种方法之间的关系</vt:lpstr>
      <vt:lpstr>各种方法之间的关系</vt:lpstr>
      <vt:lpstr>无监督学习方法</vt:lpstr>
      <vt:lpstr>无监督学习方法</vt:lpstr>
      <vt:lpstr>无监督学习方法</vt:lpstr>
      <vt:lpstr>无监督学习方法</vt:lpstr>
      <vt:lpstr>无监督学习方法</vt:lpstr>
      <vt:lpstr>基础机器学习方法</vt:lpstr>
      <vt:lpstr>话题模型</vt:lpstr>
      <vt:lpstr>话题模型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10</cp:revision>
  <dcterms:created xsi:type="dcterms:W3CDTF">2019-09-02T14:31:00Z</dcterms:created>
  <dcterms:modified xsi:type="dcterms:W3CDTF">2019-09-12T06:30:38Z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