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67" r:id="rId5"/>
    <p:sldId id="357" r:id="rId6"/>
    <p:sldId id="272" r:id="rId7"/>
    <p:sldId id="274" r:id="rId8"/>
    <p:sldId id="275" r:id="rId9"/>
    <p:sldId id="276" r:id="rId10"/>
    <p:sldId id="358" r:id="rId11"/>
    <p:sldId id="359" r:id="rId12"/>
    <p:sldId id="360" r:id="rId13"/>
    <p:sldId id="361" r:id="rId14"/>
    <p:sldId id="362" r:id="rId15"/>
    <p:sldId id="363" r:id="rId16"/>
    <p:sldId id="365" r:id="rId17"/>
    <p:sldId id="288" r:id="rId18"/>
    <p:sldId id="289" r:id="rId19"/>
    <p:sldId id="422" r:id="rId20"/>
    <p:sldId id="291" r:id="rId21"/>
    <p:sldId id="392" r:id="rId22"/>
    <p:sldId id="393" r:id="rId23"/>
    <p:sldId id="395" r:id="rId24"/>
    <p:sldId id="292" r:id="rId25"/>
    <p:sldId id="293" r:id="rId26"/>
    <p:sldId id="294" r:id="rId27"/>
    <p:sldId id="295" r:id="rId28"/>
    <p:sldId id="296" r:id="rId29"/>
    <p:sldId id="367" r:id="rId30"/>
    <p:sldId id="298" r:id="rId31"/>
    <p:sldId id="299" r:id="rId32"/>
    <p:sldId id="300" r:id="rId33"/>
    <p:sldId id="301" r:id="rId34"/>
    <p:sldId id="302" r:id="rId35"/>
    <p:sldId id="396" r:id="rId36"/>
    <p:sldId id="397" r:id="rId37"/>
    <p:sldId id="398" r:id="rId38"/>
    <p:sldId id="399" r:id="rId39"/>
    <p:sldId id="401" r:id="rId40"/>
    <p:sldId id="400" r:id="rId41"/>
    <p:sldId id="423" r:id="rId42"/>
    <p:sldId id="368"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70" r:id="rId62"/>
    <p:sldId id="371" r:id="rId63"/>
    <p:sldId id="372" r:id="rId64"/>
    <p:sldId id="373" r:id="rId65"/>
    <p:sldId id="374" r:id="rId66"/>
    <p:sldId id="375" r:id="rId67"/>
    <p:sldId id="402" r:id="rId68"/>
    <p:sldId id="403" r:id="rId69"/>
    <p:sldId id="406" r:id="rId70"/>
    <p:sldId id="407" r:id="rId71"/>
    <p:sldId id="409" r:id="rId72"/>
    <p:sldId id="410" r:id="rId73"/>
    <p:sldId id="411" r:id="rId74"/>
    <p:sldId id="412" r:id="rId75"/>
    <p:sldId id="413" r:id="rId76"/>
    <p:sldId id="414" r:id="rId77"/>
    <p:sldId id="415" r:id="rId78"/>
    <p:sldId id="416" r:id="rId79"/>
    <p:sldId id="417" r:id="rId80"/>
    <p:sldId id="418" r:id="rId81"/>
    <p:sldId id="419" r:id="rId82"/>
    <p:sldId id="420" r:id="rId83"/>
    <p:sldId id="421" r:id="rId84"/>
    <p:sldId id="356" r:id="rId85"/>
    <p:sldId id="376" r:id="rId86"/>
    <p:sldId id="377" r:id="rId87"/>
    <p:sldId id="378" r:id="rId88"/>
    <p:sldId id="379" r:id="rId89"/>
    <p:sldId id="380" r:id="rId90"/>
    <p:sldId id="382" r:id="rId91"/>
    <p:sldId id="381" r:id="rId92"/>
    <p:sldId id="384" r:id="rId93"/>
    <p:sldId id="383" r:id="rId94"/>
    <p:sldId id="385" r:id="rId95"/>
    <p:sldId id="386" r:id="rId96"/>
    <p:sldId id="388" r:id="rId97"/>
    <p:sldId id="389" r:id="rId98"/>
    <p:sldId id="390" r:id="rId99"/>
    <p:sldId id="391" r:id="rId100"/>
    <p:sldId id="387"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p:restoredTop sz="94699"/>
  </p:normalViewPr>
  <p:slideViewPr>
    <p:cSldViewPr snapToGrid="0" snapToObjects="1">
      <p:cViewPr varScale="1">
        <p:scale>
          <a:sx n="109" d="100"/>
          <a:sy n="109"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61F65-2EA5-6D41-AB37-38C5CF4DE35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3EC47-0C59-5E41-B348-031EBBBEDBA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415C7-921F-421A-AD27-C7BCBC5102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B6DD0E6-0228-2145-A968-16267A1106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fld>
            <a:endParaRPr lang="en-US"/>
          </a:p>
        </p:txBody>
      </p:sp>
      <p:pic>
        <p:nvPicPr>
          <p:cNvPr id="8" name="Picture 7"/>
          <p:cNvPicPr>
            <a:picLocks noChangeAspect="1"/>
          </p:cNvPicPr>
          <p:nvPr userDrawn="1"/>
        </p:nvPicPr>
        <p:blipFill>
          <a:blip r:embed="rId2"/>
          <a:stretch>
            <a:fillRect/>
          </a:stretch>
        </p:blipFill>
        <p:spPr>
          <a:xfrm>
            <a:off x="15015" y="0"/>
            <a:ext cx="1216197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6DD0E6-0228-2145-A968-16267A1106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6DD0E6-0228-2145-A968-16267A1106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6DD0E6-0228-2145-A968-16267A1106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fld>
            <a:endParaRPr lang="en-US"/>
          </a:p>
        </p:txBody>
      </p:sp>
      <p:pic>
        <p:nvPicPr>
          <p:cNvPr id="8" name="Picture 7"/>
          <p:cNvPicPr>
            <a:picLocks noChangeAspect="1"/>
          </p:cNvPicPr>
          <p:nvPr userDrawn="1"/>
        </p:nvPicPr>
        <p:blipFill>
          <a:blip r:embed="rId2"/>
          <a:stretch>
            <a:fillRect/>
          </a:stretch>
        </p:blipFill>
        <p:spPr>
          <a:xfrm>
            <a:off x="15015" y="0"/>
            <a:ext cx="1216197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6DD0E6-0228-2145-A968-16267A1106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B6DD0E6-0228-2145-A968-16267A1106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B6DD0E6-0228-2145-A968-16267A1106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B6DD0E6-0228-2145-A968-16267A1106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DD0E6-0228-2145-A968-16267A1106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6DD0E6-0228-2145-A968-16267A1106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6DD0E6-0228-2145-A968-16267A1106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F5A09-4257-A945-B617-39714650FA2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DD0E6-0228-2145-A968-16267A1106B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F5A09-4257-A945-B617-39714650FA27}"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65.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hyperlink" Target="http://www-stat.stanford.edu/~olshen/" TargetMode="External"/><Relationship Id="rId2" Type="http://schemas.openxmlformats.org/officeDocument/2006/relationships/hyperlink" Target="http://www-stat.stanford.edu/~jhf/" TargetMode="External"/><Relationship Id="rId1" Type="http://schemas.openxmlformats.org/officeDocument/2006/relationships/hyperlink" Target="http://www.stat.berkeley.edu/~breiman/"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72.xml.rels><?xml version="1.0" encoding="UTF-8" standalone="yes"?>
<Relationships xmlns="http://schemas.openxmlformats.org/package/2006/relationships"><Relationship Id="rId9" Type="http://schemas.openxmlformats.org/officeDocument/2006/relationships/notesSlide" Target="../notesSlides/notesSlide71.xml"/><Relationship Id="rId8" Type="http://schemas.openxmlformats.org/officeDocument/2006/relationships/slideLayout" Target="../slideLayouts/slideLayout2.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1867399" y="3600190"/>
            <a:ext cx="1569660" cy="1200329"/>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五</a:t>
            </a:r>
            <a:r>
              <a:rPr lang="zh-CN" altLang="en-US" sz="3600" dirty="0"/>
              <a:t>章</a:t>
            </a:r>
            <a:br>
              <a:rPr lang="en-US" altLang="zh-CN" sz="3600" dirty="0"/>
            </a:br>
            <a:r>
              <a:rPr lang="ja-JP" altLang="en-US" sz="3600">
                <a:latin typeface="DengXian" panose="02010600030101010101" pitchFamily="2" charset="-122"/>
                <a:ea typeface="DengXian" panose="02010600030101010101" pitchFamily="2" charset="-122"/>
              </a:rPr>
              <a:t>决策树</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650147"/>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归纳学习由于依赖于检验数据，因此又称为检验学习。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归纳学习存在一个基本的假设：</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任一假设如果能够在足够大的训练样本集中很好的逼近目标函数，则它也能在未见样本中很好地逼近目标函数。该假定是归纳学习的有效性的前提条件</a:t>
            </a:r>
            <a:r>
              <a:rPr lang="zh-CN" altLang="en-US" dirty="0"/>
              <a:t>。</a:t>
            </a:r>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归纳过程就是在描述空间中进行搜索的过程。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归纳可分为自顶向下，自底向上和双向搜索三种方式。</a:t>
            </a:r>
            <a:endParaRPr lang="zh-CN" altLang="en-US"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自底向上法一次处理一个输入对象。将描述逐步一般化。直到最终的一般化描述。</a:t>
            </a:r>
            <a:endParaRPr lang="zh-CN" altLang="en-US"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自顶向下法对可能的一般性描述集进行搜索，试图找到一些满足一定要求的最优的描述。</a:t>
            </a:r>
            <a:endParaRPr lang="zh-CN" altLang="en-US" dirty="0">
              <a:latin typeface="华文楷体" panose="02010600040101010101" pitchFamily="2" charset="-122"/>
              <a:ea typeface="华文楷体" panose="02010600040101010101" pitchFamily="2" charset="-122"/>
            </a:endParaRP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553815" y="2687698"/>
            <a:ext cx="11380277" cy="4881711"/>
          </a:xfrm>
        </p:spPr>
        <p:txBody>
          <a:bodyPr>
            <a:noAutofit/>
          </a:bodyPr>
          <a:lstStyle/>
          <a:p>
            <a:r>
              <a:rPr lang="zh-CN" altLang="en-US" sz="2400" dirty="0">
                <a:latin typeface="华文楷体" panose="02010600040101010101" pitchFamily="2" charset="-122"/>
                <a:ea typeface="华文楷体" panose="02010600040101010101" pitchFamily="2" charset="-122"/>
              </a:rPr>
              <a:t>从</a:t>
            </a:r>
            <a:r>
              <a:rPr lang="zh-CN" altLang="en-US" dirty="0">
                <a:latin typeface="华文楷体" panose="02010600040101010101" pitchFamily="2" charset="-122"/>
                <a:ea typeface="华文楷体" panose="02010600040101010101" pitchFamily="2" charset="-122"/>
              </a:rPr>
              <a:t>特殊的训练样例中归纳出一般函数是机器学习的中心问题；</a:t>
            </a:r>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从训练样例中进行学习通常被视为归纳推理。</a:t>
            </a:r>
            <a:endParaRPr lang="en-US" altLang="zh-CN"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每个例子都是一个对偶（序偶）（</a:t>
            </a:r>
            <a:r>
              <a:rPr lang="en-US" altLang="zh-CN" sz="2800" dirty="0">
                <a:latin typeface="华文楷体" panose="02010600040101010101" pitchFamily="2" charset="-122"/>
                <a:ea typeface="华文楷体" panose="02010600040101010101" pitchFamily="2" charset="-122"/>
              </a:rPr>
              <a:t>x, f(x)</a:t>
            </a:r>
            <a:r>
              <a:rPr lang="zh-CN" altLang="en-US" sz="2800" dirty="0">
                <a:latin typeface="华文楷体" panose="02010600040101010101" pitchFamily="2" charset="-122"/>
                <a:ea typeface="华文楷体" panose="02010600040101010101" pitchFamily="2" charset="-122"/>
              </a:rPr>
              <a:t>），对每个输入的</a:t>
            </a:r>
            <a:r>
              <a:rPr lang="en-US" altLang="zh-CN"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，都有确定的输出</a:t>
            </a:r>
            <a:r>
              <a:rPr lang="en-US" altLang="zh-CN" sz="2800" dirty="0">
                <a:latin typeface="华文楷体" panose="02010600040101010101" pitchFamily="2" charset="-122"/>
                <a:ea typeface="华文楷体" panose="02010600040101010101" pitchFamily="2" charset="-122"/>
              </a:rPr>
              <a:t>f(x)</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学习过程将产生对目标函数</a:t>
            </a:r>
            <a:r>
              <a:rPr lang="en-US" altLang="zh-CN" sz="2800" dirty="0">
                <a:latin typeface="华文楷体" panose="02010600040101010101" pitchFamily="2" charset="-122"/>
                <a:ea typeface="华文楷体" panose="02010600040101010101" pitchFamily="2" charset="-122"/>
              </a:rPr>
              <a:t>f</a:t>
            </a:r>
            <a:r>
              <a:rPr lang="zh-CN" altLang="en-US" sz="2800" dirty="0">
                <a:latin typeface="华文楷体" panose="02010600040101010101" pitchFamily="2" charset="-122"/>
                <a:ea typeface="华文楷体" panose="02010600040101010101" pitchFamily="2" charset="-122"/>
              </a:rPr>
              <a:t>的不同逼近。</a:t>
            </a:r>
            <a:r>
              <a:rPr lang="en-US" altLang="zh-CN" sz="2800" dirty="0">
                <a:latin typeface="华文楷体" panose="02010600040101010101" pitchFamily="2" charset="-122"/>
                <a:ea typeface="华文楷体" panose="02010600040101010101" pitchFamily="2" charset="-122"/>
              </a:rPr>
              <a:t>F</a:t>
            </a:r>
            <a:r>
              <a:rPr lang="zh-CN" altLang="en-US" sz="2800" dirty="0">
                <a:latin typeface="华文楷体" panose="02010600040101010101" pitchFamily="2" charset="-122"/>
                <a:ea typeface="华文楷体" panose="02010600040101010101" pitchFamily="2" charset="-122"/>
              </a:rPr>
              <a:t>的每一个逼近都叫做一个假设。</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假设需要以某种形式表示。例如，</a:t>
            </a:r>
            <a:r>
              <a:rPr lang="en-US" altLang="zh-CN" sz="2800" dirty="0">
                <a:latin typeface="华文楷体" panose="02010600040101010101" pitchFamily="2" charset="-122"/>
                <a:ea typeface="华文楷体" panose="02010600040101010101" pitchFamily="2" charset="-122"/>
              </a:rPr>
              <a:t>y=</a:t>
            </a:r>
            <a:r>
              <a:rPr lang="en-US" altLang="zh-CN" sz="2800" dirty="0" err="1">
                <a:latin typeface="华文楷体" panose="02010600040101010101" pitchFamily="2" charset="-122"/>
                <a:ea typeface="华文楷体" panose="02010600040101010101" pitchFamily="2" charset="-122"/>
              </a:rPr>
              <a:t>ax+b</a:t>
            </a:r>
            <a:r>
              <a:rPr lang="zh-CN" altLang="en-US" sz="2800" dirty="0">
                <a:latin typeface="华文楷体" panose="02010600040101010101" pitchFamily="2" charset="-122"/>
                <a:ea typeface="华文楷体" panose="02010600040101010101" pitchFamily="2" charset="-122"/>
              </a:rPr>
              <a:t>。通过调整假设的表示，学习过程将产生出假设的不同变形。</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在表示中通常需要修改参数（如</a:t>
            </a:r>
            <a:r>
              <a:rPr lang="en-US" altLang="zh-CN" sz="2800" dirty="0">
                <a:latin typeface="华文楷体" panose="02010600040101010101" pitchFamily="2" charset="-122"/>
                <a:ea typeface="华文楷体" panose="02010600040101010101" pitchFamily="2" charset="-122"/>
              </a:rPr>
              <a:t>a, b</a:t>
            </a:r>
            <a:r>
              <a:rPr lang="zh-CN" altLang="en-US"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p:txBody>
      </p:sp>
      <p:sp>
        <p:nvSpPr>
          <p:cNvPr id="5" name="标题 1"/>
          <p:cNvSpPr txBox="1"/>
          <p:nvPr/>
        </p:nvSpPr>
        <p:spPr>
          <a:xfrm>
            <a:off x="369277" y="1362135"/>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solidFill>
                  <a:srgbClr val="C00000"/>
                </a:solidFill>
              </a:rPr>
              <a:t>从机器学习看分类及归纳推理等问题</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809292"/>
            <a:ext cx="8424936" cy="4839816"/>
          </a:xfrm>
        </p:spPr>
        <p:txBody>
          <a:bodyPr>
            <a:noAutofit/>
          </a:bodyPr>
          <a:lstStyle/>
          <a:p>
            <a:r>
              <a:rPr lang="zh-CN" altLang="en-US" sz="2400" dirty="0"/>
              <a:t>从这些不同的变形中选择最佳的假设（或者说权值集合）。</a:t>
            </a:r>
            <a:endParaRPr lang="zh-CN" altLang="en-US" sz="2400" dirty="0"/>
          </a:p>
          <a:p>
            <a:r>
              <a:rPr lang="zh-CN" altLang="en-US" sz="2400" dirty="0"/>
              <a:t>方法的定义：</a:t>
            </a:r>
            <a:endParaRPr lang="en-US" altLang="zh-CN" sz="2400" dirty="0"/>
          </a:p>
          <a:p>
            <a:pPr lvl="1"/>
            <a:r>
              <a:rPr lang="zh-CN" altLang="en-US" sz="2200" dirty="0"/>
              <a:t>使训练值与假设值 预测出的值之间的误差平方和</a:t>
            </a:r>
            <a:r>
              <a:rPr lang="en-US" altLang="zh-CN" sz="2200" dirty="0"/>
              <a:t>E</a:t>
            </a:r>
            <a:r>
              <a:rPr lang="zh-CN" altLang="en-US" sz="2200" dirty="0"/>
              <a:t>最小为最佳。 </a:t>
            </a:r>
            <a:endParaRPr lang="zh-CN" altLang="en-US" sz="2200" dirty="0"/>
          </a:p>
        </p:txBody>
      </p:sp>
      <p:graphicFrame>
        <p:nvGraphicFramePr>
          <p:cNvPr id="4" name="对象 3"/>
          <p:cNvGraphicFramePr>
            <a:graphicFrameLocks noChangeAspect="1"/>
          </p:cNvGraphicFramePr>
          <p:nvPr/>
        </p:nvGraphicFramePr>
        <p:xfrm>
          <a:off x="3071664" y="4653136"/>
          <a:ext cx="6215723" cy="1152128"/>
        </p:xfrm>
        <a:graphic>
          <a:graphicData uri="http://schemas.openxmlformats.org/presentationml/2006/ole">
            <mc:AlternateContent xmlns:mc="http://schemas.openxmlformats.org/markup-compatibility/2006">
              <mc:Choice xmlns:v="urn:schemas-microsoft-com:vml" Requires="v">
                <p:oleObj spid="_x0000_s1029" name="公式" r:id="rId1" imgW="2451100" imgH="457200" progId="Equation.3">
                  <p:embed/>
                </p:oleObj>
              </mc:Choice>
              <mc:Fallback>
                <p:oleObj name="公式" r:id="rId1" imgW="2451100" imgH="4572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4653136"/>
                        <a:ext cx="6215723" cy="1152128"/>
                      </a:xfrm>
                      <a:prstGeom prst="rect">
                        <a:avLst/>
                      </a:prstGeom>
                      <a:noFill/>
                    </p:spPr>
                  </p:pic>
                </p:oleObj>
              </mc:Fallback>
            </mc:AlternateContent>
          </a:graphicData>
        </a:graphic>
      </p:graphicFrame>
      <p:sp>
        <p:nvSpPr>
          <p:cNvPr id="6" name="标题 1"/>
          <p:cNvSpPr txBox="1"/>
          <p:nvPr/>
        </p:nvSpPr>
        <p:spPr>
          <a:xfrm>
            <a:off x="322385" y="1455365"/>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solidFill>
                  <a:srgbClr val="C00000"/>
                </a:solidFill>
              </a:rPr>
              <a:t>从机器学习看分类及归纳推理等问题</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090400" y="2310179"/>
            <a:ext cx="10011199" cy="4839816"/>
          </a:xfrm>
        </p:spPr>
        <p:txBody>
          <a:bodyPr>
            <a:noAutofit/>
          </a:bodyPr>
          <a:lstStyle/>
          <a:p>
            <a:r>
              <a:rPr lang="zh-CN" altLang="en-US" sz="2200" dirty="0"/>
              <a:t>与决策树相关的重要算法包括：</a:t>
            </a:r>
            <a:endParaRPr lang="en-US" altLang="zh-CN" sz="2200" dirty="0"/>
          </a:p>
          <a:p>
            <a:pPr lvl="1"/>
            <a:r>
              <a:rPr lang="en-US" altLang="zh-CN" sz="2000" dirty="0"/>
              <a:t>CLS, ID3</a:t>
            </a:r>
            <a:r>
              <a:rPr lang="zh-CN" altLang="en-US" sz="2000" dirty="0"/>
              <a:t>，</a:t>
            </a:r>
            <a:r>
              <a:rPr lang="en-US" altLang="zh-CN" sz="2000" dirty="0"/>
              <a:t>C4.5</a:t>
            </a:r>
            <a:r>
              <a:rPr lang="zh-CN" altLang="en-US" sz="2000" dirty="0"/>
              <a:t>，</a:t>
            </a:r>
            <a:r>
              <a:rPr lang="en-US" altLang="zh-CN" sz="2000" dirty="0"/>
              <a:t>CART</a:t>
            </a:r>
            <a:endParaRPr lang="en-US" altLang="zh-CN" sz="2000" dirty="0"/>
          </a:p>
          <a:p>
            <a:r>
              <a:rPr lang="zh-CN" altLang="en-US" sz="2200" dirty="0"/>
              <a:t>算法的发展过程</a:t>
            </a:r>
            <a:endParaRPr lang="en-US" altLang="zh-CN" sz="2200" dirty="0"/>
          </a:p>
          <a:p>
            <a:pPr lvl="1"/>
            <a:r>
              <a:rPr lang="en-US" altLang="zh-CN" sz="2000" dirty="0" err="1"/>
              <a:t>Hunt,Marin</a:t>
            </a:r>
            <a:r>
              <a:rPr lang="zh-CN" altLang="en-US" sz="2000" dirty="0"/>
              <a:t>和</a:t>
            </a:r>
            <a:r>
              <a:rPr lang="en-US" altLang="zh-CN" sz="2000" dirty="0"/>
              <a:t>Stone </a:t>
            </a:r>
            <a:r>
              <a:rPr lang="zh-CN" altLang="en-US" sz="2000" dirty="0"/>
              <a:t>于</a:t>
            </a:r>
            <a:r>
              <a:rPr lang="en-US" altLang="zh-CN" sz="2000" dirty="0"/>
              <a:t>1966</a:t>
            </a:r>
            <a:r>
              <a:rPr lang="zh-CN" altLang="en-US" sz="2000" dirty="0"/>
              <a:t>年研制的</a:t>
            </a:r>
            <a:r>
              <a:rPr lang="en-US" altLang="zh-CN" sz="2000" dirty="0"/>
              <a:t>CLS</a:t>
            </a:r>
            <a:r>
              <a:rPr lang="zh-CN" altLang="en-US" sz="2000" dirty="0"/>
              <a:t>学习系统，用于学习单个概    念。</a:t>
            </a:r>
            <a:endParaRPr lang="zh-CN" altLang="en-US" sz="2000" dirty="0"/>
          </a:p>
          <a:p>
            <a:pPr lvl="1"/>
            <a:r>
              <a:rPr lang="en-US" altLang="zh-CN" sz="2000" dirty="0"/>
              <a:t>1979</a:t>
            </a:r>
            <a:r>
              <a:rPr lang="zh-CN" altLang="en-US" sz="2000" dirty="0"/>
              <a:t>年</a:t>
            </a:r>
            <a:r>
              <a:rPr lang="en-US" altLang="zh-CN" sz="2000" dirty="0"/>
              <a:t>, J.R. Quinlan </a:t>
            </a:r>
            <a:r>
              <a:rPr lang="zh-CN" altLang="en-US" sz="2000" dirty="0"/>
              <a:t>给出</a:t>
            </a:r>
            <a:r>
              <a:rPr lang="en-US" altLang="zh-CN" sz="2000" dirty="0"/>
              <a:t>ID3</a:t>
            </a:r>
            <a:r>
              <a:rPr lang="zh-CN" altLang="en-US" sz="2000" dirty="0"/>
              <a:t>算法，并在</a:t>
            </a:r>
            <a:r>
              <a:rPr lang="en-US" altLang="zh-CN" sz="2000" dirty="0"/>
              <a:t>1983</a:t>
            </a:r>
            <a:r>
              <a:rPr lang="zh-CN" altLang="en-US" sz="2000" dirty="0"/>
              <a:t>年和</a:t>
            </a:r>
            <a:r>
              <a:rPr lang="en-US" altLang="zh-CN" sz="2000" dirty="0"/>
              <a:t>1986</a:t>
            </a:r>
            <a:r>
              <a:rPr lang="zh-CN" altLang="en-US" sz="2000" dirty="0"/>
              <a:t>年对</a:t>
            </a:r>
            <a:r>
              <a:rPr lang="en-US" altLang="zh-CN" sz="2000" dirty="0"/>
              <a:t>ID3 </a:t>
            </a:r>
            <a:r>
              <a:rPr lang="zh-CN" altLang="en-US" sz="2000" dirty="0"/>
              <a:t>进行了总结和简化，使其成为决策树学习算法的典型。</a:t>
            </a:r>
            <a:endParaRPr lang="zh-CN" altLang="en-US" sz="2000" dirty="0"/>
          </a:p>
          <a:p>
            <a:pPr lvl="1"/>
            <a:r>
              <a:rPr lang="en-US" altLang="zh-CN" sz="2000" dirty="0" err="1"/>
              <a:t>Schlimmer</a:t>
            </a:r>
            <a:r>
              <a:rPr lang="en-US" altLang="zh-CN" sz="2000" dirty="0"/>
              <a:t> </a:t>
            </a:r>
            <a:r>
              <a:rPr lang="zh-CN" altLang="en-US" sz="2000" dirty="0"/>
              <a:t>和</a:t>
            </a:r>
            <a:r>
              <a:rPr lang="en-US" altLang="zh-CN" sz="2000" dirty="0"/>
              <a:t>Fisher </a:t>
            </a:r>
            <a:r>
              <a:rPr lang="zh-CN" altLang="en-US" sz="2000" dirty="0"/>
              <a:t>于</a:t>
            </a:r>
            <a:r>
              <a:rPr lang="en-US" altLang="zh-CN" sz="2000" dirty="0"/>
              <a:t>1986</a:t>
            </a:r>
            <a:r>
              <a:rPr lang="zh-CN" altLang="en-US" sz="2000" dirty="0"/>
              <a:t>年对</a:t>
            </a:r>
            <a:r>
              <a:rPr lang="en-US" altLang="zh-CN" sz="2000" dirty="0"/>
              <a:t>ID3</a:t>
            </a:r>
            <a:r>
              <a:rPr lang="zh-CN" altLang="en-US" sz="2000" dirty="0"/>
              <a:t>进行改造，在每个可能的决策树节点创建缓冲区，使决策树可以递增式生成，得到</a:t>
            </a:r>
            <a:r>
              <a:rPr lang="en-US" altLang="zh-CN" sz="2000" dirty="0"/>
              <a:t>ID4</a:t>
            </a:r>
            <a:r>
              <a:rPr lang="zh-CN" altLang="en-US" sz="2000" dirty="0"/>
              <a:t>算法。</a:t>
            </a:r>
            <a:endParaRPr lang="zh-CN" altLang="en-US" sz="2000" dirty="0"/>
          </a:p>
          <a:p>
            <a:pPr lvl="1"/>
            <a:r>
              <a:rPr lang="en-US" altLang="zh-CN" sz="2000" dirty="0"/>
              <a:t>1988</a:t>
            </a:r>
            <a:r>
              <a:rPr lang="zh-CN" altLang="en-US" sz="2000" dirty="0"/>
              <a:t>年，</a:t>
            </a:r>
            <a:r>
              <a:rPr lang="en-US" altLang="zh-CN" sz="2000" dirty="0" err="1"/>
              <a:t>Utgoff</a:t>
            </a:r>
            <a:r>
              <a:rPr lang="en-US" altLang="zh-CN" sz="2000" dirty="0"/>
              <a:t> </a:t>
            </a:r>
            <a:r>
              <a:rPr lang="zh-CN" altLang="en-US" sz="2000" dirty="0"/>
              <a:t>在</a:t>
            </a:r>
            <a:r>
              <a:rPr lang="en-US" altLang="zh-CN" sz="2000" dirty="0"/>
              <a:t>ID4</a:t>
            </a:r>
            <a:r>
              <a:rPr lang="zh-CN" altLang="en-US" sz="2000" dirty="0"/>
              <a:t>基础上提出了</a:t>
            </a:r>
            <a:r>
              <a:rPr lang="en-US" altLang="zh-CN" sz="2000" dirty="0"/>
              <a:t>ID5</a:t>
            </a:r>
            <a:r>
              <a:rPr lang="zh-CN" altLang="en-US" sz="2000" dirty="0"/>
              <a:t>学习算法，进一步提高了效率。</a:t>
            </a:r>
            <a:endParaRPr lang="zh-CN" altLang="en-US" sz="2000" dirty="0"/>
          </a:p>
          <a:p>
            <a:pPr lvl="1"/>
            <a:r>
              <a:rPr lang="en-US" altLang="zh-CN" sz="2000" dirty="0"/>
              <a:t>1993</a:t>
            </a:r>
            <a:r>
              <a:rPr lang="zh-CN" altLang="en-US" sz="2000" dirty="0"/>
              <a:t>年，</a:t>
            </a:r>
            <a:r>
              <a:rPr lang="en-US" altLang="zh-CN" sz="2000" dirty="0"/>
              <a:t>Quinlan </a:t>
            </a:r>
            <a:r>
              <a:rPr lang="zh-CN" altLang="en-US" sz="2000" dirty="0"/>
              <a:t>进一步发展了</a:t>
            </a:r>
            <a:r>
              <a:rPr lang="en-US" altLang="zh-CN" sz="2000" dirty="0"/>
              <a:t>ID3</a:t>
            </a:r>
            <a:r>
              <a:rPr lang="zh-CN" altLang="en-US" sz="2000" dirty="0"/>
              <a:t>算法，改进成</a:t>
            </a:r>
            <a:r>
              <a:rPr lang="en-US" altLang="zh-CN" sz="2000" dirty="0"/>
              <a:t>C4.5</a:t>
            </a:r>
            <a:r>
              <a:rPr lang="zh-CN" altLang="en-US" sz="2000" dirty="0"/>
              <a:t>算法。</a:t>
            </a:r>
            <a:endParaRPr lang="en-US" altLang="zh-CN" sz="2000" dirty="0"/>
          </a:p>
          <a:p>
            <a:pPr lvl="1"/>
            <a:r>
              <a:rPr lang="zh-CN" altLang="en-US" sz="2000" dirty="0"/>
              <a:t>另一类决策树算法为</a:t>
            </a:r>
            <a:r>
              <a:rPr lang="en-US" altLang="zh-CN" sz="2000" dirty="0"/>
              <a:t>CART</a:t>
            </a:r>
            <a:r>
              <a:rPr lang="zh-CN" altLang="en-US" sz="2000" dirty="0"/>
              <a:t>，与</a:t>
            </a:r>
            <a:r>
              <a:rPr lang="en-US" altLang="zh-CN" sz="2000" dirty="0"/>
              <a:t>C4.5</a:t>
            </a:r>
            <a:r>
              <a:rPr lang="zh-CN" altLang="en-US" sz="2000" dirty="0"/>
              <a:t>不同的是，</a:t>
            </a:r>
            <a:r>
              <a:rPr lang="en-US" altLang="zh-CN" sz="2000" dirty="0"/>
              <a:t>CART</a:t>
            </a:r>
            <a:r>
              <a:rPr lang="zh-CN" altLang="en-US" sz="2000" dirty="0"/>
              <a:t>的决策树由二元逻辑问题生成，每个树节点只有两个分枝，分别包括学习实例的正例与反例。</a:t>
            </a:r>
            <a:endParaRPr lang="zh-CN" altLang="en-US" sz="2000" dirty="0"/>
          </a:p>
          <a:p>
            <a:pPr lvl="1"/>
            <a:endParaRPr lang="en-US" altLang="zh-CN" sz="2000" dirty="0"/>
          </a:p>
          <a:p>
            <a:pPr lvl="1"/>
            <a:endParaRPr lang="zh-CN" altLang="en-US" sz="2000"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779" name="Group 131"/>
          <p:cNvGraphicFramePr>
            <a:graphicFrameLocks noGrp="1"/>
          </p:cNvGraphicFramePr>
          <p:nvPr/>
        </p:nvGraphicFramePr>
        <p:xfrm>
          <a:off x="4894329" y="1304537"/>
          <a:ext cx="6262689" cy="5394960"/>
        </p:xfrm>
        <a:graphic>
          <a:graphicData uri="http://schemas.openxmlformats.org/drawingml/2006/table">
            <a:tbl>
              <a:tblPr/>
              <a:tblGrid>
                <a:gridCol w="785805"/>
                <a:gridCol w="745001"/>
                <a:gridCol w="794582"/>
                <a:gridCol w="845596"/>
                <a:gridCol w="920318"/>
                <a:gridCol w="2171387"/>
              </a:tblGrid>
              <a:tr h="2106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计数</a:t>
                      </a:r>
                      <a:endParaRPr kumimoji="1" lang="zh-CN" altLang="en-US" sz="1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年龄</a:t>
                      </a:r>
                      <a:endParaRPr kumimoji="1" lang="zh-CN" altLang="en-US" sz="1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收入</a:t>
                      </a:r>
                      <a:endPar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学生</a:t>
                      </a:r>
                      <a:endPar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信誉</a:t>
                      </a:r>
                      <a:endParaRPr kumimoji="1" lang="zh-CN" altLang="en-US" sz="1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归类：买计算机？</a:t>
                      </a:r>
                      <a:endParaRPr kumimoji="1" lang="zh-CN" altLang="en-US" sz="1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795777" name="Text Box 129"/>
          <p:cNvSpPr txBox="1">
            <a:spLocks noChangeArrowheads="1"/>
          </p:cNvSpPr>
          <p:nvPr/>
        </p:nvSpPr>
        <p:spPr bwMode="auto">
          <a:xfrm>
            <a:off x="637142" y="2525058"/>
            <a:ext cx="3643312" cy="3170099"/>
          </a:xfrm>
          <a:prstGeom prst="rect">
            <a:avLst/>
          </a:prstGeom>
          <a:solidFill>
            <a:schemeClr val="bg1"/>
          </a:solidFill>
          <a:ln>
            <a:noFill/>
          </a:ln>
          <a:effectLst/>
        </p:spPr>
        <p:txBody>
          <a:bodyPr>
            <a:spAutoFit/>
          </a:bodyPr>
          <a:lstStyle/>
          <a:p>
            <a:pPr>
              <a:spcBef>
                <a:spcPct val="50000"/>
              </a:spcBef>
            </a:pPr>
            <a:r>
              <a:rPr lang="zh-CN" altLang="en-US" sz="2000" dirty="0">
                <a:ea typeface="宋体" panose="02010600030101010101" pitchFamily="2" charset="-122"/>
              </a:rPr>
              <a:t>假定公司收集了</a:t>
            </a:r>
            <a:r>
              <a:rPr lang="ja-JP" altLang="en-US" sz="2000">
                <a:ea typeface="宋体" panose="02010600030101010101" pitchFamily="2" charset="-122"/>
              </a:rPr>
              <a:t>右</a:t>
            </a:r>
            <a:r>
              <a:rPr lang="zh-CN" altLang="en-US" sz="2000" dirty="0">
                <a:ea typeface="宋体" panose="02010600030101010101" pitchFamily="2" charset="-122"/>
              </a:rPr>
              <a:t>表数据，那么对于任意给定的客人（测试样例），你能帮助公司将这位客人归类吗？</a:t>
            </a:r>
            <a:endParaRPr lang="zh-CN" altLang="en-US" sz="2000" dirty="0">
              <a:ea typeface="宋体" panose="02010600030101010101" pitchFamily="2" charset="-122"/>
            </a:endParaRPr>
          </a:p>
          <a:p>
            <a:pPr>
              <a:spcBef>
                <a:spcPct val="50000"/>
              </a:spcBef>
            </a:pPr>
            <a:r>
              <a:rPr lang="zh-CN" altLang="en-US" sz="2000" dirty="0">
                <a:ea typeface="宋体" panose="02010600030101010101" pitchFamily="2" charset="-122"/>
              </a:rPr>
              <a:t>即：你能预测这位客人是属于“买”计算机的那一类，还是属于“不买”计算机的那一类？</a:t>
            </a:r>
            <a:endParaRPr lang="zh-CN" altLang="en-US" sz="2000" dirty="0">
              <a:ea typeface="宋体" panose="02010600030101010101" pitchFamily="2" charset="-122"/>
            </a:endParaRPr>
          </a:p>
          <a:p>
            <a:pPr>
              <a:spcBef>
                <a:spcPct val="50000"/>
              </a:spcBef>
            </a:pPr>
            <a:r>
              <a:rPr lang="zh-CN" altLang="en-US" sz="2000" dirty="0">
                <a:ea typeface="宋体" panose="02010600030101010101" pitchFamily="2" charset="-122"/>
              </a:rPr>
              <a:t>又：你需要多少有关这位客人的信息才能回答这个问题？</a:t>
            </a:r>
            <a:endParaRPr lang="zh-CN" altLang="en-US" sz="2000" dirty="0">
              <a:ea typeface="宋体" panose="02010600030101010101" pitchFamily="2" charset="-122"/>
            </a:endParaRPr>
          </a:p>
        </p:txBody>
      </p:sp>
      <p:sp>
        <p:nvSpPr>
          <p:cNvPr id="9"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800" name="Text Box 128"/>
          <p:cNvSpPr txBox="1">
            <a:spLocks noChangeArrowheads="1"/>
          </p:cNvSpPr>
          <p:nvPr/>
        </p:nvSpPr>
        <p:spPr bwMode="auto">
          <a:xfrm>
            <a:off x="1081089" y="2644036"/>
            <a:ext cx="3581400" cy="519112"/>
          </a:xfrm>
          <a:prstGeom prst="rect">
            <a:avLst/>
          </a:prstGeom>
          <a:solidFill>
            <a:srgbClr val="FF6600"/>
          </a:solidFill>
          <a:ln>
            <a:noFill/>
          </a:ln>
          <a:effectLst/>
        </p:spPr>
        <p:txBody>
          <a:bodyPr>
            <a:spAutoFit/>
          </a:bodyPr>
          <a:lstStyle/>
          <a:p>
            <a:pPr>
              <a:spcBef>
                <a:spcPct val="50000"/>
              </a:spcBef>
            </a:pPr>
            <a:r>
              <a:rPr lang="zh-CN" altLang="en-US" sz="2800" dirty="0">
                <a:solidFill>
                  <a:schemeClr val="bg1"/>
                </a:solidFill>
                <a:ea typeface="宋体" panose="02010600030101010101" pitchFamily="2" charset="-122"/>
              </a:rPr>
              <a:t>谁在买计算机？</a:t>
            </a:r>
            <a:endParaRPr lang="zh-CN" altLang="en-US" sz="2800" dirty="0">
              <a:solidFill>
                <a:schemeClr val="bg1"/>
              </a:solidFill>
              <a:ea typeface="宋体" panose="02010600030101010101" pitchFamily="2" charset="-122"/>
            </a:endParaRPr>
          </a:p>
        </p:txBody>
      </p:sp>
      <p:sp>
        <p:nvSpPr>
          <p:cNvPr id="796803" name="Text Box 131"/>
          <p:cNvSpPr txBox="1">
            <a:spLocks noChangeArrowheads="1"/>
          </p:cNvSpPr>
          <p:nvPr/>
        </p:nvSpPr>
        <p:spPr bwMode="auto">
          <a:xfrm>
            <a:off x="2376489" y="3253637"/>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年龄？</a:t>
            </a:r>
            <a:endParaRPr lang="zh-CN" altLang="en-US" sz="1400">
              <a:ea typeface="宋体" panose="02010600030101010101" pitchFamily="2" charset="-122"/>
            </a:endParaRPr>
          </a:p>
        </p:txBody>
      </p:sp>
      <p:sp>
        <p:nvSpPr>
          <p:cNvPr id="796804" name="Text Box 132"/>
          <p:cNvSpPr txBox="1">
            <a:spLocks noChangeArrowheads="1"/>
          </p:cNvSpPr>
          <p:nvPr/>
        </p:nvSpPr>
        <p:spPr bwMode="auto">
          <a:xfrm>
            <a:off x="1214439" y="4472837"/>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学生？</a:t>
            </a:r>
            <a:endParaRPr lang="zh-CN" altLang="en-US" sz="1400">
              <a:ea typeface="宋体" panose="02010600030101010101" pitchFamily="2" charset="-122"/>
            </a:endParaRPr>
          </a:p>
        </p:txBody>
      </p:sp>
      <p:sp>
        <p:nvSpPr>
          <p:cNvPr id="796805" name="Text Box 133"/>
          <p:cNvSpPr txBox="1">
            <a:spLocks noChangeArrowheads="1"/>
          </p:cNvSpPr>
          <p:nvPr/>
        </p:nvSpPr>
        <p:spPr bwMode="auto">
          <a:xfrm>
            <a:off x="3595689" y="4472837"/>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信誉？</a:t>
            </a:r>
            <a:endParaRPr lang="zh-CN" altLang="en-US" sz="1400">
              <a:ea typeface="宋体" panose="02010600030101010101" pitchFamily="2" charset="-122"/>
            </a:endParaRPr>
          </a:p>
        </p:txBody>
      </p:sp>
      <p:grpSp>
        <p:nvGrpSpPr>
          <p:cNvPr id="796806" name="Group 134"/>
          <p:cNvGrpSpPr/>
          <p:nvPr/>
        </p:nvGrpSpPr>
        <p:grpSpPr bwMode="auto">
          <a:xfrm>
            <a:off x="2300289" y="4452198"/>
            <a:ext cx="914400" cy="381000"/>
            <a:chOff x="4080" y="2435"/>
            <a:chExt cx="576" cy="240"/>
          </a:xfrm>
        </p:grpSpPr>
        <p:sp>
          <p:nvSpPr>
            <p:cNvPr id="796807" name="Oval 13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08" name="Text Box 13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sp>
        <p:nvSpPr>
          <p:cNvPr id="796809" name="Line 137"/>
          <p:cNvSpPr>
            <a:spLocks noChangeShapeType="1"/>
          </p:cNvSpPr>
          <p:nvPr/>
        </p:nvSpPr>
        <p:spPr bwMode="auto">
          <a:xfrm flipH="1">
            <a:off x="1671639" y="3558436"/>
            <a:ext cx="1066800" cy="914400"/>
          </a:xfrm>
          <a:prstGeom prst="line">
            <a:avLst/>
          </a:prstGeom>
          <a:noFill/>
          <a:ln w="19050">
            <a:solidFill>
              <a:schemeClr val="tx1"/>
            </a:solidFill>
            <a:round/>
          </a:ln>
          <a:effectLst/>
        </p:spPr>
        <p:txBody>
          <a:bodyPr wrap="none"/>
          <a:lstStyle/>
          <a:p>
            <a:endParaRPr lang="zh-CN" altLang="en-US"/>
          </a:p>
        </p:txBody>
      </p:sp>
      <p:sp>
        <p:nvSpPr>
          <p:cNvPr id="796810" name="Line 138"/>
          <p:cNvSpPr>
            <a:spLocks noChangeShapeType="1"/>
          </p:cNvSpPr>
          <p:nvPr/>
        </p:nvSpPr>
        <p:spPr bwMode="auto">
          <a:xfrm>
            <a:off x="2738439" y="3558436"/>
            <a:ext cx="0" cy="914400"/>
          </a:xfrm>
          <a:prstGeom prst="line">
            <a:avLst/>
          </a:prstGeom>
          <a:noFill/>
          <a:ln w="19050">
            <a:solidFill>
              <a:schemeClr val="tx1"/>
            </a:solidFill>
            <a:round/>
          </a:ln>
          <a:effectLst/>
        </p:spPr>
        <p:txBody>
          <a:bodyPr wrap="none"/>
          <a:lstStyle/>
          <a:p>
            <a:endParaRPr lang="zh-CN" altLang="en-US"/>
          </a:p>
        </p:txBody>
      </p:sp>
      <p:sp>
        <p:nvSpPr>
          <p:cNvPr id="796811" name="Line 139"/>
          <p:cNvSpPr>
            <a:spLocks noChangeShapeType="1"/>
          </p:cNvSpPr>
          <p:nvPr/>
        </p:nvSpPr>
        <p:spPr bwMode="auto">
          <a:xfrm>
            <a:off x="2757489" y="3558436"/>
            <a:ext cx="1123950" cy="914400"/>
          </a:xfrm>
          <a:prstGeom prst="line">
            <a:avLst/>
          </a:prstGeom>
          <a:noFill/>
          <a:ln w="19050">
            <a:solidFill>
              <a:schemeClr val="tx1"/>
            </a:solidFill>
            <a:round/>
          </a:ln>
          <a:effectLst/>
        </p:spPr>
        <p:txBody>
          <a:bodyPr wrap="none"/>
          <a:lstStyle/>
          <a:p>
            <a:endParaRPr lang="zh-CN" altLang="en-US"/>
          </a:p>
        </p:txBody>
      </p:sp>
      <p:sp>
        <p:nvSpPr>
          <p:cNvPr id="796812" name="Line 140"/>
          <p:cNvSpPr>
            <a:spLocks noChangeShapeType="1"/>
          </p:cNvSpPr>
          <p:nvPr/>
        </p:nvSpPr>
        <p:spPr bwMode="auto">
          <a:xfrm flipH="1">
            <a:off x="1290639" y="4853836"/>
            <a:ext cx="304800" cy="762000"/>
          </a:xfrm>
          <a:prstGeom prst="line">
            <a:avLst/>
          </a:prstGeom>
          <a:noFill/>
          <a:ln w="19050">
            <a:solidFill>
              <a:schemeClr val="tx1"/>
            </a:solidFill>
            <a:round/>
          </a:ln>
          <a:effectLst/>
        </p:spPr>
        <p:txBody>
          <a:bodyPr wrap="none"/>
          <a:lstStyle/>
          <a:p>
            <a:endParaRPr lang="zh-CN" altLang="en-US"/>
          </a:p>
        </p:txBody>
      </p:sp>
      <p:sp>
        <p:nvSpPr>
          <p:cNvPr id="796813" name="Line 141"/>
          <p:cNvSpPr>
            <a:spLocks noChangeShapeType="1"/>
          </p:cNvSpPr>
          <p:nvPr/>
        </p:nvSpPr>
        <p:spPr bwMode="auto">
          <a:xfrm>
            <a:off x="1747839" y="4853836"/>
            <a:ext cx="457200" cy="762000"/>
          </a:xfrm>
          <a:prstGeom prst="line">
            <a:avLst/>
          </a:prstGeom>
          <a:noFill/>
          <a:ln w="19050">
            <a:solidFill>
              <a:schemeClr val="tx1"/>
            </a:solidFill>
            <a:round/>
          </a:ln>
          <a:effectLst/>
        </p:spPr>
        <p:txBody>
          <a:bodyPr wrap="none"/>
          <a:lstStyle/>
          <a:p>
            <a:endParaRPr lang="zh-CN" altLang="en-US"/>
          </a:p>
        </p:txBody>
      </p:sp>
      <p:sp>
        <p:nvSpPr>
          <p:cNvPr id="796814" name="Line 142"/>
          <p:cNvSpPr>
            <a:spLocks noChangeShapeType="1"/>
          </p:cNvSpPr>
          <p:nvPr/>
        </p:nvSpPr>
        <p:spPr bwMode="auto">
          <a:xfrm flipH="1">
            <a:off x="3500439" y="4853836"/>
            <a:ext cx="381000" cy="762000"/>
          </a:xfrm>
          <a:prstGeom prst="line">
            <a:avLst/>
          </a:prstGeom>
          <a:noFill/>
          <a:ln w="19050">
            <a:solidFill>
              <a:schemeClr val="tx1"/>
            </a:solidFill>
            <a:round/>
          </a:ln>
          <a:effectLst/>
        </p:spPr>
        <p:txBody>
          <a:bodyPr wrap="none"/>
          <a:lstStyle/>
          <a:p>
            <a:endParaRPr lang="zh-CN" altLang="en-US"/>
          </a:p>
        </p:txBody>
      </p:sp>
      <p:sp>
        <p:nvSpPr>
          <p:cNvPr id="796815" name="Line 143"/>
          <p:cNvSpPr>
            <a:spLocks noChangeShapeType="1"/>
          </p:cNvSpPr>
          <p:nvPr/>
        </p:nvSpPr>
        <p:spPr bwMode="auto">
          <a:xfrm>
            <a:off x="4033839" y="4853836"/>
            <a:ext cx="457200" cy="762000"/>
          </a:xfrm>
          <a:prstGeom prst="line">
            <a:avLst/>
          </a:prstGeom>
          <a:noFill/>
          <a:ln w="19050">
            <a:solidFill>
              <a:schemeClr val="tx1"/>
            </a:solidFill>
            <a:round/>
          </a:ln>
          <a:effectLst/>
        </p:spPr>
        <p:txBody>
          <a:bodyPr wrap="none"/>
          <a:lstStyle/>
          <a:p>
            <a:endParaRPr lang="zh-CN" altLang="en-US"/>
          </a:p>
        </p:txBody>
      </p:sp>
      <p:sp>
        <p:nvSpPr>
          <p:cNvPr id="796816" name="Rectangle 144"/>
          <p:cNvSpPr>
            <a:spLocks noChangeArrowheads="1"/>
          </p:cNvSpPr>
          <p:nvPr/>
        </p:nvSpPr>
        <p:spPr bwMode="auto">
          <a:xfrm>
            <a:off x="1671639" y="3760048"/>
            <a:ext cx="361950" cy="304800"/>
          </a:xfrm>
          <a:prstGeom prst="rect">
            <a:avLst/>
          </a:prstGeom>
          <a:noFill/>
          <a:ln>
            <a:noFill/>
          </a:ln>
          <a:effectLst/>
        </p:spPr>
        <p:txBody>
          <a:bodyPr wrap="none">
            <a:spAutoFit/>
          </a:bodyPr>
          <a:lstStyle/>
          <a:p>
            <a:r>
              <a:rPr lang="zh-CN" altLang="en-US" sz="1400">
                <a:ea typeface="宋体" panose="02010600030101010101" pitchFamily="2" charset="-122"/>
              </a:rPr>
              <a:t>青</a:t>
            </a:r>
            <a:endParaRPr lang="zh-CN" altLang="en-US" sz="1400">
              <a:ea typeface="宋体" panose="02010600030101010101" pitchFamily="2" charset="-122"/>
            </a:endParaRPr>
          </a:p>
        </p:txBody>
      </p:sp>
      <p:sp>
        <p:nvSpPr>
          <p:cNvPr id="796817" name="Rectangle 145"/>
          <p:cNvSpPr>
            <a:spLocks noChangeArrowheads="1"/>
          </p:cNvSpPr>
          <p:nvPr/>
        </p:nvSpPr>
        <p:spPr bwMode="auto">
          <a:xfrm>
            <a:off x="2433639" y="3912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中</a:t>
            </a:r>
            <a:endParaRPr lang="zh-CN" altLang="en-US" sz="1400">
              <a:ea typeface="宋体" panose="02010600030101010101" pitchFamily="2" charset="-122"/>
            </a:endParaRPr>
          </a:p>
        </p:txBody>
      </p:sp>
      <p:sp>
        <p:nvSpPr>
          <p:cNvPr id="796818" name="Rectangle 146"/>
          <p:cNvSpPr>
            <a:spLocks noChangeArrowheads="1"/>
          </p:cNvSpPr>
          <p:nvPr/>
        </p:nvSpPr>
        <p:spPr bwMode="auto">
          <a:xfrm>
            <a:off x="3290889" y="3836248"/>
            <a:ext cx="361950" cy="304800"/>
          </a:xfrm>
          <a:prstGeom prst="rect">
            <a:avLst/>
          </a:prstGeom>
          <a:noFill/>
          <a:ln>
            <a:noFill/>
          </a:ln>
          <a:effectLst/>
        </p:spPr>
        <p:txBody>
          <a:bodyPr wrap="none">
            <a:spAutoFit/>
          </a:bodyPr>
          <a:lstStyle/>
          <a:p>
            <a:r>
              <a:rPr lang="zh-CN" altLang="en-US" sz="1400">
                <a:ea typeface="宋体" panose="02010600030101010101" pitchFamily="2" charset="-122"/>
              </a:rPr>
              <a:t>老</a:t>
            </a:r>
            <a:endParaRPr lang="zh-CN" altLang="en-US" sz="1400">
              <a:ea typeface="宋体" panose="02010600030101010101" pitchFamily="2" charset="-122"/>
            </a:endParaRPr>
          </a:p>
        </p:txBody>
      </p:sp>
      <p:sp>
        <p:nvSpPr>
          <p:cNvPr id="796819" name="Rectangle 147"/>
          <p:cNvSpPr>
            <a:spLocks noChangeArrowheads="1"/>
          </p:cNvSpPr>
          <p:nvPr/>
        </p:nvSpPr>
        <p:spPr bwMode="auto">
          <a:xfrm>
            <a:off x="1119189" y="5034811"/>
            <a:ext cx="361950" cy="304800"/>
          </a:xfrm>
          <a:prstGeom prst="rect">
            <a:avLst/>
          </a:prstGeom>
          <a:noFill/>
          <a:ln>
            <a:noFill/>
          </a:ln>
          <a:effectLst/>
        </p:spPr>
        <p:txBody>
          <a:bodyPr wrap="none">
            <a:spAutoFit/>
          </a:bodyPr>
          <a:lstStyle/>
          <a:p>
            <a:r>
              <a:rPr lang="zh-CN" altLang="en-US" sz="1400">
                <a:ea typeface="宋体" panose="02010600030101010101" pitchFamily="2" charset="-122"/>
              </a:rPr>
              <a:t>否</a:t>
            </a:r>
            <a:endParaRPr lang="zh-CN" altLang="en-US" sz="1400">
              <a:ea typeface="宋体" panose="02010600030101010101" pitchFamily="2" charset="-122"/>
            </a:endParaRPr>
          </a:p>
        </p:txBody>
      </p:sp>
      <p:sp>
        <p:nvSpPr>
          <p:cNvPr id="796820" name="Rectangle 148"/>
          <p:cNvSpPr>
            <a:spLocks noChangeArrowheads="1"/>
          </p:cNvSpPr>
          <p:nvPr/>
        </p:nvSpPr>
        <p:spPr bwMode="auto">
          <a:xfrm>
            <a:off x="1846264" y="5026873"/>
            <a:ext cx="361950" cy="304800"/>
          </a:xfrm>
          <a:prstGeom prst="rect">
            <a:avLst/>
          </a:prstGeom>
          <a:noFill/>
          <a:ln>
            <a:noFill/>
          </a:ln>
          <a:effectLst/>
        </p:spPr>
        <p:txBody>
          <a:bodyPr wrap="none">
            <a:spAutoFit/>
          </a:bodyPr>
          <a:lstStyle/>
          <a:p>
            <a:r>
              <a:rPr lang="zh-CN" altLang="en-US" sz="1400">
                <a:ea typeface="宋体" panose="02010600030101010101" pitchFamily="2" charset="-122"/>
              </a:rPr>
              <a:t>是</a:t>
            </a:r>
            <a:endParaRPr lang="zh-CN" altLang="en-US" sz="1400">
              <a:ea typeface="宋体" panose="02010600030101010101" pitchFamily="2" charset="-122"/>
            </a:endParaRPr>
          </a:p>
        </p:txBody>
      </p:sp>
      <p:sp>
        <p:nvSpPr>
          <p:cNvPr id="796821" name="Rectangle 149"/>
          <p:cNvSpPr>
            <a:spLocks noChangeArrowheads="1"/>
          </p:cNvSpPr>
          <p:nvPr/>
        </p:nvSpPr>
        <p:spPr bwMode="auto">
          <a:xfrm>
            <a:off x="3290889" y="5055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优</a:t>
            </a:r>
            <a:endParaRPr lang="zh-CN" altLang="en-US" sz="1400">
              <a:ea typeface="宋体" panose="02010600030101010101" pitchFamily="2" charset="-122"/>
            </a:endParaRPr>
          </a:p>
        </p:txBody>
      </p:sp>
      <p:sp>
        <p:nvSpPr>
          <p:cNvPr id="796822" name="Rectangle 150"/>
          <p:cNvSpPr>
            <a:spLocks noChangeArrowheads="1"/>
          </p:cNvSpPr>
          <p:nvPr/>
        </p:nvSpPr>
        <p:spPr bwMode="auto">
          <a:xfrm>
            <a:off x="4205289" y="5055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良</a:t>
            </a:r>
            <a:endParaRPr lang="zh-CN" altLang="en-US" sz="1400">
              <a:ea typeface="宋体" panose="02010600030101010101" pitchFamily="2" charset="-122"/>
            </a:endParaRPr>
          </a:p>
        </p:txBody>
      </p:sp>
      <p:grpSp>
        <p:nvGrpSpPr>
          <p:cNvPr id="796823" name="Group 151"/>
          <p:cNvGrpSpPr/>
          <p:nvPr/>
        </p:nvGrpSpPr>
        <p:grpSpPr bwMode="auto">
          <a:xfrm>
            <a:off x="833439" y="5595198"/>
            <a:ext cx="914400" cy="381000"/>
            <a:chOff x="3156" y="3155"/>
            <a:chExt cx="576" cy="240"/>
          </a:xfrm>
        </p:grpSpPr>
        <p:sp>
          <p:nvSpPr>
            <p:cNvPr id="796824" name="Oval 152"/>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5" name="Text Box 153"/>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grpSp>
        <p:nvGrpSpPr>
          <p:cNvPr id="796826" name="Group 154"/>
          <p:cNvGrpSpPr/>
          <p:nvPr/>
        </p:nvGrpSpPr>
        <p:grpSpPr bwMode="auto">
          <a:xfrm>
            <a:off x="4052889" y="5596786"/>
            <a:ext cx="914400" cy="381000"/>
            <a:chOff x="4080" y="2435"/>
            <a:chExt cx="576" cy="240"/>
          </a:xfrm>
        </p:grpSpPr>
        <p:sp>
          <p:nvSpPr>
            <p:cNvPr id="796827" name="Oval 15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8" name="Text Box 15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6829" name="Group 157"/>
          <p:cNvGrpSpPr/>
          <p:nvPr/>
        </p:nvGrpSpPr>
        <p:grpSpPr bwMode="auto">
          <a:xfrm>
            <a:off x="1841501" y="5595198"/>
            <a:ext cx="914400" cy="381000"/>
            <a:chOff x="4080" y="2435"/>
            <a:chExt cx="576" cy="240"/>
          </a:xfrm>
        </p:grpSpPr>
        <p:sp>
          <p:nvSpPr>
            <p:cNvPr id="796830" name="Oval 158"/>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31" name="Text Box 159"/>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6832" name="Group 160"/>
          <p:cNvGrpSpPr/>
          <p:nvPr/>
        </p:nvGrpSpPr>
        <p:grpSpPr bwMode="auto">
          <a:xfrm>
            <a:off x="2986089" y="5615836"/>
            <a:ext cx="914400" cy="381000"/>
            <a:chOff x="4512" y="3168"/>
            <a:chExt cx="576" cy="240"/>
          </a:xfrm>
        </p:grpSpPr>
        <p:sp>
          <p:nvSpPr>
            <p:cNvPr id="796833" name="Oval 161"/>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6834" name="Text Box 162"/>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sp>
        <p:nvSpPr>
          <p:cNvPr id="41"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endParaRPr lang="zh-CN" altLang="en-US" dirty="0"/>
          </a:p>
        </p:txBody>
      </p:sp>
      <p:graphicFrame>
        <p:nvGraphicFramePr>
          <p:cNvPr id="39" name="Group 165"/>
          <p:cNvGraphicFramePr>
            <a:graphicFrameLocks noGrp="1"/>
          </p:cNvGraphicFramePr>
          <p:nvPr/>
        </p:nvGraphicFramePr>
        <p:xfrm>
          <a:off x="5997699" y="1519768"/>
          <a:ext cx="4694362" cy="5090160"/>
        </p:xfrm>
        <a:graphic>
          <a:graphicData uri="http://schemas.openxmlformats.org/drawingml/2006/table">
            <a:tbl>
              <a:tblPr/>
              <a:tblGrid>
                <a:gridCol w="465124"/>
                <a:gridCol w="586795"/>
                <a:gridCol w="643781"/>
                <a:gridCol w="643781"/>
                <a:gridCol w="817649"/>
                <a:gridCol w="1537232"/>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计数</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年龄</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收入</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学生</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信誉</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归类：买计算机？</a:t>
                      </a:r>
                      <a:endParaRPr kumimoji="1" lang="zh-CN" altLang="en-US" sz="1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60</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800" name="Text Box 128"/>
          <p:cNvSpPr txBox="1">
            <a:spLocks noChangeArrowheads="1"/>
          </p:cNvSpPr>
          <p:nvPr/>
        </p:nvSpPr>
        <p:spPr bwMode="auto">
          <a:xfrm>
            <a:off x="1081089" y="2644036"/>
            <a:ext cx="3581400" cy="519112"/>
          </a:xfrm>
          <a:prstGeom prst="rect">
            <a:avLst/>
          </a:prstGeom>
          <a:solidFill>
            <a:srgbClr val="FF6600"/>
          </a:solidFill>
          <a:ln>
            <a:noFill/>
          </a:ln>
          <a:effectLst/>
        </p:spPr>
        <p:txBody>
          <a:bodyPr>
            <a:spAutoFit/>
          </a:bodyPr>
          <a:lstStyle/>
          <a:p>
            <a:pPr>
              <a:spcBef>
                <a:spcPct val="50000"/>
              </a:spcBef>
            </a:pPr>
            <a:r>
              <a:rPr lang="zh-CN" altLang="en-US" sz="2800" dirty="0">
                <a:solidFill>
                  <a:schemeClr val="bg1"/>
                </a:solidFill>
                <a:ea typeface="宋体" panose="02010600030101010101" pitchFamily="2" charset="-122"/>
              </a:rPr>
              <a:t>谁在买计算机？</a:t>
            </a:r>
            <a:endParaRPr lang="zh-CN" altLang="en-US" sz="2800" dirty="0">
              <a:solidFill>
                <a:schemeClr val="bg1"/>
              </a:solidFill>
              <a:ea typeface="宋体" panose="02010600030101010101" pitchFamily="2" charset="-122"/>
            </a:endParaRPr>
          </a:p>
        </p:txBody>
      </p:sp>
      <p:sp>
        <p:nvSpPr>
          <p:cNvPr id="796803" name="Text Box 131"/>
          <p:cNvSpPr txBox="1">
            <a:spLocks noChangeArrowheads="1"/>
          </p:cNvSpPr>
          <p:nvPr/>
        </p:nvSpPr>
        <p:spPr bwMode="auto">
          <a:xfrm>
            <a:off x="2376489" y="3253637"/>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年龄？</a:t>
            </a:r>
            <a:endParaRPr lang="zh-CN" altLang="en-US" sz="1400">
              <a:ea typeface="宋体" panose="02010600030101010101" pitchFamily="2" charset="-122"/>
            </a:endParaRPr>
          </a:p>
        </p:txBody>
      </p:sp>
      <p:sp>
        <p:nvSpPr>
          <p:cNvPr id="796804" name="Text Box 132"/>
          <p:cNvSpPr txBox="1">
            <a:spLocks noChangeArrowheads="1"/>
          </p:cNvSpPr>
          <p:nvPr/>
        </p:nvSpPr>
        <p:spPr bwMode="auto">
          <a:xfrm>
            <a:off x="1214439" y="4472837"/>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学生？</a:t>
            </a:r>
            <a:endParaRPr lang="zh-CN" altLang="en-US" sz="1400">
              <a:ea typeface="宋体" panose="02010600030101010101" pitchFamily="2" charset="-122"/>
            </a:endParaRPr>
          </a:p>
        </p:txBody>
      </p:sp>
      <p:sp>
        <p:nvSpPr>
          <p:cNvPr id="796805" name="Text Box 133"/>
          <p:cNvSpPr txBox="1">
            <a:spLocks noChangeArrowheads="1"/>
          </p:cNvSpPr>
          <p:nvPr/>
        </p:nvSpPr>
        <p:spPr bwMode="auto">
          <a:xfrm>
            <a:off x="3595689" y="4472837"/>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信誉？</a:t>
            </a:r>
            <a:endParaRPr lang="zh-CN" altLang="en-US" sz="1400">
              <a:ea typeface="宋体" panose="02010600030101010101" pitchFamily="2" charset="-122"/>
            </a:endParaRPr>
          </a:p>
        </p:txBody>
      </p:sp>
      <p:grpSp>
        <p:nvGrpSpPr>
          <p:cNvPr id="796806" name="Group 134"/>
          <p:cNvGrpSpPr/>
          <p:nvPr/>
        </p:nvGrpSpPr>
        <p:grpSpPr bwMode="auto">
          <a:xfrm>
            <a:off x="2300289" y="4452198"/>
            <a:ext cx="914400" cy="381000"/>
            <a:chOff x="4080" y="2435"/>
            <a:chExt cx="576" cy="240"/>
          </a:xfrm>
        </p:grpSpPr>
        <p:sp>
          <p:nvSpPr>
            <p:cNvPr id="796807" name="Oval 13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08" name="Text Box 13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sp>
        <p:nvSpPr>
          <p:cNvPr id="796809" name="Line 137"/>
          <p:cNvSpPr>
            <a:spLocks noChangeShapeType="1"/>
          </p:cNvSpPr>
          <p:nvPr/>
        </p:nvSpPr>
        <p:spPr bwMode="auto">
          <a:xfrm flipH="1">
            <a:off x="1671639" y="3558436"/>
            <a:ext cx="1066800" cy="914400"/>
          </a:xfrm>
          <a:prstGeom prst="line">
            <a:avLst/>
          </a:prstGeom>
          <a:noFill/>
          <a:ln w="19050">
            <a:solidFill>
              <a:schemeClr val="tx1"/>
            </a:solidFill>
            <a:round/>
          </a:ln>
          <a:effectLst/>
        </p:spPr>
        <p:txBody>
          <a:bodyPr wrap="none"/>
          <a:lstStyle/>
          <a:p>
            <a:endParaRPr lang="zh-CN" altLang="en-US"/>
          </a:p>
        </p:txBody>
      </p:sp>
      <p:sp>
        <p:nvSpPr>
          <p:cNvPr id="796810" name="Line 138"/>
          <p:cNvSpPr>
            <a:spLocks noChangeShapeType="1"/>
          </p:cNvSpPr>
          <p:nvPr/>
        </p:nvSpPr>
        <p:spPr bwMode="auto">
          <a:xfrm>
            <a:off x="2738439" y="3558436"/>
            <a:ext cx="0" cy="914400"/>
          </a:xfrm>
          <a:prstGeom prst="line">
            <a:avLst/>
          </a:prstGeom>
          <a:noFill/>
          <a:ln w="19050">
            <a:solidFill>
              <a:schemeClr val="tx1"/>
            </a:solidFill>
            <a:round/>
          </a:ln>
          <a:effectLst/>
        </p:spPr>
        <p:txBody>
          <a:bodyPr wrap="none"/>
          <a:lstStyle/>
          <a:p>
            <a:endParaRPr lang="zh-CN" altLang="en-US"/>
          </a:p>
        </p:txBody>
      </p:sp>
      <p:sp>
        <p:nvSpPr>
          <p:cNvPr id="796811" name="Line 139"/>
          <p:cNvSpPr>
            <a:spLocks noChangeShapeType="1"/>
          </p:cNvSpPr>
          <p:nvPr/>
        </p:nvSpPr>
        <p:spPr bwMode="auto">
          <a:xfrm>
            <a:off x="2757489" y="3558436"/>
            <a:ext cx="1123950" cy="914400"/>
          </a:xfrm>
          <a:prstGeom prst="line">
            <a:avLst/>
          </a:prstGeom>
          <a:noFill/>
          <a:ln w="19050">
            <a:solidFill>
              <a:schemeClr val="tx1"/>
            </a:solidFill>
            <a:round/>
          </a:ln>
          <a:effectLst/>
        </p:spPr>
        <p:txBody>
          <a:bodyPr wrap="none"/>
          <a:lstStyle/>
          <a:p>
            <a:endParaRPr lang="zh-CN" altLang="en-US"/>
          </a:p>
        </p:txBody>
      </p:sp>
      <p:sp>
        <p:nvSpPr>
          <p:cNvPr id="796812" name="Line 140"/>
          <p:cNvSpPr>
            <a:spLocks noChangeShapeType="1"/>
          </p:cNvSpPr>
          <p:nvPr/>
        </p:nvSpPr>
        <p:spPr bwMode="auto">
          <a:xfrm flipH="1">
            <a:off x="1290639" y="4853836"/>
            <a:ext cx="304800" cy="762000"/>
          </a:xfrm>
          <a:prstGeom prst="line">
            <a:avLst/>
          </a:prstGeom>
          <a:noFill/>
          <a:ln w="19050">
            <a:solidFill>
              <a:schemeClr val="tx1"/>
            </a:solidFill>
            <a:round/>
          </a:ln>
          <a:effectLst/>
        </p:spPr>
        <p:txBody>
          <a:bodyPr wrap="none"/>
          <a:lstStyle/>
          <a:p>
            <a:endParaRPr lang="zh-CN" altLang="en-US"/>
          </a:p>
        </p:txBody>
      </p:sp>
      <p:sp>
        <p:nvSpPr>
          <p:cNvPr id="796813" name="Line 141"/>
          <p:cNvSpPr>
            <a:spLocks noChangeShapeType="1"/>
          </p:cNvSpPr>
          <p:nvPr/>
        </p:nvSpPr>
        <p:spPr bwMode="auto">
          <a:xfrm>
            <a:off x="1747839" y="4853836"/>
            <a:ext cx="457200" cy="762000"/>
          </a:xfrm>
          <a:prstGeom prst="line">
            <a:avLst/>
          </a:prstGeom>
          <a:noFill/>
          <a:ln w="19050">
            <a:solidFill>
              <a:schemeClr val="tx1"/>
            </a:solidFill>
            <a:round/>
          </a:ln>
          <a:effectLst/>
        </p:spPr>
        <p:txBody>
          <a:bodyPr wrap="none"/>
          <a:lstStyle/>
          <a:p>
            <a:endParaRPr lang="zh-CN" altLang="en-US"/>
          </a:p>
        </p:txBody>
      </p:sp>
      <p:sp>
        <p:nvSpPr>
          <p:cNvPr id="796814" name="Line 142"/>
          <p:cNvSpPr>
            <a:spLocks noChangeShapeType="1"/>
          </p:cNvSpPr>
          <p:nvPr/>
        </p:nvSpPr>
        <p:spPr bwMode="auto">
          <a:xfrm flipH="1">
            <a:off x="3500439" y="4853836"/>
            <a:ext cx="381000" cy="762000"/>
          </a:xfrm>
          <a:prstGeom prst="line">
            <a:avLst/>
          </a:prstGeom>
          <a:noFill/>
          <a:ln w="19050">
            <a:solidFill>
              <a:schemeClr val="tx1"/>
            </a:solidFill>
            <a:round/>
          </a:ln>
          <a:effectLst/>
        </p:spPr>
        <p:txBody>
          <a:bodyPr wrap="none"/>
          <a:lstStyle/>
          <a:p>
            <a:endParaRPr lang="zh-CN" altLang="en-US"/>
          </a:p>
        </p:txBody>
      </p:sp>
      <p:sp>
        <p:nvSpPr>
          <p:cNvPr id="796815" name="Line 143"/>
          <p:cNvSpPr>
            <a:spLocks noChangeShapeType="1"/>
          </p:cNvSpPr>
          <p:nvPr/>
        </p:nvSpPr>
        <p:spPr bwMode="auto">
          <a:xfrm>
            <a:off x="4033839" y="4853836"/>
            <a:ext cx="457200" cy="762000"/>
          </a:xfrm>
          <a:prstGeom prst="line">
            <a:avLst/>
          </a:prstGeom>
          <a:noFill/>
          <a:ln w="19050">
            <a:solidFill>
              <a:schemeClr val="tx1"/>
            </a:solidFill>
            <a:round/>
          </a:ln>
          <a:effectLst/>
        </p:spPr>
        <p:txBody>
          <a:bodyPr wrap="none"/>
          <a:lstStyle/>
          <a:p>
            <a:endParaRPr lang="zh-CN" altLang="en-US"/>
          </a:p>
        </p:txBody>
      </p:sp>
      <p:sp>
        <p:nvSpPr>
          <p:cNvPr id="796816" name="Rectangle 144"/>
          <p:cNvSpPr>
            <a:spLocks noChangeArrowheads="1"/>
          </p:cNvSpPr>
          <p:nvPr/>
        </p:nvSpPr>
        <p:spPr bwMode="auto">
          <a:xfrm>
            <a:off x="1671639" y="3760048"/>
            <a:ext cx="361950" cy="304800"/>
          </a:xfrm>
          <a:prstGeom prst="rect">
            <a:avLst/>
          </a:prstGeom>
          <a:noFill/>
          <a:ln>
            <a:noFill/>
          </a:ln>
          <a:effectLst/>
        </p:spPr>
        <p:txBody>
          <a:bodyPr wrap="none">
            <a:spAutoFit/>
          </a:bodyPr>
          <a:lstStyle/>
          <a:p>
            <a:r>
              <a:rPr lang="zh-CN" altLang="en-US" sz="1400">
                <a:ea typeface="宋体" panose="02010600030101010101" pitchFamily="2" charset="-122"/>
              </a:rPr>
              <a:t>青</a:t>
            </a:r>
            <a:endParaRPr lang="zh-CN" altLang="en-US" sz="1400">
              <a:ea typeface="宋体" panose="02010600030101010101" pitchFamily="2" charset="-122"/>
            </a:endParaRPr>
          </a:p>
        </p:txBody>
      </p:sp>
      <p:sp>
        <p:nvSpPr>
          <p:cNvPr id="796817" name="Rectangle 145"/>
          <p:cNvSpPr>
            <a:spLocks noChangeArrowheads="1"/>
          </p:cNvSpPr>
          <p:nvPr/>
        </p:nvSpPr>
        <p:spPr bwMode="auto">
          <a:xfrm>
            <a:off x="2433639" y="3912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中</a:t>
            </a:r>
            <a:endParaRPr lang="zh-CN" altLang="en-US" sz="1400">
              <a:ea typeface="宋体" panose="02010600030101010101" pitchFamily="2" charset="-122"/>
            </a:endParaRPr>
          </a:p>
        </p:txBody>
      </p:sp>
      <p:sp>
        <p:nvSpPr>
          <p:cNvPr id="796818" name="Rectangle 146"/>
          <p:cNvSpPr>
            <a:spLocks noChangeArrowheads="1"/>
          </p:cNvSpPr>
          <p:nvPr/>
        </p:nvSpPr>
        <p:spPr bwMode="auto">
          <a:xfrm>
            <a:off x="3290889" y="3836248"/>
            <a:ext cx="361950" cy="304800"/>
          </a:xfrm>
          <a:prstGeom prst="rect">
            <a:avLst/>
          </a:prstGeom>
          <a:noFill/>
          <a:ln>
            <a:noFill/>
          </a:ln>
          <a:effectLst/>
        </p:spPr>
        <p:txBody>
          <a:bodyPr wrap="none">
            <a:spAutoFit/>
          </a:bodyPr>
          <a:lstStyle/>
          <a:p>
            <a:r>
              <a:rPr lang="zh-CN" altLang="en-US" sz="1400">
                <a:ea typeface="宋体" panose="02010600030101010101" pitchFamily="2" charset="-122"/>
              </a:rPr>
              <a:t>老</a:t>
            </a:r>
            <a:endParaRPr lang="zh-CN" altLang="en-US" sz="1400">
              <a:ea typeface="宋体" panose="02010600030101010101" pitchFamily="2" charset="-122"/>
            </a:endParaRPr>
          </a:p>
        </p:txBody>
      </p:sp>
      <p:sp>
        <p:nvSpPr>
          <p:cNvPr id="796819" name="Rectangle 147"/>
          <p:cNvSpPr>
            <a:spLocks noChangeArrowheads="1"/>
          </p:cNvSpPr>
          <p:nvPr/>
        </p:nvSpPr>
        <p:spPr bwMode="auto">
          <a:xfrm>
            <a:off x="1119189" y="5034811"/>
            <a:ext cx="361950" cy="304800"/>
          </a:xfrm>
          <a:prstGeom prst="rect">
            <a:avLst/>
          </a:prstGeom>
          <a:noFill/>
          <a:ln>
            <a:noFill/>
          </a:ln>
          <a:effectLst/>
        </p:spPr>
        <p:txBody>
          <a:bodyPr wrap="none">
            <a:spAutoFit/>
          </a:bodyPr>
          <a:lstStyle/>
          <a:p>
            <a:r>
              <a:rPr lang="zh-CN" altLang="en-US" sz="1400">
                <a:ea typeface="宋体" panose="02010600030101010101" pitchFamily="2" charset="-122"/>
              </a:rPr>
              <a:t>否</a:t>
            </a:r>
            <a:endParaRPr lang="zh-CN" altLang="en-US" sz="1400">
              <a:ea typeface="宋体" panose="02010600030101010101" pitchFamily="2" charset="-122"/>
            </a:endParaRPr>
          </a:p>
        </p:txBody>
      </p:sp>
      <p:sp>
        <p:nvSpPr>
          <p:cNvPr id="796820" name="Rectangle 148"/>
          <p:cNvSpPr>
            <a:spLocks noChangeArrowheads="1"/>
          </p:cNvSpPr>
          <p:nvPr/>
        </p:nvSpPr>
        <p:spPr bwMode="auto">
          <a:xfrm>
            <a:off x="1846264" y="5026873"/>
            <a:ext cx="361950" cy="304800"/>
          </a:xfrm>
          <a:prstGeom prst="rect">
            <a:avLst/>
          </a:prstGeom>
          <a:noFill/>
          <a:ln>
            <a:noFill/>
          </a:ln>
          <a:effectLst/>
        </p:spPr>
        <p:txBody>
          <a:bodyPr wrap="none">
            <a:spAutoFit/>
          </a:bodyPr>
          <a:lstStyle/>
          <a:p>
            <a:r>
              <a:rPr lang="zh-CN" altLang="en-US" sz="1400">
                <a:ea typeface="宋体" panose="02010600030101010101" pitchFamily="2" charset="-122"/>
              </a:rPr>
              <a:t>是</a:t>
            </a:r>
            <a:endParaRPr lang="zh-CN" altLang="en-US" sz="1400">
              <a:ea typeface="宋体" panose="02010600030101010101" pitchFamily="2" charset="-122"/>
            </a:endParaRPr>
          </a:p>
        </p:txBody>
      </p:sp>
      <p:sp>
        <p:nvSpPr>
          <p:cNvPr id="796821" name="Rectangle 149"/>
          <p:cNvSpPr>
            <a:spLocks noChangeArrowheads="1"/>
          </p:cNvSpPr>
          <p:nvPr/>
        </p:nvSpPr>
        <p:spPr bwMode="auto">
          <a:xfrm>
            <a:off x="3290889" y="5055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优</a:t>
            </a:r>
            <a:endParaRPr lang="zh-CN" altLang="en-US" sz="1400">
              <a:ea typeface="宋体" panose="02010600030101010101" pitchFamily="2" charset="-122"/>
            </a:endParaRPr>
          </a:p>
        </p:txBody>
      </p:sp>
      <p:sp>
        <p:nvSpPr>
          <p:cNvPr id="796822" name="Rectangle 150"/>
          <p:cNvSpPr>
            <a:spLocks noChangeArrowheads="1"/>
          </p:cNvSpPr>
          <p:nvPr/>
        </p:nvSpPr>
        <p:spPr bwMode="auto">
          <a:xfrm>
            <a:off x="4205289" y="5055448"/>
            <a:ext cx="361950" cy="304800"/>
          </a:xfrm>
          <a:prstGeom prst="rect">
            <a:avLst/>
          </a:prstGeom>
          <a:noFill/>
          <a:ln>
            <a:noFill/>
          </a:ln>
          <a:effectLst/>
        </p:spPr>
        <p:txBody>
          <a:bodyPr wrap="none">
            <a:spAutoFit/>
          </a:bodyPr>
          <a:lstStyle/>
          <a:p>
            <a:r>
              <a:rPr lang="zh-CN" altLang="en-US" sz="1400">
                <a:ea typeface="宋体" panose="02010600030101010101" pitchFamily="2" charset="-122"/>
              </a:rPr>
              <a:t>良</a:t>
            </a:r>
            <a:endParaRPr lang="zh-CN" altLang="en-US" sz="1400">
              <a:ea typeface="宋体" panose="02010600030101010101" pitchFamily="2" charset="-122"/>
            </a:endParaRPr>
          </a:p>
        </p:txBody>
      </p:sp>
      <p:grpSp>
        <p:nvGrpSpPr>
          <p:cNvPr id="796823" name="Group 151"/>
          <p:cNvGrpSpPr/>
          <p:nvPr/>
        </p:nvGrpSpPr>
        <p:grpSpPr bwMode="auto">
          <a:xfrm>
            <a:off x="833439" y="5595198"/>
            <a:ext cx="914400" cy="381000"/>
            <a:chOff x="3156" y="3155"/>
            <a:chExt cx="576" cy="240"/>
          </a:xfrm>
        </p:grpSpPr>
        <p:sp>
          <p:nvSpPr>
            <p:cNvPr id="796824" name="Oval 152"/>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5" name="Text Box 153"/>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grpSp>
        <p:nvGrpSpPr>
          <p:cNvPr id="796826" name="Group 154"/>
          <p:cNvGrpSpPr/>
          <p:nvPr/>
        </p:nvGrpSpPr>
        <p:grpSpPr bwMode="auto">
          <a:xfrm>
            <a:off x="4052889" y="5596786"/>
            <a:ext cx="914400" cy="381000"/>
            <a:chOff x="4080" y="2435"/>
            <a:chExt cx="576" cy="240"/>
          </a:xfrm>
        </p:grpSpPr>
        <p:sp>
          <p:nvSpPr>
            <p:cNvPr id="796827" name="Oval 15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8" name="Text Box 15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6829" name="Group 157"/>
          <p:cNvGrpSpPr/>
          <p:nvPr/>
        </p:nvGrpSpPr>
        <p:grpSpPr bwMode="auto">
          <a:xfrm>
            <a:off x="1841501" y="5595198"/>
            <a:ext cx="914400" cy="381000"/>
            <a:chOff x="4080" y="2435"/>
            <a:chExt cx="576" cy="240"/>
          </a:xfrm>
        </p:grpSpPr>
        <p:sp>
          <p:nvSpPr>
            <p:cNvPr id="796830" name="Oval 158"/>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31" name="Text Box 159"/>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6832" name="Group 160"/>
          <p:cNvGrpSpPr/>
          <p:nvPr/>
        </p:nvGrpSpPr>
        <p:grpSpPr bwMode="auto">
          <a:xfrm>
            <a:off x="2986089" y="5615836"/>
            <a:ext cx="914400" cy="381000"/>
            <a:chOff x="4512" y="3168"/>
            <a:chExt cx="576" cy="240"/>
          </a:xfrm>
        </p:grpSpPr>
        <p:sp>
          <p:nvSpPr>
            <p:cNvPr id="796833" name="Oval 161"/>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6834" name="Text Box 162"/>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sp>
        <p:nvSpPr>
          <p:cNvPr id="41"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endParaRPr lang="zh-CN" altLang="en-US" dirty="0"/>
          </a:p>
        </p:txBody>
      </p:sp>
      <p:graphicFrame>
        <p:nvGraphicFramePr>
          <p:cNvPr id="38" name="Group 165"/>
          <p:cNvGraphicFramePr>
            <a:graphicFrameLocks noGrp="1"/>
          </p:cNvGraphicFramePr>
          <p:nvPr/>
        </p:nvGraphicFramePr>
        <p:xfrm>
          <a:off x="5997699" y="1519768"/>
          <a:ext cx="4694362" cy="5090160"/>
        </p:xfrm>
        <a:graphic>
          <a:graphicData uri="http://schemas.openxmlformats.org/drawingml/2006/table">
            <a:tbl>
              <a:tblPr/>
              <a:tblGrid>
                <a:gridCol w="465124"/>
                <a:gridCol w="586795"/>
                <a:gridCol w="643781"/>
                <a:gridCol w="643781"/>
                <a:gridCol w="817649"/>
                <a:gridCol w="1537232"/>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计数</a:t>
                      </a:r>
                      <a:endParaRPr kumimoji="1" lang="zh-CN" altLang="en-US"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年龄</a:t>
                      </a:r>
                      <a:endPar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收入</a:t>
                      </a:r>
                      <a:endPar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学生</a:t>
                      </a:r>
                      <a:endPar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信誉</a:t>
                      </a:r>
                      <a:endParaRPr kumimoji="1" lang="zh-CN" altLang="en-US"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归类：买计算机？</a:t>
                      </a:r>
                      <a:endParaRPr kumimoji="1" lang="zh-CN" altLang="en-US" sz="1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128</a:t>
                      </a:r>
                      <a:endPar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rPr>
                        <a:t>60</a:t>
                      </a:r>
                      <a:endParaRPr kumimoji="1" lang="en-US" altLang="zh-CN"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128</a:t>
                      </a:r>
                      <a:endPar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低</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64</a:t>
                      </a:r>
                      <a:endParaRPr kumimoji="1" lang="en-US" altLang="zh-CN"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青</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rgbClr val="CC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32</a:t>
                      </a:r>
                      <a:endPar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32</a:t>
                      </a:r>
                      <a:endPar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高</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是</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良</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63</a:t>
                      </a:r>
                      <a:endPar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不买</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 </a:t>
                      </a:r>
                      <a:endParaRPr kumimoji="1" lang="en-US" altLang="zh-CN"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rPr>
                        <a:t>老</a:t>
                      </a:r>
                      <a:endParaRPr kumimoji="1" lang="zh-CN" altLang="en-US"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中</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否</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优</a:t>
                      </a:r>
                      <a:endParaRPr kumimoji="1" lang="zh-CN" altLang="en-US" sz="1400" b="0" i="0" u="none" strike="noStrike" cap="none" normalizeH="0" baseline="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rPr>
                        <a:t>买</a:t>
                      </a:r>
                      <a:endParaRPr kumimoji="1" lang="zh-CN" altLang="en-US" sz="1400" b="0" i="0" u="none" strike="noStrike" cap="none" normalizeH="0" baseline="0" dirty="0">
                        <a:ln>
                          <a:noFill/>
                        </a:ln>
                        <a:solidFill>
                          <a:srgbClr val="FF99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5" name="Text Box 9"/>
          <p:cNvSpPr txBox="1">
            <a:spLocks noChangeArrowheads="1"/>
          </p:cNvSpPr>
          <p:nvPr/>
        </p:nvSpPr>
        <p:spPr bwMode="auto">
          <a:xfrm>
            <a:off x="5015523" y="2165795"/>
            <a:ext cx="6889750" cy="457200"/>
          </a:xfrm>
          <a:prstGeom prst="rect">
            <a:avLst/>
          </a:prstGeom>
          <a:noFill/>
          <a:ln>
            <a:noFill/>
          </a:ln>
          <a:effectLst/>
        </p:spPr>
        <p:txBody>
          <a:bodyPr wrap="none">
            <a:spAutoFit/>
          </a:bodyPr>
          <a:lstStyle/>
          <a:p>
            <a:r>
              <a:rPr lang="zh-CN" altLang="en-US" sz="2400" dirty="0"/>
              <a:t>决策树的基本组成部分：决策结点、分支和叶子。</a:t>
            </a:r>
            <a:endParaRPr lang="zh-CN" altLang="en-US" sz="2400" dirty="0"/>
          </a:p>
        </p:txBody>
      </p:sp>
      <p:sp>
        <p:nvSpPr>
          <p:cNvPr id="797706" name="Text Box 10"/>
          <p:cNvSpPr txBox="1">
            <a:spLocks noChangeArrowheads="1"/>
          </p:cNvSpPr>
          <p:nvPr/>
        </p:nvSpPr>
        <p:spPr bwMode="auto">
          <a:xfrm>
            <a:off x="3101975" y="2276476"/>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dirty="0">
                <a:ea typeface="宋体" panose="02010600030101010101" pitchFamily="2" charset="-122"/>
              </a:rPr>
              <a:t>年龄？</a:t>
            </a:r>
            <a:endParaRPr lang="zh-CN" altLang="en-US" sz="1400" dirty="0">
              <a:ea typeface="宋体" panose="02010600030101010101" pitchFamily="2" charset="-122"/>
            </a:endParaRPr>
          </a:p>
        </p:txBody>
      </p:sp>
      <p:sp>
        <p:nvSpPr>
          <p:cNvPr id="797707" name="Text Box 11"/>
          <p:cNvSpPr txBox="1">
            <a:spLocks noChangeArrowheads="1"/>
          </p:cNvSpPr>
          <p:nvPr/>
        </p:nvSpPr>
        <p:spPr bwMode="auto">
          <a:xfrm>
            <a:off x="1939925" y="3495676"/>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学生？</a:t>
            </a:r>
            <a:endParaRPr lang="zh-CN" altLang="en-US" sz="1400">
              <a:ea typeface="宋体" panose="02010600030101010101" pitchFamily="2" charset="-122"/>
            </a:endParaRPr>
          </a:p>
        </p:txBody>
      </p:sp>
      <p:sp>
        <p:nvSpPr>
          <p:cNvPr id="797708" name="Text Box 12"/>
          <p:cNvSpPr txBox="1">
            <a:spLocks noChangeArrowheads="1"/>
          </p:cNvSpPr>
          <p:nvPr/>
        </p:nvSpPr>
        <p:spPr bwMode="auto">
          <a:xfrm>
            <a:off x="4321175" y="3495676"/>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anose="02010600030101010101" pitchFamily="2" charset="-122"/>
              </a:rPr>
              <a:t>信誉？</a:t>
            </a:r>
            <a:endParaRPr lang="zh-CN" altLang="en-US" sz="1400">
              <a:ea typeface="宋体" panose="02010600030101010101" pitchFamily="2" charset="-122"/>
            </a:endParaRPr>
          </a:p>
        </p:txBody>
      </p:sp>
      <p:grpSp>
        <p:nvGrpSpPr>
          <p:cNvPr id="797709" name="Group 13"/>
          <p:cNvGrpSpPr/>
          <p:nvPr/>
        </p:nvGrpSpPr>
        <p:grpSpPr bwMode="auto">
          <a:xfrm>
            <a:off x="3025775" y="3475038"/>
            <a:ext cx="914400" cy="381000"/>
            <a:chOff x="4080" y="2435"/>
            <a:chExt cx="576" cy="240"/>
          </a:xfrm>
        </p:grpSpPr>
        <p:sp>
          <p:nvSpPr>
            <p:cNvPr id="797710" name="Oval 14"/>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11" name="Text Box 15"/>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sp>
        <p:nvSpPr>
          <p:cNvPr id="797712" name="Line 16"/>
          <p:cNvSpPr>
            <a:spLocks noChangeShapeType="1"/>
          </p:cNvSpPr>
          <p:nvPr/>
        </p:nvSpPr>
        <p:spPr bwMode="auto">
          <a:xfrm flipH="1">
            <a:off x="2397125" y="2581275"/>
            <a:ext cx="1066800" cy="914400"/>
          </a:xfrm>
          <a:prstGeom prst="line">
            <a:avLst/>
          </a:prstGeom>
          <a:noFill/>
          <a:ln w="19050">
            <a:solidFill>
              <a:schemeClr val="tx1"/>
            </a:solidFill>
            <a:round/>
          </a:ln>
          <a:effectLst/>
        </p:spPr>
        <p:txBody>
          <a:bodyPr wrap="none"/>
          <a:lstStyle/>
          <a:p>
            <a:endParaRPr lang="zh-CN" altLang="en-US"/>
          </a:p>
        </p:txBody>
      </p:sp>
      <p:sp>
        <p:nvSpPr>
          <p:cNvPr id="797713" name="Line 17"/>
          <p:cNvSpPr>
            <a:spLocks noChangeShapeType="1"/>
          </p:cNvSpPr>
          <p:nvPr/>
        </p:nvSpPr>
        <p:spPr bwMode="auto">
          <a:xfrm>
            <a:off x="3463925" y="2581275"/>
            <a:ext cx="0" cy="914400"/>
          </a:xfrm>
          <a:prstGeom prst="line">
            <a:avLst/>
          </a:prstGeom>
          <a:noFill/>
          <a:ln w="19050">
            <a:solidFill>
              <a:schemeClr val="tx1"/>
            </a:solidFill>
            <a:round/>
          </a:ln>
          <a:effectLst/>
        </p:spPr>
        <p:txBody>
          <a:bodyPr wrap="none"/>
          <a:lstStyle/>
          <a:p>
            <a:endParaRPr lang="zh-CN" altLang="en-US"/>
          </a:p>
        </p:txBody>
      </p:sp>
      <p:sp>
        <p:nvSpPr>
          <p:cNvPr id="797714" name="Line 18"/>
          <p:cNvSpPr>
            <a:spLocks noChangeShapeType="1"/>
          </p:cNvSpPr>
          <p:nvPr/>
        </p:nvSpPr>
        <p:spPr bwMode="auto">
          <a:xfrm>
            <a:off x="3482975" y="2581275"/>
            <a:ext cx="1123950" cy="914400"/>
          </a:xfrm>
          <a:prstGeom prst="line">
            <a:avLst/>
          </a:prstGeom>
          <a:noFill/>
          <a:ln w="19050">
            <a:solidFill>
              <a:schemeClr val="tx1"/>
            </a:solidFill>
            <a:round/>
          </a:ln>
          <a:effectLst/>
        </p:spPr>
        <p:txBody>
          <a:bodyPr wrap="none"/>
          <a:lstStyle/>
          <a:p>
            <a:endParaRPr lang="zh-CN" altLang="en-US"/>
          </a:p>
        </p:txBody>
      </p:sp>
      <p:sp>
        <p:nvSpPr>
          <p:cNvPr id="797715" name="Line 19"/>
          <p:cNvSpPr>
            <a:spLocks noChangeShapeType="1"/>
          </p:cNvSpPr>
          <p:nvPr/>
        </p:nvSpPr>
        <p:spPr bwMode="auto">
          <a:xfrm flipH="1">
            <a:off x="2016125" y="3876675"/>
            <a:ext cx="304800" cy="762000"/>
          </a:xfrm>
          <a:prstGeom prst="line">
            <a:avLst/>
          </a:prstGeom>
          <a:noFill/>
          <a:ln w="19050">
            <a:solidFill>
              <a:schemeClr val="tx1"/>
            </a:solidFill>
            <a:round/>
          </a:ln>
          <a:effectLst/>
        </p:spPr>
        <p:txBody>
          <a:bodyPr wrap="none"/>
          <a:lstStyle/>
          <a:p>
            <a:endParaRPr lang="zh-CN" altLang="en-US"/>
          </a:p>
        </p:txBody>
      </p:sp>
      <p:sp>
        <p:nvSpPr>
          <p:cNvPr id="797716" name="Line 20"/>
          <p:cNvSpPr>
            <a:spLocks noChangeShapeType="1"/>
          </p:cNvSpPr>
          <p:nvPr/>
        </p:nvSpPr>
        <p:spPr bwMode="auto">
          <a:xfrm>
            <a:off x="2473325" y="3876675"/>
            <a:ext cx="457200" cy="762000"/>
          </a:xfrm>
          <a:prstGeom prst="line">
            <a:avLst/>
          </a:prstGeom>
          <a:noFill/>
          <a:ln w="19050">
            <a:solidFill>
              <a:schemeClr val="tx1"/>
            </a:solidFill>
            <a:round/>
          </a:ln>
          <a:effectLst/>
        </p:spPr>
        <p:txBody>
          <a:bodyPr wrap="none"/>
          <a:lstStyle/>
          <a:p>
            <a:endParaRPr lang="zh-CN" altLang="en-US"/>
          </a:p>
        </p:txBody>
      </p:sp>
      <p:sp>
        <p:nvSpPr>
          <p:cNvPr id="797717" name="Line 21"/>
          <p:cNvSpPr>
            <a:spLocks noChangeShapeType="1"/>
          </p:cNvSpPr>
          <p:nvPr/>
        </p:nvSpPr>
        <p:spPr bwMode="auto">
          <a:xfrm flipH="1">
            <a:off x="4225925" y="3876675"/>
            <a:ext cx="381000" cy="762000"/>
          </a:xfrm>
          <a:prstGeom prst="line">
            <a:avLst/>
          </a:prstGeom>
          <a:noFill/>
          <a:ln w="19050">
            <a:solidFill>
              <a:schemeClr val="tx1"/>
            </a:solidFill>
            <a:round/>
          </a:ln>
          <a:effectLst/>
        </p:spPr>
        <p:txBody>
          <a:bodyPr wrap="none"/>
          <a:lstStyle/>
          <a:p>
            <a:endParaRPr lang="zh-CN" altLang="en-US"/>
          </a:p>
        </p:txBody>
      </p:sp>
      <p:sp>
        <p:nvSpPr>
          <p:cNvPr id="797718" name="Line 22"/>
          <p:cNvSpPr>
            <a:spLocks noChangeShapeType="1"/>
          </p:cNvSpPr>
          <p:nvPr/>
        </p:nvSpPr>
        <p:spPr bwMode="auto">
          <a:xfrm>
            <a:off x="4759325" y="3876675"/>
            <a:ext cx="457200" cy="762000"/>
          </a:xfrm>
          <a:prstGeom prst="line">
            <a:avLst/>
          </a:prstGeom>
          <a:noFill/>
          <a:ln w="19050">
            <a:solidFill>
              <a:schemeClr val="tx1"/>
            </a:solidFill>
            <a:round/>
          </a:ln>
          <a:effectLst/>
        </p:spPr>
        <p:txBody>
          <a:bodyPr wrap="none"/>
          <a:lstStyle/>
          <a:p>
            <a:endParaRPr lang="zh-CN" altLang="en-US"/>
          </a:p>
        </p:txBody>
      </p:sp>
      <p:sp>
        <p:nvSpPr>
          <p:cNvPr id="797719" name="Rectangle 23"/>
          <p:cNvSpPr>
            <a:spLocks noChangeArrowheads="1"/>
          </p:cNvSpPr>
          <p:nvPr/>
        </p:nvSpPr>
        <p:spPr bwMode="auto">
          <a:xfrm>
            <a:off x="2397125" y="2782888"/>
            <a:ext cx="361950" cy="304800"/>
          </a:xfrm>
          <a:prstGeom prst="rect">
            <a:avLst/>
          </a:prstGeom>
          <a:noFill/>
          <a:ln>
            <a:noFill/>
          </a:ln>
          <a:effectLst/>
        </p:spPr>
        <p:txBody>
          <a:bodyPr wrap="none">
            <a:spAutoFit/>
          </a:bodyPr>
          <a:lstStyle/>
          <a:p>
            <a:r>
              <a:rPr lang="zh-CN" altLang="en-US" sz="1400">
                <a:ea typeface="宋体" panose="02010600030101010101" pitchFamily="2" charset="-122"/>
              </a:rPr>
              <a:t>青</a:t>
            </a:r>
            <a:endParaRPr lang="zh-CN" altLang="en-US" sz="1400">
              <a:ea typeface="宋体" panose="02010600030101010101" pitchFamily="2" charset="-122"/>
            </a:endParaRPr>
          </a:p>
        </p:txBody>
      </p:sp>
      <p:sp>
        <p:nvSpPr>
          <p:cNvPr id="797720" name="Rectangle 24"/>
          <p:cNvSpPr>
            <a:spLocks noChangeArrowheads="1"/>
          </p:cNvSpPr>
          <p:nvPr/>
        </p:nvSpPr>
        <p:spPr bwMode="auto">
          <a:xfrm>
            <a:off x="3159125" y="2935288"/>
            <a:ext cx="361950" cy="304800"/>
          </a:xfrm>
          <a:prstGeom prst="rect">
            <a:avLst/>
          </a:prstGeom>
          <a:noFill/>
          <a:ln>
            <a:noFill/>
          </a:ln>
          <a:effectLst/>
        </p:spPr>
        <p:txBody>
          <a:bodyPr wrap="none">
            <a:spAutoFit/>
          </a:bodyPr>
          <a:lstStyle/>
          <a:p>
            <a:r>
              <a:rPr lang="zh-CN" altLang="en-US" sz="1400">
                <a:ea typeface="宋体" panose="02010600030101010101" pitchFamily="2" charset="-122"/>
              </a:rPr>
              <a:t>中</a:t>
            </a:r>
            <a:endParaRPr lang="zh-CN" altLang="en-US" sz="1400">
              <a:ea typeface="宋体" panose="02010600030101010101" pitchFamily="2" charset="-122"/>
            </a:endParaRPr>
          </a:p>
        </p:txBody>
      </p:sp>
      <p:sp>
        <p:nvSpPr>
          <p:cNvPr id="797721" name="Rectangle 25"/>
          <p:cNvSpPr>
            <a:spLocks noChangeArrowheads="1"/>
          </p:cNvSpPr>
          <p:nvPr/>
        </p:nvSpPr>
        <p:spPr bwMode="auto">
          <a:xfrm>
            <a:off x="4016375" y="2859088"/>
            <a:ext cx="361950" cy="304800"/>
          </a:xfrm>
          <a:prstGeom prst="rect">
            <a:avLst/>
          </a:prstGeom>
          <a:noFill/>
          <a:ln>
            <a:noFill/>
          </a:ln>
          <a:effectLst/>
        </p:spPr>
        <p:txBody>
          <a:bodyPr wrap="none">
            <a:spAutoFit/>
          </a:bodyPr>
          <a:lstStyle/>
          <a:p>
            <a:r>
              <a:rPr lang="zh-CN" altLang="en-US" sz="1400">
                <a:ea typeface="宋体" panose="02010600030101010101" pitchFamily="2" charset="-122"/>
              </a:rPr>
              <a:t>老</a:t>
            </a:r>
            <a:endParaRPr lang="zh-CN" altLang="en-US" sz="1400">
              <a:ea typeface="宋体" panose="02010600030101010101" pitchFamily="2" charset="-122"/>
            </a:endParaRPr>
          </a:p>
        </p:txBody>
      </p:sp>
      <p:sp>
        <p:nvSpPr>
          <p:cNvPr id="797722" name="Rectangle 26"/>
          <p:cNvSpPr>
            <a:spLocks noChangeArrowheads="1"/>
          </p:cNvSpPr>
          <p:nvPr/>
        </p:nvSpPr>
        <p:spPr bwMode="auto">
          <a:xfrm>
            <a:off x="1844675" y="4057650"/>
            <a:ext cx="361950" cy="304800"/>
          </a:xfrm>
          <a:prstGeom prst="rect">
            <a:avLst/>
          </a:prstGeom>
          <a:noFill/>
          <a:ln>
            <a:noFill/>
          </a:ln>
          <a:effectLst/>
        </p:spPr>
        <p:txBody>
          <a:bodyPr wrap="none">
            <a:spAutoFit/>
          </a:bodyPr>
          <a:lstStyle/>
          <a:p>
            <a:r>
              <a:rPr lang="zh-CN" altLang="en-US" sz="1400">
                <a:ea typeface="宋体" panose="02010600030101010101" pitchFamily="2" charset="-122"/>
              </a:rPr>
              <a:t>否</a:t>
            </a:r>
            <a:endParaRPr lang="zh-CN" altLang="en-US" sz="1400">
              <a:ea typeface="宋体" panose="02010600030101010101" pitchFamily="2" charset="-122"/>
            </a:endParaRPr>
          </a:p>
        </p:txBody>
      </p:sp>
      <p:sp>
        <p:nvSpPr>
          <p:cNvPr id="797723" name="Rectangle 27"/>
          <p:cNvSpPr>
            <a:spLocks noChangeArrowheads="1"/>
          </p:cNvSpPr>
          <p:nvPr/>
        </p:nvSpPr>
        <p:spPr bwMode="auto">
          <a:xfrm>
            <a:off x="2571750" y="4049713"/>
            <a:ext cx="361950" cy="304800"/>
          </a:xfrm>
          <a:prstGeom prst="rect">
            <a:avLst/>
          </a:prstGeom>
          <a:noFill/>
          <a:ln>
            <a:noFill/>
          </a:ln>
          <a:effectLst/>
        </p:spPr>
        <p:txBody>
          <a:bodyPr wrap="none">
            <a:spAutoFit/>
          </a:bodyPr>
          <a:lstStyle/>
          <a:p>
            <a:r>
              <a:rPr lang="zh-CN" altLang="en-US" sz="1400">
                <a:ea typeface="宋体" panose="02010600030101010101" pitchFamily="2" charset="-122"/>
              </a:rPr>
              <a:t>是</a:t>
            </a:r>
            <a:endParaRPr lang="zh-CN" altLang="en-US" sz="1400">
              <a:ea typeface="宋体" panose="02010600030101010101" pitchFamily="2" charset="-122"/>
            </a:endParaRPr>
          </a:p>
        </p:txBody>
      </p:sp>
      <p:sp>
        <p:nvSpPr>
          <p:cNvPr id="797724" name="Rectangle 28"/>
          <p:cNvSpPr>
            <a:spLocks noChangeArrowheads="1"/>
          </p:cNvSpPr>
          <p:nvPr/>
        </p:nvSpPr>
        <p:spPr bwMode="auto">
          <a:xfrm>
            <a:off x="4016375" y="4078288"/>
            <a:ext cx="361950" cy="304800"/>
          </a:xfrm>
          <a:prstGeom prst="rect">
            <a:avLst/>
          </a:prstGeom>
          <a:noFill/>
          <a:ln>
            <a:noFill/>
          </a:ln>
          <a:effectLst/>
        </p:spPr>
        <p:txBody>
          <a:bodyPr wrap="none">
            <a:spAutoFit/>
          </a:bodyPr>
          <a:lstStyle/>
          <a:p>
            <a:r>
              <a:rPr lang="zh-CN" altLang="en-US" sz="1400">
                <a:ea typeface="宋体" panose="02010600030101010101" pitchFamily="2" charset="-122"/>
              </a:rPr>
              <a:t>优</a:t>
            </a:r>
            <a:endParaRPr lang="zh-CN" altLang="en-US" sz="1400">
              <a:ea typeface="宋体" panose="02010600030101010101" pitchFamily="2" charset="-122"/>
            </a:endParaRPr>
          </a:p>
        </p:txBody>
      </p:sp>
      <p:sp>
        <p:nvSpPr>
          <p:cNvPr id="797725" name="Rectangle 29"/>
          <p:cNvSpPr>
            <a:spLocks noChangeArrowheads="1"/>
          </p:cNvSpPr>
          <p:nvPr/>
        </p:nvSpPr>
        <p:spPr bwMode="auto">
          <a:xfrm>
            <a:off x="4930775" y="4078288"/>
            <a:ext cx="361950" cy="304800"/>
          </a:xfrm>
          <a:prstGeom prst="rect">
            <a:avLst/>
          </a:prstGeom>
          <a:noFill/>
          <a:ln>
            <a:noFill/>
          </a:ln>
          <a:effectLst/>
        </p:spPr>
        <p:txBody>
          <a:bodyPr wrap="none">
            <a:spAutoFit/>
          </a:bodyPr>
          <a:lstStyle/>
          <a:p>
            <a:r>
              <a:rPr lang="zh-CN" altLang="en-US" sz="1400">
                <a:ea typeface="宋体" panose="02010600030101010101" pitchFamily="2" charset="-122"/>
              </a:rPr>
              <a:t>良</a:t>
            </a:r>
            <a:endParaRPr lang="zh-CN" altLang="en-US" sz="1400">
              <a:ea typeface="宋体" panose="02010600030101010101" pitchFamily="2" charset="-122"/>
            </a:endParaRPr>
          </a:p>
        </p:txBody>
      </p:sp>
      <p:grpSp>
        <p:nvGrpSpPr>
          <p:cNvPr id="797726" name="Group 30"/>
          <p:cNvGrpSpPr/>
          <p:nvPr/>
        </p:nvGrpSpPr>
        <p:grpSpPr bwMode="auto">
          <a:xfrm>
            <a:off x="1558925" y="4618038"/>
            <a:ext cx="914400" cy="381000"/>
            <a:chOff x="3156" y="3155"/>
            <a:chExt cx="576" cy="240"/>
          </a:xfrm>
        </p:grpSpPr>
        <p:sp>
          <p:nvSpPr>
            <p:cNvPr id="797727" name="Oval 31"/>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28" name="Text Box 32"/>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grpSp>
        <p:nvGrpSpPr>
          <p:cNvPr id="797729" name="Group 33"/>
          <p:cNvGrpSpPr/>
          <p:nvPr/>
        </p:nvGrpSpPr>
        <p:grpSpPr bwMode="auto">
          <a:xfrm>
            <a:off x="4778375" y="4619625"/>
            <a:ext cx="914400" cy="381000"/>
            <a:chOff x="4080" y="2435"/>
            <a:chExt cx="576" cy="240"/>
          </a:xfrm>
        </p:grpSpPr>
        <p:sp>
          <p:nvSpPr>
            <p:cNvPr id="797730" name="Oval 34"/>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31" name="Text Box 35"/>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7732" name="Group 36"/>
          <p:cNvGrpSpPr/>
          <p:nvPr/>
        </p:nvGrpSpPr>
        <p:grpSpPr bwMode="auto">
          <a:xfrm>
            <a:off x="2566988" y="4618038"/>
            <a:ext cx="914400" cy="381000"/>
            <a:chOff x="4080" y="2435"/>
            <a:chExt cx="576" cy="240"/>
          </a:xfrm>
        </p:grpSpPr>
        <p:sp>
          <p:nvSpPr>
            <p:cNvPr id="797733" name="Oval 37"/>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34" name="Text Box 38"/>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anose="02010600030101010101" pitchFamily="2" charset="-122"/>
                </a:rPr>
                <a:t>买</a:t>
              </a:r>
              <a:endParaRPr lang="zh-CN" altLang="en-US" sz="1400">
                <a:ea typeface="宋体" panose="02010600030101010101" pitchFamily="2" charset="-122"/>
              </a:endParaRPr>
            </a:p>
          </p:txBody>
        </p:sp>
      </p:grpSp>
      <p:grpSp>
        <p:nvGrpSpPr>
          <p:cNvPr id="797735" name="Group 39"/>
          <p:cNvGrpSpPr/>
          <p:nvPr/>
        </p:nvGrpSpPr>
        <p:grpSpPr bwMode="auto">
          <a:xfrm>
            <a:off x="3711575" y="4638675"/>
            <a:ext cx="914400" cy="381000"/>
            <a:chOff x="4512" y="3168"/>
            <a:chExt cx="576" cy="240"/>
          </a:xfrm>
        </p:grpSpPr>
        <p:sp>
          <p:nvSpPr>
            <p:cNvPr id="797736" name="Oval 40"/>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7737" name="Text Box 41"/>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anose="02010600030101010101" pitchFamily="2" charset="-122"/>
                </a:rPr>
                <a:t>不买</a:t>
              </a:r>
              <a:endParaRPr lang="zh-CN" altLang="en-US" sz="1400">
                <a:ea typeface="宋体" panose="02010600030101010101" pitchFamily="2" charset="-122"/>
              </a:endParaRPr>
            </a:p>
          </p:txBody>
        </p:sp>
      </p:grpSp>
      <p:sp>
        <p:nvSpPr>
          <p:cNvPr id="797738" name="Text Box 42"/>
          <p:cNvSpPr txBox="1">
            <a:spLocks noChangeArrowheads="1"/>
          </p:cNvSpPr>
          <p:nvPr/>
        </p:nvSpPr>
        <p:spPr bwMode="auto">
          <a:xfrm>
            <a:off x="6499227" y="2860998"/>
            <a:ext cx="4354077" cy="1938992"/>
          </a:xfrm>
          <a:prstGeom prst="rect">
            <a:avLst/>
          </a:prstGeom>
          <a:noFill/>
          <a:ln>
            <a:noFill/>
          </a:ln>
          <a:effectLst/>
        </p:spPr>
        <p:txBody>
          <a:bodyPr wrap="none">
            <a:spAutoFit/>
          </a:bodyPr>
          <a:lstStyle/>
          <a:p>
            <a:r>
              <a:rPr lang="zh-CN" altLang="en-US" sz="2000" dirty="0"/>
              <a:t>决策树中最上面的结点称为根结点。</a:t>
            </a:r>
            <a:endParaRPr lang="zh-CN" altLang="en-US" sz="2000" dirty="0"/>
          </a:p>
          <a:p>
            <a:r>
              <a:rPr lang="zh-CN" altLang="en-US" sz="2000" dirty="0"/>
              <a:t>是整个决策树的开始。每个分支是一</a:t>
            </a:r>
            <a:endParaRPr lang="zh-CN" altLang="en-US" sz="2000" dirty="0"/>
          </a:p>
          <a:p>
            <a:r>
              <a:rPr lang="zh-CN" altLang="en-US" sz="2000" dirty="0"/>
              <a:t>个新的决策结点，或者是树的叶子。</a:t>
            </a:r>
            <a:endParaRPr lang="zh-CN" altLang="en-US" sz="2000" dirty="0"/>
          </a:p>
          <a:p>
            <a:r>
              <a:rPr lang="zh-CN" altLang="en-US" sz="2000" dirty="0"/>
              <a:t>每个决策结点代表一个问题或者决策</a:t>
            </a:r>
            <a:r>
              <a:rPr lang="en-US" altLang="zh-CN" sz="2000" dirty="0"/>
              <a:t>.</a:t>
            </a:r>
            <a:endParaRPr lang="en-US" altLang="zh-CN" sz="2000" dirty="0"/>
          </a:p>
          <a:p>
            <a:r>
              <a:rPr lang="zh-CN" altLang="en-US" sz="2000" dirty="0"/>
              <a:t>通常对应待分类对象的属性。</a:t>
            </a:r>
            <a:endParaRPr lang="zh-CN" altLang="en-US" sz="2000" dirty="0"/>
          </a:p>
          <a:p>
            <a:r>
              <a:rPr lang="zh-CN" altLang="en-US" sz="2000" dirty="0"/>
              <a:t>每个叶结点代表一种可能的分类结果</a:t>
            </a:r>
            <a:endParaRPr lang="zh-CN" altLang="en-US" sz="2000" dirty="0"/>
          </a:p>
        </p:txBody>
      </p:sp>
      <p:sp>
        <p:nvSpPr>
          <p:cNvPr id="797739" name="Text Box 43"/>
          <p:cNvSpPr txBox="1">
            <a:spLocks noChangeArrowheads="1"/>
          </p:cNvSpPr>
          <p:nvPr/>
        </p:nvSpPr>
        <p:spPr bwMode="auto">
          <a:xfrm>
            <a:off x="1763434" y="5312990"/>
            <a:ext cx="7622600" cy="1323439"/>
          </a:xfrm>
          <a:prstGeom prst="rect">
            <a:avLst/>
          </a:prstGeom>
          <a:noFill/>
          <a:ln>
            <a:noFill/>
          </a:ln>
          <a:effectLst/>
        </p:spPr>
        <p:txBody>
          <a:bodyPr wrap="none">
            <a:spAutoFit/>
          </a:bodyPr>
          <a:lstStyle/>
          <a:p>
            <a:r>
              <a:rPr lang="en-US" altLang="zh-CN" dirty="0"/>
              <a:t>        </a:t>
            </a:r>
            <a:r>
              <a:rPr lang="zh-CN" altLang="en-US" sz="2000" dirty="0"/>
              <a:t>在沿着决策树从上到下的遍历过程中，在每个结点都有一个</a:t>
            </a:r>
            <a:endParaRPr lang="zh-CN" altLang="en-US" sz="2000" dirty="0"/>
          </a:p>
          <a:p>
            <a:r>
              <a:rPr lang="zh-CN" altLang="en-US" sz="2000" dirty="0"/>
              <a:t>测试。对每个结点上问题的不同测试输出导致不同的分枝，最后</a:t>
            </a:r>
            <a:endParaRPr lang="zh-CN" altLang="en-US" sz="2000" dirty="0"/>
          </a:p>
          <a:p>
            <a:r>
              <a:rPr lang="zh-CN" altLang="en-US" sz="2000" dirty="0"/>
              <a:t>会达到一个叶子结点。这一过程就是利用决策树进行分类的过程，</a:t>
            </a:r>
            <a:endParaRPr lang="zh-CN" altLang="en-US" sz="2000" dirty="0"/>
          </a:p>
          <a:p>
            <a:r>
              <a:rPr lang="zh-CN" altLang="en-US" sz="2000" dirty="0"/>
              <a:t>利用若干个变量来判断属性的类别</a:t>
            </a:r>
            <a:endParaRPr lang="zh-CN" altLang="en-US" sz="2000" dirty="0"/>
          </a:p>
        </p:txBody>
      </p:sp>
      <p:sp>
        <p:nvSpPr>
          <p:cNvPr id="42" name="标题 1"/>
          <p:cNvSpPr txBox="1"/>
          <p:nvPr/>
        </p:nvSpPr>
        <p:spPr>
          <a:xfrm>
            <a:off x="1870075" y="260648"/>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决策树的表示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决策树表示给定特征条件下类的条件概率分布。</a:t>
            </a:r>
            <a:endParaRPr lang="en-US" altLang="zh-CN" dirty="0"/>
          </a:p>
          <a:p>
            <a:r>
              <a:rPr lang="zh-CN" altLang="en-US" dirty="0"/>
              <a:t>条件概率分布定义在特征空间的一个划分</a:t>
            </a:r>
            <a:r>
              <a:rPr lang="en-US" altLang="zh-CN" dirty="0"/>
              <a:t>(partition)</a:t>
            </a:r>
            <a:r>
              <a:rPr lang="zh-CN" altLang="en-US" dirty="0"/>
              <a:t>上</a:t>
            </a:r>
            <a:r>
              <a:rPr lang="en-US" altLang="zh-CN" dirty="0"/>
              <a:t>.</a:t>
            </a:r>
            <a:r>
              <a:rPr lang="zh-CN" altLang="en-US" dirty="0"/>
              <a:t>将特征空间划分为互不相交的单元</a:t>
            </a:r>
            <a:r>
              <a:rPr lang="en-US" altLang="zh-CN" dirty="0"/>
              <a:t>(cell)</a:t>
            </a:r>
            <a:r>
              <a:rPr lang="zh-CN" altLang="en-US" dirty="0"/>
              <a:t>或区域</a:t>
            </a:r>
            <a:r>
              <a:rPr lang="en-US" altLang="zh-CN" dirty="0"/>
              <a:t>(region),</a:t>
            </a:r>
            <a:r>
              <a:rPr lang="zh-CN" altLang="en-US" dirty="0"/>
              <a:t>并在每个单元定义一个类的概率分布就构成了一个条件概率分布。</a:t>
            </a:r>
            <a:endParaRPr lang="en-US" altLang="zh-CN" dirty="0"/>
          </a:p>
          <a:p>
            <a:r>
              <a:rPr lang="zh-CN" altLang="en-US" dirty="0"/>
              <a:t>决策树的一条路径对应于划分中的一个单元。</a:t>
            </a:r>
            <a:endParaRPr lang="en-US" altLang="zh-CN" dirty="0"/>
          </a:p>
          <a:p>
            <a:r>
              <a:rPr lang="zh-CN" altLang="en-US" dirty="0"/>
              <a:t>决策树所表示的条件概率分布由各个单元给定条件下类的条件概率分布组成</a:t>
            </a:r>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9277" y="1162843"/>
            <a:ext cx="10515600" cy="1325563"/>
          </a:xfrm>
        </p:spPr>
        <p:txBody>
          <a:bodyPr lIns="90000"/>
          <a:lstStyle/>
          <a:p>
            <a:r>
              <a:rPr lang="zh-CN" altLang="en-US" dirty="0"/>
              <a:t>例子</a:t>
            </a:r>
            <a:endParaRPr lang="zh-CN" altLang="en-US" dirty="0"/>
          </a:p>
        </p:txBody>
      </p:sp>
      <p:sp>
        <p:nvSpPr>
          <p:cNvPr id="3" name="内容占位符 2"/>
          <p:cNvSpPr>
            <a:spLocks noGrp="1"/>
          </p:cNvSpPr>
          <p:nvPr>
            <p:ph idx="1"/>
          </p:nvPr>
        </p:nvSpPr>
        <p:spPr>
          <a:xfrm>
            <a:off x="838200" y="2193926"/>
            <a:ext cx="10515600" cy="4351338"/>
          </a:xfrm>
        </p:spPr>
        <p:txBody>
          <a:bodyPr>
            <a:normAutofit lnSpcReduction="10000"/>
          </a:bodyPr>
          <a:lstStyle/>
          <a:p>
            <a:r>
              <a:rPr lang="zh-CN" altLang="en-US" dirty="0"/>
              <a:t>套用俗语，决策树分类的思想类似于找对象。现想象一个女孩的母亲要给这个女孩介绍男朋友，于是有了下面的对话：</a:t>
            </a:r>
            <a:endParaRPr lang="zh-CN" altLang="en-US" dirty="0"/>
          </a:p>
          <a:p>
            <a:r>
              <a:rPr lang="zh-CN" altLang="en-US" dirty="0"/>
              <a:t>      女儿：多大年纪了？</a:t>
            </a:r>
            <a:br>
              <a:rPr lang="zh-CN" altLang="en-US" dirty="0"/>
            </a:br>
            <a:r>
              <a:rPr lang="zh-CN" altLang="en-US" dirty="0"/>
              <a:t>      母亲：</a:t>
            </a:r>
            <a:r>
              <a:rPr lang="en-US" altLang="zh-CN" dirty="0"/>
              <a:t>26</a:t>
            </a:r>
            <a:r>
              <a:rPr lang="zh-CN" altLang="en-US" dirty="0"/>
              <a:t>。</a:t>
            </a:r>
            <a:br>
              <a:rPr lang="zh-CN" altLang="en-US" dirty="0"/>
            </a:br>
            <a:r>
              <a:rPr lang="zh-CN" altLang="en-US" dirty="0"/>
              <a:t>      女儿：长的帅不帅？</a:t>
            </a:r>
            <a:br>
              <a:rPr lang="zh-CN" altLang="en-US" dirty="0"/>
            </a:br>
            <a:r>
              <a:rPr lang="zh-CN" altLang="en-US" dirty="0"/>
              <a:t>      母亲：挺帅的。</a:t>
            </a:r>
            <a:br>
              <a:rPr lang="zh-CN" altLang="en-US" dirty="0"/>
            </a:br>
            <a:r>
              <a:rPr lang="zh-CN" altLang="en-US" dirty="0"/>
              <a:t>      女儿：收入高不？</a:t>
            </a:r>
            <a:br>
              <a:rPr lang="zh-CN" altLang="en-US" dirty="0"/>
            </a:br>
            <a:r>
              <a:rPr lang="zh-CN" altLang="en-US" dirty="0"/>
              <a:t>      母亲：不算很高，中等情况。</a:t>
            </a:r>
            <a:br>
              <a:rPr lang="zh-CN" altLang="en-US" dirty="0"/>
            </a:br>
            <a:r>
              <a:rPr lang="zh-CN" altLang="en-US" dirty="0"/>
              <a:t>      女儿：是公务员不？</a:t>
            </a:r>
            <a:br>
              <a:rPr lang="zh-CN" altLang="en-US" dirty="0"/>
            </a:br>
            <a:r>
              <a:rPr lang="zh-CN" altLang="en-US" dirty="0"/>
              <a:t>      母亲：是，在税务局上班呢。</a:t>
            </a:r>
            <a:br>
              <a:rPr lang="zh-CN" altLang="en-US" dirty="0"/>
            </a:br>
            <a:r>
              <a:rPr lang="zh-CN" altLang="en-US" dirty="0"/>
              <a:t>      女儿：那好，我去见见。</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6954" y="2124426"/>
            <a:ext cx="5838092" cy="4666186"/>
          </a:xfrm>
          <a:prstGeom prst="rect">
            <a:avLst/>
          </a:prstGeom>
          <a:noFill/>
          <a:ln>
            <a:noFill/>
          </a:ln>
          <a:effectLst/>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52541"/>
            <a:ext cx="10515600" cy="4351338"/>
          </a:xfrm>
        </p:spPr>
        <p:txBody>
          <a:bodyPr/>
          <a:lstStyle/>
          <a:p>
            <a:r>
              <a:rPr lang="zh-CN" altLang="en-US" dirty="0"/>
              <a:t>决策树学习本质上是从训练数据集中归纳出一组分类规则，与训练数据集不相矛盾的决策树。</a:t>
            </a:r>
            <a:endParaRPr lang="en-US" altLang="zh-CN" dirty="0"/>
          </a:p>
          <a:p>
            <a:r>
              <a:rPr lang="zh-CN" altLang="en-US" dirty="0"/>
              <a:t>能对训练数据进行正确分类的决策树可能有多个，也可能 一个也没有</a:t>
            </a:r>
            <a:r>
              <a:rPr lang="en-US" altLang="zh-CN" dirty="0"/>
              <a:t>.</a:t>
            </a:r>
            <a:r>
              <a:rPr lang="zh-CN" altLang="en-US" dirty="0"/>
              <a:t>我们需要的是一个与训练数据矛盾较小的决策树，同时具有很好的 泛化能力</a:t>
            </a:r>
            <a:r>
              <a:rPr lang="en-US" altLang="zh-CN" dirty="0"/>
              <a:t>.</a:t>
            </a:r>
            <a:endParaRPr lang="en-US" altLang="zh-CN" dirty="0"/>
          </a:p>
          <a:p>
            <a:r>
              <a:rPr lang="zh-CN" altLang="en-US" dirty="0"/>
              <a:t>决策树学习是由训练数据集估计条件概率模型</a:t>
            </a:r>
            <a:r>
              <a:rPr lang="en-US" altLang="zh-CN" dirty="0"/>
              <a:t>.</a:t>
            </a:r>
            <a:r>
              <a:rPr lang="zh-CN" altLang="en-US" dirty="0"/>
              <a:t>基于特征空间划分的类的条件概率模型有无穷多个</a:t>
            </a:r>
            <a:r>
              <a:rPr lang="en-US" altLang="zh-CN" dirty="0"/>
              <a:t>.</a:t>
            </a:r>
            <a:endParaRPr lang="en-US" altLang="zh-CN" dirty="0"/>
          </a:p>
          <a:p>
            <a:r>
              <a:rPr lang="zh-CN" altLang="en-US" dirty="0"/>
              <a:t>我们选择的条件概率模型应该不仅对训练数据有很好的拟合，而且对未知数据有很好的预测</a:t>
            </a:r>
            <a:r>
              <a:rPr lang="en-US" altLang="zh-CN" dirty="0"/>
              <a:t>.</a:t>
            </a:r>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9" name="Text Box 9"/>
          <p:cNvSpPr txBox="1">
            <a:spLocks noChangeArrowheads="1"/>
          </p:cNvSpPr>
          <p:nvPr/>
        </p:nvSpPr>
        <p:spPr bwMode="auto">
          <a:xfrm>
            <a:off x="1631951" y="2060575"/>
            <a:ext cx="607859" cy="923330"/>
          </a:xfrm>
          <a:prstGeom prst="rect">
            <a:avLst/>
          </a:prstGeom>
          <a:noFill/>
          <a:ln>
            <a:noFill/>
          </a:ln>
          <a:effectLst/>
        </p:spPr>
        <p:txBody>
          <a:bodyPr wrap="none">
            <a:spAutoFit/>
          </a:bodyPr>
          <a:lstStyle/>
          <a:p>
            <a:r>
              <a:rPr lang="en-US" altLang="zh-CN" dirty="0"/>
              <a:t>        </a:t>
            </a:r>
            <a:endParaRPr lang="zh-CN" altLang="en-US" dirty="0"/>
          </a:p>
          <a:p>
            <a:r>
              <a:rPr lang="zh-CN" altLang="en-US" dirty="0"/>
              <a:t>  </a:t>
            </a:r>
            <a:endParaRPr lang="zh-CN" altLang="en-US" dirty="0"/>
          </a:p>
          <a:p>
            <a:r>
              <a:rPr lang="zh-CN" altLang="en-US" dirty="0"/>
              <a:t>        </a:t>
            </a:r>
            <a:endParaRPr lang="zh-CN" altLang="en-US" dirty="0"/>
          </a:p>
        </p:txBody>
      </p:sp>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883532" y="2305843"/>
            <a:ext cx="8424936" cy="4839816"/>
          </a:xfrm>
        </p:spPr>
        <p:txBody>
          <a:bodyPr>
            <a:normAutofit/>
          </a:bodyPr>
          <a:lstStyle/>
          <a:p>
            <a:r>
              <a:rPr lang="en-US" altLang="zh-CN" dirty="0"/>
              <a:t>CLS</a:t>
            </a:r>
            <a:r>
              <a:rPr lang="zh-CN" altLang="en-US" dirty="0"/>
              <a:t>（</a:t>
            </a:r>
            <a:r>
              <a:rPr lang="en-US" altLang="zh-CN" dirty="0"/>
              <a:t>Concept Learning System</a:t>
            </a:r>
            <a:r>
              <a:rPr lang="zh-CN" altLang="en-US" dirty="0"/>
              <a:t>）算法</a:t>
            </a:r>
            <a:endParaRPr lang="zh-CN" altLang="en-US" dirty="0"/>
          </a:p>
          <a:p>
            <a:pPr lvl="1"/>
            <a:r>
              <a:rPr lang="en-US" altLang="zh-CN" dirty="0"/>
              <a:t>CLS</a:t>
            </a:r>
            <a:r>
              <a:rPr lang="zh-CN" altLang="en-US" dirty="0"/>
              <a:t>算法是早期的决策树学习算法。它是许多决策树学习算法的基础</a:t>
            </a:r>
            <a:endParaRPr lang="en-US" altLang="zh-CN" dirty="0"/>
          </a:p>
          <a:p>
            <a:r>
              <a:rPr lang="en-US" altLang="zh-CN" dirty="0"/>
              <a:t>CLS</a:t>
            </a:r>
            <a:r>
              <a:rPr lang="zh-CN" altLang="en-US" dirty="0"/>
              <a:t>基本思想</a:t>
            </a:r>
            <a:endParaRPr lang="zh-CN" altLang="en-US" dirty="0"/>
          </a:p>
          <a:p>
            <a:pPr lvl="1"/>
            <a:r>
              <a:rPr lang="zh-CN" altLang="en-US" dirty="0"/>
              <a:t>从一棵空决策树开始，选择某一属性（分类属性）作为测试属性。该测试属性对应决策树中的决策结点。根据该属性的值的不同，可将训练样本分成相应的子集：</a:t>
            </a:r>
            <a:endParaRPr lang="en-US" altLang="zh-CN" dirty="0"/>
          </a:p>
          <a:p>
            <a:pPr lvl="2"/>
            <a:r>
              <a:rPr lang="zh-CN" altLang="en-US" dirty="0"/>
              <a:t>如果该子集为空，或该子集中的样本属于同一个类，则该子集为叶结点，</a:t>
            </a:r>
            <a:endParaRPr lang="en-US" altLang="zh-CN" dirty="0"/>
          </a:p>
          <a:p>
            <a:pPr lvl="2"/>
            <a:r>
              <a:rPr lang="zh-CN" altLang="en-US" dirty="0"/>
              <a:t>否则该子集对应于决策树的内部结点，即测试结点，需要选择一个新的分类属性对该子集进行划分，直到所有的子集都为空或者属于同一类。</a:t>
            </a:r>
            <a:endParaRPr lang="zh-CN" altLang="en-US" dirty="0"/>
          </a:p>
          <a:p>
            <a:pPr lvl="1"/>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9811" name="Group 67"/>
          <p:cNvGraphicFramePr>
            <a:graphicFrameLocks noGrp="1"/>
          </p:cNvGraphicFramePr>
          <p:nvPr/>
        </p:nvGraphicFramePr>
        <p:xfrm>
          <a:off x="2279650" y="2251076"/>
          <a:ext cx="7632700" cy="3914779"/>
        </p:xfrm>
        <a:graphic>
          <a:graphicData uri="http://schemas.openxmlformats.org/drawingml/2006/table">
            <a:tbl>
              <a:tblPr/>
              <a:tblGrid>
                <a:gridCol w="1908175"/>
                <a:gridCol w="1909763"/>
                <a:gridCol w="1906587"/>
                <a:gridCol w="1908175"/>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人员</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眼睛颜色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头发颜色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所属人种</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标题 1"/>
          <p:cNvSpPr txBox="1"/>
          <p:nvPr/>
        </p:nvSpPr>
        <p:spPr>
          <a:xfrm>
            <a:off x="1898258" y="404664"/>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0828" name="Group 60"/>
          <p:cNvGraphicFramePr>
            <a:graphicFrameLocks noGrp="1"/>
          </p:cNvGraphicFramePr>
          <p:nvPr/>
        </p:nvGraphicFramePr>
        <p:xfrm>
          <a:off x="1704182" y="2636838"/>
          <a:ext cx="4248150" cy="4121471"/>
        </p:xfrm>
        <a:graphic>
          <a:graphicData uri="http://schemas.openxmlformats.org/drawingml/2006/table">
            <a:tbl>
              <a:tblPr/>
              <a:tblGrid>
                <a:gridCol w="792162"/>
                <a:gridCol w="1333500"/>
                <a:gridCol w="1060450"/>
                <a:gridCol w="1062038"/>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人员</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眼睛颜色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头发颜色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所属人种</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蓝色</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混血</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0830" name="Text Box 62"/>
          <p:cNvSpPr txBox="1">
            <a:spLocks noChangeArrowheads="1"/>
          </p:cNvSpPr>
          <p:nvPr/>
        </p:nvSpPr>
        <p:spPr bwMode="auto">
          <a:xfrm>
            <a:off x="2216977" y="2143939"/>
            <a:ext cx="2031325" cy="461665"/>
          </a:xfrm>
          <a:prstGeom prst="rect">
            <a:avLst/>
          </a:prstGeom>
          <a:noFill/>
          <a:ln>
            <a:noFill/>
          </a:ln>
          <a:effectLst/>
        </p:spPr>
        <p:txBody>
          <a:bodyPr wrap="none">
            <a:spAutoFit/>
          </a:bodyPr>
          <a:lstStyle/>
          <a:p>
            <a:r>
              <a:rPr lang="zh-CN" altLang="en-US" sz="2400" dirty="0"/>
              <a:t>决策树的构建</a:t>
            </a:r>
            <a:endParaRPr lang="zh-CN" altLang="en-US" sz="2400" dirty="0"/>
          </a:p>
        </p:txBody>
      </p:sp>
      <p:sp>
        <p:nvSpPr>
          <p:cNvPr id="800831" name="Oval 63"/>
          <p:cNvSpPr>
            <a:spLocks noChangeArrowheads="1"/>
          </p:cNvSpPr>
          <p:nvPr/>
        </p:nvSpPr>
        <p:spPr bwMode="auto">
          <a:xfrm>
            <a:off x="7680326" y="1773239"/>
            <a:ext cx="1584325" cy="7191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endParaRPr lang="zh-CN" altLang="en-US" dirty="0"/>
          </a:p>
        </p:txBody>
      </p:sp>
      <p:sp>
        <p:nvSpPr>
          <p:cNvPr id="800833" name="Line 65"/>
          <p:cNvSpPr>
            <a:spLocks noChangeShapeType="1"/>
          </p:cNvSpPr>
          <p:nvPr/>
        </p:nvSpPr>
        <p:spPr bwMode="auto">
          <a:xfrm flipH="1">
            <a:off x="6888164" y="2492376"/>
            <a:ext cx="1584325" cy="504825"/>
          </a:xfrm>
          <a:prstGeom prst="line">
            <a:avLst/>
          </a:prstGeom>
          <a:noFill/>
          <a:ln w="9525">
            <a:solidFill>
              <a:schemeClr val="tx1"/>
            </a:solidFill>
            <a:round/>
          </a:ln>
          <a:effectLst/>
        </p:spPr>
        <p:txBody>
          <a:bodyPr/>
          <a:lstStyle/>
          <a:p>
            <a:endParaRPr lang="zh-CN" altLang="en-US"/>
          </a:p>
        </p:txBody>
      </p:sp>
      <p:sp>
        <p:nvSpPr>
          <p:cNvPr id="800834" name="Line 66"/>
          <p:cNvSpPr>
            <a:spLocks noChangeShapeType="1"/>
          </p:cNvSpPr>
          <p:nvPr/>
        </p:nvSpPr>
        <p:spPr bwMode="auto">
          <a:xfrm>
            <a:off x="8472488" y="2492376"/>
            <a:ext cx="0" cy="720725"/>
          </a:xfrm>
          <a:prstGeom prst="line">
            <a:avLst/>
          </a:prstGeom>
          <a:noFill/>
          <a:ln w="9525">
            <a:solidFill>
              <a:schemeClr val="tx1"/>
            </a:solidFill>
            <a:round/>
          </a:ln>
          <a:effectLst/>
        </p:spPr>
        <p:txBody>
          <a:bodyPr/>
          <a:lstStyle/>
          <a:p>
            <a:endParaRPr lang="zh-CN" altLang="en-US"/>
          </a:p>
        </p:txBody>
      </p:sp>
      <p:sp>
        <p:nvSpPr>
          <p:cNvPr id="800835" name="Line 67"/>
          <p:cNvSpPr>
            <a:spLocks noChangeShapeType="1"/>
          </p:cNvSpPr>
          <p:nvPr/>
        </p:nvSpPr>
        <p:spPr bwMode="auto">
          <a:xfrm>
            <a:off x="8472489" y="2492375"/>
            <a:ext cx="1368425" cy="649288"/>
          </a:xfrm>
          <a:prstGeom prst="line">
            <a:avLst/>
          </a:prstGeom>
          <a:noFill/>
          <a:ln w="9525">
            <a:solidFill>
              <a:schemeClr val="tx1"/>
            </a:solidFill>
            <a:round/>
          </a:ln>
          <a:effectLst/>
        </p:spPr>
        <p:txBody>
          <a:bodyPr/>
          <a:lstStyle/>
          <a:p>
            <a:endParaRPr lang="zh-CN" altLang="en-US"/>
          </a:p>
        </p:txBody>
      </p:sp>
      <p:sp>
        <p:nvSpPr>
          <p:cNvPr id="800836" name="Oval 68"/>
          <p:cNvSpPr>
            <a:spLocks noChangeArrowheads="1"/>
          </p:cNvSpPr>
          <p:nvPr/>
        </p:nvSpPr>
        <p:spPr bwMode="auto">
          <a:xfrm>
            <a:off x="6024563" y="2997201"/>
            <a:ext cx="1441450" cy="1008063"/>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a:t>[1</a:t>
            </a:r>
            <a:r>
              <a:rPr lang="zh-CN" altLang="en-US"/>
              <a:t>，</a:t>
            </a:r>
            <a:r>
              <a:rPr lang="en-US" altLang="zh-CN"/>
              <a:t>6]</a:t>
            </a:r>
            <a:endParaRPr lang="en-US" altLang="zh-CN"/>
          </a:p>
        </p:txBody>
      </p:sp>
      <p:sp>
        <p:nvSpPr>
          <p:cNvPr id="800838" name="Oval 70"/>
          <p:cNvSpPr>
            <a:spLocks noChangeArrowheads="1"/>
          </p:cNvSpPr>
          <p:nvPr/>
        </p:nvSpPr>
        <p:spPr bwMode="auto">
          <a:xfrm>
            <a:off x="7608888" y="3141664"/>
            <a:ext cx="1439862"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[2</a:t>
            </a:r>
            <a:r>
              <a:rPr lang="zh-CN" altLang="en-US" dirty="0"/>
              <a:t>，</a:t>
            </a:r>
            <a:r>
              <a:rPr lang="en-US" altLang="zh-CN" dirty="0"/>
              <a:t>4</a:t>
            </a:r>
            <a:r>
              <a:rPr lang="zh-CN" altLang="en-US" dirty="0"/>
              <a:t>，</a:t>
            </a:r>
            <a:r>
              <a:rPr lang="en-US" altLang="zh-CN" dirty="0"/>
              <a:t>8]</a:t>
            </a:r>
            <a:endParaRPr lang="en-US" altLang="zh-CN" dirty="0"/>
          </a:p>
        </p:txBody>
      </p:sp>
      <p:sp>
        <p:nvSpPr>
          <p:cNvPr id="800840" name="Oval 72"/>
          <p:cNvSpPr>
            <a:spLocks noChangeArrowheads="1"/>
          </p:cNvSpPr>
          <p:nvPr/>
        </p:nvSpPr>
        <p:spPr bwMode="auto">
          <a:xfrm>
            <a:off x="9191626" y="3141664"/>
            <a:ext cx="1439863"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[3</a:t>
            </a:r>
            <a:r>
              <a:rPr lang="zh-CN" altLang="en-US" dirty="0"/>
              <a:t>，</a:t>
            </a:r>
            <a:r>
              <a:rPr lang="en-US" altLang="zh-CN" dirty="0"/>
              <a:t>5</a:t>
            </a:r>
            <a:r>
              <a:rPr lang="zh-CN" altLang="en-US" dirty="0"/>
              <a:t>，</a:t>
            </a:r>
            <a:r>
              <a:rPr lang="en-US" altLang="zh-CN" dirty="0"/>
              <a:t>7]</a:t>
            </a:r>
            <a:endParaRPr lang="en-US" altLang="zh-CN" dirty="0"/>
          </a:p>
        </p:txBody>
      </p:sp>
      <p:sp>
        <p:nvSpPr>
          <p:cNvPr id="800841" name="Text Box 73"/>
          <p:cNvSpPr txBox="1">
            <a:spLocks noChangeArrowheads="1"/>
          </p:cNvSpPr>
          <p:nvPr/>
        </p:nvSpPr>
        <p:spPr bwMode="auto">
          <a:xfrm>
            <a:off x="7032626" y="2420938"/>
            <a:ext cx="646331" cy="369332"/>
          </a:xfrm>
          <a:prstGeom prst="rect">
            <a:avLst/>
          </a:prstGeom>
          <a:noFill/>
          <a:ln>
            <a:noFill/>
          </a:ln>
          <a:effectLst/>
        </p:spPr>
        <p:txBody>
          <a:bodyPr wrap="none">
            <a:spAutoFit/>
          </a:bodyPr>
          <a:lstStyle/>
          <a:p>
            <a:r>
              <a:rPr lang="zh-CN" altLang="en-US"/>
              <a:t>黑色</a:t>
            </a:r>
            <a:endParaRPr lang="zh-CN" altLang="en-US"/>
          </a:p>
        </p:txBody>
      </p:sp>
      <p:sp>
        <p:nvSpPr>
          <p:cNvPr id="800842" name="Text Box 74"/>
          <p:cNvSpPr txBox="1">
            <a:spLocks noChangeArrowheads="1"/>
          </p:cNvSpPr>
          <p:nvPr/>
        </p:nvSpPr>
        <p:spPr bwMode="auto">
          <a:xfrm>
            <a:off x="8040689" y="2684463"/>
            <a:ext cx="646331" cy="369332"/>
          </a:xfrm>
          <a:prstGeom prst="rect">
            <a:avLst/>
          </a:prstGeom>
          <a:noFill/>
          <a:ln>
            <a:noFill/>
          </a:ln>
          <a:effectLst/>
        </p:spPr>
        <p:txBody>
          <a:bodyPr wrap="none">
            <a:spAutoFit/>
          </a:bodyPr>
          <a:lstStyle/>
          <a:p>
            <a:r>
              <a:rPr lang="zh-CN" altLang="en-US"/>
              <a:t>兰色</a:t>
            </a:r>
            <a:endParaRPr lang="zh-CN" altLang="en-US"/>
          </a:p>
        </p:txBody>
      </p:sp>
      <p:sp>
        <p:nvSpPr>
          <p:cNvPr id="800843" name="Text Box 75"/>
          <p:cNvSpPr txBox="1">
            <a:spLocks noChangeArrowheads="1"/>
          </p:cNvSpPr>
          <p:nvPr/>
        </p:nvSpPr>
        <p:spPr bwMode="auto">
          <a:xfrm>
            <a:off x="9478964" y="2636838"/>
            <a:ext cx="646331" cy="369332"/>
          </a:xfrm>
          <a:prstGeom prst="rect">
            <a:avLst/>
          </a:prstGeom>
          <a:noFill/>
          <a:ln>
            <a:noFill/>
          </a:ln>
          <a:effectLst/>
        </p:spPr>
        <p:txBody>
          <a:bodyPr wrap="none">
            <a:spAutoFit/>
          </a:bodyPr>
          <a:lstStyle/>
          <a:p>
            <a:r>
              <a:rPr lang="zh-CN" altLang="en-US"/>
              <a:t>灰色</a:t>
            </a:r>
            <a:endParaRPr lang="zh-CN" altLang="en-US"/>
          </a:p>
        </p:txBody>
      </p:sp>
      <p:sp>
        <p:nvSpPr>
          <p:cNvPr id="800844" name="AutoShape 76"/>
          <p:cNvSpPr/>
          <p:nvPr/>
        </p:nvSpPr>
        <p:spPr bwMode="auto">
          <a:xfrm rot="16200000">
            <a:off x="8026401" y="3298826"/>
            <a:ext cx="576262" cy="2420937"/>
          </a:xfrm>
          <a:prstGeom prst="leftBrace">
            <a:avLst>
              <a:gd name="adj1" fmla="val 35009"/>
              <a:gd name="adj2" fmla="val 50000"/>
            </a:avLst>
          </a:prstGeom>
          <a:noFill/>
          <a:ln w="9525">
            <a:solidFill>
              <a:schemeClr val="tx1"/>
            </a:solidFill>
            <a:round/>
          </a:ln>
          <a:effectLst/>
        </p:spPr>
        <p:txBody>
          <a:bodyPr wrap="none" anchor="ctr"/>
          <a:lstStyle/>
          <a:p>
            <a:endParaRPr lang="zh-CN" altLang="en-US"/>
          </a:p>
        </p:txBody>
      </p:sp>
      <p:sp>
        <p:nvSpPr>
          <p:cNvPr id="800845" name="Text Box 77"/>
          <p:cNvSpPr txBox="1">
            <a:spLocks noChangeArrowheads="1"/>
          </p:cNvSpPr>
          <p:nvPr/>
        </p:nvSpPr>
        <p:spPr bwMode="auto">
          <a:xfrm>
            <a:off x="6600826" y="4902200"/>
            <a:ext cx="2723823" cy="369332"/>
          </a:xfrm>
          <a:prstGeom prst="rect">
            <a:avLst/>
          </a:prstGeom>
          <a:noFill/>
          <a:ln>
            <a:noFill/>
          </a:ln>
          <a:effectLst/>
        </p:spPr>
        <p:txBody>
          <a:bodyPr wrap="none">
            <a:spAutoFit/>
          </a:bodyPr>
          <a:lstStyle/>
          <a:p>
            <a:r>
              <a:rPr lang="zh-CN" altLang="en-US"/>
              <a:t>不属于同一类，非叶结点</a:t>
            </a:r>
            <a:endParaRPr lang="zh-CN" altLang="en-US"/>
          </a:p>
        </p:txBody>
      </p:sp>
      <p:sp>
        <p:nvSpPr>
          <p:cNvPr id="20"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1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9" name="Oval 7"/>
          <p:cNvSpPr>
            <a:spLocks noChangeArrowheads="1"/>
          </p:cNvSpPr>
          <p:nvPr/>
        </p:nvSpPr>
        <p:spPr bwMode="auto">
          <a:xfrm>
            <a:off x="5089526" y="1628775"/>
            <a:ext cx="1584325" cy="7191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endParaRPr lang="zh-CN" altLang="en-US" dirty="0"/>
          </a:p>
        </p:txBody>
      </p:sp>
      <p:sp>
        <p:nvSpPr>
          <p:cNvPr id="801800" name="Line 8"/>
          <p:cNvSpPr>
            <a:spLocks noChangeShapeType="1"/>
          </p:cNvSpPr>
          <p:nvPr/>
        </p:nvSpPr>
        <p:spPr bwMode="auto">
          <a:xfrm flipH="1">
            <a:off x="4297364" y="2347914"/>
            <a:ext cx="1584325" cy="504825"/>
          </a:xfrm>
          <a:prstGeom prst="line">
            <a:avLst/>
          </a:prstGeom>
          <a:noFill/>
          <a:ln w="9525">
            <a:solidFill>
              <a:schemeClr val="tx1"/>
            </a:solidFill>
            <a:round/>
          </a:ln>
          <a:effectLst/>
        </p:spPr>
        <p:txBody>
          <a:bodyPr/>
          <a:lstStyle/>
          <a:p>
            <a:endParaRPr lang="zh-CN" altLang="en-US"/>
          </a:p>
        </p:txBody>
      </p:sp>
      <p:sp>
        <p:nvSpPr>
          <p:cNvPr id="801801" name="Line 9"/>
          <p:cNvSpPr>
            <a:spLocks noChangeShapeType="1"/>
          </p:cNvSpPr>
          <p:nvPr/>
        </p:nvSpPr>
        <p:spPr bwMode="auto">
          <a:xfrm>
            <a:off x="5881688" y="2347914"/>
            <a:ext cx="0" cy="720725"/>
          </a:xfrm>
          <a:prstGeom prst="line">
            <a:avLst/>
          </a:prstGeom>
          <a:noFill/>
          <a:ln w="9525">
            <a:solidFill>
              <a:schemeClr val="tx1"/>
            </a:solidFill>
            <a:round/>
          </a:ln>
          <a:effectLst/>
        </p:spPr>
        <p:txBody>
          <a:bodyPr/>
          <a:lstStyle/>
          <a:p>
            <a:endParaRPr lang="zh-CN" altLang="en-US"/>
          </a:p>
        </p:txBody>
      </p:sp>
      <p:sp>
        <p:nvSpPr>
          <p:cNvPr id="801802" name="Line 10"/>
          <p:cNvSpPr>
            <a:spLocks noChangeShapeType="1"/>
          </p:cNvSpPr>
          <p:nvPr/>
        </p:nvSpPr>
        <p:spPr bwMode="auto">
          <a:xfrm>
            <a:off x="5881689" y="2347914"/>
            <a:ext cx="1368425" cy="649287"/>
          </a:xfrm>
          <a:prstGeom prst="line">
            <a:avLst/>
          </a:prstGeom>
          <a:noFill/>
          <a:ln w="9525">
            <a:solidFill>
              <a:schemeClr val="tx1"/>
            </a:solidFill>
            <a:round/>
          </a:ln>
          <a:effectLst/>
        </p:spPr>
        <p:txBody>
          <a:bodyPr/>
          <a:lstStyle/>
          <a:p>
            <a:endParaRPr lang="zh-CN" altLang="en-US"/>
          </a:p>
        </p:txBody>
      </p:sp>
      <p:sp>
        <p:nvSpPr>
          <p:cNvPr id="801803" name="Oval 11"/>
          <p:cNvSpPr>
            <a:spLocks noChangeArrowheads="1"/>
          </p:cNvSpPr>
          <p:nvPr/>
        </p:nvSpPr>
        <p:spPr bwMode="auto">
          <a:xfrm>
            <a:off x="3433763" y="2852738"/>
            <a:ext cx="1441450" cy="1008062"/>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endParaRPr lang="zh-CN" altLang="en-US" dirty="0"/>
          </a:p>
        </p:txBody>
      </p:sp>
      <p:sp>
        <p:nvSpPr>
          <p:cNvPr id="801804" name="Oval 12"/>
          <p:cNvSpPr>
            <a:spLocks noChangeArrowheads="1"/>
          </p:cNvSpPr>
          <p:nvPr/>
        </p:nvSpPr>
        <p:spPr bwMode="auto">
          <a:xfrm>
            <a:off x="5018088" y="2997200"/>
            <a:ext cx="1439862"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头发颜色</a:t>
            </a:r>
            <a:endParaRPr lang="zh-CN" altLang="en-US"/>
          </a:p>
        </p:txBody>
      </p:sp>
      <p:sp>
        <p:nvSpPr>
          <p:cNvPr id="801805" name="Oval 13"/>
          <p:cNvSpPr>
            <a:spLocks noChangeArrowheads="1"/>
          </p:cNvSpPr>
          <p:nvPr/>
        </p:nvSpPr>
        <p:spPr bwMode="auto">
          <a:xfrm>
            <a:off x="6600826" y="2997200"/>
            <a:ext cx="1439863"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endParaRPr lang="zh-CN" altLang="en-US" dirty="0"/>
          </a:p>
        </p:txBody>
      </p:sp>
      <p:sp>
        <p:nvSpPr>
          <p:cNvPr id="801806" name="Text Box 14"/>
          <p:cNvSpPr txBox="1">
            <a:spLocks noChangeArrowheads="1"/>
          </p:cNvSpPr>
          <p:nvPr/>
        </p:nvSpPr>
        <p:spPr bwMode="auto">
          <a:xfrm>
            <a:off x="4441826" y="2276475"/>
            <a:ext cx="646331" cy="369332"/>
          </a:xfrm>
          <a:prstGeom prst="rect">
            <a:avLst/>
          </a:prstGeom>
          <a:noFill/>
          <a:ln>
            <a:noFill/>
          </a:ln>
          <a:effectLst/>
        </p:spPr>
        <p:txBody>
          <a:bodyPr wrap="none">
            <a:spAutoFit/>
          </a:bodyPr>
          <a:lstStyle/>
          <a:p>
            <a:r>
              <a:rPr lang="zh-CN" altLang="en-US"/>
              <a:t>黑色</a:t>
            </a:r>
            <a:endParaRPr lang="zh-CN" altLang="en-US"/>
          </a:p>
        </p:txBody>
      </p:sp>
      <p:sp>
        <p:nvSpPr>
          <p:cNvPr id="801807" name="Text Box 15"/>
          <p:cNvSpPr txBox="1">
            <a:spLocks noChangeArrowheads="1"/>
          </p:cNvSpPr>
          <p:nvPr/>
        </p:nvSpPr>
        <p:spPr bwMode="auto">
          <a:xfrm>
            <a:off x="5449889" y="2540000"/>
            <a:ext cx="646331" cy="369332"/>
          </a:xfrm>
          <a:prstGeom prst="rect">
            <a:avLst/>
          </a:prstGeom>
          <a:noFill/>
          <a:ln>
            <a:noFill/>
          </a:ln>
          <a:effectLst/>
        </p:spPr>
        <p:txBody>
          <a:bodyPr wrap="none">
            <a:spAutoFit/>
          </a:bodyPr>
          <a:lstStyle/>
          <a:p>
            <a:r>
              <a:rPr lang="zh-CN" altLang="en-US"/>
              <a:t>兰色</a:t>
            </a:r>
            <a:endParaRPr lang="zh-CN" altLang="en-US"/>
          </a:p>
        </p:txBody>
      </p:sp>
      <p:sp>
        <p:nvSpPr>
          <p:cNvPr id="801808" name="Text Box 16"/>
          <p:cNvSpPr txBox="1">
            <a:spLocks noChangeArrowheads="1"/>
          </p:cNvSpPr>
          <p:nvPr/>
        </p:nvSpPr>
        <p:spPr bwMode="auto">
          <a:xfrm>
            <a:off x="6888164" y="2492375"/>
            <a:ext cx="646331" cy="369332"/>
          </a:xfrm>
          <a:prstGeom prst="rect">
            <a:avLst/>
          </a:prstGeom>
          <a:noFill/>
          <a:ln>
            <a:noFill/>
          </a:ln>
          <a:effectLst/>
        </p:spPr>
        <p:txBody>
          <a:bodyPr wrap="none">
            <a:spAutoFit/>
          </a:bodyPr>
          <a:lstStyle/>
          <a:p>
            <a:r>
              <a:rPr lang="zh-CN" altLang="en-US"/>
              <a:t>灰色</a:t>
            </a:r>
            <a:endParaRPr lang="zh-CN" altLang="en-US"/>
          </a:p>
        </p:txBody>
      </p:sp>
      <p:sp>
        <p:nvSpPr>
          <p:cNvPr id="801811" name="Line 19"/>
          <p:cNvSpPr>
            <a:spLocks noChangeShapeType="1"/>
          </p:cNvSpPr>
          <p:nvPr/>
        </p:nvSpPr>
        <p:spPr bwMode="auto">
          <a:xfrm flipH="1">
            <a:off x="2135188" y="3789364"/>
            <a:ext cx="1657350" cy="1152525"/>
          </a:xfrm>
          <a:prstGeom prst="line">
            <a:avLst/>
          </a:prstGeom>
          <a:noFill/>
          <a:ln w="9525">
            <a:solidFill>
              <a:schemeClr val="tx1"/>
            </a:solidFill>
            <a:round/>
          </a:ln>
          <a:effectLst/>
        </p:spPr>
        <p:txBody>
          <a:bodyPr/>
          <a:lstStyle/>
          <a:p>
            <a:endParaRPr lang="zh-CN" altLang="en-US"/>
          </a:p>
        </p:txBody>
      </p:sp>
      <p:sp>
        <p:nvSpPr>
          <p:cNvPr id="801812" name="Oval 20"/>
          <p:cNvSpPr>
            <a:spLocks noChangeArrowheads="1"/>
          </p:cNvSpPr>
          <p:nvPr/>
        </p:nvSpPr>
        <p:spPr bwMode="auto">
          <a:xfrm>
            <a:off x="1595438" y="4940301"/>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黄种人</a:t>
            </a:r>
            <a:r>
              <a:rPr lang="en-US" altLang="zh-CN">
                <a:solidFill>
                  <a:schemeClr val="bg1"/>
                </a:solidFill>
              </a:rPr>
              <a:t>[1]</a:t>
            </a:r>
            <a:endParaRPr lang="en-US" altLang="zh-CN">
              <a:solidFill>
                <a:schemeClr val="bg1"/>
              </a:solidFill>
            </a:endParaRPr>
          </a:p>
        </p:txBody>
      </p:sp>
      <p:sp>
        <p:nvSpPr>
          <p:cNvPr id="801814" name="Line 22"/>
          <p:cNvSpPr>
            <a:spLocks noChangeShapeType="1"/>
          </p:cNvSpPr>
          <p:nvPr/>
        </p:nvSpPr>
        <p:spPr bwMode="auto">
          <a:xfrm flipH="1">
            <a:off x="3143250" y="3789363"/>
            <a:ext cx="649288" cy="1223962"/>
          </a:xfrm>
          <a:prstGeom prst="line">
            <a:avLst/>
          </a:prstGeom>
          <a:noFill/>
          <a:ln w="9525">
            <a:solidFill>
              <a:schemeClr val="tx1"/>
            </a:solidFill>
            <a:round/>
          </a:ln>
          <a:effectLst/>
        </p:spPr>
        <p:txBody>
          <a:bodyPr/>
          <a:lstStyle/>
          <a:p>
            <a:endParaRPr lang="zh-CN" altLang="en-US"/>
          </a:p>
        </p:txBody>
      </p:sp>
      <p:sp>
        <p:nvSpPr>
          <p:cNvPr id="801819" name="Oval 27"/>
          <p:cNvSpPr>
            <a:spLocks noChangeArrowheads="1"/>
          </p:cNvSpPr>
          <p:nvPr/>
        </p:nvSpPr>
        <p:spPr bwMode="auto">
          <a:xfrm>
            <a:off x="2819401"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[6]</a:t>
            </a:r>
            <a:endParaRPr lang="en-US" altLang="zh-CN">
              <a:solidFill>
                <a:schemeClr val="bg1"/>
              </a:solidFill>
            </a:endParaRPr>
          </a:p>
        </p:txBody>
      </p:sp>
      <p:sp>
        <p:nvSpPr>
          <p:cNvPr id="801820" name="Oval 28"/>
          <p:cNvSpPr>
            <a:spLocks noChangeArrowheads="1"/>
          </p:cNvSpPr>
          <p:nvPr/>
        </p:nvSpPr>
        <p:spPr bwMode="auto">
          <a:xfrm>
            <a:off x="4079876"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[2]</a:t>
            </a:r>
            <a:endParaRPr lang="en-US" altLang="zh-CN">
              <a:solidFill>
                <a:schemeClr val="bg1"/>
              </a:solidFill>
            </a:endParaRPr>
          </a:p>
        </p:txBody>
      </p:sp>
      <p:sp>
        <p:nvSpPr>
          <p:cNvPr id="801821" name="Oval 29"/>
          <p:cNvSpPr>
            <a:spLocks noChangeArrowheads="1"/>
          </p:cNvSpPr>
          <p:nvPr/>
        </p:nvSpPr>
        <p:spPr bwMode="auto">
          <a:xfrm>
            <a:off x="5340351"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[4]</a:t>
            </a:r>
            <a:endParaRPr lang="en-US" altLang="zh-CN">
              <a:solidFill>
                <a:schemeClr val="bg1"/>
              </a:solidFill>
            </a:endParaRPr>
          </a:p>
        </p:txBody>
      </p:sp>
      <p:sp>
        <p:nvSpPr>
          <p:cNvPr id="801822" name="Oval 30"/>
          <p:cNvSpPr>
            <a:spLocks noChangeArrowheads="1"/>
          </p:cNvSpPr>
          <p:nvPr/>
        </p:nvSpPr>
        <p:spPr bwMode="auto">
          <a:xfrm>
            <a:off x="6564313" y="4941889"/>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[8]</a:t>
            </a:r>
            <a:endParaRPr lang="en-US" altLang="zh-CN">
              <a:solidFill>
                <a:schemeClr val="bg1"/>
              </a:solidFill>
            </a:endParaRPr>
          </a:p>
        </p:txBody>
      </p:sp>
      <p:sp>
        <p:nvSpPr>
          <p:cNvPr id="801823" name="Oval 31"/>
          <p:cNvSpPr>
            <a:spLocks noChangeArrowheads="1"/>
          </p:cNvSpPr>
          <p:nvPr/>
        </p:nvSpPr>
        <p:spPr bwMode="auto">
          <a:xfrm>
            <a:off x="7788276"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[3]</a:t>
            </a:r>
            <a:endParaRPr lang="en-US" altLang="zh-CN">
              <a:solidFill>
                <a:schemeClr val="bg1"/>
              </a:solidFill>
            </a:endParaRPr>
          </a:p>
        </p:txBody>
      </p:sp>
      <p:sp>
        <p:nvSpPr>
          <p:cNvPr id="801824" name="Oval 32"/>
          <p:cNvSpPr>
            <a:spLocks noChangeArrowheads="1"/>
          </p:cNvSpPr>
          <p:nvPr/>
        </p:nvSpPr>
        <p:spPr bwMode="auto">
          <a:xfrm>
            <a:off x="9012238" y="4941889"/>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[5]</a:t>
            </a:r>
            <a:endParaRPr lang="en-US" altLang="zh-CN">
              <a:solidFill>
                <a:schemeClr val="bg1"/>
              </a:solidFill>
            </a:endParaRPr>
          </a:p>
        </p:txBody>
      </p:sp>
      <p:sp>
        <p:nvSpPr>
          <p:cNvPr id="801825" name="Oval 33"/>
          <p:cNvSpPr>
            <a:spLocks noChangeArrowheads="1"/>
          </p:cNvSpPr>
          <p:nvPr/>
        </p:nvSpPr>
        <p:spPr bwMode="auto">
          <a:xfrm>
            <a:off x="9444038" y="4005264"/>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[7]</a:t>
            </a:r>
            <a:endParaRPr lang="en-US" altLang="zh-CN">
              <a:solidFill>
                <a:schemeClr val="bg1"/>
              </a:solidFill>
            </a:endParaRPr>
          </a:p>
        </p:txBody>
      </p:sp>
      <p:sp>
        <p:nvSpPr>
          <p:cNvPr id="801826" name="Line 34"/>
          <p:cNvSpPr>
            <a:spLocks noChangeShapeType="1"/>
          </p:cNvSpPr>
          <p:nvPr/>
        </p:nvSpPr>
        <p:spPr bwMode="auto">
          <a:xfrm flipH="1">
            <a:off x="4656139" y="3933826"/>
            <a:ext cx="1152525" cy="1008063"/>
          </a:xfrm>
          <a:prstGeom prst="line">
            <a:avLst/>
          </a:prstGeom>
          <a:noFill/>
          <a:ln w="9525">
            <a:solidFill>
              <a:schemeClr val="tx1"/>
            </a:solidFill>
            <a:round/>
          </a:ln>
          <a:effectLst/>
        </p:spPr>
        <p:txBody>
          <a:bodyPr/>
          <a:lstStyle/>
          <a:p>
            <a:endParaRPr lang="zh-CN" altLang="en-US"/>
          </a:p>
        </p:txBody>
      </p:sp>
      <p:sp>
        <p:nvSpPr>
          <p:cNvPr id="801827" name="Line 35"/>
          <p:cNvSpPr>
            <a:spLocks noChangeShapeType="1"/>
          </p:cNvSpPr>
          <p:nvPr/>
        </p:nvSpPr>
        <p:spPr bwMode="auto">
          <a:xfrm>
            <a:off x="5808663" y="3933826"/>
            <a:ext cx="0" cy="1008063"/>
          </a:xfrm>
          <a:prstGeom prst="line">
            <a:avLst/>
          </a:prstGeom>
          <a:noFill/>
          <a:ln w="9525">
            <a:solidFill>
              <a:schemeClr val="tx1"/>
            </a:solidFill>
            <a:round/>
          </a:ln>
          <a:effectLst/>
        </p:spPr>
        <p:txBody>
          <a:bodyPr/>
          <a:lstStyle/>
          <a:p>
            <a:endParaRPr lang="zh-CN" altLang="en-US"/>
          </a:p>
        </p:txBody>
      </p:sp>
      <p:sp>
        <p:nvSpPr>
          <p:cNvPr id="801828" name="Line 36"/>
          <p:cNvSpPr>
            <a:spLocks noChangeShapeType="1"/>
          </p:cNvSpPr>
          <p:nvPr/>
        </p:nvSpPr>
        <p:spPr bwMode="auto">
          <a:xfrm>
            <a:off x="5808663" y="3933826"/>
            <a:ext cx="1223962" cy="1008063"/>
          </a:xfrm>
          <a:prstGeom prst="line">
            <a:avLst/>
          </a:prstGeom>
          <a:noFill/>
          <a:ln w="9525">
            <a:solidFill>
              <a:schemeClr val="tx1"/>
            </a:solidFill>
            <a:round/>
          </a:ln>
          <a:effectLst/>
        </p:spPr>
        <p:txBody>
          <a:bodyPr/>
          <a:lstStyle/>
          <a:p>
            <a:endParaRPr lang="zh-CN" altLang="en-US"/>
          </a:p>
        </p:txBody>
      </p:sp>
      <p:sp>
        <p:nvSpPr>
          <p:cNvPr id="801829" name="Line 37"/>
          <p:cNvSpPr>
            <a:spLocks noChangeShapeType="1"/>
          </p:cNvSpPr>
          <p:nvPr/>
        </p:nvSpPr>
        <p:spPr bwMode="auto">
          <a:xfrm>
            <a:off x="7608889" y="3933826"/>
            <a:ext cx="719137" cy="1008063"/>
          </a:xfrm>
          <a:prstGeom prst="line">
            <a:avLst/>
          </a:prstGeom>
          <a:noFill/>
          <a:ln w="9525">
            <a:solidFill>
              <a:schemeClr val="tx1"/>
            </a:solidFill>
            <a:round/>
          </a:ln>
          <a:effectLst/>
        </p:spPr>
        <p:txBody>
          <a:bodyPr/>
          <a:lstStyle/>
          <a:p>
            <a:endParaRPr lang="zh-CN" altLang="en-US"/>
          </a:p>
        </p:txBody>
      </p:sp>
      <p:sp>
        <p:nvSpPr>
          <p:cNvPr id="801830" name="Line 38"/>
          <p:cNvSpPr>
            <a:spLocks noChangeShapeType="1"/>
          </p:cNvSpPr>
          <p:nvPr/>
        </p:nvSpPr>
        <p:spPr bwMode="auto">
          <a:xfrm>
            <a:off x="7608889" y="3933826"/>
            <a:ext cx="1800225" cy="1008063"/>
          </a:xfrm>
          <a:prstGeom prst="line">
            <a:avLst/>
          </a:prstGeom>
          <a:noFill/>
          <a:ln w="9525">
            <a:solidFill>
              <a:schemeClr val="tx1"/>
            </a:solidFill>
            <a:round/>
          </a:ln>
          <a:effectLst/>
        </p:spPr>
        <p:txBody>
          <a:bodyPr/>
          <a:lstStyle/>
          <a:p>
            <a:endParaRPr lang="zh-CN" altLang="en-US"/>
          </a:p>
        </p:txBody>
      </p:sp>
      <p:sp>
        <p:nvSpPr>
          <p:cNvPr id="801831" name="Line 39"/>
          <p:cNvSpPr>
            <a:spLocks noChangeShapeType="1"/>
          </p:cNvSpPr>
          <p:nvPr/>
        </p:nvSpPr>
        <p:spPr bwMode="auto">
          <a:xfrm>
            <a:off x="7608889" y="3933826"/>
            <a:ext cx="1800225" cy="358775"/>
          </a:xfrm>
          <a:prstGeom prst="line">
            <a:avLst/>
          </a:prstGeom>
          <a:noFill/>
          <a:ln w="9525">
            <a:solidFill>
              <a:schemeClr val="tx1"/>
            </a:solidFill>
            <a:round/>
          </a:ln>
          <a:effectLst/>
        </p:spPr>
        <p:txBody>
          <a:bodyPr/>
          <a:lstStyle/>
          <a:p>
            <a:endParaRPr lang="zh-CN" altLang="en-US"/>
          </a:p>
        </p:txBody>
      </p:sp>
      <p:sp>
        <p:nvSpPr>
          <p:cNvPr id="801832" name="Text Box 40"/>
          <p:cNvSpPr txBox="1">
            <a:spLocks noChangeArrowheads="1"/>
          </p:cNvSpPr>
          <p:nvPr/>
        </p:nvSpPr>
        <p:spPr bwMode="auto">
          <a:xfrm>
            <a:off x="2351089" y="4221163"/>
            <a:ext cx="646331" cy="369332"/>
          </a:xfrm>
          <a:prstGeom prst="rect">
            <a:avLst/>
          </a:prstGeom>
          <a:noFill/>
          <a:ln>
            <a:noFill/>
          </a:ln>
          <a:effectLst/>
        </p:spPr>
        <p:txBody>
          <a:bodyPr wrap="none">
            <a:spAutoFit/>
          </a:bodyPr>
          <a:lstStyle/>
          <a:p>
            <a:r>
              <a:rPr lang="zh-CN" altLang="en-US"/>
              <a:t>黑色</a:t>
            </a:r>
            <a:endParaRPr lang="zh-CN" altLang="en-US"/>
          </a:p>
        </p:txBody>
      </p:sp>
      <p:sp>
        <p:nvSpPr>
          <p:cNvPr id="801833" name="Text Box 41"/>
          <p:cNvSpPr txBox="1">
            <a:spLocks noChangeArrowheads="1"/>
          </p:cNvSpPr>
          <p:nvPr/>
        </p:nvSpPr>
        <p:spPr bwMode="auto">
          <a:xfrm>
            <a:off x="3071814" y="4149725"/>
            <a:ext cx="646331" cy="369332"/>
          </a:xfrm>
          <a:prstGeom prst="rect">
            <a:avLst/>
          </a:prstGeom>
          <a:noFill/>
          <a:ln>
            <a:noFill/>
          </a:ln>
          <a:effectLst/>
        </p:spPr>
        <p:txBody>
          <a:bodyPr wrap="none">
            <a:spAutoFit/>
          </a:bodyPr>
          <a:lstStyle/>
          <a:p>
            <a:r>
              <a:rPr lang="zh-CN" altLang="en-US"/>
              <a:t>金色</a:t>
            </a:r>
            <a:endParaRPr lang="zh-CN" altLang="en-US"/>
          </a:p>
        </p:txBody>
      </p:sp>
      <p:sp>
        <p:nvSpPr>
          <p:cNvPr id="801834" name="Text Box 42"/>
          <p:cNvSpPr txBox="1">
            <a:spLocks noChangeArrowheads="1"/>
          </p:cNvSpPr>
          <p:nvPr/>
        </p:nvSpPr>
        <p:spPr bwMode="auto">
          <a:xfrm>
            <a:off x="4727576" y="4292600"/>
            <a:ext cx="646331" cy="369332"/>
          </a:xfrm>
          <a:prstGeom prst="rect">
            <a:avLst/>
          </a:prstGeom>
          <a:noFill/>
          <a:ln>
            <a:noFill/>
          </a:ln>
          <a:effectLst/>
        </p:spPr>
        <p:txBody>
          <a:bodyPr wrap="none">
            <a:spAutoFit/>
          </a:bodyPr>
          <a:lstStyle/>
          <a:p>
            <a:r>
              <a:rPr lang="zh-CN" altLang="en-US"/>
              <a:t>金色</a:t>
            </a:r>
            <a:endParaRPr lang="zh-CN" altLang="en-US"/>
          </a:p>
        </p:txBody>
      </p:sp>
      <p:sp>
        <p:nvSpPr>
          <p:cNvPr id="801835" name="Text Box 43"/>
          <p:cNvSpPr txBox="1">
            <a:spLocks noChangeArrowheads="1"/>
          </p:cNvSpPr>
          <p:nvPr/>
        </p:nvSpPr>
        <p:spPr bwMode="auto">
          <a:xfrm>
            <a:off x="5375276" y="4365625"/>
            <a:ext cx="646331" cy="369332"/>
          </a:xfrm>
          <a:prstGeom prst="rect">
            <a:avLst/>
          </a:prstGeom>
          <a:noFill/>
          <a:ln>
            <a:noFill/>
          </a:ln>
          <a:effectLst/>
        </p:spPr>
        <p:txBody>
          <a:bodyPr wrap="none">
            <a:spAutoFit/>
          </a:bodyPr>
          <a:lstStyle/>
          <a:p>
            <a:r>
              <a:rPr lang="zh-CN" altLang="en-US"/>
              <a:t>红色</a:t>
            </a:r>
            <a:endParaRPr lang="zh-CN" altLang="en-US"/>
          </a:p>
        </p:txBody>
      </p:sp>
      <p:sp>
        <p:nvSpPr>
          <p:cNvPr id="801836" name="Text Box 44"/>
          <p:cNvSpPr txBox="1">
            <a:spLocks noChangeArrowheads="1"/>
          </p:cNvSpPr>
          <p:nvPr/>
        </p:nvSpPr>
        <p:spPr bwMode="auto">
          <a:xfrm>
            <a:off x="6167439" y="4365625"/>
            <a:ext cx="646331" cy="369332"/>
          </a:xfrm>
          <a:prstGeom prst="rect">
            <a:avLst/>
          </a:prstGeom>
          <a:noFill/>
          <a:ln>
            <a:noFill/>
          </a:ln>
          <a:effectLst/>
        </p:spPr>
        <p:txBody>
          <a:bodyPr wrap="none">
            <a:spAutoFit/>
          </a:bodyPr>
          <a:lstStyle/>
          <a:p>
            <a:r>
              <a:rPr lang="zh-CN" altLang="en-US"/>
              <a:t>黑色</a:t>
            </a:r>
            <a:endParaRPr lang="zh-CN" altLang="en-US"/>
          </a:p>
        </p:txBody>
      </p:sp>
      <p:sp>
        <p:nvSpPr>
          <p:cNvPr id="801837" name="Text Box 45"/>
          <p:cNvSpPr txBox="1">
            <a:spLocks noChangeArrowheads="1"/>
          </p:cNvSpPr>
          <p:nvPr/>
        </p:nvSpPr>
        <p:spPr bwMode="auto">
          <a:xfrm>
            <a:off x="7607301" y="4292600"/>
            <a:ext cx="646331" cy="369332"/>
          </a:xfrm>
          <a:prstGeom prst="rect">
            <a:avLst/>
          </a:prstGeom>
          <a:noFill/>
          <a:ln>
            <a:noFill/>
          </a:ln>
          <a:effectLst/>
        </p:spPr>
        <p:txBody>
          <a:bodyPr wrap="none">
            <a:spAutoFit/>
          </a:bodyPr>
          <a:lstStyle/>
          <a:p>
            <a:r>
              <a:rPr lang="zh-CN" altLang="en-US"/>
              <a:t>金色</a:t>
            </a:r>
            <a:endParaRPr lang="zh-CN" altLang="en-US"/>
          </a:p>
        </p:txBody>
      </p:sp>
      <p:sp>
        <p:nvSpPr>
          <p:cNvPr id="801838" name="Text Box 46"/>
          <p:cNvSpPr txBox="1">
            <a:spLocks noChangeArrowheads="1"/>
          </p:cNvSpPr>
          <p:nvPr/>
        </p:nvSpPr>
        <p:spPr bwMode="auto">
          <a:xfrm>
            <a:off x="8470901" y="4365625"/>
            <a:ext cx="646331" cy="369332"/>
          </a:xfrm>
          <a:prstGeom prst="rect">
            <a:avLst/>
          </a:prstGeom>
          <a:noFill/>
          <a:ln>
            <a:noFill/>
          </a:ln>
          <a:effectLst/>
        </p:spPr>
        <p:txBody>
          <a:bodyPr wrap="none">
            <a:spAutoFit/>
          </a:bodyPr>
          <a:lstStyle/>
          <a:p>
            <a:r>
              <a:rPr lang="zh-CN" altLang="en-US"/>
              <a:t>红色</a:t>
            </a:r>
            <a:endParaRPr lang="zh-CN" altLang="en-US"/>
          </a:p>
        </p:txBody>
      </p:sp>
      <p:sp>
        <p:nvSpPr>
          <p:cNvPr id="801839" name="Text Box 47"/>
          <p:cNvSpPr txBox="1">
            <a:spLocks noChangeArrowheads="1"/>
          </p:cNvSpPr>
          <p:nvPr/>
        </p:nvSpPr>
        <p:spPr bwMode="auto">
          <a:xfrm>
            <a:off x="8615364" y="3789363"/>
            <a:ext cx="646331" cy="369332"/>
          </a:xfrm>
          <a:prstGeom prst="rect">
            <a:avLst/>
          </a:prstGeom>
          <a:noFill/>
          <a:ln>
            <a:noFill/>
          </a:ln>
          <a:effectLst/>
        </p:spPr>
        <p:txBody>
          <a:bodyPr wrap="none">
            <a:spAutoFit/>
          </a:bodyPr>
          <a:lstStyle/>
          <a:p>
            <a:r>
              <a:rPr lang="zh-CN" altLang="en-US"/>
              <a:t>黑色</a:t>
            </a:r>
            <a:endParaRPr lang="zh-CN" altLang="en-US"/>
          </a:p>
        </p:txBody>
      </p:sp>
      <p:sp>
        <p:nvSpPr>
          <p:cNvPr id="41" name="标题 1"/>
          <p:cNvSpPr txBox="1"/>
          <p:nvPr/>
        </p:nvSpPr>
        <p:spPr>
          <a:xfrm>
            <a:off x="1919536" y="332656"/>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lstStyle/>
          <a:p>
            <a:r>
              <a:rPr lang="zh-CN" altLang="en-US" dirty="0"/>
              <a:t>步骤：</a:t>
            </a:r>
            <a:endParaRPr lang="en-US" altLang="zh-CN" dirty="0"/>
          </a:p>
          <a:p>
            <a:pPr lvl="1"/>
            <a:r>
              <a:rPr lang="zh-CN" altLang="en-US" dirty="0"/>
              <a:t>生成一颗空决策树和一张训练样本属性集</a:t>
            </a:r>
            <a:r>
              <a:rPr lang="en-US" altLang="zh-CN" dirty="0"/>
              <a:t>;</a:t>
            </a:r>
            <a:endParaRPr lang="en-US" altLang="zh-CN" dirty="0"/>
          </a:p>
          <a:p>
            <a:pPr lvl="1"/>
            <a:r>
              <a:rPr lang="zh-CN" altLang="en-US" dirty="0"/>
              <a:t>若训练样本集</a:t>
            </a:r>
            <a:r>
              <a:rPr lang="en-US" altLang="zh-CN" dirty="0"/>
              <a:t>T </a:t>
            </a:r>
            <a:r>
              <a:rPr lang="zh-CN" altLang="en-US" dirty="0"/>
              <a:t>中所有的样本都属于同一类</a:t>
            </a:r>
            <a:r>
              <a:rPr lang="en-US" altLang="zh-CN" dirty="0"/>
              <a:t>,</a:t>
            </a:r>
            <a:r>
              <a:rPr lang="zh-CN" altLang="en-US" dirty="0"/>
              <a:t>则生成结点</a:t>
            </a:r>
            <a:r>
              <a:rPr lang="en-US" altLang="zh-CN" dirty="0"/>
              <a:t>T , </a:t>
            </a:r>
            <a:r>
              <a:rPr lang="zh-CN" altLang="en-US" dirty="0"/>
              <a:t>并终止学习算法</a:t>
            </a:r>
            <a:r>
              <a:rPr lang="en-US" altLang="zh-CN" dirty="0"/>
              <a:t>;</a:t>
            </a:r>
            <a:r>
              <a:rPr lang="zh-CN" altLang="en-US" dirty="0"/>
              <a:t>否则</a:t>
            </a:r>
            <a:endParaRPr lang="zh-CN" altLang="en-US" dirty="0"/>
          </a:p>
          <a:p>
            <a:pPr lvl="1"/>
            <a:r>
              <a:rPr lang="zh-CN" altLang="en-US" dirty="0"/>
              <a:t>根据</a:t>
            </a:r>
            <a:r>
              <a:rPr lang="zh-CN" altLang="en-US" dirty="0">
                <a:solidFill>
                  <a:srgbClr val="CC0099"/>
                </a:solidFill>
              </a:rPr>
              <a:t>某种策略</a:t>
            </a:r>
            <a:r>
              <a:rPr lang="zh-CN" altLang="en-US" dirty="0"/>
              <a:t>从训练样本属性表中选择属性</a:t>
            </a:r>
            <a:r>
              <a:rPr lang="en-US" altLang="zh-CN" dirty="0"/>
              <a:t>A </a:t>
            </a:r>
            <a:r>
              <a:rPr lang="zh-CN" altLang="en-US" dirty="0"/>
              <a:t>作为测试属性</a:t>
            </a:r>
            <a:r>
              <a:rPr lang="en-US" altLang="zh-CN" dirty="0"/>
              <a:t>,  </a:t>
            </a:r>
            <a:r>
              <a:rPr lang="zh-CN" altLang="en-US" dirty="0"/>
              <a:t>生成测试结点</a:t>
            </a:r>
            <a:r>
              <a:rPr lang="en-US" altLang="zh-CN" dirty="0"/>
              <a:t>A </a:t>
            </a:r>
            <a:endParaRPr lang="en-US" altLang="zh-CN" dirty="0"/>
          </a:p>
          <a:p>
            <a:pPr lvl="1"/>
            <a:r>
              <a:rPr lang="zh-CN" altLang="en-US" dirty="0"/>
              <a:t>若</a:t>
            </a:r>
            <a:r>
              <a:rPr lang="en-US" altLang="zh-CN" dirty="0"/>
              <a:t>A</a:t>
            </a:r>
            <a:r>
              <a:rPr lang="zh-CN" altLang="en-US" dirty="0"/>
              <a:t>的取值为</a:t>
            </a:r>
            <a:r>
              <a:rPr lang="en-US" altLang="zh-CN" dirty="0"/>
              <a:t>v1,v2,…,</a:t>
            </a:r>
            <a:r>
              <a:rPr lang="en-US" altLang="zh-CN" dirty="0" err="1"/>
              <a:t>vm</a:t>
            </a:r>
            <a:r>
              <a:rPr lang="en-US" altLang="zh-CN" dirty="0"/>
              <a:t>, </a:t>
            </a:r>
            <a:r>
              <a:rPr lang="zh-CN" altLang="en-US" dirty="0"/>
              <a:t>则根据</a:t>
            </a:r>
            <a:r>
              <a:rPr lang="en-US" altLang="zh-CN" dirty="0"/>
              <a:t>A </a:t>
            </a:r>
            <a:r>
              <a:rPr lang="zh-CN" altLang="en-US" dirty="0"/>
              <a:t>的取值的不同</a:t>
            </a:r>
            <a:r>
              <a:rPr lang="en-US" altLang="zh-CN" dirty="0"/>
              <a:t>,</a:t>
            </a:r>
            <a:r>
              <a:rPr lang="zh-CN" altLang="en-US" dirty="0"/>
              <a:t>将</a:t>
            </a:r>
            <a:r>
              <a:rPr lang="en-US" altLang="zh-CN" dirty="0"/>
              <a:t>T </a:t>
            </a:r>
            <a:r>
              <a:rPr lang="zh-CN" altLang="en-US" dirty="0"/>
              <a:t>划分成 </a:t>
            </a:r>
            <a:r>
              <a:rPr lang="en-US" altLang="zh-CN" dirty="0"/>
              <a:t>m</a:t>
            </a:r>
            <a:r>
              <a:rPr lang="zh-CN" altLang="en-US" dirty="0"/>
              <a:t>个子集</a:t>
            </a:r>
            <a:r>
              <a:rPr lang="en-US" altLang="zh-CN" dirty="0"/>
              <a:t>T1,T2,…,Tm;</a:t>
            </a:r>
            <a:endParaRPr lang="en-US" altLang="zh-CN" dirty="0"/>
          </a:p>
          <a:p>
            <a:pPr lvl="1"/>
            <a:r>
              <a:rPr lang="zh-CN" altLang="en-US" dirty="0"/>
              <a:t>从训练样本属性表中删除属性</a:t>
            </a:r>
            <a:r>
              <a:rPr lang="en-US" altLang="zh-CN" dirty="0"/>
              <a:t>A;</a:t>
            </a:r>
            <a:endParaRPr lang="en-US" altLang="zh-CN" dirty="0"/>
          </a:p>
          <a:p>
            <a:pPr lvl="1"/>
            <a:r>
              <a:rPr lang="zh-CN" altLang="en-US" dirty="0"/>
              <a:t>转步骤</a:t>
            </a:r>
            <a:r>
              <a:rPr lang="en-US" altLang="zh-CN" dirty="0"/>
              <a:t>2, </a:t>
            </a:r>
            <a:r>
              <a:rPr lang="zh-CN" altLang="en-US" dirty="0"/>
              <a:t>对每个子集递归调用</a:t>
            </a:r>
            <a:r>
              <a:rPr lang="en-US" altLang="zh-CN" dirty="0"/>
              <a:t>CLS;</a:t>
            </a:r>
            <a:endParaRPr lang="en-US" altLang="zh-CN"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506662"/>
            <a:ext cx="10515600" cy="4351338"/>
          </a:xfrm>
        </p:spPr>
        <p:txBody>
          <a:bodyPr>
            <a:normAutofit/>
          </a:bodyPr>
          <a:lstStyle/>
          <a:p>
            <a:r>
              <a:rPr lang="en-US" altLang="zh-CN" dirty="0"/>
              <a:t>CLS</a:t>
            </a:r>
            <a:r>
              <a:rPr lang="zh-CN" altLang="en-US" dirty="0"/>
              <a:t>算法问题：</a:t>
            </a:r>
            <a:endParaRPr lang="en-US" altLang="zh-CN" dirty="0"/>
          </a:p>
          <a:p>
            <a:pPr lvl="1"/>
            <a:r>
              <a:rPr lang="zh-CN" altLang="en-US" dirty="0"/>
              <a:t>在步骤</a:t>
            </a:r>
            <a:r>
              <a:rPr lang="en-US" altLang="zh-CN" dirty="0"/>
              <a:t>3</a:t>
            </a:r>
            <a:r>
              <a:rPr lang="zh-CN" altLang="en-US" dirty="0"/>
              <a:t>中，根据某种策略从训练样本属性表中选择属性</a:t>
            </a:r>
            <a:r>
              <a:rPr lang="en-US" altLang="zh-CN" dirty="0"/>
              <a:t>A</a:t>
            </a:r>
            <a:r>
              <a:rPr lang="zh-CN" altLang="en-US" dirty="0"/>
              <a:t>作为测试属性。没有规定采用何种测试属性。实践表明，测试属性集的组成以及测试属性的先后对决策树的学习具有举足轻重的影响。</a:t>
            </a:r>
            <a:endParaRPr lang="zh-CN" altLang="en-US" dirty="0"/>
          </a:p>
          <a:p>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7093" name="Group 181"/>
          <p:cNvGraphicFramePr>
            <a:graphicFrameLocks noGrp="1"/>
          </p:cNvGraphicFramePr>
          <p:nvPr/>
        </p:nvGraphicFramePr>
        <p:xfrm>
          <a:off x="1541462" y="2370320"/>
          <a:ext cx="9109075" cy="4330068"/>
        </p:xfrm>
        <a:graphic>
          <a:graphicData uri="http://schemas.openxmlformats.org/drawingml/2006/table">
            <a:tbl>
              <a:tblPr/>
              <a:tblGrid>
                <a:gridCol w="808038"/>
                <a:gridCol w="806450"/>
                <a:gridCol w="808037"/>
                <a:gridCol w="806450"/>
                <a:gridCol w="808038"/>
                <a:gridCol w="811212"/>
                <a:gridCol w="808038"/>
                <a:gridCol w="806450"/>
                <a:gridCol w="808037"/>
                <a:gridCol w="806450"/>
                <a:gridCol w="1031875"/>
              </a:tblGrid>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学生</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鸡肉</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猪肉</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牛肉</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羊肉</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鱼肉</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鸡蛋</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青菜</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番茄</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牛奶</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健康情况</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8</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9</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不缺钙</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7095" name="Text Box 183"/>
          <p:cNvSpPr txBox="1">
            <a:spLocks noChangeArrowheads="1"/>
          </p:cNvSpPr>
          <p:nvPr/>
        </p:nvSpPr>
        <p:spPr bwMode="auto">
          <a:xfrm>
            <a:off x="4307499" y="1883540"/>
            <a:ext cx="2954655" cy="369332"/>
          </a:xfrm>
          <a:prstGeom prst="rect">
            <a:avLst/>
          </a:prstGeom>
          <a:solidFill>
            <a:schemeClr val="accent2"/>
          </a:solidFill>
          <a:ln>
            <a:noFill/>
          </a:ln>
          <a:effectLst/>
        </p:spPr>
        <p:txBody>
          <a:bodyPr wrap="none">
            <a:spAutoFit/>
          </a:bodyPr>
          <a:lstStyle/>
          <a:p>
            <a:r>
              <a:rPr lang="zh-CN" altLang="en-US" dirty="0">
                <a:solidFill>
                  <a:schemeClr val="bg1"/>
                </a:solidFill>
              </a:rPr>
              <a:t>学生膳食结构和缺钙调查表</a:t>
            </a:r>
            <a:endParaRPr lang="zh-CN" altLang="en-US" dirty="0">
              <a:solidFill>
                <a:schemeClr val="bg1"/>
              </a:solidFill>
            </a:endParaRPr>
          </a:p>
        </p:txBody>
      </p:sp>
      <p:sp>
        <p:nvSpPr>
          <p:cNvPr id="6"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3" name="Text Box 7"/>
          <p:cNvSpPr txBox="1">
            <a:spLocks noChangeArrowheads="1"/>
          </p:cNvSpPr>
          <p:nvPr/>
        </p:nvSpPr>
        <p:spPr bwMode="auto">
          <a:xfrm>
            <a:off x="1898258" y="2245618"/>
            <a:ext cx="6534150" cy="396875"/>
          </a:xfrm>
          <a:prstGeom prst="rect">
            <a:avLst/>
          </a:prstGeom>
          <a:noFill/>
          <a:ln>
            <a:noFill/>
          </a:ln>
          <a:effectLst/>
        </p:spPr>
        <p:txBody>
          <a:bodyPr wrap="none">
            <a:spAutoFit/>
          </a:bodyPr>
          <a:lstStyle/>
          <a:p>
            <a:r>
              <a:rPr lang="zh-CN" altLang="en-US" sz="2000"/>
              <a:t>采用不同的测试属性及其先后顺序将会生成不同的决策树</a:t>
            </a:r>
            <a:endParaRPr lang="zh-CN" altLang="en-US" sz="2000"/>
          </a:p>
        </p:txBody>
      </p:sp>
      <p:sp>
        <p:nvSpPr>
          <p:cNvPr id="807944" name="Oval 8"/>
          <p:cNvSpPr>
            <a:spLocks noChangeArrowheads="1"/>
          </p:cNvSpPr>
          <p:nvPr/>
        </p:nvSpPr>
        <p:spPr bwMode="auto">
          <a:xfrm>
            <a:off x="5522154" y="27543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鸡肉</a:t>
            </a:r>
            <a:endParaRPr lang="zh-CN" altLang="en-US" dirty="0"/>
          </a:p>
        </p:txBody>
      </p:sp>
      <p:sp>
        <p:nvSpPr>
          <p:cNvPr id="807946" name="Oval 10"/>
          <p:cNvSpPr>
            <a:spLocks noChangeArrowheads="1"/>
          </p:cNvSpPr>
          <p:nvPr/>
        </p:nvSpPr>
        <p:spPr bwMode="auto">
          <a:xfrm>
            <a:off x="7322379" y="34020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猪肉</a:t>
            </a:r>
            <a:endParaRPr lang="zh-CN" altLang="en-US"/>
          </a:p>
        </p:txBody>
      </p:sp>
      <p:sp>
        <p:nvSpPr>
          <p:cNvPr id="807947" name="Oval 11"/>
          <p:cNvSpPr>
            <a:spLocks noChangeArrowheads="1"/>
          </p:cNvSpPr>
          <p:nvPr/>
        </p:nvSpPr>
        <p:spPr bwMode="auto">
          <a:xfrm>
            <a:off x="3866392" y="34020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猪肉</a:t>
            </a:r>
            <a:endParaRPr lang="zh-CN" altLang="en-US" dirty="0"/>
          </a:p>
        </p:txBody>
      </p:sp>
      <p:sp>
        <p:nvSpPr>
          <p:cNvPr id="807949" name="Oval 13"/>
          <p:cNvSpPr>
            <a:spLocks noChangeArrowheads="1"/>
          </p:cNvSpPr>
          <p:nvPr/>
        </p:nvSpPr>
        <p:spPr bwMode="auto">
          <a:xfrm>
            <a:off x="2642429" y="4194175"/>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endParaRPr lang="zh-CN" altLang="en-US" dirty="0"/>
          </a:p>
        </p:txBody>
      </p:sp>
      <p:sp>
        <p:nvSpPr>
          <p:cNvPr id="807950" name="Oval 14"/>
          <p:cNvSpPr>
            <a:spLocks noChangeArrowheads="1"/>
          </p:cNvSpPr>
          <p:nvPr/>
        </p:nvSpPr>
        <p:spPr bwMode="auto">
          <a:xfrm>
            <a:off x="4801429" y="4194175"/>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endParaRPr lang="zh-CN" altLang="en-US" dirty="0"/>
          </a:p>
        </p:txBody>
      </p:sp>
      <p:sp>
        <p:nvSpPr>
          <p:cNvPr id="807951" name="Oval 15"/>
          <p:cNvSpPr>
            <a:spLocks noChangeArrowheads="1"/>
          </p:cNvSpPr>
          <p:nvPr/>
        </p:nvSpPr>
        <p:spPr bwMode="auto">
          <a:xfrm>
            <a:off x="6530217" y="42656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endParaRPr lang="zh-CN" altLang="en-US" dirty="0"/>
          </a:p>
        </p:txBody>
      </p:sp>
      <p:sp>
        <p:nvSpPr>
          <p:cNvPr id="807952" name="Oval 16"/>
          <p:cNvSpPr>
            <a:spLocks noChangeArrowheads="1"/>
          </p:cNvSpPr>
          <p:nvPr/>
        </p:nvSpPr>
        <p:spPr bwMode="auto">
          <a:xfrm>
            <a:off x="8114543" y="4265612"/>
            <a:ext cx="1368425"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不缺钙（</a:t>
            </a:r>
            <a:r>
              <a:rPr lang="en-US" altLang="zh-CN" dirty="0"/>
              <a:t>2</a:t>
            </a:r>
            <a:r>
              <a:rPr lang="zh-CN" altLang="en-US" dirty="0"/>
              <a:t>）</a:t>
            </a:r>
            <a:endParaRPr lang="zh-CN" altLang="en-US" dirty="0"/>
          </a:p>
        </p:txBody>
      </p:sp>
      <p:sp>
        <p:nvSpPr>
          <p:cNvPr id="807953" name="Oval 17"/>
          <p:cNvSpPr>
            <a:spLocks noChangeArrowheads="1"/>
          </p:cNvSpPr>
          <p:nvPr/>
        </p:nvSpPr>
        <p:spPr bwMode="auto">
          <a:xfrm>
            <a:off x="1777243"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缺钙（</a:t>
            </a:r>
            <a:r>
              <a:rPr lang="en-US" altLang="zh-CN">
                <a:solidFill>
                  <a:schemeClr val="bg1"/>
                </a:solidFill>
              </a:rPr>
              <a:t>3</a:t>
            </a:r>
            <a:r>
              <a:rPr lang="zh-CN" altLang="en-US">
                <a:solidFill>
                  <a:schemeClr val="bg1"/>
                </a:solidFill>
              </a:rPr>
              <a:t>，</a:t>
            </a:r>
            <a:r>
              <a:rPr lang="en-US" altLang="zh-CN">
                <a:solidFill>
                  <a:schemeClr val="bg1"/>
                </a:solidFill>
              </a:rPr>
              <a:t>6</a:t>
            </a:r>
            <a:r>
              <a:rPr lang="zh-CN" altLang="en-US">
                <a:solidFill>
                  <a:schemeClr val="bg1"/>
                </a:solidFill>
              </a:rPr>
              <a:t>）</a:t>
            </a:r>
            <a:endParaRPr lang="zh-CN" altLang="en-US">
              <a:solidFill>
                <a:schemeClr val="bg1"/>
              </a:solidFill>
            </a:endParaRPr>
          </a:p>
        </p:txBody>
      </p:sp>
      <p:sp>
        <p:nvSpPr>
          <p:cNvPr id="807954" name="Oval 18"/>
          <p:cNvSpPr>
            <a:spLocks noChangeArrowheads="1"/>
          </p:cNvSpPr>
          <p:nvPr/>
        </p:nvSpPr>
        <p:spPr bwMode="auto">
          <a:xfrm>
            <a:off x="3217105"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4</a:t>
            </a:r>
            <a:r>
              <a:rPr lang="zh-CN" altLang="en-US">
                <a:solidFill>
                  <a:schemeClr val="bg1"/>
                </a:solidFill>
              </a:rPr>
              <a:t>）</a:t>
            </a:r>
            <a:endParaRPr lang="zh-CN" altLang="en-US">
              <a:solidFill>
                <a:schemeClr val="bg1"/>
              </a:solidFill>
            </a:endParaRPr>
          </a:p>
        </p:txBody>
      </p:sp>
      <p:sp>
        <p:nvSpPr>
          <p:cNvPr id="807955" name="Oval 19"/>
          <p:cNvSpPr>
            <a:spLocks noChangeArrowheads="1"/>
          </p:cNvSpPr>
          <p:nvPr/>
        </p:nvSpPr>
        <p:spPr bwMode="auto">
          <a:xfrm>
            <a:off x="4656968"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10</a:t>
            </a:r>
            <a:r>
              <a:rPr lang="zh-CN" altLang="en-US">
                <a:solidFill>
                  <a:schemeClr val="bg1"/>
                </a:solidFill>
              </a:rPr>
              <a:t>）</a:t>
            </a:r>
            <a:endParaRPr lang="zh-CN" altLang="en-US">
              <a:solidFill>
                <a:schemeClr val="bg1"/>
              </a:solidFill>
            </a:endParaRPr>
          </a:p>
        </p:txBody>
      </p:sp>
      <p:sp>
        <p:nvSpPr>
          <p:cNvPr id="807956" name="Oval 20"/>
          <p:cNvSpPr>
            <a:spLocks noChangeArrowheads="1"/>
          </p:cNvSpPr>
          <p:nvPr/>
        </p:nvSpPr>
        <p:spPr bwMode="auto">
          <a:xfrm>
            <a:off x="6098418"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缺钙（</a:t>
            </a:r>
            <a:r>
              <a:rPr lang="en-US" altLang="zh-CN">
                <a:solidFill>
                  <a:schemeClr val="bg1"/>
                </a:solidFill>
              </a:rPr>
              <a:t>5</a:t>
            </a:r>
            <a:r>
              <a:rPr lang="zh-CN" altLang="en-US">
                <a:solidFill>
                  <a:schemeClr val="bg1"/>
                </a:solidFill>
              </a:rPr>
              <a:t>）</a:t>
            </a:r>
            <a:endParaRPr lang="zh-CN" altLang="en-US">
              <a:solidFill>
                <a:schemeClr val="bg1"/>
              </a:solidFill>
            </a:endParaRPr>
          </a:p>
        </p:txBody>
      </p:sp>
      <p:sp>
        <p:nvSpPr>
          <p:cNvPr id="807957" name="Oval 21"/>
          <p:cNvSpPr>
            <a:spLocks noChangeArrowheads="1"/>
          </p:cNvSpPr>
          <p:nvPr/>
        </p:nvSpPr>
        <p:spPr bwMode="auto">
          <a:xfrm>
            <a:off x="7538280"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1</a:t>
            </a:r>
            <a:r>
              <a:rPr lang="zh-CN" altLang="en-US">
                <a:solidFill>
                  <a:schemeClr val="bg1"/>
                </a:solidFill>
              </a:rPr>
              <a:t>）</a:t>
            </a:r>
            <a:endParaRPr lang="zh-CN" altLang="en-US">
              <a:solidFill>
                <a:schemeClr val="bg1"/>
              </a:solidFill>
            </a:endParaRPr>
          </a:p>
        </p:txBody>
      </p:sp>
      <p:sp>
        <p:nvSpPr>
          <p:cNvPr id="807958" name="Oval 22"/>
          <p:cNvSpPr>
            <a:spLocks noChangeArrowheads="1"/>
          </p:cNvSpPr>
          <p:nvPr/>
        </p:nvSpPr>
        <p:spPr bwMode="auto">
          <a:xfrm>
            <a:off x="9194042" y="5418137"/>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鱼肉</a:t>
            </a:r>
            <a:endParaRPr lang="zh-CN" altLang="en-US" dirty="0"/>
          </a:p>
        </p:txBody>
      </p:sp>
      <p:sp>
        <p:nvSpPr>
          <p:cNvPr id="807959" name="Oval 23"/>
          <p:cNvSpPr>
            <a:spLocks noChangeArrowheads="1"/>
          </p:cNvSpPr>
          <p:nvPr/>
        </p:nvSpPr>
        <p:spPr bwMode="auto">
          <a:xfrm>
            <a:off x="7609718" y="6426200"/>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缺钙（</a:t>
            </a:r>
            <a:r>
              <a:rPr lang="en-US" altLang="zh-CN">
                <a:solidFill>
                  <a:schemeClr val="bg1"/>
                </a:solidFill>
              </a:rPr>
              <a:t>5</a:t>
            </a:r>
            <a:r>
              <a:rPr lang="zh-CN" altLang="en-US">
                <a:solidFill>
                  <a:schemeClr val="bg1"/>
                </a:solidFill>
              </a:rPr>
              <a:t>）</a:t>
            </a:r>
            <a:endParaRPr lang="zh-CN" altLang="en-US">
              <a:solidFill>
                <a:schemeClr val="bg1"/>
              </a:solidFill>
            </a:endParaRPr>
          </a:p>
        </p:txBody>
      </p:sp>
      <p:sp>
        <p:nvSpPr>
          <p:cNvPr id="807960" name="Oval 24"/>
          <p:cNvSpPr>
            <a:spLocks noChangeArrowheads="1"/>
          </p:cNvSpPr>
          <p:nvPr/>
        </p:nvSpPr>
        <p:spPr bwMode="auto">
          <a:xfrm>
            <a:off x="9122605" y="6426200"/>
            <a:ext cx="15843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7</a:t>
            </a:r>
            <a:r>
              <a:rPr lang="zh-CN" altLang="en-US">
                <a:solidFill>
                  <a:schemeClr val="bg1"/>
                </a:solidFill>
              </a:rPr>
              <a:t>，</a:t>
            </a:r>
            <a:r>
              <a:rPr lang="en-US" altLang="zh-CN">
                <a:solidFill>
                  <a:schemeClr val="bg1"/>
                </a:solidFill>
              </a:rPr>
              <a:t>9</a:t>
            </a:r>
            <a:r>
              <a:rPr lang="zh-CN" altLang="en-US">
                <a:solidFill>
                  <a:schemeClr val="bg1"/>
                </a:solidFill>
              </a:rPr>
              <a:t>）</a:t>
            </a:r>
            <a:endParaRPr lang="zh-CN" altLang="en-US">
              <a:solidFill>
                <a:schemeClr val="bg1"/>
              </a:solidFill>
            </a:endParaRPr>
          </a:p>
        </p:txBody>
      </p:sp>
      <p:sp>
        <p:nvSpPr>
          <p:cNvPr id="807961" name="Text Box 25"/>
          <p:cNvSpPr txBox="1">
            <a:spLocks noChangeArrowheads="1"/>
          </p:cNvSpPr>
          <p:nvPr/>
        </p:nvSpPr>
        <p:spPr bwMode="auto">
          <a:xfrm>
            <a:off x="4874454" y="2970212"/>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62" name="Text Box 26"/>
          <p:cNvSpPr txBox="1">
            <a:spLocks noChangeArrowheads="1"/>
          </p:cNvSpPr>
          <p:nvPr/>
        </p:nvSpPr>
        <p:spPr bwMode="auto">
          <a:xfrm>
            <a:off x="6719129" y="2921000"/>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63" name="Line 27"/>
          <p:cNvSpPr>
            <a:spLocks noChangeShapeType="1"/>
          </p:cNvSpPr>
          <p:nvPr/>
        </p:nvSpPr>
        <p:spPr bwMode="auto">
          <a:xfrm flipH="1">
            <a:off x="4656968" y="3113088"/>
            <a:ext cx="936625" cy="360363"/>
          </a:xfrm>
          <a:prstGeom prst="line">
            <a:avLst/>
          </a:prstGeom>
          <a:noFill/>
          <a:ln w="9525">
            <a:solidFill>
              <a:schemeClr val="tx1"/>
            </a:solidFill>
            <a:round/>
          </a:ln>
          <a:effectLst/>
        </p:spPr>
        <p:txBody>
          <a:bodyPr/>
          <a:lstStyle/>
          <a:p>
            <a:endParaRPr lang="zh-CN" altLang="en-US"/>
          </a:p>
        </p:txBody>
      </p:sp>
      <p:sp>
        <p:nvSpPr>
          <p:cNvPr id="807964" name="Line 28"/>
          <p:cNvSpPr>
            <a:spLocks noChangeShapeType="1"/>
          </p:cNvSpPr>
          <p:nvPr/>
        </p:nvSpPr>
        <p:spPr bwMode="auto">
          <a:xfrm>
            <a:off x="6314317" y="3113087"/>
            <a:ext cx="1008062" cy="431800"/>
          </a:xfrm>
          <a:prstGeom prst="line">
            <a:avLst/>
          </a:prstGeom>
          <a:noFill/>
          <a:ln w="9525">
            <a:solidFill>
              <a:schemeClr val="tx1"/>
            </a:solidFill>
            <a:round/>
          </a:ln>
          <a:effectLst/>
        </p:spPr>
        <p:txBody>
          <a:bodyPr/>
          <a:lstStyle/>
          <a:p>
            <a:endParaRPr lang="zh-CN" altLang="en-US"/>
          </a:p>
        </p:txBody>
      </p:sp>
      <p:sp>
        <p:nvSpPr>
          <p:cNvPr id="807965" name="Line 29"/>
          <p:cNvSpPr>
            <a:spLocks noChangeShapeType="1"/>
          </p:cNvSpPr>
          <p:nvPr/>
        </p:nvSpPr>
        <p:spPr bwMode="auto">
          <a:xfrm flipH="1">
            <a:off x="3217104" y="3833813"/>
            <a:ext cx="865188" cy="360363"/>
          </a:xfrm>
          <a:prstGeom prst="line">
            <a:avLst/>
          </a:prstGeom>
          <a:noFill/>
          <a:ln w="9525">
            <a:solidFill>
              <a:schemeClr val="tx1"/>
            </a:solidFill>
            <a:round/>
          </a:ln>
          <a:effectLst/>
        </p:spPr>
        <p:txBody>
          <a:bodyPr/>
          <a:lstStyle/>
          <a:p>
            <a:endParaRPr lang="zh-CN" altLang="en-US"/>
          </a:p>
        </p:txBody>
      </p:sp>
      <p:sp>
        <p:nvSpPr>
          <p:cNvPr id="807966" name="Line 30"/>
          <p:cNvSpPr>
            <a:spLocks noChangeShapeType="1"/>
          </p:cNvSpPr>
          <p:nvPr/>
        </p:nvSpPr>
        <p:spPr bwMode="auto">
          <a:xfrm>
            <a:off x="4514092" y="3833813"/>
            <a:ext cx="647700" cy="360363"/>
          </a:xfrm>
          <a:prstGeom prst="line">
            <a:avLst/>
          </a:prstGeom>
          <a:noFill/>
          <a:ln w="9525">
            <a:solidFill>
              <a:schemeClr val="tx1"/>
            </a:solidFill>
            <a:round/>
          </a:ln>
          <a:effectLst/>
        </p:spPr>
        <p:txBody>
          <a:bodyPr/>
          <a:lstStyle/>
          <a:p>
            <a:endParaRPr lang="zh-CN" altLang="en-US"/>
          </a:p>
        </p:txBody>
      </p:sp>
      <p:sp>
        <p:nvSpPr>
          <p:cNvPr id="807967" name="Text Box 31"/>
          <p:cNvSpPr txBox="1">
            <a:spLocks noChangeArrowheads="1"/>
          </p:cNvSpPr>
          <p:nvPr/>
        </p:nvSpPr>
        <p:spPr bwMode="auto">
          <a:xfrm>
            <a:off x="3217104" y="3762375"/>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68" name="Text Box 32"/>
          <p:cNvSpPr txBox="1">
            <a:spLocks noChangeArrowheads="1"/>
          </p:cNvSpPr>
          <p:nvPr/>
        </p:nvSpPr>
        <p:spPr bwMode="auto">
          <a:xfrm>
            <a:off x="4845879" y="3689350"/>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69" name="Text Box 33"/>
          <p:cNvSpPr txBox="1">
            <a:spLocks noChangeArrowheads="1"/>
          </p:cNvSpPr>
          <p:nvPr/>
        </p:nvSpPr>
        <p:spPr bwMode="auto">
          <a:xfrm>
            <a:off x="3648904" y="4792662"/>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70" name="Text Box 34"/>
          <p:cNvSpPr txBox="1">
            <a:spLocks noChangeArrowheads="1"/>
          </p:cNvSpPr>
          <p:nvPr/>
        </p:nvSpPr>
        <p:spPr bwMode="auto">
          <a:xfrm>
            <a:off x="6025392" y="4721225"/>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71" name="Text Box 35"/>
          <p:cNvSpPr txBox="1">
            <a:spLocks noChangeArrowheads="1"/>
          </p:cNvSpPr>
          <p:nvPr/>
        </p:nvSpPr>
        <p:spPr bwMode="auto">
          <a:xfrm>
            <a:off x="8590792" y="3762375"/>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72" name="Text Box 36"/>
          <p:cNvSpPr txBox="1">
            <a:spLocks noChangeArrowheads="1"/>
          </p:cNvSpPr>
          <p:nvPr/>
        </p:nvSpPr>
        <p:spPr bwMode="auto">
          <a:xfrm>
            <a:off x="7727192" y="4697412"/>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73" name="Text Box 37"/>
          <p:cNvSpPr txBox="1">
            <a:spLocks noChangeArrowheads="1"/>
          </p:cNvSpPr>
          <p:nvPr/>
        </p:nvSpPr>
        <p:spPr bwMode="auto">
          <a:xfrm>
            <a:off x="10103679" y="5945187"/>
            <a:ext cx="387350" cy="336550"/>
          </a:xfrm>
          <a:prstGeom prst="rect">
            <a:avLst/>
          </a:prstGeom>
          <a:noFill/>
          <a:ln>
            <a:noFill/>
          </a:ln>
          <a:effectLst/>
        </p:spPr>
        <p:txBody>
          <a:bodyPr wrap="square">
            <a:spAutoFit/>
          </a:bodyPr>
          <a:lstStyle/>
          <a:p>
            <a:r>
              <a:rPr lang="zh-CN" altLang="en-US" sz="1600"/>
              <a:t>否</a:t>
            </a:r>
            <a:endParaRPr lang="zh-CN" altLang="en-US" sz="1600"/>
          </a:p>
        </p:txBody>
      </p:sp>
      <p:sp>
        <p:nvSpPr>
          <p:cNvPr id="807974" name="Line 38"/>
          <p:cNvSpPr>
            <a:spLocks noChangeShapeType="1"/>
          </p:cNvSpPr>
          <p:nvPr/>
        </p:nvSpPr>
        <p:spPr bwMode="auto">
          <a:xfrm>
            <a:off x="3217104" y="4625975"/>
            <a:ext cx="649288" cy="792162"/>
          </a:xfrm>
          <a:prstGeom prst="line">
            <a:avLst/>
          </a:prstGeom>
          <a:noFill/>
          <a:ln w="9525">
            <a:solidFill>
              <a:schemeClr val="tx1"/>
            </a:solidFill>
            <a:round/>
          </a:ln>
          <a:effectLst/>
        </p:spPr>
        <p:txBody>
          <a:bodyPr/>
          <a:lstStyle/>
          <a:p>
            <a:endParaRPr lang="zh-CN" altLang="en-US"/>
          </a:p>
        </p:txBody>
      </p:sp>
      <p:sp>
        <p:nvSpPr>
          <p:cNvPr id="807975" name="Line 39"/>
          <p:cNvSpPr>
            <a:spLocks noChangeShapeType="1"/>
          </p:cNvSpPr>
          <p:nvPr/>
        </p:nvSpPr>
        <p:spPr bwMode="auto">
          <a:xfrm>
            <a:off x="5593593" y="4554538"/>
            <a:ext cx="1081087" cy="790575"/>
          </a:xfrm>
          <a:prstGeom prst="line">
            <a:avLst/>
          </a:prstGeom>
          <a:noFill/>
          <a:ln w="9525">
            <a:solidFill>
              <a:schemeClr val="tx1"/>
            </a:solidFill>
            <a:round/>
          </a:ln>
          <a:effectLst/>
        </p:spPr>
        <p:txBody>
          <a:bodyPr/>
          <a:lstStyle/>
          <a:p>
            <a:endParaRPr lang="zh-CN" altLang="en-US"/>
          </a:p>
        </p:txBody>
      </p:sp>
      <p:sp>
        <p:nvSpPr>
          <p:cNvPr id="807976" name="Line 40"/>
          <p:cNvSpPr>
            <a:spLocks noChangeShapeType="1"/>
          </p:cNvSpPr>
          <p:nvPr/>
        </p:nvSpPr>
        <p:spPr bwMode="auto">
          <a:xfrm>
            <a:off x="7249354" y="4625975"/>
            <a:ext cx="2376488" cy="792162"/>
          </a:xfrm>
          <a:prstGeom prst="line">
            <a:avLst/>
          </a:prstGeom>
          <a:noFill/>
          <a:ln w="9525">
            <a:solidFill>
              <a:schemeClr val="tx1"/>
            </a:solidFill>
            <a:round/>
          </a:ln>
          <a:effectLst/>
        </p:spPr>
        <p:txBody>
          <a:bodyPr/>
          <a:lstStyle/>
          <a:p>
            <a:endParaRPr lang="zh-CN" altLang="en-US"/>
          </a:p>
        </p:txBody>
      </p:sp>
      <p:sp>
        <p:nvSpPr>
          <p:cNvPr id="807977" name="Line 41"/>
          <p:cNvSpPr>
            <a:spLocks noChangeShapeType="1"/>
          </p:cNvSpPr>
          <p:nvPr/>
        </p:nvSpPr>
        <p:spPr bwMode="auto">
          <a:xfrm>
            <a:off x="9698867" y="5849938"/>
            <a:ext cx="431800" cy="576263"/>
          </a:xfrm>
          <a:prstGeom prst="line">
            <a:avLst/>
          </a:prstGeom>
          <a:noFill/>
          <a:ln w="9525">
            <a:solidFill>
              <a:schemeClr val="tx1"/>
            </a:solidFill>
            <a:round/>
          </a:ln>
          <a:effectLst/>
        </p:spPr>
        <p:txBody>
          <a:bodyPr/>
          <a:lstStyle/>
          <a:p>
            <a:endParaRPr lang="zh-CN" altLang="en-US"/>
          </a:p>
        </p:txBody>
      </p:sp>
      <p:sp>
        <p:nvSpPr>
          <p:cNvPr id="807978" name="Line 42"/>
          <p:cNvSpPr>
            <a:spLocks noChangeShapeType="1"/>
          </p:cNvSpPr>
          <p:nvPr/>
        </p:nvSpPr>
        <p:spPr bwMode="auto">
          <a:xfrm>
            <a:off x="8114542" y="3762376"/>
            <a:ext cx="792162" cy="503237"/>
          </a:xfrm>
          <a:prstGeom prst="line">
            <a:avLst/>
          </a:prstGeom>
          <a:noFill/>
          <a:ln w="9525">
            <a:solidFill>
              <a:schemeClr val="tx1"/>
            </a:solidFill>
            <a:round/>
          </a:ln>
          <a:effectLst/>
        </p:spPr>
        <p:txBody>
          <a:bodyPr/>
          <a:lstStyle/>
          <a:p>
            <a:endParaRPr lang="zh-CN" altLang="en-US"/>
          </a:p>
        </p:txBody>
      </p:sp>
      <p:sp>
        <p:nvSpPr>
          <p:cNvPr id="807979" name="Text Box 43"/>
          <p:cNvSpPr txBox="1">
            <a:spLocks noChangeArrowheads="1"/>
          </p:cNvSpPr>
          <p:nvPr/>
        </p:nvSpPr>
        <p:spPr bwMode="auto">
          <a:xfrm>
            <a:off x="2209042" y="4792662"/>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80" name="Text Box 44"/>
          <p:cNvSpPr txBox="1">
            <a:spLocks noChangeArrowheads="1"/>
          </p:cNvSpPr>
          <p:nvPr/>
        </p:nvSpPr>
        <p:spPr bwMode="auto">
          <a:xfrm>
            <a:off x="4845879" y="4770437"/>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81" name="Text Box 45"/>
          <p:cNvSpPr txBox="1">
            <a:spLocks noChangeArrowheads="1"/>
          </p:cNvSpPr>
          <p:nvPr/>
        </p:nvSpPr>
        <p:spPr bwMode="auto">
          <a:xfrm>
            <a:off x="6674679" y="4697412"/>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82" name="Text Box 46"/>
          <p:cNvSpPr txBox="1">
            <a:spLocks noChangeArrowheads="1"/>
          </p:cNvSpPr>
          <p:nvPr/>
        </p:nvSpPr>
        <p:spPr bwMode="auto">
          <a:xfrm>
            <a:off x="8806692" y="6018212"/>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807983" name="Line 47"/>
          <p:cNvSpPr>
            <a:spLocks noChangeShapeType="1"/>
          </p:cNvSpPr>
          <p:nvPr/>
        </p:nvSpPr>
        <p:spPr bwMode="auto">
          <a:xfrm flipH="1">
            <a:off x="2209043" y="4625975"/>
            <a:ext cx="720725" cy="792162"/>
          </a:xfrm>
          <a:prstGeom prst="line">
            <a:avLst/>
          </a:prstGeom>
          <a:noFill/>
          <a:ln w="9525">
            <a:solidFill>
              <a:schemeClr val="tx1"/>
            </a:solidFill>
            <a:round/>
          </a:ln>
          <a:effectLst/>
        </p:spPr>
        <p:txBody>
          <a:bodyPr/>
          <a:lstStyle/>
          <a:p>
            <a:endParaRPr lang="zh-CN" altLang="en-US"/>
          </a:p>
        </p:txBody>
      </p:sp>
      <p:sp>
        <p:nvSpPr>
          <p:cNvPr id="807984" name="Line 48"/>
          <p:cNvSpPr>
            <a:spLocks noChangeShapeType="1"/>
          </p:cNvSpPr>
          <p:nvPr/>
        </p:nvSpPr>
        <p:spPr bwMode="auto">
          <a:xfrm>
            <a:off x="5161792" y="4625975"/>
            <a:ext cx="0" cy="792162"/>
          </a:xfrm>
          <a:prstGeom prst="line">
            <a:avLst/>
          </a:prstGeom>
          <a:noFill/>
          <a:ln w="9525">
            <a:solidFill>
              <a:schemeClr val="tx1"/>
            </a:solidFill>
            <a:round/>
          </a:ln>
          <a:effectLst/>
        </p:spPr>
        <p:txBody>
          <a:bodyPr/>
          <a:lstStyle/>
          <a:p>
            <a:endParaRPr lang="zh-CN" altLang="en-US"/>
          </a:p>
        </p:txBody>
      </p:sp>
      <p:sp>
        <p:nvSpPr>
          <p:cNvPr id="807985" name="Line 49"/>
          <p:cNvSpPr>
            <a:spLocks noChangeShapeType="1"/>
          </p:cNvSpPr>
          <p:nvPr/>
        </p:nvSpPr>
        <p:spPr bwMode="auto">
          <a:xfrm>
            <a:off x="6962017" y="4697413"/>
            <a:ext cx="863600" cy="720725"/>
          </a:xfrm>
          <a:prstGeom prst="line">
            <a:avLst/>
          </a:prstGeom>
          <a:noFill/>
          <a:ln w="9525">
            <a:solidFill>
              <a:schemeClr val="tx1"/>
            </a:solidFill>
            <a:round/>
          </a:ln>
          <a:effectLst/>
        </p:spPr>
        <p:txBody>
          <a:bodyPr/>
          <a:lstStyle/>
          <a:p>
            <a:endParaRPr lang="zh-CN" altLang="en-US"/>
          </a:p>
        </p:txBody>
      </p:sp>
      <p:sp>
        <p:nvSpPr>
          <p:cNvPr id="807986" name="Line 50"/>
          <p:cNvSpPr>
            <a:spLocks noChangeShapeType="1"/>
          </p:cNvSpPr>
          <p:nvPr/>
        </p:nvSpPr>
        <p:spPr bwMode="auto">
          <a:xfrm flipH="1">
            <a:off x="8546342" y="5778500"/>
            <a:ext cx="792162" cy="647700"/>
          </a:xfrm>
          <a:prstGeom prst="line">
            <a:avLst/>
          </a:prstGeom>
          <a:noFill/>
          <a:ln w="9525">
            <a:solidFill>
              <a:schemeClr val="tx1"/>
            </a:solidFill>
            <a:round/>
          </a:ln>
          <a:effectLst/>
        </p:spPr>
        <p:txBody>
          <a:bodyPr/>
          <a:lstStyle/>
          <a:p>
            <a:endParaRPr lang="zh-CN" altLang="en-US"/>
          </a:p>
        </p:txBody>
      </p:sp>
      <p:sp>
        <p:nvSpPr>
          <p:cNvPr id="807987" name="Line 51"/>
          <p:cNvSpPr>
            <a:spLocks noChangeShapeType="1"/>
          </p:cNvSpPr>
          <p:nvPr/>
        </p:nvSpPr>
        <p:spPr bwMode="auto">
          <a:xfrm flipH="1">
            <a:off x="7033455" y="3833812"/>
            <a:ext cx="576263" cy="431800"/>
          </a:xfrm>
          <a:prstGeom prst="line">
            <a:avLst/>
          </a:prstGeom>
          <a:noFill/>
          <a:ln w="9525">
            <a:solidFill>
              <a:schemeClr val="tx1"/>
            </a:solidFill>
            <a:round/>
          </a:ln>
          <a:effectLst/>
        </p:spPr>
        <p:txBody>
          <a:bodyPr/>
          <a:lstStyle/>
          <a:p>
            <a:endParaRPr lang="zh-CN" altLang="en-US"/>
          </a:p>
        </p:txBody>
      </p:sp>
      <p:sp>
        <p:nvSpPr>
          <p:cNvPr id="807988" name="Text Box 52"/>
          <p:cNvSpPr txBox="1">
            <a:spLocks noChangeArrowheads="1"/>
          </p:cNvSpPr>
          <p:nvPr/>
        </p:nvSpPr>
        <p:spPr bwMode="auto">
          <a:xfrm>
            <a:off x="6862004" y="3713162"/>
            <a:ext cx="387350" cy="336550"/>
          </a:xfrm>
          <a:prstGeom prst="rect">
            <a:avLst/>
          </a:prstGeom>
          <a:noFill/>
          <a:ln>
            <a:noFill/>
          </a:ln>
          <a:effectLst/>
        </p:spPr>
        <p:txBody>
          <a:bodyPr wrap="square">
            <a:spAutoFit/>
          </a:bodyPr>
          <a:lstStyle/>
          <a:p>
            <a:r>
              <a:rPr lang="zh-CN" altLang="en-US" sz="1600"/>
              <a:t>是</a:t>
            </a:r>
            <a:endParaRPr lang="zh-CN" altLang="en-US" sz="1600"/>
          </a:p>
        </p:txBody>
      </p:sp>
      <p:sp>
        <p:nvSpPr>
          <p:cNvPr id="51"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4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http://hi.csdn.net/attachment/201201/8/0_1326015919pgCu.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9656" y="1556793"/>
            <a:ext cx="6264696" cy="5003157"/>
          </a:xfrm>
          <a:prstGeom prst="rect">
            <a:avLst/>
          </a:prstGeom>
          <a:noFill/>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5" name="Oval 5"/>
          <p:cNvSpPr>
            <a:spLocks noChangeArrowheads="1"/>
          </p:cNvSpPr>
          <p:nvPr/>
        </p:nvSpPr>
        <p:spPr bwMode="auto">
          <a:xfrm>
            <a:off x="5448300" y="1988840"/>
            <a:ext cx="1007740" cy="57656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牛奶</a:t>
            </a:r>
            <a:endParaRPr lang="zh-CN" altLang="en-US" dirty="0"/>
          </a:p>
        </p:txBody>
      </p:sp>
      <p:sp>
        <p:nvSpPr>
          <p:cNvPr id="808966" name="Oval 6"/>
          <p:cNvSpPr>
            <a:spLocks noChangeArrowheads="1"/>
          </p:cNvSpPr>
          <p:nvPr/>
        </p:nvSpPr>
        <p:spPr bwMode="auto">
          <a:xfrm>
            <a:off x="3395663" y="2997200"/>
            <a:ext cx="1800225" cy="1007864"/>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不缺钙</a:t>
            </a:r>
            <a:endParaRPr lang="zh-CN" altLang="en-US" dirty="0">
              <a:solidFill>
                <a:schemeClr val="bg1"/>
              </a:solidFill>
            </a:endParaRPr>
          </a:p>
          <a:p>
            <a:pPr algn="ct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4</a:t>
            </a:r>
            <a:r>
              <a:rPr lang="zh-CN" altLang="en-US" dirty="0">
                <a:solidFill>
                  <a:schemeClr val="bg1"/>
                </a:solidFill>
              </a:rPr>
              <a:t>，</a:t>
            </a:r>
            <a:endParaRPr lang="zh-CN" altLang="en-US" dirty="0">
              <a:solidFill>
                <a:schemeClr val="bg1"/>
              </a:solidFill>
            </a:endParaRPr>
          </a:p>
          <a:p>
            <a:pPr algn="ctr"/>
            <a:r>
              <a:rPr lang="en-US" altLang="zh-CN" dirty="0">
                <a:solidFill>
                  <a:schemeClr val="bg1"/>
                </a:solidFill>
              </a:rPr>
              <a:t>7</a:t>
            </a:r>
            <a:r>
              <a:rPr lang="zh-CN" altLang="en-US" dirty="0">
                <a:solidFill>
                  <a:schemeClr val="bg1"/>
                </a:solidFill>
              </a:rPr>
              <a:t>，</a:t>
            </a:r>
            <a:r>
              <a:rPr lang="en-US" altLang="zh-CN" dirty="0">
                <a:solidFill>
                  <a:schemeClr val="bg1"/>
                </a:solidFill>
              </a:rPr>
              <a:t>9</a:t>
            </a:r>
            <a:r>
              <a:rPr lang="zh-CN" altLang="en-US" dirty="0">
                <a:solidFill>
                  <a:schemeClr val="bg1"/>
                </a:solidFill>
              </a:rPr>
              <a:t>，</a:t>
            </a:r>
            <a:r>
              <a:rPr lang="en-US" altLang="zh-CN" dirty="0">
                <a:solidFill>
                  <a:schemeClr val="bg1"/>
                </a:solidFill>
              </a:rPr>
              <a:t>10</a:t>
            </a:r>
            <a:r>
              <a:rPr lang="zh-CN" altLang="en-US" dirty="0">
                <a:solidFill>
                  <a:schemeClr val="bg1"/>
                </a:solidFill>
              </a:rPr>
              <a:t>）</a:t>
            </a:r>
            <a:endParaRPr lang="zh-CN" altLang="en-US" dirty="0">
              <a:solidFill>
                <a:schemeClr val="bg1"/>
              </a:solidFill>
            </a:endParaRPr>
          </a:p>
        </p:txBody>
      </p:sp>
      <p:sp>
        <p:nvSpPr>
          <p:cNvPr id="808967" name="Oval 7"/>
          <p:cNvSpPr>
            <a:spLocks noChangeArrowheads="1"/>
          </p:cNvSpPr>
          <p:nvPr/>
        </p:nvSpPr>
        <p:spPr bwMode="auto">
          <a:xfrm>
            <a:off x="6672264" y="2997200"/>
            <a:ext cx="1583977" cy="935856"/>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缺钙</a:t>
            </a:r>
            <a:endParaRPr lang="zh-CN" altLang="en-US" dirty="0">
              <a:solidFill>
                <a:schemeClr val="bg1"/>
              </a:solidFill>
            </a:endParaRPr>
          </a:p>
          <a:p>
            <a:pPr algn="ct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5</a:t>
            </a:r>
            <a:r>
              <a:rPr lang="zh-CN" altLang="en-US" dirty="0">
                <a:solidFill>
                  <a:schemeClr val="bg1"/>
                </a:solidFill>
              </a:rPr>
              <a:t>，</a:t>
            </a:r>
            <a:r>
              <a:rPr lang="en-US" altLang="zh-CN" dirty="0">
                <a:solidFill>
                  <a:schemeClr val="bg1"/>
                </a:solidFill>
              </a:rPr>
              <a:t>6</a:t>
            </a:r>
            <a:r>
              <a:rPr lang="zh-CN" altLang="en-US" dirty="0">
                <a:solidFill>
                  <a:schemeClr val="bg1"/>
                </a:solidFill>
              </a:rPr>
              <a:t>，</a:t>
            </a:r>
            <a:r>
              <a:rPr lang="en-US" altLang="zh-CN" dirty="0">
                <a:solidFill>
                  <a:schemeClr val="bg1"/>
                </a:solidFill>
              </a:rPr>
              <a:t>8</a:t>
            </a:r>
            <a:r>
              <a:rPr lang="zh-CN" altLang="en-US" dirty="0">
                <a:solidFill>
                  <a:schemeClr val="bg1"/>
                </a:solidFill>
              </a:rPr>
              <a:t>）</a:t>
            </a:r>
            <a:endParaRPr lang="zh-CN" altLang="en-US" dirty="0">
              <a:solidFill>
                <a:schemeClr val="bg1"/>
              </a:solidFill>
            </a:endParaRPr>
          </a:p>
        </p:txBody>
      </p:sp>
      <p:sp>
        <p:nvSpPr>
          <p:cNvPr id="808968" name="Line 8"/>
          <p:cNvSpPr>
            <a:spLocks noChangeShapeType="1"/>
          </p:cNvSpPr>
          <p:nvPr/>
        </p:nvSpPr>
        <p:spPr bwMode="auto">
          <a:xfrm flipH="1">
            <a:off x="4295776" y="2565400"/>
            <a:ext cx="1368425" cy="431800"/>
          </a:xfrm>
          <a:prstGeom prst="line">
            <a:avLst/>
          </a:prstGeom>
          <a:noFill/>
          <a:ln w="9525">
            <a:solidFill>
              <a:schemeClr val="tx1"/>
            </a:solidFill>
            <a:round/>
          </a:ln>
          <a:effectLst/>
        </p:spPr>
        <p:txBody>
          <a:bodyPr/>
          <a:lstStyle/>
          <a:p>
            <a:endParaRPr lang="zh-CN" altLang="en-US"/>
          </a:p>
        </p:txBody>
      </p:sp>
      <p:sp>
        <p:nvSpPr>
          <p:cNvPr id="808969" name="Line 9"/>
          <p:cNvSpPr>
            <a:spLocks noChangeShapeType="1"/>
          </p:cNvSpPr>
          <p:nvPr/>
        </p:nvSpPr>
        <p:spPr bwMode="auto">
          <a:xfrm>
            <a:off x="6096001" y="2565400"/>
            <a:ext cx="1152525" cy="431800"/>
          </a:xfrm>
          <a:prstGeom prst="line">
            <a:avLst/>
          </a:prstGeom>
          <a:noFill/>
          <a:ln w="9525">
            <a:solidFill>
              <a:schemeClr val="tx1"/>
            </a:solidFill>
            <a:round/>
          </a:ln>
          <a:effectLst/>
        </p:spPr>
        <p:txBody>
          <a:bodyPr/>
          <a:lstStyle/>
          <a:p>
            <a:endParaRPr lang="zh-CN" altLang="en-US"/>
          </a:p>
        </p:txBody>
      </p:sp>
      <p:sp>
        <p:nvSpPr>
          <p:cNvPr id="13"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normAutofit fontScale="92500" lnSpcReduction="10000"/>
          </a:bodyPr>
          <a:lstStyle/>
          <a:p>
            <a:r>
              <a:rPr lang="en-US" altLang="zh-CN" dirty="0"/>
              <a:t>ID3</a:t>
            </a:r>
            <a:r>
              <a:rPr lang="zh-CN" altLang="en-US" dirty="0"/>
              <a:t>算法是一种经典的决策树学习算法，由</a:t>
            </a:r>
            <a:r>
              <a:rPr lang="en-US" altLang="zh-CN" dirty="0"/>
              <a:t>Quinlan</a:t>
            </a:r>
            <a:r>
              <a:rPr lang="zh-CN" altLang="en-US" dirty="0"/>
              <a:t>于</a:t>
            </a:r>
            <a:r>
              <a:rPr lang="en-US" altLang="zh-CN" dirty="0"/>
              <a:t>1979</a:t>
            </a:r>
            <a:r>
              <a:rPr lang="zh-CN" altLang="en-US" dirty="0"/>
              <a:t>年提出。</a:t>
            </a:r>
            <a:r>
              <a:rPr lang="en-US" altLang="zh-CN" dirty="0"/>
              <a:t> </a:t>
            </a:r>
            <a:endParaRPr lang="en-US" altLang="zh-CN" dirty="0"/>
          </a:p>
          <a:p>
            <a:r>
              <a:rPr lang="en-US" altLang="zh-CN" dirty="0"/>
              <a:t>ID3</a:t>
            </a:r>
            <a:r>
              <a:rPr lang="zh-CN" altLang="en-US" dirty="0"/>
              <a:t>算法主要针对属性选择问题。是决策树学习方法中最具影响和最为典型的算法。</a:t>
            </a:r>
            <a:endParaRPr lang="zh-CN" altLang="en-US" dirty="0"/>
          </a:p>
          <a:p>
            <a:r>
              <a:rPr lang="zh-CN" altLang="en-US" dirty="0"/>
              <a:t> 该方法使用信息增益度选择测试属性。</a:t>
            </a:r>
            <a:endParaRPr lang="en-US" altLang="zh-CN" dirty="0"/>
          </a:p>
          <a:p>
            <a:r>
              <a:rPr lang="zh-CN" altLang="en-US" dirty="0"/>
              <a:t>当获取信息时，将不确定的内容转为确定的内容，因此信息伴着不确定性。</a:t>
            </a:r>
            <a:endParaRPr lang="en-US" altLang="zh-CN" dirty="0"/>
          </a:p>
          <a:p>
            <a:r>
              <a:rPr lang="zh-CN" altLang="en-US" dirty="0"/>
              <a:t>从直觉上讲，小概率事件比大概率事件包含的信息量大。如果某件事情是“百年一见”则肯定比“习以为常”的事件包含的信息量大。</a:t>
            </a:r>
            <a:endParaRPr lang="zh-CN" altLang="en-US" dirty="0"/>
          </a:p>
          <a:p>
            <a:endParaRPr lang="zh-CN" altLang="en-US" dirty="0"/>
          </a:p>
          <a:p>
            <a:r>
              <a:rPr lang="zh-CN" altLang="en-US" dirty="0"/>
              <a:t> </a:t>
            </a:r>
            <a:r>
              <a:rPr lang="zh-CN" altLang="en-US" b="1" dirty="0">
                <a:solidFill>
                  <a:srgbClr val="C00000"/>
                </a:solidFill>
              </a:rPr>
              <a:t>如何度量信息量的大小？</a:t>
            </a:r>
            <a:endParaRPr lang="zh-CN" altLang="en-US" b="1" dirty="0">
              <a:solidFill>
                <a:srgbClr val="C00000"/>
              </a:solidFill>
            </a:endParaRPr>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graphicFrame>
        <p:nvGraphicFramePr>
          <p:cNvPr id="811019" name="Object 11"/>
          <p:cNvGraphicFramePr>
            <a:graphicFrameLocks noChangeAspect="1"/>
          </p:cNvGraphicFramePr>
          <p:nvPr/>
        </p:nvGraphicFramePr>
        <p:xfrm>
          <a:off x="2729155" y="5698592"/>
          <a:ext cx="6134733" cy="936104"/>
        </p:xfrm>
        <a:graphic>
          <a:graphicData uri="http://schemas.openxmlformats.org/presentationml/2006/ole">
            <mc:AlternateContent xmlns:mc="http://schemas.openxmlformats.org/markup-compatibility/2006">
              <mc:Choice xmlns:v="urn:schemas-microsoft-com:vml" Requires="v">
                <p:oleObj spid="_x0000_s2057" name="公式" r:id="rId1" imgW="2933700" imgH="444500" progId="Equation.3">
                  <p:embed/>
                </p:oleObj>
              </mc:Choice>
              <mc:Fallback>
                <p:oleObj name="公式" r:id="rId1" imgW="2933700" imgH="4445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155" y="5698592"/>
                        <a:ext cx="6134733" cy="936104"/>
                      </a:xfrm>
                      <a:prstGeom prst="rect">
                        <a:avLst/>
                      </a:prstGeom>
                      <a:noFill/>
                    </p:spPr>
                  </p:pic>
                </p:oleObj>
              </mc:Fallback>
            </mc:AlternateContent>
          </a:graphicData>
        </a:graphic>
      </p:graphicFrame>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graphicFrame>
        <p:nvGraphicFramePr>
          <p:cNvPr id="811021" name="Object 13"/>
          <p:cNvGraphicFramePr>
            <a:graphicFrameLocks noChangeAspect="1"/>
          </p:cNvGraphicFramePr>
          <p:nvPr/>
        </p:nvGraphicFramePr>
        <p:xfrm>
          <a:off x="3877100" y="3542691"/>
          <a:ext cx="3167063" cy="892175"/>
        </p:xfrm>
        <a:graphic>
          <a:graphicData uri="http://schemas.openxmlformats.org/presentationml/2006/ole">
            <mc:AlternateContent xmlns:mc="http://schemas.openxmlformats.org/markup-compatibility/2006">
              <mc:Choice xmlns:v="urn:schemas-microsoft-com:vml" Requires="v">
                <p:oleObj spid="_x0000_s2058" name="公式" r:id="rId3" imgW="1524000" imgH="431800" progId="Equation.3">
                  <p:embed/>
                </p:oleObj>
              </mc:Choice>
              <mc:Fallback>
                <p:oleObj name="公式" r:id="rId3" imgW="15240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100" y="3542691"/>
                        <a:ext cx="3167063" cy="892175"/>
                      </a:xfrm>
                      <a:prstGeom prst="rect">
                        <a:avLst/>
                      </a:prstGeom>
                      <a:noFill/>
                    </p:spPr>
                  </p:pic>
                </p:oleObj>
              </mc:Fallback>
            </mc:AlternateContent>
          </a:graphicData>
        </a:graphic>
      </p:graphicFrame>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066722" y="2191263"/>
            <a:ext cx="9896918" cy="4839816"/>
          </a:xfrm>
          <a:ln>
            <a:solidFill>
              <a:schemeClr val="bg1"/>
            </a:solidFill>
          </a:ln>
        </p:spPr>
        <p:txBody>
          <a:bodyPr>
            <a:normAutofit/>
          </a:bodyPr>
          <a:lstStyle/>
          <a:p>
            <a:r>
              <a:rPr lang="en-US" altLang="zh-CN" sz="2400" dirty="0"/>
              <a:t>Shannon 1948</a:t>
            </a:r>
            <a:r>
              <a:rPr lang="zh-CN" altLang="en-US" sz="2400" dirty="0"/>
              <a:t>年提出的信息论理论：</a:t>
            </a:r>
            <a:endParaRPr lang="en-US" altLang="zh-CN" sz="2400" dirty="0"/>
          </a:p>
          <a:p>
            <a:r>
              <a:rPr lang="zh-CN" altLang="en-US" sz="2400" dirty="0"/>
              <a:t>熵</a:t>
            </a:r>
            <a:r>
              <a:rPr lang="en-US" altLang="zh-CN" sz="2400" dirty="0"/>
              <a:t>(entropy)</a:t>
            </a:r>
            <a:r>
              <a:rPr lang="zh-CN" altLang="en-US" sz="2400" dirty="0"/>
              <a:t>：信息量大小的度量，即表示随机变量不确定性的度量。</a:t>
            </a:r>
            <a:endParaRPr lang="en-US" altLang="zh-CN" sz="2400" dirty="0"/>
          </a:p>
          <a:p>
            <a:r>
              <a:rPr lang="zh-CN" altLang="en-US" sz="2400" dirty="0"/>
              <a:t>熵的</a:t>
            </a:r>
            <a:r>
              <a:rPr lang="zh-CN" altLang="en-US" sz="2400" dirty="0">
                <a:solidFill>
                  <a:srgbClr val="C00000"/>
                </a:solidFill>
              </a:rPr>
              <a:t>通俗解释</a:t>
            </a:r>
            <a:r>
              <a:rPr lang="zh-CN" altLang="en-US" sz="2400" dirty="0"/>
              <a:t>：事件</a:t>
            </a:r>
            <a:r>
              <a:rPr lang="en-US" altLang="zh-CN" sz="2400" dirty="0" err="1"/>
              <a:t>a</a:t>
            </a:r>
            <a:r>
              <a:rPr lang="en-US" altLang="zh-CN" sz="2400" baseline="-25000" dirty="0" err="1"/>
              <a:t>i</a:t>
            </a:r>
            <a:r>
              <a:rPr lang="zh-CN" altLang="en-US" sz="2400" dirty="0"/>
              <a:t>的信息量</a:t>
            </a:r>
            <a:r>
              <a:rPr lang="en-US" altLang="zh-CN" sz="2400" dirty="0"/>
              <a:t>I(</a:t>
            </a:r>
            <a:r>
              <a:rPr lang="zh-CN" altLang="en-US" sz="2400" dirty="0"/>
              <a:t> </a:t>
            </a:r>
            <a:r>
              <a:rPr lang="en-US" altLang="zh-CN" sz="2400" dirty="0" err="1"/>
              <a:t>a</a:t>
            </a:r>
            <a:r>
              <a:rPr lang="en-US" altLang="zh-CN" sz="2400" baseline="-25000" dirty="0" err="1"/>
              <a:t>i</a:t>
            </a:r>
            <a:r>
              <a:rPr lang="en-US" altLang="zh-CN" sz="2400" dirty="0"/>
              <a:t> )</a:t>
            </a:r>
            <a:r>
              <a:rPr lang="zh-CN" altLang="en-US" sz="2400" dirty="0"/>
              <a:t>可如下度量：</a:t>
            </a:r>
            <a:endParaRPr lang="zh-CN" altLang="en-US" sz="2400" dirty="0"/>
          </a:p>
          <a:p>
            <a:endParaRPr lang="en-US" altLang="zh-CN" sz="2400" dirty="0"/>
          </a:p>
          <a:p>
            <a:endParaRPr lang="en-US" altLang="zh-CN" sz="2400" dirty="0"/>
          </a:p>
          <a:p>
            <a:r>
              <a:rPr lang="zh-CN" altLang="en-US" sz="2400" dirty="0"/>
              <a:t>其中</a:t>
            </a:r>
            <a:r>
              <a:rPr lang="en-US" altLang="zh-CN" sz="2400" dirty="0"/>
              <a:t>p(</a:t>
            </a:r>
            <a:r>
              <a:rPr lang="en-US" altLang="zh-CN" sz="2400" dirty="0" err="1"/>
              <a:t>a</a:t>
            </a:r>
            <a:r>
              <a:rPr lang="en-US" altLang="zh-CN" sz="2400" baseline="-25000" dirty="0" err="1"/>
              <a:t>i</a:t>
            </a:r>
            <a:r>
              <a:rPr lang="en-US" altLang="zh-CN" sz="2400" dirty="0"/>
              <a:t>)</a:t>
            </a:r>
            <a:r>
              <a:rPr lang="zh-CN" altLang="en-US" sz="2400" dirty="0"/>
              <a:t>表示事件</a:t>
            </a:r>
            <a:r>
              <a:rPr lang="en-US" altLang="zh-CN" sz="2400" dirty="0" err="1"/>
              <a:t>a</a:t>
            </a:r>
            <a:r>
              <a:rPr lang="en-US" altLang="zh-CN" sz="2400" baseline="-25000" dirty="0" err="1"/>
              <a:t>i</a:t>
            </a:r>
            <a:r>
              <a:rPr lang="zh-CN" altLang="en-US" sz="2400" dirty="0"/>
              <a:t>发生的概率。</a:t>
            </a:r>
            <a:endParaRPr lang="zh-CN" altLang="en-US" sz="2400" dirty="0"/>
          </a:p>
          <a:p>
            <a:r>
              <a:rPr lang="zh-CN" altLang="en-US" sz="2400" dirty="0"/>
              <a:t>假设有</a:t>
            </a:r>
            <a:r>
              <a:rPr lang="en-US" altLang="zh-CN" sz="2400" dirty="0"/>
              <a:t>n</a:t>
            </a:r>
            <a:r>
              <a:rPr lang="zh-CN" altLang="en-US" sz="2400" dirty="0"/>
              <a:t>个互不相容的事件</a:t>
            </a:r>
            <a:r>
              <a:rPr lang="en-US" altLang="zh-CN" sz="2400" dirty="0"/>
              <a:t>a1,a2,a3,….,an,</a:t>
            </a:r>
            <a:r>
              <a:rPr lang="zh-CN" altLang="en-US" sz="2400" dirty="0"/>
              <a:t>它们中有且仅有一个发生，则其平均的信息量</a:t>
            </a:r>
            <a:r>
              <a:rPr lang="en-US" altLang="zh-CN" sz="2400" dirty="0"/>
              <a:t>(</a:t>
            </a:r>
            <a:r>
              <a:rPr lang="zh-CN" altLang="en-US" sz="2400" dirty="0"/>
              <a:t>熵</a:t>
            </a:r>
            <a:r>
              <a:rPr lang="en-US" altLang="zh-CN" sz="2400" dirty="0"/>
              <a:t>)</a:t>
            </a:r>
            <a:r>
              <a:rPr lang="zh-CN" altLang="en-US" sz="2400" dirty="0"/>
              <a:t>可如下度量：</a:t>
            </a:r>
            <a:endParaRPr lang="zh-CN" altLang="en-US" sz="2400" dirty="0"/>
          </a:p>
          <a:p>
            <a:endParaRPr lang="zh-CN" altLang="en-US" sz="2400" dirty="0"/>
          </a:p>
        </p:txBody>
      </p:sp>
      <p:sp>
        <p:nvSpPr>
          <p:cNvPr id="9"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25815" y="2163115"/>
            <a:ext cx="11753047" cy="4839816"/>
          </a:xfrm>
          <a:ln>
            <a:solidFill>
              <a:schemeClr val="bg1"/>
            </a:solidFill>
          </a:ln>
        </p:spPr>
        <p:txBody>
          <a:bodyPr>
            <a:normAutofit/>
          </a:bodyPr>
          <a:lstStyle/>
          <a:p>
            <a:r>
              <a:rPr lang="zh-CN" altLang="en-US" sz="2400" dirty="0"/>
              <a:t>熵的</a:t>
            </a:r>
            <a:r>
              <a:rPr lang="zh-CN" altLang="en-US" sz="2400" dirty="0">
                <a:solidFill>
                  <a:srgbClr val="C00000"/>
                </a:solidFill>
              </a:rPr>
              <a:t>理论解释</a:t>
            </a:r>
            <a:r>
              <a:rPr lang="zh-CN" altLang="en-US" sz="2400" dirty="0"/>
              <a:t>：</a:t>
            </a:r>
            <a:endParaRPr lang="en-US" altLang="zh-CN" sz="2400" dirty="0"/>
          </a:p>
          <a:p>
            <a:r>
              <a:rPr lang="zh-CN" altLang="en-US" sz="2400" dirty="0"/>
              <a:t>设</a:t>
            </a:r>
            <a:r>
              <a:rPr lang="en-US" altLang="zh-CN" sz="2400" dirty="0"/>
              <a:t>X</a:t>
            </a:r>
            <a:r>
              <a:rPr lang="zh-CN" altLang="en-US" sz="2400" dirty="0"/>
              <a:t>是一个取有限个值的离散随机变量，其概率分布为：</a:t>
            </a:r>
            <a:endParaRPr lang="en-US" altLang="zh-CN" sz="2400" dirty="0"/>
          </a:p>
          <a:p>
            <a:endParaRPr lang="en-US" altLang="zh-CN" sz="2400" dirty="0"/>
          </a:p>
          <a:p>
            <a:endParaRPr lang="en-US" altLang="zh-CN" sz="2400" dirty="0"/>
          </a:p>
          <a:p>
            <a:r>
              <a:rPr lang="zh-CN" altLang="en-US" sz="2400" dirty="0"/>
              <a:t>则随机变量</a:t>
            </a:r>
            <a:r>
              <a:rPr lang="en-US" altLang="zh-CN" sz="2400" dirty="0"/>
              <a:t>X</a:t>
            </a:r>
            <a:r>
              <a:rPr lang="zh-CN" altLang="en-US" sz="2400" dirty="0"/>
              <a:t>的熵定义为：</a:t>
            </a:r>
            <a:endParaRPr lang="en-US" altLang="zh-CN" sz="2400" dirty="0"/>
          </a:p>
          <a:p>
            <a:endParaRPr lang="en-US" altLang="zh-CN" sz="2400" dirty="0"/>
          </a:p>
          <a:p>
            <a:endParaRPr lang="en-US" altLang="zh-CN" sz="2400" dirty="0"/>
          </a:p>
          <a:p>
            <a:r>
              <a:rPr lang="zh-CN" altLang="en-US" sz="2400" dirty="0"/>
              <a:t>对数以</a:t>
            </a:r>
            <a:r>
              <a:rPr lang="en-US" altLang="zh-CN" sz="2400" dirty="0"/>
              <a:t>2</a:t>
            </a:r>
            <a:r>
              <a:rPr lang="zh-CN" altLang="en-US" sz="2400" dirty="0"/>
              <a:t>为底或以</a:t>
            </a:r>
            <a:r>
              <a:rPr lang="en-US" altLang="zh-CN" sz="2400" dirty="0"/>
              <a:t>e</a:t>
            </a:r>
            <a:r>
              <a:rPr lang="zh-CN" altLang="en-US" sz="2400" dirty="0"/>
              <a:t>为底</a:t>
            </a:r>
            <a:r>
              <a:rPr lang="en-US" altLang="zh-CN" sz="2400" dirty="0"/>
              <a:t>(</a:t>
            </a:r>
            <a:r>
              <a:rPr lang="zh-CN" altLang="en-US" sz="2400" dirty="0"/>
              <a:t>自然对数</a:t>
            </a:r>
            <a:r>
              <a:rPr lang="en-US" altLang="zh-CN" sz="2400" dirty="0"/>
              <a:t>)</a:t>
            </a:r>
            <a:r>
              <a:rPr lang="zh-CN" altLang="en-US" sz="2400" dirty="0"/>
              <a:t>，这时熵的单位分别称作比特</a:t>
            </a:r>
            <a:r>
              <a:rPr lang="en-US" altLang="zh-CN" sz="2400" dirty="0"/>
              <a:t>(bit)</a:t>
            </a:r>
            <a:r>
              <a:rPr lang="zh-CN" altLang="en-US" sz="2400" dirty="0"/>
              <a:t>或纳特</a:t>
            </a:r>
            <a:r>
              <a:rPr lang="en-US" altLang="zh-CN" sz="2400" dirty="0"/>
              <a:t>(</a:t>
            </a:r>
            <a:r>
              <a:rPr lang="en-US" altLang="zh-CN" sz="2400" dirty="0" err="1"/>
              <a:t>nat</a:t>
            </a:r>
            <a:r>
              <a:rPr lang="en-US" altLang="zh-CN" sz="2400" dirty="0"/>
              <a:t>),</a:t>
            </a:r>
            <a:r>
              <a:rPr lang="zh-CN" altLang="en-US" sz="2400" dirty="0"/>
              <a:t>熵只依赖于</a:t>
            </a:r>
            <a:r>
              <a:rPr lang="en-US" altLang="zh-CN" sz="2400" dirty="0"/>
              <a:t>X</a:t>
            </a:r>
            <a:r>
              <a:rPr lang="zh-CN" altLang="en-US" sz="2400" dirty="0"/>
              <a:t>的分布，与</a:t>
            </a:r>
            <a:r>
              <a:rPr lang="en-US" altLang="zh-CN" sz="2400" dirty="0"/>
              <a:t>X</a:t>
            </a:r>
            <a:r>
              <a:rPr lang="zh-CN" altLang="en-US" sz="2400" dirty="0"/>
              <a:t>的取值无关。</a:t>
            </a:r>
            <a:endParaRPr lang="zh-CN" altLang="en-US" sz="2400" dirty="0"/>
          </a:p>
        </p:txBody>
      </p:sp>
      <p:pic>
        <p:nvPicPr>
          <p:cNvPr id="2979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9399" y="3141632"/>
            <a:ext cx="3862247" cy="432048"/>
          </a:xfrm>
          <a:prstGeom prst="rect">
            <a:avLst/>
          </a:prstGeom>
          <a:noFill/>
          <a:ln>
            <a:noFill/>
          </a:ln>
          <a:effectLst/>
        </p:spPr>
      </p:pic>
      <p:pic>
        <p:nvPicPr>
          <p:cNvPr id="297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86" y="4418601"/>
            <a:ext cx="2580631" cy="800886"/>
          </a:xfrm>
          <a:prstGeom prst="rect">
            <a:avLst/>
          </a:prstGeom>
          <a:noFill/>
          <a:ln>
            <a:noFill/>
          </a:ln>
          <a:effectLst/>
        </p:spPr>
      </p:pic>
      <p:pic>
        <p:nvPicPr>
          <p:cNvPr id="297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055" y="6052309"/>
            <a:ext cx="2627092" cy="792088"/>
          </a:xfrm>
          <a:prstGeom prst="rect">
            <a:avLst/>
          </a:prstGeom>
          <a:noFill/>
          <a:ln>
            <a:noFill/>
          </a:ln>
          <a:effectLst/>
        </p:spPr>
      </p:pic>
      <p:sp>
        <p:nvSpPr>
          <p:cNvPr id="10"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037950" y="2141276"/>
            <a:ext cx="8819955" cy="4839816"/>
          </a:xfrm>
          <a:ln>
            <a:solidFill>
              <a:schemeClr val="bg1"/>
            </a:solidFill>
          </a:ln>
        </p:spPr>
        <p:txBody>
          <a:bodyPr/>
          <a:lstStyle/>
          <a:p>
            <a:r>
              <a:rPr lang="zh-CN" altLang="en-US" dirty="0"/>
              <a:t>熵的</a:t>
            </a:r>
            <a:r>
              <a:rPr lang="zh-CN" altLang="en-US" dirty="0">
                <a:solidFill>
                  <a:srgbClr val="C00000"/>
                </a:solidFill>
              </a:rPr>
              <a:t>理论解释</a:t>
            </a:r>
            <a:r>
              <a:rPr lang="zh-CN" altLang="en-US" dirty="0"/>
              <a:t>：</a:t>
            </a:r>
            <a:endParaRPr lang="en-US" altLang="zh-CN" dirty="0"/>
          </a:p>
          <a:p>
            <a:r>
              <a:rPr lang="zh-CN" altLang="en-US" dirty="0"/>
              <a:t>熵越大，随机变量的不确定性越大：</a:t>
            </a:r>
            <a:endParaRPr lang="en-US" altLang="zh-CN" dirty="0"/>
          </a:p>
          <a:p>
            <a:endParaRPr lang="en-US" altLang="zh-CN" dirty="0"/>
          </a:p>
          <a:p>
            <a:r>
              <a:rPr lang="zh-CN" altLang="en-US" dirty="0"/>
              <a:t>当</a:t>
            </a:r>
            <a:r>
              <a:rPr lang="en-US" altLang="zh-CN" dirty="0"/>
              <a:t>X</a:t>
            </a:r>
            <a:r>
              <a:rPr lang="zh-CN" altLang="en-US" dirty="0"/>
              <a:t>为</a:t>
            </a:r>
            <a:r>
              <a:rPr lang="en-US" altLang="zh-CN" dirty="0"/>
              <a:t>1,0</a:t>
            </a:r>
            <a:r>
              <a:rPr lang="zh-CN" altLang="en-US" dirty="0"/>
              <a:t>分布时：</a:t>
            </a:r>
            <a:endParaRPr lang="en-US" altLang="zh-CN" dirty="0"/>
          </a:p>
          <a:p>
            <a:endParaRPr lang="en-US" altLang="zh-CN" dirty="0"/>
          </a:p>
          <a:p>
            <a:endParaRPr lang="en-US" altLang="zh-CN" dirty="0"/>
          </a:p>
          <a:p>
            <a:r>
              <a:rPr lang="zh-CN" altLang="en-US" dirty="0"/>
              <a:t>熵：</a:t>
            </a:r>
            <a:endParaRPr lang="en-US" altLang="zh-CN" dirty="0"/>
          </a:p>
        </p:txBody>
      </p:sp>
      <p:pic>
        <p:nvPicPr>
          <p:cNvPr id="299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0701" y="3115967"/>
            <a:ext cx="2201834" cy="437866"/>
          </a:xfrm>
          <a:prstGeom prst="rect">
            <a:avLst/>
          </a:prstGeom>
          <a:noFill/>
          <a:ln>
            <a:noFill/>
          </a:ln>
          <a:effectLst/>
        </p:spPr>
      </p:pic>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08" y="4326286"/>
            <a:ext cx="6225453" cy="399921"/>
          </a:xfrm>
          <a:prstGeom prst="rect">
            <a:avLst/>
          </a:prstGeom>
          <a:noFill/>
          <a:ln>
            <a:noFill/>
          </a:ln>
          <a:effectLst/>
        </p:spPr>
      </p:pic>
      <p:pic>
        <p:nvPicPr>
          <p:cNvPr id="299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911" y="5849614"/>
            <a:ext cx="4625455" cy="432048"/>
          </a:xfrm>
          <a:prstGeom prst="rect">
            <a:avLst/>
          </a:prstGeom>
          <a:noFill/>
          <a:ln>
            <a:noFill/>
          </a:ln>
          <a:effectLst/>
        </p:spPr>
      </p:pic>
      <p:pic>
        <p:nvPicPr>
          <p:cNvPr id="2990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327" y="3466839"/>
            <a:ext cx="3480847" cy="2973928"/>
          </a:xfrm>
          <a:prstGeom prst="rect">
            <a:avLst/>
          </a:prstGeom>
          <a:noFill/>
          <a:ln>
            <a:noFill/>
          </a:ln>
          <a:effectLst/>
        </p:spPr>
      </p:pic>
      <p:sp>
        <p:nvSpPr>
          <p:cNvPr id="11"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72706" y="2158861"/>
            <a:ext cx="11213786" cy="4839816"/>
          </a:xfrm>
          <a:ln>
            <a:solidFill>
              <a:schemeClr val="bg1"/>
            </a:solidFill>
          </a:ln>
        </p:spPr>
        <p:txBody>
          <a:bodyPr>
            <a:normAutofit/>
          </a:bodyPr>
          <a:lstStyle/>
          <a:p>
            <a:r>
              <a:rPr lang="zh-CN" altLang="en-US" dirty="0"/>
              <a:t>设有随机变量</a:t>
            </a:r>
            <a:r>
              <a:rPr lang="en-US" altLang="zh-CN" dirty="0"/>
              <a:t>(X,Y),</a:t>
            </a:r>
            <a:r>
              <a:rPr lang="zh-CN" altLang="en-US" dirty="0"/>
              <a:t>其联合概率分布为：</a:t>
            </a:r>
            <a:endParaRPr lang="en-US" altLang="zh-CN" dirty="0"/>
          </a:p>
          <a:p>
            <a:endParaRPr lang="en-US" altLang="zh-CN" dirty="0"/>
          </a:p>
          <a:p>
            <a:endParaRPr lang="en-US" altLang="zh-CN" dirty="0"/>
          </a:p>
          <a:p>
            <a:r>
              <a:rPr lang="zh-CN" altLang="en-US" dirty="0"/>
              <a:t>条件熵</a:t>
            </a:r>
            <a:r>
              <a:rPr lang="en-US" altLang="zh-CN" dirty="0"/>
              <a:t>H(Y|X)</a:t>
            </a:r>
            <a:r>
              <a:rPr lang="zh-CN" altLang="en-US" dirty="0"/>
              <a:t>：表示在己知随机变量</a:t>
            </a:r>
            <a:r>
              <a:rPr lang="en-US" altLang="zh-CN" dirty="0"/>
              <a:t>X</a:t>
            </a:r>
            <a:r>
              <a:rPr lang="zh-CN" altLang="en-US" dirty="0"/>
              <a:t>的条件下随机变量</a:t>
            </a:r>
            <a:r>
              <a:rPr lang="en-US" altLang="zh-CN" dirty="0"/>
              <a:t>Y</a:t>
            </a:r>
            <a:r>
              <a:rPr lang="zh-CN" altLang="en-US" dirty="0"/>
              <a:t>的不确定性，定义为</a:t>
            </a:r>
            <a:r>
              <a:rPr lang="en-US" altLang="zh-CN" dirty="0"/>
              <a:t>X</a:t>
            </a:r>
            <a:r>
              <a:rPr lang="zh-CN" altLang="en-US" dirty="0"/>
              <a:t>给定条件下</a:t>
            </a:r>
            <a:r>
              <a:rPr lang="en-US" altLang="zh-CN" dirty="0"/>
              <a:t>Y</a:t>
            </a:r>
            <a:r>
              <a:rPr lang="zh-CN" altLang="en-US" dirty="0"/>
              <a:t>的条件概率分布的熵对</a:t>
            </a:r>
            <a:r>
              <a:rPr lang="en-US" altLang="zh-CN" dirty="0"/>
              <a:t>X</a:t>
            </a:r>
            <a:r>
              <a:rPr lang="zh-CN" altLang="en-US" dirty="0"/>
              <a:t>的数学期望：</a:t>
            </a:r>
            <a:endParaRPr lang="en-US" altLang="zh-CN" dirty="0"/>
          </a:p>
          <a:p>
            <a:endParaRPr lang="en-US" altLang="zh-CN" dirty="0"/>
          </a:p>
          <a:p>
            <a:endParaRPr lang="en-US" altLang="zh-CN" dirty="0"/>
          </a:p>
          <a:p>
            <a:r>
              <a:rPr lang="zh-CN" altLang="en-US" dirty="0"/>
              <a:t>当熵和条件熵中的概率由数据估计（特别是极大似然估计）得到时，所对应的熵与条件熵分别称为经验熵（</a:t>
            </a:r>
            <a:r>
              <a:rPr lang="en-US" altLang="zh-CN" dirty="0"/>
              <a:t>empirical entropy)</a:t>
            </a:r>
            <a:r>
              <a:rPr lang="zh-CN" altLang="en-US" dirty="0"/>
              <a:t>和经验条件熵（</a:t>
            </a:r>
            <a:r>
              <a:rPr lang="en-US" altLang="zh-CN" dirty="0"/>
              <a:t>empirical conditional entropy )</a:t>
            </a:r>
            <a:endParaRPr lang="en-US" altLang="zh-CN" dirty="0"/>
          </a:p>
        </p:txBody>
      </p:sp>
      <p:pic>
        <p:nvPicPr>
          <p:cNvPr id="3000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191" y="2848569"/>
            <a:ext cx="7927426" cy="504056"/>
          </a:xfrm>
          <a:prstGeom prst="rect">
            <a:avLst/>
          </a:prstGeom>
          <a:noFill/>
          <a:ln>
            <a:noFill/>
          </a:ln>
          <a:effectLst/>
        </p:spPr>
      </p:pic>
      <p:pic>
        <p:nvPicPr>
          <p:cNvPr id="300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085" y="4566264"/>
            <a:ext cx="4090054" cy="792088"/>
          </a:xfrm>
          <a:prstGeom prst="rect">
            <a:avLst/>
          </a:prstGeom>
          <a:noFill/>
          <a:ln>
            <a:noFill/>
          </a:ln>
          <a:effectLst/>
        </p:spPr>
      </p:pic>
      <p:sp>
        <p:nvSpPr>
          <p:cNvPr id="9"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1066" y="2164722"/>
            <a:ext cx="10737195" cy="5373216"/>
          </a:xfrm>
        </p:spPr>
        <p:txBody>
          <a:bodyPr>
            <a:normAutofit/>
          </a:bodyPr>
          <a:lstStyle/>
          <a:p>
            <a:r>
              <a:rPr lang="zh-CN" altLang="en-US" dirty="0"/>
              <a:t>定义</a:t>
            </a:r>
            <a:r>
              <a:rPr lang="en-US" altLang="zh-CN" dirty="0"/>
              <a:t>5.2 (</a:t>
            </a:r>
            <a:r>
              <a:rPr lang="zh-CN" altLang="en-US" dirty="0"/>
              <a:t>信息增益</a:t>
            </a:r>
            <a:r>
              <a:rPr lang="en-US" altLang="zh-CN" dirty="0"/>
              <a:t>):</a:t>
            </a:r>
            <a:r>
              <a:rPr lang="zh-CN" altLang="en-US" dirty="0"/>
              <a:t>特征</a:t>
            </a:r>
            <a:r>
              <a:rPr lang="en-US" altLang="zh-CN" dirty="0"/>
              <a:t>A</a:t>
            </a:r>
            <a:r>
              <a:rPr lang="zh-CN" altLang="en-US" dirty="0"/>
              <a:t>对训练数据集</a:t>
            </a:r>
            <a:r>
              <a:rPr lang="en-US" altLang="zh-CN" dirty="0"/>
              <a:t>D</a:t>
            </a:r>
            <a:r>
              <a:rPr lang="zh-CN" altLang="en-US" dirty="0"/>
              <a:t>的信息增益，</a:t>
            </a:r>
            <a:r>
              <a:rPr lang="en-US" altLang="zh-CN" dirty="0"/>
              <a:t>g(D,A), </a:t>
            </a:r>
            <a:r>
              <a:rPr lang="zh-CN" altLang="en-US" dirty="0"/>
              <a:t>定义为集合</a:t>
            </a:r>
            <a:r>
              <a:rPr lang="en-US" altLang="zh-CN" dirty="0"/>
              <a:t>D</a:t>
            </a:r>
            <a:r>
              <a:rPr lang="zh-CN" altLang="en-US" dirty="0"/>
              <a:t>的经验熵</a:t>
            </a:r>
            <a:r>
              <a:rPr lang="en-US" altLang="zh-CN" dirty="0"/>
              <a:t>H(D)</a:t>
            </a:r>
            <a:r>
              <a:rPr lang="zh-CN" altLang="en-US" dirty="0"/>
              <a:t>与特征</a:t>
            </a:r>
            <a:r>
              <a:rPr lang="en-US" altLang="zh-CN" dirty="0"/>
              <a:t>A</a:t>
            </a:r>
            <a:r>
              <a:rPr lang="zh-CN" altLang="en-US" dirty="0"/>
              <a:t>给定条件下</a:t>
            </a:r>
            <a:r>
              <a:rPr lang="en-US" altLang="zh-CN" dirty="0"/>
              <a:t>D</a:t>
            </a:r>
            <a:r>
              <a:rPr lang="zh-CN" altLang="en-US" dirty="0"/>
              <a:t>的经验条件熵</a:t>
            </a:r>
            <a:r>
              <a:rPr lang="en-US" altLang="zh-CN" dirty="0"/>
              <a:t>H(D|A)</a:t>
            </a:r>
            <a:r>
              <a:rPr lang="zh-CN" altLang="en-US" dirty="0"/>
              <a:t>之差，即 </a:t>
            </a:r>
            <a:endParaRPr lang="en-US" altLang="zh-CN" dirty="0"/>
          </a:p>
          <a:p>
            <a:pPr marL="0" indent="0">
              <a:buNone/>
            </a:pPr>
            <a:r>
              <a:rPr lang="en-US" altLang="zh-CN" dirty="0"/>
              <a:t>                           g(D,A)=H(D)-H(D|A)	</a:t>
            </a:r>
            <a:endParaRPr lang="en-US" altLang="zh-CN" dirty="0"/>
          </a:p>
          <a:p>
            <a:pPr marL="0" indent="0">
              <a:buNone/>
            </a:pPr>
            <a:endParaRPr lang="en-US" altLang="zh-CN" dirty="0"/>
          </a:p>
          <a:p>
            <a:r>
              <a:rPr lang="en-US" altLang="zh-CN" dirty="0"/>
              <a:t>(Information gain)</a:t>
            </a:r>
            <a:r>
              <a:rPr lang="zh-CN" altLang="en-US" dirty="0"/>
              <a:t>表示得知特征</a:t>
            </a:r>
            <a:r>
              <a:rPr lang="en-US" altLang="zh-CN" dirty="0"/>
              <a:t>X</a:t>
            </a:r>
            <a:r>
              <a:rPr lang="zh-CN" altLang="en-US" dirty="0"/>
              <a:t>的信息而使得类</a:t>
            </a:r>
            <a:r>
              <a:rPr lang="en-US" altLang="zh-CN" dirty="0"/>
              <a:t>Y</a:t>
            </a:r>
            <a:r>
              <a:rPr lang="zh-CN" altLang="en-US" dirty="0"/>
              <a:t>的信息的不确定性减少的程度</a:t>
            </a:r>
            <a:r>
              <a:rPr lang="en-US" altLang="zh-CN" dirty="0"/>
              <a:t>.</a:t>
            </a:r>
            <a:endParaRPr lang="en-US" altLang="zh-CN" dirty="0"/>
          </a:p>
          <a:p>
            <a:r>
              <a:rPr lang="en-US" altLang="zh-CN" dirty="0"/>
              <a:t>—</a:t>
            </a:r>
            <a:r>
              <a:rPr lang="zh-CN" altLang="en-US" dirty="0"/>
              <a:t>般地，熵</a:t>
            </a:r>
            <a:r>
              <a:rPr lang="en-US" altLang="zh-CN" dirty="0"/>
              <a:t>H(Y)</a:t>
            </a:r>
            <a:r>
              <a:rPr lang="zh-CN" altLang="en-US" dirty="0"/>
              <a:t>与条件熵</a:t>
            </a:r>
            <a:r>
              <a:rPr lang="en-US" altLang="zh-CN" dirty="0"/>
              <a:t>H(Y|X)</a:t>
            </a:r>
            <a:r>
              <a:rPr lang="zh-CN" altLang="en-US" dirty="0"/>
              <a:t>之差称为互信息（</a:t>
            </a:r>
            <a:r>
              <a:rPr lang="en-US" altLang="zh-CN" dirty="0"/>
              <a:t>mutual information)</a:t>
            </a:r>
            <a:endParaRPr lang="en-US" altLang="zh-CN" dirty="0"/>
          </a:p>
          <a:p>
            <a:r>
              <a:rPr lang="zh-CN" altLang="en-US" dirty="0"/>
              <a:t>决策树学习中的信息增益等价于训练数据集中类与特征的互信息</a:t>
            </a:r>
            <a:r>
              <a:rPr lang="en-US" altLang="zh-CN" dirty="0"/>
              <a:t>.</a:t>
            </a:r>
            <a:endParaRPr lang="en-US" altLang="zh-CN"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246784"/>
            <a:ext cx="8424936" cy="5373216"/>
          </a:xfrm>
        </p:spPr>
        <p:txBody>
          <a:bodyPr>
            <a:normAutofit/>
          </a:bodyPr>
          <a:lstStyle/>
          <a:p>
            <a:r>
              <a:rPr lang="zh-CN" altLang="en-US" dirty="0"/>
              <a:t>设训练数据集为</a:t>
            </a:r>
            <a:r>
              <a:rPr lang="en-US" altLang="zh-CN" dirty="0"/>
              <a:t>D</a:t>
            </a:r>
            <a:endParaRPr lang="en-US" altLang="zh-CN" dirty="0"/>
          </a:p>
          <a:p>
            <a:r>
              <a:rPr lang="en-US" altLang="zh-CN" dirty="0"/>
              <a:t>|D|</a:t>
            </a:r>
            <a:r>
              <a:rPr lang="zh-CN" altLang="en-US" dirty="0"/>
              <a:t>表示其样本容量，即样本个数</a:t>
            </a:r>
            <a:endParaRPr lang="en-US" altLang="zh-CN" dirty="0"/>
          </a:p>
          <a:p>
            <a:r>
              <a:rPr lang="zh-CN" altLang="en-US" dirty="0"/>
              <a:t>设有</a:t>
            </a:r>
            <a:r>
              <a:rPr lang="en-US" altLang="zh-CN" dirty="0"/>
              <a:t>K</a:t>
            </a:r>
            <a:r>
              <a:rPr lang="zh-CN" altLang="en-US" dirty="0"/>
              <a:t>个类</a:t>
            </a:r>
            <a:r>
              <a:rPr lang="en-US" altLang="zh-CN" dirty="0" err="1"/>
              <a:t>C</a:t>
            </a:r>
            <a:r>
              <a:rPr lang="en-US" altLang="zh-CN" baseline="-25000" dirty="0" err="1"/>
              <a:t>k</a:t>
            </a:r>
            <a:r>
              <a:rPr lang="en-US" altLang="zh-CN" dirty="0"/>
              <a:t>, k = 1,2</a:t>
            </a:r>
            <a:r>
              <a:rPr lang="zh-CN" altLang="en-US" dirty="0"/>
              <a:t>，</a:t>
            </a:r>
            <a:r>
              <a:rPr lang="en-US" altLang="zh-CN" dirty="0"/>
              <a:t>…K</a:t>
            </a:r>
            <a:r>
              <a:rPr lang="zh-CN" altLang="en-US" dirty="0"/>
              <a:t>，</a:t>
            </a:r>
            <a:endParaRPr lang="en-US" altLang="zh-CN" dirty="0"/>
          </a:p>
          <a:p>
            <a:r>
              <a:rPr lang="en-US" altLang="zh-CN" dirty="0"/>
              <a:t>|</a:t>
            </a:r>
            <a:r>
              <a:rPr lang="en-US" altLang="zh-CN" dirty="0" err="1"/>
              <a:t>C</a:t>
            </a:r>
            <a:r>
              <a:rPr lang="en-US" altLang="zh-CN" baseline="-25000" dirty="0" err="1"/>
              <a:t>k</a:t>
            </a:r>
            <a:r>
              <a:rPr lang="en-US" altLang="zh-CN" dirty="0"/>
              <a:t> |</a:t>
            </a:r>
            <a:r>
              <a:rPr lang="zh-CN" altLang="en-US" dirty="0"/>
              <a:t>为属于类</a:t>
            </a:r>
            <a:r>
              <a:rPr lang="en-US" altLang="zh-CN" dirty="0" err="1"/>
              <a:t>C</a:t>
            </a:r>
            <a:r>
              <a:rPr lang="en-US" altLang="zh-CN" baseline="-25000" dirty="0" err="1"/>
              <a:t>k</a:t>
            </a:r>
            <a:r>
              <a:rPr lang="zh-CN" altLang="en-US" dirty="0"/>
              <a:t>的样本个数</a:t>
            </a:r>
            <a:endParaRPr lang="en-US" altLang="zh-CN" dirty="0"/>
          </a:p>
          <a:p>
            <a:r>
              <a:rPr lang="zh-CN" altLang="en-US" dirty="0"/>
              <a:t>特征</a:t>
            </a:r>
            <a:r>
              <a:rPr lang="en-US" altLang="zh-CN" dirty="0"/>
              <a:t>A</a:t>
            </a:r>
            <a:r>
              <a:rPr lang="zh-CN" altLang="en-US" dirty="0"/>
              <a:t>有</a:t>
            </a:r>
            <a:r>
              <a:rPr lang="en-US" altLang="zh-CN" dirty="0"/>
              <a:t>n</a:t>
            </a:r>
            <a:r>
              <a:rPr lang="zh-CN" altLang="en-US" dirty="0"/>
              <a:t>个不同的 取值</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en-US" dirty="0"/>
              <a:t>根据特征</a:t>
            </a:r>
            <a:r>
              <a:rPr lang="en-US" altLang="zh-CN" dirty="0"/>
              <a:t>A</a:t>
            </a:r>
            <a:r>
              <a:rPr lang="zh-CN" altLang="en-US" dirty="0"/>
              <a:t>的取值将</a:t>
            </a:r>
            <a:r>
              <a:rPr lang="en-US" altLang="zh-CN" dirty="0"/>
              <a:t>D</a:t>
            </a:r>
            <a:r>
              <a:rPr lang="zh-CN" altLang="en-US" dirty="0"/>
              <a:t>划分为</a:t>
            </a:r>
            <a:r>
              <a:rPr lang="en-US" altLang="zh-CN" dirty="0"/>
              <a:t>n</a:t>
            </a:r>
            <a:r>
              <a:rPr lang="zh-CN" altLang="en-US" dirty="0"/>
              <a:t>个子集</a:t>
            </a:r>
            <a:r>
              <a:rPr lang="en-US" altLang="zh-CN" dirty="0"/>
              <a:t>D</a:t>
            </a:r>
            <a:r>
              <a:rPr lang="en-US" altLang="zh-CN" baseline="-25000" dirty="0"/>
              <a:t>1</a:t>
            </a:r>
            <a:r>
              <a:rPr lang="en-US" altLang="zh-CN" dirty="0"/>
              <a:t>.</a:t>
            </a:r>
            <a:r>
              <a:rPr lang="zh-CN" altLang="en-US" dirty="0"/>
              <a:t>。。</a:t>
            </a:r>
            <a:r>
              <a:rPr lang="en-US" altLang="zh-CN" dirty="0" err="1"/>
              <a:t>D</a:t>
            </a:r>
            <a:r>
              <a:rPr lang="en-US" altLang="zh-CN" baseline="-25000" dirty="0" err="1"/>
              <a:t>n</a:t>
            </a:r>
            <a:endParaRPr lang="en-US" altLang="zh-CN" baseline="-25000" dirty="0"/>
          </a:p>
          <a:p>
            <a:r>
              <a:rPr lang="en-US" altLang="zh-CN" dirty="0"/>
              <a:t>|D</a:t>
            </a:r>
            <a:r>
              <a:rPr lang="en-US" altLang="zh-CN" baseline="-25000" dirty="0"/>
              <a:t>i</a:t>
            </a:r>
            <a:r>
              <a:rPr lang="en-US" altLang="zh-CN" dirty="0"/>
              <a:t>|</a:t>
            </a:r>
            <a:r>
              <a:rPr lang="zh-CN" altLang="en-US" dirty="0"/>
              <a:t>为 </a:t>
            </a:r>
            <a:r>
              <a:rPr lang="en-US" altLang="zh-CN" dirty="0"/>
              <a:t>D</a:t>
            </a:r>
            <a:r>
              <a:rPr lang="en-US" altLang="zh-CN" baseline="-25000" dirty="0"/>
              <a:t>i</a:t>
            </a:r>
            <a:r>
              <a:rPr lang="zh-CN" altLang="en-US" dirty="0"/>
              <a:t>的样本个数</a:t>
            </a:r>
            <a:endParaRPr lang="en-US" altLang="zh-CN" dirty="0"/>
          </a:p>
          <a:p>
            <a:r>
              <a:rPr lang="zh-CN" altLang="en-US" dirty="0"/>
              <a:t>记子集</a:t>
            </a:r>
            <a:r>
              <a:rPr lang="en-US" altLang="zh-CN" dirty="0"/>
              <a:t>D</a:t>
            </a:r>
            <a:r>
              <a:rPr lang="en-US" altLang="zh-CN" baseline="-25000" dirty="0"/>
              <a:t>i</a:t>
            </a:r>
            <a:r>
              <a:rPr lang="zh-CN" altLang="en-US" dirty="0"/>
              <a:t>中属于类</a:t>
            </a:r>
            <a:r>
              <a:rPr lang="en-US" altLang="zh-CN" dirty="0" err="1"/>
              <a:t>C</a:t>
            </a:r>
            <a:r>
              <a:rPr lang="en-US" altLang="zh-CN" baseline="-25000" dirty="0" err="1"/>
              <a:t>k</a:t>
            </a:r>
            <a:r>
              <a:rPr lang="zh-CN" altLang="en-US" dirty="0"/>
              <a:t>的样本集合为</a:t>
            </a:r>
            <a:r>
              <a:rPr lang="en-US" altLang="zh-CN" dirty="0" err="1"/>
              <a:t>D</a:t>
            </a:r>
            <a:r>
              <a:rPr lang="en-US" altLang="zh-CN" baseline="-25000" dirty="0" err="1"/>
              <a:t>ik</a:t>
            </a:r>
            <a:endParaRPr lang="en-US" altLang="zh-CN" dirty="0"/>
          </a:p>
          <a:p>
            <a:r>
              <a:rPr lang="en-US" altLang="zh-CN" dirty="0"/>
              <a:t>|</a:t>
            </a:r>
            <a:r>
              <a:rPr lang="en-US" altLang="zh-CN" dirty="0" err="1"/>
              <a:t>D</a:t>
            </a:r>
            <a:r>
              <a:rPr lang="en-US" altLang="zh-CN" baseline="-25000" dirty="0" err="1"/>
              <a:t>ik</a:t>
            </a:r>
            <a:r>
              <a:rPr lang="en-US" altLang="zh-CN" dirty="0"/>
              <a:t>|</a:t>
            </a:r>
            <a:r>
              <a:rPr lang="zh-CN" altLang="en-US" dirty="0"/>
              <a:t>为</a:t>
            </a:r>
            <a:r>
              <a:rPr lang="en-US" altLang="zh-CN" dirty="0" err="1"/>
              <a:t>D</a:t>
            </a:r>
            <a:r>
              <a:rPr lang="en-US" altLang="zh-CN" baseline="-25000" dirty="0" err="1"/>
              <a:t>ik</a:t>
            </a:r>
            <a:r>
              <a:rPr lang="zh-CN" altLang="en-US" dirty="0"/>
              <a:t>的样本个数</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信息增益的算法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76445"/>
            <a:ext cx="8424936" cy="5373216"/>
          </a:xfrm>
        </p:spPr>
        <p:txBody>
          <a:bodyPr>
            <a:normAutofit/>
          </a:bodyPr>
          <a:lstStyle/>
          <a:p>
            <a:r>
              <a:rPr lang="zh-CN" altLang="en-US" sz="2400" dirty="0"/>
              <a:t>输入：训练数据集</a:t>
            </a:r>
            <a:r>
              <a:rPr lang="en-US" altLang="zh-CN" sz="2400" dirty="0"/>
              <a:t>D</a:t>
            </a:r>
            <a:r>
              <a:rPr lang="zh-CN" altLang="en-US" sz="2400" dirty="0"/>
              <a:t>和特征</a:t>
            </a:r>
            <a:r>
              <a:rPr lang="en-US" altLang="zh-CN" sz="2400" dirty="0"/>
              <a:t>A</a:t>
            </a:r>
            <a:r>
              <a:rPr lang="zh-CN" altLang="en-US" sz="2400" dirty="0"/>
              <a:t>；</a:t>
            </a:r>
            <a:endParaRPr lang="en-US" altLang="zh-CN" sz="2400" dirty="0"/>
          </a:p>
          <a:p>
            <a:r>
              <a:rPr lang="zh-CN" altLang="en-US" sz="2400" dirty="0"/>
              <a:t>输出：特征</a:t>
            </a:r>
            <a:r>
              <a:rPr lang="en-US" altLang="zh-CN" sz="2400" dirty="0"/>
              <a:t>A</a:t>
            </a:r>
            <a:r>
              <a:rPr lang="zh-CN" altLang="en-US" sz="2400" dirty="0"/>
              <a:t>对训练数据集</a:t>
            </a:r>
            <a:r>
              <a:rPr lang="en-US" altLang="zh-CN" sz="2400" dirty="0"/>
              <a:t>D</a:t>
            </a:r>
            <a:r>
              <a:rPr lang="zh-CN" altLang="en-US" sz="2400" dirty="0"/>
              <a:t>的信息增益</a:t>
            </a:r>
            <a:r>
              <a:rPr lang="en-US" altLang="zh-CN" sz="2400" dirty="0"/>
              <a:t>g(D,A)</a:t>
            </a:r>
            <a:endParaRPr lang="en-US" altLang="zh-CN" sz="2400" dirty="0"/>
          </a:p>
          <a:p>
            <a:r>
              <a:rPr lang="en-US" altLang="zh-CN" sz="2400" dirty="0"/>
              <a:t>1</a:t>
            </a:r>
            <a:r>
              <a:rPr lang="zh-CN" altLang="en-US" sz="2400" dirty="0"/>
              <a:t>、计算数据集</a:t>
            </a:r>
            <a:r>
              <a:rPr lang="en-US" altLang="zh-CN" sz="2400" dirty="0"/>
              <a:t>D</a:t>
            </a:r>
            <a:r>
              <a:rPr lang="zh-CN" altLang="en-US" sz="2400" dirty="0"/>
              <a:t>的经验熵</a:t>
            </a:r>
            <a:r>
              <a:rPr lang="en-US" altLang="zh-CN" sz="2400" dirty="0"/>
              <a:t>H(D)</a:t>
            </a:r>
            <a:endParaRPr lang="en-US" altLang="zh-CN" sz="2400" dirty="0"/>
          </a:p>
          <a:p>
            <a:endParaRPr lang="en-US" altLang="zh-CN" sz="2400" dirty="0"/>
          </a:p>
          <a:p>
            <a:endParaRPr lang="en-US" altLang="zh-CN" sz="2400" dirty="0"/>
          </a:p>
          <a:p>
            <a:r>
              <a:rPr lang="en-US" altLang="zh-CN" sz="2400" dirty="0"/>
              <a:t>2</a:t>
            </a:r>
            <a:r>
              <a:rPr lang="zh-CN" altLang="en-US" sz="2400" dirty="0"/>
              <a:t>、计算特征</a:t>
            </a:r>
            <a:r>
              <a:rPr lang="en-US" altLang="zh-CN" sz="2400" dirty="0"/>
              <a:t>A</a:t>
            </a:r>
            <a:r>
              <a:rPr lang="zh-CN" altLang="en-US" sz="2400" dirty="0"/>
              <a:t>对数据集</a:t>
            </a:r>
            <a:r>
              <a:rPr lang="en-US" altLang="zh-CN" sz="2400" dirty="0"/>
              <a:t>D</a:t>
            </a:r>
            <a:r>
              <a:rPr lang="zh-CN" altLang="en-US" sz="2400" dirty="0"/>
              <a:t>的经验条件熵</a:t>
            </a:r>
            <a:r>
              <a:rPr lang="en-US" altLang="zh-CN" sz="2400" dirty="0"/>
              <a:t>H(D|A)</a:t>
            </a:r>
            <a:endParaRPr lang="en-US" altLang="zh-CN" sz="2400" dirty="0"/>
          </a:p>
          <a:p>
            <a:endParaRPr lang="en-US" altLang="zh-CN" sz="2400" dirty="0"/>
          </a:p>
          <a:p>
            <a:endParaRPr lang="en-US" altLang="zh-CN" sz="2400" dirty="0"/>
          </a:p>
          <a:p>
            <a:r>
              <a:rPr lang="en-US" altLang="zh-CN" sz="2400" dirty="0"/>
              <a:t>3</a:t>
            </a:r>
            <a:r>
              <a:rPr lang="zh-CN" altLang="en-US" sz="2400" dirty="0"/>
              <a:t>、计算信息增益</a:t>
            </a:r>
            <a:endParaRPr lang="en-US" altLang="zh-CN" sz="2400" dirty="0"/>
          </a:p>
        </p:txBody>
      </p:sp>
      <p:pic>
        <p:nvPicPr>
          <p:cNvPr id="299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2425" y="3502008"/>
            <a:ext cx="3143715" cy="721709"/>
          </a:xfrm>
          <a:prstGeom prst="rect">
            <a:avLst/>
          </a:prstGeom>
          <a:noFill/>
          <a:ln>
            <a:noFill/>
          </a:ln>
          <a:effectLst/>
        </p:spPr>
      </p:pic>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987" y="4899952"/>
            <a:ext cx="6214647" cy="674733"/>
          </a:xfrm>
          <a:prstGeom prst="rect">
            <a:avLst/>
          </a:prstGeom>
          <a:noFill/>
          <a:ln>
            <a:noFill/>
          </a:ln>
          <a:effectLst/>
        </p:spPr>
      </p:pic>
      <p:pic>
        <p:nvPicPr>
          <p:cNvPr id="299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425" y="6275223"/>
            <a:ext cx="3573730" cy="360040"/>
          </a:xfrm>
          <a:prstGeom prst="rect">
            <a:avLst/>
          </a:prstGeom>
          <a:noFill/>
          <a:ln>
            <a:noFill/>
          </a:ln>
          <a:effectLst/>
        </p:spPr>
      </p:pic>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信息增益的算法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3926"/>
            <a:ext cx="10515600" cy="4351338"/>
          </a:xfrm>
        </p:spPr>
        <p:txBody>
          <a:bodyPr/>
          <a:lstStyle/>
          <a:p>
            <a:r>
              <a:rPr lang="ja-JP" altLang="en-US">
                <a:latin typeface="DengXian" panose="02010600030101010101" pitchFamily="2" charset="-122"/>
                <a:ea typeface="DengXian" panose="02010600030101010101" pitchFamily="2" charset="-122"/>
              </a:rPr>
              <a:t>以信息增益作为划分训练数据集的特征</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存在偏向于选择取值较多的特征的问题</a:t>
            </a:r>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使用信息增益比可以对这一问题进行校正</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定义</a:t>
            </a:r>
            <a:r>
              <a:rPr lang="en-US" altLang="zh-CN" dirty="0">
                <a:latin typeface="DengXian" panose="02010600030101010101" pitchFamily="2" charset="-122"/>
                <a:ea typeface="DengXian" panose="02010600030101010101" pitchFamily="2" charset="-122"/>
              </a:rPr>
              <a:t>5.3</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信息增益比</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特征</a:t>
            </a:r>
            <a:r>
              <a:rPr lang="en-US" altLang="zh-CN"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对训练数据集</a:t>
            </a:r>
            <a:r>
              <a:rPr lang="en-US" altLang="zh-CN"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的信息增益比定义为信息增益与训练数据集</a:t>
            </a:r>
            <a:r>
              <a:rPr lang="en-US" altLang="zh-CN"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关于特征</a:t>
            </a:r>
            <a:r>
              <a:rPr lang="en-US" altLang="zh-CN"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的值的</a:t>
            </a:r>
            <a:r>
              <a:rPr lang="zh-CN" altLang="en-US" dirty="0">
                <a:latin typeface="DengXian" panose="02010600030101010101" pitchFamily="2" charset="-122"/>
                <a:ea typeface="DengXian" panose="02010600030101010101" pitchFamily="2" charset="-122"/>
              </a:rPr>
              <a:t>熵</a:t>
            </a:r>
            <a:r>
              <a:rPr lang="ja-JP" altLang="en-US">
                <a:latin typeface="DengXian" panose="02010600030101010101" pitchFamily="2" charset="-122"/>
                <a:ea typeface="DengXian" panose="02010600030101010101" pitchFamily="2" charset="-122"/>
              </a:rPr>
              <a:t>之比</a:t>
            </a:r>
            <a:endParaRPr lang="en-US" dirty="0">
              <a:latin typeface="DengXian" panose="02010600030101010101" pitchFamily="2" charset="-122"/>
              <a:ea typeface="DengXian" panose="02010600030101010101" pitchFamily="2" charset="-122"/>
            </a:endParaRPr>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r>
              <a:rPr lang="ja-JP" altLang="en-US"/>
              <a:t>比</a:t>
            </a:r>
            <a:endParaRPr lang="zh-CN" altLang="en-US" dirty="0"/>
          </a:p>
        </p:txBody>
      </p:sp>
      <p:pic>
        <p:nvPicPr>
          <p:cNvPr id="6" name="Picture 5"/>
          <p:cNvPicPr>
            <a:picLocks noChangeAspect="1"/>
          </p:cNvPicPr>
          <p:nvPr/>
        </p:nvPicPr>
        <p:blipFill>
          <a:blip r:embed="rId1"/>
          <a:stretch>
            <a:fillRect/>
          </a:stretch>
        </p:blipFill>
        <p:spPr>
          <a:xfrm>
            <a:off x="4635874" y="5038844"/>
            <a:ext cx="2705100" cy="876300"/>
          </a:xfrm>
          <a:prstGeom prst="rect">
            <a:avLst/>
          </a:prstGeom>
        </p:spPr>
      </p:pic>
      <p:pic>
        <p:nvPicPr>
          <p:cNvPr id="8" name="Picture 7"/>
          <p:cNvPicPr>
            <a:picLocks noChangeAspect="1"/>
          </p:cNvPicPr>
          <p:nvPr/>
        </p:nvPicPr>
        <p:blipFill>
          <a:blip r:embed="rId2"/>
          <a:stretch>
            <a:fillRect/>
          </a:stretch>
        </p:blipFill>
        <p:spPr>
          <a:xfrm>
            <a:off x="3276600" y="5992535"/>
            <a:ext cx="5638800" cy="723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4" name="Text Box 6"/>
          <p:cNvSpPr txBox="1">
            <a:spLocks noChangeArrowheads="1"/>
          </p:cNvSpPr>
          <p:nvPr/>
        </p:nvSpPr>
        <p:spPr bwMode="auto">
          <a:xfrm>
            <a:off x="1774824" y="2042859"/>
            <a:ext cx="2012950" cy="457200"/>
          </a:xfrm>
          <a:prstGeom prst="rect">
            <a:avLst/>
          </a:prstGeom>
          <a:noFill/>
          <a:ln>
            <a:noFill/>
          </a:ln>
          <a:effectLst/>
        </p:spPr>
        <p:txBody>
          <a:bodyPr wrap="none">
            <a:spAutoFit/>
          </a:bodyPr>
          <a:lstStyle/>
          <a:p>
            <a:r>
              <a:rPr lang="zh-CN" altLang="en-US" sz="2400" dirty="0"/>
              <a:t>关于分类问题</a:t>
            </a:r>
            <a:endParaRPr lang="zh-CN" altLang="en-US" sz="2400" dirty="0"/>
          </a:p>
        </p:txBody>
      </p:sp>
      <p:graphicFrame>
        <p:nvGraphicFramePr>
          <p:cNvPr id="749645" name="Group 77"/>
          <p:cNvGraphicFramePr>
            <a:graphicFrameLocks noGrp="1"/>
          </p:cNvGraphicFramePr>
          <p:nvPr/>
        </p:nvGraphicFramePr>
        <p:xfrm>
          <a:off x="1774824" y="2608523"/>
          <a:ext cx="8785225" cy="2897823"/>
        </p:xfrm>
        <a:graphic>
          <a:graphicData uri="http://schemas.openxmlformats.org/drawingml/2006/table">
            <a:tbl>
              <a:tblPr/>
              <a:tblGrid>
                <a:gridCol w="976313"/>
                <a:gridCol w="974725"/>
                <a:gridCol w="977900"/>
                <a:gridCol w="976312"/>
                <a:gridCol w="974725"/>
                <a:gridCol w="976313"/>
                <a:gridCol w="977900"/>
                <a:gridCol w="974725"/>
                <a:gridCol w="976312"/>
              </a:tblGrid>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名称</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体温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表皮覆盖</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胎生</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水生动物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飞行动物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有腿</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冬眠</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类标号</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人类</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恒温</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毛发</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哺乳动物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海龟</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冷血</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鳞片</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半</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爬行类</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鸽子</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恒温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羽毛</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鸟类</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鲸</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恒温</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毛发</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哺乳类</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9646" name="Oval 78"/>
          <p:cNvSpPr>
            <a:spLocks noChangeArrowheads="1"/>
          </p:cNvSpPr>
          <p:nvPr/>
        </p:nvSpPr>
        <p:spPr bwMode="auto">
          <a:xfrm>
            <a:off x="1568450" y="2597837"/>
            <a:ext cx="7796212" cy="2974124"/>
          </a:xfrm>
          <a:prstGeom prst="ellipse">
            <a:avLst/>
          </a:prstGeom>
          <a:noFill/>
          <a:ln w="12700">
            <a:solidFill>
              <a:srgbClr val="CC0099"/>
            </a:solidFill>
            <a:round/>
          </a:ln>
          <a:effectLst/>
        </p:spPr>
        <p:txBody>
          <a:bodyPr wrap="none" anchor="ctr"/>
          <a:lstStyle/>
          <a:p>
            <a:endParaRPr lang="zh-CN" altLang="en-US"/>
          </a:p>
        </p:txBody>
      </p:sp>
      <p:sp>
        <p:nvSpPr>
          <p:cNvPr id="749647" name="Oval 79"/>
          <p:cNvSpPr>
            <a:spLocks noChangeArrowheads="1"/>
          </p:cNvSpPr>
          <p:nvPr/>
        </p:nvSpPr>
        <p:spPr bwMode="auto">
          <a:xfrm>
            <a:off x="9696448" y="2321186"/>
            <a:ext cx="720728" cy="3308348"/>
          </a:xfrm>
          <a:prstGeom prst="ellipse">
            <a:avLst/>
          </a:prstGeom>
          <a:noFill/>
          <a:ln w="28575">
            <a:solidFill>
              <a:srgbClr val="33CCFF"/>
            </a:solidFill>
            <a:round/>
          </a:ln>
          <a:effectLst/>
        </p:spPr>
        <p:txBody>
          <a:bodyPr wrap="none" anchor="ctr"/>
          <a:lstStyle/>
          <a:p>
            <a:pPr algn="ctr"/>
            <a:endParaRPr lang="zh-CN" altLang="zh-CN"/>
          </a:p>
        </p:txBody>
      </p:sp>
      <p:sp>
        <p:nvSpPr>
          <p:cNvPr id="749648" name="Text Box 80"/>
          <p:cNvSpPr txBox="1">
            <a:spLocks noChangeArrowheads="1"/>
          </p:cNvSpPr>
          <p:nvPr/>
        </p:nvSpPr>
        <p:spPr bwMode="auto">
          <a:xfrm>
            <a:off x="5159375" y="5158154"/>
            <a:ext cx="304892" cy="369332"/>
          </a:xfrm>
          <a:prstGeom prst="rect">
            <a:avLst/>
          </a:prstGeom>
          <a:noFill/>
          <a:ln>
            <a:noFill/>
          </a:ln>
          <a:effectLst/>
        </p:spPr>
        <p:txBody>
          <a:bodyPr wrap="square">
            <a:spAutoFit/>
          </a:bodyPr>
          <a:lstStyle/>
          <a:p>
            <a:r>
              <a:rPr lang="en-US" altLang="zh-CN"/>
              <a:t>X</a:t>
            </a:r>
            <a:endParaRPr lang="en-US" altLang="zh-CN"/>
          </a:p>
        </p:txBody>
      </p:sp>
      <p:sp>
        <p:nvSpPr>
          <p:cNvPr id="749650" name="Text Box 82"/>
          <p:cNvSpPr txBox="1">
            <a:spLocks noChangeArrowheads="1"/>
          </p:cNvSpPr>
          <p:nvPr/>
        </p:nvSpPr>
        <p:spPr bwMode="auto">
          <a:xfrm>
            <a:off x="9912350" y="5231179"/>
            <a:ext cx="288862" cy="369332"/>
          </a:xfrm>
          <a:prstGeom prst="rect">
            <a:avLst/>
          </a:prstGeom>
          <a:noFill/>
          <a:ln>
            <a:noFill/>
          </a:ln>
          <a:effectLst/>
        </p:spPr>
        <p:txBody>
          <a:bodyPr wrap="square">
            <a:spAutoFit/>
          </a:bodyPr>
          <a:lstStyle/>
          <a:p>
            <a:r>
              <a:rPr lang="en-US" altLang="zh-CN"/>
              <a:t>y</a:t>
            </a:r>
            <a:endParaRPr lang="en-US" altLang="zh-CN"/>
          </a:p>
        </p:txBody>
      </p:sp>
      <p:sp>
        <p:nvSpPr>
          <p:cNvPr id="749651" name="Text Box 83"/>
          <p:cNvSpPr txBox="1">
            <a:spLocks noChangeArrowheads="1"/>
          </p:cNvSpPr>
          <p:nvPr/>
        </p:nvSpPr>
        <p:spPr bwMode="auto">
          <a:xfrm>
            <a:off x="1774824" y="5725911"/>
            <a:ext cx="1980029" cy="523220"/>
          </a:xfrm>
          <a:prstGeom prst="rect">
            <a:avLst/>
          </a:prstGeom>
          <a:noFill/>
          <a:ln>
            <a:noFill/>
          </a:ln>
          <a:effectLst/>
        </p:spPr>
        <p:txBody>
          <a:bodyPr wrap="none">
            <a:spAutoFit/>
          </a:bodyPr>
          <a:lstStyle/>
          <a:p>
            <a:r>
              <a:rPr lang="zh-CN" altLang="en-US" sz="2800" dirty="0"/>
              <a:t>分类与回归</a:t>
            </a:r>
            <a:endParaRPr lang="zh-CN" altLang="en-US" sz="2800" dirty="0"/>
          </a:p>
        </p:txBody>
      </p:sp>
      <p:sp>
        <p:nvSpPr>
          <p:cNvPr id="749652" name="Text Box 84"/>
          <p:cNvSpPr txBox="1">
            <a:spLocks noChangeArrowheads="1"/>
          </p:cNvSpPr>
          <p:nvPr/>
        </p:nvSpPr>
        <p:spPr bwMode="auto">
          <a:xfrm>
            <a:off x="2474912" y="6306764"/>
            <a:ext cx="6889750" cy="457200"/>
          </a:xfrm>
          <a:prstGeom prst="rect">
            <a:avLst/>
          </a:prstGeom>
          <a:noFill/>
          <a:ln>
            <a:noFill/>
          </a:ln>
          <a:effectLst/>
        </p:spPr>
        <p:txBody>
          <a:bodyPr wrap="none">
            <a:spAutoFit/>
          </a:bodyPr>
          <a:lstStyle/>
          <a:p>
            <a:r>
              <a:rPr lang="zh-CN" altLang="en-US" sz="2400" dirty="0"/>
              <a:t>分类目标属性</a:t>
            </a:r>
            <a:r>
              <a:rPr lang="en-US" altLang="zh-CN" sz="2400" dirty="0"/>
              <a:t>y</a:t>
            </a:r>
            <a:r>
              <a:rPr lang="zh-CN" altLang="en-US" sz="2400" dirty="0"/>
              <a:t>是离散的，回归目标属性</a:t>
            </a:r>
            <a:r>
              <a:rPr lang="en-US" altLang="zh-CN" sz="2400" dirty="0"/>
              <a:t>y</a:t>
            </a:r>
            <a:r>
              <a:rPr lang="zh-CN" altLang="en-US" sz="2400" dirty="0"/>
              <a:t>是连续的</a:t>
            </a:r>
            <a:endParaRPr lang="zh-CN" altLang="en-US" sz="2400" dirty="0"/>
          </a:p>
        </p:txBody>
      </p:sp>
      <p:sp>
        <p:nvSpPr>
          <p:cNvPr id="11" name="标题 1"/>
          <p:cNvSpPr txBox="1"/>
          <p:nvPr/>
        </p:nvSpPr>
        <p:spPr>
          <a:xfrm>
            <a:off x="381001" y="1350905"/>
            <a:ext cx="10515600" cy="1325563"/>
          </a:xfrm>
          <a:prstGeom prst="rect">
            <a:avLst/>
          </a:prstGeom>
        </p:spPr>
        <p:txBody>
          <a:bodyPr lIns="9000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13"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740533" y="2131995"/>
            <a:ext cx="8424936" cy="4839816"/>
          </a:xfrm>
          <a:ln>
            <a:solidFill>
              <a:schemeClr val="bg1"/>
            </a:solidFill>
          </a:ln>
        </p:spPr>
        <p:txBody>
          <a:bodyPr/>
          <a:lstStyle/>
          <a:p>
            <a:r>
              <a:rPr lang="zh-CN" altLang="en-US" dirty="0"/>
              <a:t>在决策树分类中，假设</a:t>
            </a:r>
            <a:r>
              <a:rPr lang="en-US" altLang="zh-CN" dirty="0"/>
              <a:t>S</a:t>
            </a:r>
            <a:r>
              <a:rPr lang="zh-CN" altLang="en-US" dirty="0"/>
              <a:t>是训练样本集合，</a:t>
            </a:r>
            <a:r>
              <a:rPr lang="en-US" altLang="zh-CN" dirty="0"/>
              <a:t>|S|</a:t>
            </a:r>
            <a:r>
              <a:rPr lang="zh-CN" altLang="en-US" dirty="0"/>
              <a:t>是训练样本数，样本划分为</a:t>
            </a:r>
            <a:r>
              <a:rPr lang="en-US" altLang="zh-CN" dirty="0"/>
              <a:t>n</a:t>
            </a:r>
            <a:r>
              <a:rPr lang="zh-CN" altLang="en-US" dirty="0"/>
              <a:t>个不同的类</a:t>
            </a:r>
            <a:r>
              <a:rPr lang="en-US" altLang="zh-CN" dirty="0"/>
              <a:t>C1,C2,….</a:t>
            </a:r>
            <a:r>
              <a:rPr lang="en-US" altLang="zh-CN" dirty="0" err="1"/>
              <a:t>Cn</a:t>
            </a:r>
            <a:r>
              <a:rPr lang="zh-CN" altLang="en-US" dirty="0"/>
              <a:t>，这些类的大小分别标记为</a:t>
            </a:r>
            <a:r>
              <a:rPr lang="en-US" altLang="zh-CN" dirty="0"/>
              <a:t>|C1|</a:t>
            </a:r>
            <a:r>
              <a:rPr lang="zh-CN" altLang="en-US" dirty="0"/>
              <a:t>，</a:t>
            </a:r>
            <a:r>
              <a:rPr lang="en-US" altLang="zh-CN" dirty="0"/>
              <a:t>|C2|</a:t>
            </a:r>
            <a:r>
              <a:rPr lang="zh-CN" altLang="en-US" dirty="0"/>
              <a:t>，</a:t>
            </a:r>
            <a:r>
              <a:rPr lang="en-US" altLang="zh-CN" dirty="0"/>
              <a:t>…..,|</a:t>
            </a:r>
            <a:r>
              <a:rPr lang="en-US" altLang="zh-CN" dirty="0" err="1"/>
              <a:t>Cn</a:t>
            </a:r>
            <a:r>
              <a:rPr lang="en-US" altLang="zh-CN" dirty="0"/>
              <a:t>|</a:t>
            </a:r>
            <a:r>
              <a:rPr lang="zh-CN" altLang="en-US" dirty="0"/>
              <a:t>。则任意样本</a:t>
            </a:r>
            <a:r>
              <a:rPr lang="en-US" altLang="zh-CN" dirty="0"/>
              <a:t>S</a:t>
            </a:r>
            <a:r>
              <a:rPr lang="zh-CN" altLang="en-US" dirty="0"/>
              <a:t>属于类</a:t>
            </a:r>
            <a:r>
              <a:rPr lang="en-US" altLang="zh-CN" dirty="0" err="1"/>
              <a:t>Ci</a:t>
            </a:r>
            <a:r>
              <a:rPr lang="zh-CN" altLang="en-US" dirty="0"/>
              <a:t>的概率为：</a:t>
            </a:r>
            <a:endParaRPr lang="en-US" altLang="zh-CN" dirty="0"/>
          </a:p>
          <a:p>
            <a:endParaRPr lang="en-US" altLang="zh-CN" dirty="0"/>
          </a:p>
          <a:p>
            <a:endParaRPr lang="en-US" altLang="zh-CN" dirty="0"/>
          </a:p>
          <a:p>
            <a:endParaRPr lang="en-US" altLang="zh-CN" dirty="0"/>
          </a:p>
          <a:p>
            <a:endParaRPr lang="zh-CN" altLang="en-US" dirty="0"/>
          </a:p>
          <a:p>
            <a:r>
              <a:rPr lang="en-US" altLang="zh-CN" dirty="0"/>
              <a:t>∑</a:t>
            </a:r>
            <a:r>
              <a:rPr lang="zh-CN" altLang="en-US" dirty="0"/>
              <a:t>是属性</a:t>
            </a:r>
            <a:r>
              <a:rPr lang="en-US" altLang="zh-CN" dirty="0"/>
              <a:t>A</a:t>
            </a:r>
            <a:r>
              <a:rPr lang="zh-CN" altLang="en-US" dirty="0"/>
              <a:t>的所有可能的值</a:t>
            </a:r>
            <a:r>
              <a:rPr lang="en-US" altLang="zh-CN" dirty="0"/>
              <a:t>v, </a:t>
            </a:r>
            <a:r>
              <a:rPr lang="en-US" altLang="zh-CN" dirty="0" err="1"/>
              <a:t>Sv</a:t>
            </a:r>
            <a:r>
              <a:rPr lang="zh-CN" altLang="en-US" dirty="0"/>
              <a:t>是属性</a:t>
            </a:r>
            <a:r>
              <a:rPr lang="en-US" altLang="zh-CN" dirty="0"/>
              <a:t>A</a:t>
            </a:r>
            <a:r>
              <a:rPr lang="zh-CN" altLang="en-US" dirty="0"/>
              <a:t>有</a:t>
            </a:r>
            <a:r>
              <a:rPr lang="en-US" altLang="zh-CN" dirty="0"/>
              <a:t>v</a:t>
            </a:r>
            <a:r>
              <a:rPr lang="zh-CN" altLang="en-US" dirty="0"/>
              <a:t>值的</a:t>
            </a:r>
            <a:r>
              <a:rPr lang="en-US" altLang="zh-CN" dirty="0"/>
              <a:t>S</a:t>
            </a:r>
            <a:r>
              <a:rPr lang="zh-CN" altLang="en-US" dirty="0"/>
              <a:t>子集</a:t>
            </a:r>
            <a:endParaRPr lang="zh-CN" altLang="en-US" dirty="0"/>
          </a:p>
          <a:p>
            <a:r>
              <a:rPr lang="en-US" altLang="zh-CN" dirty="0"/>
              <a:t>|</a:t>
            </a:r>
            <a:r>
              <a:rPr lang="en-US" altLang="zh-CN" dirty="0" err="1"/>
              <a:t>Sv</a:t>
            </a:r>
            <a:r>
              <a:rPr lang="en-US" altLang="zh-CN" dirty="0"/>
              <a:t>|</a:t>
            </a:r>
            <a:r>
              <a:rPr lang="zh-CN" altLang="en-US" dirty="0"/>
              <a:t>是</a:t>
            </a:r>
            <a:r>
              <a:rPr lang="en-US" altLang="zh-CN" dirty="0" err="1"/>
              <a:t>Sv</a:t>
            </a:r>
            <a:r>
              <a:rPr lang="en-US" altLang="zh-CN" dirty="0"/>
              <a:t> </a:t>
            </a:r>
            <a:r>
              <a:rPr lang="zh-CN" altLang="en-US" dirty="0"/>
              <a:t>中元素的个数；</a:t>
            </a:r>
            <a:r>
              <a:rPr lang="en-US" altLang="zh-CN" dirty="0"/>
              <a:t>|S|</a:t>
            </a:r>
            <a:r>
              <a:rPr lang="zh-CN" altLang="en-US" dirty="0"/>
              <a:t>是</a:t>
            </a:r>
            <a:r>
              <a:rPr lang="en-US" altLang="zh-CN" dirty="0"/>
              <a:t>S</a:t>
            </a:r>
            <a:r>
              <a:rPr lang="zh-CN" altLang="en-US" dirty="0"/>
              <a:t>中元素的个数。</a:t>
            </a:r>
            <a:endParaRPr lang="zh-CN" altLang="en-US" dirty="0"/>
          </a:p>
          <a:p>
            <a:endParaRPr lang="en-US" altLang="zh-CN" dirty="0"/>
          </a:p>
          <a:p>
            <a:endParaRPr lang="en-US" altLang="zh-CN" dirty="0"/>
          </a:p>
          <a:p>
            <a:endParaRPr lang="zh-CN" altLang="en-US" dirty="0"/>
          </a:p>
        </p:txBody>
      </p:sp>
      <p:sp>
        <p:nvSpPr>
          <p:cNvPr id="9" name="Text Box 11"/>
          <p:cNvSpPr txBox="1">
            <a:spLocks noChangeArrowheads="1"/>
          </p:cNvSpPr>
          <p:nvPr/>
        </p:nvSpPr>
        <p:spPr bwMode="auto">
          <a:xfrm>
            <a:off x="2669058" y="4953659"/>
            <a:ext cx="6510500" cy="461665"/>
          </a:xfrm>
          <a:prstGeom prst="rect">
            <a:avLst/>
          </a:prstGeom>
          <a:noFill/>
          <a:ln>
            <a:noFill/>
          </a:ln>
          <a:effectLst/>
        </p:spPr>
        <p:txBody>
          <a:bodyPr wrap="none">
            <a:spAutoFit/>
          </a:bodyPr>
          <a:lstStyle/>
          <a:p>
            <a:r>
              <a:rPr lang="en-US" altLang="zh-CN" sz="2400" dirty="0"/>
              <a:t>Entropy</a:t>
            </a:r>
            <a:r>
              <a:rPr lang="zh-CN" altLang="en-US" sz="2400" dirty="0"/>
              <a:t>（</a:t>
            </a:r>
            <a:r>
              <a:rPr lang="en-US" altLang="zh-CN" sz="2400" dirty="0"/>
              <a:t>S|A</a:t>
            </a:r>
            <a:r>
              <a:rPr lang="zh-CN" altLang="en-US" sz="2400" dirty="0"/>
              <a:t>）</a:t>
            </a:r>
            <a:r>
              <a:rPr lang="en-US" altLang="zh-CN" sz="2400" dirty="0"/>
              <a:t>=∑</a:t>
            </a:r>
            <a:r>
              <a:rPr lang="zh-CN" altLang="en-US" sz="2400" dirty="0"/>
              <a:t>（</a:t>
            </a:r>
            <a:r>
              <a:rPr lang="en-US" altLang="zh-CN" sz="2400" dirty="0"/>
              <a:t>|</a:t>
            </a:r>
            <a:r>
              <a:rPr lang="en-US" altLang="zh-CN" sz="2400" dirty="0" err="1"/>
              <a:t>Sv</a:t>
            </a:r>
            <a:r>
              <a:rPr lang="en-US" altLang="zh-CN" sz="2400" dirty="0"/>
              <a:t>|/|S|</a:t>
            </a:r>
            <a:r>
              <a:rPr lang="zh-CN" altLang="en-US" sz="2400" dirty="0"/>
              <a:t>）* </a:t>
            </a:r>
            <a:r>
              <a:rPr lang="en-US" altLang="zh-CN" sz="2400" dirty="0"/>
              <a:t>Entropy</a:t>
            </a:r>
            <a:r>
              <a:rPr lang="zh-CN" altLang="en-US" sz="2400" dirty="0"/>
              <a:t>（</a:t>
            </a:r>
            <a:r>
              <a:rPr lang="en-US" altLang="zh-CN" sz="2400" dirty="0" err="1"/>
              <a:t>Sv</a:t>
            </a:r>
            <a:r>
              <a:rPr lang="zh-CN" altLang="en-US" sz="2400" dirty="0"/>
              <a:t>）</a:t>
            </a:r>
            <a:endParaRPr lang="en-US" altLang="zh-CN" sz="2400" dirty="0"/>
          </a:p>
        </p:txBody>
      </p:sp>
      <p:graphicFrame>
        <p:nvGraphicFramePr>
          <p:cNvPr id="2" name="对象 1"/>
          <p:cNvGraphicFramePr>
            <a:graphicFrameLocks noChangeAspect="1"/>
          </p:cNvGraphicFramePr>
          <p:nvPr/>
        </p:nvGraphicFramePr>
        <p:xfrm>
          <a:off x="4017084" y="3919243"/>
          <a:ext cx="3095625" cy="898525"/>
        </p:xfrm>
        <a:graphic>
          <a:graphicData uri="http://schemas.openxmlformats.org/presentationml/2006/ole">
            <mc:AlternateContent xmlns:mc="http://schemas.openxmlformats.org/markup-compatibility/2006">
              <mc:Choice xmlns:v="urn:schemas-microsoft-com:vml" Requires="v">
                <p:oleObj spid="_x0000_s3077" name="公式" r:id="rId1" imgW="837565" imgH="431800" progId="Equation.3">
                  <p:embed/>
                </p:oleObj>
              </mc:Choice>
              <mc:Fallback>
                <p:oleObj name="公式" r:id="rId1" imgW="837565" imgH="4318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084" y="3919243"/>
                        <a:ext cx="3095625" cy="898525"/>
                      </a:xfrm>
                      <a:prstGeom prst="rect">
                        <a:avLst/>
                      </a:prstGeom>
                      <a:noFill/>
                    </p:spPr>
                  </p:pic>
                </p:oleObj>
              </mc:Fallback>
            </mc:AlternateContent>
          </a:graphicData>
        </a:graphic>
      </p:graphicFrame>
      <p:sp>
        <p:nvSpPr>
          <p:cNvPr id="10"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23" name="Group 127"/>
          <p:cNvGraphicFramePr>
            <a:graphicFrameLocks noGrp="1"/>
          </p:cNvGraphicFramePr>
          <p:nvPr/>
        </p:nvGraphicFramePr>
        <p:xfrm>
          <a:off x="2782889" y="836613"/>
          <a:ext cx="7056437" cy="5852160"/>
        </p:xfrm>
        <a:graphic>
          <a:graphicData uri="http://schemas.openxmlformats.org/drawingml/2006/table">
            <a:tbl>
              <a:tblPr/>
              <a:tblGrid>
                <a:gridCol w="798512"/>
                <a:gridCol w="868363"/>
                <a:gridCol w="952500"/>
                <a:gridCol w="954087"/>
                <a:gridCol w="1071563"/>
                <a:gridCol w="2411412"/>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6509" name="Group 141"/>
          <p:cNvGraphicFramePr>
            <a:graphicFrameLocks noGrp="1"/>
          </p:cNvGraphicFramePr>
          <p:nvPr/>
        </p:nvGraphicFramePr>
        <p:xfrm>
          <a:off x="1726959" y="1535752"/>
          <a:ext cx="4537075" cy="5290187"/>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63</a:t>
                      </a:r>
                      <a:endPar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6499" name="Text Box 131"/>
          <p:cNvSpPr txBox="1">
            <a:spLocks noChangeArrowheads="1"/>
          </p:cNvSpPr>
          <p:nvPr/>
        </p:nvSpPr>
        <p:spPr bwMode="auto">
          <a:xfrm>
            <a:off x="6528049" y="1304920"/>
            <a:ext cx="3417923" cy="461665"/>
          </a:xfrm>
          <a:prstGeom prst="rect">
            <a:avLst/>
          </a:prstGeom>
          <a:noFill/>
          <a:ln>
            <a:noFill/>
          </a:ln>
          <a:effectLst/>
        </p:spPr>
        <p:txBody>
          <a:bodyPr wrap="none">
            <a:spAutoFit/>
          </a:bodyPr>
          <a:lstStyle/>
          <a:p>
            <a:r>
              <a:rPr lang="zh-CN" altLang="en-US" sz="2400" dirty="0"/>
              <a:t>第</a:t>
            </a:r>
            <a:r>
              <a:rPr lang="en-US" altLang="zh-CN" sz="2400" dirty="0"/>
              <a:t>1</a:t>
            </a:r>
            <a:r>
              <a:rPr lang="zh-CN" altLang="en-US" sz="2400" dirty="0"/>
              <a:t>步计算决策属性的熵</a:t>
            </a:r>
            <a:endParaRPr lang="zh-CN" altLang="en-US" sz="2400" dirty="0"/>
          </a:p>
        </p:txBody>
      </p:sp>
      <p:sp>
        <p:nvSpPr>
          <p:cNvPr id="826502" name="Text Box 134"/>
          <p:cNvSpPr txBox="1">
            <a:spLocks noChangeArrowheads="1"/>
          </p:cNvSpPr>
          <p:nvPr/>
        </p:nvSpPr>
        <p:spPr bwMode="auto">
          <a:xfrm>
            <a:off x="6528049" y="1951955"/>
            <a:ext cx="5470053" cy="4093428"/>
          </a:xfrm>
          <a:prstGeom prst="rect">
            <a:avLst/>
          </a:prstGeom>
          <a:noFill/>
          <a:ln>
            <a:noFill/>
          </a:ln>
          <a:effectLst/>
        </p:spPr>
        <p:txBody>
          <a:bodyPr wrap="square">
            <a:spAutoFit/>
          </a:bodyPr>
          <a:lstStyle/>
          <a:p>
            <a:r>
              <a:rPr lang="zh-CN" altLang="en-US" sz="2000" dirty="0"/>
              <a:t>决策属性“买计算机？”。</a:t>
            </a:r>
            <a:endParaRPr lang="en-US" altLang="zh-CN" sz="2000" dirty="0"/>
          </a:p>
          <a:p>
            <a:r>
              <a:rPr lang="zh-CN" altLang="en-US" sz="2000" dirty="0"/>
              <a:t>该属性分两类：买</a:t>
            </a:r>
            <a:r>
              <a:rPr lang="en-US" altLang="zh-CN" sz="2000" dirty="0"/>
              <a:t>/</a:t>
            </a:r>
            <a:r>
              <a:rPr lang="zh-CN" altLang="en-US" sz="2000" dirty="0"/>
              <a:t>不买</a:t>
            </a:r>
            <a:endParaRPr lang="zh-CN" altLang="en-US" sz="2000" dirty="0"/>
          </a:p>
          <a:p>
            <a:endParaRPr lang="en-US" altLang="zh-CN" sz="2000" dirty="0"/>
          </a:p>
          <a:p>
            <a:r>
              <a:rPr lang="en-US" altLang="zh-CN" sz="2000" dirty="0"/>
              <a:t>|C1|(</a:t>
            </a:r>
            <a:r>
              <a:rPr lang="zh-CN" altLang="en-US" sz="2000" dirty="0"/>
              <a:t>买</a:t>
            </a:r>
            <a:r>
              <a:rPr lang="en-US" altLang="zh-CN" sz="2000" dirty="0"/>
              <a:t>)=641            </a:t>
            </a:r>
            <a:endParaRPr lang="en-US" altLang="zh-CN" sz="2000" dirty="0"/>
          </a:p>
          <a:p>
            <a:r>
              <a:rPr lang="en-US" altLang="zh-CN" sz="2000" dirty="0"/>
              <a:t>|C2|</a:t>
            </a:r>
            <a:r>
              <a:rPr lang="zh-CN" altLang="en-US" sz="2000" dirty="0"/>
              <a:t>（不买）</a:t>
            </a:r>
            <a:r>
              <a:rPr lang="en-US" altLang="zh-CN" sz="2000" dirty="0"/>
              <a:t>= 383</a:t>
            </a:r>
            <a:endParaRPr lang="en-US" altLang="zh-CN" sz="2000" dirty="0"/>
          </a:p>
          <a:p>
            <a:r>
              <a:rPr lang="en-US" altLang="zh-CN" sz="2000" dirty="0"/>
              <a:t>|D|=|C1|+|C2|=1024</a:t>
            </a:r>
            <a:endParaRPr lang="en-US" altLang="zh-CN" sz="2000" dirty="0"/>
          </a:p>
          <a:p>
            <a:endParaRPr lang="en-US" altLang="zh-CN" sz="2000" dirty="0"/>
          </a:p>
          <a:p>
            <a:r>
              <a:rPr lang="en-US" altLang="zh-CN" sz="2000" dirty="0"/>
              <a:t>P1=641/1024=0.6260</a:t>
            </a:r>
            <a:endParaRPr lang="en-US" altLang="zh-CN" sz="2000" dirty="0"/>
          </a:p>
          <a:p>
            <a:r>
              <a:rPr lang="en-US" altLang="zh-CN" sz="2000" dirty="0"/>
              <a:t>P2=383/1024=0.3740</a:t>
            </a:r>
            <a:endParaRPr lang="en-US" altLang="zh-CN" sz="2000" dirty="0"/>
          </a:p>
          <a:p>
            <a:endParaRPr lang="en-US" altLang="zh-CN" sz="2000" dirty="0"/>
          </a:p>
          <a:p>
            <a:r>
              <a:rPr lang="en-US" altLang="zh-CN" sz="2000" dirty="0"/>
              <a:t>H(D)=-P1Log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=0.9537</a:t>
            </a:r>
            <a:endParaRPr lang="en-US" altLang="zh-CN" sz="20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2482" y="6196150"/>
            <a:ext cx="2855683" cy="655585"/>
          </a:xfrm>
          <a:prstGeom prst="rect">
            <a:avLst/>
          </a:prstGeom>
          <a:noFill/>
          <a:ln w="9525">
            <a:solidFill>
              <a:schemeClr val="tx1"/>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7399" name="Group 7"/>
          <p:cNvGraphicFramePr>
            <a:graphicFrameLocks noGrp="1"/>
          </p:cNvGraphicFramePr>
          <p:nvPr/>
        </p:nvGraphicFramePr>
        <p:xfrm>
          <a:off x="1775520" y="941662"/>
          <a:ext cx="4968552" cy="5803900"/>
        </p:xfrm>
        <a:graphic>
          <a:graphicData uri="http://schemas.openxmlformats.org/drawingml/2006/table">
            <a:tbl>
              <a:tblPr/>
              <a:tblGrid>
                <a:gridCol w="561526"/>
                <a:gridCol w="611942"/>
                <a:gridCol w="671050"/>
                <a:gridCol w="671050"/>
                <a:gridCol w="756236"/>
                <a:gridCol w="1696748"/>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27520" name="Text Box 128"/>
          <p:cNvSpPr txBox="1">
            <a:spLocks noChangeArrowheads="1"/>
          </p:cNvSpPr>
          <p:nvPr/>
        </p:nvSpPr>
        <p:spPr bwMode="auto">
          <a:xfrm>
            <a:off x="6988127" y="1525029"/>
            <a:ext cx="3417923" cy="461665"/>
          </a:xfrm>
          <a:prstGeom prst="rect">
            <a:avLst/>
          </a:prstGeom>
          <a:noFill/>
          <a:ln>
            <a:noFill/>
          </a:ln>
          <a:effectLst/>
        </p:spPr>
        <p:txBody>
          <a:bodyPr wrap="none">
            <a:spAutoFit/>
          </a:bodyPr>
          <a:lstStyle/>
          <a:p>
            <a:r>
              <a:rPr lang="zh-CN" altLang="en-US" sz="2400" dirty="0"/>
              <a:t>第</a:t>
            </a:r>
            <a:r>
              <a:rPr lang="en-US" altLang="zh-CN" sz="2400" dirty="0"/>
              <a:t>2</a:t>
            </a:r>
            <a:r>
              <a:rPr lang="zh-CN" altLang="en-US" sz="2400" dirty="0"/>
              <a:t>步计算条件属性的熵</a:t>
            </a:r>
            <a:endParaRPr lang="zh-CN" altLang="en-US" sz="2400" dirty="0"/>
          </a:p>
        </p:txBody>
      </p:sp>
      <p:sp>
        <p:nvSpPr>
          <p:cNvPr id="827521" name="Text Box 129"/>
          <p:cNvSpPr txBox="1">
            <a:spLocks noChangeArrowheads="1"/>
          </p:cNvSpPr>
          <p:nvPr/>
        </p:nvSpPr>
        <p:spPr bwMode="auto">
          <a:xfrm>
            <a:off x="6988127" y="2677992"/>
            <a:ext cx="3923928" cy="1938992"/>
          </a:xfrm>
          <a:prstGeom prst="rect">
            <a:avLst/>
          </a:prstGeom>
          <a:noFill/>
          <a:ln>
            <a:noFill/>
          </a:ln>
          <a:effectLst/>
        </p:spPr>
        <p:txBody>
          <a:bodyPr wrap="square">
            <a:spAutoFit/>
          </a:bodyPr>
          <a:lstStyle/>
          <a:p>
            <a:r>
              <a:rPr lang="zh-CN" altLang="en-US" sz="2400" dirty="0"/>
              <a:t>条件属性共有</a:t>
            </a:r>
            <a:r>
              <a:rPr lang="en-US" altLang="zh-CN" sz="2400" dirty="0"/>
              <a:t>4</a:t>
            </a:r>
            <a:r>
              <a:rPr lang="zh-CN" altLang="en-US" sz="2400" dirty="0"/>
              <a:t>个：</a:t>
            </a:r>
            <a:endParaRPr lang="en-US" altLang="zh-CN" sz="2400" dirty="0"/>
          </a:p>
          <a:p>
            <a:r>
              <a:rPr lang="zh-CN" altLang="en-US" sz="2400" dirty="0"/>
              <a:t>年龄、收入、学生、信誉。</a:t>
            </a:r>
            <a:endParaRPr lang="zh-CN" altLang="en-US" sz="2400" dirty="0"/>
          </a:p>
          <a:p>
            <a:r>
              <a:rPr lang="zh-CN" altLang="en-US" sz="2400" dirty="0"/>
              <a:t>分别计算不同属性的信息增益。</a:t>
            </a:r>
            <a:endParaRPr lang="zh-CN" altLang="en-US" sz="2400" dirty="0"/>
          </a:p>
          <a:p>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552" name="Group 136"/>
          <p:cNvGraphicFramePr>
            <a:graphicFrameLocks noGrp="1"/>
          </p:cNvGraphicFramePr>
          <p:nvPr/>
        </p:nvGraphicFramePr>
        <p:xfrm>
          <a:off x="1776123" y="652744"/>
          <a:ext cx="4897239" cy="6126480"/>
        </p:xfrm>
        <a:graphic>
          <a:graphicData uri="http://schemas.openxmlformats.org/drawingml/2006/table">
            <a:tbl>
              <a:tblPr/>
              <a:tblGrid>
                <a:gridCol w="648767"/>
                <a:gridCol w="422796"/>
                <a:gridCol w="612775"/>
                <a:gridCol w="612775"/>
                <a:gridCol w="690562"/>
                <a:gridCol w="1909564"/>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8544" name="Text Box 128"/>
          <p:cNvSpPr txBox="1">
            <a:spLocks noChangeArrowheads="1"/>
          </p:cNvSpPr>
          <p:nvPr/>
        </p:nvSpPr>
        <p:spPr bwMode="auto">
          <a:xfrm>
            <a:off x="6937637" y="1319536"/>
            <a:ext cx="3028950" cy="457200"/>
          </a:xfrm>
          <a:prstGeom prst="rect">
            <a:avLst/>
          </a:prstGeom>
          <a:noFill/>
          <a:ln>
            <a:noFill/>
          </a:ln>
          <a:effectLst/>
        </p:spPr>
        <p:txBody>
          <a:bodyPr wrap="none">
            <a:spAutoFit/>
          </a:bodyPr>
          <a:lstStyle/>
          <a:p>
            <a:r>
              <a:rPr lang="zh-CN" altLang="en-US" sz="2400" dirty="0"/>
              <a:t>第</a:t>
            </a:r>
            <a:r>
              <a:rPr lang="en-US" altLang="zh-CN" sz="2400" dirty="0"/>
              <a:t>2-1</a:t>
            </a:r>
            <a:r>
              <a:rPr lang="zh-CN" altLang="en-US" sz="2400" dirty="0"/>
              <a:t>步计算年龄的熵</a:t>
            </a:r>
            <a:endParaRPr lang="zh-CN" altLang="en-US" sz="2400" dirty="0"/>
          </a:p>
        </p:txBody>
      </p:sp>
      <p:sp>
        <p:nvSpPr>
          <p:cNvPr id="828545" name="Text Box 129"/>
          <p:cNvSpPr txBox="1">
            <a:spLocks noChangeArrowheads="1"/>
          </p:cNvSpPr>
          <p:nvPr/>
        </p:nvSpPr>
        <p:spPr bwMode="auto">
          <a:xfrm>
            <a:off x="6937637" y="1825624"/>
            <a:ext cx="3371436" cy="4401205"/>
          </a:xfrm>
          <a:prstGeom prst="rect">
            <a:avLst/>
          </a:prstGeom>
          <a:noFill/>
          <a:ln>
            <a:noFill/>
          </a:ln>
          <a:effectLst/>
        </p:spPr>
        <p:txBody>
          <a:bodyPr wrap="none">
            <a:spAutoFit/>
          </a:bodyPr>
          <a:lstStyle/>
          <a:p>
            <a:r>
              <a:rPr lang="zh-CN" altLang="en-US" sz="2000" dirty="0"/>
              <a:t>年龄共分三个组：</a:t>
            </a:r>
            <a:endParaRPr lang="zh-CN" altLang="en-US" sz="2000" dirty="0"/>
          </a:p>
          <a:p>
            <a:r>
              <a:rPr lang="zh-CN" altLang="en-US" sz="2000" dirty="0"/>
              <a:t>       青年、中年、老年</a:t>
            </a:r>
            <a:endParaRPr lang="zh-CN" altLang="en-US" sz="2000" dirty="0"/>
          </a:p>
          <a:p>
            <a:r>
              <a:rPr lang="zh-CN" altLang="en-US" sz="2000" dirty="0"/>
              <a:t>青年买与不买比例为</a:t>
            </a:r>
            <a:r>
              <a:rPr lang="en-US" altLang="zh-CN" sz="2000" dirty="0"/>
              <a:t>128/256</a:t>
            </a:r>
            <a:endParaRPr lang="en-US" altLang="zh-CN" sz="2000" dirty="0"/>
          </a:p>
          <a:p>
            <a:endParaRPr lang="en-US" altLang="zh-CN" sz="2000" dirty="0"/>
          </a:p>
          <a:p>
            <a:r>
              <a:rPr lang="en-US" altLang="zh-CN" sz="2000" dirty="0"/>
              <a:t>|D11|(</a:t>
            </a:r>
            <a:r>
              <a:rPr lang="zh-CN" altLang="en-US" sz="2000" dirty="0"/>
              <a:t>买</a:t>
            </a:r>
            <a:r>
              <a:rPr lang="en-US" altLang="zh-CN" sz="2000" dirty="0"/>
              <a:t>)=128            </a:t>
            </a:r>
            <a:endParaRPr lang="en-US" altLang="zh-CN" sz="2000" dirty="0"/>
          </a:p>
          <a:p>
            <a:r>
              <a:rPr lang="en-US" altLang="zh-CN" sz="2000" dirty="0"/>
              <a:t>|D12|(</a:t>
            </a:r>
            <a:r>
              <a:rPr lang="zh-CN" altLang="en-US" sz="2000" dirty="0"/>
              <a:t>不买</a:t>
            </a:r>
            <a:r>
              <a:rPr lang="en-US" altLang="zh-CN" sz="2000" dirty="0"/>
              <a:t>)= 256</a:t>
            </a:r>
            <a:endParaRPr lang="en-US" altLang="zh-CN" sz="2000" dirty="0"/>
          </a:p>
          <a:p>
            <a:r>
              <a:rPr lang="en-US" altLang="zh-CN" sz="2000" dirty="0"/>
              <a:t>|D1|=384</a:t>
            </a:r>
            <a:endParaRPr lang="en-US" altLang="zh-CN" sz="2000" dirty="0"/>
          </a:p>
          <a:p>
            <a:endParaRPr lang="en-US" altLang="zh-CN" sz="2000" dirty="0"/>
          </a:p>
          <a:p>
            <a:r>
              <a:rPr lang="en-US" altLang="zh-CN" sz="2000" dirty="0"/>
              <a:t>P1=128/384</a:t>
            </a:r>
            <a:endParaRPr lang="en-US" altLang="zh-CN" sz="2000" dirty="0"/>
          </a:p>
          <a:p>
            <a:r>
              <a:rPr lang="en-US" altLang="zh-CN" sz="2000" dirty="0"/>
              <a:t>P2=256/384</a:t>
            </a:r>
            <a:endParaRPr lang="en-US" altLang="zh-CN" sz="2000" dirty="0"/>
          </a:p>
          <a:p>
            <a:endParaRPr lang="en-US" altLang="zh-CN" sz="2000" dirty="0"/>
          </a:p>
          <a:p>
            <a:r>
              <a:rPr lang="en-US" altLang="zh-CN" sz="2000" dirty="0"/>
              <a:t>H(D1)=-P1Log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=0.9183</a:t>
            </a:r>
            <a:endParaRPr lang="en-US" altLang="zh-CN" sz="2000"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7637" y="6205256"/>
            <a:ext cx="4860032" cy="527661"/>
          </a:xfrm>
          <a:prstGeom prst="rect">
            <a:avLst/>
          </a:prstGeom>
          <a:noFill/>
          <a:ln w="9525">
            <a:solidFill>
              <a:schemeClr val="tx1"/>
            </a:solid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469" name="Group 5"/>
          <p:cNvGraphicFramePr>
            <a:graphicFrameLocks noGrp="1"/>
          </p:cNvGraphicFramePr>
          <p:nvPr/>
        </p:nvGraphicFramePr>
        <p:xfrm>
          <a:off x="1834081" y="558915"/>
          <a:ext cx="5112072" cy="6126480"/>
        </p:xfrm>
        <a:graphic>
          <a:graphicData uri="http://schemas.openxmlformats.org/drawingml/2006/table">
            <a:tbl>
              <a:tblPr/>
              <a:tblGrid>
                <a:gridCol w="577747"/>
                <a:gridCol w="629618"/>
                <a:gridCol w="690434"/>
                <a:gridCol w="690434"/>
                <a:gridCol w="778079"/>
                <a:gridCol w="1745760"/>
              </a:tblGrid>
              <a:tr h="552419">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5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0590" name="Text Box 126"/>
          <p:cNvSpPr txBox="1">
            <a:spLocks noChangeArrowheads="1"/>
          </p:cNvSpPr>
          <p:nvPr/>
        </p:nvSpPr>
        <p:spPr bwMode="auto">
          <a:xfrm>
            <a:off x="7195289" y="1315617"/>
            <a:ext cx="3028950" cy="457200"/>
          </a:xfrm>
          <a:prstGeom prst="rect">
            <a:avLst/>
          </a:prstGeom>
          <a:noFill/>
          <a:ln>
            <a:noFill/>
          </a:ln>
          <a:effectLst/>
        </p:spPr>
        <p:txBody>
          <a:bodyPr wrap="none">
            <a:spAutoFit/>
          </a:bodyPr>
          <a:lstStyle/>
          <a:p>
            <a:r>
              <a:rPr lang="zh-CN" altLang="en-US" sz="2400" dirty="0"/>
              <a:t>第</a:t>
            </a:r>
            <a:r>
              <a:rPr lang="en-US" altLang="zh-CN" sz="2400" dirty="0"/>
              <a:t>2-2</a:t>
            </a:r>
            <a:r>
              <a:rPr lang="zh-CN" altLang="en-US" sz="2400" dirty="0"/>
              <a:t>步计算年龄的熵</a:t>
            </a:r>
            <a:endParaRPr lang="zh-CN" altLang="en-US" sz="2400" dirty="0"/>
          </a:p>
        </p:txBody>
      </p:sp>
      <p:sp>
        <p:nvSpPr>
          <p:cNvPr id="830591" name="Text Box 127"/>
          <p:cNvSpPr txBox="1">
            <a:spLocks noChangeArrowheads="1"/>
          </p:cNvSpPr>
          <p:nvPr/>
        </p:nvSpPr>
        <p:spPr bwMode="auto">
          <a:xfrm>
            <a:off x="7216055" y="2077617"/>
            <a:ext cx="3222229" cy="4401205"/>
          </a:xfrm>
          <a:prstGeom prst="rect">
            <a:avLst/>
          </a:prstGeom>
          <a:noFill/>
          <a:ln>
            <a:noFill/>
          </a:ln>
          <a:effectLst/>
        </p:spPr>
        <p:txBody>
          <a:bodyPr wrap="none">
            <a:spAutoFit/>
          </a:bodyPr>
          <a:lstStyle/>
          <a:p>
            <a:r>
              <a:rPr lang="zh-CN" altLang="en-US" sz="2000" dirty="0"/>
              <a:t>年龄共分三个组：</a:t>
            </a:r>
            <a:endParaRPr lang="zh-CN" altLang="en-US" sz="2000" dirty="0"/>
          </a:p>
          <a:p>
            <a:r>
              <a:rPr lang="zh-CN" altLang="en-US" sz="2000" dirty="0"/>
              <a:t>       青年、中年、老年</a:t>
            </a:r>
            <a:endParaRPr lang="zh-CN" altLang="en-US" sz="2000" dirty="0"/>
          </a:p>
          <a:p>
            <a:r>
              <a:rPr lang="zh-CN" altLang="en-US" sz="2000" dirty="0"/>
              <a:t>中年买与不买比例为</a:t>
            </a:r>
            <a:r>
              <a:rPr lang="en-US" altLang="zh-CN" sz="2000" dirty="0"/>
              <a:t>256/0</a:t>
            </a:r>
            <a:endParaRPr lang="en-US" altLang="zh-CN" sz="2000" dirty="0"/>
          </a:p>
          <a:p>
            <a:endParaRPr lang="en-US" altLang="zh-CN" sz="2000" dirty="0"/>
          </a:p>
          <a:p>
            <a:r>
              <a:rPr lang="en-US" altLang="zh-CN" sz="2000" dirty="0"/>
              <a:t>|D21|(</a:t>
            </a:r>
            <a:r>
              <a:rPr lang="zh-CN" altLang="en-US" sz="2000" dirty="0"/>
              <a:t>买</a:t>
            </a:r>
            <a:r>
              <a:rPr lang="en-US" altLang="zh-CN" sz="2000" dirty="0"/>
              <a:t>)=256            </a:t>
            </a:r>
            <a:endParaRPr lang="en-US" altLang="zh-CN" sz="2000" dirty="0"/>
          </a:p>
          <a:p>
            <a:r>
              <a:rPr lang="en-US" altLang="zh-CN" sz="2000" dirty="0"/>
              <a:t>|D22|(</a:t>
            </a:r>
            <a:r>
              <a:rPr lang="zh-CN" altLang="en-US" sz="2000" dirty="0"/>
              <a:t>不买</a:t>
            </a:r>
            <a:r>
              <a:rPr lang="en-US" altLang="zh-CN" sz="2000" dirty="0"/>
              <a:t>)= 0</a:t>
            </a:r>
            <a:endParaRPr lang="en-US" altLang="zh-CN" sz="2000" dirty="0"/>
          </a:p>
          <a:p>
            <a:r>
              <a:rPr lang="en-US" altLang="zh-CN" sz="2000" dirty="0"/>
              <a:t>|D2|=256</a:t>
            </a:r>
            <a:endParaRPr lang="en-US" altLang="zh-CN" sz="2000" dirty="0"/>
          </a:p>
          <a:p>
            <a:endParaRPr lang="en-US" altLang="zh-CN" sz="2000" dirty="0"/>
          </a:p>
          <a:p>
            <a:r>
              <a:rPr lang="en-US" altLang="zh-CN" sz="2000" dirty="0"/>
              <a:t>P1=256/256</a:t>
            </a:r>
            <a:endParaRPr lang="en-US" altLang="zh-CN" sz="2000" dirty="0"/>
          </a:p>
          <a:p>
            <a:r>
              <a:rPr lang="en-US" altLang="zh-CN" sz="2000" dirty="0"/>
              <a:t>P2=0/256</a:t>
            </a:r>
            <a:endParaRPr lang="en-US" altLang="zh-CN" sz="2000" dirty="0"/>
          </a:p>
          <a:p>
            <a:endParaRPr lang="en-US" altLang="zh-CN" sz="2000" dirty="0"/>
          </a:p>
          <a:p>
            <a:r>
              <a:rPr lang="en-US" altLang="zh-CN" sz="2000" dirty="0"/>
              <a:t>H(D2)=-P1Log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=0</a:t>
            </a:r>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1493" name="Group 5"/>
          <p:cNvGraphicFramePr>
            <a:graphicFrameLocks noGrp="1"/>
          </p:cNvGraphicFramePr>
          <p:nvPr/>
        </p:nvGraphicFramePr>
        <p:xfrm>
          <a:off x="1596010" y="96728"/>
          <a:ext cx="5364087" cy="6644640"/>
        </p:xfrm>
        <a:graphic>
          <a:graphicData uri="http://schemas.openxmlformats.org/drawingml/2006/table">
            <a:tbl>
              <a:tblPr/>
              <a:tblGrid>
                <a:gridCol w="606228"/>
                <a:gridCol w="660657"/>
                <a:gridCol w="724471"/>
                <a:gridCol w="724471"/>
                <a:gridCol w="816437"/>
                <a:gridCol w="1831823"/>
              </a:tblGrid>
              <a:tr h="56069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9821">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1614" name="Text Box 126"/>
          <p:cNvSpPr txBox="1">
            <a:spLocks noChangeArrowheads="1"/>
          </p:cNvSpPr>
          <p:nvPr/>
        </p:nvSpPr>
        <p:spPr bwMode="auto">
          <a:xfrm>
            <a:off x="7224554" y="1368424"/>
            <a:ext cx="3028950" cy="457200"/>
          </a:xfrm>
          <a:prstGeom prst="rect">
            <a:avLst/>
          </a:prstGeom>
          <a:noFill/>
          <a:ln>
            <a:noFill/>
          </a:ln>
          <a:effectLst/>
        </p:spPr>
        <p:txBody>
          <a:bodyPr wrap="none">
            <a:spAutoFit/>
          </a:bodyPr>
          <a:lstStyle/>
          <a:p>
            <a:r>
              <a:rPr lang="zh-CN" altLang="en-US" sz="2400" dirty="0"/>
              <a:t>第</a:t>
            </a:r>
            <a:r>
              <a:rPr lang="en-US" altLang="zh-CN" sz="2400" dirty="0"/>
              <a:t>2-3</a:t>
            </a:r>
            <a:r>
              <a:rPr lang="zh-CN" altLang="en-US" sz="2400" dirty="0"/>
              <a:t>步计算年龄的熵</a:t>
            </a:r>
            <a:endParaRPr lang="zh-CN" altLang="en-US" sz="2400" dirty="0"/>
          </a:p>
        </p:txBody>
      </p:sp>
      <p:sp>
        <p:nvSpPr>
          <p:cNvPr id="831615" name="Text Box 127"/>
          <p:cNvSpPr txBox="1">
            <a:spLocks noChangeArrowheads="1"/>
          </p:cNvSpPr>
          <p:nvPr/>
        </p:nvSpPr>
        <p:spPr bwMode="auto">
          <a:xfrm>
            <a:off x="7224554" y="2340163"/>
            <a:ext cx="3371436" cy="4401205"/>
          </a:xfrm>
          <a:prstGeom prst="rect">
            <a:avLst/>
          </a:prstGeom>
          <a:noFill/>
          <a:ln>
            <a:noFill/>
          </a:ln>
          <a:effectLst/>
        </p:spPr>
        <p:txBody>
          <a:bodyPr wrap="none">
            <a:spAutoFit/>
          </a:bodyPr>
          <a:lstStyle/>
          <a:p>
            <a:r>
              <a:rPr lang="zh-CN" altLang="en-US" sz="2000" dirty="0"/>
              <a:t>年龄共分三个组：</a:t>
            </a:r>
            <a:endParaRPr lang="zh-CN" altLang="en-US" sz="2000" dirty="0"/>
          </a:p>
          <a:p>
            <a:r>
              <a:rPr lang="zh-CN" altLang="en-US" sz="2000" dirty="0"/>
              <a:t>       青年、中年、老年</a:t>
            </a:r>
            <a:endParaRPr lang="zh-CN" altLang="en-US" sz="2000" dirty="0"/>
          </a:p>
          <a:p>
            <a:r>
              <a:rPr lang="zh-CN" altLang="en-US" sz="2000" dirty="0"/>
              <a:t>老年买与不买比例为</a:t>
            </a:r>
            <a:r>
              <a:rPr lang="en-US" altLang="zh-CN" sz="2000" dirty="0"/>
              <a:t>125/127</a:t>
            </a:r>
            <a:endParaRPr lang="en-US" altLang="zh-CN" sz="2000" dirty="0"/>
          </a:p>
          <a:p>
            <a:endParaRPr lang="en-US" altLang="zh-CN" sz="2000" dirty="0"/>
          </a:p>
          <a:p>
            <a:r>
              <a:rPr lang="en-US" altLang="zh-CN" sz="2000" dirty="0"/>
              <a:t>|D31|(</a:t>
            </a:r>
            <a:r>
              <a:rPr lang="zh-CN" altLang="en-US" sz="2000" dirty="0"/>
              <a:t>买</a:t>
            </a:r>
            <a:r>
              <a:rPr lang="en-US" altLang="zh-CN" sz="2000" dirty="0"/>
              <a:t>)=125            </a:t>
            </a:r>
            <a:endParaRPr lang="en-US" altLang="zh-CN" sz="2000" dirty="0"/>
          </a:p>
          <a:p>
            <a:r>
              <a:rPr lang="en-US" altLang="zh-CN" sz="2000" dirty="0"/>
              <a:t>|D32|</a:t>
            </a:r>
            <a:r>
              <a:rPr lang="zh-CN" altLang="en-US" sz="2000" dirty="0"/>
              <a:t>（不买）</a:t>
            </a:r>
            <a:r>
              <a:rPr lang="en-US" altLang="zh-CN" sz="2000" dirty="0"/>
              <a:t>=127</a:t>
            </a:r>
            <a:endParaRPr lang="en-US" altLang="zh-CN" sz="2000" dirty="0"/>
          </a:p>
          <a:p>
            <a:r>
              <a:rPr lang="en-US" altLang="zh-CN" sz="2000" dirty="0"/>
              <a:t>|D3|=S1+S2=252</a:t>
            </a:r>
            <a:endParaRPr lang="en-US" altLang="zh-CN" sz="2000" dirty="0"/>
          </a:p>
          <a:p>
            <a:endParaRPr lang="en-US" altLang="zh-CN" sz="2000" dirty="0"/>
          </a:p>
          <a:p>
            <a:r>
              <a:rPr lang="en-US" altLang="zh-CN" sz="2000" dirty="0"/>
              <a:t>P1=125/252</a:t>
            </a:r>
            <a:endParaRPr lang="en-US" altLang="zh-CN" sz="2000" dirty="0"/>
          </a:p>
          <a:p>
            <a:r>
              <a:rPr lang="en-US" altLang="zh-CN" sz="2000" dirty="0"/>
              <a:t>P2=127/252</a:t>
            </a:r>
            <a:endParaRPr lang="en-US" altLang="zh-CN" sz="2000" dirty="0"/>
          </a:p>
          <a:p>
            <a:endParaRPr lang="en-US" altLang="zh-CN" sz="2000" dirty="0"/>
          </a:p>
          <a:p>
            <a:r>
              <a:rPr lang="en-US" altLang="zh-CN" sz="2000" dirty="0"/>
              <a:t>H(D3)=-P1Log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endParaRPr lang="en-US" altLang="zh-CN" sz="2000" dirty="0"/>
          </a:p>
          <a:p>
            <a:r>
              <a:rPr lang="en-US" altLang="zh-CN" sz="2000" dirty="0"/>
              <a:t>    =0.9157</a:t>
            </a:r>
            <a:endParaRPr lang="en-US" altLang="zh-CN"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517" name="Group 5"/>
          <p:cNvGraphicFramePr>
            <a:graphicFrameLocks noGrp="1"/>
          </p:cNvGraphicFramePr>
          <p:nvPr/>
        </p:nvGraphicFramePr>
        <p:xfrm>
          <a:off x="1631504" y="265272"/>
          <a:ext cx="5251896" cy="6603527"/>
        </p:xfrm>
        <a:graphic>
          <a:graphicData uri="http://schemas.openxmlformats.org/drawingml/2006/table">
            <a:tbl>
              <a:tblPr/>
              <a:tblGrid>
                <a:gridCol w="593549"/>
                <a:gridCol w="646840"/>
                <a:gridCol w="709319"/>
                <a:gridCol w="709319"/>
                <a:gridCol w="799360"/>
                <a:gridCol w="1793509"/>
              </a:tblGrid>
              <a:tr h="57956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92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2638" name="Text Box 126"/>
          <p:cNvSpPr txBox="1">
            <a:spLocks noChangeArrowheads="1"/>
          </p:cNvSpPr>
          <p:nvPr/>
        </p:nvSpPr>
        <p:spPr bwMode="auto">
          <a:xfrm>
            <a:off x="7188666" y="1452951"/>
            <a:ext cx="3070071" cy="461665"/>
          </a:xfrm>
          <a:prstGeom prst="rect">
            <a:avLst/>
          </a:prstGeom>
          <a:noFill/>
          <a:ln>
            <a:noFill/>
          </a:ln>
          <a:effectLst/>
        </p:spPr>
        <p:txBody>
          <a:bodyPr wrap="none">
            <a:spAutoFit/>
          </a:bodyPr>
          <a:lstStyle/>
          <a:p>
            <a:r>
              <a:rPr lang="zh-CN" altLang="en-US" sz="2400" dirty="0"/>
              <a:t>第</a:t>
            </a:r>
            <a:r>
              <a:rPr lang="en-US" altLang="zh-CN" sz="2400" dirty="0"/>
              <a:t>2-4</a:t>
            </a:r>
            <a:r>
              <a:rPr lang="zh-CN" altLang="en-US" sz="2400" dirty="0"/>
              <a:t>步计算年龄的熵</a:t>
            </a:r>
            <a:endParaRPr lang="zh-CN" altLang="en-US" sz="2400" dirty="0"/>
          </a:p>
        </p:txBody>
      </p:sp>
      <p:sp>
        <p:nvSpPr>
          <p:cNvPr id="832639" name="Text Box 127"/>
          <p:cNvSpPr txBox="1">
            <a:spLocks noChangeArrowheads="1"/>
          </p:cNvSpPr>
          <p:nvPr/>
        </p:nvSpPr>
        <p:spPr bwMode="auto">
          <a:xfrm>
            <a:off x="7188666" y="2204724"/>
            <a:ext cx="4634057" cy="4664075"/>
          </a:xfrm>
          <a:prstGeom prst="rect">
            <a:avLst/>
          </a:prstGeom>
          <a:noFill/>
          <a:ln>
            <a:noFill/>
          </a:ln>
          <a:effectLst/>
        </p:spPr>
        <p:txBody>
          <a:bodyPr wrap="square">
            <a:spAutoFit/>
          </a:bodyPr>
          <a:lstStyle/>
          <a:p>
            <a:r>
              <a:rPr lang="zh-CN" altLang="en-US" sz="2000" dirty="0"/>
              <a:t>年龄共分三个组：</a:t>
            </a:r>
            <a:endParaRPr lang="zh-CN" altLang="en-US" sz="2000" dirty="0"/>
          </a:p>
          <a:p>
            <a:r>
              <a:rPr lang="zh-CN" altLang="en-US" sz="2000" dirty="0"/>
              <a:t>       青年、中年、老年</a:t>
            </a:r>
            <a:endParaRPr lang="zh-CN" altLang="en-US" sz="2000" dirty="0"/>
          </a:p>
          <a:p>
            <a:r>
              <a:rPr lang="zh-CN" altLang="en-US" sz="2000" dirty="0"/>
              <a:t>所占比例</a:t>
            </a:r>
            <a:endParaRPr lang="zh-CN" altLang="en-US" sz="2000" dirty="0"/>
          </a:p>
          <a:p>
            <a:r>
              <a:rPr lang="zh-CN" altLang="en-US" sz="2000" dirty="0"/>
              <a:t>青年组 </a:t>
            </a:r>
            <a:r>
              <a:rPr lang="en-US" altLang="zh-CN" sz="2000" dirty="0"/>
              <a:t>384/1025=0.375</a:t>
            </a:r>
            <a:endParaRPr lang="en-US" altLang="zh-CN" sz="2000" dirty="0"/>
          </a:p>
          <a:p>
            <a:r>
              <a:rPr lang="zh-CN" altLang="en-US" sz="2000" dirty="0"/>
              <a:t>中年组 </a:t>
            </a:r>
            <a:r>
              <a:rPr lang="en-US" altLang="zh-CN" sz="2000" dirty="0"/>
              <a:t>256/1024=0.25</a:t>
            </a:r>
            <a:endParaRPr lang="en-US" altLang="zh-CN" sz="2000" dirty="0"/>
          </a:p>
          <a:p>
            <a:r>
              <a:rPr lang="zh-CN" altLang="en-US" sz="2000" dirty="0"/>
              <a:t>老年组 </a:t>
            </a:r>
            <a:r>
              <a:rPr lang="en-US" altLang="zh-CN" sz="2000" dirty="0"/>
              <a:t>384/1024=0.375</a:t>
            </a:r>
            <a:endParaRPr lang="en-US" altLang="zh-CN" sz="2000" dirty="0"/>
          </a:p>
          <a:p>
            <a:endParaRPr lang="en-US" altLang="zh-CN" sz="2000" dirty="0"/>
          </a:p>
          <a:p>
            <a:r>
              <a:rPr lang="zh-CN" altLang="en-US" sz="2000" dirty="0"/>
              <a:t>计算年龄的平均信息期望</a:t>
            </a:r>
            <a:endParaRPr lang="zh-CN" altLang="en-US" sz="2000" dirty="0"/>
          </a:p>
          <a:p>
            <a:r>
              <a:rPr lang="en-US" altLang="zh-CN" sz="2000" dirty="0"/>
              <a:t>E</a:t>
            </a:r>
            <a:r>
              <a:rPr lang="zh-CN" altLang="en-US" sz="2000" dirty="0"/>
              <a:t>（年龄）</a:t>
            </a:r>
            <a:r>
              <a:rPr lang="en-US" altLang="zh-CN" sz="2000" dirty="0"/>
              <a:t>=0.375*0.9183+</a:t>
            </a:r>
            <a:endParaRPr lang="en-US" altLang="zh-CN" sz="2000" dirty="0"/>
          </a:p>
          <a:p>
            <a:r>
              <a:rPr lang="en-US" altLang="zh-CN" sz="2000" dirty="0"/>
              <a:t>                    0.25*0+</a:t>
            </a:r>
            <a:endParaRPr lang="en-US" altLang="zh-CN" sz="2000" dirty="0"/>
          </a:p>
          <a:p>
            <a:r>
              <a:rPr lang="en-US" altLang="zh-CN" sz="2000" dirty="0"/>
              <a:t>                    0.375*0.9157</a:t>
            </a:r>
            <a:endParaRPr lang="en-US" altLang="zh-CN" sz="2000" dirty="0"/>
          </a:p>
          <a:p>
            <a:r>
              <a:rPr lang="en-US" altLang="zh-CN" sz="2000" dirty="0"/>
              <a:t>                  =0.6877</a:t>
            </a:r>
            <a:endParaRPr lang="en-US" altLang="zh-CN" sz="2000" dirty="0"/>
          </a:p>
          <a:p>
            <a:r>
              <a:rPr lang="en-US" altLang="zh-CN" sz="2000" dirty="0"/>
              <a:t>G</a:t>
            </a:r>
            <a:r>
              <a:rPr lang="zh-CN" altLang="en-US" sz="2000" dirty="0"/>
              <a:t>（年龄信息增益）</a:t>
            </a:r>
            <a:endParaRPr lang="zh-CN" altLang="en-US" sz="2000" dirty="0"/>
          </a:p>
          <a:p>
            <a:r>
              <a:rPr lang="zh-CN" altLang="en-US" sz="2000" dirty="0"/>
              <a:t>                  </a:t>
            </a:r>
            <a:r>
              <a:rPr lang="en-US" altLang="zh-CN" sz="2000" dirty="0"/>
              <a:t>=0.9537-0.6877</a:t>
            </a:r>
            <a:endParaRPr lang="en-US" altLang="zh-CN" sz="2000" dirty="0"/>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endParaRPr lang="zh-CN" altLang="en-US" sz="2000"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3541" name="Group 5"/>
          <p:cNvGraphicFramePr>
            <a:graphicFrameLocks noGrp="1"/>
          </p:cNvGraphicFramePr>
          <p:nvPr/>
        </p:nvGraphicFramePr>
        <p:xfrm>
          <a:off x="1595900" y="213360"/>
          <a:ext cx="5185220" cy="6644640"/>
        </p:xfrm>
        <a:graphic>
          <a:graphicData uri="http://schemas.openxmlformats.org/drawingml/2006/table">
            <a:tbl>
              <a:tblPr/>
              <a:tblGrid>
                <a:gridCol w="586014"/>
                <a:gridCol w="638628"/>
                <a:gridCol w="700313"/>
                <a:gridCol w="700313"/>
                <a:gridCol w="789212"/>
                <a:gridCol w="1770740"/>
              </a:tblGrid>
              <a:tr h="60897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2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3662" name="Text Box 126"/>
          <p:cNvSpPr txBox="1">
            <a:spLocks noChangeArrowheads="1"/>
          </p:cNvSpPr>
          <p:nvPr/>
        </p:nvSpPr>
        <p:spPr bwMode="auto">
          <a:xfrm>
            <a:off x="7176121" y="1500733"/>
            <a:ext cx="2941831" cy="461665"/>
          </a:xfrm>
          <a:prstGeom prst="rect">
            <a:avLst/>
          </a:prstGeom>
          <a:noFill/>
          <a:ln>
            <a:noFill/>
          </a:ln>
          <a:effectLst/>
        </p:spPr>
        <p:txBody>
          <a:bodyPr wrap="none">
            <a:spAutoFit/>
          </a:bodyPr>
          <a:lstStyle/>
          <a:p>
            <a:r>
              <a:rPr lang="zh-CN" altLang="en-US" sz="2400" dirty="0"/>
              <a:t>第</a:t>
            </a:r>
            <a:r>
              <a:rPr lang="en-US" altLang="zh-CN" sz="2400" dirty="0"/>
              <a:t>3</a:t>
            </a:r>
            <a:r>
              <a:rPr lang="zh-CN" altLang="en-US" sz="2400" dirty="0"/>
              <a:t>步  计算收入的熵</a:t>
            </a:r>
            <a:endParaRPr lang="zh-CN" altLang="en-US" sz="2400" dirty="0"/>
          </a:p>
        </p:txBody>
      </p:sp>
      <p:sp>
        <p:nvSpPr>
          <p:cNvPr id="833663" name="Text Box 127"/>
          <p:cNvSpPr txBox="1">
            <a:spLocks noChangeArrowheads="1"/>
          </p:cNvSpPr>
          <p:nvPr/>
        </p:nvSpPr>
        <p:spPr bwMode="auto">
          <a:xfrm>
            <a:off x="7176121" y="2300288"/>
            <a:ext cx="3332163" cy="1920875"/>
          </a:xfrm>
          <a:prstGeom prst="rect">
            <a:avLst/>
          </a:prstGeom>
          <a:noFill/>
          <a:ln>
            <a:noFill/>
          </a:ln>
          <a:effectLst/>
        </p:spPr>
        <p:txBody>
          <a:bodyPr wrap="none">
            <a:spAutoFit/>
          </a:bodyPr>
          <a:lstStyle/>
          <a:p>
            <a:r>
              <a:rPr lang="zh-CN" altLang="en-US" sz="2000" dirty="0"/>
              <a:t>收入共分三个组：</a:t>
            </a:r>
            <a:endParaRPr lang="zh-CN" altLang="en-US" sz="2000" dirty="0"/>
          </a:p>
          <a:p>
            <a:r>
              <a:rPr lang="zh-CN" altLang="en-US" sz="2000" dirty="0"/>
              <a:t>       高、中、低</a:t>
            </a:r>
            <a:endParaRPr lang="zh-CN" altLang="en-US" sz="2000" dirty="0"/>
          </a:p>
          <a:p>
            <a:r>
              <a:rPr lang="en-US" altLang="zh-CN" sz="2000" dirty="0"/>
              <a:t>E</a:t>
            </a:r>
            <a:r>
              <a:rPr lang="zh-CN" altLang="en-US" sz="2000" dirty="0"/>
              <a:t>（收入）</a:t>
            </a:r>
            <a:r>
              <a:rPr lang="en-US" altLang="zh-CN" sz="2000" dirty="0"/>
              <a:t>=0.9361</a:t>
            </a:r>
            <a:endParaRPr lang="en-US" altLang="zh-CN" sz="2000" dirty="0"/>
          </a:p>
          <a:p>
            <a:r>
              <a:rPr lang="zh-CN" altLang="en-US" sz="2000" dirty="0"/>
              <a:t>收入信息增益</a:t>
            </a:r>
            <a:r>
              <a:rPr lang="en-US" altLang="zh-CN" sz="2000" dirty="0"/>
              <a:t>=0.9537-0.9361</a:t>
            </a:r>
            <a:endParaRPr lang="en-US" altLang="zh-CN" sz="2000" dirty="0"/>
          </a:p>
          <a:p>
            <a:r>
              <a:rPr lang="en-US" altLang="zh-CN" sz="2000" dirty="0"/>
              <a:t>                       =0.0176 </a:t>
            </a:r>
            <a:r>
              <a:rPr lang="en-US" altLang="zh-CN" sz="2000" dirty="0">
                <a:solidFill>
                  <a:srgbClr val="FF0000"/>
                </a:solidFill>
              </a:rPr>
              <a:t>(2)</a:t>
            </a:r>
            <a:endParaRPr lang="en-US" altLang="zh-CN" sz="2000" dirty="0">
              <a:solidFill>
                <a:srgbClr val="FF0000"/>
              </a:solidFill>
            </a:endParaRPr>
          </a:p>
          <a:p>
            <a:endParaRPr lang="en-US" altLang="zh-CN" sz="2000"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4565" name="Group 5"/>
          <p:cNvGraphicFramePr>
            <a:graphicFrameLocks noGrp="1"/>
          </p:cNvGraphicFramePr>
          <p:nvPr/>
        </p:nvGraphicFramePr>
        <p:xfrm>
          <a:off x="1524000" y="188640"/>
          <a:ext cx="5364162" cy="6644640"/>
        </p:xfrm>
        <a:graphic>
          <a:graphicData uri="http://schemas.openxmlformats.org/drawingml/2006/table">
            <a:tbl>
              <a:tblPr/>
              <a:tblGrid>
                <a:gridCol w="606238"/>
                <a:gridCol w="660666"/>
                <a:gridCol w="724481"/>
                <a:gridCol w="724481"/>
                <a:gridCol w="816448"/>
                <a:gridCol w="1831848"/>
              </a:tblGrid>
              <a:tr h="62710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4686" name="Text Box 126"/>
          <p:cNvSpPr txBox="1">
            <a:spLocks noChangeArrowheads="1"/>
          </p:cNvSpPr>
          <p:nvPr/>
        </p:nvSpPr>
        <p:spPr bwMode="auto">
          <a:xfrm>
            <a:off x="7161663" y="1414923"/>
            <a:ext cx="2810385" cy="461665"/>
          </a:xfrm>
          <a:prstGeom prst="rect">
            <a:avLst/>
          </a:prstGeom>
          <a:noFill/>
          <a:ln>
            <a:noFill/>
          </a:ln>
          <a:effectLst/>
        </p:spPr>
        <p:txBody>
          <a:bodyPr wrap="none">
            <a:spAutoFit/>
          </a:bodyPr>
          <a:lstStyle/>
          <a:p>
            <a:r>
              <a:rPr lang="zh-CN" altLang="en-US" sz="2400" dirty="0"/>
              <a:t>第</a:t>
            </a:r>
            <a:r>
              <a:rPr lang="en-US" altLang="zh-CN" sz="2400" dirty="0"/>
              <a:t>4</a:t>
            </a:r>
            <a:r>
              <a:rPr lang="zh-CN" altLang="en-US" sz="2400" dirty="0"/>
              <a:t>步计算学生的熵</a:t>
            </a:r>
            <a:endParaRPr lang="zh-CN" altLang="en-US" sz="2400" dirty="0"/>
          </a:p>
        </p:txBody>
      </p:sp>
      <p:sp>
        <p:nvSpPr>
          <p:cNvPr id="834687" name="Text Box 127"/>
          <p:cNvSpPr txBox="1">
            <a:spLocks noChangeArrowheads="1"/>
          </p:cNvSpPr>
          <p:nvPr/>
        </p:nvSpPr>
        <p:spPr bwMode="auto">
          <a:xfrm>
            <a:off x="7161663" y="2132857"/>
            <a:ext cx="3332162" cy="1616075"/>
          </a:xfrm>
          <a:prstGeom prst="rect">
            <a:avLst/>
          </a:prstGeom>
          <a:noFill/>
          <a:ln>
            <a:noFill/>
          </a:ln>
          <a:effectLst/>
        </p:spPr>
        <p:txBody>
          <a:bodyPr wrap="none">
            <a:spAutoFit/>
          </a:bodyPr>
          <a:lstStyle/>
          <a:p>
            <a:r>
              <a:rPr lang="zh-CN" altLang="en-US" sz="2000" dirty="0"/>
              <a:t>学生共分二个组：</a:t>
            </a:r>
            <a:endParaRPr lang="zh-CN" altLang="en-US" sz="2000" dirty="0"/>
          </a:p>
          <a:p>
            <a:r>
              <a:rPr lang="zh-CN" altLang="en-US" sz="2000" dirty="0"/>
              <a:t>       学生、非学生</a:t>
            </a:r>
            <a:endParaRPr lang="zh-CN" altLang="en-US" sz="2000" dirty="0"/>
          </a:p>
          <a:p>
            <a:r>
              <a:rPr lang="en-US" altLang="zh-CN" sz="2000" dirty="0"/>
              <a:t>E</a:t>
            </a:r>
            <a:r>
              <a:rPr lang="zh-CN" altLang="en-US" sz="2000" dirty="0"/>
              <a:t>（学生）</a:t>
            </a:r>
            <a:r>
              <a:rPr lang="en-US" altLang="zh-CN" sz="2000" dirty="0"/>
              <a:t>=0.7811</a:t>
            </a:r>
            <a:endParaRPr lang="en-US" altLang="zh-CN" sz="2000" dirty="0"/>
          </a:p>
          <a:p>
            <a:r>
              <a:rPr lang="zh-CN" altLang="en-US" sz="2000" dirty="0"/>
              <a:t>年龄信息增益</a:t>
            </a:r>
            <a:r>
              <a:rPr lang="en-US" altLang="zh-CN" sz="2000" dirty="0"/>
              <a:t>=0.9537-0.7811</a:t>
            </a:r>
            <a:endParaRPr lang="en-US" altLang="zh-CN" sz="2000" dirty="0"/>
          </a:p>
          <a:p>
            <a:r>
              <a:rPr lang="en-US" altLang="zh-CN" sz="2000" dirty="0"/>
              <a:t>                        =0.1726  </a:t>
            </a:r>
            <a:r>
              <a:rPr lang="zh-CN" altLang="en-US" sz="2000" dirty="0">
                <a:solidFill>
                  <a:srgbClr val="FF0000"/>
                </a:solidFill>
              </a:rPr>
              <a:t>（</a:t>
            </a:r>
            <a:r>
              <a:rPr lang="en-US" altLang="zh-CN" sz="2000" dirty="0">
                <a:solidFill>
                  <a:srgbClr val="FF0000"/>
                </a:solidFill>
              </a:rPr>
              <a:t>3</a:t>
            </a:r>
            <a:r>
              <a:rPr lang="zh-CN" altLang="en-US" sz="2000" dirty="0">
                <a:solidFill>
                  <a:srgbClr val="FF0000"/>
                </a:solidFill>
              </a:rPr>
              <a:t>）</a:t>
            </a:r>
            <a:endParaRPr lang="zh-CN" altLang="en-US" sz="2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9" name="Text Box 9"/>
          <p:cNvSpPr txBox="1">
            <a:spLocks noChangeArrowheads="1"/>
          </p:cNvSpPr>
          <p:nvPr/>
        </p:nvSpPr>
        <p:spPr bwMode="auto">
          <a:xfrm>
            <a:off x="1770958" y="2804121"/>
            <a:ext cx="8650084" cy="3046988"/>
          </a:xfrm>
          <a:prstGeom prst="rect">
            <a:avLst/>
          </a:prstGeom>
          <a:noFill/>
          <a:ln>
            <a:noFill/>
          </a:ln>
          <a:effectLst/>
        </p:spPr>
        <p:txBody>
          <a:bodyPr wrap="square">
            <a:spAutoFit/>
          </a:bodyPr>
          <a:lstStyle/>
          <a:p>
            <a:r>
              <a:rPr lang="en-US" altLang="zh-CN" sz="2400" dirty="0"/>
              <a:t>        </a:t>
            </a:r>
            <a:r>
              <a:rPr lang="zh-CN" altLang="en-US" sz="2400" dirty="0"/>
              <a:t>通过以上对分类问题一般方法的描述，可以看出分类问题</a:t>
            </a:r>
            <a:endParaRPr lang="zh-CN" altLang="en-US" sz="2400" dirty="0"/>
          </a:p>
          <a:p>
            <a:r>
              <a:rPr lang="zh-CN" altLang="en-US" sz="2400" dirty="0"/>
              <a:t>一般包括两个步骤：</a:t>
            </a:r>
            <a:endParaRPr lang="zh-CN" altLang="en-US" sz="2400" dirty="0"/>
          </a:p>
          <a:p>
            <a:endParaRPr lang="zh-CN" altLang="en-US" sz="2400" dirty="0"/>
          </a:p>
          <a:p>
            <a:r>
              <a:rPr lang="zh-CN" altLang="en-US" sz="2400" dirty="0"/>
              <a:t>         </a:t>
            </a:r>
            <a:r>
              <a:rPr lang="en-US" altLang="zh-CN" sz="2400" dirty="0"/>
              <a:t>1</a:t>
            </a:r>
            <a:r>
              <a:rPr lang="zh-CN" altLang="en-US" sz="2400" dirty="0"/>
              <a:t>、模型构建（归纳）</a:t>
            </a:r>
            <a:endParaRPr lang="zh-CN" altLang="en-US" sz="2400" dirty="0"/>
          </a:p>
          <a:p>
            <a:r>
              <a:rPr lang="zh-CN" altLang="en-US" sz="2400" dirty="0"/>
              <a:t>         通过对训练集合的归纳，建立分类模型。</a:t>
            </a:r>
            <a:endParaRPr lang="zh-CN" altLang="en-US" sz="2400" dirty="0"/>
          </a:p>
          <a:p>
            <a:endParaRPr lang="zh-CN" altLang="en-US" sz="2400" dirty="0"/>
          </a:p>
          <a:p>
            <a:r>
              <a:rPr lang="zh-CN" altLang="en-US" sz="2400" dirty="0"/>
              <a:t>         </a:t>
            </a:r>
            <a:r>
              <a:rPr lang="en-US" altLang="zh-CN" sz="2400" dirty="0"/>
              <a:t>2</a:t>
            </a:r>
            <a:r>
              <a:rPr lang="zh-CN" altLang="en-US" sz="2400" dirty="0"/>
              <a:t>、预测应用（推论）</a:t>
            </a:r>
            <a:endParaRPr lang="zh-CN" altLang="en-US" sz="2400" dirty="0"/>
          </a:p>
          <a:p>
            <a:r>
              <a:rPr lang="zh-CN" altLang="en-US" sz="2400" dirty="0"/>
              <a:t>         根据建立的分类模型，对测试集合进行测试。</a:t>
            </a:r>
            <a:endParaRPr lang="zh-CN" altLang="en-US" sz="2400" dirty="0"/>
          </a:p>
        </p:txBody>
      </p:sp>
      <p:sp>
        <p:nvSpPr>
          <p:cNvPr id="5" name="标题 1"/>
          <p:cNvSpPr txBox="1"/>
          <p:nvPr/>
        </p:nvSpPr>
        <p:spPr>
          <a:xfrm>
            <a:off x="1970088" y="569913"/>
            <a:ext cx="82296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3600" dirty="0"/>
          </a:p>
        </p:txBody>
      </p:sp>
      <p:sp>
        <p:nvSpPr>
          <p:cNvPr id="6" name="标题 1"/>
          <p:cNvSpPr txBox="1"/>
          <p:nvPr/>
        </p:nvSpPr>
        <p:spPr>
          <a:xfrm>
            <a:off x="486508" y="1177926"/>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t>解决分类问题的一般方法</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5589" name="Group 5"/>
          <p:cNvGraphicFramePr>
            <a:graphicFrameLocks noGrp="1"/>
          </p:cNvGraphicFramePr>
          <p:nvPr/>
        </p:nvGraphicFramePr>
        <p:xfrm>
          <a:off x="1631504" y="116632"/>
          <a:ext cx="5329684" cy="6625818"/>
        </p:xfrm>
        <a:graphic>
          <a:graphicData uri="http://schemas.openxmlformats.org/drawingml/2006/table">
            <a:tbl>
              <a:tblPr/>
              <a:tblGrid>
                <a:gridCol w="602339"/>
                <a:gridCol w="656420"/>
                <a:gridCol w="719825"/>
                <a:gridCol w="719825"/>
                <a:gridCol w="811202"/>
                <a:gridCol w="1820073"/>
              </a:tblGrid>
              <a:tr h="47193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2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5710" name="Text Box 126"/>
          <p:cNvSpPr txBox="1">
            <a:spLocks noChangeArrowheads="1"/>
          </p:cNvSpPr>
          <p:nvPr/>
        </p:nvSpPr>
        <p:spPr bwMode="auto">
          <a:xfrm>
            <a:off x="7323229" y="1531299"/>
            <a:ext cx="2802370" cy="461665"/>
          </a:xfrm>
          <a:prstGeom prst="rect">
            <a:avLst/>
          </a:prstGeom>
          <a:noFill/>
          <a:ln>
            <a:noFill/>
          </a:ln>
          <a:effectLst/>
        </p:spPr>
        <p:txBody>
          <a:bodyPr wrap="none">
            <a:spAutoFit/>
          </a:bodyPr>
          <a:lstStyle/>
          <a:p>
            <a:r>
              <a:rPr lang="zh-CN" altLang="en-US" sz="2400" dirty="0"/>
              <a:t>第</a:t>
            </a:r>
            <a:r>
              <a:rPr lang="en-US" altLang="zh-CN" sz="2400" dirty="0"/>
              <a:t>5</a:t>
            </a:r>
            <a:r>
              <a:rPr lang="zh-CN" altLang="en-US" sz="2400" dirty="0"/>
              <a:t>步计算信誉的熵</a:t>
            </a:r>
            <a:endParaRPr lang="zh-CN" altLang="en-US" sz="2400" dirty="0"/>
          </a:p>
        </p:txBody>
      </p:sp>
      <p:sp>
        <p:nvSpPr>
          <p:cNvPr id="835711" name="Text Box 127"/>
          <p:cNvSpPr txBox="1">
            <a:spLocks noChangeArrowheads="1"/>
          </p:cNvSpPr>
          <p:nvPr/>
        </p:nvSpPr>
        <p:spPr bwMode="auto">
          <a:xfrm>
            <a:off x="7256951" y="2293206"/>
            <a:ext cx="3332162" cy="1616075"/>
          </a:xfrm>
          <a:prstGeom prst="rect">
            <a:avLst/>
          </a:prstGeom>
          <a:noFill/>
          <a:ln>
            <a:noFill/>
          </a:ln>
          <a:effectLst/>
        </p:spPr>
        <p:txBody>
          <a:bodyPr wrap="none">
            <a:spAutoFit/>
          </a:bodyPr>
          <a:lstStyle/>
          <a:p>
            <a:r>
              <a:rPr lang="zh-CN" altLang="en-US" sz="2000" dirty="0"/>
              <a:t>信誉分二个组：</a:t>
            </a:r>
            <a:endParaRPr lang="zh-CN" altLang="en-US" sz="2000" dirty="0"/>
          </a:p>
          <a:p>
            <a:r>
              <a:rPr lang="zh-CN" altLang="en-US" sz="2000" dirty="0"/>
              <a:t>       良好，优秀</a:t>
            </a:r>
            <a:endParaRPr lang="zh-CN" altLang="en-US" sz="2000" dirty="0"/>
          </a:p>
          <a:p>
            <a:r>
              <a:rPr lang="en-US" altLang="zh-CN" sz="2000" dirty="0"/>
              <a:t>E</a:t>
            </a:r>
            <a:r>
              <a:rPr lang="zh-CN" altLang="en-US" sz="2000" dirty="0"/>
              <a:t>（信誉）</a:t>
            </a:r>
            <a:r>
              <a:rPr lang="en-US" altLang="zh-CN" sz="2000" dirty="0"/>
              <a:t>= 0.9048</a:t>
            </a:r>
            <a:endParaRPr lang="en-US" altLang="zh-CN" sz="2000" dirty="0"/>
          </a:p>
          <a:p>
            <a:r>
              <a:rPr lang="zh-CN" altLang="en-US" sz="2000" dirty="0"/>
              <a:t>信誉信息增益</a:t>
            </a:r>
            <a:r>
              <a:rPr lang="en-US" altLang="zh-CN" sz="2000" dirty="0"/>
              <a:t>=0.9537-0.9048</a:t>
            </a:r>
            <a:endParaRPr lang="en-US" altLang="zh-CN" sz="2000" dirty="0"/>
          </a:p>
          <a:p>
            <a:r>
              <a:rPr lang="en-US" altLang="zh-CN" sz="2000" dirty="0"/>
              <a:t>                        =0.0453  </a:t>
            </a:r>
            <a:r>
              <a:rPr lang="zh-CN" altLang="en-US" sz="2000" dirty="0">
                <a:solidFill>
                  <a:srgbClr val="FF0000"/>
                </a:solidFill>
              </a:rPr>
              <a:t>（</a:t>
            </a:r>
            <a:r>
              <a:rPr lang="en-US" altLang="zh-CN" sz="2000" dirty="0">
                <a:solidFill>
                  <a:srgbClr val="FF0000"/>
                </a:solidFill>
              </a:rPr>
              <a:t>4</a:t>
            </a:r>
            <a:r>
              <a:rPr lang="zh-CN" altLang="en-US" sz="2000" dirty="0">
                <a:solidFill>
                  <a:srgbClr val="FF0000"/>
                </a:solidFill>
              </a:rPr>
              <a:t>）</a:t>
            </a:r>
            <a:endParaRPr lang="zh-CN" altLang="en-US" sz="200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6614" name="Group 6"/>
          <p:cNvGraphicFramePr>
            <a:graphicFrameLocks noGrp="1"/>
          </p:cNvGraphicFramePr>
          <p:nvPr/>
        </p:nvGraphicFramePr>
        <p:xfrm>
          <a:off x="1703513" y="908721"/>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4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6735" name="Text Box 127"/>
          <p:cNvSpPr txBox="1">
            <a:spLocks noChangeArrowheads="1"/>
          </p:cNvSpPr>
          <p:nvPr/>
        </p:nvSpPr>
        <p:spPr bwMode="auto">
          <a:xfrm>
            <a:off x="7342674" y="1563261"/>
            <a:ext cx="2504212" cy="400110"/>
          </a:xfrm>
          <a:prstGeom prst="rect">
            <a:avLst/>
          </a:prstGeom>
          <a:noFill/>
          <a:ln>
            <a:noFill/>
          </a:ln>
          <a:effectLst/>
        </p:spPr>
        <p:txBody>
          <a:bodyPr wrap="none">
            <a:spAutoFit/>
          </a:bodyPr>
          <a:lstStyle/>
          <a:p>
            <a:r>
              <a:rPr lang="zh-CN" altLang="en-US" sz="2000" dirty="0"/>
              <a:t>第</a:t>
            </a:r>
            <a:r>
              <a:rPr lang="en-US" altLang="zh-CN" sz="2000" dirty="0"/>
              <a:t>6</a:t>
            </a:r>
            <a:r>
              <a:rPr lang="zh-CN" altLang="en-US" sz="2000" dirty="0"/>
              <a:t>步计算选择节点  </a:t>
            </a:r>
            <a:endParaRPr lang="zh-CN" altLang="en-US" sz="2000" dirty="0"/>
          </a:p>
        </p:txBody>
      </p:sp>
      <p:sp>
        <p:nvSpPr>
          <p:cNvPr id="836736" name="Text Box 128"/>
          <p:cNvSpPr txBox="1">
            <a:spLocks noChangeArrowheads="1"/>
          </p:cNvSpPr>
          <p:nvPr/>
        </p:nvSpPr>
        <p:spPr bwMode="auto">
          <a:xfrm>
            <a:off x="7271238" y="2291925"/>
            <a:ext cx="3375025" cy="3749675"/>
          </a:xfrm>
          <a:prstGeom prst="rect">
            <a:avLst/>
          </a:prstGeom>
          <a:noFill/>
          <a:ln>
            <a:noFill/>
          </a:ln>
          <a:effectLst/>
        </p:spPr>
        <p:txBody>
          <a:bodyPr wrap="none">
            <a:spAutoFit/>
          </a:bodyPr>
          <a:lstStyle/>
          <a:p>
            <a:endParaRPr lang="en-US" altLang="zh-CN" sz="2000" dirty="0"/>
          </a:p>
          <a:p>
            <a:r>
              <a:rPr lang="zh-CN" altLang="en-US" sz="2000" dirty="0"/>
              <a:t>年龄信息增益</a:t>
            </a:r>
            <a:r>
              <a:rPr lang="en-US" altLang="zh-CN" sz="2000" dirty="0"/>
              <a:t>=0.9537-0.6877</a:t>
            </a:r>
            <a:endParaRPr lang="en-US" altLang="zh-CN" sz="2000" dirty="0"/>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endParaRPr lang="zh-CN" altLang="en-US" sz="2000" dirty="0">
              <a:solidFill>
                <a:srgbClr val="FF0000"/>
              </a:solidFill>
            </a:endParaRPr>
          </a:p>
          <a:p>
            <a:endParaRPr lang="zh-CN" altLang="en-US" sz="2000" dirty="0"/>
          </a:p>
          <a:p>
            <a:r>
              <a:rPr lang="zh-CN" altLang="en-US" sz="2000" dirty="0"/>
              <a:t>收入信息增益</a:t>
            </a:r>
            <a:r>
              <a:rPr lang="en-US" altLang="zh-CN" sz="2000" dirty="0"/>
              <a:t>=0.9537-0.9361</a:t>
            </a:r>
            <a:endParaRPr lang="en-US" altLang="zh-CN" sz="2000" dirty="0"/>
          </a:p>
          <a:p>
            <a:r>
              <a:rPr lang="en-US" altLang="zh-CN" sz="2000" dirty="0"/>
              <a:t>                       =0.0176    </a:t>
            </a:r>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a:t>
            </a:r>
            <a:endParaRPr lang="zh-CN" altLang="en-US" sz="2000" dirty="0">
              <a:solidFill>
                <a:srgbClr val="FF0000"/>
              </a:solidFill>
            </a:endParaRPr>
          </a:p>
          <a:p>
            <a:endParaRPr lang="zh-CN" altLang="en-US" sz="2000" dirty="0">
              <a:solidFill>
                <a:srgbClr val="FF0000"/>
              </a:solidFill>
            </a:endParaRPr>
          </a:p>
          <a:p>
            <a:r>
              <a:rPr lang="zh-CN" altLang="en-US" sz="2000" dirty="0"/>
              <a:t>年龄信息增益</a:t>
            </a:r>
            <a:r>
              <a:rPr lang="en-US" altLang="zh-CN" sz="2000" dirty="0"/>
              <a:t>=0.9537-0.7811</a:t>
            </a:r>
            <a:endParaRPr lang="en-US" altLang="zh-CN" sz="2000" dirty="0"/>
          </a:p>
          <a:p>
            <a:r>
              <a:rPr lang="en-US" altLang="zh-CN" sz="2000" dirty="0"/>
              <a:t>                        =0.1726   </a:t>
            </a:r>
            <a:r>
              <a:rPr lang="zh-CN" altLang="en-US" sz="2000" dirty="0">
                <a:solidFill>
                  <a:srgbClr val="FF0000"/>
                </a:solidFill>
              </a:rPr>
              <a:t>（</a:t>
            </a:r>
            <a:r>
              <a:rPr lang="en-US" altLang="zh-CN" sz="2000" dirty="0">
                <a:solidFill>
                  <a:srgbClr val="FF0000"/>
                </a:solidFill>
              </a:rPr>
              <a:t>3</a:t>
            </a:r>
            <a:r>
              <a:rPr lang="zh-CN" altLang="en-US" sz="2000" dirty="0">
                <a:solidFill>
                  <a:srgbClr val="FF0000"/>
                </a:solidFill>
              </a:rPr>
              <a:t>）</a:t>
            </a:r>
            <a:endParaRPr lang="zh-CN" altLang="en-US" sz="2000" dirty="0"/>
          </a:p>
          <a:p>
            <a:endParaRPr lang="zh-CN" altLang="en-US" sz="2000" dirty="0"/>
          </a:p>
          <a:p>
            <a:r>
              <a:rPr lang="zh-CN" altLang="en-US" sz="2000" dirty="0"/>
              <a:t>信誉信息增益</a:t>
            </a:r>
            <a:r>
              <a:rPr lang="en-US" altLang="zh-CN" sz="2000" dirty="0"/>
              <a:t>=0.9537-0.9048</a:t>
            </a:r>
            <a:endParaRPr lang="en-US" altLang="zh-CN" sz="2000" dirty="0"/>
          </a:p>
          <a:p>
            <a:r>
              <a:rPr lang="en-US" altLang="zh-CN" sz="2000" dirty="0"/>
              <a:t>                        =0.0453   </a:t>
            </a:r>
            <a:r>
              <a:rPr lang="zh-CN" altLang="en-US" sz="2000" dirty="0">
                <a:solidFill>
                  <a:srgbClr val="FF0000"/>
                </a:solidFill>
              </a:rPr>
              <a:t>（</a:t>
            </a:r>
            <a:r>
              <a:rPr lang="en-US" altLang="zh-CN" sz="2000" dirty="0">
                <a:solidFill>
                  <a:srgbClr val="FF0000"/>
                </a:solidFill>
              </a:rPr>
              <a:t>4</a:t>
            </a:r>
            <a:r>
              <a:rPr lang="zh-CN" altLang="en-US" sz="2000" dirty="0">
                <a:solidFill>
                  <a:srgbClr val="FF0000"/>
                </a:solidFill>
              </a:rPr>
              <a:t>）</a:t>
            </a:r>
            <a:endParaRPr lang="zh-CN" altLang="en-US" sz="2000" dirty="0">
              <a:solidFill>
                <a:srgbClr val="FF0000"/>
              </a:solidFill>
            </a:endParaRPr>
          </a:p>
        </p:txBody>
      </p:sp>
      <p:sp>
        <p:nvSpPr>
          <p:cNvPr id="836737" name="AutoShape 129"/>
          <p:cNvSpPr>
            <a:spLocks noChangeArrowheads="1"/>
          </p:cNvSpPr>
          <p:nvPr/>
        </p:nvSpPr>
        <p:spPr bwMode="auto">
          <a:xfrm>
            <a:off x="6386513" y="1123951"/>
            <a:ext cx="646112" cy="43926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785" name="Group 153"/>
          <p:cNvGraphicFramePr>
            <a:graphicFrameLocks noGrp="1"/>
          </p:cNvGraphicFramePr>
          <p:nvPr/>
        </p:nvGraphicFramePr>
        <p:xfrm>
          <a:off x="1703513" y="2593293"/>
          <a:ext cx="4537075" cy="2987040"/>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7758" name="Rectangle 126"/>
          <p:cNvSpPr>
            <a:spLocks noChangeArrowheads="1"/>
          </p:cNvSpPr>
          <p:nvPr/>
        </p:nvSpPr>
        <p:spPr bwMode="auto">
          <a:xfrm>
            <a:off x="8112126" y="2152529"/>
            <a:ext cx="1223963" cy="503237"/>
          </a:xfrm>
          <a:prstGeom prst="rect">
            <a:avLst/>
          </a:prstGeom>
          <a:solidFill>
            <a:schemeClr val="tx2">
              <a:lumMod val="25000"/>
              <a:lumOff val="75000"/>
            </a:schemeClr>
          </a:solidFill>
          <a:ln w="9525">
            <a:solidFill>
              <a:schemeClr val="tx1"/>
            </a:solidFill>
            <a:miter lim="800000"/>
          </a:ln>
          <a:effectLst/>
        </p:spPr>
        <p:txBody>
          <a:bodyPr wrap="none" anchor="ctr"/>
          <a:lstStyle/>
          <a:p>
            <a:pPr algn="ctr"/>
            <a:r>
              <a:rPr lang="zh-CN" altLang="en-US"/>
              <a:t>年龄</a:t>
            </a:r>
            <a:endParaRPr lang="zh-CN" altLang="en-US"/>
          </a:p>
        </p:txBody>
      </p:sp>
      <p:sp>
        <p:nvSpPr>
          <p:cNvPr id="837760" name="Line 128"/>
          <p:cNvSpPr>
            <a:spLocks noChangeShapeType="1"/>
          </p:cNvSpPr>
          <p:nvPr/>
        </p:nvSpPr>
        <p:spPr bwMode="auto">
          <a:xfrm flipH="1">
            <a:off x="7104064" y="2657354"/>
            <a:ext cx="1584325" cy="935037"/>
          </a:xfrm>
          <a:prstGeom prst="line">
            <a:avLst/>
          </a:prstGeom>
          <a:noFill/>
          <a:ln w="9525">
            <a:solidFill>
              <a:schemeClr val="tx1"/>
            </a:solidFill>
            <a:round/>
            <a:tailEnd type="triangle" w="med" len="med"/>
          </a:ln>
          <a:effectLst/>
        </p:spPr>
        <p:txBody>
          <a:bodyPr/>
          <a:lstStyle/>
          <a:p>
            <a:endParaRPr lang="zh-CN" altLang="en-US"/>
          </a:p>
        </p:txBody>
      </p:sp>
      <p:sp>
        <p:nvSpPr>
          <p:cNvPr id="837761" name="Line 129"/>
          <p:cNvSpPr>
            <a:spLocks noChangeShapeType="1"/>
          </p:cNvSpPr>
          <p:nvPr/>
        </p:nvSpPr>
        <p:spPr bwMode="auto">
          <a:xfrm>
            <a:off x="8688388" y="2657354"/>
            <a:ext cx="0" cy="1152525"/>
          </a:xfrm>
          <a:prstGeom prst="line">
            <a:avLst/>
          </a:prstGeom>
          <a:noFill/>
          <a:ln w="9525">
            <a:solidFill>
              <a:schemeClr val="tx1"/>
            </a:solidFill>
            <a:round/>
            <a:tailEnd type="triangle" w="med" len="med"/>
          </a:ln>
          <a:effectLst/>
        </p:spPr>
        <p:txBody>
          <a:bodyPr/>
          <a:lstStyle/>
          <a:p>
            <a:endParaRPr lang="zh-CN" altLang="en-US"/>
          </a:p>
        </p:txBody>
      </p:sp>
      <p:sp>
        <p:nvSpPr>
          <p:cNvPr id="837762" name="Line 130"/>
          <p:cNvSpPr>
            <a:spLocks noChangeShapeType="1"/>
          </p:cNvSpPr>
          <p:nvPr/>
        </p:nvSpPr>
        <p:spPr bwMode="auto">
          <a:xfrm>
            <a:off x="8688388" y="2657353"/>
            <a:ext cx="1511300" cy="863600"/>
          </a:xfrm>
          <a:prstGeom prst="line">
            <a:avLst/>
          </a:prstGeom>
          <a:noFill/>
          <a:ln w="9525">
            <a:solidFill>
              <a:schemeClr val="tx1"/>
            </a:solidFill>
            <a:round/>
            <a:tailEnd type="triangle" w="med" len="med"/>
          </a:ln>
          <a:effectLst/>
        </p:spPr>
        <p:txBody>
          <a:bodyPr/>
          <a:lstStyle/>
          <a:p>
            <a:endParaRPr lang="zh-CN" altLang="en-US"/>
          </a:p>
        </p:txBody>
      </p:sp>
      <p:sp>
        <p:nvSpPr>
          <p:cNvPr id="837763" name="Text Box 131"/>
          <p:cNvSpPr txBox="1">
            <a:spLocks noChangeArrowheads="1"/>
          </p:cNvSpPr>
          <p:nvPr/>
        </p:nvSpPr>
        <p:spPr bwMode="auto">
          <a:xfrm>
            <a:off x="7032626" y="2728790"/>
            <a:ext cx="646331" cy="369332"/>
          </a:xfrm>
          <a:prstGeom prst="rect">
            <a:avLst/>
          </a:prstGeom>
          <a:noFill/>
          <a:ln>
            <a:noFill/>
          </a:ln>
          <a:effectLst/>
        </p:spPr>
        <p:txBody>
          <a:bodyPr wrap="none">
            <a:spAutoFit/>
          </a:bodyPr>
          <a:lstStyle/>
          <a:p>
            <a:r>
              <a:rPr lang="zh-CN" altLang="en-US"/>
              <a:t>青年</a:t>
            </a:r>
            <a:endParaRPr lang="zh-CN" altLang="en-US"/>
          </a:p>
        </p:txBody>
      </p:sp>
      <p:sp>
        <p:nvSpPr>
          <p:cNvPr id="837764" name="Text Box 132"/>
          <p:cNvSpPr txBox="1">
            <a:spLocks noChangeArrowheads="1"/>
          </p:cNvSpPr>
          <p:nvPr/>
        </p:nvSpPr>
        <p:spPr bwMode="auto">
          <a:xfrm>
            <a:off x="8255001" y="2992315"/>
            <a:ext cx="646331" cy="369332"/>
          </a:xfrm>
          <a:prstGeom prst="rect">
            <a:avLst/>
          </a:prstGeom>
          <a:noFill/>
          <a:ln>
            <a:noFill/>
          </a:ln>
          <a:effectLst/>
        </p:spPr>
        <p:txBody>
          <a:bodyPr wrap="none">
            <a:spAutoFit/>
          </a:bodyPr>
          <a:lstStyle/>
          <a:p>
            <a:r>
              <a:rPr lang="zh-CN" altLang="en-US"/>
              <a:t>中年</a:t>
            </a:r>
            <a:endParaRPr lang="zh-CN" altLang="en-US"/>
          </a:p>
        </p:txBody>
      </p:sp>
      <p:sp>
        <p:nvSpPr>
          <p:cNvPr id="837765" name="Text Box 133"/>
          <p:cNvSpPr txBox="1">
            <a:spLocks noChangeArrowheads="1"/>
          </p:cNvSpPr>
          <p:nvPr/>
        </p:nvSpPr>
        <p:spPr bwMode="auto">
          <a:xfrm>
            <a:off x="9405939" y="2728790"/>
            <a:ext cx="646331" cy="369332"/>
          </a:xfrm>
          <a:prstGeom prst="rect">
            <a:avLst/>
          </a:prstGeom>
          <a:noFill/>
          <a:ln>
            <a:noFill/>
          </a:ln>
          <a:effectLst/>
        </p:spPr>
        <p:txBody>
          <a:bodyPr wrap="none">
            <a:spAutoFit/>
          </a:bodyPr>
          <a:lstStyle/>
          <a:p>
            <a:r>
              <a:rPr lang="zh-CN" altLang="en-US"/>
              <a:t>老年</a:t>
            </a:r>
            <a:endParaRPr lang="zh-CN" altLang="en-US"/>
          </a:p>
        </p:txBody>
      </p:sp>
      <p:sp>
        <p:nvSpPr>
          <p:cNvPr id="837766" name="Oval 134"/>
          <p:cNvSpPr>
            <a:spLocks noChangeArrowheads="1"/>
          </p:cNvSpPr>
          <p:nvPr/>
        </p:nvSpPr>
        <p:spPr bwMode="auto">
          <a:xfrm>
            <a:off x="6672264" y="3520954"/>
            <a:ext cx="719137" cy="1512887"/>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37767" name="Text Box 135"/>
          <p:cNvSpPr txBox="1">
            <a:spLocks noChangeArrowheads="1"/>
          </p:cNvSpPr>
          <p:nvPr/>
        </p:nvSpPr>
        <p:spPr bwMode="auto">
          <a:xfrm>
            <a:off x="6600826" y="3881316"/>
            <a:ext cx="646331" cy="646331"/>
          </a:xfrm>
          <a:prstGeom prst="rect">
            <a:avLst/>
          </a:prstGeom>
          <a:noFill/>
          <a:ln>
            <a:noFill/>
          </a:ln>
          <a:effectLst/>
        </p:spPr>
        <p:txBody>
          <a:bodyPr wrap="none">
            <a:spAutoFit/>
          </a:bodyPr>
          <a:lstStyle/>
          <a:p>
            <a:r>
              <a:rPr lang="zh-CN" altLang="en-US"/>
              <a:t>买</a:t>
            </a:r>
            <a:r>
              <a:rPr lang="en-US" altLang="zh-CN"/>
              <a:t>/</a:t>
            </a:r>
            <a:endParaRPr lang="en-US" altLang="zh-CN"/>
          </a:p>
          <a:p>
            <a:r>
              <a:rPr lang="zh-CN" altLang="en-US"/>
              <a:t>不买</a:t>
            </a:r>
            <a:endParaRPr lang="zh-CN" altLang="en-US"/>
          </a:p>
        </p:txBody>
      </p:sp>
      <p:sp>
        <p:nvSpPr>
          <p:cNvPr id="837768" name="Oval 136"/>
          <p:cNvSpPr>
            <a:spLocks noChangeArrowheads="1"/>
          </p:cNvSpPr>
          <p:nvPr/>
        </p:nvSpPr>
        <p:spPr bwMode="auto">
          <a:xfrm>
            <a:off x="8183563" y="3809878"/>
            <a:ext cx="1008062" cy="792162"/>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37769" name="Text Box 137"/>
          <p:cNvSpPr txBox="1">
            <a:spLocks noChangeArrowheads="1"/>
          </p:cNvSpPr>
          <p:nvPr/>
        </p:nvSpPr>
        <p:spPr bwMode="auto">
          <a:xfrm>
            <a:off x="8401050" y="4000378"/>
            <a:ext cx="415498" cy="369332"/>
          </a:xfrm>
          <a:prstGeom prst="rect">
            <a:avLst/>
          </a:prstGeom>
          <a:noFill/>
          <a:ln>
            <a:noFill/>
          </a:ln>
          <a:effectLst/>
        </p:spPr>
        <p:txBody>
          <a:bodyPr wrap="none">
            <a:spAutoFit/>
          </a:bodyPr>
          <a:lstStyle/>
          <a:p>
            <a:r>
              <a:rPr lang="zh-CN" altLang="en-US" dirty="0"/>
              <a:t>买</a:t>
            </a:r>
            <a:endParaRPr lang="zh-CN" altLang="en-US" dirty="0"/>
          </a:p>
        </p:txBody>
      </p:sp>
      <p:sp>
        <p:nvSpPr>
          <p:cNvPr id="837770" name="Oval 138"/>
          <p:cNvSpPr>
            <a:spLocks noChangeArrowheads="1"/>
          </p:cNvSpPr>
          <p:nvPr/>
        </p:nvSpPr>
        <p:spPr bwMode="auto">
          <a:xfrm>
            <a:off x="9767889" y="3520954"/>
            <a:ext cx="719137" cy="1512887"/>
          </a:xfrm>
          <a:prstGeom prst="ellipse">
            <a:avLst/>
          </a:prstGeom>
          <a:solidFill>
            <a:schemeClr val="tx2">
              <a:lumMod val="25000"/>
              <a:lumOff val="75000"/>
            </a:schemeClr>
          </a:solidFill>
          <a:ln w="9525">
            <a:solidFill>
              <a:schemeClr val="tx1"/>
            </a:solidFill>
            <a:round/>
          </a:ln>
          <a:effectLst/>
        </p:spPr>
        <p:txBody>
          <a:bodyPr wrap="none" anchor="ctr"/>
          <a:lstStyle/>
          <a:p>
            <a:endParaRPr lang="zh-CN" altLang="en-US"/>
          </a:p>
        </p:txBody>
      </p:sp>
      <p:sp>
        <p:nvSpPr>
          <p:cNvPr id="837771" name="Text Box 139"/>
          <p:cNvSpPr txBox="1">
            <a:spLocks noChangeArrowheads="1"/>
          </p:cNvSpPr>
          <p:nvPr/>
        </p:nvSpPr>
        <p:spPr bwMode="auto">
          <a:xfrm>
            <a:off x="9805085" y="3905813"/>
            <a:ext cx="646331" cy="646331"/>
          </a:xfrm>
          <a:prstGeom prst="rect">
            <a:avLst/>
          </a:prstGeom>
          <a:solidFill>
            <a:schemeClr val="tx2">
              <a:lumMod val="25000"/>
              <a:lumOff val="75000"/>
            </a:schemeClr>
          </a:solidFill>
          <a:ln w="9525">
            <a:noFill/>
            <a:miter lim="800000"/>
          </a:ln>
          <a:effectLst/>
        </p:spPr>
        <p:txBody>
          <a:bodyPr wrap="none" anchor="ctr"/>
          <a:lstStyle>
            <a:defPPr>
              <a:defRPr lang="zh-CN"/>
            </a:defPPr>
            <a:lvl1pPr algn="ctr"/>
          </a:lstStyle>
          <a:p>
            <a:r>
              <a:rPr lang="zh-CN" altLang="en-US" dirty="0"/>
              <a:t>买</a:t>
            </a:r>
            <a:r>
              <a:rPr lang="en-US" altLang="zh-CN" dirty="0"/>
              <a:t>/</a:t>
            </a:r>
            <a:endParaRPr lang="en-US" altLang="zh-CN" dirty="0"/>
          </a:p>
          <a:p>
            <a:r>
              <a:rPr lang="zh-CN" altLang="en-US" dirty="0"/>
              <a:t>不买</a:t>
            </a:r>
            <a:endParaRPr lang="zh-CN" altLang="en-US" dirty="0"/>
          </a:p>
        </p:txBody>
      </p:sp>
      <p:sp>
        <p:nvSpPr>
          <p:cNvPr id="837772" name="Line 140"/>
          <p:cNvSpPr>
            <a:spLocks noChangeShapeType="1"/>
          </p:cNvSpPr>
          <p:nvPr/>
        </p:nvSpPr>
        <p:spPr bwMode="auto">
          <a:xfrm flipH="1">
            <a:off x="6456363" y="5033841"/>
            <a:ext cx="576262" cy="792163"/>
          </a:xfrm>
          <a:prstGeom prst="line">
            <a:avLst/>
          </a:prstGeom>
          <a:noFill/>
          <a:ln w="9525">
            <a:solidFill>
              <a:schemeClr val="tx1"/>
            </a:solidFill>
            <a:round/>
            <a:tailEnd type="triangle" w="med" len="med"/>
          </a:ln>
          <a:effectLst/>
        </p:spPr>
        <p:txBody>
          <a:bodyPr/>
          <a:lstStyle/>
          <a:p>
            <a:endParaRPr lang="zh-CN" altLang="en-US"/>
          </a:p>
        </p:txBody>
      </p:sp>
      <p:sp>
        <p:nvSpPr>
          <p:cNvPr id="837773" name="Line 141"/>
          <p:cNvSpPr>
            <a:spLocks noChangeShapeType="1"/>
          </p:cNvSpPr>
          <p:nvPr/>
        </p:nvSpPr>
        <p:spPr bwMode="auto">
          <a:xfrm>
            <a:off x="10128251" y="5033840"/>
            <a:ext cx="360363" cy="935038"/>
          </a:xfrm>
          <a:prstGeom prst="line">
            <a:avLst/>
          </a:prstGeom>
          <a:noFill/>
          <a:ln w="9525">
            <a:solidFill>
              <a:schemeClr val="tx1"/>
            </a:solidFill>
            <a:round/>
            <a:tailEnd type="triangle" w="med" len="med"/>
          </a:ln>
          <a:effectLst/>
        </p:spPr>
        <p:txBody>
          <a:bodyPr/>
          <a:lstStyle/>
          <a:p>
            <a:endParaRPr lang="zh-CN" altLang="en-US"/>
          </a:p>
        </p:txBody>
      </p:sp>
      <p:sp>
        <p:nvSpPr>
          <p:cNvPr id="837774" name="Line 142"/>
          <p:cNvSpPr>
            <a:spLocks noChangeShapeType="1"/>
          </p:cNvSpPr>
          <p:nvPr/>
        </p:nvSpPr>
        <p:spPr bwMode="auto">
          <a:xfrm>
            <a:off x="8040688" y="4602040"/>
            <a:ext cx="1223962" cy="0"/>
          </a:xfrm>
          <a:prstGeom prst="line">
            <a:avLst/>
          </a:prstGeom>
          <a:noFill/>
          <a:ln w="9525">
            <a:solidFill>
              <a:schemeClr val="tx1"/>
            </a:solidFill>
            <a:round/>
          </a:ln>
          <a:effectLst/>
        </p:spPr>
        <p:txBody>
          <a:bodyPr/>
          <a:lstStyle/>
          <a:p>
            <a:endParaRPr lang="zh-CN" altLang="en-US"/>
          </a:p>
        </p:txBody>
      </p:sp>
      <p:sp>
        <p:nvSpPr>
          <p:cNvPr id="837775" name="Text Box 143"/>
          <p:cNvSpPr txBox="1">
            <a:spLocks noChangeArrowheads="1"/>
          </p:cNvSpPr>
          <p:nvPr/>
        </p:nvSpPr>
        <p:spPr bwMode="auto">
          <a:xfrm>
            <a:off x="8328026" y="4562353"/>
            <a:ext cx="646331" cy="369332"/>
          </a:xfrm>
          <a:prstGeom prst="rect">
            <a:avLst/>
          </a:prstGeom>
          <a:noFill/>
          <a:ln>
            <a:noFill/>
          </a:ln>
          <a:effectLst/>
        </p:spPr>
        <p:txBody>
          <a:bodyPr wrap="none">
            <a:spAutoFit/>
          </a:bodyPr>
          <a:lstStyle/>
          <a:p>
            <a:r>
              <a:rPr lang="zh-CN" altLang="en-US"/>
              <a:t>叶子</a:t>
            </a:r>
            <a:endParaRPr lang="zh-CN" altLang="en-US"/>
          </a:p>
        </p:txBody>
      </p:sp>
      <p:sp>
        <p:nvSpPr>
          <p:cNvPr id="837786" name="AutoShape 154"/>
          <p:cNvSpPr>
            <a:spLocks noChangeArrowheads="1"/>
          </p:cNvSpPr>
          <p:nvPr/>
        </p:nvSpPr>
        <p:spPr bwMode="auto">
          <a:xfrm>
            <a:off x="6383339" y="3160591"/>
            <a:ext cx="1152525" cy="288925"/>
          </a:xfrm>
          <a:prstGeom prst="rightArrow">
            <a:avLst>
              <a:gd name="adj1" fmla="val 50000"/>
              <a:gd name="adj2" fmla="val 99725"/>
            </a:avLst>
          </a:prstGeom>
          <a:solidFill>
            <a:schemeClr val="hlink"/>
          </a:solidFill>
          <a:ln w="9525">
            <a:solidFill>
              <a:schemeClr val="tx1"/>
            </a:solidFill>
            <a:miter lim="800000"/>
          </a:ln>
          <a:effec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8661" name="Group 5"/>
          <p:cNvGraphicFramePr>
            <a:graphicFrameLocks noGrp="1"/>
          </p:cNvGraphicFramePr>
          <p:nvPr/>
        </p:nvGraphicFramePr>
        <p:xfrm>
          <a:off x="1775521" y="1556792"/>
          <a:ext cx="4753099" cy="2682240"/>
        </p:xfrm>
        <a:graphic>
          <a:graphicData uri="http://schemas.openxmlformats.org/drawingml/2006/table">
            <a:tbl>
              <a:tblPr/>
              <a:tblGrid>
                <a:gridCol w="576064"/>
                <a:gridCol w="648072"/>
                <a:gridCol w="540397"/>
                <a:gridCol w="641951"/>
                <a:gridCol w="723443"/>
                <a:gridCol w="1623172"/>
              </a:tblGrid>
              <a:tr h="6066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60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8712" name="Rectangle 56"/>
          <p:cNvSpPr>
            <a:spLocks noChangeArrowheads="1"/>
          </p:cNvSpPr>
          <p:nvPr/>
        </p:nvSpPr>
        <p:spPr bwMode="auto">
          <a:xfrm>
            <a:off x="6816829" y="1556792"/>
            <a:ext cx="3779838" cy="4893647"/>
          </a:xfrm>
          <a:prstGeom prst="rect">
            <a:avLst/>
          </a:prstGeom>
          <a:noFill/>
          <a:ln>
            <a:noFill/>
          </a:ln>
          <a:effectLst/>
        </p:spPr>
        <p:txBody>
          <a:bodyPr>
            <a:spAutoFit/>
          </a:bodyPr>
          <a:lstStyle/>
          <a:p>
            <a:r>
              <a:rPr lang="zh-CN" altLang="en-US" sz="2400" dirty="0"/>
              <a:t>青年买与不买比例为</a:t>
            </a:r>
            <a:r>
              <a:rPr lang="en-US" altLang="zh-CN" sz="2400" dirty="0"/>
              <a:t>128/256</a:t>
            </a:r>
            <a:endParaRPr lang="en-US" altLang="zh-CN" sz="2400" dirty="0"/>
          </a:p>
          <a:p>
            <a:endParaRPr lang="en-US" altLang="zh-CN" sz="2400" dirty="0"/>
          </a:p>
          <a:p>
            <a:r>
              <a:rPr lang="en-US" altLang="zh-CN" sz="2400" dirty="0"/>
              <a:t>|C1|(</a:t>
            </a:r>
            <a:r>
              <a:rPr lang="zh-CN" altLang="en-US" sz="2400" dirty="0"/>
              <a:t>买</a:t>
            </a:r>
            <a:r>
              <a:rPr lang="en-US" altLang="zh-CN" sz="2400" dirty="0"/>
              <a:t>)=128            </a:t>
            </a:r>
            <a:endParaRPr lang="en-US" altLang="zh-CN" sz="2400" dirty="0"/>
          </a:p>
          <a:p>
            <a:r>
              <a:rPr lang="en-US" altLang="zh-CN" sz="2400" dirty="0"/>
              <a:t>|C2|</a:t>
            </a:r>
            <a:r>
              <a:rPr lang="zh-CN" altLang="en-US" sz="2400" dirty="0"/>
              <a:t>（不买）</a:t>
            </a:r>
            <a:r>
              <a:rPr lang="en-US" altLang="zh-CN" sz="2400" dirty="0"/>
              <a:t>= 256</a:t>
            </a:r>
            <a:endParaRPr lang="en-US" altLang="zh-CN" sz="2400" dirty="0"/>
          </a:p>
          <a:p>
            <a:r>
              <a:rPr lang="en-US" altLang="zh-CN" sz="2400" dirty="0"/>
              <a:t>|D|=384</a:t>
            </a:r>
            <a:endParaRPr lang="en-US" altLang="zh-CN" sz="2400" dirty="0"/>
          </a:p>
          <a:p>
            <a:endParaRPr lang="en-US" altLang="zh-CN" sz="2400" dirty="0"/>
          </a:p>
          <a:p>
            <a:r>
              <a:rPr lang="en-US" altLang="zh-CN" sz="2400" dirty="0"/>
              <a:t>P1=128/384</a:t>
            </a:r>
            <a:endParaRPr lang="en-US" altLang="zh-CN" sz="2400" dirty="0"/>
          </a:p>
          <a:p>
            <a:r>
              <a:rPr lang="en-US" altLang="zh-CN" sz="2400" dirty="0"/>
              <a:t>P2=256/384</a:t>
            </a:r>
            <a:endParaRPr lang="en-US" altLang="zh-CN" sz="2400" dirty="0"/>
          </a:p>
          <a:p>
            <a:endParaRPr lang="en-US" altLang="zh-CN" sz="2400" dirty="0"/>
          </a:p>
          <a:p>
            <a:r>
              <a:rPr lang="en-US" altLang="zh-CN" sz="2400" dirty="0"/>
              <a:t>H(D)=-P1Log2P1-P2Log2P2</a:t>
            </a:r>
            <a:endParaRPr lang="en-US" altLang="zh-CN" sz="2400" dirty="0"/>
          </a:p>
          <a:p>
            <a:r>
              <a:rPr lang="en-US" altLang="zh-CN" sz="2400" dirty="0"/>
              <a:t>    =-(P1Log2P1+P2Log2P2)</a:t>
            </a:r>
            <a:endParaRPr lang="en-US" altLang="zh-CN" sz="2400" dirty="0"/>
          </a:p>
          <a:p>
            <a:r>
              <a:rPr lang="en-US" altLang="zh-CN" sz="2400" dirty="0"/>
              <a:t>    =0.9183</a:t>
            </a:r>
            <a:endParaRPr lang="en-US" altLang="zh-C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85" name="Group 5"/>
          <p:cNvGraphicFramePr>
            <a:graphicFrameLocks noGrp="1"/>
          </p:cNvGraphicFramePr>
          <p:nvPr/>
        </p:nvGraphicFramePr>
        <p:xfrm>
          <a:off x="1703513" y="1556791"/>
          <a:ext cx="4825874" cy="2486339"/>
        </p:xfrm>
        <a:graphic>
          <a:graphicData uri="http://schemas.openxmlformats.org/drawingml/2006/table">
            <a:tbl>
              <a:tblPr/>
              <a:tblGrid>
                <a:gridCol w="545402"/>
                <a:gridCol w="594369"/>
                <a:gridCol w="651780"/>
                <a:gridCol w="651780"/>
                <a:gridCol w="734518"/>
                <a:gridCol w="1648025"/>
              </a:tblGrid>
              <a:tr h="60201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8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07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736" name="Rectangle 56"/>
          <p:cNvSpPr>
            <a:spLocks noChangeArrowheads="1"/>
          </p:cNvSpPr>
          <p:nvPr/>
        </p:nvSpPr>
        <p:spPr bwMode="auto">
          <a:xfrm>
            <a:off x="6708650" y="1481931"/>
            <a:ext cx="3779837" cy="1006475"/>
          </a:xfrm>
          <a:prstGeom prst="rect">
            <a:avLst/>
          </a:prstGeom>
          <a:noFill/>
          <a:ln>
            <a:noFill/>
          </a:ln>
          <a:effectLst/>
        </p:spPr>
        <p:txBody>
          <a:bodyPr>
            <a:spAutoFit/>
          </a:bodyPr>
          <a:lstStyle/>
          <a:p>
            <a:r>
              <a:rPr lang="zh-CN" altLang="en-US" sz="2000" dirty="0"/>
              <a:t>如果选择收入作为节点</a:t>
            </a:r>
            <a:endParaRPr lang="zh-CN" altLang="en-US" sz="2000" dirty="0"/>
          </a:p>
          <a:p>
            <a:r>
              <a:rPr lang="zh-CN" altLang="en-US" sz="2000" dirty="0"/>
              <a:t>分高、中、低</a:t>
            </a:r>
            <a:endParaRPr lang="zh-CN" altLang="en-US" sz="2000" dirty="0"/>
          </a:p>
          <a:p>
            <a:endParaRPr lang="en-US" altLang="zh-CN" sz="2000" dirty="0"/>
          </a:p>
        </p:txBody>
      </p:sp>
      <p:sp>
        <p:nvSpPr>
          <p:cNvPr id="839737" name="Rectangle 57"/>
          <p:cNvSpPr>
            <a:spLocks noChangeArrowheads="1"/>
          </p:cNvSpPr>
          <p:nvPr/>
        </p:nvSpPr>
        <p:spPr bwMode="auto">
          <a:xfrm>
            <a:off x="1593850" y="4913314"/>
            <a:ext cx="8382000" cy="1335087"/>
          </a:xfrm>
          <a:prstGeom prst="rect">
            <a:avLst/>
          </a:prstGeom>
          <a:noFill/>
          <a:ln>
            <a:noFill/>
          </a:ln>
          <a:effectLst/>
        </p:spPr>
        <p:txBody>
          <a:bodyPr/>
          <a:lstStyle/>
          <a:p>
            <a:pPr marL="342900" indent="-342900" eaLnBrk="0" hangingPunct="0">
              <a:buSzPct val="70000"/>
            </a:pPr>
            <a:r>
              <a:rPr lang="zh-CN" altLang="en-US" sz="2000">
                <a:solidFill>
                  <a:schemeClr val="tx2"/>
                </a:solidFill>
                <a:latin typeface="华文新魏" panose="02010800040101010101" pitchFamily="2" charset="-122"/>
              </a:rPr>
              <a:t>平均信息期望（加权总和）： </a:t>
            </a:r>
            <a:endParaRPr lang="zh-CN" altLang="en-US" sz="2000">
              <a:solidFill>
                <a:schemeClr val="tx2"/>
              </a:solidFill>
              <a:latin typeface="华文新魏" panose="02010800040101010101" pitchFamily="2" charset="-122"/>
            </a:endParaRPr>
          </a:p>
          <a:p>
            <a:pPr marL="342900" indent="-342900" eaLnBrk="0" hangingPunct="0">
              <a:buSzPct val="70000"/>
            </a:pPr>
            <a:r>
              <a:rPr lang="zh-CN" altLang="en-US" sz="2000">
                <a:solidFill>
                  <a:schemeClr val="tx2"/>
                </a:solidFill>
                <a:latin typeface="华文新魏" panose="02010800040101010101" pitchFamily="2" charset="-122"/>
              </a:rPr>
              <a:t>	</a:t>
            </a:r>
            <a:r>
              <a:rPr lang="en-US" altLang="zh-CN" sz="2000">
                <a:solidFill>
                  <a:schemeClr val="tx2"/>
                </a:solidFill>
                <a:latin typeface="华文新魏" panose="02010800040101010101" pitchFamily="2" charset="-122"/>
              </a:rPr>
              <a:t>E(</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 0.3333 * 0 + 0.5 * 0.9183 + 0.1667 * 0 = 0.4592</a:t>
            </a:r>
            <a:endParaRPr lang="en-US" altLang="zh-CN" sz="2000">
              <a:solidFill>
                <a:schemeClr val="tx2"/>
              </a:solidFill>
              <a:latin typeface="华文新魏" panose="02010800040101010101" pitchFamily="2" charset="-122"/>
            </a:endParaRPr>
          </a:p>
          <a:p>
            <a:pPr marL="342900" indent="-342900">
              <a:spcBef>
                <a:spcPct val="20000"/>
              </a:spcBef>
              <a:buSzPct val="70000"/>
            </a:pPr>
            <a:r>
              <a:rPr lang="en-US" altLang="zh-CN" sz="2000">
                <a:solidFill>
                  <a:schemeClr val="tx2"/>
                </a:solidFill>
                <a:latin typeface="华文新魏" panose="02010800040101010101" pitchFamily="2" charset="-122"/>
              </a:rPr>
              <a:t>Gain(</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 = </a:t>
            </a:r>
            <a:r>
              <a:rPr lang="en-US" altLang="zh-CN" sz="2000">
                <a:solidFill>
                  <a:srgbClr val="FF0000"/>
                </a:solidFill>
                <a:latin typeface="华文新魏" panose="02010800040101010101" pitchFamily="2" charset="-122"/>
              </a:rPr>
              <a:t>I(128, 256)</a:t>
            </a:r>
            <a:r>
              <a:rPr lang="en-US" altLang="zh-CN" sz="2000">
                <a:solidFill>
                  <a:schemeClr val="tx2"/>
                </a:solidFill>
                <a:latin typeface="华文新魏" panose="02010800040101010101" pitchFamily="2" charset="-122"/>
              </a:rPr>
              <a:t> - E(</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a:t>
            </a:r>
            <a:r>
              <a:rPr lang="en-US" altLang="zh-CN" sz="2000">
                <a:solidFill>
                  <a:srgbClr val="FF0000"/>
                </a:solidFill>
                <a:latin typeface="华文新魏" panose="02010800040101010101" pitchFamily="2" charset="-122"/>
              </a:rPr>
              <a:t>0.9183</a:t>
            </a:r>
            <a:r>
              <a:rPr lang="en-US" altLang="zh-CN" sz="2000">
                <a:solidFill>
                  <a:schemeClr val="tx2"/>
                </a:solidFill>
                <a:latin typeface="华文新魏" panose="02010800040101010101" pitchFamily="2" charset="-122"/>
              </a:rPr>
              <a:t> </a:t>
            </a:r>
            <a:r>
              <a:rPr lang="en-US" altLang="zh-CN" sz="2000">
                <a:solidFill>
                  <a:schemeClr val="tx2"/>
                </a:solidFill>
                <a:latin typeface="Times New Roman" panose="02020603050405020304"/>
              </a:rPr>
              <a:t>–</a:t>
            </a:r>
            <a:r>
              <a:rPr lang="en-US" altLang="zh-CN" sz="2000">
                <a:solidFill>
                  <a:schemeClr val="tx2"/>
                </a:solidFill>
                <a:latin typeface="华文新魏" panose="02010800040101010101" pitchFamily="2" charset="-122"/>
              </a:rPr>
              <a:t> 0.4592 = 0.4591</a:t>
            </a:r>
            <a:endParaRPr lang="en-US" altLang="zh-CN" sz="2000">
              <a:solidFill>
                <a:schemeClr val="tx2"/>
              </a:solidFill>
              <a:latin typeface="华文新魏" panose="02010800040101010101" pitchFamily="2" charset="-122"/>
            </a:endParaRPr>
          </a:p>
        </p:txBody>
      </p:sp>
      <p:sp>
        <p:nvSpPr>
          <p:cNvPr id="839738" name="Text Box 58"/>
          <p:cNvSpPr txBox="1">
            <a:spLocks noChangeArrowheads="1"/>
          </p:cNvSpPr>
          <p:nvPr/>
        </p:nvSpPr>
        <p:spPr bwMode="auto">
          <a:xfrm>
            <a:off x="6888164" y="2327991"/>
            <a:ext cx="2664221" cy="2585323"/>
          </a:xfrm>
          <a:prstGeom prst="rect">
            <a:avLst/>
          </a:prstGeom>
          <a:noFill/>
          <a:ln>
            <a:noFill/>
          </a:ln>
          <a:effectLst/>
        </p:spPr>
        <p:txBody>
          <a:bodyPr wrap="square">
            <a:spAutoFit/>
          </a:bodyPr>
          <a:lstStyle/>
          <a:p>
            <a:pPr>
              <a:lnSpc>
                <a:spcPct val="90000"/>
              </a:lnSpc>
            </a:pPr>
            <a:r>
              <a:rPr lang="en-US" altLang="zh-CN" sz="2000" dirty="0">
                <a:solidFill>
                  <a:schemeClr val="tx2"/>
                </a:solidFill>
                <a:latin typeface="华文新魏" panose="02010800040101010101" pitchFamily="2" charset="-122"/>
              </a:rPr>
              <a:t>H(D1)=0 </a:t>
            </a:r>
            <a:endParaRPr lang="en-US" altLang="zh-CN" sz="2000" dirty="0">
              <a:solidFill>
                <a:schemeClr val="tx2"/>
              </a:solidFill>
              <a:latin typeface="华文新魏" panose="02010800040101010101" pitchFamily="2" charset="-122"/>
            </a:endParaRPr>
          </a:p>
          <a:p>
            <a:pPr>
              <a:lnSpc>
                <a:spcPct val="90000"/>
              </a:lnSpc>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128/384=0.3333</a:t>
            </a:r>
            <a:endParaRPr lang="en-US" altLang="zh-CN" sz="2000" dirty="0">
              <a:solidFill>
                <a:schemeClr val="tx2"/>
              </a:solidFill>
              <a:latin typeface="华文新魏" panose="02010800040101010101" pitchFamily="2" charset="-122"/>
            </a:endParaRPr>
          </a:p>
          <a:p>
            <a:pPr>
              <a:lnSpc>
                <a:spcPct val="90000"/>
              </a:lnSpc>
            </a:pP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en-US" altLang="zh-CN" sz="2000" dirty="0">
                <a:solidFill>
                  <a:schemeClr val="tx2"/>
                </a:solidFill>
                <a:latin typeface="华文新魏" panose="02010800040101010101" pitchFamily="2" charset="-122"/>
              </a:rPr>
              <a:t>H(D2)=0.9183 </a:t>
            </a: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192/384=0.5</a:t>
            </a: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en-US" altLang="zh-CN" sz="2000" dirty="0">
                <a:solidFill>
                  <a:schemeClr val="tx2"/>
                </a:solidFill>
                <a:latin typeface="华文新魏" panose="02010800040101010101" pitchFamily="2" charset="-122"/>
              </a:rPr>
              <a:t>H(D3)=0</a:t>
            </a: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64/384=0.1667 </a:t>
            </a:r>
            <a:endParaRPr lang="en-US" altLang="zh-CN" sz="2000" dirty="0">
              <a:solidFill>
                <a:schemeClr val="tx2"/>
              </a:solidFill>
              <a:latin typeface="华文新魏" panose="02010800040101010101" pitchFamily="2" charset="-122"/>
            </a:endParaRPr>
          </a:p>
        </p:txBody>
      </p:sp>
      <p:sp>
        <p:nvSpPr>
          <p:cNvPr id="839739" name="Text Box 59"/>
          <p:cNvSpPr txBox="1">
            <a:spLocks noChangeArrowheads="1"/>
          </p:cNvSpPr>
          <p:nvPr/>
        </p:nvSpPr>
        <p:spPr bwMode="auto">
          <a:xfrm>
            <a:off x="4419601" y="6270625"/>
            <a:ext cx="646331" cy="369332"/>
          </a:xfrm>
          <a:prstGeom prst="rect">
            <a:avLst/>
          </a:prstGeom>
          <a:noFill/>
          <a:ln>
            <a:noFill/>
          </a:ln>
          <a:effectLst/>
        </p:spPr>
        <p:txBody>
          <a:bodyPr wrap="none">
            <a:spAutoFit/>
          </a:bodyPr>
          <a:lstStyle/>
          <a:p>
            <a:r>
              <a:rPr lang="zh-CN" altLang="en-US">
                <a:solidFill>
                  <a:srgbClr val="FF0000"/>
                </a:solidFill>
              </a:rPr>
              <a:t>注意</a:t>
            </a:r>
            <a:endParaRPr lang="zh-CN" altLang="en-US">
              <a:solidFill>
                <a:srgbClr val="FF0000"/>
              </a:solidFill>
            </a:endParaRPr>
          </a:p>
        </p:txBody>
      </p:sp>
      <p:sp>
        <p:nvSpPr>
          <p:cNvPr id="839740" name="Line 60"/>
          <p:cNvSpPr>
            <a:spLocks noChangeShapeType="1"/>
          </p:cNvSpPr>
          <p:nvPr/>
        </p:nvSpPr>
        <p:spPr bwMode="auto">
          <a:xfrm flipH="1" flipV="1">
            <a:off x="4079876" y="6021388"/>
            <a:ext cx="576263" cy="360362"/>
          </a:xfrm>
          <a:prstGeom prst="line">
            <a:avLst/>
          </a:prstGeom>
          <a:noFill/>
          <a:ln w="9525">
            <a:solidFill>
              <a:srgbClr val="FF0000"/>
            </a:solidFill>
            <a:round/>
            <a:tailEnd type="triangle" w="med" len="med"/>
          </a:ln>
          <a:effectLst/>
        </p:spPr>
        <p:txBody>
          <a:bodyPr/>
          <a:lstStyle/>
          <a:p>
            <a:endParaRPr lang="zh-CN" altLang="en-US"/>
          </a:p>
        </p:txBody>
      </p:sp>
      <p:sp>
        <p:nvSpPr>
          <p:cNvPr id="839741" name="Line 61"/>
          <p:cNvSpPr>
            <a:spLocks noChangeShapeType="1"/>
          </p:cNvSpPr>
          <p:nvPr/>
        </p:nvSpPr>
        <p:spPr bwMode="auto">
          <a:xfrm flipV="1">
            <a:off x="5016501" y="5949950"/>
            <a:ext cx="1008063" cy="431800"/>
          </a:xfrm>
          <a:prstGeom prst="line">
            <a:avLst/>
          </a:prstGeom>
          <a:noFill/>
          <a:ln w="9525">
            <a:solidFill>
              <a:srgbClr val="FF0000"/>
            </a:solidFill>
            <a:round/>
            <a:tailEnd type="triangle" w="med" len="med"/>
          </a:ln>
          <a:effectLst/>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830" name="Group 126"/>
          <p:cNvGraphicFramePr>
            <a:graphicFrameLocks noGrp="1"/>
          </p:cNvGraphicFramePr>
          <p:nvPr/>
        </p:nvGraphicFramePr>
        <p:xfrm>
          <a:off x="1631950" y="894130"/>
          <a:ext cx="4032250" cy="5874704"/>
        </p:xfrm>
        <a:graphic>
          <a:graphicData uri="http://schemas.openxmlformats.org/drawingml/2006/table">
            <a:tbl>
              <a:tblPr/>
              <a:tblGrid>
                <a:gridCol w="455613"/>
                <a:gridCol w="496887"/>
                <a:gridCol w="544513"/>
                <a:gridCol w="544512"/>
                <a:gridCol w="614363"/>
                <a:gridCol w="1376362"/>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endPar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40831" name="Rectangle 127"/>
          <p:cNvSpPr>
            <a:spLocks noChangeArrowheads="1"/>
          </p:cNvSpPr>
          <p:nvPr/>
        </p:nvSpPr>
        <p:spPr bwMode="auto">
          <a:xfrm>
            <a:off x="7824788" y="1181468"/>
            <a:ext cx="1223962" cy="503237"/>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a:t>年龄</a:t>
            </a:r>
            <a:endParaRPr lang="zh-CN" altLang="en-US"/>
          </a:p>
        </p:txBody>
      </p:sp>
      <p:sp>
        <p:nvSpPr>
          <p:cNvPr id="840832" name="Line 128"/>
          <p:cNvSpPr>
            <a:spLocks noChangeShapeType="1"/>
          </p:cNvSpPr>
          <p:nvPr/>
        </p:nvSpPr>
        <p:spPr bwMode="auto">
          <a:xfrm flipH="1">
            <a:off x="6816726" y="1686293"/>
            <a:ext cx="1584325" cy="935037"/>
          </a:xfrm>
          <a:prstGeom prst="line">
            <a:avLst/>
          </a:prstGeom>
          <a:noFill/>
          <a:ln w="9525">
            <a:solidFill>
              <a:schemeClr val="tx1"/>
            </a:solidFill>
            <a:round/>
            <a:tailEnd type="triangle" w="med" len="med"/>
          </a:ln>
          <a:effectLst/>
        </p:spPr>
        <p:txBody>
          <a:bodyPr/>
          <a:lstStyle/>
          <a:p>
            <a:endParaRPr lang="zh-CN" altLang="en-US"/>
          </a:p>
        </p:txBody>
      </p:sp>
      <p:sp>
        <p:nvSpPr>
          <p:cNvPr id="840833" name="Line 129"/>
          <p:cNvSpPr>
            <a:spLocks noChangeShapeType="1"/>
          </p:cNvSpPr>
          <p:nvPr/>
        </p:nvSpPr>
        <p:spPr bwMode="auto">
          <a:xfrm>
            <a:off x="8401050" y="1686293"/>
            <a:ext cx="0" cy="1152525"/>
          </a:xfrm>
          <a:prstGeom prst="line">
            <a:avLst/>
          </a:prstGeom>
          <a:noFill/>
          <a:ln w="9525">
            <a:solidFill>
              <a:schemeClr val="tx1"/>
            </a:solidFill>
            <a:round/>
            <a:tailEnd type="triangle" w="med" len="med"/>
          </a:ln>
          <a:effectLst/>
        </p:spPr>
        <p:txBody>
          <a:bodyPr/>
          <a:lstStyle/>
          <a:p>
            <a:endParaRPr lang="zh-CN" altLang="en-US"/>
          </a:p>
        </p:txBody>
      </p:sp>
      <p:sp>
        <p:nvSpPr>
          <p:cNvPr id="840834" name="Line 130"/>
          <p:cNvSpPr>
            <a:spLocks noChangeShapeType="1"/>
          </p:cNvSpPr>
          <p:nvPr/>
        </p:nvSpPr>
        <p:spPr bwMode="auto">
          <a:xfrm>
            <a:off x="8401050" y="1686292"/>
            <a:ext cx="1511300" cy="863600"/>
          </a:xfrm>
          <a:prstGeom prst="line">
            <a:avLst/>
          </a:prstGeom>
          <a:noFill/>
          <a:ln w="9525">
            <a:solidFill>
              <a:schemeClr val="tx1"/>
            </a:solidFill>
            <a:round/>
            <a:tailEnd type="triangle" w="med" len="med"/>
          </a:ln>
          <a:effectLst/>
        </p:spPr>
        <p:txBody>
          <a:bodyPr/>
          <a:lstStyle/>
          <a:p>
            <a:endParaRPr lang="zh-CN" altLang="en-US"/>
          </a:p>
        </p:txBody>
      </p:sp>
      <p:sp>
        <p:nvSpPr>
          <p:cNvPr id="840835" name="Text Box 131"/>
          <p:cNvSpPr txBox="1">
            <a:spLocks noChangeArrowheads="1"/>
          </p:cNvSpPr>
          <p:nvPr/>
        </p:nvSpPr>
        <p:spPr bwMode="auto">
          <a:xfrm>
            <a:off x="6745289" y="1757729"/>
            <a:ext cx="646331" cy="369332"/>
          </a:xfrm>
          <a:prstGeom prst="rect">
            <a:avLst/>
          </a:prstGeom>
          <a:noFill/>
          <a:ln>
            <a:noFill/>
          </a:ln>
          <a:effectLst/>
        </p:spPr>
        <p:txBody>
          <a:bodyPr wrap="none">
            <a:spAutoFit/>
          </a:bodyPr>
          <a:lstStyle/>
          <a:p>
            <a:r>
              <a:rPr lang="zh-CN" altLang="en-US"/>
              <a:t>青年</a:t>
            </a:r>
            <a:endParaRPr lang="zh-CN" altLang="en-US"/>
          </a:p>
        </p:txBody>
      </p:sp>
      <p:sp>
        <p:nvSpPr>
          <p:cNvPr id="840836" name="Text Box 132"/>
          <p:cNvSpPr txBox="1">
            <a:spLocks noChangeArrowheads="1"/>
          </p:cNvSpPr>
          <p:nvPr/>
        </p:nvSpPr>
        <p:spPr bwMode="auto">
          <a:xfrm>
            <a:off x="7967664" y="2021254"/>
            <a:ext cx="646331" cy="369332"/>
          </a:xfrm>
          <a:prstGeom prst="rect">
            <a:avLst/>
          </a:prstGeom>
          <a:noFill/>
          <a:ln>
            <a:noFill/>
          </a:ln>
          <a:effectLst/>
        </p:spPr>
        <p:txBody>
          <a:bodyPr wrap="none">
            <a:spAutoFit/>
          </a:bodyPr>
          <a:lstStyle/>
          <a:p>
            <a:r>
              <a:rPr lang="zh-CN" altLang="en-US"/>
              <a:t>中年</a:t>
            </a:r>
            <a:endParaRPr lang="zh-CN" altLang="en-US"/>
          </a:p>
        </p:txBody>
      </p:sp>
      <p:sp>
        <p:nvSpPr>
          <p:cNvPr id="840837" name="Text Box 133"/>
          <p:cNvSpPr txBox="1">
            <a:spLocks noChangeArrowheads="1"/>
          </p:cNvSpPr>
          <p:nvPr/>
        </p:nvSpPr>
        <p:spPr bwMode="auto">
          <a:xfrm>
            <a:off x="9118601" y="1757729"/>
            <a:ext cx="646331" cy="369332"/>
          </a:xfrm>
          <a:prstGeom prst="rect">
            <a:avLst/>
          </a:prstGeom>
          <a:noFill/>
          <a:ln>
            <a:noFill/>
          </a:ln>
          <a:effectLst/>
        </p:spPr>
        <p:txBody>
          <a:bodyPr wrap="none">
            <a:spAutoFit/>
          </a:bodyPr>
          <a:lstStyle/>
          <a:p>
            <a:r>
              <a:rPr lang="zh-CN" altLang="en-US"/>
              <a:t>老年</a:t>
            </a:r>
            <a:endParaRPr lang="zh-CN" altLang="en-US"/>
          </a:p>
        </p:txBody>
      </p:sp>
      <p:sp>
        <p:nvSpPr>
          <p:cNvPr id="840838" name="Oval 134"/>
          <p:cNvSpPr>
            <a:spLocks noChangeArrowheads="1"/>
          </p:cNvSpPr>
          <p:nvPr/>
        </p:nvSpPr>
        <p:spPr bwMode="auto">
          <a:xfrm>
            <a:off x="6384925" y="2549893"/>
            <a:ext cx="719138" cy="1512887"/>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40839" name="Text Box 135"/>
          <p:cNvSpPr txBox="1">
            <a:spLocks noChangeArrowheads="1"/>
          </p:cNvSpPr>
          <p:nvPr/>
        </p:nvSpPr>
        <p:spPr bwMode="auto">
          <a:xfrm>
            <a:off x="6313489" y="2918192"/>
            <a:ext cx="646331" cy="369332"/>
          </a:xfrm>
          <a:prstGeom prst="rect">
            <a:avLst/>
          </a:prstGeom>
          <a:noFill/>
          <a:ln>
            <a:noFill/>
          </a:ln>
          <a:effectLst/>
        </p:spPr>
        <p:txBody>
          <a:bodyPr wrap="none">
            <a:spAutoFit/>
          </a:bodyPr>
          <a:lstStyle/>
          <a:p>
            <a:r>
              <a:rPr lang="zh-CN" altLang="en-US"/>
              <a:t>学生</a:t>
            </a:r>
            <a:endParaRPr lang="zh-CN" altLang="en-US"/>
          </a:p>
        </p:txBody>
      </p:sp>
      <p:sp>
        <p:nvSpPr>
          <p:cNvPr id="840840" name="Oval 136"/>
          <p:cNvSpPr>
            <a:spLocks noChangeArrowheads="1"/>
          </p:cNvSpPr>
          <p:nvPr/>
        </p:nvSpPr>
        <p:spPr bwMode="auto">
          <a:xfrm>
            <a:off x="7896226" y="2838817"/>
            <a:ext cx="1008063" cy="792162"/>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40841" name="Text Box 137"/>
          <p:cNvSpPr txBox="1">
            <a:spLocks noChangeArrowheads="1"/>
          </p:cNvSpPr>
          <p:nvPr/>
        </p:nvSpPr>
        <p:spPr bwMode="auto">
          <a:xfrm>
            <a:off x="8150439" y="3029317"/>
            <a:ext cx="415498" cy="369332"/>
          </a:xfrm>
          <a:prstGeom prst="rect">
            <a:avLst/>
          </a:prstGeom>
          <a:solidFill>
            <a:schemeClr val="tx2">
              <a:lumMod val="50000"/>
              <a:lumOff val="50000"/>
            </a:schemeClr>
          </a:solidFill>
          <a:ln w="9525">
            <a:noFill/>
            <a:miter lim="800000"/>
          </a:ln>
          <a:effectLst/>
        </p:spPr>
        <p:txBody>
          <a:bodyPr wrap="none" anchor="ctr"/>
          <a:lstStyle>
            <a:defPPr>
              <a:defRPr lang="zh-CN"/>
            </a:defPPr>
            <a:lvl1pPr algn="ctr"/>
          </a:lstStyle>
          <a:p>
            <a:r>
              <a:rPr lang="zh-CN" altLang="en-US"/>
              <a:t>买</a:t>
            </a:r>
            <a:endParaRPr lang="zh-CN" altLang="en-US"/>
          </a:p>
        </p:txBody>
      </p:sp>
      <p:sp>
        <p:nvSpPr>
          <p:cNvPr id="840842" name="Oval 138"/>
          <p:cNvSpPr>
            <a:spLocks noChangeArrowheads="1"/>
          </p:cNvSpPr>
          <p:nvPr/>
        </p:nvSpPr>
        <p:spPr bwMode="auto">
          <a:xfrm>
            <a:off x="9480550" y="2549893"/>
            <a:ext cx="719138" cy="1512887"/>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40843" name="Text Box 139"/>
          <p:cNvSpPr txBox="1">
            <a:spLocks noChangeArrowheads="1"/>
          </p:cNvSpPr>
          <p:nvPr/>
        </p:nvSpPr>
        <p:spPr bwMode="auto">
          <a:xfrm>
            <a:off x="9409114" y="2918192"/>
            <a:ext cx="646331" cy="369332"/>
          </a:xfrm>
          <a:prstGeom prst="rect">
            <a:avLst/>
          </a:prstGeom>
          <a:noFill/>
          <a:ln>
            <a:noFill/>
          </a:ln>
          <a:effectLst/>
        </p:spPr>
        <p:txBody>
          <a:bodyPr wrap="none">
            <a:spAutoFit/>
          </a:bodyPr>
          <a:lstStyle/>
          <a:p>
            <a:r>
              <a:rPr lang="zh-CN" altLang="en-US"/>
              <a:t>信誉</a:t>
            </a:r>
            <a:endParaRPr lang="zh-CN" altLang="en-US"/>
          </a:p>
        </p:txBody>
      </p:sp>
      <p:sp>
        <p:nvSpPr>
          <p:cNvPr id="840844" name="Line 140"/>
          <p:cNvSpPr>
            <a:spLocks noChangeShapeType="1"/>
          </p:cNvSpPr>
          <p:nvPr/>
        </p:nvSpPr>
        <p:spPr bwMode="auto">
          <a:xfrm flipH="1">
            <a:off x="6169026" y="4062780"/>
            <a:ext cx="576263" cy="792163"/>
          </a:xfrm>
          <a:prstGeom prst="line">
            <a:avLst/>
          </a:prstGeom>
          <a:noFill/>
          <a:ln w="9525">
            <a:solidFill>
              <a:schemeClr val="tx1"/>
            </a:solidFill>
            <a:round/>
            <a:tailEnd type="triangle" w="med" len="med"/>
          </a:ln>
          <a:effectLst/>
        </p:spPr>
        <p:txBody>
          <a:bodyPr/>
          <a:lstStyle/>
          <a:p>
            <a:endParaRPr lang="zh-CN" altLang="en-US"/>
          </a:p>
        </p:txBody>
      </p:sp>
      <p:sp>
        <p:nvSpPr>
          <p:cNvPr id="840845" name="Line 141"/>
          <p:cNvSpPr>
            <a:spLocks noChangeShapeType="1"/>
          </p:cNvSpPr>
          <p:nvPr/>
        </p:nvSpPr>
        <p:spPr bwMode="auto">
          <a:xfrm>
            <a:off x="9840913" y="4062779"/>
            <a:ext cx="360362" cy="935038"/>
          </a:xfrm>
          <a:prstGeom prst="line">
            <a:avLst/>
          </a:prstGeom>
          <a:noFill/>
          <a:ln w="9525">
            <a:solidFill>
              <a:schemeClr val="tx1"/>
            </a:solidFill>
            <a:round/>
            <a:tailEnd type="triangle" w="med" len="med"/>
          </a:ln>
          <a:effectLst/>
        </p:spPr>
        <p:txBody>
          <a:bodyPr/>
          <a:lstStyle/>
          <a:p>
            <a:endParaRPr lang="zh-CN" altLang="en-US"/>
          </a:p>
        </p:txBody>
      </p:sp>
      <p:sp>
        <p:nvSpPr>
          <p:cNvPr id="840846" name="Line 142"/>
          <p:cNvSpPr>
            <a:spLocks noChangeShapeType="1"/>
          </p:cNvSpPr>
          <p:nvPr/>
        </p:nvSpPr>
        <p:spPr bwMode="auto">
          <a:xfrm>
            <a:off x="7753351" y="3630979"/>
            <a:ext cx="1223963" cy="0"/>
          </a:xfrm>
          <a:prstGeom prst="line">
            <a:avLst/>
          </a:prstGeom>
          <a:noFill/>
          <a:ln w="9525">
            <a:solidFill>
              <a:schemeClr val="tx1"/>
            </a:solidFill>
            <a:round/>
          </a:ln>
          <a:effectLst/>
        </p:spPr>
        <p:txBody>
          <a:bodyPr/>
          <a:lstStyle/>
          <a:p>
            <a:endParaRPr lang="zh-CN" altLang="en-US"/>
          </a:p>
        </p:txBody>
      </p:sp>
      <p:sp>
        <p:nvSpPr>
          <p:cNvPr id="840847" name="Text Box 143"/>
          <p:cNvSpPr txBox="1">
            <a:spLocks noChangeArrowheads="1"/>
          </p:cNvSpPr>
          <p:nvPr/>
        </p:nvSpPr>
        <p:spPr bwMode="auto">
          <a:xfrm>
            <a:off x="8040689" y="3591292"/>
            <a:ext cx="646331" cy="369332"/>
          </a:xfrm>
          <a:prstGeom prst="rect">
            <a:avLst/>
          </a:prstGeom>
          <a:noFill/>
          <a:ln>
            <a:noFill/>
          </a:ln>
          <a:effectLst/>
        </p:spPr>
        <p:txBody>
          <a:bodyPr wrap="none">
            <a:spAutoFit/>
          </a:bodyPr>
          <a:lstStyle/>
          <a:p>
            <a:r>
              <a:rPr lang="zh-CN" altLang="en-US"/>
              <a:t>叶子</a:t>
            </a:r>
            <a:endParaRPr lang="zh-CN" altLang="en-US"/>
          </a:p>
        </p:txBody>
      </p:sp>
      <p:sp>
        <p:nvSpPr>
          <p:cNvPr id="840849" name="Line 145"/>
          <p:cNvSpPr>
            <a:spLocks noChangeShapeType="1"/>
          </p:cNvSpPr>
          <p:nvPr/>
        </p:nvSpPr>
        <p:spPr bwMode="auto">
          <a:xfrm>
            <a:off x="6743700" y="4062780"/>
            <a:ext cx="431800" cy="790575"/>
          </a:xfrm>
          <a:prstGeom prst="line">
            <a:avLst/>
          </a:prstGeom>
          <a:noFill/>
          <a:ln w="9525">
            <a:solidFill>
              <a:schemeClr val="tx1"/>
            </a:solidFill>
            <a:round/>
            <a:tailEnd type="triangle" w="med" len="med"/>
          </a:ln>
          <a:effectLst/>
        </p:spPr>
        <p:txBody>
          <a:bodyPr/>
          <a:lstStyle/>
          <a:p>
            <a:endParaRPr lang="zh-CN" altLang="en-US"/>
          </a:p>
        </p:txBody>
      </p:sp>
      <p:sp>
        <p:nvSpPr>
          <p:cNvPr id="840850" name="Line 146"/>
          <p:cNvSpPr>
            <a:spLocks noChangeShapeType="1"/>
          </p:cNvSpPr>
          <p:nvPr/>
        </p:nvSpPr>
        <p:spPr bwMode="auto">
          <a:xfrm flipH="1">
            <a:off x="9264651" y="4062779"/>
            <a:ext cx="576263" cy="863600"/>
          </a:xfrm>
          <a:prstGeom prst="line">
            <a:avLst/>
          </a:prstGeom>
          <a:noFill/>
          <a:ln w="9525">
            <a:solidFill>
              <a:schemeClr val="tx1"/>
            </a:solidFill>
            <a:round/>
            <a:tailEnd type="triangle" w="med" len="med"/>
          </a:ln>
          <a:effectLst/>
        </p:spPr>
        <p:txBody>
          <a:bodyPr/>
          <a:lstStyle/>
          <a:p>
            <a:endParaRPr lang="zh-CN" altLang="en-US"/>
          </a:p>
        </p:txBody>
      </p:sp>
      <p:sp>
        <p:nvSpPr>
          <p:cNvPr id="840851" name="Text Box 147"/>
          <p:cNvSpPr txBox="1">
            <a:spLocks noChangeArrowheads="1"/>
          </p:cNvSpPr>
          <p:nvPr/>
        </p:nvSpPr>
        <p:spPr bwMode="auto">
          <a:xfrm>
            <a:off x="5951538" y="4062779"/>
            <a:ext cx="415498" cy="369332"/>
          </a:xfrm>
          <a:prstGeom prst="rect">
            <a:avLst/>
          </a:prstGeom>
          <a:noFill/>
          <a:ln>
            <a:noFill/>
          </a:ln>
          <a:effectLst/>
        </p:spPr>
        <p:txBody>
          <a:bodyPr wrap="none">
            <a:spAutoFit/>
          </a:bodyPr>
          <a:lstStyle/>
          <a:p>
            <a:r>
              <a:rPr lang="zh-CN" altLang="en-US"/>
              <a:t>否</a:t>
            </a:r>
            <a:endParaRPr lang="zh-CN" altLang="en-US"/>
          </a:p>
        </p:txBody>
      </p:sp>
      <p:sp>
        <p:nvSpPr>
          <p:cNvPr id="840852" name="Text Box 148"/>
          <p:cNvSpPr txBox="1">
            <a:spLocks noChangeArrowheads="1"/>
          </p:cNvSpPr>
          <p:nvPr/>
        </p:nvSpPr>
        <p:spPr bwMode="auto">
          <a:xfrm>
            <a:off x="6888163" y="4062779"/>
            <a:ext cx="415498" cy="369332"/>
          </a:xfrm>
          <a:prstGeom prst="rect">
            <a:avLst/>
          </a:prstGeom>
          <a:noFill/>
          <a:ln>
            <a:noFill/>
          </a:ln>
          <a:effectLst/>
        </p:spPr>
        <p:txBody>
          <a:bodyPr wrap="none">
            <a:spAutoFit/>
          </a:bodyPr>
          <a:lstStyle/>
          <a:p>
            <a:r>
              <a:rPr lang="zh-CN" altLang="en-US"/>
              <a:t>是</a:t>
            </a:r>
            <a:endParaRPr lang="zh-CN" altLang="en-US"/>
          </a:p>
        </p:txBody>
      </p:sp>
      <p:sp>
        <p:nvSpPr>
          <p:cNvPr id="840853" name="Text Box 149"/>
          <p:cNvSpPr txBox="1">
            <a:spLocks noChangeArrowheads="1"/>
          </p:cNvSpPr>
          <p:nvPr/>
        </p:nvSpPr>
        <p:spPr bwMode="auto">
          <a:xfrm>
            <a:off x="9207500" y="4062779"/>
            <a:ext cx="415498" cy="369332"/>
          </a:xfrm>
          <a:prstGeom prst="rect">
            <a:avLst/>
          </a:prstGeom>
          <a:noFill/>
          <a:ln>
            <a:noFill/>
          </a:ln>
          <a:effectLst/>
        </p:spPr>
        <p:txBody>
          <a:bodyPr wrap="none">
            <a:spAutoFit/>
          </a:bodyPr>
          <a:lstStyle/>
          <a:p>
            <a:r>
              <a:rPr lang="zh-CN" altLang="en-US"/>
              <a:t>优</a:t>
            </a:r>
            <a:endParaRPr lang="zh-CN" altLang="en-US"/>
          </a:p>
        </p:txBody>
      </p:sp>
      <p:sp>
        <p:nvSpPr>
          <p:cNvPr id="840854" name="Text Box 150"/>
          <p:cNvSpPr txBox="1">
            <a:spLocks noChangeArrowheads="1"/>
          </p:cNvSpPr>
          <p:nvPr/>
        </p:nvSpPr>
        <p:spPr bwMode="auto">
          <a:xfrm>
            <a:off x="9999663" y="4062779"/>
            <a:ext cx="415498" cy="369332"/>
          </a:xfrm>
          <a:prstGeom prst="rect">
            <a:avLst/>
          </a:prstGeom>
          <a:noFill/>
          <a:ln>
            <a:noFill/>
          </a:ln>
          <a:effectLst/>
        </p:spPr>
        <p:txBody>
          <a:bodyPr wrap="none">
            <a:spAutoFit/>
          </a:bodyPr>
          <a:lstStyle/>
          <a:p>
            <a:r>
              <a:rPr lang="zh-CN" altLang="en-US"/>
              <a:t>良</a:t>
            </a:r>
            <a:endParaRPr lang="zh-CN" altLang="en-US"/>
          </a:p>
        </p:txBody>
      </p:sp>
      <p:sp>
        <p:nvSpPr>
          <p:cNvPr id="840855" name="Oval 151"/>
          <p:cNvSpPr>
            <a:spLocks noChangeArrowheads="1"/>
          </p:cNvSpPr>
          <p:nvPr/>
        </p:nvSpPr>
        <p:spPr bwMode="auto">
          <a:xfrm>
            <a:off x="6743701" y="4853355"/>
            <a:ext cx="1008063" cy="792163"/>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56" name="Text Box 152"/>
          <p:cNvSpPr txBox="1">
            <a:spLocks noChangeArrowheads="1"/>
          </p:cNvSpPr>
          <p:nvPr/>
        </p:nvSpPr>
        <p:spPr bwMode="auto">
          <a:xfrm>
            <a:off x="6961188" y="5043854"/>
            <a:ext cx="415498" cy="369332"/>
          </a:xfrm>
          <a:prstGeom prst="rect">
            <a:avLst/>
          </a:prstGeom>
          <a:noFill/>
          <a:ln>
            <a:noFill/>
          </a:ln>
          <a:effectLst/>
        </p:spPr>
        <p:txBody>
          <a:bodyPr wrap="none">
            <a:spAutoFit/>
          </a:bodyPr>
          <a:lstStyle/>
          <a:p>
            <a:r>
              <a:rPr lang="zh-CN" altLang="en-US" dirty="0">
                <a:solidFill>
                  <a:schemeClr val="bg1"/>
                </a:solidFill>
              </a:rPr>
              <a:t>买</a:t>
            </a:r>
            <a:endParaRPr lang="zh-CN" altLang="en-US" dirty="0">
              <a:solidFill>
                <a:schemeClr val="bg1"/>
              </a:solidFill>
            </a:endParaRPr>
          </a:p>
        </p:txBody>
      </p:sp>
      <p:sp>
        <p:nvSpPr>
          <p:cNvPr id="840857" name="Oval 153"/>
          <p:cNvSpPr>
            <a:spLocks noChangeArrowheads="1"/>
          </p:cNvSpPr>
          <p:nvPr/>
        </p:nvSpPr>
        <p:spPr bwMode="auto">
          <a:xfrm>
            <a:off x="5664201" y="4853355"/>
            <a:ext cx="1008063" cy="792163"/>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58" name="Text Box 154"/>
          <p:cNvSpPr txBox="1">
            <a:spLocks noChangeArrowheads="1"/>
          </p:cNvSpPr>
          <p:nvPr/>
        </p:nvSpPr>
        <p:spPr bwMode="auto">
          <a:xfrm>
            <a:off x="5808311" y="5043854"/>
            <a:ext cx="646331" cy="369332"/>
          </a:xfrm>
          <a:prstGeom prst="rect">
            <a:avLst/>
          </a:prstGeom>
          <a:noFill/>
          <a:ln>
            <a:noFill/>
          </a:ln>
          <a:effectLst/>
        </p:spPr>
        <p:txBody>
          <a:bodyPr wrap="none">
            <a:spAutoFit/>
          </a:bodyPr>
          <a:lstStyle/>
          <a:p>
            <a:r>
              <a:rPr lang="zh-CN" altLang="en-US" dirty="0">
                <a:solidFill>
                  <a:schemeClr val="bg1"/>
                </a:solidFill>
              </a:rPr>
              <a:t>不买</a:t>
            </a:r>
            <a:endParaRPr lang="zh-CN" altLang="en-US" dirty="0">
              <a:solidFill>
                <a:schemeClr val="bg1"/>
              </a:solidFill>
            </a:endParaRPr>
          </a:p>
        </p:txBody>
      </p:sp>
      <p:sp>
        <p:nvSpPr>
          <p:cNvPr id="840863" name="Oval 159"/>
          <p:cNvSpPr>
            <a:spLocks noChangeArrowheads="1"/>
          </p:cNvSpPr>
          <p:nvPr/>
        </p:nvSpPr>
        <p:spPr bwMode="auto">
          <a:xfrm>
            <a:off x="8831264" y="4926379"/>
            <a:ext cx="719137" cy="1512888"/>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40864" name="Text Box 160"/>
          <p:cNvSpPr txBox="1">
            <a:spLocks noChangeArrowheads="1"/>
          </p:cNvSpPr>
          <p:nvPr/>
        </p:nvSpPr>
        <p:spPr bwMode="auto">
          <a:xfrm>
            <a:off x="8831264" y="5286743"/>
            <a:ext cx="646331" cy="646331"/>
          </a:xfrm>
          <a:prstGeom prst="rect">
            <a:avLst/>
          </a:prstGeom>
          <a:noFill/>
          <a:ln>
            <a:noFill/>
          </a:ln>
          <a:effectLst/>
        </p:spPr>
        <p:txBody>
          <a:bodyPr wrap="none">
            <a:spAutoFit/>
          </a:bodyPr>
          <a:lstStyle/>
          <a:p>
            <a:r>
              <a:rPr lang="zh-CN" altLang="en-US"/>
              <a:t>买</a:t>
            </a:r>
            <a:r>
              <a:rPr lang="en-US" altLang="zh-CN"/>
              <a:t>/</a:t>
            </a:r>
            <a:endParaRPr lang="en-US" altLang="zh-CN"/>
          </a:p>
          <a:p>
            <a:r>
              <a:rPr lang="zh-CN" altLang="en-US"/>
              <a:t>不买</a:t>
            </a:r>
            <a:endParaRPr lang="zh-CN" altLang="en-US"/>
          </a:p>
        </p:txBody>
      </p:sp>
      <p:sp>
        <p:nvSpPr>
          <p:cNvPr id="840865" name="Oval 161"/>
          <p:cNvSpPr>
            <a:spLocks noChangeArrowheads="1"/>
          </p:cNvSpPr>
          <p:nvPr/>
        </p:nvSpPr>
        <p:spPr bwMode="auto">
          <a:xfrm>
            <a:off x="9625013" y="4997817"/>
            <a:ext cx="1008062" cy="79216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66" name="Text Box 162"/>
          <p:cNvSpPr txBox="1">
            <a:spLocks noChangeArrowheads="1"/>
          </p:cNvSpPr>
          <p:nvPr/>
        </p:nvSpPr>
        <p:spPr bwMode="auto">
          <a:xfrm>
            <a:off x="9842500" y="5188317"/>
            <a:ext cx="415498" cy="369332"/>
          </a:xfrm>
          <a:prstGeom prst="rect">
            <a:avLst/>
          </a:prstGeom>
          <a:noFill/>
          <a:ln>
            <a:noFill/>
          </a:ln>
          <a:effectLst/>
        </p:spPr>
        <p:txBody>
          <a:bodyPr wrap="none">
            <a:spAutoFit/>
          </a:bodyPr>
          <a:lstStyle/>
          <a:p>
            <a:r>
              <a:rPr lang="zh-CN" altLang="en-US" dirty="0">
                <a:solidFill>
                  <a:schemeClr val="bg1"/>
                </a:solidFill>
              </a:rPr>
              <a:t>买</a:t>
            </a:r>
            <a:endParaRPr lang="zh-CN" altLang="en-US" dirty="0">
              <a:solidFill>
                <a:schemeClr val="bg1"/>
              </a:solidFill>
            </a:endParaRPr>
          </a:p>
        </p:txBody>
      </p:sp>
      <p:sp>
        <p:nvSpPr>
          <p:cNvPr id="840867" name="Line 163"/>
          <p:cNvSpPr>
            <a:spLocks noChangeShapeType="1"/>
          </p:cNvSpPr>
          <p:nvPr/>
        </p:nvSpPr>
        <p:spPr bwMode="auto">
          <a:xfrm flipH="1">
            <a:off x="8401050" y="6437680"/>
            <a:ext cx="719138" cy="288925"/>
          </a:xfrm>
          <a:prstGeom prst="line">
            <a:avLst/>
          </a:prstGeom>
          <a:noFill/>
          <a:ln w="9525">
            <a:solidFill>
              <a:schemeClr val="tx1"/>
            </a:solidFill>
            <a:round/>
            <a:tailEnd type="triangle" w="med" len="med"/>
          </a:ln>
          <a:effectLst/>
        </p:spPr>
        <p:txBody>
          <a:bodyPr/>
          <a:lstStyle/>
          <a:p>
            <a:endParaRPr lang="zh-CN" altLang="en-US"/>
          </a:p>
        </p:txBody>
      </p:sp>
      <p:sp>
        <p:nvSpPr>
          <p:cNvPr id="840868" name="Line 164"/>
          <p:cNvSpPr>
            <a:spLocks noChangeShapeType="1"/>
          </p:cNvSpPr>
          <p:nvPr/>
        </p:nvSpPr>
        <p:spPr bwMode="auto">
          <a:xfrm>
            <a:off x="9696450" y="5789979"/>
            <a:ext cx="971550" cy="0"/>
          </a:xfrm>
          <a:prstGeom prst="line">
            <a:avLst/>
          </a:prstGeom>
          <a:noFill/>
          <a:ln w="9525">
            <a:solidFill>
              <a:schemeClr val="tx1"/>
            </a:solidFill>
            <a:round/>
          </a:ln>
          <a:effectLst/>
        </p:spPr>
        <p:txBody>
          <a:bodyPr/>
          <a:lstStyle/>
          <a:p>
            <a:endParaRPr lang="zh-CN" altLang="en-US"/>
          </a:p>
        </p:txBody>
      </p:sp>
      <p:sp>
        <p:nvSpPr>
          <p:cNvPr id="840869" name="Text Box 165"/>
          <p:cNvSpPr txBox="1">
            <a:spLocks noChangeArrowheads="1"/>
          </p:cNvSpPr>
          <p:nvPr/>
        </p:nvSpPr>
        <p:spPr bwMode="auto">
          <a:xfrm>
            <a:off x="9767889" y="5764579"/>
            <a:ext cx="646331" cy="369332"/>
          </a:xfrm>
          <a:prstGeom prst="rect">
            <a:avLst/>
          </a:prstGeom>
          <a:noFill/>
          <a:ln>
            <a:noFill/>
          </a:ln>
          <a:effectLst/>
        </p:spPr>
        <p:txBody>
          <a:bodyPr wrap="none">
            <a:spAutoFit/>
          </a:bodyPr>
          <a:lstStyle/>
          <a:p>
            <a:r>
              <a:rPr lang="zh-CN" altLang="en-US"/>
              <a:t>叶子</a:t>
            </a:r>
            <a:endParaRPr lang="zh-CN" altLang="en-US"/>
          </a:p>
        </p:txBody>
      </p:sp>
      <p:sp>
        <p:nvSpPr>
          <p:cNvPr id="840870" name="Line 166"/>
          <p:cNvSpPr>
            <a:spLocks noChangeShapeType="1"/>
          </p:cNvSpPr>
          <p:nvPr/>
        </p:nvSpPr>
        <p:spPr bwMode="auto">
          <a:xfrm>
            <a:off x="6743700" y="5670917"/>
            <a:ext cx="971550" cy="0"/>
          </a:xfrm>
          <a:prstGeom prst="line">
            <a:avLst/>
          </a:prstGeom>
          <a:noFill/>
          <a:ln w="9525">
            <a:solidFill>
              <a:schemeClr val="tx1"/>
            </a:solidFill>
            <a:round/>
          </a:ln>
          <a:effectLst/>
        </p:spPr>
        <p:txBody>
          <a:bodyPr/>
          <a:lstStyle/>
          <a:p>
            <a:endParaRPr lang="zh-CN" altLang="en-US"/>
          </a:p>
        </p:txBody>
      </p:sp>
      <p:sp>
        <p:nvSpPr>
          <p:cNvPr id="840871" name="Text Box 167"/>
          <p:cNvSpPr txBox="1">
            <a:spLocks noChangeArrowheads="1"/>
          </p:cNvSpPr>
          <p:nvPr/>
        </p:nvSpPr>
        <p:spPr bwMode="auto">
          <a:xfrm>
            <a:off x="6815139" y="5645517"/>
            <a:ext cx="646331" cy="369332"/>
          </a:xfrm>
          <a:prstGeom prst="rect">
            <a:avLst/>
          </a:prstGeom>
          <a:noFill/>
          <a:ln>
            <a:noFill/>
          </a:ln>
          <a:effectLst/>
        </p:spPr>
        <p:txBody>
          <a:bodyPr wrap="none">
            <a:spAutoFit/>
          </a:bodyPr>
          <a:lstStyle/>
          <a:p>
            <a:r>
              <a:rPr lang="zh-CN" altLang="en-US"/>
              <a:t>叶子</a:t>
            </a:r>
            <a:endParaRPr lang="zh-CN" altLang="en-US"/>
          </a:p>
        </p:txBody>
      </p:sp>
      <p:sp>
        <p:nvSpPr>
          <p:cNvPr id="840872" name="Line 168"/>
          <p:cNvSpPr>
            <a:spLocks noChangeShapeType="1"/>
          </p:cNvSpPr>
          <p:nvPr/>
        </p:nvSpPr>
        <p:spPr bwMode="auto">
          <a:xfrm>
            <a:off x="5735638" y="5670917"/>
            <a:ext cx="971550" cy="0"/>
          </a:xfrm>
          <a:prstGeom prst="line">
            <a:avLst/>
          </a:prstGeom>
          <a:noFill/>
          <a:ln w="9525">
            <a:solidFill>
              <a:schemeClr val="tx1"/>
            </a:solidFill>
            <a:round/>
          </a:ln>
          <a:effectLst/>
        </p:spPr>
        <p:txBody>
          <a:bodyPr/>
          <a:lstStyle/>
          <a:p>
            <a:endParaRPr lang="zh-CN" altLang="en-US"/>
          </a:p>
        </p:txBody>
      </p:sp>
      <p:sp>
        <p:nvSpPr>
          <p:cNvPr id="840873" name="Text Box 169"/>
          <p:cNvSpPr txBox="1">
            <a:spLocks noChangeArrowheads="1"/>
          </p:cNvSpPr>
          <p:nvPr/>
        </p:nvSpPr>
        <p:spPr bwMode="auto">
          <a:xfrm>
            <a:off x="5807076" y="5645517"/>
            <a:ext cx="646331" cy="369332"/>
          </a:xfrm>
          <a:prstGeom prst="rect">
            <a:avLst/>
          </a:prstGeom>
          <a:noFill/>
          <a:ln>
            <a:noFill/>
          </a:ln>
          <a:effectLst/>
        </p:spPr>
        <p:txBody>
          <a:bodyPr wrap="none">
            <a:spAutoFit/>
          </a:bodyPr>
          <a:lstStyle/>
          <a:p>
            <a:r>
              <a:rPr lang="zh-CN" altLang="en-US"/>
              <a:t>叶子</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normAutofit/>
          </a:bodyPr>
          <a:lstStyle/>
          <a:p>
            <a:r>
              <a:rPr lang="en-US" altLang="zh-CN" sz="2200" dirty="0"/>
              <a:t>1 </a:t>
            </a:r>
            <a:r>
              <a:rPr lang="zh-CN" altLang="en-US" sz="2200" dirty="0"/>
              <a:t>决定分类属性；</a:t>
            </a:r>
            <a:endParaRPr lang="zh-CN" altLang="en-US" sz="2200" dirty="0"/>
          </a:p>
          <a:p>
            <a:r>
              <a:rPr lang="en-US" altLang="zh-CN" sz="2200" dirty="0"/>
              <a:t>2 </a:t>
            </a:r>
            <a:r>
              <a:rPr lang="zh-CN" altLang="en-US" sz="2200" dirty="0"/>
              <a:t>对目前的数据表，建立一个节点</a:t>
            </a:r>
            <a:r>
              <a:rPr lang="en-US" altLang="zh-CN" sz="2200" dirty="0"/>
              <a:t>N</a:t>
            </a:r>
            <a:endParaRPr lang="en-US" altLang="zh-CN" sz="2200" dirty="0"/>
          </a:p>
          <a:p>
            <a:r>
              <a:rPr lang="en-US" altLang="zh-CN" sz="2200" dirty="0"/>
              <a:t>3 </a:t>
            </a:r>
            <a:r>
              <a:rPr lang="zh-CN" altLang="en-US" sz="2200" dirty="0"/>
              <a:t>如果数据库中的数据都属于同一个类，</a:t>
            </a:r>
            <a:r>
              <a:rPr lang="en-US" altLang="zh-CN" sz="2200" dirty="0"/>
              <a:t>N</a:t>
            </a:r>
            <a:r>
              <a:rPr lang="zh-CN" altLang="en-US" sz="2200" dirty="0"/>
              <a:t>就是树叶，在树叶上标出所属的类</a:t>
            </a:r>
            <a:endParaRPr lang="zh-CN" altLang="en-US" sz="2200" dirty="0"/>
          </a:p>
          <a:p>
            <a:r>
              <a:rPr lang="en-US" altLang="zh-CN" sz="2200" dirty="0"/>
              <a:t>4 </a:t>
            </a:r>
            <a:r>
              <a:rPr lang="zh-CN" altLang="en-US" sz="2200" dirty="0"/>
              <a:t>如果数据表中没有其他属性可以考虑，则</a:t>
            </a:r>
            <a:r>
              <a:rPr lang="en-US" altLang="zh-CN" sz="2200" dirty="0"/>
              <a:t>N</a:t>
            </a:r>
            <a:r>
              <a:rPr lang="zh-CN" altLang="en-US" sz="2200" dirty="0"/>
              <a:t>也是树叶，按照少数服从多数的原则在树叶上标出所属类别</a:t>
            </a:r>
            <a:endParaRPr lang="zh-CN" altLang="en-US" sz="2200" dirty="0"/>
          </a:p>
          <a:p>
            <a:r>
              <a:rPr lang="en-US" altLang="zh-CN" sz="2200" dirty="0"/>
              <a:t>5 </a:t>
            </a:r>
            <a:r>
              <a:rPr lang="zh-CN" altLang="en-US" sz="2200" dirty="0"/>
              <a:t>否则，根据平均信息期望值</a:t>
            </a:r>
            <a:r>
              <a:rPr lang="en-US" altLang="zh-CN" sz="2200" dirty="0"/>
              <a:t>E</a:t>
            </a:r>
            <a:r>
              <a:rPr lang="zh-CN" altLang="en-US" sz="2200" dirty="0"/>
              <a:t>或</a:t>
            </a:r>
            <a:r>
              <a:rPr lang="en-US" altLang="zh-CN" sz="2200" dirty="0"/>
              <a:t>GAIN</a:t>
            </a:r>
            <a:r>
              <a:rPr lang="zh-CN" altLang="en-US" sz="2200" dirty="0"/>
              <a:t>值选出一个最佳属性作为节点</a:t>
            </a:r>
            <a:r>
              <a:rPr lang="en-US" altLang="zh-CN" sz="2200" dirty="0"/>
              <a:t>N</a:t>
            </a:r>
            <a:r>
              <a:rPr lang="zh-CN" altLang="en-US" sz="2200" dirty="0"/>
              <a:t>的测试属性</a:t>
            </a:r>
            <a:endParaRPr lang="zh-CN" altLang="en-US" sz="2200" dirty="0"/>
          </a:p>
          <a:p>
            <a:r>
              <a:rPr lang="en-US" altLang="zh-CN" sz="2200" dirty="0"/>
              <a:t>6 </a:t>
            </a:r>
            <a:r>
              <a:rPr lang="zh-CN" altLang="en-US" sz="2200" dirty="0"/>
              <a:t>节点属性选定后，对于该属性中的每个值：</a:t>
            </a:r>
            <a:endParaRPr lang="en-US" altLang="zh-CN" sz="2200" dirty="0"/>
          </a:p>
          <a:p>
            <a:pPr lvl="1"/>
            <a:r>
              <a:rPr lang="zh-CN" altLang="en-US" sz="2200" dirty="0"/>
              <a:t>从</a:t>
            </a:r>
            <a:r>
              <a:rPr lang="en-US" altLang="zh-CN" sz="2200" dirty="0"/>
              <a:t>N</a:t>
            </a:r>
            <a:r>
              <a:rPr lang="zh-CN" altLang="en-US" sz="2200" dirty="0"/>
              <a:t>生成一个分支，并将数据表中与该分支有关的数据收集形成分支节点的数据表，在表中删除节点属性那一栏如果分支数据表非空，则运用以上算法从该节点建立子树。</a:t>
            </a:r>
            <a:endParaRPr lang="zh-CN" altLang="en-US" sz="2200" dirty="0"/>
          </a:p>
          <a:p>
            <a:endParaRPr lang="zh-CN" altLang="en-US" sz="22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t>流程</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103" name="Group 207"/>
          <p:cNvGraphicFramePr>
            <a:graphicFrameLocks noGrp="1"/>
          </p:cNvGraphicFramePr>
          <p:nvPr/>
        </p:nvGraphicFramePr>
        <p:xfrm>
          <a:off x="1901624" y="2888456"/>
          <a:ext cx="8153400" cy="3596640"/>
        </p:xfrm>
        <a:graphic>
          <a:graphicData uri="http://schemas.openxmlformats.org/drawingml/2006/table">
            <a:tbl>
              <a:tblPr/>
              <a:tblGrid>
                <a:gridCol w="685800"/>
                <a:gridCol w="609600"/>
                <a:gridCol w="685800"/>
                <a:gridCol w="609600"/>
                <a:gridCol w="685800"/>
                <a:gridCol w="1524000"/>
                <a:gridCol w="1524000"/>
                <a:gridCol w="762000"/>
                <a:gridCol w="1066800"/>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姓名</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年龄</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收入</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学生</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信誉</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电话</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地址</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邮编</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买计算机</a:t>
                      </a:r>
                      <a:endParaRPr kumimoji="1" lang="zh-CN" altLang="en-US" sz="16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张三</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281-322-0328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2714 Ave. M</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77388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李四</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713-239-7830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5606 Holly Cr</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78766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王二</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281-242-3222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2000 Bell Blvd.</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70244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不买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赵五</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良</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281-550-0544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 Main Street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70244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刘兰</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713-239-7430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606 Holly Ct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78566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杨俊</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8900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281-355-7990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233 Rice Blvd.</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70388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不买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张毅</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281-556-0544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399 Sugar Rd.</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78244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买</a:t>
                      </a:r>
                      <a:endParaRPr kumimoji="1" lang="zh-CN" altLang="en-US"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dirty="0">
                        <a:ln>
                          <a:noFill/>
                        </a:ln>
                        <a:solidFill>
                          <a:schemeClr val="fo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9104" name="Text Box 208"/>
          <p:cNvSpPr txBox="1">
            <a:spLocks noChangeArrowheads="1"/>
          </p:cNvSpPr>
          <p:nvPr/>
        </p:nvSpPr>
        <p:spPr bwMode="auto">
          <a:xfrm>
            <a:off x="5286175" y="2305843"/>
            <a:ext cx="954107" cy="400110"/>
          </a:xfrm>
          <a:prstGeom prst="rect">
            <a:avLst/>
          </a:prstGeom>
          <a:noFill/>
          <a:ln>
            <a:noFill/>
          </a:ln>
          <a:effectLst/>
        </p:spPr>
        <p:txBody>
          <a:bodyPr wrap="none">
            <a:spAutoFit/>
          </a:bodyPr>
          <a:lstStyle/>
          <a:p>
            <a:r>
              <a:rPr lang="zh-CN" altLang="en-US" sz="2000" dirty="0">
                <a:solidFill>
                  <a:srgbClr val="C00000"/>
                </a:solidFill>
              </a:rPr>
              <a:t>原始表</a:t>
            </a:r>
            <a:endParaRPr lang="zh-CN" altLang="en-US" sz="2000" dirty="0">
              <a:solidFill>
                <a:srgbClr val="C00000"/>
              </a:solidFill>
            </a:endParaRPr>
          </a:p>
        </p:txBody>
      </p:sp>
      <p:sp>
        <p:nvSpPr>
          <p:cNvPr id="9"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solidFill>
                  <a:srgbClr val="C00000"/>
                </a:solidFill>
              </a:rPr>
              <a:t>实际使用</a:t>
            </a:r>
            <a:endParaRPr lang="zh-CN" altLang="en-US"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020" name="Group 100"/>
          <p:cNvGraphicFramePr>
            <a:graphicFrameLocks noGrp="1"/>
          </p:cNvGraphicFramePr>
          <p:nvPr/>
        </p:nvGraphicFramePr>
        <p:xfrm>
          <a:off x="1075043" y="2926080"/>
          <a:ext cx="5398478" cy="3931920"/>
        </p:xfrm>
        <a:graphic>
          <a:graphicData uri="http://schemas.openxmlformats.org/drawingml/2006/table">
            <a:tbl>
              <a:tblPr/>
              <a:tblGrid>
                <a:gridCol w="748140"/>
                <a:gridCol w="699919"/>
                <a:gridCol w="699919"/>
                <a:gridCol w="699919"/>
                <a:gridCol w="1291892"/>
                <a:gridCol w="1258689"/>
              </a:tblGrid>
              <a:tr h="27781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endPar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endPar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endPar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endPar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endPar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endParaRPr kumimoji="1" lang="zh-CN" altLang="en-US" sz="16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011" name="Text Box 91"/>
          <p:cNvSpPr txBox="1">
            <a:spLocks noChangeArrowheads="1"/>
          </p:cNvSpPr>
          <p:nvPr/>
        </p:nvSpPr>
        <p:spPr bwMode="auto">
          <a:xfrm>
            <a:off x="2583473" y="2558350"/>
            <a:ext cx="1800493" cy="369332"/>
          </a:xfrm>
          <a:prstGeom prst="rect">
            <a:avLst/>
          </a:prstGeom>
          <a:noFill/>
          <a:ln>
            <a:noFill/>
          </a:ln>
          <a:effectLst/>
        </p:spPr>
        <p:txBody>
          <a:bodyPr wrap="none">
            <a:spAutoFit/>
          </a:bodyPr>
          <a:lstStyle/>
          <a:p>
            <a:r>
              <a:rPr lang="zh-CN" altLang="en-US"/>
              <a:t>整理后的数据表</a:t>
            </a:r>
            <a:endParaRPr lang="zh-CN" altLang="en-US"/>
          </a:p>
        </p:txBody>
      </p:sp>
      <p:sp>
        <p:nvSpPr>
          <p:cNvPr id="850015" name="Text Box 95"/>
          <p:cNvSpPr txBox="1">
            <a:spLocks noChangeArrowheads="1"/>
          </p:cNvSpPr>
          <p:nvPr/>
        </p:nvSpPr>
        <p:spPr bwMode="auto">
          <a:xfrm>
            <a:off x="1503973" y="2185287"/>
            <a:ext cx="2031325" cy="369332"/>
          </a:xfrm>
          <a:prstGeom prst="rect">
            <a:avLst/>
          </a:prstGeom>
          <a:noFill/>
          <a:ln>
            <a:noFill/>
          </a:ln>
          <a:effectLst/>
        </p:spPr>
        <p:txBody>
          <a:bodyPr wrap="none">
            <a:spAutoFit/>
          </a:bodyPr>
          <a:lstStyle/>
          <a:p>
            <a:r>
              <a:rPr lang="zh-CN" altLang="en-US"/>
              <a:t>决策树的数据准备</a:t>
            </a:r>
            <a:endParaRPr lang="zh-CN" altLang="en-US"/>
          </a:p>
        </p:txBody>
      </p:sp>
      <p:sp>
        <p:nvSpPr>
          <p:cNvPr id="850016" name="Rectangle 96"/>
          <p:cNvSpPr>
            <a:spLocks noChangeArrowheads="1"/>
          </p:cNvSpPr>
          <p:nvPr/>
        </p:nvSpPr>
        <p:spPr bwMode="auto">
          <a:xfrm>
            <a:off x="7179286" y="1601788"/>
            <a:ext cx="4643437" cy="5256212"/>
          </a:xfrm>
          <a:prstGeom prst="rect">
            <a:avLst/>
          </a:prstGeom>
          <a:noFill/>
          <a:ln>
            <a:noFill/>
          </a:ln>
          <a:effectLst/>
        </p:spPr>
        <p:txBody>
          <a:bodyPr/>
          <a:lstStyle/>
          <a:p>
            <a:pPr marL="342900" indent="-342900">
              <a:spcBef>
                <a:spcPct val="20000"/>
              </a:spcBef>
              <a:buSzPct val="70000"/>
              <a:buFont typeface="Wingdings" panose="05000000000000000000" pitchFamily="2" charset="2"/>
              <a:buChar char="v"/>
            </a:pPr>
            <a:r>
              <a:rPr lang="en-US" altLang="zh-CN" dirty="0">
                <a:solidFill>
                  <a:schemeClr val="tx2"/>
                </a:solidFill>
                <a:ea typeface="宋体" panose="02010600030101010101" pitchFamily="2" charset="-122"/>
              </a:rPr>
              <a:t>Data cleaning</a:t>
            </a:r>
            <a:endParaRPr lang="en-US" altLang="zh-CN" dirty="0">
              <a:solidFill>
                <a:schemeClr val="tx2"/>
              </a:solidFill>
              <a:ea typeface="宋体" panose="02010600030101010101" pitchFamily="2" charset="-122"/>
            </a:endParaRPr>
          </a:p>
          <a:p>
            <a:pPr marL="342900" indent="-342900">
              <a:spcBef>
                <a:spcPct val="20000"/>
              </a:spcBef>
              <a:buSzPct val="70000"/>
            </a:pP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删除</a:t>
            </a:r>
            <a:r>
              <a:rPr lang="en-US" altLang="zh-CN" dirty="0">
                <a:solidFill>
                  <a:schemeClr val="tx2"/>
                </a:solidFill>
                <a:ea typeface="宋体" panose="02010600030101010101" pitchFamily="2" charset="-122"/>
              </a:rPr>
              <a:t>/</a:t>
            </a:r>
            <a:r>
              <a:rPr lang="zh-CN" altLang="en-US" dirty="0">
                <a:solidFill>
                  <a:schemeClr val="tx2"/>
                </a:solidFill>
                <a:ea typeface="宋体" panose="02010600030101010101" pitchFamily="2" charset="-122"/>
              </a:rPr>
              <a:t>减少</a:t>
            </a:r>
            <a:r>
              <a:rPr lang="en-US" altLang="zh-CN" dirty="0">
                <a:solidFill>
                  <a:schemeClr val="tx2"/>
                </a:solidFill>
                <a:ea typeface="宋体" panose="02010600030101010101" pitchFamily="2" charset="-122"/>
              </a:rPr>
              <a:t>noise</a:t>
            </a:r>
            <a:r>
              <a:rPr lang="zh-CN" altLang="en-US" dirty="0">
                <a:solidFill>
                  <a:schemeClr val="tx2"/>
                </a:solidFill>
                <a:ea typeface="宋体" panose="02010600030101010101" pitchFamily="2" charset="-122"/>
              </a:rPr>
              <a:t>，</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补填</a:t>
            </a:r>
            <a:r>
              <a:rPr lang="en-US" altLang="zh-CN" dirty="0">
                <a:solidFill>
                  <a:schemeClr val="tx2"/>
                </a:solidFill>
                <a:ea typeface="宋体" panose="02010600030101010101" pitchFamily="2" charset="-122"/>
              </a:rPr>
              <a:t>missing values</a:t>
            </a:r>
            <a:endParaRPr lang="en-US" altLang="zh-CN" dirty="0">
              <a:solidFill>
                <a:schemeClr val="tx2"/>
              </a:solidFill>
              <a:ea typeface="宋体" panose="02010600030101010101" pitchFamily="2" charset="-122"/>
            </a:endParaRPr>
          </a:p>
          <a:p>
            <a:pPr marL="342900" indent="-342900">
              <a:spcBef>
                <a:spcPct val="20000"/>
              </a:spcBef>
              <a:buSzPct val="70000"/>
              <a:buFont typeface="Wingdings" panose="05000000000000000000" pitchFamily="2" charset="2"/>
              <a:buChar char="v"/>
            </a:pPr>
            <a:r>
              <a:rPr lang="en-US" altLang="zh-CN" dirty="0">
                <a:solidFill>
                  <a:schemeClr val="tx2"/>
                </a:solidFill>
                <a:ea typeface="宋体" panose="02010600030101010101" pitchFamily="2" charset="-122"/>
              </a:rPr>
              <a:t>Data transformation</a:t>
            </a:r>
            <a:endParaRPr lang="en-US" altLang="zh-CN" dirty="0">
              <a:solidFill>
                <a:schemeClr val="tx2"/>
              </a:solidFill>
              <a:ea typeface="宋体" panose="02010600030101010101" pitchFamily="2" charset="-122"/>
            </a:endParaRPr>
          </a:p>
          <a:p>
            <a:pPr marL="342900" indent="-342900">
              <a:spcBef>
                <a:spcPct val="20000"/>
              </a:spcBef>
              <a:buSzPct val="70000"/>
            </a:pP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数据标准化（</a:t>
            </a:r>
            <a:r>
              <a:rPr lang="en-US" altLang="zh-CN" dirty="0">
                <a:solidFill>
                  <a:schemeClr val="tx2"/>
                </a:solidFill>
                <a:ea typeface="宋体" panose="02010600030101010101" pitchFamily="2" charset="-122"/>
              </a:rPr>
              <a:t>data normalization</a:t>
            </a:r>
            <a:r>
              <a:rPr lang="zh-CN" altLang="en-US" dirty="0">
                <a:solidFill>
                  <a:schemeClr val="tx2"/>
                </a:solidFill>
                <a:ea typeface="宋体" panose="02010600030101010101" pitchFamily="2" charset="-122"/>
              </a:rPr>
              <a:t>）</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数据归纳（</a:t>
            </a:r>
            <a:r>
              <a:rPr lang="en-US" altLang="zh-CN" dirty="0">
                <a:solidFill>
                  <a:schemeClr val="tx2"/>
                </a:solidFill>
                <a:ea typeface="宋体" panose="02010600030101010101" pitchFamily="2" charset="-122"/>
              </a:rPr>
              <a:t>generalize data to higher-level</a:t>
            </a:r>
            <a:endParaRPr lang="en-US" altLang="zh-CN" dirty="0">
              <a:solidFill>
                <a:schemeClr val="tx2"/>
              </a:solidFill>
              <a:ea typeface="宋体" panose="02010600030101010101" pitchFamily="2" charset="-122"/>
            </a:endParaRPr>
          </a:p>
          <a:p>
            <a:pPr marL="342900" indent="-342900">
              <a:spcBef>
                <a:spcPct val="20000"/>
              </a:spcBef>
              <a:buSzPct val="70000"/>
            </a:pPr>
            <a:r>
              <a:rPr lang="en-US" altLang="zh-CN" dirty="0">
                <a:solidFill>
                  <a:schemeClr val="tx2"/>
                </a:solidFill>
                <a:ea typeface="宋体" panose="02010600030101010101" pitchFamily="2" charset="-122"/>
              </a:rPr>
              <a:t>                            concepts using concept </a:t>
            </a:r>
            <a:endParaRPr lang="en-US" altLang="zh-CN" dirty="0">
              <a:solidFill>
                <a:schemeClr val="tx2"/>
              </a:solidFill>
              <a:ea typeface="宋体" panose="02010600030101010101" pitchFamily="2" charset="-122"/>
            </a:endParaRPr>
          </a:p>
          <a:p>
            <a:pPr marL="342900" indent="-342900">
              <a:spcBef>
                <a:spcPct val="20000"/>
              </a:spcBef>
              <a:buSzPct val="70000"/>
            </a:pPr>
            <a:r>
              <a:rPr lang="en-US" altLang="zh-CN" dirty="0">
                <a:solidFill>
                  <a:schemeClr val="tx2"/>
                </a:solidFill>
                <a:ea typeface="宋体" panose="02010600030101010101" pitchFamily="2" charset="-122"/>
              </a:rPr>
              <a:t>                             hierarchies</a:t>
            </a:r>
            <a:r>
              <a:rPr lang="zh-CN" altLang="en-US" dirty="0">
                <a:solidFill>
                  <a:schemeClr val="tx2"/>
                </a:solidFill>
                <a:ea typeface="宋体" panose="02010600030101010101" pitchFamily="2" charset="-122"/>
              </a:rPr>
              <a:t>）</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例如：年龄归纳为老、中、青三类</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控制每个属性的可能值不超过七种</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（最好不超过五种）</a:t>
            </a:r>
            <a:endParaRPr lang="zh-CN" altLang="en-US" dirty="0">
              <a:solidFill>
                <a:schemeClr val="tx2"/>
              </a:solidFill>
              <a:ea typeface="宋体" panose="02010600030101010101" pitchFamily="2" charset="-122"/>
            </a:endParaRPr>
          </a:p>
          <a:p>
            <a:pPr marL="342900" indent="-342900">
              <a:spcBef>
                <a:spcPct val="20000"/>
              </a:spcBef>
              <a:buSzPct val="70000"/>
              <a:buFont typeface="Wingdings" panose="05000000000000000000" pitchFamily="2" charset="2"/>
              <a:buChar char="v"/>
            </a:pPr>
            <a:r>
              <a:rPr lang="en-US" altLang="zh-CN" dirty="0">
                <a:solidFill>
                  <a:schemeClr val="tx2"/>
                </a:solidFill>
                <a:ea typeface="宋体" panose="02010600030101010101" pitchFamily="2" charset="-122"/>
              </a:rPr>
              <a:t>Relevance analysis</a:t>
            </a:r>
            <a:endParaRPr lang="en-US" altLang="zh-CN" dirty="0">
              <a:solidFill>
                <a:schemeClr val="tx2"/>
              </a:solidFill>
              <a:ea typeface="宋体" panose="02010600030101010101" pitchFamily="2" charset="-122"/>
            </a:endParaRPr>
          </a:p>
          <a:p>
            <a:pPr marL="342900" indent="-342900">
              <a:spcBef>
                <a:spcPct val="20000"/>
              </a:spcBef>
              <a:buSzPct val="70000"/>
            </a:pP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对于与问题无关的属性：删</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对于属性的可能值大于七种</a:t>
            </a:r>
            <a:endParaRPr lang="zh-CN" altLang="en-US" dirty="0">
              <a:solidFill>
                <a:schemeClr val="tx2"/>
              </a:solidFill>
              <a:ea typeface="宋体" panose="02010600030101010101" pitchFamily="2" charset="-122"/>
            </a:endParaRPr>
          </a:p>
          <a:p>
            <a:pPr marL="342900" indent="-342900">
              <a:spcBef>
                <a:spcPct val="20000"/>
              </a:spcBef>
              <a:buSzPct val="70000"/>
            </a:pPr>
            <a:r>
              <a:rPr lang="zh-CN" altLang="en-US" dirty="0">
                <a:solidFill>
                  <a:schemeClr val="tx2"/>
                </a:solidFill>
                <a:ea typeface="宋体" panose="02010600030101010101" pitchFamily="2" charset="-122"/>
              </a:rPr>
              <a:t>      又不能归纳的属性：删</a:t>
            </a:r>
            <a:endParaRPr lang="zh-CN" altLang="en-US" dirty="0">
              <a:solidFill>
                <a:schemeClr val="tx2"/>
              </a:solidFill>
              <a:ea typeface="宋体" panose="02010600030101010101" pitchFamily="2" charset="-122"/>
            </a:endParaRPr>
          </a:p>
          <a:p>
            <a:pPr marL="342900" indent="-342900">
              <a:spcBef>
                <a:spcPct val="20000"/>
              </a:spcBef>
              <a:buSzPct val="70000"/>
            </a:pPr>
            <a:endParaRPr lang="en-US" altLang="zh-CN" dirty="0">
              <a:solidFill>
                <a:schemeClr val="tx2"/>
              </a:solidFill>
              <a:ea typeface="宋体" panose="02010600030101010101" pitchFamily="2" charset="-122"/>
            </a:endParaRPr>
          </a:p>
        </p:txBody>
      </p:sp>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solidFill>
                  <a:srgbClr val="C00000"/>
                </a:solidFill>
              </a:rPr>
              <a:t>实际使用</a:t>
            </a:r>
            <a:endParaRPr lang="zh-CN" altLang="en-US" dirty="0">
              <a:solidFill>
                <a:srgbClr val="C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488406"/>
            <a:ext cx="10515600" cy="4351338"/>
          </a:xfrm>
        </p:spPr>
        <p:txBody>
          <a:bodyPr>
            <a:normAutofit/>
          </a:bodyPr>
          <a:lstStyle/>
          <a:p>
            <a:r>
              <a:rPr lang="en-US" altLang="zh-CN" dirty="0"/>
              <a:t>ID3</a:t>
            </a:r>
            <a:r>
              <a:rPr lang="zh-CN" altLang="en-US" dirty="0"/>
              <a:t>算法的基本思想是，以信息熵为度量，用于决策树节点的属性选择，每次优先选取信息量最多的属性，亦即能使熵值变为最小的属性，以构造一颗熵值下降最快的决策树，到叶子节点处的熵值为</a:t>
            </a:r>
            <a:r>
              <a:rPr lang="en-US" altLang="zh-CN" dirty="0"/>
              <a:t>0</a:t>
            </a:r>
            <a:r>
              <a:rPr lang="zh-CN" altLang="en-US" dirty="0"/>
              <a:t>。此时，每个叶子节点对应的实例集中的实例属于同一类。</a:t>
            </a:r>
            <a:endParaRPr lang="zh-CN" altLang="en-US"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t>小结</a:t>
            </a:r>
            <a:endParaRPr lang="zh-CN" alt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1665" name="Group 49"/>
          <p:cNvGraphicFramePr>
            <a:graphicFrameLocks noGrp="1"/>
          </p:cNvGraphicFramePr>
          <p:nvPr/>
        </p:nvGraphicFramePr>
        <p:xfrm>
          <a:off x="2407507" y="2572602"/>
          <a:ext cx="3290888" cy="1828800"/>
        </p:xfrm>
        <a:graphic>
          <a:graphicData uri="http://schemas.openxmlformats.org/drawingml/2006/table">
            <a:tbl>
              <a:tblPr/>
              <a:tblGrid>
                <a:gridCol w="657937"/>
                <a:gridCol w="657937"/>
                <a:gridCol w="659140"/>
                <a:gridCol w="657937"/>
                <a:gridCol w="657937"/>
              </a:tblGrid>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TID</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1667" name="Rectangle 51"/>
          <p:cNvSpPr>
            <a:spLocks noChangeArrowheads="1"/>
          </p:cNvSpPr>
          <p:nvPr/>
        </p:nvSpPr>
        <p:spPr bwMode="auto">
          <a:xfrm>
            <a:off x="7260249" y="243912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dirty="0"/>
              <a:t>学习算法</a:t>
            </a:r>
            <a:endParaRPr lang="zh-CN" altLang="en-US" sz="2400" dirty="0"/>
          </a:p>
        </p:txBody>
      </p:sp>
      <p:sp>
        <p:nvSpPr>
          <p:cNvPr id="751669" name="Rectangle 53"/>
          <p:cNvSpPr>
            <a:spLocks noChangeArrowheads="1"/>
          </p:cNvSpPr>
          <p:nvPr/>
        </p:nvSpPr>
        <p:spPr bwMode="auto">
          <a:xfrm>
            <a:off x="7260249" y="366467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a:t>学习模型</a:t>
            </a:r>
            <a:endParaRPr lang="zh-CN" altLang="en-US" sz="2400"/>
          </a:p>
        </p:txBody>
      </p:sp>
      <p:sp>
        <p:nvSpPr>
          <p:cNvPr id="751670" name="Rectangle 54"/>
          <p:cNvSpPr>
            <a:spLocks noChangeArrowheads="1"/>
          </p:cNvSpPr>
          <p:nvPr/>
        </p:nvSpPr>
        <p:spPr bwMode="auto">
          <a:xfrm>
            <a:off x="9346223" y="4167910"/>
            <a:ext cx="865188" cy="647700"/>
          </a:xfrm>
          <a:prstGeom prst="rect">
            <a:avLst/>
          </a:prstGeom>
          <a:solidFill>
            <a:srgbClr val="CC0099"/>
          </a:solidFill>
          <a:ln w="9525">
            <a:solidFill>
              <a:schemeClr val="tx1"/>
            </a:solidFill>
            <a:miter lim="800000"/>
          </a:ln>
          <a:effectLst/>
        </p:spPr>
        <p:txBody>
          <a:bodyPr wrap="none" anchor="ctr"/>
          <a:lstStyle/>
          <a:p>
            <a:endParaRPr lang="zh-CN" altLang="en-US" sz="2400"/>
          </a:p>
        </p:txBody>
      </p:sp>
      <p:sp>
        <p:nvSpPr>
          <p:cNvPr id="751671" name="Rectangle 55"/>
          <p:cNvSpPr>
            <a:spLocks noChangeArrowheads="1"/>
          </p:cNvSpPr>
          <p:nvPr/>
        </p:nvSpPr>
        <p:spPr bwMode="auto">
          <a:xfrm>
            <a:off x="9203348" y="4239348"/>
            <a:ext cx="865188" cy="647700"/>
          </a:xfrm>
          <a:prstGeom prst="rect">
            <a:avLst/>
          </a:prstGeom>
          <a:solidFill>
            <a:srgbClr val="CC0099"/>
          </a:solidFill>
          <a:ln w="9525">
            <a:solidFill>
              <a:schemeClr val="tx1"/>
            </a:solidFill>
            <a:miter lim="800000"/>
          </a:ln>
          <a:effectLst/>
        </p:spPr>
        <p:txBody>
          <a:bodyPr wrap="none" anchor="ctr"/>
          <a:lstStyle/>
          <a:p>
            <a:endParaRPr lang="zh-CN" altLang="en-US" sz="2400"/>
          </a:p>
        </p:txBody>
      </p:sp>
      <p:sp>
        <p:nvSpPr>
          <p:cNvPr id="751672" name="Rectangle 56"/>
          <p:cNvSpPr>
            <a:spLocks noChangeArrowheads="1"/>
          </p:cNvSpPr>
          <p:nvPr/>
        </p:nvSpPr>
        <p:spPr bwMode="auto">
          <a:xfrm>
            <a:off x="9057298" y="4312373"/>
            <a:ext cx="865188" cy="647700"/>
          </a:xfrm>
          <a:prstGeom prst="rect">
            <a:avLst/>
          </a:prstGeom>
          <a:solidFill>
            <a:srgbClr val="CC0099"/>
          </a:solidFill>
          <a:ln w="9525">
            <a:solidFill>
              <a:schemeClr val="tx1"/>
            </a:solidFill>
            <a:miter lim="800000"/>
          </a:ln>
          <a:effectLst/>
        </p:spPr>
        <p:txBody>
          <a:bodyPr wrap="none" anchor="ctr"/>
          <a:lstStyle/>
          <a:p>
            <a:pPr algn="ctr"/>
            <a:r>
              <a:rPr lang="zh-CN" altLang="en-US" sz="2400">
                <a:solidFill>
                  <a:schemeClr val="bg1"/>
                </a:solidFill>
              </a:rPr>
              <a:t>模型</a:t>
            </a:r>
            <a:endParaRPr lang="zh-CN" altLang="en-US" sz="2400">
              <a:solidFill>
                <a:schemeClr val="bg1"/>
              </a:solidFill>
            </a:endParaRPr>
          </a:p>
        </p:txBody>
      </p:sp>
      <p:sp>
        <p:nvSpPr>
          <p:cNvPr id="751674" name="Rectangle 58"/>
          <p:cNvSpPr>
            <a:spLocks noChangeArrowheads="1"/>
          </p:cNvSpPr>
          <p:nvPr/>
        </p:nvSpPr>
        <p:spPr bwMode="auto">
          <a:xfrm>
            <a:off x="7260249" y="517597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dirty="0"/>
              <a:t>应用模型</a:t>
            </a:r>
            <a:endParaRPr lang="zh-CN" altLang="en-US" sz="2400" dirty="0"/>
          </a:p>
        </p:txBody>
      </p:sp>
      <p:graphicFrame>
        <p:nvGraphicFramePr>
          <p:cNvPr id="751675" name="Group 59"/>
          <p:cNvGraphicFramePr>
            <a:graphicFrameLocks noGrp="1"/>
          </p:cNvGraphicFramePr>
          <p:nvPr/>
        </p:nvGraphicFramePr>
        <p:xfrm>
          <a:off x="2292960" y="4940036"/>
          <a:ext cx="3690934" cy="1828800"/>
        </p:xfrm>
        <a:graphic>
          <a:graphicData uri="http://schemas.openxmlformats.org/drawingml/2006/table">
            <a:tbl>
              <a:tblPr/>
              <a:tblGrid>
                <a:gridCol w="737917"/>
                <a:gridCol w="737917"/>
                <a:gridCol w="739266"/>
                <a:gridCol w="737917"/>
                <a:gridCol w="737917"/>
              </a:tblGrid>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TID</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017">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1713" name="Text Box 97"/>
          <p:cNvSpPr txBox="1">
            <a:spLocks noChangeArrowheads="1"/>
          </p:cNvSpPr>
          <p:nvPr/>
        </p:nvSpPr>
        <p:spPr bwMode="auto">
          <a:xfrm>
            <a:off x="2415198" y="2115402"/>
            <a:ext cx="3232150" cy="457200"/>
          </a:xfrm>
          <a:prstGeom prst="rect">
            <a:avLst/>
          </a:prstGeom>
          <a:noFill/>
          <a:ln>
            <a:noFill/>
          </a:ln>
          <a:effectLst/>
        </p:spPr>
        <p:txBody>
          <a:bodyPr wrap="none">
            <a:spAutoFit/>
          </a:bodyPr>
          <a:lstStyle/>
          <a:p>
            <a:r>
              <a:rPr lang="zh-CN" altLang="en-US" sz="2400" dirty="0"/>
              <a:t>训练集（类标号已知）</a:t>
            </a:r>
            <a:endParaRPr lang="zh-CN" altLang="en-US" sz="2400" dirty="0"/>
          </a:p>
        </p:txBody>
      </p:sp>
      <p:sp>
        <p:nvSpPr>
          <p:cNvPr id="751714" name="Text Box 98"/>
          <p:cNvSpPr txBox="1">
            <a:spLocks noChangeArrowheads="1"/>
          </p:cNvSpPr>
          <p:nvPr/>
        </p:nvSpPr>
        <p:spPr bwMode="auto">
          <a:xfrm>
            <a:off x="2520768" y="4491760"/>
            <a:ext cx="3232150" cy="457200"/>
          </a:xfrm>
          <a:prstGeom prst="rect">
            <a:avLst/>
          </a:prstGeom>
          <a:noFill/>
          <a:ln>
            <a:noFill/>
          </a:ln>
          <a:effectLst/>
        </p:spPr>
        <p:txBody>
          <a:bodyPr wrap="none">
            <a:spAutoFit/>
          </a:bodyPr>
          <a:lstStyle/>
          <a:p>
            <a:r>
              <a:rPr lang="zh-CN" altLang="en-US" sz="2400" dirty="0"/>
              <a:t>检验集（类标号未知）</a:t>
            </a:r>
            <a:endParaRPr lang="zh-CN" altLang="en-US" sz="2400" dirty="0"/>
          </a:p>
        </p:txBody>
      </p:sp>
      <p:sp>
        <p:nvSpPr>
          <p:cNvPr id="751715" name="Line 99"/>
          <p:cNvSpPr>
            <a:spLocks noChangeShapeType="1"/>
          </p:cNvSpPr>
          <p:nvPr/>
        </p:nvSpPr>
        <p:spPr bwMode="auto">
          <a:xfrm>
            <a:off x="7907948" y="3015385"/>
            <a:ext cx="0" cy="649288"/>
          </a:xfrm>
          <a:prstGeom prst="line">
            <a:avLst/>
          </a:prstGeom>
          <a:noFill/>
          <a:ln w="9525">
            <a:solidFill>
              <a:schemeClr val="tx1"/>
            </a:solidFill>
            <a:round/>
            <a:tailEnd type="triangle" w="med" len="med"/>
          </a:ln>
          <a:effectLst/>
        </p:spPr>
        <p:txBody>
          <a:bodyPr/>
          <a:lstStyle/>
          <a:p>
            <a:endParaRPr lang="zh-CN" altLang="en-US" sz="2400"/>
          </a:p>
        </p:txBody>
      </p:sp>
      <p:sp>
        <p:nvSpPr>
          <p:cNvPr id="751716" name="Line 100"/>
          <p:cNvSpPr>
            <a:spLocks noChangeShapeType="1"/>
          </p:cNvSpPr>
          <p:nvPr/>
        </p:nvSpPr>
        <p:spPr bwMode="auto">
          <a:xfrm>
            <a:off x="7907948" y="4239349"/>
            <a:ext cx="1079500" cy="288925"/>
          </a:xfrm>
          <a:prstGeom prst="line">
            <a:avLst/>
          </a:prstGeom>
          <a:noFill/>
          <a:ln w="9525">
            <a:solidFill>
              <a:schemeClr val="tx1"/>
            </a:solidFill>
            <a:round/>
            <a:tailEnd type="triangle" w="med" len="med"/>
          </a:ln>
          <a:effectLst/>
        </p:spPr>
        <p:txBody>
          <a:bodyPr/>
          <a:lstStyle/>
          <a:p>
            <a:endParaRPr lang="zh-CN" altLang="en-US" sz="2400"/>
          </a:p>
        </p:txBody>
      </p:sp>
      <p:sp>
        <p:nvSpPr>
          <p:cNvPr id="751717" name="Line 101"/>
          <p:cNvSpPr>
            <a:spLocks noChangeShapeType="1"/>
          </p:cNvSpPr>
          <p:nvPr/>
        </p:nvSpPr>
        <p:spPr bwMode="auto">
          <a:xfrm flipH="1">
            <a:off x="7979387" y="4815611"/>
            <a:ext cx="1081087" cy="360363"/>
          </a:xfrm>
          <a:prstGeom prst="line">
            <a:avLst/>
          </a:prstGeom>
          <a:noFill/>
          <a:ln w="9525">
            <a:solidFill>
              <a:schemeClr val="tx1"/>
            </a:solidFill>
            <a:round/>
            <a:tailEnd type="triangle" w="med" len="med"/>
          </a:ln>
          <a:effectLst/>
        </p:spPr>
        <p:txBody>
          <a:bodyPr/>
          <a:lstStyle/>
          <a:p>
            <a:endParaRPr lang="zh-CN" altLang="en-US" sz="2400"/>
          </a:p>
        </p:txBody>
      </p:sp>
      <p:sp>
        <p:nvSpPr>
          <p:cNvPr id="751718" name="Line 102"/>
          <p:cNvSpPr>
            <a:spLocks noChangeShapeType="1"/>
          </p:cNvSpPr>
          <p:nvPr/>
        </p:nvSpPr>
        <p:spPr bwMode="auto">
          <a:xfrm>
            <a:off x="6252187" y="3591648"/>
            <a:ext cx="935037" cy="360362"/>
          </a:xfrm>
          <a:prstGeom prst="line">
            <a:avLst/>
          </a:prstGeom>
          <a:noFill/>
          <a:ln w="9525">
            <a:solidFill>
              <a:schemeClr val="tx1"/>
            </a:solidFill>
            <a:round/>
            <a:tailEnd type="triangle" w="med" len="med"/>
          </a:ln>
          <a:effectLst/>
        </p:spPr>
        <p:txBody>
          <a:bodyPr/>
          <a:lstStyle/>
          <a:p>
            <a:endParaRPr lang="zh-CN" altLang="en-US" sz="2400"/>
          </a:p>
        </p:txBody>
      </p:sp>
      <p:sp>
        <p:nvSpPr>
          <p:cNvPr id="751719" name="Line 103"/>
          <p:cNvSpPr>
            <a:spLocks noChangeShapeType="1"/>
          </p:cNvSpPr>
          <p:nvPr/>
        </p:nvSpPr>
        <p:spPr bwMode="auto">
          <a:xfrm flipH="1">
            <a:off x="6323624" y="5752235"/>
            <a:ext cx="1655763" cy="647700"/>
          </a:xfrm>
          <a:prstGeom prst="line">
            <a:avLst/>
          </a:prstGeom>
          <a:noFill/>
          <a:ln w="9525">
            <a:solidFill>
              <a:schemeClr val="tx1"/>
            </a:solidFill>
            <a:round/>
            <a:tailEnd type="triangle" w="med" len="med"/>
          </a:ln>
          <a:effectLst/>
        </p:spPr>
        <p:txBody>
          <a:bodyPr/>
          <a:lstStyle/>
          <a:p>
            <a:endParaRPr lang="zh-CN" altLang="en-US" sz="2400"/>
          </a:p>
        </p:txBody>
      </p:sp>
      <p:sp>
        <p:nvSpPr>
          <p:cNvPr id="751720" name="Text Box 104"/>
          <p:cNvSpPr txBox="1">
            <a:spLocks noChangeArrowheads="1"/>
          </p:cNvSpPr>
          <p:nvPr/>
        </p:nvSpPr>
        <p:spPr bwMode="auto">
          <a:xfrm>
            <a:off x="6323623" y="3952010"/>
            <a:ext cx="793750" cy="457200"/>
          </a:xfrm>
          <a:prstGeom prst="rect">
            <a:avLst/>
          </a:prstGeom>
          <a:noFill/>
          <a:ln>
            <a:noFill/>
          </a:ln>
          <a:effectLst/>
        </p:spPr>
        <p:txBody>
          <a:bodyPr wrap="none">
            <a:spAutoFit/>
          </a:bodyPr>
          <a:lstStyle/>
          <a:p>
            <a:r>
              <a:rPr lang="zh-CN" altLang="en-US" sz="2400" dirty="0"/>
              <a:t>归纳</a:t>
            </a:r>
            <a:endParaRPr lang="zh-CN" altLang="en-US" sz="2400" dirty="0"/>
          </a:p>
        </p:txBody>
      </p:sp>
      <p:sp>
        <p:nvSpPr>
          <p:cNvPr id="751721" name="Text Box 105"/>
          <p:cNvSpPr txBox="1">
            <a:spLocks noChangeArrowheads="1"/>
          </p:cNvSpPr>
          <p:nvPr/>
        </p:nvSpPr>
        <p:spPr bwMode="auto">
          <a:xfrm>
            <a:off x="6537936" y="6184035"/>
            <a:ext cx="793750" cy="457200"/>
          </a:xfrm>
          <a:prstGeom prst="rect">
            <a:avLst/>
          </a:prstGeom>
          <a:noFill/>
          <a:ln>
            <a:noFill/>
          </a:ln>
          <a:effectLst/>
        </p:spPr>
        <p:txBody>
          <a:bodyPr wrap="none">
            <a:spAutoFit/>
          </a:bodyPr>
          <a:lstStyle/>
          <a:p>
            <a:r>
              <a:rPr lang="zh-CN" altLang="en-US" sz="2400"/>
              <a:t>推论</a:t>
            </a:r>
            <a:endParaRPr lang="zh-CN" altLang="en-US" sz="2400"/>
          </a:p>
        </p:txBody>
      </p:sp>
      <p:sp>
        <p:nvSpPr>
          <p:cNvPr id="22" name="标题 1"/>
          <p:cNvSpPr txBox="1"/>
          <p:nvPr/>
        </p:nvSpPr>
        <p:spPr>
          <a:xfrm>
            <a:off x="483395" y="112992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t>解决分类问题的一般方法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506662"/>
            <a:ext cx="10515600" cy="4351338"/>
          </a:xfrm>
        </p:spPr>
        <p:txBody>
          <a:bodyPr>
            <a:normAutofit/>
          </a:bodyPr>
          <a:lstStyle/>
          <a:p>
            <a:r>
              <a:rPr lang="zh-CN" altLang="en-US" dirty="0"/>
              <a:t>理想的决策树有三种：</a:t>
            </a:r>
            <a:endParaRPr lang="en-US" altLang="zh-CN" dirty="0"/>
          </a:p>
          <a:p>
            <a:pPr lvl="1"/>
            <a:r>
              <a:rPr lang="zh-CN" altLang="en-US" dirty="0"/>
              <a:t>  </a:t>
            </a:r>
            <a:r>
              <a:rPr lang="en-US" altLang="zh-CN" dirty="0"/>
              <a:t>(1)</a:t>
            </a:r>
            <a:r>
              <a:rPr lang="zh-CN" altLang="en-US" dirty="0"/>
              <a:t>叶子结点数最少；</a:t>
            </a:r>
            <a:endParaRPr lang="en-US" altLang="zh-CN" dirty="0"/>
          </a:p>
          <a:p>
            <a:pPr lvl="1"/>
            <a:r>
              <a:rPr lang="zh-CN" altLang="en-US" dirty="0"/>
              <a:t>  </a:t>
            </a:r>
            <a:r>
              <a:rPr lang="en-US" altLang="zh-CN" dirty="0"/>
              <a:t>(2)</a:t>
            </a:r>
            <a:r>
              <a:rPr lang="zh-CN" altLang="en-US" dirty="0"/>
              <a:t>叶子结点深度最小；</a:t>
            </a:r>
            <a:endParaRPr lang="en-US" altLang="zh-CN" dirty="0"/>
          </a:p>
          <a:p>
            <a:pPr lvl="1"/>
            <a:r>
              <a:rPr lang="en-US" altLang="zh-CN" dirty="0"/>
              <a:t>  (3)</a:t>
            </a:r>
            <a:r>
              <a:rPr lang="zh-CN" altLang="en-US" dirty="0"/>
              <a:t>叶子结点数最少且叶子结点深度最小。</a:t>
            </a:r>
            <a:endParaRPr lang="zh-CN" altLang="en-US" dirty="0"/>
          </a:p>
          <a:p>
            <a:r>
              <a:rPr lang="zh-CN" altLang="en-US" dirty="0"/>
              <a:t>  然而，洪家荣等人已经证明了要找到这种最优的决策树是</a:t>
            </a:r>
            <a:r>
              <a:rPr lang="en-US" altLang="zh-CN" dirty="0"/>
              <a:t>NP</a:t>
            </a:r>
            <a:r>
              <a:rPr lang="zh-CN" altLang="en-US" dirty="0"/>
              <a:t>难题。因此，决策树优化的目的就是要找到尽可能趋向于最优的决策树。</a:t>
            </a:r>
            <a:endParaRPr lang="zh-CN" altLang="en-US"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506662"/>
            <a:ext cx="10515600" cy="4351338"/>
          </a:xfrm>
        </p:spPr>
        <p:txBody>
          <a:bodyPr>
            <a:normAutofit/>
          </a:bodyPr>
          <a:lstStyle/>
          <a:p>
            <a:r>
              <a:rPr lang="zh-CN" altLang="en-US" dirty="0"/>
              <a:t>过度拟合</a:t>
            </a:r>
            <a:endParaRPr lang="en-US" altLang="zh-CN" dirty="0"/>
          </a:p>
          <a:p>
            <a:r>
              <a:rPr lang="zh-CN" altLang="en-US" dirty="0"/>
              <a:t>决策树算法增长树的每一个分支的深度，直到恰好能对训练样例比较完美地分类。实际应用中，当数据中有噪声或训练样例的数量太少以至于不能产生目标函数的有代表性的采样时，该策略可能会遇到困难。</a:t>
            </a:r>
            <a:endParaRPr lang="zh-CN" altLang="en-US" dirty="0"/>
          </a:p>
          <a:p>
            <a:r>
              <a:rPr lang="zh-CN" altLang="en-US" dirty="0"/>
              <a:t> 在以上情况发生时，这个简单的算法产生的树会过渡拟合训练样例（过渡拟合：</a:t>
            </a:r>
            <a:r>
              <a:rPr lang="en-US" altLang="zh-CN" dirty="0"/>
              <a:t>Over Fitting</a:t>
            </a:r>
            <a:r>
              <a:rPr lang="zh-CN" altLang="en-US" dirty="0"/>
              <a:t>）</a:t>
            </a:r>
            <a:r>
              <a:rPr lang="en-US" altLang="zh-CN" dirty="0"/>
              <a:t>.</a:t>
            </a:r>
            <a:endParaRPr lang="en-US" altLang="zh-CN"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75750" y="2488406"/>
            <a:ext cx="10515600" cy="4351338"/>
          </a:xfrm>
        </p:spPr>
        <p:txBody>
          <a:bodyPr>
            <a:normAutofit/>
          </a:bodyPr>
          <a:lstStyle/>
          <a:p>
            <a:r>
              <a:rPr lang="zh-CN" altLang="en-US" dirty="0"/>
              <a:t>过度拟合</a:t>
            </a:r>
            <a:endParaRPr lang="en-US" altLang="zh-CN" dirty="0"/>
          </a:p>
          <a:p>
            <a:r>
              <a:rPr lang="zh-CN" altLang="en-US" dirty="0"/>
              <a:t>对学习算法是否成功的真正测试是看它对于训练中未见到的数据的执行性能。训练过程应该包含训练样本和验证样本。验证样本用于测试训练后的性能。如果验证结果差，则需要考虑采用不同的结构重新进行训练，例如使用更大的样本集，或者改变从连续值到离散值得数据转换等。</a:t>
            </a:r>
            <a:endParaRPr lang="zh-CN" altLang="en-US" dirty="0"/>
          </a:p>
          <a:p>
            <a:endParaRPr lang="zh-CN" altLang="en-US" dirty="0"/>
          </a:p>
          <a:p>
            <a:r>
              <a:rPr lang="zh-CN" altLang="en-US" dirty="0"/>
              <a:t>通常应该建立一个验证过程，在训练最终完成后用来检测训练结果的泛化能力。</a:t>
            </a:r>
            <a:endParaRPr lang="zh-CN" altLang="en-US"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305843"/>
            <a:ext cx="10515600" cy="4351338"/>
          </a:xfrm>
        </p:spPr>
        <p:txBody>
          <a:bodyPr>
            <a:normAutofit fontScale="92500" lnSpcReduction="10000"/>
          </a:bodyPr>
          <a:lstStyle/>
          <a:p>
            <a:r>
              <a:rPr lang="zh-CN" altLang="en-US" dirty="0">
                <a:solidFill>
                  <a:srgbClr val="C00000"/>
                </a:solidFill>
              </a:rPr>
              <a:t>一般可以将分类模型的误差分为：</a:t>
            </a:r>
            <a:endParaRPr lang="zh-CN" altLang="en-US" dirty="0">
              <a:solidFill>
                <a:srgbClr val="C00000"/>
              </a:solidFill>
            </a:endParaRPr>
          </a:p>
          <a:p>
            <a:pPr lvl="1"/>
            <a:r>
              <a:rPr lang="en-US" altLang="zh-CN" dirty="0">
                <a:solidFill>
                  <a:srgbClr val="C00000"/>
                </a:solidFill>
              </a:rPr>
              <a:t>1</a:t>
            </a:r>
            <a:r>
              <a:rPr lang="zh-CN" altLang="en-US" dirty="0">
                <a:solidFill>
                  <a:srgbClr val="C00000"/>
                </a:solidFill>
              </a:rPr>
              <a:t>、训练误差（</a:t>
            </a:r>
            <a:r>
              <a:rPr lang="en-US" altLang="zh-CN" dirty="0">
                <a:solidFill>
                  <a:srgbClr val="C00000"/>
                </a:solidFill>
              </a:rPr>
              <a:t>Training Error</a:t>
            </a:r>
            <a:r>
              <a:rPr lang="zh-CN" altLang="en-US" dirty="0">
                <a:solidFill>
                  <a:srgbClr val="C00000"/>
                </a:solidFill>
              </a:rPr>
              <a:t>）；</a:t>
            </a:r>
            <a:endParaRPr lang="zh-CN" altLang="en-US" dirty="0">
              <a:solidFill>
                <a:srgbClr val="C00000"/>
              </a:solidFill>
            </a:endParaRPr>
          </a:p>
          <a:p>
            <a:pPr lvl="1"/>
            <a:r>
              <a:rPr lang="en-US" altLang="zh-CN" dirty="0">
                <a:solidFill>
                  <a:srgbClr val="C00000"/>
                </a:solidFill>
              </a:rPr>
              <a:t>2</a:t>
            </a:r>
            <a:r>
              <a:rPr lang="zh-CN" altLang="en-US" dirty="0">
                <a:solidFill>
                  <a:srgbClr val="C00000"/>
                </a:solidFill>
              </a:rPr>
              <a:t>、泛化误差（</a:t>
            </a:r>
            <a:r>
              <a:rPr lang="en-US" altLang="zh-CN" dirty="0">
                <a:solidFill>
                  <a:srgbClr val="C00000"/>
                </a:solidFill>
              </a:rPr>
              <a:t>Generalization Error</a:t>
            </a:r>
            <a:r>
              <a:rPr lang="zh-CN" altLang="en-US" dirty="0">
                <a:solidFill>
                  <a:srgbClr val="C00000"/>
                </a:solidFill>
              </a:rPr>
              <a:t>）</a:t>
            </a:r>
            <a:endParaRPr lang="zh-CN" altLang="en-US" dirty="0">
              <a:solidFill>
                <a:srgbClr val="C00000"/>
              </a:solidFill>
            </a:endParaRPr>
          </a:p>
          <a:p>
            <a:r>
              <a:rPr lang="zh-CN" altLang="en-US" dirty="0">
                <a:solidFill>
                  <a:srgbClr val="C00000"/>
                </a:solidFill>
              </a:rPr>
              <a:t>训练误差是在训练记录上误分类样本比例；</a:t>
            </a:r>
            <a:endParaRPr lang="en-US" altLang="zh-CN" dirty="0">
              <a:solidFill>
                <a:srgbClr val="C00000"/>
              </a:solidFill>
            </a:endParaRPr>
          </a:p>
          <a:p>
            <a:r>
              <a:rPr lang="zh-CN" altLang="en-US" dirty="0">
                <a:solidFill>
                  <a:srgbClr val="C00000"/>
                </a:solidFill>
              </a:rPr>
              <a:t>泛化误差是模型在未知记录上的期望误差；</a:t>
            </a:r>
            <a:endParaRPr lang="zh-CN" altLang="en-US" dirty="0">
              <a:solidFill>
                <a:srgbClr val="C00000"/>
              </a:solidFill>
            </a:endParaRPr>
          </a:p>
          <a:p>
            <a:endParaRPr lang="zh-CN" altLang="en-US" dirty="0">
              <a:solidFill>
                <a:srgbClr val="FF0000"/>
              </a:solidFill>
            </a:endParaRPr>
          </a:p>
          <a:p>
            <a:r>
              <a:rPr lang="zh-CN" altLang="en-US" dirty="0"/>
              <a:t> 一个好的模型不仅要能够很好地拟合训练数据，而且对未知样本也要能够准确地分类。</a:t>
            </a:r>
            <a:endParaRPr lang="zh-CN" altLang="en-US" dirty="0"/>
          </a:p>
          <a:p>
            <a:r>
              <a:rPr lang="zh-CN" altLang="en-US" dirty="0"/>
              <a:t> 一个好的分类模型必须具有低的训练误差和泛化误差。因为一个具有低训练误差的模型，其泛化误差可能比具有较高训练误差的模型高。（训练误差低，泛化误差高，称为过渡拟合）</a:t>
            </a:r>
            <a:endParaRPr lang="zh-CN" altLang="en-US"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193926"/>
            <a:ext cx="10515600" cy="4351338"/>
          </a:xfrm>
        </p:spPr>
        <p:txBody>
          <a:bodyPr>
            <a:normAutofit lnSpcReduction="10000"/>
          </a:bodyPr>
          <a:lstStyle/>
          <a:p>
            <a:r>
              <a:rPr lang="zh-CN" altLang="en-US" dirty="0"/>
              <a:t>决策树算法比较适合处理离散数值的属性。实际应用中属性是连续的或者离散的情况都比较常见。</a:t>
            </a:r>
            <a:endParaRPr lang="zh-CN" altLang="en-US" dirty="0"/>
          </a:p>
          <a:p>
            <a:endParaRPr lang="zh-CN" altLang="en-US" dirty="0"/>
          </a:p>
          <a:p>
            <a:r>
              <a:rPr lang="zh-CN" altLang="en-US" dirty="0"/>
              <a:t>在应用连续属性值时，在一个树结点可以将属性</a:t>
            </a:r>
            <a:r>
              <a:rPr lang="en-US" altLang="zh-CN" dirty="0"/>
              <a:t>Ai</a:t>
            </a:r>
            <a:r>
              <a:rPr lang="zh-CN" altLang="en-US" dirty="0"/>
              <a:t>的值划分为几个区间。然后信息增益的计算就可以采用和离散值处理一样的方法。原则上可以将</a:t>
            </a:r>
            <a:r>
              <a:rPr lang="en-US" altLang="zh-CN" dirty="0"/>
              <a:t>Ai</a:t>
            </a:r>
            <a:r>
              <a:rPr lang="zh-CN" altLang="en-US" dirty="0"/>
              <a:t>的属性划分为任意数目的空间。</a:t>
            </a:r>
            <a:r>
              <a:rPr lang="en-US" altLang="zh-CN" dirty="0"/>
              <a:t>C4.5</a:t>
            </a:r>
            <a:r>
              <a:rPr lang="zh-CN" altLang="en-US" dirty="0"/>
              <a:t>中采用的是二元分割（</a:t>
            </a:r>
            <a:r>
              <a:rPr lang="en-US" altLang="zh-CN" dirty="0"/>
              <a:t>Binary Split</a:t>
            </a:r>
            <a:r>
              <a:rPr lang="zh-CN" altLang="en-US" dirty="0"/>
              <a:t>）。需要找出一个合适的分割阈值。</a:t>
            </a:r>
            <a:endParaRPr lang="zh-CN" altLang="en-US" dirty="0"/>
          </a:p>
          <a:p>
            <a:r>
              <a:rPr lang="en-US" altLang="zh-CN" dirty="0"/>
              <a:t> </a:t>
            </a:r>
            <a:r>
              <a:rPr lang="zh-CN" altLang="en-US" b="1" dirty="0">
                <a:solidFill>
                  <a:srgbClr val="C00000"/>
                </a:solidFill>
              </a:rPr>
              <a:t>本书第九章将介绍</a:t>
            </a:r>
            <a:endParaRPr lang="zh-CN" altLang="en-US" b="1" dirty="0">
              <a:solidFill>
                <a:srgbClr val="C00000"/>
              </a:solidFill>
            </a:endParaRPr>
          </a:p>
          <a:p>
            <a:pPr marL="0" indent="0">
              <a:buNone/>
            </a:pPr>
            <a:r>
              <a:rPr lang="zh-CN" altLang="en-US" dirty="0"/>
              <a:t>     参考</a:t>
            </a:r>
            <a:r>
              <a:rPr lang="en-US" altLang="zh-CN" dirty="0"/>
              <a:t>C4.5</a:t>
            </a:r>
            <a:r>
              <a:rPr lang="zh-CN" altLang="en-US" dirty="0"/>
              <a:t>算法  </a:t>
            </a:r>
            <a:r>
              <a:rPr lang="en-US" altLang="zh-CN" dirty="0"/>
              <a:t>Top 10 algorithms in data mining </a:t>
            </a:r>
            <a:endParaRPr lang="en-US" altLang="zh-CN" dirty="0"/>
          </a:p>
          <a:p>
            <a:pPr marL="0" indent="0">
              <a:buNone/>
            </a:pPr>
            <a:r>
              <a:rPr lang="en-US" altLang="zh-CN" dirty="0"/>
              <a:t>     Knowledge  Information System 2008 14:1–37</a:t>
            </a:r>
            <a:endParaRPr lang="en-US" altLang="zh-CN" dirty="0"/>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7643" y="2153798"/>
            <a:ext cx="10636714" cy="5184576"/>
          </a:xfrm>
        </p:spPr>
        <p:txBody>
          <a:bodyPr>
            <a:normAutofit/>
          </a:bodyPr>
          <a:lstStyle/>
          <a:p>
            <a:r>
              <a:rPr kumimoji="1" lang="zh-CN" altLang="en-US" sz="2000" dirty="0"/>
              <a:t>通过极小化决策树整体的损失函数或代价函数来实现。</a:t>
            </a:r>
            <a:endParaRPr kumimoji="1" lang="en-US" altLang="zh-CN" sz="2000" dirty="0"/>
          </a:p>
          <a:p>
            <a:r>
              <a:rPr kumimoji="1" lang="zh-CN" altLang="en-US" sz="2000" dirty="0"/>
              <a:t>设树</a:t>
            </a:r>
            <a:r>
              <a:rPr kumimoji="1" lang="en-US" altLang="zh-CN" sz="2000" dirty="0"/>
              <a:t>T</a:t>
            </a:r>
            <a:r>
              <a:rPr kumimoji="1" lang="zh-CN" altLang="en-US" sz="2000" dirty="0"/>
              <a:t>的叶结点个数为</a:t>
            </a:r>
            <a:r>
              <a:rPr kumimoji="1" lang="en-US" altLang="zh-CN" sz="2000" dirty="0"/>
              <a:t>|</a:t>
            </a:r>
            <a:r>
              <a:rPr kumimoji="1" lang="en-US" altLang="zh-CN" sz="2000" dirty="0" err="1"/>
              <a:t>T|,t</a:t>
            </a:r>
            <a:r>
              <a:rPr kumimoji="1" lang="zh-CN" altLang="en-US" sz="2000" dirty="0"/>
              <a:t>是树</a:t>
            </a:r>
            <a:r>
              <a:rPr kumimoji="1" lang="en-US" altLang="zh-CN" sz="2000" dirty="0"/>
              <a:t>T</a:t>
            </a:r>
            <a:r>
              <a:rPr kumimoji="1" lang="zh-CN" altLang="en-US" sz="2000" dirty="0"/>
              <a:t>的叶结点，该叶结点有</a:t>
            </a:r>
            <a:r>
              <a:rPr kumimoji="1" lang="en-US" altLang="zh-CN" sz="2000" dirty="0" err="1"/>
              <a:t>N</a:t>
            </a:r>
            <a:r>
              <a:rPr kumimoji="1" lang="en-US" altLang="zh-CN" sz="2000" baseline="-25000" dirty="0" err="1"/>
              <a:t>t</a:t>
            </a:r>
            <a:r>
              <a:rPr kumimoji="1" lang="zh-CN" altLang="en-US" sz="2000" dirty="0"/>
              <a:t>个样本点，其中</a:t>
            </a:r>
            <a:r>
              <a:rPr kumimoji="1" lang="en-US" altLang="zh-CN" sz="2000" dirty="0"/>
              <a:t>k</a:t>
            </a:r>
            <a:r>
              <a:rPr kumimoji="1" lang="zh-CN" altLang="en-US" sz="2000" dirty="0"/>
              <a:t>类的样本点有</a:t>
            </a:r>
            <a:r>
              <a:rPr kumimoji="1" lang="en-US" altLang="zh-CN" sz="2000" dirty="0" err="1"/>
              <a:t>N</a:t>
            </a:r>
            <a:r>
              <a:rPr kumimoji="1" lang="en-US" altLang="zh-CN" sz="2000" baseline="-25000" dirty="0" err="1"/>
              <a:t>tk</a:t>
            </a:r>
            <a:r>
              <a:rPr kumimoji="1" lang="zh-CN" altLang="en-US" sz="2000" dirty="0"/>
              <a:t>个，</a:t>
            </a:r>
            <a:r>
              <a:rPr kumimoji="1" lang="en-US" altLang="zh-CN" sz="2000" dirty="0"/>
              <a:t>k=1,2..K,</a:t>
            </a:r>
            <a:endParaRPr kumimoji="1" lang="en-US" altLang="zh-CN" sz="2000" dirty="0"/>
          </a:p>
          <a:p>
            <a:r>
              <a:rPr kumimoji="1" lang="zh-CN" altLang="zh-CN" sz="2000" dirty="0"/>
              <a:t>H</a:t>
            </a:r>
            <a:r>
              <a:rPr kumimoji="1" lang="en-US" altLang="zh-CN" sz="2000" baseline="-25000" dirty="0"/>
              <a:t>t</a:t>
            </a:r>
            <a:r>
              <a:rPr kumimoji="1" lang="en-US" altLang="zh-CN" sz="2000" dirty="0"/>
              <a:t>(T)</a:t>
            </a:r>
            <a:r>
              <a:rPr kumimoji="1" lang="zh-CN" altLang="en-US" sz="2000" dirty="0"/>
              <a:t>为叶结点</a:t>
            </a:r>
            <a:r>
              <a:rPr kumimoji="1" lang="en-US" altLang="zh-CN" sz="2000" dirty="0"/>
              <a:t>t</a:t>
            </a:r>
            <a:r>
              <a:rPr kumimoji="1" lang="zh-CN" altLang="en-US" sz="2000" dirty="0"/>
              <a:t>上的经验熵，α≥</a:t>
            </a:r>
            <a:r>
              <a:rPr kumimoji="1" lang="en-US" altLang="zh-CN" sz="2000" dirty="0"/>
              <a:t>0</a:t>
            </a:r>
            <a:r>
              <a:rPr kumimoji="1" lang="zh-CN" altLang="en-US" sz="2000" dirty="0"/>
              <a:t>为参数，损失函数：</a:t>
            </a:r>
            <a:endParaRPr kumimoji="1" lang="en-US" altLang="zh-CN" sz="2000" dirty="0"/>
          </a:p>
          <a:p>
            <a:endParaRPr kumimoji="1" lang="en-US" altLang="zh-CN" sz="2000" dirty="0"/>
          </a:p>
          <a:p>
            <a:r>
              <a:rPr kumimoji="1" lang="zh-CN" altLang="en-US" sz="2000" dirty="0"/>
              <a:t>经验熵：</a:t>
            </a:r>
            <a:endParaRPr kumimoji="1" lang="en-US" altLang="zh-CN" sz="2000" dirty="0"/>
          </a:p>
          <a:p>
            <a:endParaRPr kumimoji="1" lang="en-US" altLang="zh-CN" sz="2000" dirty="0"/>
          </a:p>
          <a:p>
            <a:endParaRPr kumimoji="1" lang="en-US" altLang="zh-CN" sz="2000" dirty="0"/>
          </a:p>
          <a:p>
            <a:r>
              <a:rPr kumimoji="1" lang="zh-CN" altLang="en-US" sz="2000" dirty="0"/>
              <a:t>原式第一项：</a:t>
            </a:r>
            <a:endParaRPr kumimoji="1" lang="en-US" altLang="zh-CN" sz="2000" dirty="0"/>
          </a:p>
          <a:p>
            <a:endParaRPr kumimoji="1" lang="en-US" altLang="zh-CN" sz="2000" dirty="0"/>
          </a:p>
          <a:p>
            <a:r>
              <a:rPr kumimoji="1" lang="zh-CN" altLang="en-US" sz="2000" dirty="0"/>
              <a:t>则：</a:t>
            </a:r>
            <a:endParaRPr kumimoji="1" lang="zh-CN" altLang="en-US" sz="2000" dirty="0"/>
          </a:p>
        </p:txBody>
      </p:sp>
      <p:pic>
        <p:nvPicPr>
          <p:cNvPr id="4" name="图片 3"/>
          <p:cNvPicPr>
            <a:picLocks noChangeAspect="1"/>
          </p:cNvPicPr>
          <p:nvPr/>
        </p:nvPicPr>
        <p:blipFill>
          <a:blip r:embed="rId1"/>
          <a:stretch>
            <a:fillRect/>
          </a:stretch>
        </p:blipFill>
        <p:spPr>
          <a:xfrm>
            <a:off x="7159352" y="3083317"/>
            <a:ext cx="3626003" cy="792088"/>
          </a:xfrm>
          <a:prstGeom prst="rect">
            <a:avLst/>
          </a:prstGeom>
        </p:spPr>
      </p:pic>
      <p:pic>
        <p:nvPicPr>
          <p:cNvPr id="5" name="图片 4"/>
          <p:cNvPicPr>
            <a:picLocks noChangeAspect="1"/>
          </p:cNvPicPr>
          <p:nvPr/>
        </p:nvPicPr>
        <p:blipFill>
          <a:blip r:embed="rId2"/>
          <a:stretch>
            <a:fillRect/>
          </a:stretch>
        </p:blipFill>
        <p:spPr>
          <a:xfrm>
            <a:off x="3179677" y="3875405"/>
            <a:ext cx="3096344" cy="792088"/>
          </a:xfrm>
          <a:prstGeom prst="rect">
            <a:avLst/>
          </a:prstGeom>
        </p:spPr>
      </p:pic>
      <p:pic>
        <p:nvPicPr>
          <p:cNvPr id="6" name="图片 5"/>
          <p:cNvPicPr>
            <a:picLocks noChangeAspect="1"/>
          </p:cNvPicPr>
          <p:nvPr/>
        </p:nvPicPr>
        <p:blipFill>
          <a:blip r:embed="rId3"/>
          <a:stretch>
            <a:fillRect/>
          </a:stretch>
        </p:blipFill>
        <p:spPr>
          <a:xfrm>
            <a:off x="3294330" y="4866360"/>
            <a:ext cx="5349166" cy="936104"/>
          </a:xfrm>
          <a:prstGeom prst="rect">
            <a:avLst/>
          </a:prstGeom>
        </p:spPr>
      </p:pic>
      <p:pic>
        <p:nvPicPr>
          <p:cNvPr id="7" name="图片 6"/>
          <p:cNvPicPr>
            <a:picLocks noChangeAspect="1"/>
          </p:cNvPicPr>
          <p:nvPr/>
        </p:nvPicPr>
        <p:blipFill>
          <a:blip r:embed="rId4"/>
          <a:stretch>
            <a:fillRect/>
          </a:stretch>
        </p:blipFill>
        <p:spPr>
          <a:xfrm>
            <a:off x="3657548" y="6030359"/>
            <a:ext cx="2618473" cy="360040"/>
          </a:xfrm>
          <a:prstGeom prst="rect">
            <a:avLst/>
          </a:prstGeom>
        </p:spPr>
      </p:pic>
      <p:sp>
        <p:nvSpPr>
          <p:cNvPr id="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a:t>决策树的剪枝</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2082" y="2223338"/>
            <a:ext cx="8424936" cy="5184576"/>
          </a:xfrm>
        </p:spPr>
        <p:txBody>
          <a:bodyPr/>
          <a:lstStyle/>
          <a:p>
            <a:r>
              <a:rPr kumimoji="1" lang="zh-CN" altLang="en-US" dirty="0"/>
              <a:t>树的剪枝算法：</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设一组叶结点回缩到其父结点之前与之和的损失函数分别为：</a:t>
            </a:r>
            <a:endParaRPr kumimoji="1" lang="en-US" altLang="zh-CN" dirty="0"/>
          </a:p>
          <a:p>
            <a:r>
              <a:rPr kumimoji="1" lang="zh-CN" altLang="en-US" dirty="0"/>
              <a:t>如果：              </a:t>
            </a:r>
            <a:r>
              <a:rPr kumimoji="1" lang="en-GB" altLang="zh-CN" dirty="0"/>
              <a:t>			</a:t>
            </a:r>
            <a:r>
              <a:rPr kumimoji="1" lang="zh-CN" altLang="en-US" dirty="0"/>
              <a:t>则进行剪枝</a:t>
            </a:r>
            <a:endParaRPr kumimoji="1" lang="zh-CN" altLang="en-US" dirty="0"/>
          </a:p>
        </p:txBody>
      </p:sp>
      <p:pic>
        <p:nvPicPr>
          <p:cNvPr id="8" name="图片 7"/>
          <p:cNvPicPr>
            <a:picLocks noChangeAspect="1"/>
          </p:cNvPicPr>
          <p:nvPr/>
        </p:nvPicPr>
        <p:blipFill>
          <a:blip r:embed="rId1"/>
          <a:stretch>
            <a:fillRect/>
          </a:stretch>
        </p:blipFill>
        <p:spPr>
          <a:xfrm>
            <a:off x="1422122" y="2799402"/>
            <a:ext cx="5658629" cy="1656184"/>
          </a:xfrm>
          <a:prstGeom prst="rect">
            <a:avLst/>
          </a:prstGeom>
        </p:spPr>
      </p:pic>
      <p:pic>
        <p:nvPicPr>
          <p:cNvPr id="9" name="图片 8"/>
          <p:cNvPicPr>
            <a:picLocks noChangeAspect="1"/>
          </p:cNvPicPr>
          <p:nvPr/>
        </p:nvPicPr>
        <p:blipFill>
          <a:blip r:embed="rId2"/>
          <a:stretch>
            <a:fillRect/>
          </a:stretch>
        </p:blipFill>
        <p:spPr>
          <a:xfrm>
            <a:off x="3196137" y="5247674"/>
            <a:ext cx="2078413" cy="360040"/>
          </a:xfrm>
          <a:prstGeom prst="rect">
            <a:avLst/>
          </a:prstGeom>
        </p:spPr>
      </p:pic>
      <p:pic>
        <p:nvPicPr>
          <p:cNvPr id="10" name="图片 9"/>
          <p:cNvPicPr>
            <a:picLocks noChangeAspect="1"/>
          </p:cNvPicPr>
          <p:nvPr/>
        </p:nvPicPr>
        <p:blipFill>
          <a:blip r:embed="rId3"/>
          <a:stretch>
            <a:fillRect/>
          </a:stretch>
        </p:blipFill>
        <p:spPr>
          <a:xfrm>
            <a:off x="2567572" y="5695157"/>
            <a:ext cx="2310518" cy="432048"/>
          </a:xfrm>
          <a:prstGeom prst="rect">
            <a:avLst/>
          </a:prstGeom>
        </p:spPr>
      </p:pic>
      <p:pic>
        <p:nvPicPr>
          <p:cNvPr id="11" name="图片 10"/>
          <p:cNvPicPr>
            <a:picLocks noChangeAspect="1"/>
          </p:cNvPicPr>
          <p:nvPr/>
        </p:nvPicPr>
        <p:blipFill>
          <a:blip r:embed="rId4"/>
          <a:stretch>
            <a:fillRect/>
          </a:stretch>
        </p:blipFill>
        <p:spPr>
          <a:xfrm>
            <a:off x="1553580" y="6264842"/>
            <a:ext cx="8748972" cy="432048"/>
          </a:xfrm>
          <a:prstGeom prst="rect">
            <a:avLst/>
          </a:prstGeom>
        </p:spPr>
      </p:pic>
      <p:sp>
        <p:nvSpPr>
          <p:cNvPr id="12"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a:t>决策树的剪枝</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96090" y="2275239"/>
            <a:ext cx="8229600" cy="4389120"/>
          </a:xfrm>
        </p:spPr>
        <p:txBody>
          <a:bodyPr>
            <a:normAutofit/>
          </a:bodyPr>
          <a:lstStyle/>
          <a:p>
            <a:r>
              <a:rPr lang="zh-CN" altLang="en-US" dirty="0"/>
              <a:t>分类回归树</a:t>
            </a:r>
            <a:r>
              <a:rPr lang="en-US" altLang="zh-CN" dirty="0"/>
              <a:t>CART(Classification and Regression Trees)</a:t>
            </a:r>
            <a:endParaRPr lang="en-US" altLang="zh-CN" dirty="0"/>
          </a:p>
          <a:p>
            <a:pPr lvl="1"/>
            <a:r>
              <a:rPr lang="en-US" altLang="zh-CN" dirty="0"/>
              <a:t>1984 &lt;&lt; Classification and Regression Trees &gt;&gt;</a:t>
            </a:r>
            <a:endParaRPr lang="en-US" altLang="zh-CN" dirty="0"/>
          </a:p>
          <a:p>
            <a:r>
              <a:rPr lang="en-US" altLang="zh-CN" dirty="0" err="1"/>
              <a:t>L.Breiman</a:t>
            </a:r>
            <a:r>
              <a:rPr lang="zh-CN" altLang="en-US" dirty="0"/>
              <a:t>，</a:t>
            </a:r>
            <a:r>
              <a:rPr lang="en-US" altLang="zh-CN" dirty="0" err="1"/>
              <a:t>J.Friedman</a:t>
            </a:r>
            <a:r>
              <a:rPr lang="zh-CN" altLang="en-US" dirty="0"/>
              <a:t>，</a:t>
            </a:r>
            <a:r>
              <a:rPr lang="en-US" altLang="zh-CN" dirty="0" err="1"/>
              <a:t>R.Olshen</a:t>
            </a:r>
            <a:r>
              <a:rPr lang="zh-CN" altLang="en-US" dirty="0"/>
              <a:t>和</a:t>
            </a:r>
            <a:r>
              <a:rPr lang="en-US" altLang="zh-CN" dirty="0" err="1"/>
              <a:t>C.Stone</a:t>
            </a:r>
            <a:endParaRPr lang="en-US" altLang="zh-CN" dirty="0"/>
          </a:p>
          <a:p>
            <a:pPr lvl="1"/>
            <a:r>
              <a:rPr lang="en-US" altLang="zh-CN" dirty="0">
                <a:hlinkClick r:id="rId1"/>
              </a:rPr>
              <a:t>http://www.stat.berkeley.edu/~breiman/</a:t>
            </a:r>
            <a:endParaRPr lang="en-US" altLang="zh-CN" dirty="0"/>
          </a:p>
          <a:p>
            <a:pPr lvl="1"/>
            <a:r>
              <a:rPr lang="en-US" altLang="zh-CN" dirty="0">
                <a:hlinkClick r:id="rId2"/>
              </a:rPr>
              <a:t>http://www-stat.stanford.edu/~jhf/</a:t>
            </a:r>
            <a:endParaRPr lang="en-US" altLang="zh-CN" dirty="0"/>
          </a:p>
          <a:p>
            <a:pPr lvl="1"/>
            <a:r>
              <a:rPr lang="en-US" altLang="zh-CN" dirty="0">
                <a:hlinkClick r:id="rId3"/>
              </a:rPr>
              <a:t>http://www-stat.stanford.edu/~olshen/</a:t>
            </a:r>
            <a:endParaRPr lang="en-US" altLang="zh-CN" dirty="0"/>
          </a:p>
          <a:p>
            <a:endParaRPr lang="en-US" altLang="zh-CN" dirty="0"/>
          </a:p>
          <a:p>
            <a:r>
              <a:rPr lang="zh-CN" altLang="en-US" dirty="0">
                <a:solidFill>
                  <a:srgbClr val="FF0000"/>
                </a:solidFill>
              </a:rPr>
              <a:t>目标变量是类别的 </a:t>
            </a:r>
            <a:r>
              <a:rPr lang="en-US" altLang="zh-CN" dirty="0">
                <a:solidFill>
                  <a:srgbClr val="FF0000"/>
                </a:solidFill>
              </a:rPr>
              <a:t>--- </a:t>
            </a:r>
            <a:r>
              <a:rPr lang="zh-CN" altLang="en-US" dirty="0">
                <a:solidFill>
                  <a:srgbClr val="FF0000"/>
                </a:solidFill>
              </a:rPr>
              <a:t>分类树</a:t>
            </a:r>
            <a:endParaRPr lang="en-US" altLang="zh-CN" dirty="0">
              <a:solidFill>
                <a:srgbClr val="FF0000"/>
              </a:solidFill>
            </a:endParaRPr>
          </a:p>
          <a:p>
            <a:r>
              <a:rPr lang="zh-CN" altLang="en-US" dirty="0">
                <a:solidFill>
                  <a:srgbClr val="FF0000"/>
                </a:solidFill>
              </a:rPr>
              <a:t>目标变量是连续的 </a:t>
            </a:r>
            <a:r>
              <a:rPr lang="en-US" altLang="zh-CN" dirty="0">
                <a:solidFill>
                  <a:srgbClr val="FF0000"/>
                </a:solidFill>
              </a:rPr>
              <a:t>--- </a:t>
            </a:r>
            <a:r>
              <a:rPr lang="zh-CN" altLang="en-US" dirty="0">
                <a:solidFill>
                  <a:srgbClr val="FF0000"/>
                </a:solidFill>
              </a:rPr>
              <a:t>回归树</a:t>
            </a:r>
            <a:endParaRPr lang="en-US" altLang="zh-CN" dirty="0">
              <a:solidFill>
                <a:srgbClr val="FF0000"/>
              </a:solidFill>
            </a:endParaRPr>
          </a:p>
          <a:p>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CART</a:t>
            </a:r>
            <a:r>
              <a:rPr lang="zh-CN" altLang="en-US" dirty="0"/>
              <a:t>树</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fontScale="92500" lnSpcReduction="10000"/>
          </a:bodyPr>
          <a:lstStyle/>
          <a:p>
            <a:r>
              <a:rPr lang="zh-CN" altLang="en-US" dirty="0"/>
              <a:t>二元划分：</a:t>
            </a:r>
            <a:endParaRPr lang="en-US" altLang="zh-CN" dirty="0"/>
          </a:p>
          <a:p>
            <a:pPr lvl="1"/>
            <a:r>
              <a:rPr lang="zh-CN" altLang="en-US" dirty="0"/>
              <a:t>二叉树不易产生数据碎片，精确度往往也会高于多叉树</a:t>
            </a:r>
            <a:endParaRPr lang="en-US" altLang="zh-CN" dirty="0"/>
          </a:p>
          <a:p>
            <a:r>
              <a:rPr lang="en-US" altLang="zh-CN" dirty="0"/>
              <a:t>CART</a:t>
            </a:r>
            <a:r>
              <a:rPr lang="zh-CN" altLang="en-US" dirty="0"/>
              <a:t>中选择变量的不纯性度量：</a:t>
            </a:r>
            <a:endParaRPr lang="en-US" altLang="zh-CN" dirty="0"/>
          </a:p>
          <a:p>
            <a:pPr lvl="1"/>
            <a:r>
              <a:rPr lang="zh-CN" altLang="en-US" dirty="0"/>
              <a:t>分类目标：</a:t>
            </a:r>
            <a:r>
              <a:rPr lang="en-US" altLang="zh-CN" dirty="0" err="1"/>
              <a:t>Gini</a:t>
            </a:r>
            <a:r>
              <a:rPr lang="zh-CN" altLang="en-US" dirty="0"/>
              <a:t>指标、</a:t>
            </a:r>
            <a:r>
              <a:rPr lang="en-US" altLang="zh-CN" dirty="0"/>
              <a:t>Towing</a:t>
            </a:r>
            <a:r>
              <a:rPr lang="zh-CN" altLang="en-US" dirty="0"/>
              <a:t>、</a:t>
            </a:r>
            <a:r>
              <a:rPr lang="en-US" altLang="zh-CN" dirty="0"/>
              <a:t>order Towing</a:t>
            </a:r>
            <a:endParaRPr lang="en-US" altLang="zh-CN" dirty="0"/>
          </a:p>
          <a:p>
            <a:pPr lvl="1"/>
            <a:r>
              <a:rPr lang="zh-CN" altLang="en-US" dirty="0"/>
              <a:t>连续目标：最小平方残差、最小绝对残差</a:t>
            </a:r>
            <a:endParaRPr lang="en-US" altLang="zh-CN" dirty="0"/>
          </a:p>
          <a:p>
            <a:r>
              <a:rPr lang="zh-CN" altLang="en-US" dirty="0"/>
              <a:t>剪枝：</a:t>
            </a:r>
            <a:endParaRPr lang="en-US" altLang="zh-CN" dirty="0"/>
          </a:p>
          <a:p>
            <a:pPr lvl="1"/>
            <a:r>
              <a:rPr lang="zh-CN" altLang="en-US" dirty="0"/>
              <a:t>用</a:t>
            </a:r>
            <a:r>
              <a:rPr lang="zh-CN" altLang="en-US" dirty="0">
                <a:solidFill>
                  <a:srgbClr val="FF0000"/>
                </a:solidFill>
              </a:rPr>
              <a:t>预剪枝或后剪枝</a:t>
            </a:r>
            <a:r>
              <a:rPr lang="zh-CN" altLang="en-US" dirty="0"/>
              <a:t>对训练集生长的树进行剪枝</a:t>
            </a:r>
            <a:endParaRPr lang="en-US" altLang="zh-CN" dirty="0"/>
          </a:p>
          <a:p>
            <a:r>
              <a:rPr lang="zh-CN" altLang="en-US" dirty="0"/>
              <a:t>树的建立：</a:t>
            </a:r>
            <a:endParaRPr lang="en-US" altLang="zh-CN" dirty="0"/>
          </a:p>
          <a:p>
            <a:pPr lvl="1"/>
            <a:r>
              <a:rPr lang="zh-CN" altLang="en-US" dirty="0"/>
              <a:t>如果目标变量是标称的，并且是具有两个以上的类别，则</a:t>
            </a:r>
            <a:r>
              <a:rPr lang="en-US" altLang="zh-CN" dirty="0"/>
              <a:t>CART</a:t>
            </a:r>
            <a:r>
              <a:rPr lang="zh-CN" altLang="en-US" dirty="0"/>
              <a:t>可能考虑将目标类别合并成两个超类别（双化）；</a:t>
            </a:r>
            <a:endParaRPr lang="en-US" altLang="zh-CN" dirty="0"/>
          </a:p>
          <a:p>
            <a:pPr lvl="1"/>
            <a:r>
              <a:rPr lang="zh-CN" altLang="en-US" dirty="0"/>
              <a:t>如果目标变量是连续的，则</a:t>
            </a:r>
            <a:r>
              <a:rPr lang="en-US" altLang="zh-CN" dirty="0"/>
              <a:t>CART</a:t>
            </a:r>
            <a:r>
              <a:rPr lang="zh-CN" altLang="en-US" dirty="0"/>
              <a:t>算法找出一组基于树的回归方程来预测目标变量。</a:t>
            </a:r>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CART</a:t>
            </a:r>
            <a:r>
              <a:rPr lang="zh-CN" altLang="en-US" dirty="0"/>
              <a:t>与</a:t>
            </a:r>
            <a:r>
              <a:rPr lang="en-US" altLang="zh-CN" dirty="0"/>
              <a:t>ID3</a:t>
            </a:r>
            <a:r>
              <a:rPr lang="zh-CN" altLang="en-US" dirty="0"/>
              <a:t>的不同</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kumimoji="1" lang="en-US" altLang="zh-CN" dirty="0"/>
              <a:t>CART</a:t>
            </a:r>
            <a:r>
              <a:rPr kumimoji="1" lang="zh-CN" altLang="en-US" dirty="0"/>
              <a:t>算法由两部分组成</a:t>
            </a:r>
            <a:r>
              <a:rPr kumimoji="1" lang="zh-CN" altLang="zh-CN" dirty="0"/>
              <a:t>：</a:t>
            </a:r>
            <a:endParaRPr kumimoji="1" lang="en-US" altLang="zh-CN" dirty="0"/>
          </a:p>
          <a:p>
            <a:pPr lvl="1"/>
            <a:r>
              <a:rPr kumimoji="1" lang="zh-CN" altLang="en-US" dirty="0"/>
              <a:t>决策树生成</a:t>
            </a:r>
            <a:endParaRPr kumimoji="1" lang="en-US" altLang="zh-CN" dirty="0"/>
          </a:p>
          <a:p>
            <a:pPr lvl="1"/>
            <a:r>
              <a:rPr kumimoji="1" lang="zh-CN" altLang="en-US" dirty="0"/>
              <a:t>决策树剪枝</a:t>
            </a:r>
            <a:endParaRPr kumimoji="1" lang="en-US" altLang="zh-CN" dirty="0"/>
          </a:p>
          <a:p>
            <a:r>
              <a:rPr kumimoji="1" lang="zh-CN" altLang="en-US" dirty="0"/>
              <a:t>回归树：平方误差最小化</a:t>
            </a:r>
            <a:endParaRPr kumimoji="1" lang="en-US" altLang="zh-CN" dirty="0"/>
          </a:p>
          <a:p>
            <a:r>
              <a:rPr kumimoji="1" lang="zh-CN" altLang="en-US" dirty="0"/>
              <a:t>分类树：</a:t>
            </a:r>
            <a:r>
              <a:rPr kumimoji="1" lang="en-US" altLang="zh-CN" dirty="0" err="1"/>
              <a:t>Gini</a:t>
            </a:r>
            <a:r>
              <a:rPr kumimoji="1" lang="zh-CN" altLang="en-US" dirty="0"/>
              <a:t> </a:t>
            </a:r>
            <a:r>
              <a:rPr kumimoji="1" lang="en-US" altLang="zh-CN" dirty="0"/>
              <a:t>Index</a:t>
            </a:r>
            <a:endParaRPr kumimoji="1"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树</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lstStyle/>
          <a:p>
            <a:r>
              <a:rPr lang="zh-CN" altLang="en-US" dirty="0"/>
              <a:t>决策树是一种典型的分类方法</a:t>
            </a:r>
            <a:endParaRPr lang="en-US" altLang="zh-CN" dirty="0"/>
          </a:p>
          <a:p>
            <a:pPr lvl="1"/>
            <a:r>
              <a:rPr lang="zh-CN" altLang="en-US" dirty="0"/>
              <a:t>首先对数据进行处理，利用归纳算法生成可读的规则和决策树，</a:t>
            </a:r>
            <a:endParaRPr lang="en-US" altLang="zh-CN" dirty="0"/>
          </a:p>
          <a:p>
            <a:pPr lvl="1"/>
            <a:r>
              <a:rPr lang="zh-CN" altLang="en-US" dirty="0"/>
              <a:t>然后使用决策对新数据进行分析。</a:t>
            </a:r>
            <a:endParaRPr lang="en-US" altLang="zh-CN" dirty="0"/>
          </a:p>
          <a:p>
            <a:r>
              <a:rPr lang="zh-CN" altLang="en-US" dirty="0"/>
              <a:t>本质上决策树是通过一系列规则对数据进行分类的过程。</a:t>
            </a:r>
            <a:endParaRPr lang="zh-CN" altLang="en-US" dirty="0"/>
          </a:p>
          <a:p>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2788" y="2176445"/>
            <a:ext cx="11118195" cy="5373216"/>
          </a:xfrm>
        </p:spPr>
        <p:txBody>
          <a:bodyPr>
            <a:normAutofit/>
          </a:bodyPr>
          <a:lstStyle/>
          <a:p>
            <a:r>
              <a:rPr kumimoji="1" lang="zh-CN" altLang="en-US" sz="2400" dirty="0"/>
              <a:t>回归树的生成</a:t>
            </a:r>
            <a:endParaRPr kumimoji="1" lang="en-US" altLang="zh-CN" sz="2400" dirty="0"/>
          </a:p>
          <a:p>
            <a:r>
              <a:rPr kumimoji="1" lang="zh-CN" altLang="en-US" sz="2400" dirty="0"/>
              <a:t>设</a:t>
            </a:r>
            <a:r>
              <a:rPr kumimoji="1" lang="en-US" altLang="zh-CN" sz="2400" dirty="0"/>
              <a:t>Y</a:t>
            </a:r>
            <a:r>
              <a:rPr kumimoji="1" lang="zh-CN" altLang="en-US" sz="2400" dirty="0"/>
              <a:t>是连续变量，给定训练数据集：</a:t>
            </a:r>
            <a:endParaRPr kumimoji="1" lang="en-US" altLang="zh-CN" sz="2400" dirty="0"/>
          </a:p>
          <a:p>
            <a:endParaRPr kumimoji="1" lang="en-US" altLang="zh-CN" sz="2400" dirty="0"/>
          </a:p>
          <a:p>
            <a:r>
              <a:rPr kumimoji="1" lang="zh-CN" altLang="en-US" sz="2400" dirty="0"/>
              <a:t>假设已将输入空间划分为</a:t>
            </a:r>
            <a:r>
              <a:rPr kumimoji="1" lang="en-US" altLang="zh-CN" sz="2400" dirty="0"/>
              <a:t>M</a:t>
            </a:r>
            <a:r>
              <a:rPr kumimoji="1" lang="zh-CN" altLang="en-US" sz="2400" dirty="0"/>
              <a:t>各单元</a:t>
            </a:r>
            <a:r>
              <a:rPr kumimoji="1" lang="en-US" altLang="zh-CN" sz="2400" dirty="0"/>
              <a:t>R1,R2..Rm,</a:t>
            </a:r>
            <a:r>
              <a:rPr kumimoji="1" lang="zh-CN" altLang="en-US" sz="2400" dirty="0"/>
              <a:t>并且每个单元</a:t>
            </a:r>
            <a:r>
              <a:rPr kumimoji="1" lang="en-US" altLang="zh-CN" sz="2400" dirty="0" err="1"/>
              <a:t>Rm</a:t>
            </a:r>
            <a:r>
              <a:rPr kumimoji="1" lang="zh-CN" altLang="en-US" sz="2400" dirty="0"/>
              <a:t>上有一个固定的输出</a:t>
            </a:r>
            <a:r>
              <a:rPr kumimoji="1" lang="en-US" altLang="zh-CN" sz="2400" dirty="0"/>
              <a:t>Cm</a:t>
            </a:r>
            <a:r>
              <a:rPr kumimoji="1" lang="zh-CN" altLang="en-US" sz="2400" dirty="0"/>
              <a:t>，回归树表示为：</a:t>
            </a:r>
            <a:endParaRPr kumimoji="1" lang="en-US" altLang="zh-CN" sz="2400" dirty="0"/>
          </a:p>
          <a:p>
            <a:pPr marL="0" indent="0">
              <a:buNone/>
            </a:pPr>
            <a:endParaRPr kumimoji="1" lang="en-US" altLang="zh-CN" sz="2400" dirty="0"/>
          </a:p>
          <a:p>
            <a:r>
              <a:rPr kumimoji="1" lang="zh-CN" altLang="en-US" sz="2400" dirty="0"/>
              <a:t>平方误差来表示预测误差，用平方误差最小准则求解每个单元上的最优输出值</a:t>
            </a:r>
            <a:endParaRPr kumimoji="1" lang="en-US" altLang="zh-CN" sz="2400" dirty="0"/>
          </a:p>
          <a:p>
            <a:endParaRPr kumimoji="1" lang="en-US" altLang="zh-CN" sz="2400" dirty="0"/>
          </a:p>
          <a:p>
            <a:endParaRPr kumimoji="1" lang="en-US" altLang="zh-CN" sz="2400" dirty="0"/>
          </a:p>
          <a:p>
            <a:r>
              <a:rPr kumimoji="1" lang="en-US" altLang="zh-CN" sz="2400" dirty="0" err="1"/>
              <a:t>Rm</a:t>
            </a:r>
            <a:r>
              <a:rPr kumimoji="1" lang="zh-CN" altLang="en-US" sz="2400" dirty="0"/>
              <a:t>上的</a:t>
            </a:r>
            <a:r>
              <a:rPr kumimoji="1" lang="en-US" altLang="zh-CN" sz="2400" dirty="0"/>
              <a:t>Cm</a:t>
            </a:r>
            <a:r>
              <a:rPr kumimoji="1" lang="zh-CN" altLang="en-US" sz="2400" dirty="0"/>
              <a:t>的最优值：</a:t>
            </a:r>
            <a:endParaRPr kumimoji="1" lang="zh-CN" altLang="en-US" sz="2400" dirty="0"/>
          </a:p>
        </p:txBody>
      </p:sp>
      <p:pic>
        <p:nvPicPr>
          <p:cNvPr id="4" name="图片 3"/>
          <p:cNvPicPr>
            <a:picLocks noChangeAspect="1"/>
          </p:cNvPicPr>
          <p:nvPr/>
        </p:nvPicPr>
        <p:blipFill>
          <a:blip r:embed="rId1"/>
          <a:stretch>
            <a:fillRect/>
          </a:stretch>
        </p:blipFill>
        <p:spPr>
          <a:xfrm>
            <a:off x="6096000" y="2632247"/>
            <a:ext cx="3888433" cy="360952"/>
          </a:xfrm>
          <a:prstGeom prst="rect">
            <a:avLst/>
          </a:prstGeom>
        </p:spPr>
      </p:pic>
      <p:pic>
        <p:nvPicPr>
          <p:cNvPr id="5" name="图片 4"/>
          <p:cNvPicPr>
            <a:picLocks noChangeAspect="1"/>
          </p:cNvPicPr>
          <p:nvPr/>
        </p:nvPicPr>
        <p:blipFill>
          <a:blip r:embed="rId2"/>
          <a:stretch>
            <a:fillRect/>
          </a:stretch>
        </p:blipFill>
        <p:spPr>
          <a:xfrm>
            <a:off x="4511825" y="3982609"/>
            <a:ext cx="2855201" cy="792088"/>
          </a:xfrm>
          <a:prstGeom prst="rect">
            <a:avLst/>
          </a:prstGeom>
        </p:spPr>
      </p:pic>
      <p:pic>
        <p:nvPicPr>
          <p:cNvPr id="6" name="图片 5"/>
          <p:cNvPicPr>
            <a:picLocks noChangeAspect="1"/>
          </p:cNvPicPr>
          <p:nvPr/>
        </p:nvPicPr>
        <p:blipFill>
          <a:blip r:embed="rId3"/>
          <a:stretch>
            <a:fillRect/>
          </a:stretch>
        </p:blipFill>
        <p:spPr>
          <a:xfrm>
            <a:off x="4546957" y="5265949"/>
            <a:ext cx="2160240" cy="648072"/>
          </a:xfrm>
          <a:prstGeom prst="rect">
            <a:avLst/>
          </a:prstGeom>
        </p:spPr>
      </p:pic>
      <p:pic>
        <p:nvPicPr>
          <p:cNvPr id="7" name="图片 6"/>
          <p:cNvPicPr>
            <a:picLocks noChangeAspect="1"/>
          </p:cNvPicPr>
          <p:nvPr/>
        </p:nvPicPr>
        <p:blipFill>
          <a:blip r:embed="rId4"/>
          <a:stretch>
            <a:fillRect/>
          </a:stretch>
        </p:blipFill>
        <p:spPr>
          <a:xfrm>
            <a:off x="4511825" y="6189249"/>
            <a:ext cx="2626852" cy="432048"/>
          </a:xfrm>
          <a:prstGeom prst="rect">
            <a:avLst/>
          </a:prstGeom>
        </p:spPr>
      </p:pic>
      <p:sp>
        <p:nvSpPr>
          <p:cNvPr id="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7189" y="2176446"/>
            <a:ext cx="9559025" cy="5373216"/>
          </a:xfrm>
        </p:spPr>
        <p:txBody>
          <a:bodyPr>
            <a:normAutofit/>
          </a:bodyPr>
          <a:lstStyle/>
          <a:p>
            <a:r>
              <a:rPr kumimoji="1" lang="zh-CN" altLang="en-US" sz="2400" dirty="0"/>
              <a:t>问题：如何对输入空间进行划分？</a:t>
            </a:r>
            <a:endParaRPr kumimoji="1" lang="en-US" altLang="zh-CN" sz="2400" dirty="0"/>
          </a:p>
          <a:p>
            <a:r>
              <a:rPr kumimoji="1" lang="zh-CN" altLang="en-US" sz="2400" dirty="0"/>
              <a:t>启发式：选择第</a:t>
            </a:r>
            <a:r>
              <a:rPr kumimoji="1" lang="en-US" altLang="zh-CN" sz="2400" dirty="0"/>
              <a:t>j</a:t>
            </a:r>
            <a:r>
              <a:rPr kumimoji="1" lang="zh-CN" altLang="en-US" sz="2400" dirty="0"/>
              <a:t>个变量</a:t>
            </a:r>
            <a:r>
              <a:rPr kumimoji="1" lang="en-US" altLang="zh-CN" sz="2400" dirty="0"/>
              <a:t>x</a:t>
            </a:r>
            <a:r>
              <a:rPr kumimoji="1" lang="en-US" altLang="zh-CN" sz="2400" baseline="30000" dirty="0"/>
              <a:t>(j)</a:t>
            </a:r>
            <a:r>
              <a:rPr kumimoji="1" lang="zh-CN" altLang="en-US" sz="2400" dirty="0"/>
              <a:t>和它取的值</a:t>
            </a:r>
            <a:r>
              <a:rPr kumimoji="1" lang="en-US" altLang="zh-CN" sz="2400" dirty="0"/>
              <a:t>s</a:t>
            </a:r>
            <a:r>
              <a:rPr kumimoji="1" lang="zh-CN" altLang="en-US" sz="2400" dirty="0"/>
              <a:t>，作为切分变量和切分点，定义两个区域：</a:t>
            </a:r>
            <a:endParaRPr kumimoji="1" lang="en-US" altLang="zh-CN" sz="2400" dirty="0"/>
          </a:p>
          <a:p>
            <a:endParaRPr kumimoji="1" lang="en-US" altLang="zh-CN" sz="2400" dirty="0"/>
          </a:p>
          <a:p>
            <a:r>
              <a:rPr kumimoji="1" lang="zh-CN" altLang="en-US" sz="2400" dirty="0"/>
              <a:t>然后寻找最优切分变量和切分点：</a:t>
            </a:r>
            <a:endParaRPr kumimoji="1" lang="en-US" altLang="zh-CN" sz="2400" dirty="0"/>
          </a:p>
          <a:p>
            <a:endParaRPr kumimoji="1" lang="en-US" altLang="zh-CN" sz="2400" dirty="0"/>
          </a:p>
          <a:p>
            <a:endParaRPr kumimoji="1" lang="en-US" altLang="zh-CN" sz="2400" dirty="0"/>
          </a:p>
          <a:p>
            <a:r>
              <a:rPr kumimoji="1" lang="zh-CN" altLang="en-US" sz="2400" dirty="0"/>
              <a:t>且：</a:t>
            </a:r>
            <a:endParaRPr kumimoji="1" lang="en-US" altLang="zh-CN" sz="2400" dirty="0"/>
          </a:p>
          <a:p>
            <a:endParaRPr kumimoji="1" lang="en-US" altLang="zh-CN" sz="2400" dirty="0"/>
          </a:p>
          <a:p>
            <a:r>
              <a:rPr kumimoji="1" lang="zh-CN" altLang="en-US" sz="2400" dirty="0"/>
              <a:t>再对两个区域重复上述划分，直到满足停止条件。</a:t>
            </a:r>
            <a:endParaRPr kumimoji="1" lang="zh-CN" altLang="en-US" sz="2400" dirty="0"/>
          </a:p>
        </p:txBody>
      </p:sp>
      <p:pic>
        <p:nvPicPr>
          <p:cNvPr id="8" name="图片 7"/>
          <p:cNvPicPr>
            <a:picLocks noChangeAspect="1"/>
          </p:cNvPicPr>
          <p:nvPr/>
        </p:nvPicPr>
        <p:blipFill>
          <a:blip r:embed="rId1"/>
          <a:stretch>
            <a:fillRect/>
          </a:stretch>
        </p:blipFill>
        <p:spPr>
          <a:xfrm>
            <a:off x="3258407" y="3397837"/>
            <a:ext cx="6048672" cy="432048"/>
          </a:xfrm>
          <a:prstGeom prst="rect">
            <a:avLst/>
          </a:prstGeom>
        </p:spPr>
      </p:pic>
      <p:pic>
        <p:nvPicPr>
          <p:cNvPr id="9" name="图片 8"/>
          <p:cNvPicPr>
            <a:picLocks noChangeAspect="1"/>
          </p:cNvPicPr>
          <p:nvPr/>
        </p:nvPicPr>
        <p:blipFill>
          <a:blip r:embed="rId2"/>
          <a:stretch>
            <a:fillRect/>
          </a:stretch>
        </p:blipFill>
        <p:spPr>
          <a:xfrm>
            <a:off x="3433374" y="4208067"/>
            <a:ext cx="5698738" cy="936104"/>
          </a:xfrm>
          <a:prstGeom prst="rect">
            <a:avLst/>
          </a:prstGeom>
        </p:spPr>
      </p:pic>
      <p:pic>
        <p:nvPicPr>
          <p:cNvPr id="10" name="图片 9"/>
          <p:cNvPicPr>
            <a:picLocks noChangeAspect="1"/>
          </p:cNvPicPr>
          <p:nvPr/>
        </p:nvPicPr>
        <p:blipFill>
          <a:blip r:embed="rId3"/>
          <a:stretch>
            <a:fillRect/>
          </a:stretch>
        </p:blipFill>
        <p:spPr>
          <a:xfrm>
            <a:off x="2848289" y="5199409"/>
            <a:ext cx="7416824" cy="504056"/>
          </a:xfrm>
          <a:prstGeom prst="rect">
            <a:avLst/>
          </a:prstGeom>
        </p:spPr>
      </p:pic>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9620" y="2188168"/>
            <a:ext cx="8424936" cy="5373216"/>
          </a:xfrm>
        </p:spPr>
        <p:txBody>
          <a:bodyPr/>
          <a:lstStyle/>
          <a:p>
            <a:r>
              <a:rPr kumimoji="1" lang="zh-CN" altLang="en-US" dirty="0"/>
              <a:t>最小二乘回归树生成算法</a:t>
            </a:r>
            <a:endParaRPr kumimoji="1" lang="zh-CN" altLang="en-US" dirty="0"/>
          </a:p>
        </p:txBody>
      </p:sp>
      <p:pic>
        <p:nvPicPr>
          <p:cNvPr id="5" name="图片 4"/>
          <p:cNvPicPr>
            <a:picLocks noChangeAspect="1"/>
          </p:cNvPicPr>
          <p:nvPr/>
        </p:nvPicPr>
        <p:blipFill>
          <a:blip r:embed="rId1"/>
          <a:stretch>
            <a:fillRect/>
          </a:stretch>
        </p:blipFill>
        <p:spPr>
          <a:xfrm>
            <a:off x="1877652" y="2764232"/>
            <a:ext cx="7654549" cy="1152128"/>
          </a:xfrm>
          <a:prstGeom prst="rect">
            <a:avLst/>
          </a:prstGeom>
        </p:spPr>
      </p:pic>
      <p:pic>
        <p:nvPicPr>
          <p:cNvPr id="6" name="图片 5"/>
          <p:cNvPicPr>
            <a:picLocks noChangeAspect="1"/>
          </p:cNvPicPr>
          <p:nvPr/>
        </p:nvPicPr>
        <p:blipFill>
          <a:blip r:embed="rId2"/>
          <a:stretch>
            <a:fillRect/>
          </a:stretch>
        </p:blipFill>
        <p:spPr>
          <a:xfrm>
            <a:off x="1949660" y="4060376"/>
            <a:ext cx="1440160" cy="314518"/>
          </a:xfrm>
          <a:prstGeom prst="rect">
            <a:avLst/>
          </a:prstGeom>
        </p:spPr>
      </p:pic>
      <p:pic>
        <p:nvPicPr>
          <p:cNvPr id="7" name="图片 6"/>
          <p:cNvPicPr>
            <a:picLocks noChangeAspect="1"/>
          </p:cNvPicPr>
          <p:nvPr/>
        </p:nvPicPr>
        <p:blipFill>
          <a:blip r:embed="rId3"/>
          <a:stretch>
            <a:fillRect/>
          </a:stretch>
        </p:blipFill>
        <p:spPr>
          <a:xfrm>
            <a:off x="3317812" y="4093694"/>
            <a:ext cx="5472608" cy="326723"/>
          </a:xfrm>
          <a:prstGeom prst="rect">
            <a:avLst/>
          </a:prstGeom>
        </p:spPr>
      </p:pic>
      <p:pic>
        <p:nvPicPr>
          <p:cNvPr id="11" name="图片 10"/>
          <p:cNvPicPr>
            <a:picLocks noChangeAspect="1"/>
          </p:cNvPicPr>
          <p:nvPr/>
        </p:nvPicPr>
        <p:blipFill>
          <a:blip r:embed="rId4"/>
          <a:stretch>
            <a:fillRect/>
          </a:stretch>
        </p:blipFill>
        <p:spPr>
          <a:xfrm>
            <a:off x="2021668" y="4564432"/>
            <a:ext cx="7177397" cy="1296144"/>
          </a:xfrm>
          <a:prstGeom prst="rect">
            <a:avLst/>
          </a:prstGeom>
        </p:spPr>
      </p:pic>
      <p:pic>
        <p:nvPicPr>
          <p:cNvPr id="12" name="图片 11"/>
          <p:cNvPicPr>
            <a:picLocks noChangeAspect="1"/>
          </p:cNvPicPr>
          <p:nvPr/>
        </p:nvPicPr>
        <p:blipFill>
          <a:blip r:embed="rId5"/>
          <a:stretch>
            <a:fillRect/>
          </a:stretch>
        </p:blipFill>
        <p:spPr>
          <a:xfrm>
            <a:off x="2251334" y="6004591"/>
            <a:ext cx="7091223" cy="360040"/>
          </a:xfrm>
          <a:prstGeom prst="rect">
            <a:avLst/>
          </a:prstGeom>
        </p:spPr>
      </p:pic>
      <p:pic>
        <p:nvPicPr>
          <p:cNvPr id="13" name="图片 12"/>
          <p:cNvPicPr>
            <a:picLocks noChangeAspect="1"/>
          </p:cNvPicPr>
          <p:nvPr/>
        </p:nvPicPr>
        <p:blipFill>
          <a:blip r:embed="rId6"/>
          <a:stretch>
            <a:fillRect/>
          </a:stretch>
        </p:blipFill>
        <p:spPr>
          <a:xfrm>
            <a:off x="2251333" y="6436639"/>
            <a:ext cx="1152128" cy="320036"/>
          </a:xfrm>
          <a:prstGeom prst="rect">
            <a:avLst/>
          </a:prstGeom>
        </p:spPr>
      </p:pic>
      <p:pic>
        <p:nvPicPr>
          <p:cNvPr id="14" name="图片 13"/>
          <p:cNvPicPr>
            <a:picLocks noChangeAspect="1"/>
          </p:cNvPicPr>
          <p:nvPr/>
        </p:nvPicPr>
        <p:blipFill>
          <a:blip r:embed="rId7"/>
          <a:stretch>
            <a:fillRect/>
          </a:stretch>
        </p:blipFill>
        <p:spPr>
          <a:xfrm>
            <a:off x="3354365" y="6436639"/>
            <a:ext cx="1489256" cy="360040"/>
          </a:xfrm>
          <a:prstGeom prst="rect">
            <a:avLst/>
          </a:prstGeom>
        </p:spPr>
      </p:pic>
      <p:sp>
        <p:nvSpPr>
          <p:cNvPr id="1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0636" y="2281954"/>
            <a:ext cx="8424936" cy="5373216"/>
          </a:xfrm>
        </p:spPr>
        <p:txBody>
          <a:bodyPr/>
          <a:lstStyle/>
          <a:p>
            <a:r>
              <a:rPr kumimoji="1" lang="zh-CN" altLang="en-US" dirty="0"/>
              <a:t>最小二乘回归树生成算法</a:t>
            </a:r>
            <a:endParaRPr kumimoji="1" lang="zh-CN" altLang="en-US" dirty="0"/>
          </a:p>
        </p:txBody>
      </p:sp>
      <p:pic>
        <p:nvPicPr>
          <p:cNvPr id="4" name="图片 3"/>
          <p:cNvPicPr>
            <a:picLocks noChangeAspect="1"/>
          </p:cNvPicPr>
          <p:nvPr/>
        </p:nvPicPr>
        <p:blipFill>
          <a:blip r:embed="rId1"/>
          <a:stretch>
            <a:fillRect/>
          </a:stretch>
        </p:blipFill>
        <p:spPr>
          <a:xfrm>
            <a:off x="2160676" y="3002034"/>
            <a:ext cx="7318570" cy="1800200"/>
          </a:xfrm>
          <a:prstGeom prst="rect">
            <a:avLst/>
          </a:prstGeom>
        </p:spPr>
      </p:pic>
      <p:pic>
        <p:nvPicPr>
          <p:cNvPr id="8" name="图片 7"/>
          <p:cNvPicPr>
            <a:picLocks noChangeAspect="1"/>
          </p:cNvPicPr>
          <p:nvPr/>
        </p:nvPicPr>
        <p:blipFill>
          <a:blip r:embed="rId2"/>
          <a:stretch>
            <a:fillRect/>
          </a:stretch>
        </p:blipFill>
        <p:spPr>
          <a:xfrm>
            <a:off x="2232684" y="4946250"/>
            <a:ext cx="7488832" cy="1440160"/>
          </a:xfrm>
          <a:prstGeom prst="rect">
            <a:avLst/>
          </a:prstGeom>
        </p:spPr>
      </p:pic>
      <p:sp>
        <p:nvSpPr>
          <p:cNvPr id="6"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482" y="2281954"/>
            <a:ext cx="10989241" cy="5373216"/>
          </a:xfrm>
        </p:spPr>
        <p:txBody>
          <a:bodyPr/>
          <a:lstStyle/>
          <a:p>
            <a:r>
              <a:rPr kumimoji="1" lang="zh-CN" altLang="en-US" dirty="0"/>
              <a:t>分类树的生成：</a:t>
            </a:r>
            <a:endParaRPr kumimoji="1" lang="en-US" altLang="zh-CN" dirty="0"/>
          </a:p>
          <a:p>
            <a:r>
              <a:rPr kumimoji="1" lang="zh-CN" altLang="en-US" dirty="0"/>
              <a:t>基尼指数</a:t>
            </a:r>
            <a:endParaRPr kumimoji="1" lang="en-US" altLang="zh-CN" dirty="0"/>
          </a:p>
          <a:p>
            <a:r>
              <a:rPr kumimoji="1" lang="zh-CN" altLang="en-US" dirty="0"/>
              <a:t>分类问题中，假设有</a:t>
            </a:r>
            <a:r>
              <a:rPr kumimoji="1" lang="en-US" altLang="zh-CN" dirty="0"/>
              <a:t>k</a:t>
            </a:r>
            <a:r>
              <a:rPr kumimoji="1" lang="zh-CN" altLang="en-US" dirty="0"/>
              <a:t>个类，样本点属于</a:t>
            </a:r>
            <a:r>
              <a:rPr kumimoji="1" lang="en-US" altLang="zh-CN" dirty="0"/>
              <a:t>k</a:t>
            </a:r>
            <a:r>
              <a:rPr kumimoji="1" lang="zh-CN" altLang="en-US" dirty="0"/>
              <a:t>的概率</a:t>
            </a:r>
            <a:r>
              <a:rPr kumimoji="1" lang="en-US" altLang="zh-CN" dirty="0" err="1"/>
              <a:t>Pk</a:t>
            </a:r>
            <a:r>
              <a:rPr kumimoji="1" lang="zh-CN" altLang="en-US" dirty="0"/>
              <a:t>，则概率分布的基尼指数：</a:t>
            </a:r>
            <a:endParaRPr kumimoji="1" lang="en-US" altLang="zh-CN" dirty="0"/>
          </a:p>
          <a:p>
            <a:endParaRPr kumimoji="1" lang="en-US" altLang="zh-CN" dirty="0"/>
          </a:p>
          <a:p>
            <a:endParaRPr kumimoji="1" lang="en-US" altLang="zh-CN" dirty="0"/>
          </a:p>
          <a:p>
            <a:r>
              <a:rPr kumimoji="1" lang="zh-CN" altLang="en-US" dirty="0"/>
              <a:t>二分类问题：</a:t>
            </a:r>
            <a:endParaRPr kumimoji="1" lang="en-US" altLang="zh-CN" dirty="0"/>
          </a:p>
          <a:p>
            <a:r>
              <a:rPr kumimoji="1" lang="zh-CN" altLang="en-US" dirty="0"/>
              <a:t>对给定的样本集合</a:t>
            </a:r>
            <a:r>
              <a:rPr kumimoji="1" lang="en-US" altLang="zh-CN" dirty="0"/>
              <a:t>D</a:t>
            </a:r>
            <a:r>
              <a:rPr kumimoji="1" lang="zh-CN" altLang="en-US" dirty="0"/>
              <a:t>，基尼指数</a:t>
            </a:r>
            <a:endParaRPr kumimoji="1" lang="zh-CN" altLang="en-US" dirty="0"/>
          </a:p>
        </p:txBody>
      </p:sp>
      <p:pic>
        <p:nvPicPr>
          <p:cNvPr id="5" name="图片 4"/>
          <p:cNvPicPr>
            <a:picLocks noChangeAspect="1"/>
          </p:cNvPicPr>
          <p:nvPr/>
        </p:nvPicPr>
        <p:blipFill>
          <a:blip r:embed="rId1"/>
          <a:stretch>
            <a:fillRect/>
          </a:stretch>
        </p:blipFill>
        <p:spPr>
          <a:xfrm>
            <a:off x="3351277" y="3898182"/>
            <a:ext cx="4119527" cy="720080"/>
          </a:xfrm>
          <a:prstGeom prst="rect">
            <a:avLst/>
          </a:prstGeom>
        </p:spPr>
      </p:pic>
      <p:pic>
        <p:nvPicPr>
          <p:cNvPr id="6" name="图片 5"/>
          <p:cNvPicPr>
            <a:picLocks noChangeAspect="1"/>
          </p:cNvPicPr>
          <p:nvPr/>
        </p:nvPicPr>
        <p:blipFill>
          <a:blip r:embed="rId2"/>
          <a:stretch>
            <a:fillRect/>
          </a:stretch>
        </p:blipFill>
        <p:spPr>
          <a:xfrm>
            <a:off x="3604068" y="5276718"/>
            <a:ext cx="2351218" cy="383532"/>
          </a:xfrm>
          <a:prstGeom prst="rect">
            <a:avLst/>
          </a:prstGeom>
        </p:spPr>
      </p:pic>
      <p:pic>
        <p:nvPicPr>
          <p:cNvPr id="7" name="图片 6"/>
          <p:cNvPicPr>
            <a:picLocks noChangeAspect="1"/>
          </p:cNvPicPr>
          <p:nvPr/>
        </p:nvPicPr>
        <p:blipFill>
          <a:blip r:embed="rId3"/>
          <a:stretch>
            <a:fillRect/>
          </a:stretch>
        </p:blipFill>
        <p:spPr>
          <a:xfrm>
            <a:off x="6508123" y="5559986"/>
            <a:ext cx="3240361" cy="936104"/>
          </a:xfrm>
          <a:prstGeom prst="rect">
            <a:avLst/>
          </a:prstGeom>
        </p:spPr>
      </p:pic>
      <p:sp>
        <p:nvSpPr>
          <p:cNvPr id="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276" y="2305399"/>
            <a:ext cx="10193215" cy="5373216"/>
          </a:xfrm>
        </p:spPr>
        <p:txBody>
          <a:bodyPr/>
          <a:lstStyle/>
          <a:p>
            <a:r>
              <a:rPr kumimoji="1" lang="zh-CN" altLang="en-US" dirty="0"/>
              <a:t>如果样本集合</a:t>
            </a:r>
            <a:r>
              <a:rPr kumimoji="1" lang="en-US" altLang="zh-CN" dirty="0"/>
              <a:t>D</a:t>
            </a:r>
            <a:r>
              <a:rPr kumimoji="1" lang="zh-CN" altLang="en-US" dirty="0"/>
              <a:t>根据特征</a:t>
            </a:r>
            <a:r>
              <a:rPr kumimoji="1" lang="en-US" altLang="zh-CN" dirty="0"/>
              <a:t>A</a:t>
            </a:r>
            <a:r>
              <a:rPr kumimoji="1" lang="zh-CN" altLang="en-US" dirty="0"/>
              <a:t>是否为</a:t>
            </a:r>
            <a:r>
              <a:rPr kumimoji="1" lang="en-US" altLang="zh-CN" dirty="0"/>
              <a:t>a</a:t>
            </a:r>
            <a:r>
              <a:rPr kumimoji="1" lang="zh-CN" altLang="en-US" dirty="0"/>
              <a:t>被分割成</a:t>
            </a:r>
            <a:r>
              <a:rPr kumimoji="1" lang="en-US" altLang="zh-CN" dirty="0"/>
              <a:t>D1</a:t>
            </a:r>
            <a:r>
              <a:rPr kumimoji="1" lang="zh-CN" altLang="en-US" dirty="0"/>
              <a:t>和</a:t>
            </a:r>
            <a:r>
              <a:rPr kumimoji="1" lang="en-US" altLang="zh-CN" dirty="0"/>
              <a:t>D2</a:t>
            </a:r>
            <a:r>
              <a:rPr kumimoji="1" lang="zh-CN" altLang="en-US" dirty="0"/>
              <a:t>，即</a:t>
            </a:r>
            <a:endParaRPr kumimoji="1" lang="en-US" altLang="zh-CN" dirty="0"/>
          </a:p>
          <a:p>
            <a:endParaRPr kumimoji="1" lang="en-US" altLang="zh-CN" dirty="0"/>
          </a:p>
          <a:p>
            <a:r>
              <a:rPr kumimoji="1" lang="zh-CN" altLang="en-US" dirty="0"/>
              <a:t>则在特征</a:t>
            </a:r>
            <a:r>
              <a:rPr kumimoji="1" lang="en-US" altLang="zh-CN" dirty="0"/>
              <a:t>A</a:t>
            </a:r>
            <a:r>
              <a:rPr kumimoji="1" lang="zh-CN" altLang="en-US" dirty="0"/>
              <a:t>的条件下，集合</a:t>
            </a:r>
            <a:r>
              <a:rPr kumimoji="1" lang="en-US" altLang="zh-CN" dirty="0"/>
              <a:t>D</a:t>
            </a:r>
            <a:r>
              <a:rPr kumimoji="1" lang="zh-CN" altLang="en-US" dirty="0"/>
              <a:t>的基尼指数：</a:t>
            </a:r>
            <a:endParaRPr kumimoji="1" lang="zh-CN" altLang="en-US" dirty="0"/>
          </a:p>
        </p:txBody>
      </p:sp>
      <p:pic>
        <p:nvPicPr>
          <p:cNvPr id="4" name="图片 3"/>
          <p:cNvPicPr>
            <a:picLocks noChangeAspect="1"/>
          </p:cNvPicPr>
          <p:nvPr/>
        </p:nvPicPr>
        <p:blipFill>
          <a:blip r:embed="rId1"/>
          <a:stretch>
            <a:fillRect/>
          </a:stretch>
        </p:blipFill>
        <p:spPr>
          <a:xfrm>
            <a:off x="2961968" y="2866998"/>
            <a:ext cx="5007829" cy="360040"/>
          </a:xfrm>
          <a:prstGeom prst="rect">
            <a:avLst/>
          </a:prstGeom>
        </p:spPr>
      </p:pic>
      <p:pic>
        <p:nvPicPr>
          <p:cNvPr id="8" name="图片 7"/>
          <p:cNvPicPr>
            <a:picLocks noChangeAspect="1"/>
          </p:cNvPicPr>
          <p:nvPr/>
        </p:nvPicPr>
        <p:blipFill>
          <a:blip r:embed="rId2"/>
          <a:stretch>
            <a:fillRect/>
          </a:stretch>
        </p:blipFill>
        <p:spPr>
          <a:xfrm>
            <a:off x="1095530" y="4203927"/>
            <a:ext cx="4519651" cy="720080"/>
          </a:xfrm>
          <a:prstGeom prst="rect">
            <a:avLst/>
          </a:prstGeom>
        </p:spPr>
      </p:pic>
      <p:pic>
        <p:nvPicPr>
          <p:cNvPr id="9" name="图片 8"/>
          <p:cNvPicPr>
            <a:picLocks noChangeAspect="1"/>
          </p:cNvPicPr>
          <p:nvPr/>
        </p:nvPicPr>
        <p:blipFill>
          <a:blip r:embed="rId3"/>
          <a:stretch>
            <a:fillRect/>
          </a:stretch>
        </p:blipFill>
        <p:spPr>
          <a:xfrm>
            <a:off x="6452177" y="4039804"/>
            <a:ext cx="4749800" cy="2451100"/>
          </a:xfrm>
          <a:prstGeom prst="rect">
            <a:avLst/>
          </a:prstGeom>
        </p:spPr>
      </p:pic>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589" y="2199892"/>
            <a:ext cx="10515600" cy="5373216"/>
          </a:xfrm>
        </p:spPr>
        <p:txBody>
          <a:bodyPr>
            <a:normAutofit/>
          </a:bodyPr>
          <a:lstStyle/>
          <a:p>
            <a:r>
              <a:rPr kumimoji="1" lang="en-US" altLang="zh-CN" sz="2600" dirty="0"/>
              <a:t>CART</a:t>
            </a:r>
            <a:r>
              <a:rPr kumimoji="1" lang="zh-CN" altLang="en-US" sz="2600" dirty="0"/>
              <a:t>生成算法</a:t>
            </a:r>
            <a:endParaRPr kumimoji="1" lang="en-US" altLang="zh-CN" sz="2600" dirty="0"/>
          </a:p>
          <a:p>
            <a:r>
              <a:rPr kumimoji="1" lang="zh-CN" altLang="en-US" sz="2600" dirty="0"/>
              <a:t>输入：训练数据集</a:t>
            </a:r>
            <a:r>
              <a:rPr kumimoji="1" lang="en-US" altLang="zh-CN" sz="2600" dirty="0"/>
              <a:t>D</a:t>
            </a:r>
            <a:r>
              <a:rPr kumimoji="1" lang="zh-CN" altLang="en-US" sz="2600" dirty="0"/>
              <a:t>，停止计算条件</a:t>
            </a:r>
            <a:endParaRPr kumimoji="1" lang="en-US" altLang="zh-CN" sz="2600" dirty="0"/>
          </a:p>
          <a:p>
            <a:r>
              <a:rPr kumimoji="1" lang="zh-CN" altLang="en-US" sz="2600" dirty="0"/>
              <a:t>输出：</a:t>
            </a:r>
            <a:r>
              <a:rPr kumimoji="1" lang="en-US" altLang="zh-CN" sz="2600" dirty="0"/>
              <a:t>CART</a:t>
            </a:r>
            <a:r>
              <a:rPr kumimoji="1" lang="zh-CN" altLang="en-US" sz="2600" dirty="0"/>
              <a:t>决策树</a:t>
            </a:r>
            <a:endParaRPr kumimoji="1" lang="en-US" altLang="zh-CN" sz="2600" dirty="0"/>
          </a:p>
          <a:p>
            <a:r>
              <a:rPr kumimoji="1" lang="zh-CN" altLang="en-US" sz="2600" dirty="0"/>
              <a:t>从根节点开始，递归对美国结点操作</a:t>
            </a:r>
            <a:endParaRPr kumimoji="1" lang="en-US" altLang="zh-CN" sz="2600" dirty="0"/>
          </a:p>
          <a:p>
            <a:r>
              <a:rPr kumimoji="1" lang="zh-CN" altLang="zh-CN" sz="2600" dirty="0"/>
              <a:t>1</a:t>
            </a:r>
            <a:r>
              <a:rPr kumimoji="1" lang="zh-CN" altLang="en-US" sz="2600" dirty="0"/>
              <a:t>、设结点数据集为</a:t>
            </a:r>
            <a:r>
              <a:rPr kumimoji="1" lang="en-US" altLang="zh-CN" sz="2600" dirty="0"/>
              <a:t>D</a:t>
            </a:r>
            <a:r>
              <a:rPr kumimoji="1" lang="zh-CN" altLang="en-US" sz="2600" dirty="0"/>
              <a:t>，对每个特征</a:t>
            </a:r>
            <a:r>
              <a:rPr kumimoji="1" lang="en-US" altLang="zh-CN" sz="2600" dirty="0"/>
              <a:t>A</a:t>
            </a:r>
            <a:r>
              <a:rPr kumimoji="1" lang="zh-CN" altLang="en-US" sz="2600" dirty="0"/>
              <a:t>，对其每个值</a:t>
            </a:r>
            <a:r>
              <a:rPr kumimoji="1" lang="en-US" altLang="zh-CN" sz="2600" dirty="0"/>
              <a:t>a</a:t>
            </a:r>
            <a:r>
              <a:rPr kumimoji="1" lang="zh-CN" altLang="en-US" sz="2600" dirty="0"/>
              <a:t>，根据样本点对</a:t>
            </a:r>
            <a:r>
              <a:rPr kumimoji="1" lang="en-US" altLang="zh-CN" sz="2600" dirty="0"/>
              <a:t>A=a</a:t>
            </a:r>
            <a:r>
              <a:rPr kumimoji="1" lang="zh-CN" altLang="en-US" sz="2600" dirty="0"/>
              <a:t>的测试为是或否，将</a:t>
            </a:r>
            <a:r>
              <a:rPr kumimoji="1" lang="en-US" altLang="zh-CN" sz="2600" dirty="0"/>
              <a:t>D</a:t>
            </a:r>
            <a:r>
              <a:rPr kumimoji="1" lang="zh-CN" altLang="en-US" sz="2600" dirty="0"/>
              <a:t>分为</a:t>
            </a:r>
            <a:r>
              <a:rPr kumimoji="1" lang="en-US" altLang="zh-CN" sz="2600" dirty="0"/>
              <a:t>D1</a:t>
            </a:r>
            <a:r>
              <a:rPr kumimoji="1" lang="zh-CN" altLang="en-US" sz="2600" dirty="0"/>
              <a:t>，</a:t>
            </a:r>
            <a:r>
              <a:rPr kumimoji="1" lang="en-US" altLang="zh-CN" sz="2600" dirty="0"/>
              <a:t>D2</a:t>
            </a:r>
            <a:r>
              <a:rPr kumimoji="1" lang="zh-CN" altLang="en-US" sz="2600" dirty="0"/>
              <a:t>，计算</a:t>
            </a:r>
            <a:r>
              <a:rPr kumimoji="1" lang="en-US" altLang="zh-CN" sz="2600" dirty="0"/>
              <a:t>A=a</a:t>
            </a:r>
            <a:r>
              <a:rPr kumimoji="1" lang="zh-CN" altLang="en-US" sz="2600" dirty="0"/>
              <a:t>的基尼指数</a:t>
            </a:r>
            <a:endParaRPr kumimoji="1" lang="en-US" altLang="zh-CN" sz="2600" dirty="0"/>
          </a:p>
          <a:p>
            <a:r>
              <a:rPr kumimoji="1" lang="zh-CN" altLang="zh-CN" sz="2600" dirty="0"/>
              <a:t>2</a:t>
            </a:r>
            <a:r>
              <a:rPr kumimoji="1" lang="zh-CN" altLang="en-US" sz="2600" dirty="0"/>
              <a:t>、在所有的特征</a:t>
            </a:r>
            <a:r>
              <a:rPr kumimoji="1" lang="en-US" altLang="zh-CN" sz="2600" dirty="0"/>
              <a:t>A</a:t>
            </a:r>
            <a:r>
              <a:rPr kumimoji="1" lang="zh-CN" altLang="en-US" sz="2600" dirty="0"/>
              <a:t>以及所有可能的切分点</a:t>
            </a:r>
            <a:r>
              <a:rPr kumimoji="1" lang="en-US" altLang="zh-CN" sz="2600" dirty="0"/>
              <a:t>a</a:t>
            </a:r>
            <a:r>
              <a:rPr kumimoji="1" lang="zh-CN" altLang="en-US" sz="2600" dirty="0"/>
              <a:t>中，选择基尼指数最小的特征和切分点，将数据集分配到两个子结点中。</a:t>
            </a:r>
            <a:endParaRPr kumimoji="1" lang="en-US" altLang="zh-CN" sz="2600" dirty="0"/>
          </a:p>
          <a:p>
            <a:r>
              <a:rPr kumimoji="1" lang="zh-CN" altLang="zh-CN" sz="2600" dirty="0"/>
              <a:t>3</a:t>
            </a:r>
            <a:r>
              <a:rPr kumimoji="1" lang="zh-CN" altLang="en-US" sz="2600" dirty="0"/>
              <a:t>、对两个子结点递归调用</a:t>
            </a:r>
            <a:r>
              <a:rPr kumimoji="1" lang="en-US" altLang="zh-CN" sz="2600" dirty="0"/>
              <a:t>1</a:t>
            </a:r>
            <a:r>
              <a:rPr kumimoji="1" lang="zh-CN" altLang="en-US" sz="2600" dirty="0"/>
              <a:t>，</a:t>
            </a:r>
            <a:r>
              <a:rPr kumimoji="1" lang="en-US" altLang="zh-CN" sz="2600" dirty="0"/>
              <a:t>2</a:t>
            </a:r>
            <a:r>
              <a:rPr kumimoji="1" lang="zh-CN" altLang="en-US" sz="2600" dirty="0"/>
              <a:t>步骤</a:t>
            </a:r>
            <a:endParaRPr kumimoji="1" lang="en-US" altLang="zh-CN" sz="2600" dirty="0"/>
          </a:p>
          <a:p>
            <a:r>
              <a:rPr kumimoji="1" lang="zh-CN" altLang="zh-CN" sz="2600" dirty="0"/>
              <a:t>4</a:t>
            </a:r>
            <a:r>
              <a:rPr kumimoji="1" lang="zh-CN" altLang="en-US" sz="2600" dirty="0"/>
              <a:t>、生成</a:t>
            </a:r>
            <a:r>
              <a:rPr kumimoji="1" lang="en-US" altLang="zh-CN" sz="2600" dirty="0"/>
              <a:t>CART</a:t>
            </a:r>
            <a:r>
              <a:rPr kumimoji="1" lang="zh-CN" altLang="en-US" sz="2600" dirty="0"/>
              <a:t>树</a:t>
            </a:r>
            <a:endParaRPr kumimoji="1" lang="zh-CN" altLang="en-US" sz="26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488406"/>
            <a:ext cx="8424936" cy="5373216"/>
          </a:xfrm>
        </p:spPr>
        <p:txBody>
          <a:bodyPr>
            <a:normAutofit/>
          </a:bodyPr>
          <a:lstStyle/>
          <a:p>
            <a:r>
              <a:rPr kumimoji="1" lang="en-US" altLang="zh-CN" dirty="0"/>
              <a:t>CART</a:t>
            </a:r>
            <a:r>
              <a:rPr kumimoji="1" lang="zh-CN" altLang="en-US" dirty="0"/>
              <a:t>剪枝</a:t>
            </a:r>
            <a:endParaRPr kumimoji="1" lang="en-US" altLang="zh-CN" dirty="0"/>
          </a:p>
          <a:p>
            <a:r>
              <a:rPr kumimoji="1" lang="zh-CN" altLang="en-US" dirty="0"/>
              <a:t>两步</a:t>
            </a:r>
            <a:endParaRPr kumimoji="1" lang="en-US" altLang="zh-CN" dirty="0"/>
          </a:p>
          <a:p>
            <a:r>
              <a:rPr kumimoji="1" lang="zh-CN" altLang="zh-CN" dirty="0"/>
              <a:t>1</a:t>
            </a:r>
            <a:r>
              <a:rPr kumimoji="1" lang="zh-CN" altLang="en-US" dirty="0"/>
              <a:t>、从生成算法产生的决策树</a:t>
            </a:r>
            <a:r>
              <a:rPr kumimoji="1" lang="en-US" altLang="zh-CN" dirty="0"/>
              <a:t>T0</a:t>
            </a:r>
            <a:r>
              <a:rPr kumimoji="1" lang="zh-CN" altLang="en-US" dirty="0"/>
              <a:t>底端开始不断剪枝，直到</a:t>
            </a:r>
            <a:r>
              <a:rPr kumimoji="1" lang="en-US" altLang="zh-CN" dirty="0"/>
              <a:t>T0</a:t>
            </a:r>
            <a:r>
              <a:rPr kumimoji="1" lang="zh-CN" altLang="en-US" dirty="0"/>
              <a:t>的根结点，形成子树序列</a:t>
            </a:r>
            <a:r>
              <a:rPr kumimoji="1" lang="en-US" altLang="zh-CN" dirty="0"/>
              <a:t>{T0,T1..Tn},</a:t>
            </a:r>
            <a:endParaRPr kumimoji="1" lang="en-US" altLang="zh-CN" dirty="0"/>
          </a:p>
          <a:p>
            <a:r>
              <a:rPr kumimoji="1" lang="zh-CN" altLang="zh-CN" dirty="0"/>
              <a:t>2</a:t>
            </a:r>
            <a:r>
              <a:rPr kumimoji="1" lang="zh-CN" altLang="en-US" dirty="0"/>
              <a:t>、通过交叉验证法在独立的验证数据集上对子树序列进行测试，从中选择最优子树</a:t>
            </a:r>
            <a:endParaRPr kumimoji="1"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293676"/>
            <a:ext cx="9347176" cy="5373216"/>
          </a:xfrm>
        </p:spPr>
        <p:txBody>
          <a:bodyPr>
            <a:normAutofit/>
          </a:bodyPr>
          <a:lstStyle/>
          <a:p>
            <a:r>
              <a:rPr kumimoji="1" lang="en-US" altLang="zh-CN" dirty="0"/>
              <a:t>CART</a:t>
            </a:r>
            <a:r>
              <a:rPr kumimoji="1" lang="zh-CN" altLang="en-US" dirty="0"/>
              <a:t>剪枝</a:t>
            </a:r>
            <a:endParaRPr kumimoji="1" lang="en-US" altLang="zh-CN" dirty="0"/>
          </a:p>
          <a:p>
            <a:r>
              <a:rPr kumimoji="1" lang="en-US" altLang="zh-CN" dirty="0"/>
              <a:t>1</a:t>
            </a:r>
            <a:r>
              <a:rPr kumimoji="1" lang="zh-CN" altLang="en-US" dirty="0"/>
              <a:t>、剪枝，形成子树序列</a:t>
            </a:r>
            <a:endParaRPr kumimoji="1" lang="en-US" altLang="zh-CN" dirty="0"/>
          </a:p>
          <a:p>
            <a:r>
              <a:rPr kumimoji="1" lang="zh-CN" altLang="en-US" dirty="0"/>
              <a:t>剪枝过程中，计算子树的损失函数：</a:t>
            </a:r>
            <a:endParaRPr kumimoji="1" lang="en-US" altLang="zh-CN" dirty="0"/>
          </a:p>
          <a:p>
            <a:endParaRPr kumimoji="1" lang="en-US" altLang="zh-CN" dirty="0"/>
          </a:p>
          <a:p>
            <a:r>
              <a:rPr kumimoji="1" lang="zh-CN" altLang="zh-CN" dirty="0"/>
              <a:t> </a:t>
            </a:r>
            <a:r>
              <a:rPr kumimoji="1" lang="zh-CN" altLang="en-US" dirty="0"/>
              <a:t>对固定的</a:t>
            </a:r>
            <a:r>
              <a:rPr kumimoji="1" lang="en-US" altLang="zh-CN" dirty="0"/>
              <a:t>a</a:t>
            </a:r>
            <a:r>
              <a:rPr kumimoji="1" lang="zh-CN" altLang="en-US" dirty="0"/>
              <a:t>一定存在损失函数最小的子树，表示为</a:t>
            </a:r>
            <a:r>
              <a:rPr kumimoji="1" lang="en-US" altLang="zh-CN" dirty="0"/>
              <a:t>Ta</a:t>
            </a:r>
            <a:r>
              <a:rPr kumimoji="1" lang="zh-CN" altLang="en-US" dirty="0"/>
              <a:t>，</a:t>
            </a:r>
            <a:endParaRPr kumimoji="1" lang="en-US" altLang="zh-CN" dirty="0"/>
          </a:p>
          <a:p>
            <a:r>
              <a:rPr kumimoji="1" lang="zh-CN" altLang="en-US" dirty="0"/>
              <a:t>当</a:t>
            </a:r>
            <a:r>
              <a:rPr kumimoji="1" lang="en-US" altLang="zh-CN" dirty="0"/>
              <a:t>a</a:t>
            </a:r>
            <a:r>
              <a:rPr kumimoji="1" lang="zh-CN" altLang="en-US" dirty="0"/>
              <a:t>变大时，最优子树</a:t>
            </a:r>
            <a:r>
              <a:rPr kumimoji="1" lang="en-US" altLang="zh-CN" dirty="0"/>
              <a:t>Ta</a:t>
            </a:r>
            <a:r>
              <a:rPr kumimoji="1" lang="zh-CN" altLang="en-US" dirty="0"/>
              <a:t>偏小，</a:t>
            </a:r>
            <a:endParaRPr kumimoji="1" lang="en-US" altLang="zh-CN" dirty="0"/>
          </a:p>
          <a:p>
            <a:r>
              <a:rPr kumimoji="1" lang="zh-CN" altLang="zh-CN" dirty="0"/>
              <a:t> </a:t>
            </a:r>
            <a:r>
              <a:rPr kumimoji="1" lang="en-US" altLang="zh-CN" dirty="0"/>
              <a:t>a=0</a:t>
            </a:r>
            <a:r>
              <a:rPr kumimoji="1" lang="zh-CN" altLang="en-US" dirty="0"/>
              <a:t>时，整体树最优，</a:t>
            </a:r>
            <a:r>
              <a:rPr kumimoji="1" lang="en-US" altLang="zh-CN" dirty="0"/>
              <a:t>a</a:t>
            </a:r>
            <a:r>
              <a:rPr kumimoji="1" lang="zh-CN" altLang="en-US" dirty="0"/>
              <a:t>趋近无穷大，单结点最优</a:t>
            </a:r>
            <a:endParaRPr kumimoji="1" lang="en-US" altLang="zh-CN" dirty="0"/>
          </a:p>
          <a:p>
            <a:r>
              <a:rPr kumimoji="1" lang="zh-CN" altLang="en-US" dirty="0"/>
              <a:t>将</a:t>
            </a:r>
            <a:r>
              <a:rPr kumimoji="1" lang="en-US" altLang="zh-CN" dirty="0"/>
              <a:t>a</a:t>
            </a:r>
            <a:r>
              <a:rPr kumimoji="1" lang="zh-CN" altLang="en-US" dirty="0"/>
              <a:t>从小增大，</a:t>
            </a:r>
            <a:r>
              <a:rPr kumimoji="1" lang="en-US" altLang="zh-CN" dirty="0"/>
              <a:t>0=</a:t>
            </a:r>
            <a:endParaRPr kumimoji="1" lang="en-US" altLang="zh-CN" dirty="0"/>
          </a:p>
        </p:txBody>
      </p:sp>
      <p:pic>
        <p:nvPicPr>
          <p:cNvPr id="4" name="图片 3"/>
          <p:cNvPicPr>
            <a:picLocks noChangeAspect="1"/>
          </p:cNvPicPr>
          <p:nvPr/>
        </p:nvPicPr>
        <p:blipFill>
          <a:blip r:embed="rId1"/>
          <a:stretch>
            <a:fillRect/>
          </a:stretch>
        </p:blipFill>
        <p:spPr>
          <a:xfrm>
            <a:off x="4403812" y="3805844"/>
            <a:ext cx="2862318" cy="360040"/>
          </a:xfrm>
          <a:prstGeom prst="rect">
            <a:avLst/>
          </a:prstGeom>
        </p:spPr>
      </p:pic>
      <p:pic>
        <p:nvPicPr>
          <p:cNvPr id="5" name="图片 4"/>
          <p:cNvPicPr>
            <a:picLocks noChangeAspect="1"/>
          </p:cNvPicPr>
          <p:nvPr/>
        </p:nvPicPr>
        <p:blipFill>
          <a:blip r:embed="rId2"/>
          <a:stretch>
            <a:fillRect/>
          </a:stretch>
        </p:blipFill>
        <p:spPr>
          <a:xfrm>
            <a:off x="5221286" y="5966084"/>
            <a:ext cx="3230073" cy="288032"/>
          </a:xfrm>
          <a:prstGeom prst="rect">
            <a:avLst/>
          </a:prstGeom>
        </p:spPr>
      </p:pic>
      <p:pic>
        <p:nvPicPr>
          <p:cNvPr id="6" name="图片 5"/>
          <p:cNvPicPr>
            <a:picLocks noChangeAspect="1"/>
          </p:cNvPicPr>
          <p:nvPr/>
        </p:nvPicPr>
        <p:blipFill>
          <a:blip r:embed="rId3"/>
          <a:stretch>
            <a:fillRect/>
          </a:stretch>
        </p:blipFill>
        <p:spPr>
          <a:xfrm>
            <a:off x="2187148" y="6420444"/>
            <a:ext cx="3714097" cy="360040"/>
          </a:xfrm>
          <a:prstGeom prst="rect">
            <a:avLst/>
          </a:prstGeom>
        </p:spPr>
      </p:pic>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123" y="2094384"/>
            <a:ext cx="9724292" cy="5373216"/>
          </a:xfrm>
        </p:spPr>
        <p:txBody>
          <a:bodyPr>
            <a:normAutofit/>
          </a:bodyPr>
          <a:lstStyle/>
          <a:p>
            <a:r>
              <a:rPr kumimoji="1" lang="en-US" altLang="zh-CN" sz="2400" dirty="0"/>
              <a:t>CART</a:t>
            </a:r>
            <a:r>
              <a:rPr kumimoji="1" lang="zh-CN" altLang="en-US" sz="2400" dirty="0"/>
              <a:t>剪枝</a:t>
            </a:r>
            <a:endParaRPr kumimoji="1" lang="en-US" altLang="zh-CN" sz="2400" dirty="0"/>
          </a:p>
          <a:p>
            <a:r>
              <a:rPr kumimoji="1" lang="en-US" altLang="zh-CN" sz="2400" dirty="0"/>
              <a:t>1</a:t>
            </a:r>
            <a:r>
              <a:rPr kumimoji="1" lang="zh-CN" altLang="en-US" sz="2400" dirty="0"/>
              <a:t>、剪枝，形成子树序列</a:t>
            </a:r>
            <a:endParaRPr kumimoji="1" lang="en-US" altLang="zh-CN" sz="2400" dirty="0"/>
          </a:p>
          <a:p>
            <a:r>
              <a:rPr kumimoji="1" lang="zh-CN" altLang="en-US" sz="2400" dirty="0"/>
              <a:t>具体：从</a:t>
            </a:r>
            <a:r>
              <a:rPr kumimoji="1" lang="en-US" altLang="zh-CN" sz="2400" dirty="0"/>
              <a:t>T0</a:t>
            </a:r>
            <a:r>
              <a:rPr kumimoji="1" lang="zh-CN" altLang="en-US" sz="2400" dirty="0"/>
              <a:t>开始剪枝，以</a:t>
            </a:r>
            <a:r>
              <a:rPr kumimoji="1" lang="en-US" altLang="zh-CN" sz="2400" dirty="0"/>
              <a:t>t</a:t>
            </a:r>
            <a:r>
              <a:rPr kumimoji="1" lang="zh-CN" altLang="en-US" sz="2400" dirty="0"/>
              <a:t>为单结点树的损失函数：</a:t>
            </a:r>
            <a:endParaRPr kumimoji="1" lang="en-US" altLang="zh-CN" sz="2400" dirty="0"/>
          </a:p>
          <a:p>
            <a:endParaRPr kumimoji="1" lang="en-US" altLang="zh-CN" sz="2400" dirty="0"/>
          </a:p>
          <a:p>
            <a:r>
              <a:rPr kumimoji="1" lang="zh-CN" altLang="en-US" sz="2400" dirty="0"/>
              <a:t>以</a:t>
            </a:r>
            <a:r>
              <a:rPr kumimoji="1" lang="en-US" altLang="zh-CN" sz="2400" dirty="0"/>
              <a:t>t</a:t>
            </a:r>
            <a:r>
              <a:rPr kumimoji="1" lang="zh-CN" altLang="en-US" sz="2400" dirty="0"/>
              <a:t>为根结点的子树</a:t>
            </a:r>
            <a:r>
              <a:rPr kumimoji="1" lang="en-US" altLang="zh-CN" sz="2400" dirty="0" err="1"/>
              <a:t>T</a:t>
            </a:r>
            <a:r>
              <a:rPr kumimoji="1" lang="en-US" altLang="zh-CN" sz="2400" baseline="-25000" dirty="0" err="1"/>
              <a:t>t</a:t>
            </a:r>
            <a:r>
              <a:rPr kumimoji="1" lang="zh-CN" altLang="en-US" sz="2400" dirty="0"/>
              <a:t>的损失函数：</a:t>
            </a:r>
            <a:endParaRPr kumimoji="1" lang="en-US" altLang="zh-CN" sz="2400" dirty="0"/>
          </a:p>
          <a:p>
            <a:endParaRPr kumimoji="1" lang="en-US" altLang="zh-CN" sz="2400" dirty="0"/>
          </a:p>
          <a:p>
            <a:r>
              <a:rPr kumimoji="1" lang="zh-CN" altLang="en-US" sz="2400" dirty="0"/>
              <a:t>当</a:t>
            </a:r>
            <a:r>
              <a:rPr kumimoji="1" lang="en-US" altLang="zh-CN" sz="2400" dirty="0"/>
              <a:t>a=0</a:t>
            </a:r>
            <a:r>
              <a:rPr kumimoji="1" lang="zh-CN" altLang="en-US" sz="2400" dirty="0"/>
              <a:t>及</a:t>
            </a:r>
            <a:r>
              <a:rPr kumimoji="1" lang="en-US" altLang="zh-CN" sz="2400" dirty="0"/>
              <a:t>a</a:t>
            </a:r>
            <a:r>
              <a:rPr kumimoji="1" lang="zh-CN" altLang="en-US" sz="2400" dirty="0"/>
              <a:t>很小时，</a:t>
            </a:r>
            <a:endParaRPr kumimoji="1" lang="en-US" altLang="zh-CN" sz="2400" dirty="0"/>
          </a:p>
          <a:p>
            <a:r>
              <a:rPr kumimoji="1" lang="zh-CN" altLang="en-US" sz="2400" dirty="0"/>
              <a:t>不断增大</a:t>
            </a:r>
            <a:r>
              <a:rPr kumimoji="1" lang="en-US" altLang="zh-CN" sz="2400" dirty="0"/>
              <a:t>a</a:t>
            </a:r>
            <a:r>
              <a:rPr kumimoji="1" lang="zh-CN" altLang="en-US" sz="2400" dirty="0"/>
              <a:t>，当</a:t>
            </a:r>
            <a:endParaRPr kumimoji="1" lang="en-US" altLang="zh-CN" sz="2400" dirty="0"/>
          </a:p>
          <a:p>
            <a:endParaRPr kumimoji="1" lang="en-US" altLang="zh-CN" sz="2400" dirty="0"/>
          </a:p>
          <a:p>
            <a:r>
              <a:rPr kumimoji="1" lang="en-US" altLang="zh-CN" sz="2400" dirty="0" err="1"/>
              <a:t>Tt</a:t>
            </a:r>
            <a:r>
              <a:rPr kumimoji="1" lang="zh-CN" altLang="en-US" sz="2400" dirty="0"/>
              <a:t>与</a:t>
            </a:r>
            <a:r>
              <a:rPr kumimoji="1" lang="en-US" altLang="zh-CN" sz="2400" dirty="0"/>
              <a:t>t</a:t>
            </a:r>
            <a:r>
              <a:rPr kumimoji="1" lang="zh-CN" altLang="en-US" sz="2400" dirty="0"/>
              <a:t>有相同损失函数值，但</a:t>
            </a:r>
            <a:r>
              <a:rPr kumimoji="1" lang="en-US" altLang="zh-CN" sz="2400" dirty="0"/>
              <a:t>t</a:t>
            </a:r>
            <a:r>
              <a:rPr kumimoji="1" lang="zh-CN" altLang="en-US" sz="2400" dirty="0"/>
              <a:t>结点更少，所以剪枝</a:t>
            </a:r>
            <a:r>
              <a:rPr kumimoji="1" lang="en-US" altLang="zh-CN" sz="2400" dirty="0" err="1"/>
              <a:t>Tt</a:t>
            </a:r>
            <a:r>
              <a:rPr kumimoji="1" lang="zh-CN" altLang="en-US" sz="2400" dirty="0"/>
              <a:t>。</a:t>
            </a:r>
            <a:endParaRPr kumimoji="1" lang="en-US" altLang="zh-CN" sz="2400" dirty="0"/>
          </a:p>
        </p:txBody>
      </p:sp>
      <p:pic>
        <p:nvPicPr>
          <p:cNvPr id="7" name="图片 6"/>
          <p:cNvPicPr>
            <a:picLocks noChangeAspect="1"/>
          </p:cNvPicPr>
          <p:nvPr/>
        </p:nvPicPr>
        <p:blipFill>
          <a:blip r:embed="rId1"/>
          <a:stretch>
            <a:fillRect/>
          </a:stretch>
        </p:blipFill>
        <p:spPr>
          <a:xfrm>
            <a:off x="3879406" y="3429000"/>
            <a:ext cx="2216594" cy="432048"/>
          </a:xfrm>
          <a:prstGeom prst="rect">
            <a:avLst/>
          </a:prstGeom>
        </p:spPr>
      </p:pic>
      <p:pic>
        <p:nvPicPr>
          <p:cNvPr id="8" name="图片 7"/>
          <p:cNvPicPr>
            <a:picLocks noChangeAspect="1"/>
          </p:cNvPicPr>
          <p:nvPr/>
        </p:nvPicPr>
        <p:blipFill>
          <a:blip r:embed="rId2"/>
          <a:stretch>
            <a:fillRect/>
          </a:stretch>
        </p:blipFill>
        <p:spPr>
          <a:xfrm>
            <a:off x="3673333" y="4435487"/>
            <a:ext cx="2880320" cy="368821"/>
          </a:xfrm>
          <a:prstGeom prst="rect">
            <a:avLst/>
          </a:prstGeom>
        </p:spPr>
      </p:pic>
      <p:pic>
        <p:nvPicPr>
          <p:cNvPr id="9" name="图片 8"/>
          <p:cNvPicPr>
            <a:picLocks noChangeAspect="1"/>
          </p:cNvPicPr>
          <p:nvPr/>
        </p:nvPicPr>
        <p:blipFill>
          <a:blip r:embed="rId3"/>
          <a:stretch>
            <a:fillRect/>
          </a:stretch>
        </p:blipFill>
        <p:spPr>
          <a:xfrm>
            <a:off x="4141384" y="4874972"/>
            <a:ext cx="1944217" cy="374574"/>
          </a:xfrm>
          <a:prstGeom prst="rect">
            <a:avLst/>
          </a:prstGeom>
        </p:spPr>
      </p:pic>
      <p:pic>
        <p:nvPicPr>
          <p:cNvPr id="10" name="图片 9"/>
          <p:cNvPicPr>
            <a:picLocks noChangeAspect="1"/>
          </p:cNvPicPr>
          <p:nvPr/>
        </p:nvPicPr>
        <p:blipFill>
          <a:blip r:embed="rId4"/>
          <a:stretch>
            <a:fillRect/>
          </a:stretch>
        </p:blipFill>
        <p:spPr>
          <a:xfrm>
            <a:off x="4141384" y="5334744"/>
            <a:ext cx="2062047" cy="432048"/>
          </a:xfrm>
          <a:prstGeom prst="rect">
            <a:avLst/>
          </a:prstGeom>
        </p:spPr>
      </p:pic>
      <p:pic>
        <p:nvPicPr>
          <p:cNvPr id="12" name="图片 11"/>
          <p:cNvPicPr>
            <a:picLocks noChangeAspect="1"/>
          </p:cNvPicPr>
          <p:nvPr/>
        </p:nvPicPr>
        <p:blipFill>
          <a:blip r:embed="rId5"/>
          <a:stretch>
            <a:fillRect/>
          </a:stretch>
        </p:blipFill>
        <p:spPr>
          <a:xfrm>
            <a:off x="6768008" y="5186492"/>
            <a:ext cx="2016224" cy="728552"/>
          </a:xfrm>
          <a:prstGeom prst="rect">
            <a:avLst/>
          </a:prstGeom>
        </p:spPr>
      </p:pic>
      <p:sp>
        <p:nvSpPr>
          <p:cNvPr id="11"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lstStyle/>
          <a:p>
            <a:r>
              <a:rPr lang="zh-CN" altLang="en-US" dirty="0"/>
              <a:t>决策树的优点</a:t>
            </a:r>
            <a:endParaRPr lang="zh-CN" altLang="en-US" dirty="0"/>
          </a:p>
          <a:p>
            <a:pPr lvl="1"/>
            <a:r>
              <a:rPr lang="en-US" altLang="zh-CN" dirty="0"/>
              <a:t>1</a:t>
            </a:r>
            <a:r>
              <a:rPr lang="zh-CN" altLang="en-US" dirty="0"/>
              <a:t>、推理过程容易理解，决策推理过程可以表示成</a:t>
            </a:r>
            <a:r>
              <a:rPr lang="en-US" altLang="zh-CN" dirty="0"/>
              <a:t>If Then</a:t>
            </a:r>
            <a:r>
              <a:rPr lang="zh-CN" altLang="en-US" dirty="0"/>
              <a:t>形式；</a:t>
            </a:r>
            <a:endParaRPr lang="zh-CN" altLang="en-US" dirty="0"/>
          </a:p>
          <a:p>
            <a:pPr lvl="1"/>
            <a:r>
              <a:rPr lang="en-US" altLang="zh-CN" dirty="0"/>
              <a:t>2</a:t>
            </a:r>
            <a:r>
              <a:rPr lang="zh-CN" altLang="en-US" dirty="0"/>
              <a:t>、推理过程完全依赖于属性变量的取值特点；</a:t>
            </a:r>
            <a:endParaRPr lang="zh-CN" altLang="en-US" dirty="0"/>
          </a:p>
          <a:p>
            <a:pPr lvl="1"/>
            <a:r>
              <a:rPr lang="en-US" altLang="zh-CN" dirty="0"/>
              <a:t>3</a:t>
            </a:r>
            <a:r>
              <a:rPr lang="zh-CN" altLang="en-US" dirty="0"/>
              <a:t>、可自动忽略目标变量没有贡献的属性变量，也为判断属性变量的重要性，减少变量的数目提供参考。</a:t>
            </a:r>
            <a:endParaRPr lang="zh-CN" altLang="en-US" dirty="0"/>
          </a:p>
          <a:p>
            <a:endParaRPr lang="zh-CN" altLang="en-US" dirty="0"/>
          </a:p>
          <a:p>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17122"/>
            <a:ext cx="8424936" cy="5373216"/>
          </a:xfrm>
        </p:spPr>
        <p:txBody>
          <a:bodyPr>
            <a:normAutofit/>
          </a:bodyPr>
          <a:lstStyle/>
          <a:p>
            <a:r>
              <a:rPr kumimoji="1" lang="en-US" altLang="zh-CN" dirty="0"/>
              <a:t>CART</a:t>
            </a:r>
            <a:r>
              <a:rPr kumimoji="1" lang="zh-CN" altLang="en-US" dirty="0"/>
              <a:t>剪枝</a:t>
            </a:r>
            <a:endParaRPr kumimoji="1" lang="en-US" altLang="zh-CN" dirty="0"/>
          </a:p>
          <a:p>
            <a:r>
              <a:rPr kumimoji="1" lang="en-US" altLang="zh-CN" dirty="0"/>
              <a:t>1</a:t>
            </a:r>
            <a:r>
              <a:rPr kumimoji="1" lang="zh-CN" altLang="en-US" dirty="0"/>
              <a:t>、剪枝，形成子树序列</a:t>
            </a:r>
            <a:endParaRPr kumimoji="1" lang="en-US" altLang="zh-CN" dirty="0"/>
          </a:p>
          <a:p>
            <a:r>
              <a:rPr kumimoji="1" lang="zh-CN" altLang="zh-CN" dirty="0"/>
              <a:t> </a:t>
            </a:r>
            <a:r>
              <a:rPr kumimoji="1" lang="zh-CN" altLang="en-US" dirty="0"/>
              <a:t>对</a:t>
            </a:r>
            <a:r>
              <a:rPr kumimoji="1" lang="en-US" altLang="zh-CN" dirty="0"/>
              <a:t>T0</a:t>
            </a:r>
            <a:r>
              <a:rPr kumimoji="1" lang="zh-CN" altLang="en-US" dirty="0"/>
              <a:t>中每个内部结点</a:t>
            </a:r>
            <a:r>
              <a:rPr kumimoji="1" lang="en-US" altLang="zh-CN" dirty="0"/>
              <a:t>t</a:t>
            </a:r>
            <a:r>
              <a:rPr kumimoji="1" lang="zh-CN" altLang="en-US" dirty="0"/>
              <a:t>，计算：</a:t>
            </a:r>
            <a:endParaRPr kumimoji="1" lang="en-US" altLang="zh-CN" dirty="0"/>
          </a:p>
          <a:p>
            <a:endParaRPr kumimoji="1" lang="en-US" altLang="zh-CN" dirty="0"/>
          </a:p>
          <a:p>
            <a:endParaRPr kumimoji="1" lang="en-US" altLang="zh-CN" dirty="0"/>
          </a:p>
          <a:p>
            <a:r>
              <a:rPr kumimoji="1" lang="zh-CN" altLang="en-US" dirty="0"/>
              <a:t>在</a:t>
            </a:r>
            <a:r>
              <a:rPr kumimoji="1" lang="en-US" altLang="zh-CN" dirty="0"/>
              <a:t>T0</a:t>
            </a:r>
            <a:r>
              <a:rPr kumimoji="1" lang="zh-CN" altLang="en-US" dirty="0"/>
              <a:t>中剪去</a:t>
            </a:r>
            <a:r>
              <a:rPr kumimoji="1" lang="en-US" altLang="zh-CN" dirty="0"/>
              <a:t>g(t)</a:t>
            </a:r>
            <a:r>
              <a:rPr kumimoji="1" lang="zh-CN" altLang="en-US" dirty="0"/>
              <a:t>最小的</a:t>
            </a:r>
            <a:r>
              <a:rPr kumimoji="1" lang="en-US" altLang="zh-CN" dirty="0" err="1"/>
              <a:t>Tt</a:t>
            </a:r>
            <a:r>
              <a:rPr kumimoji="1" lang="zh-CN" altLang="en-US" dirty="0"/>
              <a:t>，将得到的子树作为</a:t>
            </a:r>
            <a:r>
              <a:rPr kumimoji="1" lang="en-US" altLang="zh-CN" dirty="0"/>
              <a:t>T1</a:t>
            </a:r>
            <a:r>
              <a:rPr kumimoji="1" lang="zh-CN" altLang="en-US" dirty="0"/>
              <a:t>，同时将最小的</a:t>
            </a:r>
            <a:r>
              <a:rPr kumimoji="1" lang="en-US" altLang="zh-CN" dirty="0"/>
              <a:t>g(t)</a:t>
            </a:r>
            <a:r>
              <a:rPr kumimoji="1" lang="zh-CN" altLang="en-US" dirty="0"/>
              <a:t>设为</a:t>
            </a:r>
            <a:r>
              <a:rPr kumimoji="1" lang="en-US" altLang="zh-CN" dirty="0"/>
              <a:t>a1</a:t>
            </a:r>
            <a:r>
              <a:rPr kumimoji="1" lang="zh-CN" altLang="en-US" dirty="0"/>
              <a:t>，</a:t>
            </a:r>
            <a:r>
              <a:rPr kumimoji="1" lang="en-US" altLang="zh-CN" dirty="0"/>
              <a:t>T1</a:t>
            </a:r>
            <a:r>
              <a:rPr kumimoji="1" lang="zh-CN" altLang="en-US" dirty="0"/>
              <a:t>为区间</a:t>
            </a:r>
            <a:r>
              <a:rPr kumimoji="1" lang="en-US" altLang="zh-CN" dirty="0"/>
              <a:t>[a1,a2)</a:t>
            </a:r>
            <a:r>
              <a:rPr kumimoji="1" lang="zh-CN" altLang="en-US" dirty="0"/>
              <a:t> 的最优子树</a:t>
            </a:r>
            <a:endParaRPr kumimoji="1" lang="en-US" altLang="zh-CN" dirty="0"/>
          </a:p>
          <a:p>
            <a:r>
              <a:rPr kumimoji="1" lang="zh-CN" altLang="en-US" dirty="0"/>
              <a:t>如此剪枝下去，直到根节点，不断增加</a:t>
            </a:r>
            <a:r>
              <a:rPr kumimoji="1" lang="en-US" altLang="zh-CN" dirty="0"/>
              <a:t>a</a:t>
            </a:r>
            <a:r>
              <a:rPr kumimoji="1" lang="zh-CN" altLang="en-US" dirty="0"/>
              <a:t>的值，产生新的区间。</a:t>
            </a:r>
            <a:endParaRPr kumimoji="1" lang="en-US" altLang="zh-CN" dirty="0"/>
          </a:p>
        </p:txBody>
      </p:sp>
      <p:pic>
        <p:nvPicPr>
          <p:cNvPr id="4" name="图片 3"/>
          <p:cNvPicPr>
            <a:picLocks noChangeAspect="1"/>
          </p:cNvPicPr>
          <p:nvPr/>
        </p:nvPicPr>
        <p:blipFill>
          <a:blip r:embed="rId1"/>
          <a:stretch>
            <a:fillRect/>
          </a:stretch>
        </p:blipFill>
        <p:spPr>
          <a:xfrm>
            <a:off x="4763852" y="3829290"/>
            <a:ext cx="2592288" cy="792088"/>
          </a:xfrm>
          <a:prstGeom prst="rect">
            <a:avLst/>
          </a:prstGeom>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293677"/>
            <a:ext cx="8424936" cy="5373216"/>
          </a:xfrm>
        </p:spPr>
        <p:txBody>
          <a:bodyPr>
            <a:normAutofit/>
          </a:bodyPr>
          <a:lstStyle/>
          <a:p>
            <a:r>
              <a:rPr kumimoji="1" lang="en-US" altLang="zh-CN" dirty="0"/>
              <a:t>CART</a:t>
            </a:r>
            <a:r>
              <a:rPr kumimoji="1" lang="zh-CN" altLang="en-US" dirty="0"/>
              <a:t>剪枝</a:t>
            </a:r>
            <a:endParaRPr kumimoji="1" lang="en-US" altLang="zh-CN" dirty="0"/>
          </a:p>
          <a:p>
            <a:r>
              <a:rPr kumimoji="1" lang="zh-CN" altLang="zh-CN" dirty="0"/>
              <a:t>2</a:t>
            </a:r>
            <a:r>
              <a:rPr kumimoji="1" lang="zh-CN" altLang="en-US" dirty="0"/>
              <a:t>、在剪枝得到的子树序列</a:t>
            </a:r>
            <a:r>
              <a:rPr kumimoji="1" lang="en-US" altLang="zh-CN" dirty="0"/>
              <a:t>{T0,T1…</a:t>
            </a:r>
            <a:r>
              <a:rPr kumimoji="1" lang="en-US" altLang="zh-CN" dirty="0" err="1"/>
              <a:t>Tn</a:t>
            </a:r>
            <a:r>
              <a:rPr kumimoji="1" lang="zh-CN" altLang="en-US" dirty="0"/>
              <a:t>}中通过交叉验证选取最优子树</a:t>
            </a:r>
            <a:r>
              <a:rPr kumimoji="1" lang="en-US" altLang="zh-CN" dirty="0"/>
              <a:t>Ta</a:t>
            </a:r>
            <a:endParaRPr kumimoji="1" lang="en-US" altLang="zh-CN" dirty="0"/>
          </a:p>
          <a:p>
            <a:r>
              <a:rPr kumimoji="1" lang="zh-CN" altLang="en-US" dirty="0"/>
              <a:t>利用独立的验证数据集，测试子树序列中各子树的平方误差或基尼指数，最小的决策树就是最优决策树。</a:t>
            </a:r>
            <a:endParaRPr kumimoji="1"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CART</a:t>
            </a:r>
            <a:r>
              <a:rPr kumimoji="1" lang="zh-CN" altLang="en-US" dirty="0"/>
              <a:t>的生成</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838200" y="2358049"/>
            <a:ext cx="10515600" cy="4351338"/>
          </a:xfrm>
        </p:spPr>
        <p:txBody>
          <a:bodyPr>
            <a:normAutofit fontScale="85000" lnSpcReduction="20000"/>
          </a:bodyPr>
          <a:lstStyle/>
          <a:p>
            <a:r>
              <a:rPr lang="zh-CN" altLang="en-US" dirty="0"/>
              <a:t>计算香农熵</a:t>
            </a:r>
            <a:endParaRPr lang="en-US" altLang="zh-CN" dirty="0"/>
          </a:p>
          <a:p>
            <a:pPr lvl="1"/>
            <a:r>
              <a:rPr lang="en-US" altLang="zh-CN" dirty="0" err="1"/>
              <a:t>def</a:t>
            </a:r>
            <a:r>
              <a:rPr lang="en-US" altLang="zh-CN" dirty="0"/>
              <a:t> </a:t>
            </a:r>
            <a:r>
              <a:rPr lang="en-US" altLang="zh-CN" dirty="0" err="1"/>
              <a:t>calcShannonEnt</a:t>
            </a:r>
            <a:r>
              <a:rPr lang="en-US" altLang="zh-CN" dirty="0"/>
              <a:t>(</a:t>
            </a:r>
            <a:r>
              <a:rPr lang="en-US" altLang="zh-CN" dirty="0" err="1"/>
              <a:t>dataSet</a:t>
            </a:r>
            <a:r>
              <a:rPr lang="en-US" altLang="zh-CN" dirty="0"/>
              <a:t>):</a:t>
            </a:r>
            <a:endParaRPr lang="en-US" altLang="zh-CN" dirty="0"/>
          </a:p>
          <a:p>
            <a:pPr lvl="1"/>
            <a:r>
              <a:rPr lang="en-US" altLang="zh-CN" dirty="0"/>
              <a:t>    </a:t>
            </a:r>
            <a:r>
              <a:rPr lang="en-US" altLang="zh-CN" dirty="0" err="1"/>
              <a:t>numEntries</a:t>
            </a:r>
            <a:r>
              <a:rPr lang="en-US" altLang="zh-CN" dirty="0"/>
              <a:t> = </a:t>
            </a:r>
            <a:r>
              <a:rPr lang="en-US" altLang="zh-CN" dirty="0" err="1"/>
              <a:t>len</a:t>
            </a:r>
            <a:r>
              <a:rPr lang="en-US" altLang="zh-CN" dirty="0"/>
              <a:t>(</a:t>
            </a:r>
            <a:r>
              <a:rPr lang="en-US" altLang="zh-CN" dirty="0" err="1"/>
              <a:t>dataSet</a:t>
            </a:r>
            <a:r>
              <a:rPr lang="en-US" altLang="zh-CN" dirty="0"/>
              <a:t>)</a:t>
            </a:r>
            <a:endParaRPr lang="en-US" altLang="zh-CN" dirty="0"/>
          </a:p>
          <a:p>
            <a:pPr lvl="1"/>
            <a:r>
              <a:rPr lang="en-US" altLang="zh-CN" dirty="0"/>
              <a:t>    </a:t>
            </a:r>
            <a:r>
              <a:rPr lang="en-US" altLang="zh-CN" dirty="0" err="1"/>
              <a:t>labelCounts</a:t>
            </a:r>
            <a:r>
              <a:rPr lang="en-US" altLang="zh-CN" dirty="0"/>
              <a:t> = {}</a:t>
            </a:r>
            <a:endParaRPr lang="en-US" altLang="zh-CN" dirty="0"/>
          </a:p>
          <a:p>
            <a:pPr lvl="1"/>
            <a:r>
              <a:rPr lang="en-US" altLang="zh-CN" dirty="0"/>
              <a:t>    for </a:t>
            </a:r>
            <a:r>
              <a:rPr lang="en-US" altLang="zh-CN" dirty="0" err="1"/>
              <a:t>featVec</a:t>
            </a:r>
            <a:r>
              <a:rPr lang="en-US" altLang="zh-CN" dirty="0"/>
              <a:t> in </a:t>
            </a:r>
            <a:r>
              <a:rPr lang="en-US" altLang="zh-CN" dirty="0" err="1"/>
              <a:t>dataSet</a:t>
            </a:r>
            <a:r>
              <a:rPr lang="en-US" altLang="zh-CN" dirty="0"/>
              <a:t>:    #the </a:t>
            </a:r>
            <a:r>
              <a:rPr lang="en-US" altLang="zh-CN" dirty="0" err="1"/>
              <a:t>the</a:t>
            </a:r>
            <a:r>
              <a:rPr lang="en-US" altLang="zh-CN" dirty="0"/>
              <a:t> number of unique elements and their </a:t>
            </a:r>
            <a:r>
              <a:rPr lang="en-US" altLang="zh-CN" dirty="0" err="1"/>
              <a:t>occurance</a:t>
            </a:r>
            <a:endParaRPr lang="en-US" altLang="zh-CN" dirty="0"/>
          </a:p>
          <a:p>
            <a:pPr lvl="1"/>
            <a:r>
              <a:rPr lang="en-US" altLang="zh-CN" dirty="0"/>
              <a:t>        </a:t>
            </a:r>
            <a:r>
              <a:rPr lang="en-US" altLang="zh-CN" dirty="0" err="1"/>
              <a:t>currentLabel</a:t>
            </a:r>
            <a:r>
              <a:rPr lang="en-US" altLang="zh-CN" dirty="0"/>
              <a:t> = </a:t>
            </a:r>
            <a:r>
              <a:rPr lang="en-US" altLang="zh-CN" dirty="0" err="1"/>
              <a:t>featVec</a:t>
            </a:r>
            <a:r>
              <a:rPr lang="en-US" altLang="zh-CN" dirty="0"/>
              <a:t>[-1]</a:t>
            </a:r>
            <a:endParaRPr lang="en-US" altLang="zh-CN" dirty="0"/>
          </a:p>
          <a:p>
            <a:pPr lvl="1"/>
            <a:r>
              <a:rPr lang="en-US" altLang="zh-CN" dirty="0"/>
              <a:t>        if </a:t>
            </a:r>
            <a:r>
              <a:rPr lang="en-US" altLang="zh-CN" dirty="0" err="1"/>
              <a:t>currentLabel</a:t>
            </a:r>
            <a:r>
              <a:rPr lang="en-US" altLang="zh-CN" dirty="0"/>
              <a:t> not in </a:t>
            </a:r>
            <a:r>
              <a:rPr lang="en-US" altLang="zh-CN" dirty="0" err="1"/>
              <a:t>labelCounts.keys</a:t>
            </a:r>
            <a:r>
              <a:rPr lang="en-US" altLang="zh-CN" dirty="0"/>
              <a:t>():          </a:t>
            </a:r>
            <a:endParaRPr lang="en-US" altLang="zh-CN" dirty="0"/>
          </a:p>
          <a:p>
            <a:pPr lvl="1"/>
            <a:r>
              <a:rPr lang="en-US" altLang="zh-CN" dirty="0"/>
              <a:t>        </a:t>
            </a:r>
            <a:r>
              <a:rPr lang="en-US" altLang="zh-CN" dirty="0" err="1"/>
              <a:t>labelCounts</a:t>
            </a:r>
            <a:r>
              <a:rPr lang="en-US" altLang="zh-CN" dirty="0"/>
              <a:t>[</a:t>
            </a:r>
            <a:r>
              <a:rPr lang="en-US" altLang="zh-CN" dirty="0" err="1"/>
              <a:t>currentLabel</a:t>
            </a:r>
            <a:r>
              <a:rPr lang="en-US" altLang="zh-CN" dirty="0"/>
              <a:t>] = 0</a:t>
            </a:r>
            <a:endParaRPr lang="en-US" altLang="zh-CN" dirty="0"/>
          </a:p>
          <a:p>
            <a:pPr lvl="1"/>
            <a:r>
              <a:rPr lang="en-US" altLang="zh-CN" dirty="0"/>
              <a:t>        </a:t>
            </a:r>
            <a:r>
              <a:rPr lang="en-US" altLang="zh-CN" dirty="0" err="1"/>
              <a:t>labelCounts</a:t>
            </a:r>
            <a:r>
              <a:rPr lang="en-US" altLang="zh-CN" dirty="0"/>
              <a:t>[</a:t>
            </a:r>
            <a:r>
              <a:rPr lang="en-US" altLang="zh-CN" dirty="0" err="1"/>
              <a:t>currentLabel</a:t>
            </a:r>
            <a:r>
              <a:rPr lang="en-US" altLang="zh-CN" dirty="0"/>
              <a:t>] += 1</a:t>
            </a:r>
            <a:endParaRPr lang="en-US" altLang="zh-CN" dirty="0"/>
          </a:p>
          <a:p>
            <a:pPr lvl="1"/>
            <a:r>
              <a:rPr lang="en-US" altLang="zh-CN" dirty="0"/>
              <a:t>    </a:t>
            </a:r>
            <a:r>
              <a:rPr lang="en-US" altLang="zh-CN" dirty="0" err="1"/>
              <a:t>shannonEnt</a:t>
            </a:r>
            <a:r>
              <a:rPr lang="en-US" altLang="zh-CN" dirty="0"/>
              <a:t> = 0.0</a:t>
            </a:r>
            <a:endParaRPr lang="en-US" altLang="zh-CN" dirty="0"/>
          </a:p>
          <a:p>
            <a:pPr lvl="1"/>
            <a:r>
              <a:rPr lang="en-US" altLang="zh-CN" dirty="0"/>
              <a:t>    for key in </a:t>
            </a:r>
            <a:r>
              <a:rPr lang="en-US" altLang="zh-CN" dirty="0" err="1"/>
              <a:t>labelCounts</a:t>
            </a:r>
            <a:r>
              <a:rPr lang="en-US" altLang="zh-CN" dirty="0"/>
              <a:t>:</a:t>
            </a:r>
            <a:endParaRPr lang="en-US" altLang="zh-CN" dirty="0"/>
          </a:p>
          <a:p>
            <a:pPr lvl="1"/>
            <a:r>
              <a:rPr lang="en-US" altLang="zh-CN" dirty="0"/>
              <a:t>        </a:t>
            </a:r>
            <a:r>
              <a:rPr lang="en-US" altLang="zh-CN" dirty="0" err="1"/>
              <a:t>prob</a:t>
            </a:r>
            <a:r>
              <a:rPr lang="en-US" altLang="zh-CN" dirty="0"/>
              <a:t> = float(</a:t>
            </a:r>
            <a:r>
              <a:rPr lang="en-US" altLang="zh-CN" dirty="0" err="1"/>
              <a:t>labelCounts</a:t>
            </a:r>
            <a:r>
              <a:rPr lang="en-US" altLang="zh-CN" dirty="0"/>
              <a:t>[key])/</a:t>
            </a:r>
            <a:r>
              <a:rPr lang="en-US" altLang="zh-CN" dirty="0" err="1"/>
              <a:t>numEntries</a:t>
            </a:r>
            <a:endParaRPr lang="en-US" altLang="zh-CN" dirty="0"/>
          </a:p>
          <a:p>
            <a:pPr lvl="1"/>
            <a:r>
              <a:rPr lang="en-US" altLang="zh-CN" dirty="0"/>
              <a:t>        </a:t>
            </a:r>
            <a:r>
              <a:rPr lang="en-US" altLang="zh-CN" dirty="0" err="1"/>
              <a:t>shannonEnt</a:t>
            </a:r>
            <a:r>
              <a:rPr lang="en-US" altLang="zh-CN" dirty="0"/>
              <a:t> -= </a:t>
            </a:r>
            <a:r>
              <a:rPr lang="en-US" altLang="zh-CN" dirty="0" err="1"/>
              <a:t>prob</a:t>
            </a:r>
            <a:r>
              <a:rPr lang="en-US" altLang="zh-CN" dirty="0"/>
              <a:t> * log(prob,2) #log base 2</a:t>
            </a:r>
            <a:endParaRPr lang="en-US" altLang="zh-CN" dirty="0"/>
          </a:p>
          <a:p>
            <a:pPr lvl="1"/>
            <a:r>
              <a:rPr lang="en-US" altLang="zh-CN" dirty="0"/>
              <a:t>    return </a:t>
            </a:r>
            <a:r>
              <a:rPr lang="en-US" altLang="zh-CN" dirty="0" err="1"/>
              <a:t>shannonEnt</a:t>
            </a:r>
            <a:endParaRPr lang="zh-CN"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838200" y="2317994"/>
            <a:ext cx="10515600" cy="4351338"/>
          </a:xfrm>
        </p:spPr>
        <p:txBody>
          <a:bodyPr>
            <a:normAutofit/>
          </a:bodyPr>
          <a:lstStyle/>
          <a:p>
            <a:r>
              <a:rPr lang="zh-CN" altLang="en-US" dirty="0"/>
              <a:t>划分数据集：参数包括数据集、特征、值</a:t>
            </a:r>
            <a:endParaRPr lang="en-US" altLang="zh-CN" dirty="0"/>
          </a:p>
          <a:p>
            <a:pPr lvl="1"/>
            <a:r>
              <a:rPr lang="en-US" altLang="zh-CN" dirty="0" err="1"/>
              <a:t>def</a:t>
            </a:r>
            <a:r>
              <a:rPr lang="en-US" altLang="zh-CN" dirty="0"/>
              <a:t> </a:t>
            </a:r>
            <a:r>
              <a:rPr lang="en-US" altLang="zh-CN" dirty="0" err="1"/>
              <a:t>splitDataSet</a:t>
            </a:r>
            <a:r>
              <a:rPr lang="en-US" altLang="zh-CN" dirty="0"/>
              <a:t>(</a:t>
            </a:r>
            <a:r>
              <a:rPr lang="en-US" altLang="zh-CN" dirty="0" err="1"/>
              <a:t>dataSet</a:t>
            </a:r>
            <a:r>
              <a:rPr lang="en-US" altLang="zh-CN" dirty="0"/>
              <a:t>, axis, value):</a:t>
            </a:r>
            <a:endParaRPr lang="en-US" altLang="zh-CN" dirty="0"/>
          </a:p>
          <a:p>
            <a:pPr lvl="1"/>
            <a:r>
              <a:rPr lang="en-US" altLang="zh-CN" dirty="0"/>
              <a:t>    </a:t>
            </a:r>
            <a:r>
              <a:rPr lang="en-US" altLang="zh-CN" dirty="0" err="1"/>
              <a:t>retDataSet</a:t>
            </a:r>
            <a:r>
              <a:rPr lang="en-US" altLang="zh-CN" dirty="0"/>
              <a:t> = []</a:t>
            </a:r>
            <a:endParaRPr lang="en-US" altLang="zh-CN" dirty="0"/>
          </a:p>
          <a:p>
            <a:pPr lvl="1"/>
            <a:r>
              <a:rPr lang="en-US" altLang="zh-CN" dirty="0"/>
              <a:t>    for </a:t>
            </a:r>
            <a:r>
              <a:rPr lang="en-US" altLang="zh-CN" dirty="0" err="1"/>
              <a:t>featVec</a:t>
            </a:r>
            <a:r>
              <a:rPr lang="en-US" altLang="zh-CN" dirty="0"/>
              <a:t> in </a:t>
            </a:r>
            <a:r>
              <a:rPr lang="en-US" altLang="zh-CN" dirty="0" err="1"/>
              <a:t>dataSet</a:t>
            </a:r>
            <a:r>
              <a:rPr lang="en-US" altLang="zh-CN" dirty="0"/>
              <a:t>:</a:t>
            </a:r>
            <a:endParaRPr lang="en-US" altLang="zh-CN" dirty="0"/>
          </a:p>
          <a:p>
            <a:pPr lvl="1"/>
            <a:r>
              <a:rPr lang="en-US" altLang="zh-CN" dirty="0"/>
              <a:t>        if </a:t>
            </a:r>
            <a:r>
              <a:rPr lang="en-US" altLang="zh-CN" dirty="0" err="1"/>
              <a:t>featVec</a:t>
            </a:r>
            <a:r>
              <a:rPr lang="en-US" altLang="zh-CN" dirty="0"/>
              <a:t>[axis] == value:</a:t>
            </a:r>
            <a:endParaRPr lang="en-US" altLang="zh-CN" dirty="0"/>
          </a:p>
          <a:p>
            <a:pPr lvl="1"/>
            <a:r>
              <a:rPr lang="en-US" altLang="zh-CN" dirty="0"/>
              <a:t>            </a:t>
            </a:r>
            <a:r>
              <a:rPr lang="en-US" altLang="zh-CN" dirty="0" err="1">
                <a:solidFill>
                  <a:srgbClr val="FF0000"/>
                </a:solidFill>
              </a:rPr>
              <a:t>reducedFeatVec</a:t>
            </a:r>
            <a:r>
              <a:rPr lang="en-US" altLang="zh-CN" dirty="0">
                <a:solidFill>
                  <a:srgbClr val="FF0000"/>
                </a:solidFill>
              </a:rPr>
              <a:t> = </a:t>
            </a:r>
            <a:r>
              <a:rPr lang="en-US" altLang="zh-CN" dirty="0" err="1">
                <a:solidFill>
                  <a:srgbClr val="FF0000"/>
                </a:solidFill>
              </a:rPr>
              <a:t>featVec</a:t>
            </a:r>
            <a:r>
              <a:rPr lang="en-US" altLang="zh-CN" dirty="0">
                <a:solidFill>
                  <a:srgbClr val="FF0000"/>
                </a:solidFill>
              </a:rPr>
              <a:t>[:axis]     </a:t>
            </a:r>
            <a:r>
              <a:rPr lang="en-US" altLang="zh-CN" dirty="0"/>
              <a:t>#chop out axis used for splitting</a:t>
            </a:r>
            <a:endParaRPr lang="en-US" altLang="zh-CN" dirty="0"/>
          </a:p>
          <a:p>
            <a:pPr lvl="1"/>
            <a:r>
              <a:rPr lang="en-US" altLang="zh-CN" dirty="0"/>
              <a:t>            </a:t>
            </a:r>
            <a:r>
              <a:rPr lang="en-US" altLang="zh-CN" dirty="0" err="1">
                <a:solidFill>
                  <a:srgbClr val="FF0000"/>
                </a:solidFill>
              </a:rPr>
              <a:t>reducedFeatVec.extend</a:t>
            </a:r>
            <a:r>
              <a:rPr lang="en-US" altLang="zh-CN" dirty="0">
                <a:solidFill>
                  <a:srgbClr val="FF0000"/>
                </a:solidFill>
              </a:rPr>
              <a:t>(</a:t>
            </a:r>
            <a:r>
              <a:rPr lang="en-US" altLang="zh-CN" dirty="0" err="1">
                <a:solidFill>
                  <a:srgbClr val="FF0000"/>
                </a:solidFill>
              </a:rPr>
              <a:t>featVec</a:t>
            </a:r>
            <a:r>
              <a:rPr lang="en-US" altLang="zh-CN" dirty="0">
                <a:solidFill>
                  <a:srgbClr val="FF0000"/>
                </a:solidFill>
              </a:rPr>
              <a:t>[axis+1:])</a:t>
            </a:r>
            <a:endParaRPr lang="en-US" altLang="zh-CN" dirty="0">
              <a:solidFill>
                <a:srgbClr val="FF0000"/>
              </a:solidFill>
            </a:endParaRPr>
          </a:p>
          <a:p>
            <a:pPr lvl="1"/>
            <a:r>
              <a:rPr lang="en-US" altLang="zh-CN" dirty="0"/>
              <a:t>            </a:t>
            </a:r>
            <a:r>
              <a:rPr lang="en-US" altLang="zh-CN" dirty="0" err="1"/>
              <a:t>retDataSet.append</a:t>
            </a:r>
            <a:r>
              <a:rPr lang="en-US" altLang="zh-CN" dirty="0"/>
              <a:t>(</a:t>
            </a:r>
            <a:r>
              <a:rPr lang="en-US" altLang="zh-CN" dirty="0" err="1"/>
              <a:t>reducedFeatVec</a:t>
            </a:r>
            <a:r>
              <a:rPr lang="en-US" altLang="zh-CN" dirty="0"/>
              <a:t>)</a:t>
            </a:r>
            <a:endParaRPr lang="en-US" altLang="zh-CN" dirty="0"/>
          </a:p>
          <a:p>
            <a:pPr lvl="1"/>
            <a:r>
              <a:rPr lang="en-US" altLang="zh-CN" dirty="0"/>
              <a:t>    return </a:t>
            </a:r>
            <a:r>
              <a:rPr lang="en-US" altLang="zh-CN" dirty="0" err="1"/>
              <a:t>retDataSet</a:t>
            </a:r>
            <a:endParaRPr lang="zh-CN"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774867" y="2223337"/>
            <a:ext cx="11047856" cy="5373216"/>
          </a:xfrm>
        </p:spPr>
        <p:txBody>
          <a:bodyPr>
            <a:normAutofit/>
          </a:bodyPr>
          <a:lstStyle/>
          <a:p>
            <a:r>
              <a:rPr lang="zh-CN" altLang="en-US" dirty="0"/>
              <a:t>选择最好的数据集划分方式</a:t>
            </a:r>
            <a:endParaRPr lang="en-US" altLang="zh-CN" dirty="0"/>
          </a:p>
          <a:p>
            <a:pPr lvl="1"/>
            <a:r>
              <a:rPr lang="en-US" altLang="zh-CN" dirty="0" err="1"/>
              <a:t>def</a:t>
            </a:r>
            <a:r>
              <a:rPr lang="en-US" altLang="zh-CN" dirty="0"/>
              <a:t> </a:t>
            </a:r>
            <a:r>
              <a:rPr lang="en-US" altLang="zh-CN" dirty="0" err="1"/>
              <a:t>chooseBestFeatureToSplit</a:t>
            </a:r>
            <a:r>
              <a:rPr lang="en-US" altLang="zh-CN" dirty="0"/>
              <a:t>(</a:t>
            </a:r>
            <a:r>
              <a:rPr lang="en-US" altLang="zh-CN" dirty="0" err="1"/>
              <a:t>dataSet</a:t>
            </a:r>
            <a:r>
              <a:rPr lang="en-US" altLang="zh-CN" dirty="0"/>
              <a:t>):</a:t>
            </a:r>
            <a:endParaRPr lang="en-US" altLang="zh-CN" dirty="0"/>
          </a:p>
          <a:p>
            <a:pPr lvl="1"/>
            <a:r>
              <a:rPr lang="en-US" altLang="zh-CN" dirty="0"/>
              <a:t>    </a:t>
            </a:r>
            <a:r>
              <a:rPr lang="en-US" altLang="zh-CN" dirty="0" err="1"/>
              <a:t>numFeatures</a:t>
            </a:r>
            <a:r>
              <a:rPr lang="en-US" altLang="zh-CN" dirty="0"/>
              <a:t> = </a:t>
            </a:r>
            <a:r>
              <a:rPr lang="en-US" altLang="zh-CN" dirty="0" err="1"/>
              <a:t>len</a:t>
            </a:r>
            <a:r>
              <a:rPr lang="en-US" altLang="zh-CN" dirty="0"/>
              <a:t>(</a:t>
            </a:r>
            <a:r>
              <a:rPr lang="en-US" altLang="zh-CN" dirty="0" err="1"/>
              <a:t>dataSet</a:t>
            </a:r>
            <a:r>
              <a:rPr lang="en-US" altLang="zh-CN" dirty="0"/>
              <a:t>[0]) - 1      #the last column is used for the labels</a:t>
            </a:r>
            <a:endParaRPr lang="en-US" altLang="zh-CN" dirty="0"/>
          </a:p>
          <a:p>
            <a:pPr lvl="1"/>
            <a:r>
              <a:rPr lang="en-US" altLang="zh-CN" dirty="0"/>
              <a:t>    </a:t>
            </a:r>
            <a:r>
              <a:rPr lang="en-US" altLang="zh-CN" dirty="0" err="1"/>
              <a:t>baseEntropy</a:t>
            </a:r>
            <a:r>
              <a:rPr lang="en-US" altLang="zh-CN" dirty="0"/>
              <a:t> = </a:t>
            </a:r>
            <a:r>
              <a:rPr lang="en-US" altLang="zh-CN" dirty="0" err="1"/>
              <a:t>calcShannonEnt</a:t>
            </a:r>
            <a:r>
              <a:rPr lang="en-US" altLang="zh-CN" dirty="0"/>
              <a:t>(</a:t>
            </a:r>
            <a:r>
              <a:rPr lang="en-US" altLang="zh-CN" dirty="0" err="1"/>
              <a:t>dataSet</a:t>
            </a:r>
            <a:r>
              <a:rPr lang="en-US" altLang="zh-CN" dirty="0"/>
              <a:t>)</a:t>
            </a:r>
            <a:endParaRPr lang="en-US" altLang="zh-CN" dirty="0"/>
          </a:p>
          <a:p>
            <a:pPr lvl="1"/>
            <a:r>
              <a:rPr lang="en-US" altLang="zh-CN" dirty="0"/>
              <a:t>    </a:t>
            </a:r>
            <a:r>
              <a:rPr lang="en-US" altLang="zh-CN" dirty="0" err="1"/>
              <a:t>bestInfoGain</a:t>
            </a:r>
            <a:r>
              <a:rPr lang="en-US" altLang="zh-CN" dirty="0"/>
              <a:t> = 0.0; </a:t>
            </a:r>
            <a:r>
              <a:rPr lang="en-US" altLang="zh-CN" dirty="0" err="1"/>
              <a:t>bestFeature</a:t>
            </a:r>
            <a:r>
              <a:rPr lang="en-US" altLang="zh-CN" dirty="0"/>
              <a:t> = -1</a:t>
            </a:r>
            <a:endParaRPr lang="en-US" altLang="zh-CN" dirty="0"/>
          </a:p>
          <a:p>
            <a:pPr lvl="1"/>
            <a:r>
              <a:rPr lang="en-US" altLang="zh-CN" dirty="0"/>
              <a:t>    for </a:t>
            </a:r>
            <a:r>
              <a:rPr lang="en-US" altLang="zh-CN" dirty="0" err="1"/>
              <a:t>i</a:t>
            </a:r>
            <a:r>
              <a:rPr lang="en-US" altLang="zh-CN" dirty="0"/>
              <a:t> in range(</a:t>
            </a:r>
            <a:r>
              <a:rPr lang="en-US" altLang="zh-CN" dirty="0" err="1"/>
              <a:t>numFeatures</a:t>
            </a:r>
            <a:r>
              <a:rPr lang="en-US" altLang="zh-CN" dirty="0"/>
              <a:t>):        #iterate over all the features</a:t>
            </a:r>
            <a:endParaRPr lang="en-US" altLang="zh-CN" dirty="0"/>
          </a:p>
          <a:p>
            <a:pPr lvl="1"/>
            <a:r>
              <a:rPr lang="en-US" altLang="zh-CN" dirty="0"/>
              <a:t>        </a:t>
            </a:r>
            <a:r>
              <a:rPr lang="en-US" altLang="zh-CN" dirty="0" err="1"/>
              <a:t>featList</a:t>
            </a:r>
            <a:r>
              <a:rPr lang="en-US" altLang="zh-CN" dirty="0"/>
              <a:t> = [example[</a:t>
            </a:r>
            <a:r>
              <a:rPr lang="en-US" altLang="zh-CN" dirty="0" err="1"/>
              <a:t>i</a:t>
            </a:r>
            <a:r>
              <a:rPr lang="en-US" altLang="zh-CN" dirty="0"/>
              <a:t>] for example in </a:t>
            </a:r>
            <a:r>
              <a:rPr lang="en-US" altLang="zh-CN" dirty="0" err="1"/>
              <a:t>dataSet</a:t>
            </a:r>
            <a:r>
              <a:rPr lang="en-US" altLang="zh-CN" dirty="0"/>
              <a:t>]#create a list of all the examples of this feature</a:t>
            </a:r>
            <a:endParaRPr lang="en-US" altLang="zh-CN" dirty="0"/>
          </a:p>
          <a:p>
            <a:pPr lvl="1"/>
            <a:r>
              <a:rPr lang="en-US" altLang="zh-CN" dirty="0"/>
              <a:t>        </a:t>
            </a:r>
            <a:r>
              <a:rPr lang="en-US" altLang="zh-CN" dirty="0" err="1"/>
              <a:t>uniqueVals</a:t>
            </a:r>
            <a:r>
              <a:rPr lang="en-US" altLang="zh-CN" dirty="0"/>
              <a:t> = set(</a:t>
            </a:r>
            <a:r>
              <a:rPr lang="en-US" altLang="zh-CN" dirty="0" err="1"/>
              <a:t>featList</a:t>
            </a:r>
            <a:r>
              <a:rPr lang="en-US" altLang="zh-CN" dirty="0"/>
              <a:t>)       #get a set of unique values</a:t>
            </a:r>
            <a:endParaRPr lang="en-US" altLang="zh-CN" dirty="0"/>
          </a:p>
          <a:p>
            <a:pPr lvl="1"/>
            <a:r>
              <a:rPr lang="en-US" altLang="zh-CN" dirty="0"/>
              <a:t>        </a:t>
            </a:r>
            <a:r>
              <a:rPr lang="en-US" altLang="zh-CN" dirty="0" err="1"/>
              <a:t>newEntropy</a:t>
            </a:r>
            <a:r>
              <a:rPr lang="en-US" altLang="zh-CN" dirty="0"/>
              <a:t> = 0.0</a:t>
            </a:r>
            <a:endParaRPr lang="en-US" altLang="zh-CN" dirty="0"/>
          </a:p>
          <a:p>
            <a:pPr lvl="1"/>
            <a:r>
              <a:rPr lang="en-US" altLang="zh-CN" dirty="0"/>
              <a:t>        for value in </a:t>
            </a:r>
            <a:r>
              <a:rPr lang="en-US" altLang="zh-CN" dirty="0" err="1"/>
              <a:t>uniqueVals</a:t>
            </a:r>
            <a:r>
              <a:rPr lang="en-US" altLang="zh-CN" dirty="0"/>
              <a:t>:</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599019" y="2235062"/>
            <a:ext cx="11223704" cy="5373216"/>
          </a:xfrm>
        </p:spPr>
        <p:txBody>
          <a:bodyPr>
            <a:normAutofit/>
          </a:bodyPr>
          <a:lstStyle/>
          <a:p>
            <a:r>
              <a:rPr lang="zh-CN" altLang="en-US" dirty="0"/>
              <a:t>选择最好的数据集划分方式</a:t>
            </a:r>
            <a:endParaRPr lang="en-US" altLang="zh-CN" dirty="0"/>
          </a:p>
          <a:p>
            <a:pPr lvl="1"/>
            <a:r>
              <a:rPr lang="en-US" altLang="zh-CN" dirty="0"/>
              <a:t>     for value in </a:t>
            </a:r>
            <a:r>
              <a:rPr lang="en-US" altLang="zh-CN" dirty="0" err="1"/>
              <a:t>uniqueVals</a:t>
            </a:r>
            <a:r>
              <a:rPr lang="en-US" altLang="zh-CN" dirty="0"/>
              <a:t>:</a:t>
            </a:r>
            <a:endParaRPr lang="en-US" altLang="zh-CN" dirty="0"/>
          </a:p>
          <a:p>
            <a:pPr lvl="1"/>
            <a:r>
              <a:rPr lang="en-US" altLang="zh-CN" dirty="0"/>
              <a:t>            </a:t>
            </a:r>
            <a:r>
              <a:rPr lang="en-US" altLang="zh-CN" dirty="0" err="1"/>
              <a:t>subDataSet</a:t>
            </a:r>
            <a:r>
              <a:rPr lang="en-US" altLang="zh-CN" dirty="0"/>
              <a:t> = </a:t>
            </a:r>
            <a:r>
              <a:rPr lang="en-US" altLang="zh-CN" dirty="0" err="1"/>
              <a:t>splitDataSet</a:t>
            </a:r>
            <a:r>
              <a:rPr lang="en-US" altLang="zh-CN" dirty="0"/>
              <a:t>(</a:t>
            </a:r>
            <a:r>
              <a:rPr lang="en-US" altLang="zh-CN" dirty="0" err="1"/>
              <a:t>dataSet</a:t>
            </a:r>
            <a:r>
              <a:rPr lang="en-US" altLang="zh-CN" dirty="0"/>
              <a:t>, </a:t>
            </a:r>
            <a:r>
              <a:rPr lang="en-US" altLang="zh-CN" dirty="0" err="1"/>
              <a:t>i</a:t>
            </a:r>
            <a:r>
              <a:rPr lang="en-US" altLang="zh-CN" dirty="0"/>
              <a:t>, value)</a:t>
            </a:r>
            <a:endParaRPr lang="en-US" altLang="zh-CN" dirty="0"/>
          </a:p>
          <a:p>
            <a:pPr lvl="1"/>
            <a:r>
              <a:rPr lang="en-US" altLang="zh-CN" dirty="0"/>
              <a:t>            </a:t>
            </a:r>
            <a:r>
              <a:rPr lang="en-US" altLang="zh-CN" dirty="0" err="1"/>
              <a:t>prob</a:t>
            </a:r>
            <a:r>
              <a:rPr lang="en-US" altLang="zh-CN" dirty="0"/>
              <a:t> = </a:t>
            </a:r>
            <a:r>
              <a:rPr lang="en-US" altLang="zh-CN" dirty="0" err="1"/>
              <a:t>len</a:t>
            </a:r>
            <a:r>
              <a:rPr lang="en-US" altLang="zh-CN" dirty="0"/>
              <a:t>(</a:t>
            </a:r>
            <a:r>
              <a:rPr lang="en-US" altLang="zh-CN" dirty="0" err="1"/>
              <a:t>subDataSet</a:t>
            </a:r>
            <a:r>
              <a:rPr lang="en-US" altLang="zh-CN" dirty="0"/>
              <a:t>)/float(</a:t>
            </a:r>
            <a:r>
              <a:rPr lang="en-US" altLang="zh-CN" dirty="0" err="1"/>
              <a:t>len</a:t>
            </a:r>
            <a:r>
              <a:rPr lang="en-US" altLang="zh-CN" dirty="0"/>
              <a:t>(</a:t>
            </a:r>
            <a:r>
              <a:rPr lang="en-US" altLang="zh-CN" dirty="0" err="1"/>
              <a:t>dataSet</a:t>
            </a:r>
            <a:r>
              <a:rPr lang="en-US" altLang="zh-CN" dirty="0"/>
              <a:t>))</a:t>
            </a:r>
            <a:endParaRPr lang="en-US" altLang="zh-CN" dirty="0"/>
          </a:p>
          <a:p>
            <a:pPr lvl="1"/>
            <a:r>
              <a:rPr lang="en-US" altLang="zh-CN" dirty="0"/>
              <a:t>            </a:t>
            </a:r>
            <a:r>
              <a:rPr lang="en-US" altLang="zh-CN" dirty="0" err="1"/>
              <a:t>newEntropy</a:t>
            </a:r>
            <a:r>
              <a:rPr lang="en-US" altLang="zh-CN" dirty="0"/>
              <a:t> += </a:t>
            </a:r>
            <a:r>
              <a:rPr lang="en-US" altLang="zh-CN" dirty="0" err="1"/>
              <a:t>prob</a:t>
            </a:r>
            <a:r>
              <a:rPr lang="en-US" altLang="zh-CN" dirty="0"/>
              <a:t> * </a:t>
            </a:r>
            <a:r>
              <a:rPr lang="en-US" altLang="zh-CN" dirty="0" err="1"/>
              <a:t>calcShannonEnt</a:t>
            </a:r>
            <a:r>
              <a:rPr lang="en-US" altLang="zh-CN" dirty="0"/>
              <a:t>(</a:t>
            </a:r>
            <a:r>
              <a:rPr lang="en-US" altLang="zh-CN" dirty="0" err="1"/>
              <a:t>subDataSet</a:t>
            </a:r>
            <a:r>
              <a:rPr lang="en-US" altLang="zh-CN" dirty="0"/>
              <a:t>)     </a:t>
            </a:r>
            <a:endParaRPr lang="en-US" altLang="zh-CN" dirty="0"/>
          </a:p>
          <a:p>
            <a:pPr lvl="1"/>
            <a:r>
              <a:rPr lang="en-US" altLang="zh-CN" dirty="0"/>
              <a:t>       </a:t>
            </a:r>
            <a:r>
              <a:rPr lang="en-US" altLang="zh-CN" dirty="0" err="1"/>
              <a:t>infoGain</a:t>
            </a:r>
            <a:r>
              <a:rPr lang="en-US" altLang="zh-CN" dirty="0"/>
              <a:t> = </a:t>
            </a:r>
            <a:r>
              <a:rPr lang="en-US" altLang="zh-CN" dirty="0" err="1"/>
              <a:t>baseEntropy</a:t>
            </a:r>
            <a:r>
              <a:rPr lang="en-US" altLang="zh-CN" dirty="0"/>
              <a:t> - </a:t>
            </a:r>
            <a:r>
              <a:rPr lang="en-US" altLang="zh-CN" dirty="0" err="1"/>
              <a:t>newEntropy</a:t>
            </a:r>
            <a:r>
              <a:rPr lang="en-US" altLang="zh-CN" dirty="0"/>
              <a:t>     #calculate the info gain; </a:t>
            </a:r>
            <a:r>
              <a:rPr lang="en-US" altLang="zh-CN" dirty="0" err="1"/>
              <a:t>ie</a:t>
            </a:r>
            <a:r>
              <a:rPr lang="en-US" altLang="zh-CN" dirty="0"/>
              <a:t> reduction in entropy</a:t>
            </a:r>
            <a:endParaRPr lang="en-US" altLang="zh-CN" dirty="0"/>
          </a:p>
          <a:p>
            <a:pPr lvl="1"/>
            <a:r>
              <a:rPr lang="en-US" altLang="zh-CN" dirty="0"/>
              <a:t>       if (</a:t>
            </a:r>
            <a:r>
              <a:rPr lang="en-US" altLang="zh-CN" dirty="0" err="1"/>
              <a:t>infoGain</a:t>
            </a:r>
            <a:r>
              <a:rPr lang="en-US" altLang="zh-CN" dirty="0"/>
              <a:t> &gt; </a:t>
            </a:r>
            <a:r>
              <a:rPr lang="en-US" altLang="zh-CN" dirty="0" err="1"/>
              <a:t>bestInfoGain</a:t>
            </a:r>
            <a:r>
              <a:rPr lang="en-US" altLang="zh-CN" dirty="0"/>
              <a:t>):       #compare this to the best gain so far</a:t>
            </a:r>
            <a:endParaRPr lang="en-US" altLang="zh-CN" dirty="0"/>
          </a:p>
          <a:p>
            <a:pPr lvl="1"/>
            <a:r>
              <a:rPr lang="en-US" altLang="zh-CN" dirty="0"/>
              <a:t>             </a:t>
            </a:r>
            <a:r>
              <a:rPr lang="en-US" altLang="zh-CN" dirty="0" err="1"/>
              <a:t>bestInfoGain</a:t>
            </a:r>
            <a:r>
              <a:rPr lang="en-US" altLang="zh-CN" dirty="0"/>
              <a:t> = </a:t>
            </a:r>
            <a:r>
              <a:rPr lang="en-US" altLang="zh-CN" dirty="0" err="1"/>
              <a:t>infoGain</a:t>
            </a:r>
            <a:r>
              <a:rPr lang="en-US" altLang="zh-CN" dirty="0"/>
              <a:t>         #if better than current best, set to best</a:t>
            </a:r>
            <a:endParaRPr lang="en-US" altLang="zh-CN" dirty="0"/>
          </a:p>
          <a:p>
            <a:pPr lvl="1"/>
            <a:r>
              <a:rPr lang="en-US" altLang="zh-CN" dirty="0"/>
              <a:t>             </a:t>
            </a:r>
            <a:r>
              <a:rPr lang="en-US" altLang="zh-CN" dirty="0" err="1"/>
              <a:t>bestFeature</a:t>
            </a:r>
            <a:r>
              <a:rPr lang="en-US" altLang="zh-CN" dirty="0"/>
              <a:t> = </a:t>
            </a:r>
            <a:r>
              <a:rPr lang="en-US" altLang="zh-CN" dirty="0" err="1"/>
              <a:t>i</a:t>
            </a:r>
            <a:endParaRPr lang="en-US" altLang="zh-CN" dirty="0"/>
          </a:p>
          <a:p>
            <a:pPr lvl="1"/>
            <a:r>
              <a:rPr lang="en-US" altLang="zh-CN" dirty="0"/>
              <a:t>    return </a:t>
            </a:r>
            <a:r>
              <a:rPr lang="en-US" altLang="zh-CN" dirty="0" err="1"/>
              <a:t>bestFeature</a:t>
            </a:r>
            <a:r>
              <a:rPr lang="en-US" altLang="zh-CN" dirty="0"/>
              <a:t> </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1056221" y="2328845"/>
            <a:ext cx="10766502" cy="5373216"/>
          </a:xfrm>
        </p:spPr>
        <p:txBody>
          <a:bodyPr>
            <a:normAutofit/>
          </a:bodyPr>
          <a:lstStyle/>
          <a:p>
            <a:r>
              <a:rPr lang="zh-CN" altLang="en-US" dirty="0"/>
              <a:t>多数表决的方法决定叶子节点的分类</a:t>
            </a:r>
            <a:endParaRPr lang="en-US" altLang="zh-CN" dirty="0"/>
          </a:p>
          <a:p>
            <a:r>
              <a:rPr lang="en-US" altLang="zh-CN" dirty="0" err="1"/>
              <a:t>def</a:t>
            </a:r>
            <a:r>
              <a:rPr lang="en-US" altLang="zh-CN" dirty="0"/>
              <a:t> </a:t>
            </a:r>
            <a:r>
              <a:rPr lang="en-US" altLang="zh-CN" dirty="0" err="1"/>
              <a:t>majorityCnt</a:t>
            </a:r>
            <a:r>
              <a:rPr lang="en-US" altLang="zh-CN" dirty="0"/>
              <a:t>(</a:t>
            </a:r>
            <a:r>
              <a:rPr lang="en-US" altLang="zh-CN" dirty="0" err="1"/>
              <a:t>classList</a:t>
            </a:r>
            <a:r>
              <a:rPr lang="en-US" altLang="zh-CN" dirty="0"/>
              <a:t>):</a:t>
            </a:r>
            <a:endParaRPr lang="en-US" altLang="zh-CN" dirty="0"/>
          </a:p>
          <a:p>
            <a:r>
              <a:rPr lang="en-US" altLang="zh-CN" dirty="0"/>
              <a:t>    </a:t>
            </a:r>
            <a:r>
              <a:rPr lang="en-US" altLang="zh-CN" dirty="0" err="1"/>
              <a:t>classCount</a:t>
            </a:r>
            <a:r>
              <a:rPr lang="en-US" altLang="zh-CN" dirty="0"/>
              <a:t>={}</a:t>
            </a:r>
            <a:endParaRPr lang="en-US" altLang="zh-CN" dirty="0"/>
          </a:p>
          <a:p>
            <a:r>
              <a:rPr lang="en-US" altLang="zh-CN" dirty="0"/>
              <a:t>    for vote in </a:t>
            </a:r>
            <a:r>
              <a:rPr lang="en-US" altLang="zh-CN" dirty="0" err="1"/>
              <a:t>classList</a:t>
            </a:r>
            <a:r>
              <a:rPr lang="en-US" altLang="zh-CN" dirty="0"/>
              <a:t>:</a:t>
            </a:r>
            <a:endParaRPr lang="en-US" altLang="zh-CN" dirty="0"/>
          </a:p>
          <a:p>
            <a:r>
              <a:rPr lang="en-US" altLang="zh-CN" dirty="0"/>
              <a:t>        if vote not in </a:t>
            </a:r>
            <a:r>
              <a:rPr lang="en-US" altLang="zh-CN" dirty="0" err="1"/>
              <a:t>classCount.keys</a:t>
            </a:r>
            <a:r>
              <a:rPr lang="en-US" altLang="zh-CN" dirty="0"/>
              <a:t>(): </a:t>
            </a:r>
            <a:r>
              <a:rPr lang="en-US" altLang="zh-CN" dirty="0" err="1"/>
              <a:t>classCount</a:t>
            </a:r>
            <a:r>
              <a:rPr lang="en-US" altLang="zh-CN" dirty="0"/>
              <a:t>[vote] = 0</a:t>
            </a:r>
            <a:endParaRPr lang="en-US" altLang="zh-CN" dirty="0"/>
          </a:p>
          <a:p>
            <a:r>
              <a:rPr lang="en-US" altLang="zh-CN" dirty="0"/>
              <a:t>        </a:t>
            </a:r>
            <a:r>
              <a:rPr lang="en-US" altLang="zh-CN" dirty="0" err="1"/>
              <a:t>classCount</a:t>
            </a:r>
            <a:r>
              <a:rPr lang="en-US" altLang="zh-CN" dirty="0"/>
              <a:t>[vote] += 1</a:t>
            </a:r>
            <a:endParaRPr lang="en-US" altLang="zh-CN" dirty="0"/>
          </a:p>
          <a:p>
            <a:r>
              <a:rPr lang="en-US" altLang="zh-CN" dirty="0"/>
              <a:t>    </a:t>
            </a:r>
            <a:r>
              <a:rPr lang="en-US" altLang="zh-CN" dirty="0" err="1"/>
              <a:t>sortedClassCount</a:t>
            </a:r>
            <a:r>
              <a:rPr lang="en-US" altLang="zh-CN" dirty="0"/>
              <a:t> = sorted(</a:t>
            </a:r>
            <a:r>
              <a:rPr lang="en-US" altLang="zh-CN" dirty="0" err="1"/>
              <a:t>classCount.iteritems</a:t>
            </a:r>
            <a:r>
              <a:rPr lang="en-US" altLang="zh-CN" dirty="0"/>
              <a:t>(), key=</a:t>
            </a:r>
            <a:r>
              <a:rPr lang="en-US" altLang="zh-CN" dirty="0" err="1"/>
              <a:t>operator.itemgetter</a:t>
            </a:r>
            <a:r>
              <a:rPr lang="en-US" altLang="zh-CN" dirty="0"/>
              <a:t>(1), reverse=True)</a:t>
            </a:r>
            <a:endParaRPr lang="en-US" altLang="zh-CN" dirty="0"/>
          </a:p>
          <a:p>
            <a:r>
              <a:rPr lang="en-US" altLang="zh-CN" dirty="0"/>
              <a:t>    return </a:t>
            </a:r>
            <a:r>
              <a:rPr lang="en-US" altLang="zh-CN" dirty="0" err="1"/>
              <a:t>sortedClassCount</a:t>
            </a:r>
            <a:r>
              <a:rPr lang="en-US" altLang="zh-CN" dirty="0"/>
              <a:t>[0][0]</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991742" y="2223338"/>
            <a:ext cx="10918903" cy="5373216"/>
          </a:xfrm>
        </p:spPr>
        <p:txBody>
          <a:bodyPr>
            <a:normAutofit/>
          </a:bodyPr>
          <a:lstStyle/>
          <a:p>
            <a:r>
              <a:rPr lang="zh-CN" altLang="en-US" sz="2400" dirty="0"/>
              <a:t>创建树</a:t>
            </a:r>
            <a:endParaRPr lang="en-US" altLang="zh-CN" sz="2400" dirty="0"/>
          </a:p>
          <a:p>
            <a:r>
              <a:rPr lang="en-US" altLang="zh-CN" sz="2400" dirty="0" err="1"/>
              <a:t>def</a:t>
            </a:r>
            <a:r>
              <a:rPr lang="en-US" altLang="zh-CN" sz="2400" dirty="0"/>
              <a:t> </a:t>
            </a:r>
            <a:r>
              <a:rPr lang="en-US" altLang="zh-CN" sz="2400" dirty="0" err="1"/>
              <a:t>createTree</a:t>
            </a:r>
            <a:r>
              <a:rPr lang="en-US" altLang="zh-CN" sz="2400" dirty="0"/>
              <a:t>(</a:t>
            </a:r>
            <a:r>
              <a:rPr lang="en-US" altLang="zh-CN" sz="2400" dirty="0" err="1"/>
              <a:t>dataSet,labels</a:t>
            </a:r>
            <a:r>
              <a:rPr lang="en-US" altLang="zh-CN" sz="2400" dirty="0"/>
              <a:t>):</a:t>
            </a:r>
            <a:endParaRPr lang="en-US" altLang="zh-CN" sz="2400" dirty="0"/>
          </a:p>
          <a:p>
            <a:r>
              <a:rPr lang="en-US" altLang="zh-CN" sz="2400" dirty="0"/>
              <a:t>    </a:t>
            </a:r>
            <a:r>
              <a:rPr lang="en-US" altLang="zh-CN" sz="2400" dirty="0" err="1"/>
              <a:t>classList</a:t>
            </a:r>
            <a:r>
              <a:rPr lang="en-US" altLang="zh-CN" sz="2400" dirty="0"/>
              <a:t> = [example[-1] for example in </a:t>
            </a:r>
            <a:r>
              <a:rPr lang="en-US" altLang="zh-CN" sz="2400" dirty="0" err="1"/>
              <a:t>dataSet</a:t>
            </a:r>
            <a:r>
              <a:rPr lang="en-US" altLang="zh-CN" sz="2400" dirty="0"/>
              <a:t>]</a:t>
            </a:r>
            <a:endParaRPr lang="en-US" altLang="zh-CN" sz="2400" dirty="0"/>
          </a:p>
          <a:p>
            <a:r>
              <a:rPr lang="en-US" altLang="zh-CN" sz="2400" dirty="0"/>
              <a:t>    if </a:t>
            </a:r>
            <a:r>
              <a:rPr lang="en-US" altLang="zh-CN" sz="2400" dirty="0" err="1"/>
              <a:t>classList.count</a:t>
            </a:r>
            <a:r>
              <a:rPr lang="en-US" altLang="zh-CN" sz="2400" dirty="0"/>
              <a:t>(</a:t>
            </a:r>
            <a:r>
              <a:rPr lang="en-US" altLang="zh-CN" sz="2400" dirty="0" err="1"/>
              <a:t>classList</a:t>
            </a:r>
            <a:r>
              <a:rPr lang="en-US" altLang="zh-CN" sz="2400" dirty="0"/>
              <a:t>[0]) == </a:t>
            </a:r>
            <a:r>
              <a:rPr lang="en-US" altLang="zh-CN" sz="2400" dirty="0" err="1"/>
              <a:t>len</a:t>
            </a:r>
            <a:r>
              <a:rPr lang="en-US" altLang="zh-CN" sz="2400" dirty="0"/>
              <a:t>(</a:t>
            </a:r>
            <a:r>
              <a:rPr lang="en-US" altLang="zh-CN" sz="2400" dirty="0" err="1"/>
              <a:t>classList</a:t>
            </a:r>
            <a:r>
              <a:rPr lang="en-US" altLang="zh-CN" sz="2400" dirty="0"/>
              <a:t>): </a:t>
            </a:r>
            <a:endParaRPr lang="en-US" altLang="zh-CN" sz="2400" dirty="0"/>
          </a:p>
          <a:p>
            <a:r>
              <a:rPr lang="en-US" altLang="zh-CN" sz="2400" dirty="0"/>
              <a:t>        return </a:t>
            </a:r>
            <a:r>
              <a:rPr lang="en-US" altLang="zh-CN" sz="2400" dirty="0" err="1"/>
              <a:t>classList</a:t>
            </a:r>
            <a:r>
              <a:rPr lang="en-US" altLang="zh-CN" sz="2400" dirty="0"/>
              <a:t>[0]#stop splitting when all of the classes are equal</a:t>
            </a:r>
            <a:endParaRPr lang="en-US" altLang="zh-CN" sz="2400" dirty="0"/>
          </a:p>
          <a:p>
            <a:r>
              <a:rPr lang="en-US" altLang="zh-CN" sz="2400" dirty="0"/>
              <a:t>    if </a:t>
            </a:r>
            <a:r>
              <a:rPr lang="en-US" altLang="zh-CN" sz="2400" dirty="0" err="1"/>
              <a:t>len</a:t>
            </a:r>
            <a:r>
              <a:rPr lang="en-US" altLang="zh-CN" sz="2400" dirty="0"/>
              <a:t>(</a:t>
            </a:r>
            <a:r>
              <a:rPr lang="en-US" altLang="zh-CN" sz="2400" dirty="0" err="1"/>
              <a:t>dataSet</a:t>
            </a:r>
            <a:r>
              <a:rPr lang="en-US" altLang="zh-CN" sz="2400" dirty="0"/>
              <a:t>[0]) == 1: #stop splitting when there are no more features in </a:t>
            </a:r>
            <a:r>
              <a:rPr lang="en-US" altLang="zh-CN" sz="2400" dirty="0" err="1"/>
              <a:t>dataSet</a:t>
            </a:r>
            <a:endParaRPr lang="en-US" altLang="zh-CN" sz="2400" dirty="0"/>
          </a:p>
          <a:p>
            <a:r>
              <a:rPr lang="en-US" altLang="zh-CN" sz="2400" dirty="0"/>
              <a:t>        return </a:t>
            </a:r>
            <a:r>
              <a:rPr lang="en-US" altLang="zh-CN" sz="2400" dirty="0" err="1"/>
              <a:t>majorityCnt</a:t>
            </a:r>
            <a:r>
              <a:rPr lang="en-US" altLang="zh-CN" sz="2400" dirty="0"/>
              <a:t>(</a:t>
            </a:r>
            <a:r>
              <a:rPr lang="en-US" altLang="zh-CN" sz="2400" dirty="0" err="1"/>
              <a:t>classList</a:t>
            </a:r>
            <a:r>
              <a:rPr lang="en-US" altLang="zh-CN" sz="2400" dirty="0"/>
              <a:t>)</a:t>
            </a:r>
            <a:endParaRPr lang="en-US" altLang="zh-CN" sz="2400" dirty="0"/>
          </a:p>
          <a:p>
            <a:r>
              <a:rPr lang="en-US" altLang="zh-CN" sz="2400" dirty="0"/>
              <a:t>    </a:t>
            </a:r>
            <a:r>
              <a:rPr lang="en-US" altLang="zh-CN" sz="2400" dirty="0" err="1"/>
              <a:t>bestFeat</a:t>
            </a:r>
            <a:r>
              <a:rPr lang="en-US" altLang="zh-CN" sz="2400" dirty="0"/>
              <a:t> = </a:t>
            </a:r>
            <a:r>
              <a:rPr lang="en-US" altLang="zh-CN" sz="2400" dirty="0" err="1"/>
              <a:t>chooseBestFeatureToSplit</a:t>
            </a:r>
            <a:r>
              <a:rPr lang="en-US" altLang="zh-CN" sz="2400" dirty="0"/>
              <a:t>(</a:t>
            </a:r>
            <a:r>
              <a:rPr lang="en-US" altLang="zh-CN" sz="2400" dirty="0" err="1"/>
              <a:t>dataSet</a:t>
            </a:r>
            <a:r>
              <a:rPr lang="en-US" altLang="zh-CN" sz="2400" dirty="0"/>
              <a:t>)</a:t>
            </a:r>
            <a:endParaRPr lang="en-US" altLang="zh-CN" sz="2400" dirty="0"/>
          </a:p>
          <a:p>
            <a:r>
              <a:rPr lang="en-US" altLang="zh-CN" sz="2400" dirty="0"/>
              <a:t>    </a:t>
            </a:r>
            <a:r>
              <a:rPr lang="en-US" altLang="zh-CN" sz="2400" dirty="0" err="1"/>
              <a:t>bestFeatLabel</a:t>
            </a:r>
            <a:r>
              <a:rPr lang="en-US" altLang="zh-CN" sz="2400" dirty="0"/>
              <a:t> = labels[</a:t>
            </a:r>
            <a:r>
              <a:rPr lang="en-US" altLang="zh-CN" sz="2400" dirty="0" err="1"/>
              <a:t>bestFeat</a:t>
            </a:r>
            <a:r>
              <a:rPr lang="en-US" altLang="zh-CN" sz="2400" dirty="0"/>
              <a:t>]</a:t>
            </a:r>
            <a:endParaRPr lang="en-US" altLang="zh-CN" sz="24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970656" y="2164722"/>
            <a:ext cx="10250687" cy="5373216"/>
          </a:xfrm>
        </p:spPr>
        <p:txBody>
          <a:bodyPr>
            <a:normAutofit/>
          </a:bodyPr>
          <a:lstStyle/>
          <a:p>
            <a:r>
              <a:rPr lang="zh-CN" altLang="en-US" sz="2200" dirty="0"/>
              <a:t>创建树</a:t>
            </a:r>
            <a:endParaRPr lang="en-US" altLang="zh-CN" sz="2200" dirty="0"/>
          </a:p>
          <a:p>
            <a:r>
              <a:rPr lang="en-US" altLang="zh-CN" sz="2200" dirty="0" err="1"/>
              <a:t>bestFeatLabel</a:t>
            </a:r>
            <a:r>
              <a:rPr lang="en-US" altLang="zh-CN" sz="2200" dirty="0"/>
              <a:t> = labels[</a:t>
            </a:r>
            <a:r>
              <a:rPr lang="en-US" altLang="zh-CN" sz="2200" dirty="0" err="1"/>
              <a:t>bestFeat</a:t>
            </a:r>
            <a:r>
              <a:rPr lang="en-US" altLang="zh-CN" sz="2200" dirty="0"/>
              <a:t>]</a:t>
            </a:r>
            <a:endParaRPr lang="en-US" altLang="zh-CN" sz="2200" dirty="0"/>
          </a:p>
          <a:p>
            <a:r>
              <a:rPr lang="en-US" altLang="zh-CN" sz="2200" dirty="0"/>
              <a:t>    </a:t>
            </a:r>
            <a:r>
              <a:rPr lang="en-US" altLang="zh-CN" sz="2200" dirty="0" err="1"/>
              <a:t>myTree</a:t>
            </a:r>
            <a:r>
              <a:rPr lang="en-US" altLang="zh-CN" sz="2200" dirty="0"/>
              <a:t> = {</a:t>
            </a:r>
            <a:r>
              <a:rPr lang="en-US" altLang="zh-CN" sz="2200" dirty="0" err="1"/>
              <a:t>bestFeatLabel</a:t>
            </a:r>
            <a:r>
              <a:rPr lang="en-US" altLang="zh-CN" sz="2200" dirty="0"/>
              <a:t>:{}}</a:t>
            </a:r>
            <a:endParaRPr lang="en-US" altLang="zh-CN" sz="2200" dirty="0"/>
          </a:p>
          <a:p>
            <a:r>
              <a:rPr lang="en-US" altLang="zh-CN" sz="2200" dirty="0"/>
              <a:t>    del(labels[</a:t>
            </a:r>
            <a:r>
              <a:rPr lang="en-US" altLang="zh-CN" sz="2200" dirty="0" err="1"/>
              <a:t>bestFeat</a:t>
            </a:r>
            <a:r>
              <a:rPr lang="en-US" altLang="zh-CN" sz="2200" dirty="0"/>
              <a:t>])</a:t>
            </a:r>
            <a:endParaRPr lang="en-US" altLang="zh-CN" sz="2200" dirty="0"/>
          </a:p>
          <a:p>
            <a:r>
              <a:rPr lang="en-US" altLang="zh-CN" sz="2200" dirty="0"/>
              <a:t>    </a:t>
            </a:r>
            <a:r>
              <a:rPr lang="en-US" altLang="zh-CN" sz="2200" dirty="0" err="1"/>
              <a:t>featValues</a:t>
            </a:r>
            <a:r>
              <a:rPr lang="en-US" altLang="zh-CN" sz="2200" dirty="0"/>
              <a:t> = [example[</a:t>
            </a:r>
            <a:r>
              <a:rPr lang="en-US" altLang="zh-CN" sz="2200" dirty="0" err="1"/>
              <a:t>bestFeat</a:t>
            </a:r>
            <a:r>
              <a:rPr lang="en-US" altLang="zh-CN" sz="2200" dirty="0"/>
              <a:t>] for example in </a:t>
            </a:r>
            <a:r>
              <a:rPr lang="en-US" altLang="zh-CN" sz="2200" dirty="0" err="1"/>
              <a:t>dataSet</a:t>
            </a:r>
            <a:r>
              <a:rPr lang="en-US" altLang="zh-CN" sz="2200" dirty="0"/>
              <a:t>]</a:t>
            </a:r>
            <a:endParaRPr lang="en-US" altLang="zh-CN" sz="2200" dirty="0"/>
          </a:p>
          <a:p>
            <a:r>
              <a:rPr lang="en-US" altLang="zh-CN" sz="2200" dirty="0"/>
              <a:t>    </a:t>
            </a:r>
            <a:r>
              <a:rPr lang="en-US" altLang="zh-CN" sz="2200" dirty="0" err="1"/>
              <a:t>uniqueVals</a:t>
            </a:r>
            <a:r>
              <a:rPr lang="en-US" altLang="zh-CN" sz="2200" dirty="0"/>
              <a:t> = set(</a:t>
            </a:r>
            <a:r>
              <a:rPr lang="en-US" altLang="zh-CN" sz="2200" dirty="0" err="1"/>
              <a:t>featValues</a:t>
            </a:r>
            <a:r>
              <a:rPr lang="en-US" altLang="zh-CN" sz="2200" dirty="0"/>
              <a:t>)</a:t>
            </a:r>
            <a:endParaRPr lang="en-US" altLang="zh-CN" sz="2200" dirty="0"/>
          </a:p>
          <a:p>
            <a:r>
              <a:rPr lang="en-US" altLang="zh-CN" sz="2200" dirty="0"/>
              <a:t>    for value in </a:t>
            </a:r>
            <a:r>
              <a:rPr lang="en-US" altLang="zh-CN" sz="2200" dirty="0" err="1"/>
              <a:t>uniqueVals</a:t>
            </a:r>
            <a:r>
              <a:rPr lang="en-US" altLang="zh-CN" sz="2200" dirty="0"/>
              <a:t>:</a:t>
            </a:r>
            <a:endParaRPr lang="en-US" altLang="zh-CN" sz="2200" dirty="0"/>
          </a:p>
          <a:p>
            <a:r>
              <a:rPr lang="en-US" altLang="zh-CN" sz="2200" dirty="0"/>
              <a:t>        </a:t>
            </a:r>
            <a:r>
              <a:rPr lang="en-US" altLang="zh-CN" sz="2200" dirty="0" err="1"/>
              <a:t>subLabels</a:t>
            </a:r>
            <a:r>
              <a:rPr lang="en-US" altLang="zh-CN" sz="2200" dirty="0"/>
              <a:t> = labels[:]       #copy all of labels, so trees don't mess up existing labels</a:t>
            </a:r>
            <a:endParaRPr lang="en-US" altLang="zh-CN" sz="2200" dirty="0"/>
          </a:p>
          <a:p>
            <a:r>
              <a:rPr lang="en-US" altLang="zh-CN" sz="2200" dirty="0"/>
              <a:t>        </a:t>
            </a:r>
            <a:r>
              <a:rPr lang="en-US" altLang="zh-CN" sz="2200" dirty="0" err="1"/>
              <a:t>myTree</a:t>
            </a:r>
            <a:r>
              <a:rPr lang="en-US" altLang="zh-CN" sz="2200" dirty="0"/>
              <a:t>[</a:t>
            </a:r>
            <a:r>
              <a:rPr lang="en-US" altLang="zh-CN" sz="2200" dirty="0" err="1"/>
              <a:t>bestFeatLabel</a:t>
            </a:r>
            <a:r>
              <a:rPr lang="en-US" altLang="zh-CN" sz="2200" dirty="0"/>
              <a:t>][value] = </a:t>
            </a:r>
            <a:r>
              <a:rPr lang="en-US" altLang="zh-CN" sz="2200" dirty="0" err="1"/>
              <a:t>createTree</a:t>
            </a:r>
            <a:r>
              <a:rPr lang="en-US" altLang="zh-CN" sz="2200" dirty="0"/>
              <a:t>(</a:t>
            </a:r>
            <a:r>
              <a:rPr lang="en-US" altLang="zh-CN" sz="2200" dirty="0" err="1"/>
              <a:t>splitDataSet</a:t>
            </a:r>
            <a:r>
              <a:rPr lang="en-US" altLang="zh-CN" sz="2200" dirty="0"/>
              <a:t>(</a:t>
            </a:r>
            <a:r>
              <a:rPr lang="en-US" altLang="zh-CN" sz="2200" dirty="0" err="1"/>
              <a:t>dataSet</a:t>
            </a:r>
            <a:r>
              <a:rPr lang="en-US" altLang="zh-CN" sz="2200" dirty="0"/>
              <a:t>, </a:t>
            </a:r>
            <a:r>
              <a:rPr lang="en-US" altLang="zh-CN" sz="2200" dirty="0" err="1"/>
              <a:t>bestFeat</a:t>
            </a:r>
            <a:r>
              <a:rPr lang="en-US" altLang="zh-CN" sz="2200" dirty="0"/>
              <a:t>, value),</a:t>
            </a:r>
            <a:r>
              <a:rPr lang="en-US" altLang="zh-CN" sz="2200" dirty="0" err="1"/>
              <a:t>subLabels</a:t>
            </a:r>
            <a:r>
              <a:rPr lang="en-US" altLang="zh-CN" sz="2200" dirty="0"/>
              <a:t>)</a:t>
            </a:r>
            <a:endParaRPr lang="en-US" altLang="zh-CN" sz="2200" dirty="0"/>
          </a:p>
          <a:p>
            <a:r>
              <a:rPr lang="en-US" altLang="zh-CN" sz="2200" dirty="0"/>
              <a:t>    return </a:t>
            </a:r>
            <a:r>
              <a:rPr lang="en-US" altLang="zh-CN" sz="2200" dirty="0" err="1"/>
              <a:t>myTree</a:t>
            </a:r>
            <a:r>
              <a:rPr lang="en-US" altLang="zh-CN" sz="2200" dirty="0"/>
              <a:t> </a:t>
            </a:r>
            <a:endParaRPr lang="en-US" altLang="zh-CN" sz="22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685273" y="1578568"/>
            <a:ext cx="8424936" cy="5373216"/>
          </a:xfrm>
        </p:spPr>
        <p:txBody>
          <a:bodyPr>
            <a:normAutofit/>
          </a:bodyPr>
          <a:lstStyle/>
          <a:p>
            <a:r>
              <a:rPr lang="zh-CN" altLang="en-US" dirty="0"/>
              <a:t>创建树</a:t>
            </a:r>
            <a:endParaRPr lang="en-US" altLang="zh-CN" dirty="0"/>
          </a:p>
        </p:txBody>
      </p:sp>
      <p:pic>
        <p:nvPicPr>
          <p:cNvPr id="2969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673" y="188640"/>
            <a:ext cx="5406589" cy="1752760"/>
          </a:xfrm>
          <a:prstGeom prst="rect">
            <a:avLst/>
          </a:prstGeom>
          <a:noFill/>
          <a:ln>
            <a:noFill/>
          </a:ln>
          <a:effec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80" y="2060848"/>
            <a:ext cx="7042012" cy="4608376"/>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146056"/>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决策树技术发现数据模式和规则的核心是归纳算法。</a:t>
            </a:r>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归纳是从特殊到一般的过程。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归纳推理从若干个事实中表征出的特征、特性和属性中，通过比较、总结、概括而得出一个规律性的结论。</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归纳推理试图从对象的一部分或整体的特定的观察中获得一个完备且正确的描述。即从特殊事实到普遍性规律的结论。</a:t>
            </a:r>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归纳对于认识的发展和完善具有重要的意义。人类知识的增长主要来源于归纳学习。</a:t>
            </a:r>
            <a:endParaRPr lang="zh-CN" altLang="en-US" dirty="0">
              <a:latin typeface="华文楷体" panose="02010600040101010101" pitchFamily="2" charset="-122"/>
              <a:ea typeface="华文楷体" panose="02010600040101010101" pitchFamily="2" charset="-122"/>
            </a:endParaRP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1630651" y="2488406"/>
            <a:ext cx="8424936" cy="5373216"/>
          </a:xfrm>
        </p:spPr>
        <p:txBody>
          <a:bodyPr>
            <a:normAutofit/>
          </a:bodyPr>
          <a:lstStyle/>
          <a:p>
            <a:r>
              <a:rPr lang="zh-CN" altLang="en-US" dirty="0"/>
              <a:t>创建树</a:t>
            </a:r>
            <a:endParaRPr lang="en-US" altLang="zh-CN" dirty="0"/>
          </a:p>
        </p:txBody>
      </p:sp>
      <p:pic>
        <p:nvPicPr>
          <p:cNvPr id="2969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7123" y="3208487"/>
            <a:ext cx="9163050" cy="1743075"/>
          </a:xfrm>
          <a:prstGeom prst="rect">
            <a:avLst/>
          </a:prstGeom>
          <a:noFill/>
          <a:ln>
            <a:noFill/>
          </a:ln>
          <a:effectLst/>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1402051" y="2258507"/>
            <a:ext cx="8424936" cy="5373216"/>
          </a:xfrm>
        </p:spPr>
        <p:txBody>
          <a:bodyPr>
            <a:normAutofit/>
          </a:bodyPr>
          <a:lstStyle/>
          <a:p>
            <a:r>
              <a:rPr lang="zh-CN" altLang="en-US" dirty="0"/>
              <a:t>创建树</a:t>
            </a:r>
            <a:endParaRPr lang="en-US" altLang="zh-CN" dirty="0"/>
          </a:p>
        </p:txBody>
      </p:sp>
      <p:pic>
        <p:nvPicPr>
          <p:cNvPr id="2979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6227" y="2258507"/>
            <a:ext cx="6840760" cy="4476674"/>
          </a:xfrm>
          <a:prstGeom prst="rect">
            <a:avLst/>
          </a:prstGeom>
          <a:noFill/>
          <a:ln>
            <a:noFill/>
          </a:ln>
          <a:effectLst/>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例决策树的</a:t>
            </a:r>
            <a:r>
              <a:rPr lang="en-US" altLang="zh-CN" dirty="0"/>
              <a:t>Python</a:t>
            </a:r>
            <a:r>
              <a:rPr lang="zh-CN" altLang="en-US" dirty="0"/>
              <a:t>实现子</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1307123" y="2223337"/>
            <a:ext cx="8424936" cy="5373216"/>
          </a:xfrm>
        </p:spPr>
        <p:txBody>
          <a:bodyPr>
            <a:normAutofit/>
          </a:bodyPr>
          <a:lstStyle/>
          <a:p>
            <a:r>
              <a:rPr lang="zh-CN" altLang="en-US" dirty="0"/>
              <a:t>测试算法：使用决策树执行分类</a:t>
            </a:r>
            <a:endParaRPr lang="en-US" altLang="zh-CN" dirty="0"/>
          </a:p>
        </p:txBody>
      </p:sp>
      <p:sp>
        <p:nvSpPr>
          <p:cNvPr id="2" name="矩形 1"/>
          <p:cNvSpPr/>
          <p:nvPr/>
        </p:nvSpPr>
        <p:spPr>
          <a:xfrm>
            <a:off x="1811179" y="2871409"/>
            <a:ext cx="9073698" cy="3785652"/>
          </a:xfrm>
          <a:prstGeom prst="rect">
            <a:avLst/>
          </a:prstGeom>
        </p:spPr>
        <p:txBody>
          <a:bodyPr wrap="square">
            <a:spAutoFit/>
          </a:bodyPr>
          <a:lstStyle/>
          <a:p>
            <a:r>
              <a:rPr lang="en-US" altLang="zh-CN" sz="2400" dirty="0" err="1"/>
              <a:t>def</a:t>
            </a:r>
            <a:r>
              <a:rPr lang="en-US" altLang="zh-CN" sz="2400" dirty="0"/>
              <a:t> classify(</a:t>
            </a:r>
            <a:r>
              <a:rPr lang="en-US" altLang="zh-CN" sz="2400" dirty="0" err="1"/>
              <a:t>inputTree,featLabels,testVec</a:t>
            </a:r>
            <a:r>
              <a:rPr lang="en-US" altLang="zh-CN" sz="2400" dirty="0"/>
              <a:t>):</a:t>
            </a:r>
            <a:endParaRPr lang="en-US" altLang="zh-CN" sz="2400" dirty="0"/>
          </a:p>
          <a:p>
            <a:r>
              <a:rPr lang="en-US" altLang="zh-CN" sz="2400" dirty="0"/>
              <a:t>    </a:t>
            </a:r>
            <a:r>
              <a:rPr lang="en-US" altLang="zh-CN" sz="2400" dirty="0" err="1"/>
              <a:t>firstStr</a:t>
            </a:r>
            <a:r>
              <a:rPr lang="en-US" altLang="zh-CN" sz="2400" dirty="0"/>
              <a:t> = </a:t>
            </a:r>
            <a:r>
              <a:rPr lang="en-US" altLang="zh-CN" sz="2400" dirty="0" err="1"/>
              <a:t>inputTree.keys</a:t>
            </a:r>
            <a:r>
              <a:rPr lang="en-US" altLang="zh-CN" sz="2400" dirty="0"/>
              <a:t>()[0]</a:t>
            </a:r>
            <a:endParaRPr lang="en-US" altLang="zh-CN" sz="2400" dirty="0"/>
          </a:p>
          <a:p>
            <a:r>
              <a:rPr lang="en-US" altLang="zh-CN" sz="2400" dirty="0"/>
              <a:t>    </a:t>
            </a:r>
            <a:r>
              <a:rPr lang="en-US" altLang="zh-CN" sz="2400" dirty="0" err="1"/>
              <a:t>secondDict</a:t>
            </a:r>
            <a:r>
              <a:rPr lang="en-US" altLang="zh-CN" sz="2400" dirty="0"/>
              <a:t> = </a:t>
            </a:r>
            <a:r>
              <a:rPr lang="en-US" altLang="zh-CN" sz="2400" dirty="0" err="1"/>
              <a:t>inputTree</a:t>
            </a:r>
            <a:r>
              <a:rPr lang="en-US" altLang="zh-CN" sz="2400" dirty="0"/>
              <a:t>[</a:t>
            </a:r>
            <a:r>
              <a:rPr lang="en-US" altLang="zh-CN" sz="2400" dirty="0" err="1"/>
              <a:t>firstStr</a:t>
            </a:r>
            <a:r>
              <a:rPr lang="en-US" altLang="zh-CN" sz="2400" dirty="0"/>
              <a:t>]</a:t>
            </a:r>
            <a:endParaRPr lang="en-US" altLang="zh-CN" sz="2400" dirty="0"/>
          </a:p>
          <a:p>
            <a:r>
              <a:rPr lang="en-US" altLang="zh-CN" sz="2400" dirty="0"/>
              <a:t>    </a:t>
            </a:r>
            <a:r>
              <a:rPr lang="en-US" altLang="zh-CN" sz="2400" dirty="0" err="1"/>
              <a:t>featIndex</a:t>
            </a:r>
            <a:r>
              <a:rPr lang="en-US" altLang="zh-CN" sz="2400" dirty="0"/>
              <a:t> = </a:t>
            </a:r>
            <a:r>
              <a:rPr lang="en-US" altLang="zh-CN" sz="2400" dirty="0" err="1"/>
              <a:t>featLabels.index</a:t>
            </a:r>
            <a:r>
              <a:rPr lang="en-US" altLang="zh-CN" sz="2400" dirty="0"/>
              <a:t>(</a:t>
            </a:r>
            <a:r>
              <a:rPr lang="en-US" altLang="zh-CN" sz="2400" dirty="0" err="1"/>
              <a:t>firstStr</a:t>
            </a:r>
            <a:r>
              <a:rPr lang="en-US" altLang="zh-CN" sz="2400" dirty="0"/>
              <a:t>)</a:t>
            </a:r>
            <a:endParaRPr lang="en-US" altLang="zh-CN" sz="2400" dirty="0"/>
          </a:p>
          <a:p>
            <a:r>
              <a:rPr lang="en-US" altLang="zh-CN" sz="2400" dirty="0"/>
              <a:t>    key = </a:t>
            </a:r>
            <a:r>
              <a:rPr lang="en-US" altLang="zh-CN" sz="2400" dirty="0" err="1"/>
              <a:t>testVec</a:t>
            </a:r>
            <a:r>
              <a:rPr lang="en-US" altLang="zh-CN" sz="2400" dirty="0"/>
              <a:t>[</a:t>
            </a:r>
            <a:r>
              <a:rPr lang="en-US" altLang="zh-CN" sz="2400" dirty="0" err="1"/>
              <a:t>featIndex</a:t>
            </a:r>
            <a:r>
              <a:rPr lang="en-US" altLang="zh-CN" sz="2400" dirty="0"/>
              <a:t>]</a:t>
            </a:r>
            <a:endParaRPr lang="en-US" altLang="zh-CN" sz="2400" dirty="0"/>
          </a:p>
          <a:p>
            <a:r>
              <a:rPr lang="en-US" altLang="zh-CN" sz="2400" dirty="0"/>
              <a:t>    </a:t>
            </a:r>
            <a:r>
              <a:rPr lang="en-US" altLang="zh-CN" sz="2400" dirty="0" err="1"/>
              <a:t>valueOfFeat</a:t>
            </a:r>
            <a:r>
              <a:rPr lang="en-US" altLang="zh-CN" sz="2400" dirty="0"/>
              <a:t> = </a:t>
            </a:r>
            <a:r>
              <a:rPr lang="en-US" altLang="zh-CN" sz="2400" dirty="0" err="1"/>
              <a:t>secondDict</a:t>
            </a:r>
            <a:r>
              <a:rPr lang="en-US" altLang="zh-CN" sz="2400" dirty="0"/>
              <a:t>[key]</a:t>
            </a:r>
            <a:endParaRPr lang="en-US" altLang="zh-CN" sz="2400" dirty="0"/>
          </a:p>
          <a:p>
            <a:r>
              <a:rPr lang="en-US" altLang="zh-CN" sz="2400" dirty="0"/>
              <a:t>    if </a:t>
            </a:r>
            <a:r>
              <a:rPr lang="en-US" altLang="zh-CN" sz="2400" dirty="0" err="1"/>
              <a:t>isinstance</a:t>
            </a:r>
            <a:r>
              <a:rPr lang="en-US" altLang="zh-CN" sz="2400" dirty="0"/>
              <a:t>(</a:t>
            </a:r>
            <a:r>
              <a:rPr lang="en-US" altLang="zh-CN" sz="2400" dirty="0" err="1"/>
              <a:t>valueOfFeat</a:t>
            </a:r>
            <a:r>
              <a:rPr lang="en-US" altLang="zh-CN" sz="2400" dirty="0"/>
              <a:t>, </a:t>
            </a:r>
            <a:r>
              <a:rPr lang="en-US" altLang="zh-CN" sz="2400" dirty="0" err="1"/>
              <a:t>dict</a:t>
            </a:r>
            <a:r>
              <a:rPr lang="en-US" altLang="zh-CN" sz="2400" dirty="0"/>
              <a:t>): </a:t>
            </a:r>
            <a:endParaRPr lang="en-US" altLang="zh-CN" sz="2400" dirty="0"/>
          </a:p>
          <a:p>
            <a:r>
              <a:rPr lang="en-US" altLang="zh-CN" sz="2400" dirty="0"/>
              <a:t>        </a:t>
            </a:r>
            <a:r>
              <a:rPr lang="en-US" altLang="zh-CN" sz="2400" dirty="0" err="1"/>
              <a:t>classLabel</a:t>
            </a:r>
            <a:r>
              <a:rPr lang="en-US" altLang="zh-CN" sz="2400" dirty="0"/>
              <a:t> = classify(</a:t>
            </a:r>
            <a:r>
              <a:rPr lang="en-US" altLang="zh-CN" sz="2400" dirty="0" err="1"/>
              <a:t>valueOfFeat</a:t>
            </a:r>
            <a:r>
              <a:rPr lang="en-US" altLang="zh-CN" sz="2400" dirty="0"/>
              <a:t>, </a:t>
            </a:r>
            <a:r>
              <a:rPr lang="en-US" altLang="zh-CN" sz="2400" dirty="0" err="1"/>
              <a:t>featLabels</a:t>
            </a:r>
            <a:r>
              <a:rPr lang="en-US" altLang="zh-CN" sz="2400" dirty="0"/>
              <a:t>, </a:t>
            </a:r>
            <a:r>
              <a:rPr lang="en-US" altLang="zh-CN" sz="2400" dirty="0" err="1"/>
              <a:t>testVec</a:t>
            </a:r>
            <a:r>
              <a:rPr lang="en-US" altLang="zh-CN" sz="2400" dirty="0"/>
              <a:t>)</a:t>
            </a:r>
            <a:endParaRPr lang="en-US" altLang="zh-CN" sz="2400" dirty="0"/>
          </a:p>
          <a:p>
            <a:r>
              <a:rPr lang="en-US" altLang="zh-CN" sz="2400" dirty="0"/>
              <a:t>    else: </a:t>
            </a:r>
            <a:r>
              <a:rPr lang="en-US" altLang="zh-CN" sz="2400" dirty="0" err="1"/>
              <a:t>classLabel</a:t>
            </a:r>
            <a:r>
              <a:rPr lang="en-US" altLang="zh-CN" sz="2400" dirty="0"/>
              <a:t> = </a:t>
            </a:r>
            <a:r>
              <a:rPr lang="en-US" altLang="zh-CN" sz="2400" dirty="0" err="1"/>
              <a:t>valueOfFeat</a:t>
            </a:r>
            <a:endParaRPr lang="en-US" altLang="zh-CN" sz="2400" dirty="0"/>
          </a:p>
          <a:p>
            <a:r>
              <a:rPr lang="en-US" altLang="zh-CN" sz="2400" dirty="0"/>
              <a:t>    return </a:t>
            </a:r>
            <a:r>
              <a:rPr lang="en-US" altLang="zh-CN" sz="2400" dirty="0" err="1"/>
              <a:t>classLabel</a:t>
            </a:r>
            <a:endParaRPr lang="zh-CN" altLang="en-US" sz="2400"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type="body" idx="1"/>
          </p:nvPr>
        </p:nvSpPr>
        <p:spPr>
          <a:xfrm>
            <a:off x="1859251" y="2328845"/>
            <a:ext cx="8424936" cy="5373216"/>
          </a:xfrm>
        </p:spPr>
        <p:txBody>
          <a:bodyPr>
            <a:normAutofit/>
          </a:bodyPr>
          <a:lstStyle/>
          <a:p>
            <a:r>
              <a:rPr lang="zh-CN" altLang="en-US" dirty="0"/>
              <a:t>测试算法：使用决策树执行分类</a:t>
            </a:r>
            <a:endParaRPr lang="en-US" altLang="zh-CN" dirty="0"/>
          </a:p>
        </p:txBody>
      </p:sp>
      <p:pic>
        <p:nvPicPr>
          <p:cNvPr id="299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9251" y="3281418"/>
            <a:ext cx="8712968" cy="1752064"/>
          </a:xfrm>
          <a:prstGeom prst="rect">
            <a:avLst/>
          </a:prstGeom>
          <a:noFill/>
          <a:ln>
            <a:noFill/>
          </a:ln>
          <a:effectLst/>
        </p:spPr>
      </p:pic>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252" y="5065150"/>
            <a:ext cx="5976664" cy="1307395"/>
          </a:xfrm>
          <a:prstGeom prst="rect">
            <a:avLst/>
          </a:prstGeom>
          <a:noFill/>
          <a:ln>
            <a:noFill/>
          </a:ln>
          <a:effectLst/>
        </p:spPr>
      </p:pic>
      <p:sp>
        <p:nvSpPr>
          <p:cNvPr id="6"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idx="1"/>
          </p:nvPr>
        </p:nvSpPr>
        <p:spPr>
          <a:xfrm>
            <a:off x="838200" y="2506662"/>
            <a:ext cx="10515600" cy="4351338"/>
          </a:xfrm>
        </p:spPr>
        <p:txBody>
          <a:bodyPr>
            <a:normAutofit/>
          </a:bodyPr>
          <a:lstStyle/>
          <a:p>
            <a:r>
              <a:rPr lang="zh-CN" altLang="en-US" dirty="0"/>
              <a:t>使用</a:t>
            </a:r>
            <a:r>
              <a:rPr lang="en-US" altLang="zh-CN" dirty="0"/>
              <a:t>Pickle</a:t>
            </a:r>
            <a:r>
              <a:rPr lang="zh-CN" altLang="en-US" dirty="0"/>
              <a:t>模块存储决策树</a:t>
            </a:r>
            <a:endParaRPr lang="en-US" altLang="zh-CN" dirty="0"/>
          </a:p>
          <a:p>
            <a:endParaRPr lang="en-US" altLang="zh-CN" dirty="0"/>
          </a:p>
          <a:p>
            <a:r>
              <a:rPr lang="en-US" altLang="zh-CN" i="1" dirty="0"/>
              <a:t>pickle</a:t>
            </a:r>
            <a:r>
              <a:rPr lang="zh-CN" altLang="en-US" dirty="0"/>
              <a:t>是为了序列化</a:t>
            </a:r>
            <a:r>
              <a:rPr lang="en-US" altLang="zh-CN" dirty="0"/>
              <a:t>/</a:t>
            </a:r>
            <a:r>
              <a:rPr lang="zh-CN" altLang="en-US" dirty="0"/>
              <a:t>反序列化一个对象的，可以把一个对象持久化存储。 比如你有一个对象，想下次运行程序的时候直接用，可以直接用</a:t>
            </a:r>
            <a:r>
              <a:rPr lang="en-US" altLang="zh-CN" i="1" dirty="0"/>
              <a:t>pickle</a:t>
            </a:r>
            <a:r>
              <a:rPr lang="zh-CN" altLang="en-US" dirty="0"/>
              <a:t>打包存到硬盘上。或者你想把一个对象传给网络上的其他程序，可以用</a:t>
            </a:r>
            <a:r>
              <a:rPr lang="en-US" altLang="zh-CN" i="1" dirty="0"/>
              <a:t>pickle</a:t>
            </a:r>
            <a:r>
              <a:rPr lang="zh-CN" altLang="en-US" dirty="0"/>
              <a:t>打包，然后传过去</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idx="1"/>
          </p:nvPr>
        </p:nvSpPr>
        <p:spPr>
          <a:xfrm>
            <a:off x="838200" y="2193926"/>
            <a:ext cx="10515600" cy="4351338"/>
          </a:xfrm>
        </p:spPr>
        <p:txBody>
          <a:bodyPr>
            <a:normAutofit fontScale="77500" lnSpcReduction="20000"/>
          </a:bodyPr>
          <a:lstStyle/>
          <a:p>
            <a:r>
              <a:rPr lang="zh-CN" altLang="en-US" dirty="0"/>
              <a:t>使用</a:t>
            </a:r>
            <a:r>
              <a:rPr lang="en-US" altLang="zh-CN" dirty="0"/>
              <a:t>Pickle</a:t>
            </a:r>
            <a:r>
              <a:rPr lang="zh-CN" altLang="en-US" dirty="0"/>
              <a:t>模块存储决策树</a:t>
            </a:r>
            <a:endParaRPr lang="en-US" altLang="zh-CN" dirty="0"/>
          </a:p>
          <a:p>
            <a:endParaRPr lang="en-US" altLang="zh-CN" dirty="0"/>
          </a:p>
          <a:p>
            <a:r>
              <a:rPr lang="en-US" altLang="zh-CN" dirty="0" err="1"/>
              <a:t>def</a:t>
            </a:r>
            <a:r>
              <a:rPr lang="en-US" altLang="zh-CN" dirty="0"/>
              <a:t> </a:t>
            </a:r>
            <a:r>
              <a:rPr lang="en-US" altLang="zh-CN" dirty="0" err="1"/>
              <a:t>storeTree</a:t>
            </a:r>
            <a:r>
              <a:rPr lang="en-US" altLang="zh-CN" dirty="0"/>
              <a:t>(</a:t>
            </a:r>
            <a:r>
              <a:rPr lang="en-US" altLang="zh-CN" dirty="0" err="1"/>
              <a:t>inputTree,filename</a:t>
            </a:r>
            <a:r>
              <a:rPr lang="en-US" altLang="zh-CN" dirty="0"/>
              <a:t>):</a:t>
            </a:r>
            <a:endParaRPr lang="en-US" altLang="zh-CN" dirty="0"/>
          </a:p>
          <a:p>
            <a:r>
              <a:rPr lang="en-US" altLang="zh-CN" dirty="0"/>
              <a:t>    import pickle</a:t>
            </a:r>
            <a:endParaRPr lang="en-US" altLang="zh-CN" dirty="0"/>
          </a:p>
          <a:p>
            <a:r>
              <a:rPr lang="en-US" altLang="zh-CN" dirty="0"/>
              <a:t>    </a:t>
            </a:r>
            <a:r>
              <a:rPr lang="en-US" altLang="zh-CN" dirty="0" err="1"/>
              <a:t>fw</a:t>
            </a:r>
            <a:r>
              <a:rPr lang="en-US" altLang="zh-CN" dirty="0"/>
              <a:t> = open(</a:t>
            </a:r>
            <a:r>
              <a:rPr lang="en-US" altLang="zh-CN" dirty="0" err="1"/>
              <a:t>filename,'w</a:t>
            </a:r>
            <a:r>
              <a:rPr lang="en-US" altLang="zh-CN" dirty="0"/>
              <a:t>')</a:t>
            </a:r>
            <a:endParaRPr lang="en-US" altLang="zh-CN" dirty="0"/>
          </a:p>
          <a:p>
            <a:r>
              <a:rPr lang="en-US" altLang="zh-CN" dirty="0"/>
              <a:t>    </a:t>
            </a:r>
            <a:r>
              <a:rPr lang="en-US" altLang="zh-CN" dirty="0" err="1"/>
              <a:t>pickle.dump</a:t>
            </a:r>
            <a:r>
              <a:rPr lang="en-US" altLang="zh-CN" dirty="0"/>
              <a:t>(</a:t>
            </a:r>
            <a:r>
              <a:rPr lang="en-US" altLang="zh-CN" dirty="0" err="1"/>
              <a:t>inputTree,fw</a:t>
            </a:r>
            <a:r>
              <a:rPr lang="en-US" altLang="zh-CN" dirty="0"/>
              <a:t>)</a:t>
            </a:r>
            <a:endParaRPr lang="en-US" altLang="zh-CN" dirty="0"/>
          </a:p>
          <a:p>
            <a:r>
              <a:rPr lang="en-US" altLang="zh-CN" dirty="0"/>
              <a:t>    </a:t>
            </a:r>
            <a:r>
              <a:rPr lang="en-US" altLang="zh-CN" dirty="0" err="1"/>
              <a:t>fw.close</a:t>
            </a:r>
            <a:r>
              <a:rPr lang="en-US" altLang="zh-CN" dirty="0"/>
              <a:t>()</a:t>
            </a:r>
            <a:endParaRPr lang="en-US" altLang="zh-CN" dirty="0"/>
          </a:p>
          <a:p>
            <a:r>
              <a:rPr lang="en-US" altLang="zh-CN" dirty="0"/>
              <a:t>    </a:t>
            </a:r>
            <a:endParaRPr lang="en-US" altLang="zh-CN" dirty="0"/>
          </a:p>
          <a:p>
            <a:r>
              <a:rPr lang="en-US" altLang="zh-CN" dirty="0" err="1"/>
              <a:t>def</a:t>
            </a:r>
            <a:r>
              <a:rPr lang="en-US" altLang="zh-CN" dirty="0"/>
              <a:t> </a:t>
            </a:r>
            <a:r>
              <a:rPr lang="en-US" altLang="zh-CN" dirty="0" err="1"/>
              <a:t>grabTree</a:t>
            </a:r>
            <a:r>
              <a:rPr lang="en-US" altLang="zh-CN" dirty="0"/>
              <a:t>(filename):</a:t>
            </a:r>
            <a:endParaRPr lang="en-US" altLang="zh-CN" dirty="0"/>
          </a:p>
          <a:p>
            <a:r>
              <a:rPr lang="en-US" altLang="zh-CN" dirty="0"/>
              <a:t>    import pickle</a:t>
            </a:r>
            <a:endParaRPr lang="en-US" altLang="zh-CN" dirty="0"/>
          </a:p>
          <a:p>
            <a:r>
              <a:rPr lang="en-US" altLang="zh-CN" dirty="0"/>
              <a:t>    </a:t>
            </a:r>
            <a:r>
              <a:rPr lang="en-US" altLang="zh-CN" dirty="0" err="1"/>
              <a:t>fr</a:t>
            </a:r>
            <a:r>
              <a:rPr lang="en-US" altLang="zh-CN" dirty="0"/>
              <a:t> = open(filename)</a:t>
            </a:r>
            <a:endParaRPr lang="en-US" altLang="zh-CN" dirty="0"/>
          </a:p>
          <a:p>
            <a:r>
              <a:rPr lang="en-US" altLang="zh-CN" dirty="0"/>
              <a:t>    return </a:t>
            </a:r>
            <a:r>
              <a:rPr lang="en-US" altLang="zh-CN" dirty="0" err="1"/>
              <a:t>pickle.load</a:t>
            </a:r>
            <a:r>
              <a:rPr lang="en-US" altLang="zh-CN" dirty="0"/>
              <a:t>(</a:t>
            </a:r>
            <a:r>
              <a:rPr lang="en-US" altLang="zh-CN" dirty="0" err="1"/>
              <a:t>fr</a:t>
            </a:r>
            <a:r>
              <a:rPr lang="en-US" altLang="zh-CN" dirty="0"/>
              <a:t>)</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idx="1"/>
          </p:nvPr>
        </p:nvSpPr>
        <p:spPr>
          <a:xfrm>
            <a:off x="838200" y="2404941"/>
            <a:ext cx="10515600" cy="4351338"/>
          </a:xfrm>
        </p:spPr>
        <p:txBody>
          <a:bodyPr>
            <a:normAutofit fontScale="92500" lnSpcReduction="20000"/>
          </a:bodyPr>
          <a:lstStyle/>
          <a:p>
            <a:r>
              <a:rPr lang="zh-CN" altLang="en-US" dirty="0"/>
              <a:t>使用决策树预测隐形眼镜类型</a:t>
            </a:r>
            <a:endParaRPr lang="en-US" altLang="zh-CN" dirty="0"/>
          </a:p>
          <a:p>
            <a:endParaRPr lang="en-US" altLang="zh-CN" dirty="0"/>
          </a:p>
          <a:p>
            <a:r>
              <a:rPr lang="en-US" altLang="zh-CN" dirty="0"/>
              <a:t>&gt;&gt;&gt;import </a:t>
            </a:r>
            <a:r>
              <a:rPr lang="en-US" altLang="zh-CN" dirty="0" err="1"/>
              <a:t>os</a:t>
            </a:r>
            <a:endParaRPr lang="en-US" altLang="zh-CN" dirty="0"/>
          </a:p>
          <a:p>
            <a:r>
              <a:rPr lang="en-US" altLang="zh-CN" dirty="0"/>
              <a:t>&gt;&gt;&gt; </a:t>
            </a:r>
            <a:r>
              <a:rPr lang="en-US" altLang="zh-CN" dirty="0" err="1"/>
              <a:t>os.chdir</a:t>
            </a:r>
            <a:r>
              <a:rPr lang="en-US" altLang="zh-CN" dirty="0"/>
              <a:t>('D:\</a:t>
            </a:r>
            <a:r>
              <a:rPr lang="en-US" altLang="zh-CN" dirty="0" err="1"/>
              <a:t>MLiA_SourceCode</a:t>
            </a:r>
            <a:r>
              <a:rPr lang="en-US" altLang="zh-CN" dirty="0"/>
              <a:t>\</a:t>
            </a:r>
            <a:r>
              <a:rPr lang="en-US" altLang="zh-CN" dirty="0" err="1"/>
              <a:t>machinelearninginaction</a:t>
            </a:r>
            <a:r>
              <a:rPr lang="en-US" altLang="zh-CN" dirty="0"/>
              <a:t>')</a:t>
            </a:r>
            <a:endParaRPr lang="en-US" altLang="zh-CN" dirty="0"/>
          </a:p>
          <a:p>
            <a:r>
              <a:rPr lang="en-US" altLang="zh-CN" dirty="0"/>
              <a:t>&gt;&gt;&gt; </a:t>
            </a:r>
            <a:r>
              <a:rPr lang="en-US" altLang="zh-CN" dirty="0" err="1"/>
              <a:t>os.chdir</a:t>
            </a:r>
            <a:r>
              <a:rPr lang="en-US" altLang="zh-CN" dirty="0"/>
              <a:t>('D:\</a:t>
            </a:r>
            <a:r>
              <a:rPr lang="en-US" altLang="zh-CN" dirty="0" err="1"/>
              <a:t>MLiA_SourceCode</a:t>
            </a:r>
            <a:r>
              <a:rPr lang="en-US" altLang="zh-CN" dirty="0"/>
              <a:t>\</a:t>
            </a:r>
            <a:r>
              <a:rPr lang="en-US" altLang="zh-CN" dirty="0" err="1"/>
              <a:t>machinelearninginaction</a:t>
            </a:r>
            <a:r>
              <a:rPr lang="en-US" altLang="zh-CN" dirty="0"/>
              <a:t>\Ch03')</a:t>
            </a:r>
            <a:endParaRPr lang="en-US" altLang="zh-CN" dirty="0"/>
          </a:p>
          <a:p>
            <a:r>
              <a:rPr lang="en-US" altLang="zh-CN" dirty="0"/>
              <a:t>&gt;&gt;&gt; </a:t>
            </a:r>
            <a:r>
              <a:rPr lang="en-US" altLang="zh-CN" dirty="0" err="1"/>
              <a:t>fr</a:t>
            </a:r>
            <a:r>
              <a:rPr lang="en-US" altLang="zh-CN" dirty="0"/>
              <a:t>=open('lenses.txt')</a:t>
            </a:r>
            <a:endParaRPr lang="en-US" altLang="zh-CN" dirty="0"/>
          </a:p>
          <a:p>
            <a:r>
              <a:rPr lang="en-US" altLang="zh-CN" dirty="0"/>
              <a:t>&gt;&gt;&gt; </a:t>
            </a:r>
            <a:r>
              <a:rPr lang="en-US" altLang="zh-CN" dirty="0" err="1"/>
              <a:t>fr</a:t>
            </a:r>
            <a:endParaRPr lang="en-US" altLang="zh-CN" dirty="0"/>
          </a:p>
          <a:p>
            <a:r>
              <a:rPr lang="en-US" altLang="zh-CN" dirty="0"/>
              <a:t>&lt;open file 'lenses.txt', mode 'r' at 0x0000000002B41420&gt;</a:t>
            </a:r>
            <a:endParaRPr lang="en-US" altLang="zh-CN" dirty="0"/>
          </a:p>
          <a:p>
            <a:r>
              <a:rPr lang="en-US" altLang="zh-CN" dirty="0"/>
              <a:t>&gt;&gt;&gt; lenses=[</a:t>
            </a:r>
            <a:r>
              <a:rPr lang="en-US" altLang="zh-CN" dirty="0" err="1"/>
              <a:t>inst.strip</a:t>
            </a:r>
            <a:r>
              <a:rPr lang="en-US" altLang="zh-CN" dirty="0"/>
              <a:t>().split('\t') for </a:t>
            </a:r>
            <a:r>
              <a:rPr lang="en-US" altLang="zh-CN" dirty="0" err="1"/>
              <a:t>inst</a:t>
            </a:r>
            <a:r>
              <a:rPr lang="en-US" altLang="zh-CN" dirty="0"/>
              <a:t> in </a:t>
            </a:r>
            <a:r>
              <a:rPr lang="en-US" altLang="zh-CN" dirty="0" err="1"/>
              <a:t>fr.readlines</a:t>
            </a:r>
            <a:r>
              <a:rPr lang="en-US" altLang="zh-CN" dirty="0"/>
              <a:t>()]</a:t>
            </a:r>
            <a:endParaRPr lang="en-US" altLang="zh-CN" dirty="0"/>
          </a:p>
          <a:p>
            <a:r>
              <a:rPr lang="en-US" altLang="zh-CN" dirty="0"/>
              <a:t>&gt;&gt;&gt; lenses</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7" name="Rectangle 3"/>
          <p:cNvSpPr>
            <a:spLocks noGrp="1" noChangeArrowheads="1"/>
          </p:cNvSpPr>
          <p:nvPr>
            <p:ph idx="1"/>
          </p:nvPr>
        </p:nvSpPr>
        <p:spPr>
          <a:xfrm>
            <a:off x="838200" y="2294549"/>
            <a:ext cx="10515600" cy="4351338"/>
          </a:xfrm>
        </p:spPr>
        <p:txBody>
          <a:bodyPr>
            <a:normAutofit/>
          </a:bodyPr>
          <a:lstStyle/>
          <a:p>
            <a:r>
              <a:rPr lang="zh-CN" altLang="en-US" dirty="0"/>
              <a:t>使用决策树预测隐形眼镜类型</a:t>
            </a:r>
            <a:endParaRPr lang="en-US" altLang="zh-CN" dirty="0"/>
          </a:p>
          <a:p>
            <a:endParaRPr lang="en-US" altLang="zh-CN" dirty="0"/>
          </a:p>
          <a:p>
            <a:r>
              <a:rPr lang="en-US" altLang="zh-CN" dirty="0"/>
              <a:t>&gt;&gt;&gt;</a:t>
            </a:r>
            <a:r>
              <a:rPr lang="en-US" altLang="zh-CN" dirty="0" err="1"/>
              <a:t>lensesLabels</a:t>
            </a:r>
            <a:r>
              <a:rPr lang="en-US" altLang="zh-CN" dirty="0"/>
              <a:t>=['</a:t>
            </a:r>
            <a:r>
              <a:rPr lang="en-US" altLang="zh-CN" dirty="0" err="1"/>
              <a:t>a','b','c','d</a:t>
            </a:r>
            <a:r>
              <a:rPr lang="en-US" altLang="zh-CN" dirty="0"/>
              <a:t>']</a:t>
            </a:r>
            <a:endParaRPr lang="en-US" altLang="zh-CN" dirty="0"/>
          </a:p>
          <a:p>
            <a:r>
              <a:rPr lang="en-US" altLang="zh-CN" dirty="0"/>
              <a:t>&gt;&gt;&gt; </a:t>
            </a:r>
            <a:r>
              <a:rPr lang="en-US" altLang="zh-CN" dirty="0" err="1"/>
              <a:t>lensesTree</a:t>
            </a:r>
            <a:r>
              <a:rPr lang="en-US" altLang="zh-CN" dirty="0"/>
              <a:t>=</a:t>
            </a:r>
            <a:r>
              <a:rPr lang="en-US" altLang="zh-CN" dirty="0" err="1"/>
              <a:t>trees.createTree</a:t>
            </a:r>
            <a:r>
              <a:rPr lang="en-US" altLang="zh-CN" dirty="0"/>
              <a:t>(</a:t>
            </a:r>
            <a:r>
              <a:rPr lang="en-US" altLang="zh-CN" dirty="0" err="1"/>
              <a:t>lenses,lensesLabels</a:t>
            </a:r>
            <a:r>
              <a:rPr lang="en-US" altLang="zh-CN" dirty="0"/>
              <a:t>)</a:t>
            </a:r>
            <a:endParaRPr lang="en-US" altLang="zh-CN" dirty="0"/>
          </a:p>
          <a:p>
            <a:r>
              <a:rPr lang="en-US" altLang="zh-CN" dirty="0"/>
              <a:t>&gt;&gt;&gt; </a:t>
            </a:r>
            <a:r>
              <a:rPr lang="en-US" altLang="zh-CN" dirty="0" err="1"/>
              <a:t>lensesTree</a:t>
            </a:r>
            <a:endParaRPr lang="en-US" altLang="zh-CN" dirty="0"/>
          </a:p>
          <a:p>
            <a:endParaRPr lang="en-US" altLang="zh-CN" dirty="0"/>
          </a:p>
          <a:p>
            <a:r>
              <a:rPr lang="en-US" altLang="zh-CN" dirty="0"/>
              <a:t>&gt;&gt;&gt;import </a:t>
            </a:r>
            <a:r>
              <a:rPr lang="en-US" altLang="zh-CN" dirty="0" err="1"/>
              <a:t>treePlotter</a:t>
            </a:r>
            <a:endParaRPr lang="en-US" altLang="zh-CN" dirty="0"/>
          </a:p>
          <a:p>
            <a:r>
              <a:rPr lang="en-US" altLang="zh-CN" dirty="0"/>
              <a:t>&gt;&gt;&gt; </a:t>
            </a:r>
            <a:r>
              <a:rPr lang="en-US" altLang="zh-CN" dirty="0" err="1"/>
              <a:t>treePlotter.createPlot</a:t>
            </a:r>
            <a:r>
              <a:rPr lang="en-US" altLang="zh-CN" dirty="0"/>
              <a:t>(</a:t>
            </a:r>
            <a:r>
              <a:rPr lang="en-US" altLang="zh-CN" dirty="0" err="1"/>
              <a:t>lensesTree</a:t>
            </a:r>
            <a:r>
              <a:rPr lang="en-US" altLang="zh-CN" dirty="0"/>
              <a:t>)</a:t>
            </a:r>
            <a:endParaRPr lang="en-US" altLang="zh-CN" dirty="0"/>
          </a:p>
          <a:p>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a:t>
            </a:r>
            <a:r>
              <a:rPr lang="en-US" altLang="zh-CN" dirty="0"/>
              <a:t>Python</a:t>
            </a:r>
            <a:r>
              <a:rPr lang="zh-CN" altLang="en-US" dirty="0"/>
              <a:t>实现</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27848" y="2924944"/>
            <a:ext cx="8424936" cy="4839816"/>
          </a:xfrm>
        </p:spPr>
        <p:txBody>
          <a:bodyPr>
            <a:normAutofit/>
          </a:bodyPr>
          <a:lstStyle/>
          <a:p>
            <a:r>
              <a:rPr lang="en-US" altLang="zh-CN" sz="4800" dirty="0">
                <a:solidFill>
                  <a:srgbClr val="FF0000"/>
                </a:solidFill>
              </a:rPr>
              <a:t>END</a:t>
            </a:r>
            <a:endParaRPr lang="zh-CN" altLang="en-US" sz="48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18051</Words>
  <Application>WPS 演示</Application>
  <PresentationFormat>Widescreen</PresentationFormat>
  <Paragraphs>5138</Paragraphs>
  <Slides>98</Slides>
  <Notes>97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98</vt:i4>
      </vt:variant>
    </vt:vector>
  </HeadingPairs>
  <TitlesOfParts>
    <vt:vector size="118" baseType="lpstr">
      <vt:lpstr>Arial</vt:lpstr>
      <vt:lpstr>宋体</vt:lpstr>
      <vt:lpstr>Wingdings</vt:lpstr>
      <vt:lpstr>DengXian</vt:lpstr>
      <vt:lpstr>PingFang SC Light</vt:lpstr>
      <vt:lpstr>Times New Roman</vt:lpstr>
      <vt:lpstr>华文楷体</vt:lpstr>
      <vt:lpstr>Calibri</vt:lpstr>
      <vt:lpstr>等线</vt:lpstr>
      <vt:lpstr>微软雅黑</vt:lpstr>
      <vt:lpstr>Arial Unicode MS</vt:lpstr>
      <vt:lpstr>华文新魏</vt:lpstr>
      <vt:lpstr>Times New Roman</vt:lpstr>
      <vt:lpstr>等线 Light</vt:lpstr>
      <vt:lpstr>Calibri Light</vt:lpstr>
      <vt:lpstr>Office Theme</vt:lpstr>
      <vt:lpstr>Equation.3</vt:lpstr>
      <vt:lpstr>Equation.3</vt:lpstr>
      <vt:lpstr>Equation.3</vt:lpstr>
      <vt:lpstr>Equation.3</vt:lpstr>
      <vt:lpstr>PowerPoint 演示文稿</vt:lpstr>
      <vt:lpstr>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9</cp:revision>
  <dcterms:created xsi:type="dcterms:W3CDTF">2019-08-29T03:53:00Z</dcterms:created>
  <dcterms:modified xsi:type="dcterms:W3CDTF">2019-09-12T06:34:17Z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