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312" r:id="rId5"/>
    <p:sldId id="325" r:id="rId6"/>
    <p:sldId id="324" r:id="rId7"/>
    <p:sldId id="350" r:id="rId8"/>
    <p:sldId id="326" r:id="rId9"/>
    <p:sldId id="327" r:id="rId10"/>
    <p:sldId id="351" r:id="rId11"/>
    <p:sldId id="331" r:id="rId12"/>
    <p:sldId id="329" r:id="rId13"/>
    <p:sldId id="332" r:id="rId14"/>
    <p:sldId id="352" r:id="rId15"/>
    <p:sldId id="357" r:id="rId16"/>
    <p:sldId id="356" r:id="rId17"/>
    <p:sldId id="355" r:id="rId18"/>
    <p:sldId id="358" r:id="rId19"/>
    <p:sldId id="354" r:id="rId20"/>
    <p:sldId id="359" r:id="rId21"/>
    <p:sldId id="360" r:id="rId22"/>
    <p:sldId id="353" r:id="rId23"/>
    <p:sldId id="363" r:id="rId24"/>
    <p:sldId id="364" r:id="rId25"/>
    <p:sldId id="365" r:id="rId26"/>
    <p:sldId id="366" r:id="rId27"/>
    <p:sldId id="367" r:id="rId28"/>
    <p:sldId id="368" r:id="rId29"/>
    <p:sldId id="369" r:id="rId30"/>
    <p:sldId id="375" r:id="rId31"/>
    <p:sldId id="376" r:id="rId32"/>
    <p:sldId id="377" r:id="rId33"/>
    <p:sldId id="374" r:id="rId34"/>
    <p:sldId id="378" r:id="rId35"/>
    <p:sldId id="383" r:id="rId36"/>
    <p:sldId id="385" r:id="rId37"/>
    <p:sldId id="373" r:id="rId38"/>
    <p:sldId id="372" r:id="rId39"/>
    <p:sldId id="379" r:id="rId40"/>
    <p:sldId id="380" r:id="rId41"/>
    <p:sldId id="381" r:id="rId42"/>
    <p:sldId id="371" r:id="rId43"/>
    <p:sldId id="386" r:id="rId44"/>
    <p:sldId id="382" r:id="rId45"/>
    <p:sldId id="370" r:id="rId46"/>
    <p:sldId id="387" r:id="rId47"/>
    <p:sldId id="388" r:id="rId48"/>
    <p:sldId id="362" r:id="rId49"/>
    <p:sldId id="391" r:id="rId50"/>
    <p:sldId id="390" r:id="rId51"/>
    <p:sldId id="389" r:id="rId52"/>
    <p:sldId id="392" r:id="rId53"/>
    <p:sldId id="393" r:id="rId54"/>
    <p:sldId id="396" r:id="rId55"/>
    <p:sldId id="397" r:id="rId56"/>
    <p:sldId id="394" r:id="rId57"/>
    <p:sldId id="395" r:id="rId58"/>
    <p:sldId id="398" r:id="rId59"/>
    <p:sldId id="335" r:id="rId60"/>
    <p:sldId id="321" r:id="rId61"/>
    <p:sldId id="336" r:id="rId62"/>
    <p:sldId id="337" r:id="rId63"/>
    <p:sldId id="339" r:id="rId64"/>
    <p:sldId id="338" r:id="rId65"/>
    <p:sldId id="320" r:id="rId66"/>
    <p:sldId id="340" r:id="rId67"/>
    <p:sldId id="341" r:id="rId68"/>
    <p:sldId id="342" r:id="rId69"/>
    <p:sldId id="343" r:id="rId70"/>
    <p:sldId id="344" r:id="rId71"/>
    <p:sldId id="319" r:id="rId72"/>
    <p:sldId id="345" r:id="rId73"/>
    <p:sldId id="346" r:id="rId74"/>
    <p:sldId id="348" r:id="rId75"/>
    <p:sldId id="347" r:id="rId76"/>
    <p:sldId id="349" r:id="rId77"/>
    <p:sldId id="311"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9"/>
  </p:normalViewPr>
  <p:slideViewPr>
    <p:cSldViewPr snapToGrid="0" snapToObjects="1">
      <p:cViewPr varScale="1">
        <p:scale>
          <a:sx n="109" d="100"/>
          <a:sy n="109" d="100"/>
        </p:scale>
        <p:origin x="68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B247C-5108-E144-97E9-0DD0E4B8E0F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07CE7-2C55-F64A-8951-3DA7001A284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ym typeface="+mn-ea"/>
              </a:rPr>
              <a:t>同学们好！我叫袁春，来自清华大学深圳研究生院，欢迎来到统计学习方法的课堂。</a:t>
            </a:r>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8BFCA7-BE34-0B4D-91D4-A6271435627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9D36E-0F24-3C40-8482-6D4593BC718F}" type="slidenum">
              <a:rPr lang="en-US" smtClean="0"/>
            </a:fld>
            <a:endParaRPr lang="en-US"/>
          </a:p>
        </p:txBody>
      </p:sp>
      <p:pic>
        <p:nvPicPr>
          <p:cNvPr id="8" name="Picture 7"/>
          <p:cNvPicPr>
            <a:picLocks noChangeAspect="1"/>
          </p:cNvPicPr>
          <p:nvPr userDrawn="1"/>
        </p:nvPicPr>
        <p:blipFill>
          <a:blip r:embed="rId2"/>
          <a:stretch>
            <a:fillRect/>
          </a:stretch>
        </p:blipFill>
        <p:spPr>
          <a:xfrm>
            <a:off x="15015" y="0"/>
            <a:ext cx="1216197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8BFCA7-BE34-0B4D-91D4-A6271435627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8BFCA7-BE34-0B4D-91D4-A6271435627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8BFCA7-BE34-0B4D-91D4-A6271435627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8BFCA7-BE34-0B4D-91D4-A6271435627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8BFCA7-BE34-0B4D-91D4-A6271435627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8BFCA7-BE34-0B4D-91D4-A6271435627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8BFCA7-BE34-0B4D-91D4-A6271435627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BFCA7-BE34-0B4D-91D4-A6271435627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8BFCA7-BE34-0B4D-91D4-A6271435627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8BFCA7-BE34-0B4D-91D4-A6271435627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89D36E-0F24-3C40-8482-6D4593BC718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8BFCA7-BE34-0B4D-91D4-A6271435627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9D36E-0F24-3C40-8482-6D4593BC718F}" type="slidenum">
              <a:rPr lang="en-US" smtClean="0"/>
            </a:fld>
            <a:endParaRPr lang="en-US"/>
          </a:p>
        </p:txBody>
      </p:sp>
      <p:pic>
        <p:nvPicPr>
          <p:cNvPr id="8" name="Picture 7"/>
          <p:cNvPicPr>
            <a:picLocks noChangeAspect="1"/>
          </p:cNvPicPr>
          <p:nvPr userDrawn="1"/>
        </p:nvPicPr>
        <p:blipFill>
          <a:blip r:embed="rId12"/>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2.xml"/><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image" Target="../media/image5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66.png"/><Relationship Id="rId1" Type="http://schemas.openxmlformats.org/officeDocument/2006/relationships/image" Target="../media/image65.png"/></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2.xml"/><Relationship Id="rId7" Type="http://schemas.openxmlformats.org/officeDocument/2006/relationships/image" Target="../media/image73.png"/><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78.png"/><Relationship Id="rId1" Type="http://schemas.openxmlformats.org/officeDocument/2006/relationships/image" Target="../media/image77.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image" Target="../media/image8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6.xml"/><Relationship Id="rId6"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image" Target="../media/image99.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image" Target="../media/image104.pn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image" Target="../media/image10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image" Target="../media/image120.png"/><Relationship Id="rId8" Type="http://schemas.openxmlformats.org/officeDocument/2006/relationships/image" Target="../media/image119.png"/><Relationship Id="rId7" Type="http://schemas.openxmlformats.org/officeDocument/2006/relationships/image" Target="../media/image118.png"/><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 Id="rId3" Type="http://schemas.openxmlformats.org/officeDocument/2006/relationships/image" Target="../media/image114.png"/><Relationship Id="rId2" Type="http://schemas.openxmlformats.org/officeDocument/2006/relationships/image" Target="../media/image113.png"/><Relationship Id="rId11" Type="http://schemas.openxmlformats.org/officeDocument/2006/relationships/notesSlide" Target="../notesSlides/notesSlide40.xml"/><Relationship Id="rId10" Type="http://schemas.openxmlformats.org/officeDocument/2006/relationships/slideLayout" Target="../slideLayouts/slideLayout2.xml"/><Relationship Id="rId1" Type="http://schemas.openxmlformats.org/officeDocument/2006/relationships/image" Target="../media/image112.png"/></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41.xml"/><Relationship Id="rId8" Type="http://schemas.openxmlformats.org/officeDocument/2006/relationships/slideLayout" Target="../slideLayouts/slideLayout2.xml"/><Relationship Id="rId7" Type="http://schemas.openxmlformats.org/officeDocument/2006/relationships/image" Target="../media/image127.png"/><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image" Target="../media/image12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28.png"/></Relationships>
</file>

<file path=ppt/slides/_rels/slide43.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slideLayout" Target="../slideLayouts/slideLayout2.xml"/><Relationship Id="rId7" Type="http://schemas.openxmlformats.org/officeDocument/2006/relationships/image" Target="../media/image135.png"/><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image" Target="../media/image129.png"/></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3.png"/><Relationship Id="rId7" Type="http://schemas.openxmlformats.org/officeDocument/2006/relationships/image" Target="../media/image142.png"/><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 Id="rId3" Type="http://schemas.openxmlformats.org/officeDocument/2006/relationships/image" Target="../media/image138.png"/><Relationship Id="rId2" Type="http://schemas.openxmlformats.org/officeDocument/2006/relationships/image" Target="../media/image137.png"/><Relationship Id="rId10" Type="http://schemas.openxmlformats.org/officeDocument/2006/relationships/notesSlide" Target="../notesSlides/notesSlide44.xml"/><Relationship Id="rId1" Type="http://schemas.openxmlformats.org/officeDocument/2006/relationships/image" Target="../media/image136.png"/></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5.xml"/><Relationship Id="rId7" Type="http://schemas.openxmlformats.org/officeDocument/2006/relationships/slideLayout" Target="../slideLayouts/slideLayout2.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image" Target="../media/image144.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image" Target="../media/image150.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7.xml"/><Relationship Id="rId7" Type="http://schemas.openxmlformats.org/officeDocument/2006/relationships/slideLayout" Target="../slideLayouts/slideLayout2.xml"/><Relationship Id="rId6" Type="http://schemas.openxmlformats.org/officeDocument/2006/relationships/image" Target="../media/image158.png"/><Relationship Id="rId5" Type="http://schemas.openxmlformats.org/officeDocument/2006/relationships/image" Target="../media/image157.png"/><Relationship Id="rId4" Type="http://schemas.openxmlformats.org/officeDocument/2006/relationships/image" Target="../media/image156.png"/><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image" Target="../media/image153.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48.xml"/><Relationship Id="rId7"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image" Target="../media/image159.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image" Target="../media/image16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2.xml"/><Relationship Id="rId4" Type="http://schemas.openxmlformats.org/officeDocument/2006/relationships/image" Target="../media/image171.png"/><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image" Target="../media/image168.pn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2.xml"/><Relationship Id="rId4" Type="http://schemas.openxmlformats.org/officeDocument/2006/relationships/image" Target="../media/image175.png"/><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image" Target="../media/image172.png"/></Relationships>
</file>

<file path=ppt/slides/_rels/slide52.xml.rels><?xml version="1.0" encoding="UTF-8" standalone="yes"?>
<Relationships xmlns="http://schemas.openxmlformats.org/package/2006/relationships"><Relationship Id="rId9" Type="http://schemas.openxmlformats.org/officeDocument/2006/relationships/notesSlide" Target="../notesSlides/notesSlide52.xml"/><Relationship Id="rId8" Type="http://schemas.openxmlformats.org/officeDocument/2006/relationships/slideLayout" Target="../slideLayouts/slideLayout2.xml"/><Relationship Id="rId7" Type="http://schemas.openxmlformats.org/officeDocument/2006/relationships/image" Target="../media/image182.png"/><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image" Target="../media/image176.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0.png"/><Relationship Id="rId7" Type="http://schemas.openxmlformats.org/officeDocument/2006/relationships/image" Target="../media/image189.png"/><Relationship Id="rId6" Type="http://schemas.openxmlformats.org/officeDocument/2006/relationships/image" Target="../media/image188.png"/><Relationship Id="rId5" Type="http://schemas.openxmlformats.org/officeDocument/2006/relationships/image" Target="../media/image187.png"/><Relationship Id="rId4" Type="http://schemas.openxmlformats.org/officeDocument/2006/relationships/image" Target="../media/image186.png"/><Relationship Id="rId3" Type="http://schemas.openxmlformats.org/officeDocument/2006/relationships/image" Target="../media/image185.png"/><Relationship Id="rId2" Type="http://schemas.openxmlformats.org/officeDocument/2006/relationships/image" Target="../media/image184.png"/><Relationship Id="rId10" Type="http://schemas.openxmlformats.org/officeDocument/2006/relationships/notesSlide" Target="../notesSlides/notesSlide53.xml"/><Relationship Id="rId1" Type="http://schemas.openxmlformats.org/officeDocument/2006/relationships/image" Target="../media/image183.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2.xml"/><Relationship Id="rId4" Type="http://schemas.openxmlformats.org/officeDocument/2006/relationships/image" Target="../media/image194.png"/><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image" Target="../media/image191.png"/></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2.png"/><Relationship Id="rId7" Type="http://schemas.openxmlformats.org/officeDocument/2006/relationships/image" Target="../media/image201.png"/><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3" Type="http://schemas.openxmlformats.org/officeDocument/2006/relationships/image" Target="../media/image197.png"/><Relationship Id="rId2" Type="http://schemas.openxmlformats.org/officeDocument/2006/relationships/image" Target="../media/image196.png"/><Relationship Id="rId10" Type="http://schemas.openxmlformats.org/officeDocument/2006/relationships/notesSlide" Target="../notesSlides/notesSlide55.xml"/><Relationship Id="rId1" Type="http://schemas.openxmlformats.org/officeDocument/2006/relationships/image" Target="../media/image195.png"/></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2.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image" Target="../media/image20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209.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211.png"/><Relationship Id="rId1" Type="http://schemas.openxmlformats.org/officeDocument/2006/relationships/image" Target="../media/image210.png"/></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2.xml"/><Relationship Id="rId4" Type="http://schemas.openxmlformats.org/officeDocument/2006/relationships/image" Target="../media/image215.png"/><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image" Target="../media/image212.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21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217.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218.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21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220.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矩形 10"/>
          <p:cNvSpPr/>
          <p:nvPr/>
        </p:nvSpPr>
        <p:spPr>
          <a:xfrm>
            <a:off x="1528205" y="0"/>
            <a:ext cx="9144000" cy="2223458"/>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5"/>
          <p:cNvSpPr txBox="1"/>
          <p:nvPr/>
        </p:nvSpPr>
        <p:spPr>
          <a:xfrm>
            <a:off x="1867399" y="3600190"/>
            <a:ext cx="5374805" cy="1200329"/>
          </a:xfrm>
          <a:prstGeom prst="rect">
            <a:avLst/>
          </a:prstGeom>
          <a:noFill/>
        </p:spPr>
        <p:txBody>
          <a:bodyPr wrap="none" rtlCol="0">
            <a:spAutoFit/>
          </a:bodyPr>
          <a:lstStyle/>
          <a:p>
            <a:r>
              <a:rPr lang="zh-CN" altLang="en-US" sz="3600" dirty="0"/>
              <a:t>第</a:t>
            </a:r>
            <a:r>
              <a:rPr lang="ja-JP" altLang="en-US" sz="3600">
                <a:latin typeface="DengXian" panose="02010600030101010101" pitchFamily="2" charset="-122"/>
                <a:ea typeface="DengXian" panose="02010600030101010101" pitchFamily="2" charset="-122"/>
              </a:rPr>
              <a:t>六</a:t>
            </a:r>
            <a:r>
              <a:rPr lang="zh-CN" altLang="en-US" sz="3600" dirty="0"/>
              <a:t>章</a:t>
            </a:r>
            <a:br>
              <a:rPr lang="en-US" altLang="zh-CN" sz="3600" dirty="0"/>
            </a:br>
            <a:r>
              <a:rPr lang="en-US" altLang="zh-CN" sz="3600" dirty="0"/>
              <a:t>Logistic </a:t>
            </a:r>
            <a:r>
              <a:rPr lang="zh-CN" altLang="en-US" sz="3600" dirty="0"/>
              <a:t>回归与最大熵模型</a:t>
            </a:r>
            <a:endParaRPr lang="zh-CN" altLang="en-US" sz="3600" dirty="0">
              <a:latin typeface="PingFang SC Light" charset="-122"/>
              <a:ea typeface="PingFang SC Light" charset="-122"/>
              <a:cs typeface="PingFang SC Light" charset="-122"/>
            </a:endParaRPr>
          </a:p>
        </p:txBody>
      </p:sp>
      <p:sp>
        <p:nvSpPr>
          <p:cNvPr id="10" name="矩形 9"/>
          <p:cNvSpPr/>
          <p:nvPr/>
        </p:nvSpPr>
        <p:spPr>
          <a:xfrm>
            <a:off x="10181131" y="5523423"/>
            <a:ext cx="318257" cy="318257"/>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连接符 6"/>
          <p:cNvCxnSpPr/>
          <p:nvPr/>
        </p:nvCxnSpPr>
        <p:spPr>
          <a:xfrm>
            <a:off x="6874960" y="5834491"/>
            <a:ext cx="3306170" cy="0"/>
          </a:xfrm>
          <a:prstGeom prst="line">
            <a:avLst/>
          </a:prstGeom>
          <a:ln w="19050">
            <a:solidFill>
              <a:srgbClr val="782C7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277248" y="2255492"/>
            <a:ext cx="7050146" cy="3851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a:off x="8328711" y="2255408"/>
            <a:ext cx="2302809" cy="38599"/>
          </a:xfrm>
          <a:prstGeom prst="rect">
            <a:avLst/>
          </a:prstGeom>
          <a:solidFill>
            <a:srgbClr val="782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4848" y="2217476"/>
            <a:ext cx="10871321" cy="4839816"/>
          </a:xfrm>
        </p:spPr>
        <p:txBody>
          <a:bodyPr>
            <a:normAutofit/>
          </a:bodyPr>
          <a:lstStyle/>
          <a:p>
            <a:r>
              <a:rPr lang="en-US" altLang="zh-CN" i="1" dirty="0"/>
              <a:t>logistic</a:t>
            </a:r>
            <a:r>
              <a:rPr lang="zh-CN" altLang="en-US" dirty="0"/>
              <a:t>分类器是由一组权值系数组成的，最关键的问题就是如何获取这组权值，通过极大似然函数估计获得，并且</a:t>
            </a:r>
            <a:r>
              <a:rPr lang="en-US" altLang="zh-CN" i="1" dirty="0" err="1"/>
              <a:t>Y</a:t>
            </a:r>
            <a:r>
              <a:rPr lang="en-US" altLang="zh-CN" dirty="0" err="1"/>
              <a:t>~</a:t>
            </a:r>
            <a:r>
              <a:rPr lang="en-US" altLang="zh-CN" i="1" dirty="0" err="1"/>
              <a:t>f</a:t>
            </a:r>
            <a:r>
              <a:rPr lang="en-US" altLang="zh-CN" dirty="0"/>
              <a:t>(</a:t>
            </a:r>
            <a:r>
              <a:rPr lang="en-US" altLang="zh-CN" i="1" dirty="0" err="1"/>
              <a:t>x</a:t>
            </a:r>
            <a:r>
              <a:rPr lang="en-US" altLang="zh-CN" dirty="0" err="1"/>
              <a:t>;</a:t>
            </a:r>
            <a:r>
              <a:rPr lang="en-US" altLang="zh-CN" i="1" dirty="0" err="1"/>
              <a:t>w</a:t>
            </a:r>
            <a:r>
              <a:rPr lang="en-US" altLang="zh-CN" dirty="0"/>
              <a:t>)</a:t>
            </a:r>
            <a:endParaRPr lang="en-US" altLang="zh-CN" dirty="0"/>
          </a:p>
          <a:p>
            <a:endParaRPr lang="en-US" altLang="zh-CN" dirty="0"/>
          </a:p>
          <a:p>
            <a:r>
              <a:rPr lang="zh-CN" altLang="en-US" dirty="0">
                <a:solidFill>
                  <a:srgbClr val="C00000"/>
                </a:solidFill>
              </a:rPr>
              <a:t>似然函数</a:t>
            </a:r>
            <a:r>
              <a:rPr lang="zh-CN" altLang="en-US" dirty="0"/>
              <a:t>是统计模型中参数的函数。给定输出</a:t>
            </a:r>
            <a:r>
              <a:rPr lang="en-US" altLang="zh-CN" dirty="0"/>
              <a:t>x</a:t>
            </a:r>
            <a:r>
              <a:rPr lang="zh-CN" altLang="en-US" dirty="0"/>
              <a:t>时，关于参数</a:t>
            </a:r>
            <a:r>
              <a:rPr lang="en-US" altLang="zh-CN" dirty="0"/>
              <a:t>θ</a:t>
            </a:r>
            <a:r>
              <a:rPr lang="zh-CN" altLang="en-US" dirty="0"/>
              <a:t>的似然函数</a:t>
            </a:r>
            <a:r>
              <a:rPr lang="en-US" altLang="zh-CN" dirty="0"/>
              <a:t>L(</a:t>
            </a:r>
            <a:r>
              <a:rPr lang="en-US" altLang="zh-CN" dirty="0" err="1"/>
              <a:t>θ|x</a:t>
            </a:r>
            <a:r>
              <a:rPr lang="en-US" altLang="zh-CN" dirty="0"/>
              <a:t>)</a:t>
            </a:r>
            <a:r>
              <a:rPr lang="zh-CN" altLang="en-US" dirty="0"/>
              <a:t>（在数值上）等于给定参数</a:t>
            </a:r>
            <a:r>
              <a:rPr lang="en-US" altLang="zh-CN" dirty="0"/>
              <a:t>θ</a:t>
            </a:r>
            <a:r>
              <a:rPr lang="zh-CN" altLang="en-US" dirty="0"/>
              <a:t>后变量</a:t>
            </a:r>
            <a:r>
              <a:rPr lang="en-US" altLang="zh-CN" dirty="0"/>
              <a:t>X</a:t>
            </a:r>
            <a:r>
              <a:rPr lang="zh-CN" altLang="en-US" dirty="0"/>
              <a:t>的概率：</a:t>
            </a:r>
            <a:r>
              <a:rPr lang="en-US" altLang="zh-CN" dirty="0">
                <a:solidFill>
                  <a:srgbClr val="C00000"/>
                </a:solidFill>
              </a:rPr>
              <a:t>L(</a:t>
            </a:r>
            <a:r>
              <a:rPr lang="en-US" altLang="zh-CN" dirty="0" err="1">
                <a:solidFill>
                  <a:srgbClr val="C00000"/>
                </a:solidFill>
              </a:rPr>
              <a:t>θ|x</a:t>
            </a:r>
            <a:r>
              <a:rPr lang="en-US" altLang="zh-CN" dirty="0">
                <a:solidFill>
                  <a:srgbClr val="C00000"/>
                </a:solidFill>
              </a:rPr>
              <a:t>)=P(X=</a:t>
            </a:r>
            <a:r>
              <a:rPr lang="en-US" altLang="zh-CN" dirty="0" err="1">
                <a:solidFill>
                  <a:srgbClr val="C00000"/>
                </a:solidFill>
              </a:rPr>
              <a:t>x|θ</a:t>
            </a:r>
            <a:r>
              <a:rPr lang="en-US" altLang="zh-CN" dirty="0">
                <a:solidFill>
                  <a:srgbClr val="C00000"/>
                </a:solidFill>
              </a:rPr>
              <a:t>)</a:t>
            </a:r>
            <a:endParaRPr lang="zh-CN" altLang="en-US" dirty="0">
              <a:solidFill>
                <a:srgbClr val="C00000"/>
              </a:solidFill>
            </a:endParaRPr>
          </a:p>
          <a:p>
            <a:r>
              <a:rPr lang="zh-CN" altLang="en-US" dirty="0"/>
              <a:t>似然函数的重要性不是它的取值，而是当参数变化时概率密度函数到底是变大还是变小。</a:t>
            </a:r>
            <a:endParaRPr lang="zh-CN" altLang="en-US" dirty="0"/>
          </a:p>
          <a:p>
            <a:r>
              <a:rPr lang="zh-CN" altLang="en-US" dirty="0"/>
              <a:t>极大似然函数：似然函数取得最大值表示相应的参数能够使得统计模型最为合理</a:t>
            </a:r>
            <a:endParaRPr lang="zh-CN" altLang="en-US" dirty="0"/>
          </a:p>
          <a:p>
            <a:endParaRPr lang="en-US" altLang="zh-CN" dirty="0"/>
          </a:p>
          <a:p>
            <a:endParaRPr lang="en-US" altLang="zh-CN" dirty="0"/>
          </a:p>
          <a:p>
            <a:endParaRPr lang="en-US" altLang="zh-CN"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似然函数</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02033" y="2176446"/>
            <a:ext cx="8964488" cy="4839816"/>
          </a:xfrm>
        </p:spPr>
        <p:txBody>
          <a:bodyPr>
            <a:normAutofit/>
          </a:bodyPr>
          <a:lstStyle/>
          <a:p>
            <a:r>
              <a:rPr lang="zh-CN" altLang="en-US" dirty="0"/>
              <a:t>那么对于上述</a:t>
            </a:r>
            <a:r>
              <a:rPr lang="en-US" altLang="zh-CN" i="1" dirty="0"/>
              <a:t>m</a:t>
            </a:r>
            <a:r>
              <a:rPr lang="zh-CN" altLang="en-US" dirty="0"/>
              <a:t>个观测事件，设</a:t>
            </a:r>
            <a:endParaRPr lang="en-US" altLang="zh-CN" dirty="0"/>
          </a:p>
          <a:p>
            <a:endParaRPr lang="en-US" altLang="zh-CN" dirty="0"/>
          </a:p>
          <a:p>
            <a:endParaRPr lang="en-US" altLang="zh-CN" dirty="0"/>
          </a:p>
          <a:p>
            <a:r>
              <a:rPr lang="zh-CN" altLang="en-US" dirty="0"/>
              <a:t>其联合概率密度函数，即似然函数为：</a:t>
            </a:r>
            <a:endParaRPr lang="en-US" altLang="zh-CN" dirty="0"/>
          </a:p>
          <a:p>
            <a:endParaRPr lang="en-US" altLang="zh-CN" dirty="0"/>
          </a:p>
          <a:p>
            <a:pPr marL="0" indent="0">
              <a:buNone/>
            </a:pPr>
            <a:endParaRPr lang="en-US" altLang="zh-CN" dirty="0"/>
          </a:p>
          <a:p>
            <a:r>
              <a:rPr lang="zh-CN" altLang="en-US" dirty="0"/>
              <a:t>目标：求出使这一似然函数的值最大的参数估，</a:t>
            </a:r>
            <a:r>
              <a:rPr lang="en-US" altLang="zh-CN" dirty="0"/>
              <a:t>w</a:t>
            </a:r>
            <a:r>
              <a:rPr lang="en-US" altLang="zh-CN" baseline="-25000" dirty="0"/>
              <a:t>1</a:t>
            </a:r>
            <a:r>
              <a:rPr lang="en-US" altLang="zh-CN" dirty="0"/>
              <a:t>,w</a:t>
            </a:r>
            <a:r>
              <a:rPr lang="en-US" altLang="zh-CN" baseline="-25000" dirty="0"/>
              <a:t>2</a:t>
            </a:r>
            <a:r>
              <a:rPr lang="en-US" altLang="zh-CN" dirty="0"/>
              <a:t>,…,</a:t>
            </a:r>
            <a:r>
              <a:rPr lang="en-US" altLang="zh-CN" dirty="0" err="1"/>
              <a:t>w</a:t>
            </a:r>
            <a:r>
              <a:rPr lang="en-US" altLang="zh-CN" baseline="-25000" dirty="0" err="1"/>
              <a:t>n</a:t>
            </a:r>
            <a:r>
              <a:rPr lang="zh-CN" altLang="en-US" dirty="0"/>
              <a:t>，使得</a:t>
            </a:r>
            <a:r>
              <a:rPr lang="en-US" altLang="zh-CN" dirty="0"/>
              <a:t>L(w)</a:t>
            </a:r>
            <a:r>
              <a:rPr lang="zh-CN" altLang="en-US" dirty="0"/>
              <a:t>取得 最大值。</a:t>
            </a:r>
            <a:endParaRPr lang="en-US" altLang="zh-CN" dirty="0"/>
          </a:p>
          <a:p>
            <a:r>
              <a:rPr lang="zh-CN" altLang="en-US" dirty="0"/>
              <a:t>对</a:t>
            </a:r>
            <a:r>
              <a:rPr lang="en-US" altLang="zh-CN" dirty="0"/>
              <a:t>L(w)</a:t>
            </a:r>
            <a:r>
              <a:rPr lang="zh-CN" altLang="en-US" dirty="0"/>
              <a:t>取对数：</a:t>
            </a:r>
            <a:endParaRPr lang="zh-CN" altLang="en-US" dirty="0"/>
          </a:p>
          <a:p>
            <a:endParaRPr lang="zh-CN" altLang="en-US" dirty="0"/>
          </a:p>
          <a:p>
            <a:endParaRPr lang="en-US" altLang="zh-CN" dirty="0"/>
          </a:p>
          <a:p>
            <a:endParaRPr lang="en-US" altLang="zh-CN" dirty="0"/>
          </a:p>
          <a:p>
            <a:endParaRPr lang="en-US" altLang="zh-C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21638" y="2835427"/>
            <a:ext cx="5518985" cy="40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213" y="4258333"/>
            <a:ext cx="3793856" cy="1000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似然函数</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2758" y="2317123"/>
            <a:ext cx="10515599" cy="5112568"/>
          </a:xfrm>
        </p:spPr>
        <p:txBody>
          <a:bodyPr/>
          <a:lstStyle/>
          <a:p>
            <a:r>
              <a:rPr lang="zh-CN" altLang="en-US" dirty="0"/>
              <a:t>对数似然函数</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对</a:t>
            </a:r>
            <a:r>
              <a:rPr lang="en-US" altLang="zh-CN" dirty="0"/>
              <a:t>L(w)</a:t>
            </a:r>
            <a:r>
              <a:rPr lang="zh-CN" altLang="en-US" dirty="0"/>
              <a:t>求极大值，得到</a:t>
            </a:r>
            <a:r>
              <a:rPr lang="en-US" altLang="zh-CN" dirty="0"/>
              <a:t>w</a:t>
            </a:r>
            <a:r>
              <a:rPr lang="zh-CN" altLang="en-US" dirty="0"/>
              <a:t>的估计值。</a:t>
            </a:r>
            <a:endParaRPr lang="en-US" altLang="zh-CN" dirty="0"/>
          </a:p>
          <a:p>
            <a:r>
              <a:rPr lang="zh-CN" altLang="en-US" dirty="0"/>
              <a:t>通常采用梯度下降法及拟牛顿法，学到的模型：</a:t>
            </a:r>
            <a:endParaRPr lang="zh-CN" alt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3255" y="2130068"/>
            <a:ext cx="5115710" cy="239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78" y="5929618"/>
            <a:ext cx="3312368" cy="791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6934" y="5988350"/>
            <a:ext cx="3168352" cy="73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模型参数估计</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2817" y="2306271"/>
            <a:ext cx="10515600" cy="4351338"/>
          </a:xfrm>
        </p:spPr>
        <p:txBody>
          <a:bodyPr/>
          <a:lstStyle/>
          <a:p>
            <a:r>
              <a:rPr lang="zh-CN" altLang="en-US" dirty="0"/>
              <a:t>设</a:t>
            </a:r>
            <a:r>
              <a:rPr lang="en-US" altLang="zh-CN" dirty="0"/>
              <a:t>Y</a:t>
            </a:r>
            <a:r>
              <a:rPr lang="zh-CN" altLang="en-US" dirty="0"/>
              <a:t>的取值集合为</a:t>
            </a:r>
            <a:endParaRPr lang="en-US" altLang="zh-CN" dirty="0"/>
          </a:p>
          <a:p>
            <a:endParaRPr lang="en-US" altLang="zh-CN" dirty="0"/>
          </a:p>
          <a:p>
            <a:endParaRPr lang="en-US" altLang="zh-CN" dirty="0"/>
          </a:p>
          <a:p>
            <a:r>
              <a:rPr lang="zh-CN" altLang="en-US" dirty="0"/>
              <a:t>多项</a:t>
            </a:r>
            <a:r>
              <a:rPr lang="en-US" altLang="zh-CN" dirty="0"/>
              <a:t>logistic</a:t>
            </a:r>
            <a:r>
              <a:rPr lang="zh-CN" altLang="en-US" dirty="0"/>
              <a:t>回归模型</a:t>
            </a:r>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69369" y="2639663"/>
            <a:ext cx="141246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553" y="3858298"/>
            <a:ext cx="6462511"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369" y="5361465"/>
            <a:ext cx="430148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多项</a:t>
            </a:r>
            <a:r>
              <a:rPr lang="en-US" altLang="zh-CN" dirty="0"/>
              <a:t>logistic</a:t>
            </a:r>
            <a:r>
              <a:rPr lang="zh-CN" altLang="en-US" dirty="0"/>
              <a:t>回归</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948" y="2157137"/>
            <a:ext cx="11293206" cy="5112568"/>
          </a:xfrm>
        </p:spPr>
        <p:txBody>
          <a:bodyPr>
            <a:normAutofit/>
          </a:bodyPr>
          <a:lstStyle/>
          <a:p>
            <a:r>
              <a:rPr lang="zh-CN" altLang="en-US" dirty="0"/>
              <a:t>最大熵模型</a:t>
            </a:r>
            <a:r>
              <a:rPr lang="en-US" altLang="zh-CN" dirty="0"/>
              <a:t>(Maximum Entropy Model)</a:t>
            </a:r>
            <a:r>
              <a:rPr lang="zh-CN" altLang="en-US" dirty="0"/>
              <a:t>由最大熵原理推导实现。</a:t>
            </a:r>
            <a:endParaRPr lang="en-US" altLang="zh-CN" dirty="0"/>
          </a:p>
          <a:p>
            <a:r>
              <a:rPr lang="zh-CN" altLang="en-US" dirty="0">
                <a:solidFill>
                  <a:srgbClr val="C00000"/>
                </a:solidFill>
              </a:rPr>
              <a:t>最大熵原理</a:t>
            </a:r>
            <a:r>
              <a:rPr lang="zh-CN" altLang="en-US" dirty="0"/>
              <a:t>：</a:t>
            </a:r>
            <a:endParaRPr lang="en-US" altLang="zh-CN" dirty="0"/>
          </a:p>
          <a:p>
            <a:r>
              <a:rPr lang="zh-CN" altLang="en-US" dirty="0"/>
              <a:t>学习概率模型时，在所有可能的概率模型</a:t>
            </a:r>
            <a:r>
              <a:rPr lang="en-US" altLang="zh-CN" dirty="0"/>
              <a:t>(</a:t>
            </a:r>
            <a:r>
              <a:rPr lang="zh-CN" altLang="en-US" dirty="0"/>
              <a:t>分布</a:t>
            </a:r>
            <a:r>
              <a:rPr lang="en-US" altLang="zh-CN" dirty="0"/>
              <a:t>)</a:t>
            </a:r>
            <a:r>
              <a:rPr lang="zh-CN" altLang="en-US" dirty="0"/>
              <a:t>中，熵最大的模型是最好的模型，表述为在满足约束条件的模型集合中选取熵最大的模型。</a:t>
            </a:r>
            <a:endParaRPr lang="en-US" altLang="zh-CN" dirty="0"/>
          </a:p>
          <a:p>
            <a:r>
              <a:rPr lang="zh-CN" altLang="en-US" dirty="0"/>
              <a:t>假设离散随机变量</a:t>
            </a:r>
            <a:r>
              <a:rPr lang="en-US" altLang="zh-CN" dirty="0"/>
              <a:t>X</a:t>
            </a:r>
            <a:r>
              <a:rPr lang="zh-CN" altLang="en-US" dirty="0"/>
              <a:t>的概率分布是</a:t>
            </a:r>
            <a:r>
              <a:rPr lang="en-US" altLang="zh-CN" dirty="0"/>
              <a:t>P(X)</a:t>
            </a:r>
            <a:r>
              <a:rPr lang="zh-CN" altLang="en-US" dirty="0"/>
              <a:t>，</a:t>
            </a:r>
            <a:endParaRPr lang="en-US" altLang="zh-CN" dirty="0"/>
          </a:p>
          <a:p>
            <a:r>
              <a:rPr lang="zh-CN" altLang="en-US" dirty="0"/>
              <a:t>熵：</a:t>
            </a:r>
            <a:endParaRPr lang="en-US" altLang="zh-CN" dirty="0"/>
          </a:p>
          <a:p>
            <a:endParaRPr lang="en-US" altLang="zh-CN" dirty="0"/>
          </a:p>
          <a:p>
            <a:r>
              <a:rPr lang="zh-CN" altLang="en-US" dirty="0"/>
              <a:t>且：</a:t>
            </a:r>
            <a:endParaRPr lang="en-US" altLang="zh-CN" dirty="0"/>
          </a:p>
          <a:p>
            <a:r>
              <a:rPr lang="en-US" altLang="zh-CN" dirty="0"/>
              <a:t>|X|</a:t>
            </a:r>
            <a:r>
              <a:rPr lang="zh-CN" altLang="en-US" dirty="0"/>
              <a:t>是</a:t>
            </a:r>
            <a:r>
              <a:rPr lang="en-US" altLang="zh-CN" dirty="0"/>
              <a:t>X</a:t>
            </a:r>
            <a:r>
              <a:rPr lang="zh-CN" altLang="en-US" dirty="0"/>
              <a:t>的取值个数，</a:t>
            </a:r>
            <a:r>
              <a:rPr lang="en-US" altLang="zh-CN" dirty="0"/>
              <a:t>X</a:t>
            </a:r>
            <a:r>
              <a:rPr lang="zh-CN" altLang="en-US" dirty="0"/>
              <a:t>均匀分布时右边等号成立。</a:t>
            </a:r>
            <a:endParaRPr lang="zh-CN" alt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8450" y="4697025"/>
            <a:ext cx="3531162"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450" y="5584973"/>
            <a:ext cx="2869741" cy="50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06271"/>
            <a:ext cx="10515600" cy="4351338"/>
          </a:xfrm>
        </p:spPr>
        <p:txBody>
          <a:bodyPr/>
          <a:lstStyle/>
          <a:p>
            <a:r>
              <a:rPr lang="zh-CN" altLang="en-US" dirty="0"/>
              <a:t>假设随机变量</a:t>
            </a:r>
            <a:r>
              <a:rPr lang="en-US" altLang="zh-CN" dirty="0"/>
              <a:t>X</a:t>
            </a:r>
            <a:r>
              <a:rPr lang="zh-CN" altLang="en-US" dirty="0"/>
              <a:t>有</a:t>
            </a:r>
            <a:r>
              <a:rPr lang="en-US" altLang="zh-CN" dirty="0"/>
              <a:t>5</a:t>
            </a:r>
            <a:r>
              <a:rPr lang="zh-CN" altLang="en-US" dirty="0"/>
              <a:t>个取值</a:t>
            </a:r>
            <a:r>
              <a:rPr lang="en-US" altLang="zh-CN" dirty="0"/>
              <a:t>{A,B,C,D,E},</a:t>
            </a:r>
            <a:r>
              <a:rPr lang="zh-CN" altLang="en-US" dirty="0"/>
              <a:t>估计各个值的概率。</a:t>
            </a:r>
            <a:endParaRPr lang="en-US" altLang="zh-CN" dirty="0"/>
          </a:p>
          <a:p>
            <a:r>
              <a:rPr lang="zh-CN" altLang="en-US" dirty="0"/>
              <a:t>解：满足</a:t>
            </a:r>
            <a:endParaRPr lang="en-US" altLang="zh-CN" dirty="0"/>
          </a:p>
          <a:p>
            <a:r>
              <a:rPr lang="zh-CN" altLang="en-US" dirty="0"/>
              <a:t>等概率估计：</a:t>
            </a:r>
            <a:endParaRPr lang="en-US" altLang="zh-CN" dirty="0"/>
          </a:p>
          <a:p>
            <a:r>
              <a:rPr lang="zh-CN" altLang="en-US" dirty="0"/>
              <a:t>加入一些先验：</a:t>
            </a:r>
            <a:endParaRPr lang="en-US" altLang="zh-CN" dirty="0"/>
          </a:p>
          <a:p>
            <a:endParaRPr lang="en-US" altLang="zh-CN" dirty="0"/>
          </a:p>
          <a:p>
            <a:endParaRPr lang="en-US" altLang="zh-CN" dirty="0"/>
          </a:p>
          <a:p>
            <a:r>
              <a:rPr lang="zh-CN" altLang="en-US" dirty="0"/>
              <a:t>于是：</a:t>
            </a:r>
            <a:endParaRPr lang="zh-CN" altLang="en-US" dirty="0"/>
          </a:p>
        </p:txBody>
      </p:sp>
      <p:sp>
        <p:nvSpPr>
          <p:cNvPr id="4" name="矩形 3"/>
          <p:cNvSpPr/>
          <p:nvPr/>
        </p:nvSpPr>
        <p:spPr>
          <a:xfrm>
            <a:off x="4007768" y="2871918"/>
            <a:ext cx="4536504" cy="461665"/>
          </a:xfrm>
          <a:prstGeom prst="rect">
            <a:avLst/>
          </a:prstGeom>
        </p:spPr>
        <p:txBody>
          <a:bodyPr wrap="square">
            <a:spAutoFit/>
          </a:bodyPr>
          <a:lstStyle/>
          <a:p>
            <a:r>
              <a:rPr lang="pt-BR" altLang="zh-CN" sz="2400" dirty="0"/>
              <a:t>P(A)+P(B)+P(C)+P(D)+P(E)=1</a:t>
            </a:r>
            <a:endParaRPr lang="pt-BR" altLang="zh-CN" sz="24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8834" y="3307798"/>
            <a:ext cx="445691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280" y="3893203"/>
            <a:ext cx="4201242" cy="99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834" y="5289457"/>
            <a:ext cx="2860681"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假设随机变量</a:t>
            </a:r>
            <a:r>
              <a:rPr lang="en-US" altLang="zh-CN" dirty="0"/>
              <a:t>X</a:t>
            </a:r>
            <a:r>
              <a:rPr lang="zh-CN" altLang="en-US" dirty="0"/>
              <a:t>有</a:t>
            </a:r>
            <a:r>
              <a:rPr lang="en-US" altLang="zh-CN" dirty="0"/>
              <a:t>5</a:t>
            </a:r>
            <a:r>
              <a:rPr lang="zh-CN" altLang="en-US" dirty="0"/>
              <a:t>个取值</a:t>
            </a:r>
            <a:r>
              <a:rPr lang="en-US" altLang="zh-CN" dirty="0"/>
              <a:t>{A,B,C,D,E},</a:t>
            </a:r>
            <a:r>
              <a:rPr lang="zh-CN" altLang="en-US" dirty="0"/>
              <a:t>估计各个值的概率。</a:t>
            </a:r>
            <a:endParaRPr lang="en-US" altLang="zh-CN" dirty="0"/>
          </a:p>
          <a:p>
            <a:r>
              <a:rPr lang="zh-CN" altLang="en-US" dirty="0"/>
              <a:t>解：满足</a:t>
            </a:r>
            <a:endParaRPr lang="en-US" altLang="zh-CN" dirty="0"/>
          </a:p>
          <a:p>
            <a:r>
              <a:rPr lang="zh-CN" altLang="en-US" dirty="0"/>
              <a:t>等概率估计：</a:t>
            </a:r>
            <a:endParaRPr lang="en-US" altLang="zh-CN" dirty="0"/>
          </a:p>
          <a:p>
            <a:r>
              <a:rPr lang="zh-CN" altLang="en-US" dirty="0"/>
              <a:t>加入一些先验：</a:t>
            </a:r>
            <a:endParaRPr lang="en-US" altLang="zh-CN" dirty="0"/>
          </a:p>
          <a:p>
            <a:endParaRPr lang="en-US" altLang="zh-CN" dirty="0"/>
          </a:p>
          <a:p>
            <a:endParaRPr lang="en-US" altLang="zh-CN" dirty="0"/>
          </a:p>
          <a:p>
            <a:r>
              <a:rPr lang="zh-CN" altLang="en-US" dirty="0"/>
              <a:t>于是：                </a:t>
            </a:r>
            <a:r>
              <a:rPr lang="en-GB" altLang="zh-CN" dirty="0"/>
              <a:t>			</a:t>
            </a:r>
            <a:r>
              <a:rPr lang="zh-CN" altLang="en-US" dirty="0"/>
              <a:t>再加入约束：</a:t>
            </a:r>
            <a:endParaRPr lang="zh-CN" altLang="en-US" dirty="0"/>
          </a:p>
        </p:txBody>
      </p:sp>
      <p:sp>
        <p:nvSpPr>
          <p:cNvPr id="4" name="矩形 3"/>
          <p:cNvSpPr/>
          <p:nvPr/>
        </p:nvSpPr>
        <p:spPr>
          <a:xfrm>
            <a:off x="4066777" y="2661926"/>
            <a:ext cx="4536504" cy="461665"/>
          </a:xfrm>
          <a:prstGeom prst="rect">
            <a:avLst/>
          </a:prstGeom>
        </p:spPr>
        <p:txBody>
          <a:bodyPr wrap="square">
            <a:spAutoFit/>
          </a:bodyPr>
          <a:lstStyle/>
          <a:p>
            <a:r>
              <a:rPr lang="pt-BR" altLang="zh-CN" sz="2400" dirty="0"/>
              <a:t>P(A)+P(B)+P(C)+P(D)+P(E)=1</a:t>
            </a:r>
            <a:endParaRPr lang="pt-BR" altLang="zh-CN" sz="2400"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46365" y="3123059"/>
            <a:ext cx="445691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365" y="3714651"/>
            <a:ext cx="4201242" cy="997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770" y="5302805"/>
            <a:ext cx="2860681"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6574" y="5005956"/>
            <a:ext cx="4291302" cy="180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82825"/>
            <a:ext cx="10515600" cy="4351338"/>
          </a:xfrm>
        </p:spPr>
        <p:txBody>
          <a:bodyPr>
            <a:normAutofit lnSpcReduction="10000"/>
          </a:bodyPr>
          <a:lstStyle/>
          <a:p>
            <a:r>
              <a:rPr lang="en-US" altLang="zh-CN" dirty="0"/>
              <a:t>X</a:t>
            </a:r>
            <a:r>
              <a:rPr lang="zh-CN" altLang="en-US" dirty="0"/>
              <a:t>和</a:t>
            </a:r>
            <a:r>
              <a:rPr lang="en-US" altLang="zh-CN" dirty="0"/>
              <a:t>Y</a:t>
            </a:r>
            <a:r>
              <a:rPr lang="zh-CN" altLang="en-US" dirty="0"/>
              <a:t>分别是输入和输出的集合，这个模型表示的是对于给定的输入</a:t>
            </a:r>
            <a:r>
              <a:rPr lang="en-US" altLang="zh-CN" dirty="0"/>
              <a:t>X</a:t>
            </a:r>
            <a:r>
              <a:rPr lang="zh-CN" altLang="en-US" dirty="0"/>
              <a:t>，以条件概率</a:t>
            </a:r>
            <a:r>
              <a:rPr lang="en-US" altLang="zh-CN" dirty="0"/>
              <a:t>P(Y|X)</a:t>
            </a:r>
            <a:r>
              <a:rPr lang="zh-CN" altLang="en-US" dirty="0"/>
              <a:t>输出</a:t>
            </a:r>
            <a:r>
              <a:rPr lang="en-US" altLang="zh-CN" dirty="0"/>
              <a:t>Y.</a:t>
            </a:r>
            <a:endParaRPr lang="en-US" altLang="zh-CN" dirty="0"/>
          </a:p>
          <a:p>
            <a:r>
              <a:rPr lang="zh-CN" altLang="en-US" dirty="0"/>
              <a:t>给定数据集：</a:t>
            </a:r>
            <a:endParaRPr lang="en-US" altLang="zh-CN" dirty="0"/>
          </a:p>
          <a:p>
            <a:endParaRPr lang="en-US" altLang="zh-CN" dirty="0"/>
          </a:p>
          <a:p>
            <a:r>
              <a:rPr lang="zh-CN" altLang="en-US" dirty="0"/>
              <a:t>联合分布</a:t>
            </a:r>
            <a:r>
              <a:rPr lang="en-US" altLang="zh-CN" dirty="0"/>
              <a:t>P(Y|X)</a:t>
            </a:r>
            <a:r>
              <a:rPr lang="zh-CN" altLang="en-US" dirty="0"/>
              <a:t>的经验分布，边缘分布</a:t>
            </a:r>
            <a:r>
              <a:rPr lang="en-US" altLang="zh-CN" dirty="0"/>
              <a:t>P(X)</a:t>
            </a:r>
            <a:r>
              <a:rPr lang="zh-CN" altLang="en-US" dirty="0"/>
              <a:t>的经验分布：</a:t>
            </a:r>
            <a:endParaRPr lang="en-US" altLang="zh-CN" dirty="0"/>
          </a:p>
          <a:p>
            <a:endParaRPr lang="en-US" altLang="zh-CN" dirty="0"/>
          </a:p>
          <a:p>
            <a:endParaRPr lang="en-US" altLang="zh-CN" dirty="0"/>
          </a:p>
          <a:p>
            <a:endParaRPr lang="en-US" altLang="zh-CN" dirty="0"/>
          </a:p>
          <a:p>
            <a:r>
              <a:rPr lang="zh-CN" altLang="en-US" dirty="0"/>
              <a:t>特征函数：</a:t>
            </a:r>
            <a:endParaRPr lang="en-US" altLang="zh-CN"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9535" y="3132616"/>
            <a:ext cx="4528192" cy="44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860" y="4534273"/>
            <a:ext cx="1008112" cy="42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277" y="5210098"/>
            <a:ext cx="722828" cy="40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161" y="4390256"/>
            <a:ext cx="4248663" cy="73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160" y="5110336"/>
            <a:ext cx="2637913" cy="717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719736" y="4606281"/>
            <a:ext cx="288032" cy="284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647728" y="5329962"/>
            <a:ext cx="288032" cy="2844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4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875" y="5870987"/>
            <a:ext cx="432048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3805" y="2223337"/>
            <a:ext cx="10772364" cy="5373216"/>
          </a:xfrm>
        </p:spPr>
        <p:txBody>
          <a:bodyPr>
            <a:normAutofit/>
          </a:bodyPr>
          <a:lstStyle/>
          <a:p>
            <a:r>
              <a:rPr lang="zh-CN" altLang="en-US" dirty="0"/>
              <a:t>特征函数</a:t>
            </a:r>
            <a:r>
              <a:rPr lang="en-US" altLang="zh-CN" dirty="0"/>
              <a:t>f(</a:t>
            </a:r>
            <a:r>
              <a:rPr lang="en-US" altLang="zh-CN" dirty="0" err="1"/>
              <a:t>x,y</a:t>
            </a:r>
            <a:r>
              <a:rPr lang="en-US" altLang="zh-CN" dirty="0"/>
              <a:t>)</a:t>
            </a:r>
            <a:r>
              <a:rPr lang="zh-CN" altLang="en-US" dirty="0"/>
              <a:t>关于经验分布                的期望值</a:t>
            </a:r>
            <a:r>
              <a:rPr lang="en-US" altLang="zh-CN" dirty="0"/>
              <a:t>:</a:t>
            </a:r>
            <a:endParaRPr lang="en-US" altLang="zh-CN" dirty="0"/>
          </a:p>
          <a:p>
            <a:pPr marL="0" indent="0">
              <a:buNone/>
            </a:pPr>
            <a:endParaRPr lang="en-US" altLang="zh-CN" dirty="0"/>
          </a:p>
          <a:p>
            <a:r>
              <a:rPr lang="zh-CN" altLang="en-US" dirty="0"/>
              <a:t>特征函数</a:t>
            </a:r>
            <a:r>
              <a:rPr lang="en-US" altLang="zh-CN" dirty="0"/>
              <a:t>f(</a:t>
            </a:r>
            <a:r>
              <a:rPr lang="en-US" altLang="zh-CN" dirty="0" err="1"/>
              <a:t>x,y</a:t>
            </a:r>
            <a:r>
              <a:rPr lang="en-US" altLang="zh-CN" dirty="0"/>
              <a:t>)</a:t>
            </a:r>
            <a:r>
              <a:rPr lang="zh-CN" altLang="en-US" dirty="0"/>
              <a:t>关于模型</a:t>
            </a:r>
            <a:r>
              <a:rPr lang="en-US" altLang="zh-CN" dirty="0"/>
              <a:t>P(Y|X)</a:t>
            </a:r>
            <a:r>
              <a:rPr lang="zh-CN" altLang="en-US" dirty="0"/>
              <a:t>与经验分布           的期望值</a:t>
            </a:r>
            <a:r>
              <a:rPr lang="en-US" altLang="zh-CN" dirty="0"/>
              <a:t>:</a:t>
            </a:r>
            <a:endParaRPr lang="en-US" altLang="zh-CN" dirty="0"/>
          </a:p>
          <a:p>
            <a:endParaRPr lang="en-US" altLang="zh-CN" dirty="0"/>
          </a:p>
          <a:p>
            <a:r>
              <a:rPr lang="zh-CN" altLang="en-US" dirty="0"/>
              <a:t>如果模型能够获取训练数据中的信息，那么就可以假设这两个期望值相等，即</a:t>
            </a:r>
            <a:endParaRPr lang="en-US" altLang="zh-CN" dirty="0"/>
          </a:p>
          <a:p>
            <a:endParaRPr lang="en-US" altLang="zh-CN" dirty="0"/>
          </a:p>
          <a:p>
            <a:endParaRPr lang="en-US" altLang="zh-CN" dirty="0"/>
          </a:p>
          <a:p>
            <a:r>
              <a:rPr lang="zh-CN" altLang="en-US" dirty="0"/>
              <a:t>假设有</a:t>
            </a:r>
            <a:r>
              <a:rPr lang="en-US" altLang="zh-CN" dirty="0"/>
              <a:t>n</a:t>
            </a:r>
            <a:r>
              <a:rPr lang="zh-CN" altLang="en-US" dirty="0"/>
              <a:t>个特征函数：</a:t>
            </a:r>
            <a:endParaRPr lang="zh-CN" altLang="en-US" dirty="0"/>
          </a:p>
          <a:p>
            <a:endParaRPr lang="en-US" altLang="zh-CN" dirty="0"/>
          </a:p>
          <a:p>
            <a:endParaRPr lang="en-US" altLang="zh-CN" dirty="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38301" y="2223337"/>
            <a:ext cx="114716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207" y="2655385"/>
            <a:ext cx="2840214" cy="57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615" y="3202689"/>
            <a:ext cx="792088" cy="45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4141" y="3700419"/>
            <a:ext cx="3428320" cy="57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020" y="5084196"/>
            <a:ext cx="5086595" cy="65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6297" y="6171254"/>
            <a:ext cx="313583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1192" y="5195671"/>
            <a:ext cx="1800200" cy="32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a:off x="4107578" y="5228213"/>
            <a:ext cx="556667" cy="299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176446"/>
            <a:ext cx="8424936" cy="5373216"/>
          </a:xfrm>
        </p:spPr>
        <p:txBody>
          <a:bodyPr>
            <a:normAutofit/>
          </a:bodyPr>
          <a:lstStyle/>
          <a:p>
            <a:r>
              <a:rPr lang="zh-CN" altLang="en-US" dirty="0"/>
              <a:t>定义：</a:t>
            </a:r>
            <a:endParaRPr lang="en-US" altLang="zh-CN" dirty="0"/>
          </a:p>
          <a:p>
            <a:r>
              <a:rPr lang="zh-CN" altLang="en-US" dirty="0"/>
              <a:t>假设满足所有约束条件的模型集合为：</a:t>
            </a:r>
            <a:endParaRPr lang="en-US" altLang="zh-CN" dirty="0"/>
          </a:p>
          <a:p>
            <a:endParaRPr lang="en-US" altLang="zh-CN" dirty="0"/>
          </a:p>
          <a:p>
            <a:endParaRPr lang="en-US" altLang="zh-CN" dirty="0"/>
          </a:p>
          <a:p>
            <a:r>
              <a:rPr lang="zh-CN" altLang="en-US" dirty="0"/>
              <a:t>定义在条件概率分布</a:t>
            </a:r>
            <a:r>
              <a:rPr lang="en-US" altLang="zh-CN" dirty="0"/>
              <a:t>P(Y|X)</a:t>
            </a:r>
            <a:r>
              <a:rPr lang="zh-CN" altLang="en-US" dirty="0"/>
              <a:t>上的条件熵：</a:t>
            </a:r>
            <a:endParaRPr lang="en-US" altLang="zh-CN" dirty="0"/>
          </a:p>
          <a:p>
            <a:endParaRPr lang="en-US" altLang="zh-CN" dirty="0"/>
          </a:p>
          <a:p>
            <a:endParaRPr lang="en-US" altLang="zh-CN" dirty="0"/>
          </a:p>
          <a:p>
            <a:r>
              <a:rPr lang="zh-CN" altLang="en-US" dirty="0"/>
              <a:t>则模型集合</a:t>
            </a:r>
            <a:r>
              <a:rPr lang="en-US" altLang="zh-CN" dirty="0"/>
              <a:t>C</a:t>
            </a:r>
            <a:r>
              <a:rPr lang="zh-CN" altLang="en-US" dirty="0"/>
              <a:t>中条件熵</a:t>
            </a:r>
            <a:r>
              <a:rPr lang="en-US" altLang="zh-CN" dirty="0"/>
              <a:t>H(P)</a:t>
            </a:r>
            <a:r>
              <a:rPr lang="zh-CN" altLang="en-US" dirty="0"/>
              <a:t>最大的模型称为最大熵模型</a:t>
            </a:r>
            <a:endParaRPr lang="en-US" altLang="zh-CN" dirty="0"/>
          </a:p>
          <a:p>
            <a:endParaRPr lang="en-US" altLang="zh-CN"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1645" y="3323019"/>
            <a:ext cx="5776209"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642" y="4840742"/>
            <a:ext cx="4929265" cy="67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5831" y="1162843"/>
            <a:ext cx="10515600" cy="1325563"/>
          </a:xfrm>
        </p:spPr>
        <p:txBody>
          <a:bodyPr/>
          <a:lstStyle/>
          <a:p>
            <a:r>
              <a:rPr lang="zh-CN" altLang="en-US" dirty="0"/>
              <a:t>回顾</a:t>
            </a:r>
            <a:endParaRPr lang="zh-CN" altLang="en-US" dirty="0"/>
          </a:p>
        </p:txBody>
      </p:sp>
      <p:sp>
        <p:nvSpPr>
          <p:cNvPr id="3" name="内容占位符 2"/>
          <p:cNvSpPr>
            <a:spLocks noGrp="1"/>
          </p:cNvSpPr>
          <p:nvPr>
            <p:ph idx="1"/>
          </p:nvPr>
        </p:nvSpPr>
        <p:spPr>
          <a:xfrm>
            <a:off x="838200" y="2294548"/>
            <a:ext cx="10515600" cy="4351338"/>
          </a:xfrm>
        </p:spPr>
        <p:txBody>
          <a:bodyPr>
            <a:normAutofit lnSpcReduction="10000"/>
          </a:bodyPr>
          <a:lstStyle/>
          <a:p>
            <a:r>
              <a:rPr lang="en-US" altLang="zh-CN" dirty="0"/>
              <a:t>KNN</a:t>
            </a:r>
            <a:endParaRPr lang="en-US" altLang="zh-CN" dirty="0"/>
          </a:p>
          <a:p>
            <a:r>
              <a:rPr lang="zh-CN" altLang="en-US" dirty="0"/>
              <a:t>决策树</a:t>
            </a:r>
            <a:endParaRPr lang="en-US" altLang="zh-CN" dirty="0"/>
          </a:p>
          <a:p>
            <a:r>
              <a:rPr lang="zh-CN" altLang="en-US" dirty="0"/>
              <a:t>贝叶斯分类器</a:t>
            </a:r>
            <a:endParaRPr lang="en-US" altLang="zh-CN" dirty="0"/>
          </a:p>
          <a:p>
            <a:endParaRPr lang="en-US" altLang="zh-CN" dirty="0"/>
          </a:p>
          <a:p>
            <a:r>
              <a:rPr lang="zh-CN" altLang="en-US" dirty="0"/>
              <a:t>是否有一种算法</a:t>
            </a:r>
            <a:endParaRPr lang="en-US" altLang="zh-CN" dirty="0"/>
          </a:p>
          <a:p>
            <a:pPr lvl="1"/>
            <a:r>
              <a:rPr lang="zh-CN" altLang="en-US" dirty="0"/>
              <a:t>二分类、多类</a:t>
            </a:r>
            <a:endParaRPr lang="en-US" altLang="zh-CN" dirty="0"/>
          </a:p>
          <a:p>
            <a:pPr lvl="1"/>
            <a:r>
              <a:rPr lang="zh-CN" altLang="en-US" dirty="0"/>
              <a:t>输出连续值</a:t>
            </a:r>
            <a:endParaRPr lang="en-US" altLang="zh-CN" dirty="0"/>
          </a:p>
          <a:p>
            <a:pPr lvl="1"/>
            <a:r>
              <a:rPr lang="zh-CN" altLang="en-US" dirty="0"/>
              <a:t>预测</a:t>
            </a:r>
            <a:endParaRPr lang="en-US" altLang="zh-CN" dirty="0"/>
          </a:p>
          <a:p>
            <a:pPr lvl="1"/>
            <a:r>
              <a:rPr lang="zh-CN" altLang="en-US" dirty="0"/>
              <a:t>优化算法</a:t>
            </a:r>
            <a:endParaRPr lang="en-US" altLang="zh-CN" dirty="0"/>
          </a:p>
          <a:p>
            <a:pPr marL="393065" lvl="1" indent="0">
              <a:buNone/>
            </a:pPr>
            <a:r>
              <a:rPr lang="en-US" altLang="zh-CN" sz="2800" dirty="0">
                <a:solidFill>
                  <a:srgbClr val="FF0000"/>
                </a:solidFill>
              </a:rPr>
              <a:t>----</a:t>
            </a:r>
            <a:r>
              <a:rPr lang="zh-CN" altLang="en-US" sz="2800" dirty="0">
                <a:solidFill>
                  <a:srgbClr val="FF0000"/>
                </a:solidFill>
              </a:rPr>
              <a:t>回归</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7492" y="2287147"/>
            <a:ext cx="10515600" cy="4351338"/>
          </a:xfrm>
        </p:spPr>
        <p:txBody>
          <a:bodyPr/>
          <a:lstStyle/>
          <a:p>
            <a:r>
              <a:rPr lang="zh-CN" altLang="en-US" dirty="0"/>
              <a:t>最大熵模型的学习可以形式化为约束最优化问题。</a:t>
            </a:r>
            <a:endParaRPr lang="en-US" altLang="zh-CN" dirty="0"/>
          </a:p>
          <a:p>
            <a:r>
              <a:rPr lang="zh-CN" altLang="en-US" dirty="0"/>
              <a:t>对于给定的数据集以及特征函数：</a:t>
            </a:r>
            <a:r>
              <a:rPr lang="en-US" altLang="zh-CN" i="1" dirty="0"/>
              <a:t>f</a:t>
            </a:r>
            <a:r>
              <a:rPr lang="en-US" altLang="zh-CN" i="1" baseline="-25000" dirty="0"/>
              <a:t>i</a:t>
            </a:r>
            <a:r>
              <a:rPr lang="en-US" altLang="zh-CN" i="1" dirty="0"/>
              <a:t>(</a:t>
            </a:r>
            <a:r>
              <a:rPr lang="en-US" altLang="zh-CN" i="1" dirty="0" err="1"/>
              <a:t>x,y</a:t>
            </a:r>
            <a:r>
              <a:rPr lang="en-US" altLang="zh-CN" i="1" dirty="0"/>
              <a:t>)</a:t>
            </a:r>
            <a:endParaRPr lang="en-US" altLang="zh-CN" i="1" dirty="0"/>
          </a:p>
          <a:p>
            <a:r>
              <a:rPr lang="zh-CN" altLang="en-US" dirty="0"/>
              <a:t>最大熵模型的学习等价于约束最优化问题</a:t>
            </a:r>
            <a:r>
              <a:rPr lang="en-US" altLang="zh-CN" dirty="0"/>
              <a:t>:</a:t>
            </a:r>
            <a:endParaRPr lang="en-US" altLang="zh-CN" dirty="0"/>
          </a:p>
          <a:p>
            <a:endParaRPr lang="zh-CN" altLang="en-US" dirty="0"/>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4192" y="4387288"/>
            <a:ext cx="4158762" cy="138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441" y="4369595"/>
            <a:ext cx="3983163" cy="1589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最大熵模型的学习</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lnSpcReduction="10000"/>
          </a:bodyPr>
          <a:lstStyle/>
          <a:p>
            <a:r>
              <a:rPr lang="zh-CN" altLang="en-US" dirty="0"/>
              <a:t>这里，将约束最优化的原始问题转换为无约束最优化的对偶问题</a:t>
            </a:r>
            <a:r>
              <a:rPr lang="en-US" altLang="zh-CN" dirty="0"/>
              <a:t>,</a:t>
            </a:r>
            <a:r>
              <a:rPr lang="zh-CN" altLang="en-US" dirty="0"/>
              <a:t>通过求解对偶问题求解原始间题</a:t>
            </a:r>
            <a:r>
              <a:rPr lang="en-US" altLang="zh-CN" dirty="0"/>
              <a:t>:</a:t>
            </a:r>
            <a:endParaRPr lang="en-US" altLang="zh-CN" dirty="0"/>
          </a:p>
          <a:p>
            <a:r>
              <a:rPr lang="zh-CN" altLang="en-US" dirty="0"/>
              <a:t>引进拉格朗日乘子，定义拉格朗日函数：</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最优化原始问题 到 对偶问题：</a:t>
            </a:r>
            <a:endParaRPr lang="zh-CN" altLang="en-US" dirty="0"/>
          </a:p>
          <a:p>
            <a:endParaRPr lang="zh-CN" altLang="en-US" dirty="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568" y="3429430"/>
            <a:ext cx="5939970" cy="2234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208" y="5854404"/>
            <a:ext cx="210443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8401472" y="5962416"/>
            <a:ext cx="43204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9544" y="5850976"/>
            <a:ext cx="2304256" cy="50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最大熵模型的学习</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7994"/>
            <a:ext cx="10515600" cy="4351338"/>
          </a:xfrm>
        </p:spPr>
        <p:txBody>
          <a:bodyPr/>
          <a:lstStyle/>
          <a:p>
            <a:r>
              <a:rPr lang="zh-CN" altLang="en-US" dirty="0"/>
              <a:t>最优化原始问题 到 对偶问题：</a:t>
            </a:r>
            <a:endParaRPr lang="en-US" altLang="zh-CN" dirty="0"/>
          </a:p>
          <a:p>
            <a:endParaRPr lang="en-US" altLang="zh-CN" dirty="0"/>
          </a:p>
          <a:p>
            <a:endParaRPr lang="en-US" altLang="zh-CN" dirty="0"/>
          </a:p>
          <a:p>
            <a:r>
              <a:rPr lang="en-US" altLang="zh-CN" dirty="0"/>
              <a:t>L(</a:t>
            </a:r>
            <a:r>
              <a:rPr lang="en-US" altLang="zh-CN" dirty="0" err="1"/>
              <a:t>P,w</a:t>
            </a:r>
            <a:r>
              <a:rPr lang="en-US" altLang="zh-CN" dirty="0"/>
              <a:t>)</a:t>
            </a:r>
            <a:r>
              <a:rPr lang="zh-CN" altLang="en-US" dirty="0"/>
              <a:t>是</a:t>
            </a:r>
            <a:r>
              <a:rPr lang="en-US" altLang="zh-CN" dirty="0"/>
              <a:t>P</a:t>
            </a:r>
            <a:r>
              <a:rPr lang="zh-CN" altLang="en-US" dirty="0"/>
              <a:t>的凸函数，解的等价性（证明部分在</a:t>
            </a:r>
            <a:r>
              <a:rPr lang="en-US" altLang="zh-CN" dirty="0"/>
              <a:t>SVM</a:t>
            </a:r>
            <a:r>
              <a:rPr lang="zh-CN" altLang="en-US" dirty="0"/>
              <a:t>部分介绍）</a:t>
            </a:r>
            <a:endParaRPr lang="en-US" altLang="zh-CN" dirty="0"/>
          </a:p>
          <a:p>
            <a:r>
              <a:rPr lang="zh-CN" altLang="en-US" dirty="0"/>
              <a:t>先求极小化问题：                       是</a:t>
            </a:r>
            <a:r>
              <a:rPr lang="en-US" altLang="zh-CN" dirty="0"/>
              <a:t>w</a:t>
            </a:r>
            <a:r>
              <a:rPr lang="zh-CN" altLang="en-US" dirty="0"/>
              <a:t>的函数</a:t>
            </a:r>
            <a:r>
              <a:rPr lang="en-US" altLang="zh-CN" dirty="0"/>
              <a:t>,</a:t>
            </a:r>
            <a:endParaRPr lang="zh-CN" altLang="en-US" dirty="0"/>
          </a:p>
          <a:p>
            <a:endParaRPr lang="zh-CN" altLang="en-US" dirty="0"/>
          </a:p>
        </p:txBody>
      </p:sp>
      <p:pic>
        <p:nvPicPr>
          <p:cNvPr id="143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7648" y="2923018"/>
            <a:ext cx="210443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303912" y="3031030"/>
            <a:ext cx="43204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984" y="2919590"/>
            <a:ext cx="2304256" cy="50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004" y="4315333"/>
            <a:ext cx="1608956" cy="52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68" y="5073497"/>
            <a:ext cx="3939596"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2908" y="5810761"/>
            <a:ext cx="4104456"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最大熵模型的学习</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zh-CN" altLang="en-US" dirty="0"/>
              <a:t>求</a:t>
            </a:r>
            <a:r>
              <a:rPr lang="en-US" altLang="zh-CN" dirty="0"/>
              <a:t>L(</a:t>
            </a:r>
            <a:r>
              <a:rPr lang="en-US" altLang="zh-CN" dirty="0" err="1"/>
              <a:t>P,w</a:t>
            </a:r>
            <a:r>
              <a:rPr lang="en-US" altLang="zh-CN" dirty="0"/>
              <a:t>)</a:t>
            </a:r>
            <a:r>
              <a:rPr lang="zh-CN" altLang="en-US" dirty="0"/>
              <a:t>对</a:t>
            </a:r>
            <a:r>
              <a:rPr lang="en-US" altLang="zh-CN" dirty="0"/>
              <a:t>P(</a:t>
            </a:r>
            <a:r>
              <a:rPr lang="en-US" altLang="zh-CN" dirty="0" err="1"/>
              <a:t>y|x</a:t>
            </a:r>
            <a:r>
              <a:rPr lang="en-US" altLang="zh-CN" dirty="0"/>
              <a:t>)</a:t>
            </a:r>
            <a:r>
              <a:rPr lang="zh-CN" altLang="en-US" dirty="0"/>
              <a:t>的偏导数：</a:t>
            </a:r>
            <a:endParaRPr lang="en-US" altLang="zh-CN" dirty="0"/>
          </a:p>
          <a:p>
            <a:endParaRPr lang="en-US" altLang="zh-CN" dirty="0"/>
          </a:p>
          <a:p>
            <a:endParaRPr lang="en-US" altLang="zh-CN" dirty="0"/>
          </a:p>
          <a:p>
            <a:endParaRPr lang="en-US" altLang="zh-CN" dirty="0"/>
          </a:p>
          <a:p>
            <a:endParaRPr lang="en-US" altLang="zh-CN" dirty="0"/>
          </a:p>
          <a:p>
            <a:r>
              <a:rPr lang="zh-CN" altLang="en-US" dirty="0"/>
              <a:t>得：</a:t>
            </a:r>
            <a:endParaRPr lang="zh-CN" altLang="en-US"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9479" y="3100437"/>
            <a:ext cx="862542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5062487"/>
            <a:ext cx="8052172" cy="139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最大熵模型的学习</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70662"/>
            <a:ext cx="10515600" cy="4351338"/>
          </a:xfrm>
        </p:spPr>
        <p:txBody>
          <a:bodyPr>
            <a:normAutofit/>
          </a:bodyPr>
          <a:lstStyle/>
          <a:p>
            <a:r>
              <a:rPr lang="zh-CN" altLang="en-US" dirty="0"/>
              <a:t>由：</a:t>
            </a:r>
            <a:endParaRPr lang="en-US" altLang="zh-CN" dirty="0"/>
          </a:p>
          <a:p>
            <a:endParaRPr lang="en-US" altLang="zh-CN" dirty="0"/>
          </a:p>
          <a:p>
            <a:r>
              <a:rPr lang="zh-CN" altLang="en-US" dirty="0"/>
              <a:t>得： </a:t>
            </a:r>
            <a:r>
              <a:rPr lang="en-GB" altLang="zh-CN" dirty="0"/>
              <a:t>						</a:t>
            </a:r>
            <a:r>
              <a:rPr lang="en-US" altLang="zh-CN" dirty="0"/>
              <a:t>(6.22)</a:t>
            </a:r>
            <a:endParaRPr lang="en-US" altLang="zh-CN" dirty="0"/>
          </a:p>
          <a:p>
            <a:endParaRPr lang="en-US" altLang="zh-CN" dirty="0"/>
          </a:p>
          <a:p>
            <a:pPr marL="0" indent="0">
              <a:buNone/>
            </a:pPr>
            <a:r>
              <a:rPr lang="zh-CN" altLang="en-US" dirty="0"/>
              <a:t>规范化因子：                                                     </a:t>
            </a:r>
            <a:r>
              <a:rPr lang="en-US" altLang="zh-CN" dirty="0"/>
              <a:t>(6.23)</a:t>
            </a:r>
            <a:endParaRPr lang="en-US" altLang="zh-CN" dirty="0"/>
          </a:p>
          <a:p>
            <a:pPr marL="0" indent="0">
              <a:buNone/>
            </a:pPr>
            <a:endParaRPr lang="en-US" altLang="zh-CN" dirty="0"/>
          </a:p>
          <a:p>
            <a:pPr marL="0" indent="0">
              <a:buNone/>
            </a:pPr>
            <a:r>
              <a:rPr lang="zh-CN" altLang="en-US" dirty="0"/>
              <a:t>模型                         就是</a:t>
            </a:r>
            <a:r>
              <a:rPr lang="zh-CN" altLang="en-US" dirty="0">
                <a:solidFill>
                  <a:srgbClr val="FF0000"/>
                </a:solidFill>
              </a:rPr>
              <a:t>最大熵模型</a:t>
            </a:r>
            <a:endParaRPr lang="en-US" altLang="zh-CN" dirty="0">
              <a:solidFill>
                <a:srgbClr val="FF0000"/>
              </a:solidFill>
            </a:endParaRPr>
          </a:p>
          <a:p>
            <a:pPr marL="0" indent="0">
              <a:buNone/>
            </a:pPr>
            <a:r>
              <a:rPr lang="zh-CN" altLang="en-US" dirty="0"/>
              <a:t>求解对偶问题外部的极大化问题：</a:t>
            </a:r>
            <a:endParaRPr lang="en-US" altLang="zh-CN" dirty="0"/>
          </a:p>
          <a:p>
            <a:endParaRPr lang="en-US" altLang="zh-CN" dirty="0"/>
          </a:p>
          <a:p>
            <a:endParaRPr lang="en-US" altLang="zh-CN" dirty="0"/>
          </a:p>
          <a:p>
            <a:endParaRPr lang="zh-CN" altLang="en-US" dirty="0"/>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5560" y="2231746"/>
            <a:ext cx="1692710" cy="677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3027244"/>
            <a:ext cx="4372710" cy="81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711" y="4160305"/>
            <a:ext cx="3783100" cy="81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940" y="5313224"/>
            <a:ext cx="172819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2594" y="6332292"/>
            <a:ext cx="128379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5700" y="6312837"/>
            <a:ext cx="2119340" cy="468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2758" y="6324251"/>
            <a:ext cx="2316256" cy="44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最大熵模型的学习</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82825"/>
            <a:ext cx="10515600" cy="4351338"/>
          </a:xfrm>
        </p:spPr>
        <p:txBody>
          <a:bodyPr/>
          <a:lstStyle/>
          <a:p>
            <a:r>
              <a:rPr lang="zh-CN" altLang="en-US" dirty="0"/>
              <a:t>原例子中的最大熵模型：</a:t>
            </a:r>
            <a:endParaRPr lang="zh-CN" alt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13611" y="2215706"/>
            <a:ext cx="4896544" cy="242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892" y="5110336"/>
            <a:ext cx="8604956" cy="80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6152660"/>
            <a:ext cx="2142238" cy="54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533269"/>
            <a:ext cx="8424936" cy="4839816"/>
          </a:xfrm>
        </p:spPr>
        <p:txBody>
          <a:bodyPr>
            <a:normAutofit/>
          </a:bodyPr>
          <a:lstStyle/>
          <a:p>
            <a:endParaRPr lang="en-US" altLang="zh-CN" dirty="0"/>
          </a:p>
          <a:p>
            <a:pPr marL="0" indent="0">
              <a:buNone/>
            </a:pPr>
            <a:r>
              <a:rPr lang="en-US" altLang="zh-CN" dirty="0"/>
              <a:t>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解得：</a:t>
            </a:r>
            <a:endParaRPr lang="zh-CN" altLang="en-US" dirty="0"/>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1268760"/>
            <a:ext cx="3960440" cy="413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236" y="5708586"/>
            <a:ext cx="3718769"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533269"/>
            <a:ext cx="8424936" cy="4839816"/>
          </a:xfrm>
        </p:spPr>
        <p:txBody>
          <a:bodyPr>
            <a:normAutofit/>
          </a:bodyPr>
          <a:lstStyle/>
          <a:p>
            <a:endParaRPr lang="en-US" altLang="zh-CN" dirty="0"/>
          </a:p>
          <a:p>
            <a:endParaRPr lang="en-US" altLang="zh-CN" dirty="0"/>
          </a:p>
          <a:p>
            <a:r>
              <a:rPr lang="zh-CN" altLang="en-US" dirty="0"/>
              <a:t>得：</a:t>
            </a:r>
            <a:endParaRPr lang="en-US" altLang="zh-CN" dirty="0"/>
          </a:p>
          <a:p>
            <a:endParaRPr lang="en-US" altLang="zh-CN" dirty="0"/>
          </a:p>
          <a:p>
            <a:endParaRPr lang="en-US" altLang="zh-CN" dirty="0"/>
          </a:p>
          <a:p>
            <a:r>
              <a:rPr lang="zh-CN" altLang="en-US" dirty="0"/>
              <a:t>对</a:t>
            </a:r>
            <a:r>
              <a:rPr lang="en-US" altLang="zh-CN" dirty="0" err="1"/>
              <a:t>wi</a:t>
            </a:r>
            <a:r>
              <a:rPr lang="zh-CN" altLang="en-US" dirty="0"/>
              <a:t>求偏导并令为</a:t>
            </a:r>
            <a:r>
              <a:rPr lang="en-US" altLang="zh-CN" dirty="0"/>
              <a:t>0</a:t>
            </a:r>
            <a:r>
              <a:rPr lang="zh-CN" altLang="en-US" dirty="0"/>
              <a:t>：</a:t>
            </a:r>
            <a:endParaRPr lang="en-US" altLang="zh-CN" dirty="0"/>
          </a:p>
          <a:p>
            <a:pPr marL="0" indent="0">
              <a:buNone/>
            </a:pPr>
            <a:r>
              <a:rPr lang="en-US" altLang="zh-CN" dirty="0"/>
              <a:t>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9096" y="1556792"/>
            <a:ext cx="7279312" cy="78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846" y="2708921"/>
            <a:ext cx="5926008" cy="74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0446" y="4497311"/>
            <a:ext cx="2077442" cy="202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663952" y="5301208"/>
            <a:ext cx="46480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4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7" y="4581128"/>
            <a:ext cx="229680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8048" y="5481228"/>
            <a:ext cx="3153706" cy="68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例子：</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最大熵模型就是</a:t>
            </a:r>
            <a:r>
              <a:rPr lang="en-US" altLang="zh-CN" dirty="0"/>
              <a:t>(6.22),(6.23)</a:t>
            </a:r>
            <a:r>
              <a:rPr lang="zh-CN" altLang="en-US" dirty="0"/>
              <a:t>表示的条件概率分布，</a:t>
            </a:r>
            <a:endParaRPr lang="en-US" altLang="zh-CN" dirty="0"/>
          </a:p>
          <a:p>
            <a:r>
              <a:rPr lang="zh-CN" altLang="en-US" dirty="0"/>
              <a:t>证明：对偶函数的极大化等价于最大熵模型的极大似然估计</a:t>
            </a:r>
            <a:r>
              <a:rPr lang="en-US" altLang="zh-CN" dirty="0"/>
              <a:t>.</a:t>
            </a:r>
            <a:endParaRPr lang="en-US" altLang="zh-CN" dirty="0"/>
          </a:p>
          <a:p>
            <a:r>
              <a:rPr lang="zh-CN" altLang="en-US" dirty="0"/>
              <a:t> 已知训练数据的经验概率分布</a:t>
            </a:r>
            <a:r>
              <a:rPr lang="en-US" altLang="zh-CN" dirty="0"/>
              <a:t>              </a:t>
            </a:r>
            <a:r>
              <a:rPr lang="zh-CN" altLang="en-US" dirty="0"/>
              <a:t>，条件概率分布</a:t>
            </a:r>
            <a:r>
              <a:rPr lang="en-US" altLang="zh-CN" dirty="0"/>
              <a:t>P(Y|X)</a:t>
            </a:r>
            <a:r>
              <a:rPr lang="zh-CN" altLang="en-US" dirty="0"/>
              <a:t>的对数似然函数表示为：</a:t>
            </a:r>
            <a:endParaRPr lang="zh-CN" altLang="en-US" dirty="0"/>
          </a:p>
          <a:p>
            <a:endParaRPr lang="en-US" altLang="zh-CN" dirty="0"/>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90456" y="3212976"/>
            <a:ext cx="116112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629" y="4229349"/>
            <a:ext cx="6196851" cy="68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282" y="5021437"/>
            <a:ext cx="614915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极大似然估计</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而：</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3513" y="2429149"/>
            <a:ext cx="8818083"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极大似然估计</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51584" y="2668779"/>
          <a:ext cx="2016224" cy="2520280"/>
        </p:xfrm>
        <a:graphic>
          <a:graphicData uri="http://schemas.openxmlformats.org/drawingml/2006/table">
            <a:tbl>
              <a:tblPr/>
              <a:tblGrid>
                <a:gridCol w="792088"/>
                <a:gridCol w="1224136"/>
              </a:tblGrid>
              <a:tr h="720080">
                <a:tc>
                  <a:txBody>
                    <a:bodyPr/>
                    <a:lstStyle/>
                    <a:p>
                      <a:r>
                        <a:rPr lang="zh-CN" altLang="en-US" sz="2000" dirty="0"/>
                        <a:t>面积</a:t>
                      </a:r>
                      <a:r>
                        <a:rPr lang="en-US" altLang="zh-CN" sz="2000" dirty="0"/>
                        <a:t>(</a:t>
                      </a:r>
                      <a:r>
                        <a:rPr lang="en-US" sz="2000" dirty="0"/>
                        <a:t>m^2) </a:t>
                      </a:r>
                      <a:endParaRPr lang="en-US" sz="2000" dirty="0"/>
                    </a:p>
                  </a:txBody>
                  <a:tcPr marL="0" marR="0" marT="0" marB="0">
                    <a:lnL>
                      <a:noFill/>
                    </a:lnL>
                    <a:lnR>
                      <a:noFill/>
                    </a:lnR>
                    <a:lnT>
                      <a:noFill/>
                    </a:lnT>
                    <a:lnB>
                      <a:noFill/>
                    </a:lnB>
                  </a:tcPr>
                </a:tc>
                <a:tc>
                  <a:txBody>
                    <a:bodyPr/>
                    <a:lstStyle/>
                    <a:p>
                      <a:r>
                        <a:rPr lang="zh-CN" altLang="en-US" sz="2000" dirty="0"/>
                        <a:t>销售价钱（万元）</a:t>
                      </a:r>
                      <a:endParaRPr lang="zh-CN" altLang="en-US" sz="2000" dirty="0"/>
                    </a:p>
                  </a:txBody>
                  <a:tcPr marL="0" marR="0" marT="0" marB="0">
                    <a:lnL>
                      <a:noFill/>
                    </a:lnL>
                    <a:lnR>
                      <a:noFill/>
                    </a:lnR>
                    <a:lnT>
                      <a:noFill/>
                    </a:lnT>
                    <a:lnB>
                      <a:noFill/>
                    </a:lnB>
                  </a:tcPr>
                </a:tc>
              </a:tr>
              <a:tr h="360040">
                <a:tc>
                  <a:txBody>
                    <a:bodyPr/>
                    <a:lstStyle/>
                    <a:p>
                      <a:r>
                        <a:rPr lang="en-US" altLang="zh-CN" sz="2000" dirty="0"/>
                        <a:t>123</a:t>
                      </a:r>
                      <a:endParaRPr lang="en-US" altLang="zh-CN" sz="2000" dirty="0"/>
                    </a:p>
                  </a:txBody>
                  <a:tcPr marL="0" marR="0" marT="0" marB="0">
                    <a:lnL>
                      <a:noFill/>
                    </a:lnL>
                    <a:lnR>
                      <a:noFill/>
                    </a:lnR>
                    <a:lnT>
                      <a:noFill/>
                    </a:lnT>
                    <a:lnB>
                      <a:noFill/>
                    </a:lnB>
                  </a:tcPr>
                </a:tc>
                <a:tc>
                  <a:txBody>
                    <a:bodyPr/>
                    <a:lstStyle/>
                    <a:p>
                      <a:r>
                        <a:rPr lang="en-US" altLang="zh-CN" sz="2000" dirty="0"/>
                        <a:t>250</a:t>
                      </a:r>
                      <a:endParaRPr lang="en-US" altLang="zh-CN" sz="2000" dirty="0"/>
                    </a:p>
                  </a:txBody>
                  <a:tcPr marL="0" marR="0" marT="0" marB="0">
                    <a:lnL>
                      <a:noFill/>
                    </a:lnL>
                    <a:lnR>
                      <a:noFill/>
                    </a:lnR>
                    <a:lnT>
                      <a:noFill/>
                    </a:lnT>
                    <a:lnB>
                      <a:noFill/>
                    </a:lnB>
                  </a:tcPr>
                </a:tc>
              </a:tr>
              <a:tr h="360040">
                <a:tc>
                  <a:txBody>
                    <a:bodyPr/>
                    <a:lstStyle/>
                    <a:p>
                      <a:r>
                        <a:rPr lang="en-US" altLang="zh-CN" sz="2000"/>
                        <a:t>150</a:t>
                      </a:r>
                      <a:endParaRPr lang="en-US" altLang="zh-CN" sz="2000"/>
                    </a:p>
                  </a:txBody>
                  <a:tcPr marL="0" marR="0" marT="0" marB="0">
                    <a:lnL>
                      <a:noFill/>
                    </a:lnL>
                    <a:lnR>
                      <a:noFill/>
                    </a:lnR>
                    <a:lnT>
                      <a:noFill/>
                    </a:lnT>
                    <a:lnB>
                      <a:noFill/>
                    </a:lnB>
                  </a:tcPr>
                </a:tc>
                <a:tc>
                  <a:txBody>
                    <a:bodyPr/>
                    <a:lstStyle/>
                    <a:p>
                      <a:r>
                        <a:rPr lang="en-US" altLang="zh-CN" sz="2000" dirty="0"/>
                        <a:t>320</a:t>
                      </a:r>
                      <a:endParaRPr lang="en-US" altLang="zh-CN" sz="2000" dirty="0"/>
                    </a:p>
                  </a:txBody>
                  <a:tcPr marL="0" marR="0" marT="0" marB="0">
                    <a:lnL>
                      <a:noFill/>
                    </a:lnL>
                    <a:lnR>
                      <a:noFill/>
                    </a:lnR>
                    <a:lnT>
                      <a:noFill/>
                    </a:lnT>
                    <a:lnB>
                      <a:noFill/>
                    </a:lnB>
                  </a:tcPr>
                </a:tc>
              </a:tr>
              <a:tr h="360040">
                <a:tc>
                  <a:txBody>
                    <a:bodyPr/>
                    <a:lstStyle/>
                    <a:p>
                      <a:r>
                        <a:rPr lang="en-US" altLang="zh-CN" sz="2000"/>
                        <a:t>87</a:t>
                      </a:r>
                      <a:endParaRPr lang="en-US" altLang="zh-CN" sz="2000"/>
                    </a:p>
                  </a:txBody>
                  <a:tcPr marL="0" marR="0" marT="0" marB="0">
                    <a:lnL>
                      <a:noFill/>
                    </a:lnL>
                    <a:lnR>
                      <a:noFill/>
                    </a:lnR>
                    <a:lnT>
                      <a:noFill/>
                    </a:lnT>
                    <a:lnB>
                      <a:noFill/>
                    </a:lnB>
                  </a:tcPr>
                </a:tc>
                <a:tc>
                  <a:txBody>
                    <a:bodyPr/>
                    <a:lstStyle/>
                    <a:p>
                      <a:r>
                        <a:rPr lang="en-US" altLang="zh-CN" sz="2000" dirty="0"/>
                        <a:t>160</a:t>
                      </a:r>
                      <a:endParaRPr lang="en-US" altLang="zh-CN" sz="2000" dirty="0"/>
                    </a:p>
                  </a:txBody>
                  <a:tcPr marL="0" marR="0" marT="0" marB="0">
                    <a:lnL>
                      <a:noFill/>
                    </a:lnL>
                    <a:lnR>
                      <a:noFill/>
                    </a:lnR>
                    <a:lnT>
                      <a:noFill/>
                    </a:lnT>
                    <a:lnB>
                      <a:noFill/>
                    </a:lnB>
                  </a:tcPr>
                </a:tc>
              </a:tr>
              <a:tr h="360040">
                <a:tc>
                  <a:txBody>
                    <a:bodyPr/>
                    <a:lstStyle/>
                    <a:p>
                      <a:r>
                        <a:rPr lang="en-US" altLang="zh-CN" sz="2000"/>
                        <a:t>102</a:t>
                      </a:r>
                      <a:endParaRPr lang="en-US" altLang="zh-CN" sz="2000"/>
                    </a:p>
                  </a:txBody>
                  <a:tcPr marL="0" marR="0" marT="0" marB="0">
                    <a:lnL>
                      <a:noFill/>
                    </a:lnL>
                    <a:lnR>
                      <a:noFill/>
                    </a:lnR>
                    <a:lnT>
                      <a:noFill/>
                    </a:lnT>
                    <a:lnB>
                      <a:noFill/>
                    </a:lnB>
                  </a:tcPr>
                </a:tc>
                <a:tc>
                  <a:txBody>
                    <a:bodyPr/>
                    <a:lstStyle/>
                    <a:p>
                      <a:r>
                        <a:rPr lang="en-US" altLang="zh-CN" sz="2000" dirty="0"/>
                        <a:t>220</a:t>
                      </a:r>
                      <a:endParaRPr lang="en-US" altLang="zh-CN" sz="2000" dirty="0"/>
                    </a:p>
                  </a:txBody>
                  <a:tcPr marL="0" marR="0" marT="0" marB="0">
                    <a:lnL>
                      <a:noFill/>
                    </a:lnL>
                    <a:lnR>
                      <a:noFill/>
                    </a:lnR>
                    <a:lnT>
                      <a:noFill/>
                    </a:lnT>
                    <a:lnB>
                      <a:noFill/>
                    </a:lnB>
                  </a:tcPr>
                </a:tc>
              </a:tr>
              <a:tr h="360040">
                <a:tc>
                  <a:txBody>
                    <a:bodyPr/>
                    <a:lstStyle/>
                    <a:p>
                      <a:r>
                        <a:rPr lang="en-US" altLang="zh-CN" sz="2000"/>
                        <a:t>…</a:t>
                      </a:r>
                      <a:endParaRPr lang="en-US" altLang="zh-CN" sz="2000"/>
                    </a:p>
                  </a:txBody>
                  <a:tcPr marL="0" marR="0" marT="0" marB="0">
                    <a:lnL>
                      <a:noFill/>
                    </a:lnL>
                    <a:lnR>
                      <a:noFill/>
                    </a:lnR>
                    <a:lnT>
                      <a:noFill/>
                    </a:lnT>
                    <a:lnB>
                      <a:noFill/>
                    </a:lnB>
                  </a:tcPr>
                </a:tc>
                <a:tc>
                  <a:txBody>
                    <a:bodyPr/>
                    <a:lstStyle/>
                    <a:p>
                      <a:r>
                        <a:rPr lang="en-US" altLang="zh-CN" sz="2000" dirty="0"/>
                        <a:t>…</a:t>
                      </a:r>
                      <a:endParaRPr lang="en-US" altLang="zh-CN" sz="2000" dirty="0"/>
                    </a:p>
                  </a:txBody>
                  <a:tcPr marL="0" marR="0" marT="0" marB="0">
                    <a:lnL>
                      <a:noFill/>
                    </a:lnL>
                    <a:lnR>
                      <a:noFill/>
                    </a:lnR>
                    <a:lnT>
                      <a:noFill/>
                    </a:lnT>
                    <a:lnB>
                      <a:noFill/>
                    </a:lnB>
                  </a:tcPr>
                </a:tc>
              </a:tr>
            </a:tbl>
          </a:graphicData>
        </a:graphic>
      </p:graphicFrame>
      <p:pic>
        <p:nvPicPr>
          <p:cNvPr id="5122" name="Picture 2" descr="http://images.cnblogs.com/cnblogs_com/jerrylead/201103/20110305220902418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66853" y="1660668"/>
            <a:ext cx="3024336" cy="195321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images.cnblogs.com/cnblogs_com/jerrylead/201103/2011030522090481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586" y="3964924"/>
            <a:ext cx="2835732" cy="196138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images.cnblogs.com/cnblogs_com/jerrylead/201103/2011030522090840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303" y="6243391"/>
            <a:ext cx="3320566" cy="40123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回归</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06271"/>
            <a:ext cx="10515600" cy="4351338"/>
          </a:xfrm>
        </p:spPr>
        <p:txBody>
          <a:bodyPr/>
          <a:lstStyle/>
          <a:p>
            <a:r>
              <a:rPr lang="zh-CN" altLang="en-US" dirty="0"/>
              <a:t>最大熵模型与逻辑斯谛回归模型有类似的形式，它们又称为对数线性模型</a:t>
            </a:r>
            <a:r>
              <a:rPr lang="en-US" altLang="zh-CN" dirty="0"/>
              <a:t>(log linear model). </a:t>
            </a:r>
            <a:r>
              <a:rPr lang="zh-CN" altLang="en-US" dirty="0"/>
              <a:t>模型学习就是在给定的训练数据条件下对模型进行极大似然估计或正则化的极大似然估计。</a:t>
            </a:r>
            <a:endParaRPr lang="en-US" altLang="zh-CN" dirty="0"/>
          </a:p>
          <a:p>
            <a:endParaRPr lang="zh-CN" altLang="en-US"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极大似然估计</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zh-CN" altLang="en-US" dirty="0"/>
              <a:t>逻辑斯谛回归模型、最大熵模型学习归结为以似然函数为目标函数的最优化问题，通常通过迭代算法求解，它是光滑的凸函数，因此多种最优化的方法都适用。</a:t>
            </a:r>
            <a:endParaRPr lang="en-US" altLang="zh-CN" dirty="0"/>
          </a:p>
          <a:p>
            <a:r>
              <a:rPr lang="zh-CN" altLang="en-US" dirty="0"/>
              <a:t>常用的方法有：</a:t>
            </a:r>
            <a:endParaRPr lang="en-US" altLang="zh-CN" dirty="0"/>
          </a:p>
          <a:p>
            <a:pPr lvl="1"/>
            <a:r>
              <a:rPr lang="zh-CN" altLang="en-US" dirty="0"/>
              <a:t>改进的迭代尺度法</a:t>
            </a:r>
            <a:endParaRPr lang="en-US" altLang="zh-CN" dirty="0"/>
          </a:p>
          <a:p>
            <a:pPr lvl="1"/>
            <a:r>
              <a:rPr lang="zh-CN" altLang="en-US" dirty="0"/>
              <a:t>梯度下降法</a:t>
            </a:r>
            <a:endParaRPr lang="en-US" altLang="zh-CN" dirty="0"/>
          </a:p>
          <a:p>
            <a:pPr lvl="1"/>
            <a:r>
              <a:rPr lang="zh-CN" altLang="en-US" dirty="0">
                <a:solidFill>
                  <a:srgbClr val="C00000"/>
                </a:solidFill>
              </a:rPr>
              <a:t>牛顿法</a:t>
            </a:r>
            <a:endParaRPr lang="en-US" altLang="zh-CN" dirty="0">
              <a:solidFill>
                <a:srgbClr val="C00000"/>
              </a:solidFill>
            </a:endParaRPr>
          </a:p>
          <a:p>
            <a:pPr lvl="1"/>
            <a:r>
              <a:rPr lang="zh-CN" altLang="en-US" dirty="0">
                <a:solidFill>
                  <a:srgbClr val="C00000"/>
                </a:solidFill>
              </a:rPr>
              <a:t>拟牛顿法</a:t>
            </a:r>
            <a:endParaRPr lang="en-US" altLang="zh-CN" dirty="0">
              <a:solidFill>
                <a:srgbClr val="C00000"/>
              </a:solidFill>
            </a:endParaRPr>
          </a:p>
          <a:p>
            <a:endParaRPr lang="zh-CN" altLang="en-US"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模型学习的最优化算法</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zh-CN" altLang="en-US" dirty="0"/>
              <a:t>最优化方法</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zh-CN" altLang="en-US" dirty="0"/>
              <a:t>梯度下降法</a:t>
            </a:r>
            <a:r>
              <a:rPr lang="en-US" altLang="zh-CN" dirty="0"/>
              <a:t>(gradient descent)</a:t>
            </a:r>
            <a:endParaRPr lang="en-US" altLang="zh-CN" dirty="0"/>
          </a:p>
          <a:p>
            <a:r>
              <a:rPr lang="zh-CN" altLang="en-US" dirty="0"/>
              <a:t>最速下降法</a:t>
            </a:r>
            <a:r>
              <a:rPr lang="en-US" altLang="zh-CN" dirty="0"/>
              <a:t>(steepest descent)</a:t>
            </a:r>
            <a:endParaRPr lang="en-US" altLang="zh-CN" dirty="0"/>
          </a:p>
          <a:p>
            <a:r>
              <a:rPr lang="zh-CN" altLang="en-US" dirty="0"/>
              <a:t>梯度下降法是一种迭代算法</a:t>
            </a:r>
            <a:r>
              <a:rPr lang="en-US" altLang="zh-CN" dirty="0"/>
              <a:t>.</a:t>
            </a:r>
            <a:r>
              <a:rPr lang="zh-CN" altLang="en-US" dirty="0"/>
              <a:t>选取适当的初值</a:t>
            </a:r>
            <a:r>
              <a:rPr lang="en-US" altLang="zh-CN" dirty="0"/>
              <a:t>x</a:t>
            </a:r>
            <a:r>
              <a:rPr lang="en-US" altLang="zh-CN" baseline="30000" dirty="0"/>
              <a:t>(0)</a:t>
            </a:r>
            <a:r>
              <a:rPr lang="zh-CN" altLang="en-US" dirty="0"/>
              <a:t>，不断迭代，更新</a:t>
            </a:r>
            <a:r>
              <a:rPr lang="en-US" altLang="zh-CN" dirty="0"/>
              <a:t>x</a:t>
            </a:r>
            <a:r>
              <a:rPr lang="zh-CN" altLang="en-US" dirty="0"/>
              <a:t>的值，进行目标函数的极小化，直到收敛。由于负梯度方向是使函数值下降最快的方向，在迭代的每一步，以负梯度方向更新</a:t>
            </a:r>
            <a:r>
              <a:rPr lang="en-US" altLang="zh-CN" dirty="0"/>
              <a:t>x</a:t>
            </a:r>
            <a:r>
              <a:rPr lang="zh-CN" altLang="en-US" dirty="0"/>
              <a:t>的值，从而达到减少函数值的目的</a:t>
            </a:r>
            <a:r>
              <a:rPr lang="en-US" altLang="zh-CN" dirty="0"/>
              <a:t>.</a:t>
            </a:r>
            <a:endParaRPr lang="zh-CN" altLang="en-US"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梯度下降法</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假设</a:t>
            </a:r>
            <a:r>
              <a:rPr lang="en-US" altLang="zh-CN" dirty="0"/>
              <a:t>f(x)</a:t>
            </a:r>
            <a:r>
              <a:rPr lang="zh-CN" altLang="en-US" dirty="0"/>
              <a:t>具有一阶连续偏导数的函数：</a:t>
            </a:r>
            <a:endParaRPr lang="en-US" altLang="zh-CN" dirty="0"/>
          </a:p>
          <a:p>
            <a:endParaRPr lang="en-US" altLang="zh-CN" dirty="0"/>
          </a:p>
          <a:p>
            <a:r>
              <a:rPr lang="zh-CN" altLang="en-US" dirty="0"/>
              <a:t>一阶泰勒展开：</a:t>
            </a:r>
            <a:endParaRPr lang="en-US" altLang="zh-CN" dirty="0"/>
          </a:p>
          <a:p>
            <a:endParaRPr lang="en-US" altLang="zh-CN" dirty="0"/>
          </a:p>
          <a:p>
            <a:r>
              <a:rPr lang="en-US" altLang="zh-CN" dirty="0"/>
              <a:t> f(x)</a:t>
            </a:r>
            <a:r>
              <a:rPr lang="zh-CN" altLang="en-US" dirty="0"/>
              <a:t>在</a:t>
            </a:r>
            <a:r>
              <a:rPr lang="en-US" altLang="zh-CN" dirty="0"/>
              <a:t>x</a:t>
            </a:r>
            <a:r>
              <a:rPr lang="en-US" altLang="zh-CN" baseline="30000" dirty="0"/>
              <a:t>(k)</a:t>
            </a:r>
            <a:r>
              <a:rPr lang="zh-CN" altLang="en-US" dirty="0"/>
              <a:t>的梯度值：</a:t>
            </a:r>
            <a:endParaRPr lang="en-US" altLang="zh-CN" dirty="0"/>
          </a:p>
          <a:p>
            <a:endParaRPr lang="en-US" altLang="zh-CN" dirty="0"/>
          </a:p>
          <a:p>
            <a:endParaRPr lang="en-US" altLang="zh-CN" dirty="0"/>
          </a:p>
          <a:p>
            <a:r>
              <a:rPr lang="zh-CN" altLang="en-US" dirty="0"/>
              <a:t>负梯度方向：</a:t>
            </a:r>
            <a:endParaRPr lang="en-US" altLang="zh-C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44397" y="2127353"/>
            <a:ext cx="1279527"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474" y="3230444"/>
            <a:ext cx="394418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647" y="4715058"/>
            <a:ext cx="2561520" cy="46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801" y="4238084"/>
            <a:ext cx="3240360" cy="39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474" y="5695157"/>
            <a:ext cx="185163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0578" y="6173565"/>
            <a:ext cx="4649659"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梯度下降法</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76610"/>
            <a:ext cx="10515600" cy="4351338"/>
          </a:xfrm>
        </p:spPr>
        <p:txBody>
          <a:bodyPr/>
          <a:lstStyle/>
          <a:p>
            <a:r>
              <a:rPr lang="zh-CN" altLang="en-US" dirty="0"/>
              <a:t>牛顿法（</a:t>
            </a:r>
            <a:r>
              <a:rPr lang="en-US" altLang="zh-CN" dirty="0"/>
              <a:t>Newton method</a:t>
            </a:r>
            <a:r>
              <a:rPr lang="zh-CN" altLang="en-US" dirty="0"/>
              <a:t>）</a:t>
            </a:r>
            <a:endParaRPr lang="en-US" altLang="zh-CN" dirty="0"/>
          </a:p>
          <a:p>
            <a:r>
              <a:rPr lang="zh-CN" altLang="en-US" dirty="0"/>
              <a:t>拟牛顿法（</a:t>
            </a:r>
            <a:r>
              <a:rPr lang="en-US" altLang="zh-CN" dirty="0"/>
              <a:t>quasi Newton method</a:t>
            </a:r>
            <a:r>
              <a:rPr lang="zh-CN" altLang="en-US" dirty="0"/>
              <a:t>）</a:t>
            </a:r>
            <a:endParaRPr lang="en-US" altLang="zh-CN" dirty="0"/>
          </a:p>
          <a:p>
            <a:r>
              <a:rPr lang="zh-CN" altLang="en-US" dirty="0"/>
              <a:t>有收敛速度快的优点</a:t>
            </a:r>
            <a:r>
              <a:rPr lang="en-US" altLang="zh-CN" dirty="0"/>
              <a:t>.</a:t>
            </a:r>
            <a:endParaRPr lang="en-US" altLang="zh-CN" dirty="0"/>
          </a:p>
          <a:p>
            <a:endParaRPr lang="en-US" altLang="zh-CN" dirty="0"/>
          </a:p>
          <a:p>
            <a:r>
              <a:rPr lang="zh-CN" altLang="en-US" dirty="0"/>
              <a:t>牛顿法是迭代算法，每一步需要求解目标函数的海赛矩阵的逆矩阵，计算比较复杂。</a:t>
            </a:r>
            <a:endParaRPr lang="en-US" altLang="zh-CN" dirty="0"/>
          </a:p>
          <a:p>
            <a:r>
              <a:rPr lang="zh-CN" altLang="en-US" dirty="0"/>
              <a:t>拟牛顿法通过正定矩阵近似海赛矩阵的逆矩阵或海赛矩阵，简化了这一计算过程。</a:t>
            </a:r>
            <a:endParaRPr lang="en-US" altLang="zh-CN" dirty="0"/>
          </a:p>
          <a:p>
            <a:endParaRPr lang="zh-CN" altLang="en-US"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无约束最优化问题</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a:bodyPr>
          <a:lstStyle/>
          <a:p>
            <a:r>
              <a:rPr lang="zh-CN" altLang="en-US" dirty="0"/>
              <a:t>无约束最优化问题：</a:t>
            </a:r>
            <a:endParaRPr lang="en-US" altLang="zh-CN" dirty="0"/>
          </a:p>
          <a:p>
            <a:pPr marL="0" indent="0">
              <a:buNone/>
            </a:pPr>
            <a:endParaRPr lang="en-US" altLang="zh-CN" dirty="0"/>
          </a:p>
          <a:p>
            <a:r>
              <a:rPr lang="zh-CN" altLang="en-US" dirty="0"/>
              <a:t>假设</a:t>
            </a:r>
            <a:r>
              <a:rPr lang="en-US" altLang="zh-CN" dirty="0"/>
              <a:t>f(x)</a:t>
            </a:r>
            <a:r>
              <a:rPr lang="zh-CN" altLang="en-US" dirty="0"/>
              <a:t>具有二阶连续偏导数，若第</a:t>
            </a:r>
            <a:r>
              <a:rPr lang="en-US" altLang="zh-CN" dirty="0"/>
              <a:t>k</a:t>
            </a:r>
            <a:r>
              <a:rPr lang="zh-CN" altLang="en-US" dirty="0"/>
              <a:t>次迭代值为</a:t>
            </a:r>
            <a:r>
              <a:rPr lang="en-US" altLang="zh-CN" dirty="0"/>
              <a:t>x</a:t>
            </a:r>
            <a:r>
              <a:rPr lang="en-US" altLang="zh-CN" baseline="30000" dirty="0"/>
              <a:t>(k)</a:t>
            </a:r>
            <a:r>
              <a:rPr lang="zh-CN" altLang="en-US" dirty="0"/>
              <a:t>，则可将</a:t>
            </a:r>
            <a:r>
              <a:rPr lang="en-US" altLang="zh-CN" dirty="0"/>
              <a:t>f(x)</a:t>
            </a:r>
            <a:r>
              <a:rPr lang="zh-CN" altLang="en-US" dirty="0"/>
              <a:t>在</a:t>
            </a:r>
            <a:r>
              <a:rPr lang="en-US" altLang="zh-CN" dirty="0"/>
              <a:t>x</a:t>
            </a:r>
            <a:r>
              <a:rPr lang="en-US" altLang="zh-CN" baseline="30000" dirty="0"/>
              <a:t>(k)</a:t>
            </a:r>
            <a:r>
              <a:rPr lang="zh-CN" altLang="en-US" dirty="0"/>
              <a:t>附近进行二阶泰勒展开</a:t>
            </a:r>
            <a:r>
              <a:rPr lang="en-US" altLang="zh-CN" dirty="0"/>
              <a:t>:</a:t>
            </a:r>
            <a:endParaRPr lang="en-US" altLang="zh-CN" dirty="0"/>
          </a:p>
          <a:p>
            <a:endParaRPr lang="en-GB" altLang="zh-CN" dirty="0"/>
          </a:p>
          <a:p>
            <a:endParaRPr lang="en-GB" altLang="zh-CN" dirty="0"/>
          </a:p>
          <a:p>
            <a:r>
              <a:rPr lang="zh-CN" altLang="en-US" dirty="0"/>
              <a:t>                                         是</a:t>
            </a:r>
            <a:r>
              <a:rPr lang="en-US" altLang="zh-CN" dirty="0"/>
              <a:t>f(x)</a:t>
            </a:r>
            <a:r>
              <a:rPr lang="zh-CN" altLang="en-US" dirty="0"/>
              <a:t>的梯度向量在</a:t>
            </a:r>
            <a:r>
              <a:rPr lang="en-US" altLang="zh-CN" dirty="0"/>
              <a:t>x</a:t>
            </a:r>
            <a:r>
              <a:rPr lang="en-US" altLang="zh-CN" baseline="30000" dirty="0"/>
              <a:t>(k)</a:t>
            </a:r>
            <a:r>
              <a:rPr lang="zh-CN" altLang="en-US" dirty="0"/>
              <a:t>的值</a:t>
            </a:r>
            <a:endParaRPr lang="en-US" altLang="zh-CN" dirty="0"/>
          </a:p>
          <a:p>
            <a:r>
              <a:rPr lang="en-US" altLang="zh-CN" dirty="0"/>
              <a:t>                </a:t>
            </a:r>
            <a:r>
              <a:rPr lang="zh-CN" altLang="en-US" dirty="0"/>
              <a:t>是</a:t>
            </a:r>
            <a:r>
              <a:rPr lang="en-US" altLang="zh-CN" dirty="0"/>
              <a:t>f(x)</a:t>
            </a:r>
            <a:r>
              <a:rPr lang="zh-CN" altLang="en-US" dirty="0"/>
              <a:t>的海塞矩阵 在点</a:t>
            </a:r>
            <a:r>
              <a:rPr lang="en-US" altLang="zh-CN" dirty="0"/>
              <a:t>x</a:t>
            </a:r>
            <a:r>
              <a:rPr lang="en-US" altLang="zh-CN" baseline="30000" dirty="0"/>
              <a:t>(k)</a:t>
            </a:r>
            <a:r>
              <a:rPr lang="zh-CN" altLang="en-US" dirty="0"/>
              <a:t>的值</a:t>
            </a:r>
            <a:endParaRPr lang="en-US" altLang="zh-CN" dirty="0"/>
          </a:p>
          <a:p>
            <a:endParaRPr lang="zh-CN" altLang="en-US" dirty="0"/>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15880" y="2321137"/>
            <a:ext cx="148762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510" y="4136048"/>
            <a:ext cx="762132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510" y="5081786"/>
            <a:ext cx="293268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178" y="5623697"/>
            <a:ext cx="105311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5679" y="5513834"/>
            <a:ext cx="2346086" cy="102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牛顿法</a:t>
            </a:r>
            <a:endParaRPr lang="zh-CN" altLang="en-US" dirty="0"/>
          </a:p>
        </p:txBody>
      </p:sp>
      <p:sp>
        <p:nvSpPr>
          <p:cNvPr id="4" name="TextBox 3"/>
          <p:cNvSpPr txBox="1"/>
          <p:nvPr/>
        </p:nvSpPr>
        <p:spPr>
          <a:xfrm>
            <a:off x="9155722" y="4332169"/>
            <a:ext cx="484428" cy="369332"/>
          </a:xfrm>
          <a:prstGeom prst="rect">
            <a:avLst/>
          </a:prstGeom>
          <a:noFill/>
        </p:spPr>
        <p:txBody>
          <a:bodyPr wrap="none" rtlCol="0">
            <a:spAutoFit/>
          </a:bodyPr>
          <a:lstStyle/>
          <a:p>
            <a:r>
              <a:rPr lang="en-US" dirty="0"/>
              <a:t>B.2</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函数</a:t>
            </a:r>
            <a:r>
              <a:rPr lang="en-US" altLang="zh-CN" dirty="0"/>
              <a:t>f(x)</a:t>
            </a:r>
            <a:r>
              <a:rPr lang="zh-CN" altLang="en-US" dirty="0"/>
              <a:t>有极值的必要条件是</a:t>
            </a:r>
            <a:r>
              <a:rPr lang="en-US" altLang="zh-CN" dirty="0"/>
              <a:t>:</a:t>
            </a:r>
            <a:r>
              <a:rPr lang="zh-CN" altLang="en-US" dirty="0"/>
              <a:t>在极值点处一阶导数为</a:t>
            </a:r>
            <a:r>
              <a:rPr lang="en-US" altLang="zh-CN" dirty="0"/>
              <a:t>o,</a:t>
            </a:r>
            <a:r>
              <a:rPr lang="zh-CN" altLang="en-US" dirty="0"/>
              <a:t>即梯度向量为</a:t>
            </a:r>
            <a:r>
              <a:rPr lang="en-US" altLang="zh-CN" dirty="0"/>
              <a:t>o.</a:t>
            </a:r>
            <a:endParaRPr lang="en-US" altLang="zh-CN" dirty="0"/>
          </a:p>
          <a:p>
            <a:r>
              <a:rPr lang="zh-CN" altLang="en-US" dirty="0"/>
              <a:t>特别是当</a:t>
            </a:r>
            <a:r>
              <a:rPr lang="en-US" altLang="zh-CN" dirty="0"/>
              <a:t>H(x</a:t>
            </a:r>
            <a:r>
              <a:rPr lang="en-US" altLang="zh-CN" baseline="30000" dirty="0"/>
              <a:t>(k)</a:t>
            </a:r>
            <a:r>
              <a:rPr lang="en-US" altLang="zh-CN" dirty="0"/>
              <a:t>)</a:t>
            </a:r>
            <a:r>
              <a:rPr lang="zh-CN" altLang="en-US" dirty="0"/>
              <a:t>是正定矩阵时，函数</a:t>
            </a:r>
            <a:r>
              <a:rPr lang="en-US" altLang="zh-CN" dirty="0"/>
              <a:t>f(x)</a:t>
            </a:r>
            <a:r>
              <a:rPr lang="zh-CN" altLang="en-US" dirty="0"/>
              <a:t>的极值为极小值</a:t>
            </a:r>
            <a:r>
              <a:rPr lang="en-US" altLang="zh-CN" dirty="0"/>
              <a:t>.</a:t>
            </a:r>
            <a:endParaRPr lang="en-US" altLang="zh-CN" dirty="0"/>
          </a:p>
          <a:p>
            <a:r>
              <a:rPr lang="zh-CN" altLang="en-US" dirty="0"/>
              <a:t>利用条件：</a:t>
            </a:r>
            <a:endParaRPr lang="en-US" altLang="zh-CN" dirty="0"/>
          </a:p>
          <a:p>
            <a:r>
              <a:rPr lang="zh-CN" altLang="en-US" dirty="0"/>
              <a:t>设迭代从</a:t>
            </a:r>
            <a:r>
              <a:rPr lang="en-US" altLang="zh-CN" dirty="0"/>
              <a:t>x</a:t>
            </a:r>
            <a:r>
              <a:rPr lang="en-US" altLang="zh-CN" baseline="30000" dirty="0"/>
              <a:t>(k)</a:t>
            </a:r>
            <a:r>
              <a:rPr lang="zh-CN" altLang="en-US" dirty="0"/>
              <a:t>开始，求目标函数的极小点，</a:t>
            </a:r>
            <a:endParaRPr lang="zh-CN" altLang="en-US"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1785" y="3581278"/>
            <a:ext cx="1390115" cy="440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17" y="4661397"/>
            <a:ext cx="187999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196" y="5310406"/>
            <a:ext cx="3419407"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640" y="6102803"/>
            <a:ext cx="1827026" cy="43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880" y="6029549"/>
            <a:ext cx="3856690" cy="52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牛顿法</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1744" y="2681758"/>
            <a:ext cx="2664296" cy="52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180" y="3696126"/>
            <a:ext cx="2357203"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841" y="4646494"/>
            <a:ext cx="1728192"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牛顿法</a:t>
            </a:r>
            <a:endParaRPr lang="zh-CN" altLang="en-US" dirty="0"/>
          </a:p>
        </p:txBody>
      </p:sp>
      <p:sp>
        <p:nvSpPr>
          <p:cNvPr id="6" name="TextBox 5"/>
          <p:cNvSpPr txBox="1"/>
          <p:nvPr/>
        </p:nvSpPr>
        <p:spPr>
          <a:xfrm>
            <a:off x="6764216" y="2944046"/>
            <a:ext cx="484428" cy="369332"/>
          </a:xfrm>
          <a:prstGeom prst="rect">
            <a:avLst/>
          </a:prstGeom>
          <a:noFill/>
        </p:spPr>
        <p:txBody>
          <a:bodyPr wrap="none" rtlCol="0">
            <a:spAutoFit/>
          </a:bodyPr>
          <a:lstStyle/>
          <a:p>
            <a:r>
              <a:rPr lang="en-US" altLang="zh-CN" dirty="0"/>
              <a:t>B.8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算法步骤：</a:t>
            </a:r>
            <a:endParaRPr lang="zh-CN" altLang="en-US" dirty="0"/>
          </a:p>
        </p:txBody>
      </p:sp>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0099" y="2269469"/>
            <a:ext cx="4854204" cy="380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895" y="2778893"/>
            <a:ext cx="3345471" cy="33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099" y="3224288"/>
            <a:ext cx="5915208" cy="196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0189" y="5354788"/>
            <a:ext cx="1405811" cy="4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0099" y="5919888"/>
            <a:ext cx="3259095" cy="72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02190" y="5384601"/>
            <a:ext cx="944205" cy="461665"/>
          </a:xfrm>
          <a:prstGeom prst="rect">
            <a:avLst/>
          </a:prstGeom>
          <a:solidFill>
            <a:schemeClr val="bg2">
              <a:lumMod val="75000"/>
            </a:schemeClr>
          </a:solidFill>
        </p:spPr>
        <p:txBody>
          <a:bodyPr wrap="square" rtlCol="0">
            <a:spAutoFit/>
          </a:bodyPr>
          <a:lstStyle/>
          <a:p>
            <a:r>
              <a:rPr lang="zh-CN" altLang="en-US" sz="2400" dirty="0"/>
              <a:t>求逆</a:t>
            </a:r>
            <a:endParaRPr lang="zh-CN" altLang="en-US" sz="2400" dirty="0"/>
          </a:p>
        </p:txBody>
      </p:sp>
      <p:sp>
        <p:nvSpPr>
          <p:cNvPr id="10"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牛顿法</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zh-CN" altLang="en-US" dirty="0"/>
              <a:t>回归：广义线性模型（</a:t>
            </a:r>
            <a:r>
              <a:rPr lang="en-US" altLang="zh-CN" dirty="0"/>
              <a:t>generalized linear model</a:t>
            </a:r>
            <a:r>
              <a:rPr lang="zh-CN" altLang="en-US" dirty="0"/>
              <a:t>）</a:t>
            </a:r>
            <a:endParaRPr lang="en-US" altLang="zh-CN" dirty="0"/>
          </a:p>
          <a:p>
            <a:r>
              <a:rPr lang="zh-CN" altLang="en-US" dirty="0"/>
              <a:t>分类：根据</a:t>
            </a:r>
            <a:r>
              <a:rPr lang="zh-CN" altLang="en-US" dirty="0">
                <a:solidFill>
                  <a:srgbClr val="C00000"/>
                </a:solidFill>
              </a:rPr>
              <a:t>因变量</a:t>
            </a:r>
            <a:r>
              <a:rPr lang="zh-CN" altLang="en-US" dirty="0"/>
              <a:t>的不同</a:t>
            </a:r>
            <a:endParaRPr lang="en-US" altLang="zh-CN" dirty="0"/>
          </a:p>
          <a:p>
            <a:pPr lvl="1"/>
            <a:r>
              <a:rPr lang="zh-CN" altLang="en-US" dirty="0"/>
              <a:t>连续：多重线性回归</a:t>
            </a:r>
            <a:endParaRPr lang="zh-CN" altLang="en-US" dirty="0"/>
          </a:p>
          <a:p>
            <a:pPr lvl="1"/>
            <a:r>
              <a:rPr lang="zh-CN" altLang="en-US" dirty="0">
                <a:solidFill>
                  <a:srgbClr val="FF0000"/>
                </a:solidFill>
              </a:rPr>
              <a:t>二项分布：</a:t>
            </a:r>
            <a:r>
              <a:rPr lang="en-US" altLang="zh-CN" dirty="0">
                <a:solidFill>
                  <a:srgbClr val="FF0000"/>
                </a:solidFill>
              </a:rPr>
              <a:t>logistic</a:t>
            </a:r>
            <a:r>
              <a:rPr lang="zh-CN" altLang="en-US" dirty="0">
                <a:solidFill>
                  <a:srgbClr val="FF0000"/>
                </a:solidFill>
              </a:rPr>
              <a:t>回归</a:t>
            </a:r>
            <a:endParaRPr lang="zh-CN" altLang="en-US" dirty="0">
              <a:solidFill>
                <a:srgbClr val="FF0000"/>
              </a:solidFill>
            </a:endParaRPr>
          </a:p>
          <a:p>
            <a:pPr lvl="1"/>
            <a:r>
              <a:rPr lang="en-US" altLang="zh-CN" dirty="0" err="1"/>
              <a:t>poisson</a:t>
            </a:r>
            <a:r>
              <a:rPr lang="zh-CN" altLang="en-US" dirty="0"/>
              <a:t>分布：</a:t>
            </a:r>
            <a:r>
              <a:rPr lang="en-US" altLang="zh-CN" dirty="0" err="1"/>
              <a:t>poisson</a:t>
            </a:r>
            <a:r>
              <a:rPr lang="zh-CN" altLang="en-US" dirty="0"/>
              <a:t>回归</a:t>
            </a:r>
            <a:endParaRPr lang="zh-CN" altLang="en-US" dirty="0"/>
          </a:p>
          <a:p>
            <a:pPr lvl="1"/>
            <a:r>
              <a:rPr lang="zh-CN" altLang="en-US" dirty="0"/>
              <a:t>负二项分布：负二项回归</a:t>
            </a:r>
            <a:endParaRPr lang="zh-CN" altLang="en-US" dirty="0"/>
          </a:p>
          <a:p>
            <a:pPr marL="393065" lvl="1" indent="0">
              <a:buNone/>
            </a:pPr>
            <a:endParaRPr lang="zh-CN" altLang="en-US"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回归</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考虑用一个</a:t>
            </a:r>
            <a:r>
              <a:rPr lang="en-US" altLang="zh-CN" dirty="0"/>
              <a:t>n</a:t>
            </a:r>
            <a:r>
              <a:rPr lang="zh-CN" altLang="en-US" dirty="0"/>
              <a:t>阶矩阵</a:t>
            </a:r>
            <a:r>
              <a:rPr lang="en-US" altLang="zh-CN" dirty="0" err="1"/>
              <a:t>G</a:t>
            </a:r>
            <a:r>
              <a:rPr lang="en-US" altLang="zh-CN" baseline="-25000" dirty="0" err="1"/>
              <a:t>k</a:t>
            </a:r>
            <a:r>
              <a:rPr lang="en-US" altLang="zh-CN" dirty="0"/>
              <a:t>=G(x</a:t>
            </a:r>
            <a:r>
              <a:rPr lang="en-US" altLang="zh-CN" baseline="30000" dirty="0"/>
              <a:t>(k)</a:t>
            </a:r>
            <a:r>
              <a:rPr lang="en-US" altLang="zh-CN" dirty="0"/>
              <a:t>)</a:t>
            </a:r>
            <a:r>
              <a:rPr lang="zh-CN" altLang="en-US" dirty="0"/>
              <a:t>来近似代替</a:t>
            </a:r>
            <a:endParaRPr lang="en-US" altLang="zh-CN" dirty="0"/>
          </a:p>
          <a:p>
            <a:endParaRPr lang="en-US" altLang="zh-CN" dirty="0"/>
          </a:p>
          <a:p>
            <a:endParaRPr lang="en-US" altLang="zh-CN" dirty="0"/>
          </a:p>
          <a:p>
            <a:pPr marL="0" indent="0">
              <a:buNone/>
            </a:pPr>
            <a:endParaRPr lang="en-US" altLang="zh-CN" dirty="0"/>
          </a:p>
          <a:p>
            <a:r>
              <a:rPr lang="en-US" altLang="zh-CN" dirty="0"/>
              <a:t> </a:t>
            </a:r>
            <a:r>
              <a:rPr lang="zh-CN" altLang="en-US" dirty="0">
                <a:solidFill>
                  <a:srgbClr val="C00000"/>
                </a:solidFill>
              </a:rPr>
              <a:t>拟牛顿条件</a:t>
            </a:r>
            <a:r>
              <a:rPr lang="zh-CN" altLang="en-US" dirty="0"/>
              <a:t>：</a:t>
            </a:r>
            <a:endParaRPr lang="en-US" altLang="zh-CN" dirty="0"/>
          </a:p>
          <a:p>
            <a:r>
              <a:rPr lang="zh-CN" altLang="en-US" dirty="0"/>
              <a:t>由：</a:t>
            </a:r>
            <a:endParaRPr lang="en-US" altLang="zh-CN" dirty="0"/>
          </a:p>
        </p:txBody>
      </p:sp>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59126" y="2180893"/>
            <a:ext cx="216024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700475"/>
            <a:ext cx="320223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646" y="3161949"/>
            <a:ext cx="372441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37" y="3778862"/>
            <a:ext cx="4829993" cy="463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737" y="4339548"/>
            <a:ext cx="1440160" cy="4015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8923" y="4355061"/>
            <a:ext cx="1427121" cy="4391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9383" y="4869657"/>
            <a:ext cx="4291677"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0440" y="5436826"/>
            <a:ext cx="7589565" cy="724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1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0093" y="6256099"/>
            <a:ext cx="3469780" cy="49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拟牛顿法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fontScale="92500" lnSpcReduction="10000"/>
          </a:bodyPr>
          <a:lstStyle/>
          <a:p>
            <a:r>
              <a:rPr lang="zh-CN" altLang="en-US" dirty="0"/>
              <a:t> 如果</a:t>
            </a:r>
            <a:r>
              <a:rPr lang="en-US" altLang="zh-CN" dirty="0" err="1"/>
              <a:t>H</a:t>
            </a:r>
            <a:r>
              <a:rPr lang="en-US" altLang="zh-CN" baseline="-25000" dirty="0" err="1"/>
              <a:t>k</a:t>
            </a:r>
            <a:r>
              <a:rPr lang="zh-CN" altLang="en-US" dirty="0"/>
              <a:t>是正定的</a:t>
            </a:r>
            <a:r>
              <a:rPr lang="en-US" altLang="zh-CN" dirty="0"/>
              <a:t>, H</a:t>
            </a:r>
            <a:r>
              <a:rPr lang="en-US" altLang="zh-CN" baseline="-25000" dirty="0"/>
              <a:t>k</a:t>
            </a:r>
            <a:r>
              <a:rPr lang="en-US" altLang="zh-CN" baseline="30000" dirty="0"/>
              <a:t>-1</a:t>
            </a:r>
            <a:r>
              <a:rPr lang="zh-CN" altLang="en-US" dirty="0"/>
              <a:t>也是正定的，那么可以保证牛顿法搜索方向</a:t>
            </a:r>
            <a:r>
              <a:rPr lang="en-US" altLang="zh-CN" dirty="0" err="1"/>
              <a:t>Pk</a:t>
            </a:r>
            <a:r>
              <a:rPr lang="zh-CN" altLang="en-US" dirty="0"/>
              <a:t>是下降方向</a:t>
            </a:r>
            <a:r>
              <a:rPr lang="en-US" altLang="zh-CN" dirty="0"/>
              <a:t>,</a:t>
            </a:r>
            <a:r>
              <a:rPr lang="zh-CN" altLang="en-US" dirty="0"/>
              <a:t>因为搜索方向</a:t>
            </a:r>
            <a:endParaRPr lang="en-US" altLang="zh-CN" dirty="0"/>
          </a:p>
          <a:p>
            <a:endParaRPr lang="en-US" altLang="zh-CN" dirty="0"/>
          </a:p>
          <a:p>
            <a:r>
              <a:rPr lang="zh-CN" altLang="en-US" dirty="0"/>
              <a:t>由</a:t>
            </a:r>
            <a:r>
              <a:rPr lang="en-US" altLang="zh-CN" dirty="0"/>
              <a:t>B.8</a:t>
            </a:r>
            <a:r>
              <a:rPr lang="zh-CN" altLang="en-US" dirty="0"/>
              <a:t>得：</a:t>
            </a:r>
            <a:endParaRPr lang="en-US" altLang="zh-CN" dirty="0"/>
          </a:p>
          <a:p>
            <a:endParaRPr lang="en-US" altLang="zh-CN" dirty="0"/>
          </a:p>
          <a:p>
            <a:r>
              <a:rPr lang="zh-CN" altLang="en-US" dirty="0"/>
              <a:t>由</a:t>
            </a:r>
            <a:r>
              <a:rPr lang="en-US" altLang="zh-CN" dirty="0"/>
              <a:t>B.2</a:t>
            </a:r>
            <a:r>
              <a:rPr lang="zh-CN" altLang="en-US" dirty="0"/>
              <a:t>得：</a:t>
            </a:r>
            <a:endParaRPr lang="en-US" altLang="zh-CN" dirty="0"/>
          </a:p>
          <a:p>
            <a:endParaRPr lang="en-US" altLang="zh-CN" dirty="0"/>
          </a:p>
          <a:p>
            <a:endParaRPr lang="en-US" altLang="zh-CN" dirty="0"/>
          </a:p>
          <a:p>
            <a:endParaRPr lang="en-US" altLang="zh-CN" dirty="0"/>
          </a:p>
          <a:p>
            <a:r>
              <a:rPr lang="zh-CN" altLang="en-US" dirty="0"/>
              <a:t>将</a:t>
            </a:r>
            <a:r>
              <a:rPr lang="en-US" altLang="zh-CN" dirty="0" err="1"/>
              <a:t>G</a:t>
            </a:r>
            <a:r>
              <a:rPr lang="en-US" altLang="zh-CN" baseline="-25000" dirty="0" err="1"/>
              <a:t>k</a:t>
            </a:r>
            <a:r>
              <a:rPr lang="zh-CN" altLang="en-US" dirty="0"/>
              <a:t>作为        的近似                      ，</a:t>
            </a:r>
            <a:r>
              <a:rPr lang="zh-CN" altLang="en-US" dirty="0">
                <a:solidFill>
                  <a:srgbClr val="C00000"/>
                </a:solidFill>
              </a:rPr>
              <a:t>拟牛顿条件</a:t>
            </a:r>
            <a:endParaRPr lang="en-US" altLang="zh-CN" dirty="0">
              <a:solidFill>
                <a:srgbClr val="C00000"/>
              </a:solidFill>
            </a:endParaRPr>
          </a:p>
        </p:txBody>
      </p:sp>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48265" y="2552095"/>
            <a:ext cx="148336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997" y="3313282"/>
            <a:ext cx="390193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17" y="4223867"/>
            <a:ext cx="3384376" cy="448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786" y="4956429"/>
            <a:ext cx="3737199" cy="39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786" y="5515642"/>
            <a:ext cx="6113463" cy="41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972" y="6074373"/>
            <a:ext cx="44404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2485" y="6005980"/>
            <a:ext cx="1511146" cy="431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拟牛顿法</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06272"/>
            <a:ext cx="10515600" cy="4351338"/>
          </a:xfrm>
        </p:spPr>
        <p:txBody>
          <a:bodyPr/>
          <a:lstStyle/>
          <a:p>
            <a:r>
              <a:rPr lang="zh-CN" altLang="en-US" dirty="0"/>
              <a:t>在每次迭代中可以选择更新矩阵</a:t>
            </a:r>
            <a:endParaRPr lang="en-US" altLang="zh-CN" dirty="0"/>
          </a:p>
          <a:p>
            <a:endParaRPr lang="en-US" altLang="zh-CN" dirty="0">
              <a:solidFill>
                <a:srgbClr val="C00000"/>
              </a:solidFill>
            </a:endParaRPr>
          </a:p>
          <a:p>
            <a:endParaRPr lang="en-US" altLang="zh-CN" dirty="0">
              <a:solidFill>
                <a:srgbClr val="C00000"/>
              </a:solidFill>
            </a:endParaRPr>
          </a:p>
          <a:p>
            <a:r>
              <a:rPr lang="en-US" altLang="zh-CN" dirty="0" err="1"/>
              <a:t>Broyden</a:t>
            </a:r>
            <a:r>
              <a:rPr lang="zh-CN" altLang="en-US" dirty="0"/>
              <a:t>类优化算法：</a:t>
            </a:r>
            <a:endParaRPr lang="en-US" altLang="zh-CN" dirty="0"/>
          </a:p>
          <a:p>
            <a:pPr lvl="1"/>
            <a:r>
              <a:rPr lang="en-US" altLang="zh-CN" dirty="0"/>
              <a:t>DFP(</a:t>
            </a:r>
            <a:r>
              <a:rPr lang="en-US" altLang="zh-CN" dirty="0" err="1"/>
              <a:t>Davidon</a:t>
            </a:r>
            <a:r>
              <a:rPr lang="en-US" altLang="zh-CN" dirty="0"/>
              <a:t>-Fletcher-Powell)</a:t>
            </a:r>
            <a:r>
              <a:rPr lang="zh-CN" altLang="en-US" dirty="0"/>
              <a:t>算法</a:t>
            </a:r>
            <a:r>
              <a:rPr lang="en-US" altLang="zh-CN" dirty="0"/>
              <a:t>(DFP algorithm)</a:t>
            </a:r>
            <a:endParaRPr lang="en-US" altLang="zh-CN" dirty="0"/>
          </a:p>
          <a:p>
            <a:pPr lvl="1"/>
            <a:r>
              <a:rPr lang="en-US" altLang="zh-CN" dirty="0"/>
              <a:t>BFGS(</a:t>
            </a:r>
            <a:r>
              <a:rPr lang="en-US" altLang="zh-CN" dirty="0" err="1"/>
              <a:t>Broyden</a:t>
            </a:r>
            <a:r>
              <a:rPr lang="en-US" altLang="zh-CN" dirty="0"/>
              <a:t>-Fletcher-Goldfarb-</a:t>
            </a:r>
            <a:r>
              <a:rPr lang="en-US" altLang="zh-CN" dirty="0" err="1"/>
              <a:t>Shanno</a:t>
            </a:r>
            <a:r>
              <a:rPr lang="en-US" altLang="zh-CN" dirty="0"/>
              <a:t>)</a:t>
            </a:r>
            <a:r>
              <a:rPr lang="zh-CN" altLang="en-US" dirty="0"/>
              <a:t>算法</a:t>
            </a:r>
            <a:r>
              <a:rPr lang="en-US" altLang="zh-CN" dirty="0"/>
              <a:t>(BFGS algorithm)</a:t>
            </a:r>
            <a:endParaRPr lang="en-US" altLang="zh-CN" dirty="0"/>
          </a:p>
          <a:p>
            <a:pPr lvl="1"/>
            <a:r>
              <a:rPr lang="en-US" altLang="zh-CN" dirty="0" err="1"/>
              <a:t>Broyden</a:t>
            </a:r>
            <a:r>
              <a:rPr lang="zh-CN" altLang="en-US" dirty="0"/>
              <a:t>类算法</a:t>
            </a:r>
            <a:r>
              <a:rPr lang="en-US" altLang="zh-CN" dirty="0"/>
              <a:t>(</a:t>
            </a:r>
            <a:r>
              <a:rPr lang="en-US" altLang="zh-CN" dirty="0" err="1"/>
              <a:t>Broyden's</a:t>
            </a:r>
            <a:r>
              <a:rPr lang="en-US" altLang="zh-CN" dirty="0"/>
              <a:t> algorithm)</a:t>
            </a:r>
            <a:endParaRPr lang="en-US" altLang="zh-CN" dirty="0"/>
          </a:p>
        </p:txBody>
      </p:sp>
      <p:pic>
        <p:nvPicPr>
          <p:cNvPr id="103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5555" y="2894857"/>
            <a:ext cx="2055501"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拟牛顿法</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91163" y="2270167"/>
            <a:ext cx="8424936" cy="5373216"/>
          </a:xfrm>
        </p:spPr>
        <p:txBody>
          <a:bodyPr>
            <a:normAutofit/>
          </a:bodyPr>
          <a:lstStyle/>
          <a:p>
            <a:r>
              <a:rPr lang="zh-CN" altLang="en-US" dirty="0"/>
              <a:t>假设</a:t>
            </a:r>
            <a:r>
              <a:rPr lang="en-US" altLang="zh-CN" dirty="0"/>
              <a:t>G</a:t>
            </a:r>
            <a:r>
              <a:rPr lang="en-US" altLang="zh-CN" baseline="-25000" dirty="0"/>
              <a:t>K+1</a:t>
            </a:r>
            <a:r>
              <a:rPr lang="zh-CN" altLang="en-US" dirty="0"/>
              <a:t>由</a:t>
            </a:r>
            <a:r>
              <a:rPr lang="en-US" altLang="zh-CN" dirty="0" err="1"/>
              <a:t>G</a:t>
            </a:r>
            <a:r>
              <a:rPr lang="en-US" altLang="zh-CN" baseline="-25000" dirty="0" err="1"/>
              <a:t>k</a:t>
            </a:r>
            <a:r>
              <a:rPr lang="zh-CN" altLang="en-US" dirty="0"/>
              <a:t>加上两个附加项构成：</a:t>
            </a:r>
            <a:endParaRPr lang="en-US" altLang="zh-CN" dirty="0"/>
          </a:p>
          <a:p>
            <a:pPr marL="0" indent="0">
              <a:buNone/>
            </a:pPr>
            <a:endParaRPr lang="en-US" altLang="zh-CN" dirty="0"/>
          </a:p>
          <a:p>
            <a:r>
              <a:rPr lang="zh-CN" altLang="en-US" dirty="0"/>
              <a:t>为使</a:t>
            </a:r>
            <a:r>
              <a:rPr lang="en-US" altLang="zh-CN" dirty="0"/>
              <a:t>G</a:t>
            </a:r>
            <a:r>
              <a:rPr lang="en-US" altLang="zh-CN" baseline="-25000" dirty="0"/>
              <a:t>k+1</a:t>
            </a:r>
            <a:r>
              <a:rPr lang="zh-CN" altLang="en-US" dirty="0"/>
              <a:t>满足拟牛顿条件，可使</a:t>
            </a:r>
            <a:r>
              <a:rPr lang="en-US" altLang="zh-CN" dirty="0"/>
              <a:t>P</a:t>
            </a:r>
            <a:r>
              <a:rPr lang="zh-CN" altLang="en-US" dirty="0"/>
              <a:t>和</a:t>
            </a:r>
            <a:r>
              <a:rPr lang="en-US" altLang="zh-CN" dirty="0"/>
              <a:t>Q</a:t>
            </a:r>
            <a:r>
              <a:rPr lang="zh-CN" altLang="en-US" dirty="0"/>
              <a:t>满足</a:t>
            </a:r>
            <a:endParaRPr lang="en-US" altLang="zh-CN" dirty="0"/>
          </a:p>
          <a:p>
            <a:endParaRPr lang="en-US" altLang="zh-CN" dirty="0"/>
          </a:p>
          <a:p>
            <a:endParaRPr lang="en-US" altLang="zh-CN" dirty="0"/>
          </a:p>
          <a:p>
            <a:r>
              <a:rPr lang="zh-CN" altLang="en-US" dirty="0"/>
              <a:t>得：</a:t>
            </a:r>
            <a:endParaRPr lang="en-US" altLang="zh-CN" dirty="0"/>
          </a:p>
          <a:p>
            <a:pPr marL="0" indent="0">
              <a:buNone/>
            </a:pPr>
            <a:endParaRPr lang="en-US" altLang="zh-CN" dirty="0"/>
          </a:p>
          <a:p>
            <a:pPr marL="0" indent="0">
              <a:buNone/>
            </a:pPr>
            <a:r>
              <a:rPr lang="en-US" altLang="zh-CN" dirty="0" err="1"/>
              <a:t>G</a:t>
            </a:r>
            <a:r>
              <a:rPr lang="en-US" altLang="zh-CN" baseline="-25000" dirty="0" err="1"/>
              <a:t>k</a:t>
            </a:r>
            <a:r>
              <a:rPr lang="zh-CN" altLang="en-US" dirty="0"/>
              <a:t>正定</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2213" y="2807860"/>
            <a:ext cx="2439449" cy="368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975" y="2796202"/>
            <a:ext cx="3471124" cy="41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340" y="3939980"/>
            <a:ext cx="1440160" cy="43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225" y="3945644"/>
            <a:ext cx="1787935" cy="41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7340" y="4650862"/>
            <a:ext cx="1339532" cy="89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4225" y="4681983"/>
            <a:ext cx="2230515" cy="89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1224" y="5758186"/>
            <a:ext cx="3772043" cy="89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DFP(</a:t>
            </a:r>
            <a:r>
              <a:rPr lang="en-US" altLang="zh-CN" dirty="0" err="1"/>
              <a:t>Davidon</a:t>
            </a:r>
            <a:r>
              <a:rPr lang="en-US" altLang="zh-CN" dirty="0"/>
              <a:t>-Fletcher-Powell)</a:t>
            </a:r>
            <a:r>
              <a:rPr lang="zh-CN" altLang="en-US" dirty="0"/>
              <a:t>算法</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7262" y="2087670"/>
            <a:ext cx="7090293"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261" y="3427585"/>
            <a:ext cx="5976664" cy="42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325" y="4031886"/>
            <a:ext cx="2969082" cy="3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681" y="4029710"/>
            <a:ext cx="733308" cy="35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7408" y="4589438"/>
            <a:ext cx="3374229" cy="800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9429" y="5400038"/>
            <a:ext cx="4068452"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9269" y="5904095"/>
            <a:ext cx="4824536" cy="80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3996" y="6376110"/>
            <a:ext cx="3807118" cy="335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DFP(</a:t>
            </a:r>
            <a:r>
              <a:rPr lang="en-US" altLang="zh-CN" dirty="0" err="1"/>
              <a:t>Davidon</a:t>
            </a:r>
            <a:r>
              <a:rPr lang="en-US" altLang="zh-CN" dirty="0"/>
              <a:t>-Fletcher-Powell)</a:t>
            </a:r>
            <a:r>
              <a:rPr lang="zh-CN" altLang="en-US" dirty="0"/>
              <a:t>算法</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506662"/>
            <a:ext cx="10515600" cy="4351338"/>
          </a:xfrm>
        </p:spPr>
        <p:txBody>
          <a:bodyPr>
            <a:normAutofit lnSpcReduction="10000"/>
          </a:bodyPr>
          <a:lstStyle/>
          <a:p>
            <a:r>
              <a:rPr lang="zh-CN" altLang="en-US" dirty="0"/>
              <a:t>可以考虑用</a:t>
            </a:r>
            <a:r>
              <a:rPr lang="en-US" altLang="zh-CN" dirty="0" err="1"/>
              <a:t>G</a:t>
            </a:r>
            <a:r>
              <a:rPr lang="en-US" altLang="zh-CN" baseline="-25000" dirty="0" err="1"/>
              <a:t>k</a:t>
            </a:r>
            <a:r>
              <a:rPr lang="zh-CN" altLang="en-US" dirty="0"/>
              <a:t>逼近海赛矩阵的逆矩阵</a:t>
            </a:r>
            <a:r>
              <a:rPr lang="en-US" altLang="zh-CN" dirty="0"/>
              <a:t>H</a:t>
            </a:r>
            <a:r>
              <a:rPr lang="en-US" altLang="zh-CN" baseline="30000" dirty="0"/>
              <a:t>-1</a:t>
            </a:r>
            <a:r>
              <a:rPr lang="zh-CN" altLang="en-US" dirty="0"/>
              <a:t>，也可以考虑用</a:t>
            </a:r>
            <a:r>
              <a:rPr lang="en-US" altLang="zh-CN" dirty="0" err="1"/>
              <a:t>B</a:t>
            </a:r>
            <a:r>
              <a:rPr lang="en-US" altLang="zh-CN" baseline="-25000" dirty="0" err="1"/>
              <a:t>k</a:t>
            </a:r>
            <a:r>
              <a:rPr lang="zh-CN" altLang="en-US" dirty="0"/>
              <a:t>逼近海赛矩阵</a:t>
            </a:r>
            <a:r>
              <a:rPr lang="en-US" altLang="zh-CN" dirty="0"/>
              <a:t>H, </a:t>
            </a:r>
            <a:r>
              <a:rPr lang="zh-CN" altLang="en-US" dirty="0"/>
              <a:t>这时，相应的拟牛顿条件是</a:t>
            </a:r>
            <a:r>
              <a:rPr lang="en-US" altLang="zh-CN" dirty="0"/>
              <a:t>:</a:t>
            </a:r>
            <a:endParaRPr lang="en-US" altLang="zh-CN" dirty="0"/>
          </a:p>
          <a:p>
            <a:endParaRPr lang="en-US" altLang="zh-CN" dirty="0"/>
          </a:p>
          <a:p>
            <a:r>
              <a:rPr lang="zh-CN" altLang="en-US" dirty="0"/>
              <a:t>用同样的方法得到另一迭代公式</a:t>
            </a:r>
            <a:r>
              <a:rPr lang="en-US" altLang="zh-CN" dirty="0"/>
              <a:t>.</a:t>
            </a:r>
            <a:r>
              <a:rPr lang="zh-CN" altLang="en-US" dirty="0"/>
              <a:t>首先令</a:t>
            </a:r>
            <a:endParaRPr lang="en-US" altLang="zh-CN" dirty="0"/>
          </a:p>
          <a:p>
            <a:endParaRPr lang="en-US" altLang="zh-CN" dirty="0"/>
          </a:p>
          <a:p>
            <a:pPr marL="0" indent="0">
              <a:buNone/>
            </a:pPr>
            <a:endParaRPr lang="en-US" altLang="zh-CN" dirty="0"/>
          </a:p>
          <a:p>
            <a:r>
              <a:rPr lang="zh-CN" altLang="en-US" dirty="0"/>
              <a:t>考虑使</a:t>
            </a:r>
            <a:r>
              <a:rPr lang="en-US" altLang="zh-CN" dirty="0" err="1"/>
              <a:t>P</a:t>
            </a:r>
            <a:r>
              <a:rPr lang="en-US" altLang="zh-CN" baseline="-25000" dirty="0" err="1"/>
              <a:t>k</a:t>
            </a:r>
            <a:r>
              <a:rPr lang="zh-CN" altLang="en-US" dirty="0"/>
              <a:t>和</a:t>
            </a:r>
            <a:r>
              <a:rPr lang="en-US" altLang="zh-CN" dirty="0" err="1"/>
              <a:t>Q</a:t>
            </a:r>
            <a:r>
              <a:rPr lang="en-US" altLang="zh-CN" baseline="-25000" dirty="0" err="1"/>
              <a:t>k</a:t>
            </a:r>
            <a:r>
              <a:rPr lang="zh-CN" altLang="en-US" dirty="0"/>
              <a:t>满足：</a:t>
            </a:r>
            <a:endParaRPr lang="en-US" altLang="zh-CN" dirty="0"/>
          </a:p>
          <a:p>
            <a:endParaRPr lang="en-US" altLang="zh-CN" dirty="0"/>
          </a:p>
          <a:p>
            <a:r>
              <a:rPr lang="en-US" altLang="zh-CN" dirty="0"/>
              <a:t>B</a:t>
            </a:r>
            <a:r>
              <a:rPr lang="en-US" altLang="zh-CN" baseline="-25000" dirty="0"/>
              <a:t>k+1</a:t>
            </a:r>
            <a:r>
              <a:rPr lang="zh-CN" altLang="en-US" dirty="0"/>
              <a:t>的迭代公式：</a:t>
            </a:r>
            <a:r>
              <a:rPr lang="en-US" altLang="zh-CN" dirty="0"/>
              <a:t>					</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17180" y="2952684"/>
            <a:ext cx="149866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724" y="4160166"/>
            <a:ext cx="264989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647" y="4160166"/>
            <a:ext cx="3859629"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077" y="5065411"/>
            <a:ext cx="138255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3866" y="5090805"/>
            <a:ext cx="201125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9973" y="5695157"/>
            <a:ext cx="4235348" cy="90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345831" y="12837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BFGS(</a:t>
            </a:r>
            <a:r>
              <a:rPr lang="en-US" altLang="zh-CN" dirty="0" err="1"/>
              <a:t>Broyden</a:t>
            </a:r>
            <a:r>
              <a:rPr lang="en-US" altLang="zh-CN" dirty="0"/>
              <a:t>-Fletcher-Goldfarb-</a:t>
            </a:r>
            <a:r>
              <a:rPr lang="en-US" altLang="zh-CN" dirty="0" err="1"/>
              <a:t>Shanno</a:t>
            </a:r>
            <a:r>
              <a:rPr lang="en-US" altLang="zh-CN" dirty="0"/>
              <a:t>)</a:t>
            </a:r>
            <a:r>
              <a:rPr lang="zh-CN" altLang="en-US" dirty="0"/>
              <a:t>算法</a:t>
            </a:r>
            <a:endParaRPr lang="zh-CN" altLang="en-US" dirty="0"/>
          </a:p>
        </p:txBody>
      </p:sp>
      <p:sp>
        <p:nvSpPr>
          <p:cNvPr id="4" name="TextBox 3"/>
          <p:cNvSpPr txBox="1"/>
          <p:nvPr/>
        </p:nvSpPr>
        <p:spPr>
          <a:xfrm>
            <a:off x="8315124" y="6255183"/>
            <a:ext cx="601447" cy="369332"/>
          </a:xfrm>
          <a:prstGeom prst="rect">
            <a:avLst/>
          </a:prstGeom>
          <a:noFill/>
        </p:spPr>
        <p:txBody>
          <a:bodyPr wrap="none" rtlCol="0">
            <a:spAutoFit/>
          </a:bodyPr>
          <a:lstStyle/>
          <a:p>
            <a:r>
              <a:rPr lang="en-US" dirty="0"/>
              <a:t>B.30</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2294548"/>
            <a:ext cx="10515600" cy="4351338"/>
          </a:xfrm>
        </p:spPr>
        <p:txBody>
          <a:bodyPr>
            <a:normAutofit lnSpcReduction="10000"/>
          </a:bodyPr>
          <a:lstStyle/>
          <a:p>
            <a:r>
              <a:rPr lang="zh-CN" altLang="en-US" dirty="0"/>
              <a:t>我们可以从</a:t>
            </a:r>
            <a:r>
              <a:rPr lang="en-US" altLang="zh-CN" dirty="0"/>
              <a:t>BFGS</a:t>
            </a:r>
            <a:r>
              <a:rPr lang="zh-CN" altLang="en-US" dirty="0"/>
              <a:t>算法矩阵</a:t>
            </a:r>
            <a:r>
              <a:rPr lang="en-US" altLang="zh-CN" dirty="0" err="1"/>
              <a:t>B</a:t>
            </a:r>
            <a:r>
              <a:rPr lang="en-US" altLang="zh-CN" baseline="-25000" dirty="0" err="1"/>
              <a:t>k</a:t>
            </a:r>
            <a:r>
              <a:rPr lang="zh-CN" altLang="en-US" dirty="0"/>
              <a:t>的迭代公式</a:t>
            </a:r>
            <a:r>
              <a:rPr lang="en-US" altLang="zh-CN" dirty="0"/>
              <a:t>(B.30)</a:t>
            </a:r>
            <a:r>
              <a:rPr lang="zh-CN" altLang="en-US" dirty="0"/>
              <a:t>得到</a:t>
            </a:r>
            <a:r>
              <a:rPr lang="en-US" altLang="zh-CN" dirty="0"/>
              <a:t>BFGS</a:t>
            </a:r>
            <a:r>
              <a:rPr lang="zh-CN" altLang="en-US" dirty="0"/>
              <a:t>算法关于</a:t>
            </a:r>
            <a:r>
              <a:rPr lang="en-US" altLang="zh-CN" dirty="0" err="1"/>
              <a:t>G</a:t>
            </a:r>
            <a:r>
              <a:rPr lang="en-US" altLang="zh-CN" baseline="-25000" dirty="0" err="1"/>
              <a:t>k</a:t>
            </a:r>
            <a:r>
              <a:rPr lang="zh-CN" altLang="en-US" dirty="0"/>
              <a:t>的迭代公式</a:t>
            </a:r>
            <a:r>
              <a:rPr lang="en-US" altLang="zh-CN" dirty="0"/>
              <a:t>.</a:t>
            </a:r>
            <a:endParaRPr lang="en-US" altLang="zh-CN" dirty="0"/>
          </a:p>
          <a:p>
            <a:r>
              <a:rPr lang="zh-CN" altLang="en-US" dirty="0"/>
              <a:t>事实上，记</a:t>
            </a:r>
            <a:endParaRPr lang="en-US" altLang="zh-CN" dirty="0"/>
          </a:p>
          <a:p>
            <a:endParaRPr lang="en-US" altLang="zh-CN" dirty="0"/>
          </a:p>
          <a:p>
            <a:r>
              <a:rPr lang="zh-CN" altLang="en-US" dirty="0"/>
              <a:t>对</a:t>
            </a:r>
            <a:r>
              <a:rPr lang="en-US" altLang="zh-CN" dirty="0"/>
              <a:t>B.30</a:t>
            </a:r>
            <a:r>
              <a:rPr lang="zh-CN" altLang="en-US" dirty="0"/>
              <a:t>两次应用</a:t>
            </a:r>
            <a:r>
              <a:rPr lang="en-US" altLang="zh-CN" dirty="0"/>
              <a:t>Sherman-Morrison</a:t>
            </a:r>
            <a:r>
              <a:rPr lang="zh-CN" altLang="en-US" dirty="0"/>
              <a:t>公式</a:t>
            </a:r>
            <a:r>
              <a:rPr lang="en-US" altLang="zh-CN" dirty="0"/>
              <a:t>,</a:t>
            </a:r>
            <a:r>
              <a:rPr lang="zh-CN" altLang="en-US" dirty="0"/>
              <a:t>即得</a:t>
            </a:r>
            <a:endParaRPr lang="en-US" altLang="zh-CN" dirty="0"/>
          </a:p>
          <a:p>
            <a:endParaRPr lang="en-US" altLang="zh-CN" dirty="0"/>
          </a:p>
          <a:p>
            <a:endParaRPr lang="en-US" altLang="zh-CN" dirty="0"/>
          </a:p>
          <a:p>
            <a:r>
              <a:rPr lang="zh-CN" altLang="en-US" dirty="0"/>
              <a:t>称为</a:t>
            </a:r>
            <a:r>
              <a:rPr lang="en-US" altLang="zh-CN" dirty="0"/>
              <a:t>BFGS</a:t>
            </a:r>
            <a:r>
              <a:rPr lang="zh-CN" altLang="en-US" dirty="0"/>
              <a:t>算法关于</a:t>
            </a:r>
            <a:r>
              <a:rPr lang="en-US" altLang="zh-CN" dirty="0" err="1"/>
              <a:t>G</a:t>
            </a:r>
            <a:r>
              <a:rPr lang="en-US" altLang="zh-CN" baseline="-25000" dirty="0" err="1"/>
              <a:t>k</a:t>
            </a:r>
            <a:r>
              <a:rPr lang="zh-CN" altLang="en-US" dirty="0"/>
              <a:t>的迭代公式</a:t>
            </a:r>
            <a:endParaRPr lang="en-US" altLang="zh-CN" dirty="0"/>
          </a:p>
          <a:p>
            <a:r>
              <a:rPr lang="zh-CN" altLang="en-US" dirty="0"/>
              <a:t>由</a:t>
            </a:r>
            <a:r>
              <a:rPr lang="en-US" altLang="zh-CN" dirty="0"/>
              <a:t>DFP</a:t>
            </a:r>
            <a:r>
              <a:rPr lang="zh-CN" altLang="en-US" dirty="0"/>
              <a:t>算法得到的公式，和</a:t>
            </a:r>
            <a:r>
              <a:rPr lang="en-US" altLang="zh-CN" dirty="0"/>
              <a:t>BFGS</a:t>
            </a:r>
            <a:r>
              <a:rPr lang="zh-CN" altLang="en-US" dirty="0"/>
              <a:t>得到的公式线性组合：</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74723" y="3102802"/>
            <a:ext cx="3125147"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53" y="4437675"/>
            <a:ext cx="5085089" cy="91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4031" y="6333531"/>
            <a:ext cx="3725029"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err="1">
                <a:solidFill>
                  <a:schemeClr val="tx2"/>
                </a:solidFill>
              </a:rPr>
              <a:t>Broyden</a:t>
            </a:r>
            <a:r>
              <a:rPr lang="zh-CN" altLang="en-US" dirty="0">
                <a:solidFill>
                  <a:schemeClr val="tx2"/>
                </a:solidFill>
              </a:rPr>
              <a:t>类算法</a:t>
            </a:r>
            <a:r>
              <a:rPr lang="en-US" altLang="zh-CN" dirty="0">
                <a:solidFill>
                  <a:schemeClr val="tx2"/>
                </a:solidFill>
              </a:rPr>
              <a:t>(</a:t>
            </a:r>
            <a:r>
              <a:rPr lang="en-US" altLang="zh-CN" dirty="0" err="1">
                <a:solidFill>
                  <a:schemeClr val="tx2"/>
                </a:solidFill>
              </a:rPr>
              <a:t>Broyden's</a:t>
            </a:r>
            <a:r>
              <a:rPr lang="en-US" altLang="zh-CN" dirty="0">
                <a:solidFill>
                  <a:schemeClr val="tx2"/>
                </a:solidFill>
              </a:rPr>
              <a:t> algorithm)</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6574" y="2223338"/>
            <a:ext cx="10203795" cy="5472608"/>
          </a:xfrm>
        </p:spPr>
        <p:txBody>
          <a:bodyPr>
            <a:normAutofit/>
          </a:bodyPr>
          <a:lstStyle/>
          <a:p>
            <a:r>
              <a:rPr lang="zh-CN" altLang="en-US" sz="2400" dirty="0"/>
              <a:t>改进的迭代尺度法</a:t>
            </a:r>
            <a:r>
              <a:rPr lang="en-US" altLang="zh-CN" sz="2400" dirty="0"/>
              <a:t>(improved iterative </a:t>
            </a:r>
            <a:r>
              <a:rPr lang="en-US" altLang="zh-CN" sz="2400" dirty="0" err="1"/>
              <a:t>scaling,IIS</a:t>
            </a:r>
            <a:r>
              <a:rPr lang="en-US" altLang="zh-CN" sz="2400" dirty="0"/>
              <a:t>)</a:t>
            </a:r>
            <a:endParaRPr lang="en-US" altLang="zh-CN" sz="2400" dirty="0"/>
          </a:p>
          <a:p>
            <a:r>
              <a:rPr lang="zh-CN" altLang="en-US" sz="2400" dirty="0"/>
              <a:t>由最大熵模型</a:t>
            </a:r>
            <a:endParaRPr lang="en-US" altLang="zh-CN" sz="2400" dirty="0"/>
          </a:p>
          <a:p>
            <a:endParaRPr lang="en-US" altLang="zh-CN" sz="2400" dirty="0"/>
          </a:p>
          <a:p>
            <a:endParaRPr lang="en-US" altLang="zh-CN" sz="2400" dirty="0"/>
          </a:p>
          <a:p>
            <a:r>
              <a:rPr lang="zh-CN" altLang="en-US" sz="2400" dirty="0"/>
              <a:t>对数似然函数</a:t>
            </a:r>
            <a:endParaRPr lang="en-US" altLang="zh-CN" sz="2400" dirty="0"/>
          </a:p>
          <a:p>
            <a:pPr marL="0" indent="0">
              <a:buNone/>
            </a:pPr>
            <a:endParaRPr lang="en-US" altLang="zh-CN" sz="2400" dirty="0"/>
          </a:p>
          <a:p>
            <a:r>
              <a:rPr lang="zh-CN" altLang="en-US" sz="2400" dirty="0"/>
              <a:t>求对数似然函数的极大值</a:t>
            </a:r>
            <a:endParaRPr lang="zh-CN" altLang="en-US" sz="2400" dirty="0"/>
          </a:p>
          <a:p>
            <a:r>
              <a:rPr lang="en-US" altLang="zh-CN" sz="2400" dirty="0"/>
              <a:t>IIS</a:t>
            </a:r>
            <a:r>
              <a:rPr lang="zh-CN" altLang="en-US" sz="2400" dirty="0"/>
              <a:t>思路：假设                          </a:t>
            </a:r>
            <a:r>
              <a:rPr lang="en-US" altLang="zh-CN" sz="2400" dirty="0"/>
              <a:t>      </a:t>
            </a:r>
            <a:r>
              <a:rPr lang="zh-CN" altLang="en-US" sz="2400" dirty="0"/>
              <a:t>希望找到一个新的参数向量                                    </a:t>
            </a:r>
            <a:r>
              <a:rPr lang="en-US" altLang="zh-CN" sz="2400" dirty="0"/>
              <a:t>				</a:t>
            </a:r>
            <a:r>
              <a:rPr lang="zh-CN" altLang="en-US" sz="2400" dirty="0"/>
              <a:t> ，使得模型的对数似然函数值增大，如果有参数向量更新方法，那么就可以重复使用这一方法，直至找到对数似然函数的最大值。</a:t>
            </a:r>
            <a:endParaRPr lang="en-US" altLang="zh-CN" sz="24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2670" y="3098911"/>
            <a:ext cx="3488630" cy="62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070" y="3039886"/>
            <a:ext cx="3223846" cy="62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052" y="4008751"/>
            <a:ext cx="5284837" cy="60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495" y="4895999"/>
            <a:ext cx="324990" cy="44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2549" y="5457450"/>
            <a:ext cx="1991345" cy="30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670" y="5773115"/>
            <a:ext cx="3538539" cy="28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最大熵模型学习方法</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76610"/>
            <a:ext cx="10515600" cy="4351338"/>
          </a:xfrm>
        </p:spPr>
        <p:txBody>
          <a:bodyPr/>
          <a:lstStyle/>
          <a:p>
            <a:endParaRPr lang="en-US" altLang="zh-CN" dirty="0"/>
          </a:p>
          <a:p>
            <a:endParaRPr lang="en-US" altLang="zh-CN" dirty="0"/>
          </a:p>
          <a:p>
            <a:pPr marL="0" indent="0">
              <a:buNone/>
            </a:pPr>
            <a:endParaRPr lang="en-US" altLang="zh-CN" dirty="0"/>
          </a:p>
          <a:p>
            <a:pPr marL="0" indent="0">
              <a:buNone/>
            </a:pPr>
            <a:r>
              <a:rPr lang="zh-CN" altLang="en-US" dirty="0"/>
              <a:t>利用</a:t>
            </a:r>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333368"/>
            <a:ext cx="6560124" cy="52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178" y="2972536"/>
            <a:ext cx="4613168" cy="61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636" y="3977965"/>
            <a:ext cx="2673648" cy="345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175" y="4404349"/>
            <a:ext cx="6292190" cy="6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047" y="5160849"/>
            <a:ext cx="6612906" cy="580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382" y="6008422"/>
            <a:ext cx="7311710" cy="6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改进的迭代尺度法</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于是有</a:t>
            </a:r>
            <a:endParaRPr lang="en-US" altLang="zh-CN" dirty="0"/>
          </a:p>
          <a:p>
            <a:r>
              <a:rPr lang="zh-CN" altLang="en-US" dirty="0"/>
              <a:t>如果能找到适当的</a:t>
            </a:r>
            <a:r>
              <a:rPr lang="el-GR" altLang="zh-CN" dirty="0"/>
              <a:t>δ</a:t>
            </a:r>
            <a:r>
              <a:rPr lang="zh-CN" altLang="en-US" dirty="0"/>
              <a:t>使下界</a:t>
            </a:r>
            <a:r>
              <a:rPr lang="en-US" altLang="zh-CN" dirty="0"/>
              <a:t>A(</a:t>
            </a:r>
            <a:r>
              <a:rPr lang="el-GR" altLang="zh-CN" dirty="0"/>
              <a:t>δ</a:t>
            </a:r>
            <a:r>
              <a:rPr lang="en-US" altLang="zh-CN" dirty="0"/>
              <a:t>|w)</a:t>
            </a:r>
            <a:r>
              <a:rPr lang="zh-CN" altLang="en-US" dirty="0"/>
              <a:t>提高，那么对数似然函数也会提高。</a:t>
            </a:r>
            <a:endParaRPr lang="en-US" altLang="zh-CN" dirty="0"/>
          </a:p>
          <a:p>
            <a:r>
              <a:rPr lang="en-US" altLang="zh-CN" dirty="0"/>
              <a:t> </a:t>
            </a:r>
            <a:r>
              <a:rPr lang="el-GR" altLang="zh-CN" dirty="0"/>
              <a:t>δ</a:t>
            </a:r>
            <a:r>
              <a:rPr lang="zh-CN" altLang="en-US" dirty="0"/>
              <a:t>是一个向量，含多个变量，一次只优化一个变量</a:t>
            </a:r>
            <a:r>
              <a:rPr lang="el-GR" altLang="zh-CN" dirty="0"/>
              <a:t>δ</a:t>
            </a:r>
            <a:r>
              <a:rPr lang="en-US" altLang="zh-CN" baseline="-25000" dirty="0" err="1"/>
              <a:t>i</a:t>
            </a:r>
            <a:endParaRPr lang="en-US" altLang="zh-CN" baseline="-25000" dirty="0"/>
          </a:p>
          <a:p>
            <a:r>
              <a:rPr lang="zh-CN" altLang="en-US" dirty="0"/>
              <a:t>引进一个量</a:t>
            </a:r>
            <a:r>
              <a:rPr lang="en-US" altLang="zh-CN" dirty="0"/>
              <a:t>f</a:t>
            </a:r>
            <a:r>
              <a:rPr lang="en-US" altLang="zh-CN" baseline="30000" dirty="0"/>
              <a:t>#</a:t>
            </a:r>
            <a:r>
              <a:rPr lang="en-US" altLang="zh-CN" dirty="0"/>
              <a:t>(</a:t>
            </a:r>
            <a:r>
              <a:rPr lang="en-US" altLang="zh-CN" dirty="0" err="1"/>
              <a:t>x,y</a:t>
            </a:r>
            <a:r>
              <a:rPr lang="en-US" altLang="zh-CN" dirty="0"/>
              <a:t>),</a:t>
            </a:r>
            <a:endParaRPr lang="en-US" altLang="zh-CN" dirty="0"/>
          </a:p>
          <a:p>
            <a:r>
              <a:rPr lang="en-US" altLang="zh-CN" dirty="0"/>
              <a:t> </a:t>
            </a:r>
            <a:endParaRPr lang="en-US" altLang="zh-CN" dirty="0"/>
          </a:p>
          <a:p>
            <a:r>
              <a:rPr lang="en-US" altLang="zh-CN" dirty="0"/>
              <a:t>f</a:t>
            </a:r>
            <a:r>
              <a:rPr lang="en-US" altLang="zh-CN" baseline="-25000" dirty="0"/>
              <a:t>i</a:t>
            </a:r>
            <a:r>
              <a:rPr lang="en-US" altLang="zh-CN" dirty="0"/>
              <a:t>(</a:t>
            </a:r>
            <a:r>
              <a:rPr lang="en-US" altLang="zh-CN" dirty="0" err="1"/>
              <a:t>x,y</a:t>
            </a:r>
            <a:r>
              <a:rPr lang="en-US" altLang="zh-CN" dirty="0"/>
              <a:t>)</a:t>
            </a:r>
            <a:r>
              <a:rPr lang="zh-CN" altLang="en-US" dirty="0"/>
              <a:t>是二值函数，</a:t>
            </a:r>
            <a:r>
              <a:rPr lang="en-US" altLang="zh-CN" dirty="0"/>
              <a:t> f</a:t>
            </a:r>
            <a:r>
              <a:rPr lang="en-US" altLang="zh-CN" baseline="30000" dirty="0"/>
              <a:t>#</a:t>
            </a:r>
            <a:r>
              <a:rPr lang="en-US" altLang="zh-CN" dirty="0"/>
              <a:t>(</a:t>
            </a:r>
            <a:r>
              <a:rPr lang="en-US" altLang="zh-CN" dirty="0" err="1"/>
              <a:t>x,y</a:t>
            </a:r>
            <a:r>
              <a:rPr lang="en-US" altLang="zh-CN" dirty="0"/>
              <a:t>)</a:t>
            </a:r>
            <a:r>
              <a:rPr lang="zh-CN" altLang="en-US" dirty="0"/>
              <a:t>表示所有特征在</a:t>
            </a:r>
            <a:r>
              <a:rPr lang="en-US" altLang="zh-CN" dirty="0"/>
              <a:t>(</a:t>
            </a:r>
            <a:r>
              <a:rPr lang="en-US" altLang="zh-CN" dirty="0" err="1"/>
              <a:t>x,y</a:t>
            </a:r>
            <a:r>
              <a:rPr lang="en-US" altLang="zh-CN" dirty="0"/>
              <a:t>)</a:t>
            </a:r>
            <a:r>
              <a:rPr lang="zh-CN" altLang="en-US" dirty="0"/>
              <a:t>出现的次数。</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0324" y="2220486"/>
            <a:ext cx="3192355"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008" y="4161884"/>
            <a:ext cx="2879804" cy="66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5669510"/>
            <a:ext cx="8820472" cy="7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改进的迭代尺度法</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en-US" altLang="zh-CN" dirty="0"/>
              <a:t>Logistic distribution</a:t>
            </a:r>
            <a:endParaRPr lang="en-US" altLang="zh-CN" dirty="0"/>
          </a:p>
          <a:p>
            <a:r>
              <a:rPr lang="zh-CN" altLang="en-US" dirty="0"/>
              <a:t>设</a:t>
            </a:r>
            <a:r>
              <a:rPr lang="en-US" altLang="zh-CN" dirty="0"/>
              <a:t>X</a:t>
            </a:r>
            <a:r>
              <a:rPr lang="zh-CN" altLang="en-US" dirty="0"/>
              <a:t>是连续随机变量，</a:t>
            </a:r>
            <a:r>
              <a:rPr lang="en-US" altLang="zh-CN" dirty="0"/>
              <a:t>X</a:t>
            </a:r>
            <a:r>
              <a:rPr lang="zh-CN" altLang="en-US" dirty="0"/>
              <a:t>服从</a:t>
            </a:r>
            <a:r>
              <a:rPr lang="en-US" altLang="zh-CN" dirty="0"/>
              <a:t>Logistic distribution</a:t>
            </a:r>
            <a:r>
              <a:rPr lang="zh-CN" altLang="en-US" dirty="0"/>
              <a:t>，</a:t>
            </a:r>
            <a:endParaRPr lang="en-US" altLang="zh-CN" dirty="0"/>
          </a:p>
          <a:p>
            <a:r>
              <a:rPr lang="zh-CN" altLang="en-US" dirty="0"/>
              <a:t>分布函数：</a:t>
            </a:r>
            <a:endParaRPr lang="en-US" altLang="zh-CN" dirty="0"/>
          </a:p>
          <a:p>
            <a:endParaRPr lang="en-US" altLang="zh-CN" dirty="0"/>
          </a:p>
          <a:p>
            <a:r>
              <a:rPr lang="zh-CN" altLang="en-US" dirty="0"/>
              <a:t>密度函数：</a:t>
            </a:r>
            <a:endParaRPr lang="en-US" altLang="zh-CN" dirty="0"/>
          </a:p>
          <a:p>
            <a:pPr marL="0" indent="0">
              <a:buNone/>
            </a:pPr>
            <a:endParaRPr lang="en-US" altLang="zh-CN" dirty="0"/>
          </a:p>
          <a:p>
            <a:r>
              <a:rPr lang="en-US" altLang="zh-CN" dirty="0"/>
              <a:t> </a:t>
            </a:r>
            <a:r>
              <a:rPr lang="zh-CN" altLang="zh-CN" dirty="0"/>
              <a:t>μ</a:t>
            </a:r>
            <a:r>
              <a:rPr lang="zh-CN" altLang="en-US" dirty="0"/>
              <a:t>为位置参数，</a:t>
            </a:r>
            <a:r>
              <a:rPr lang="el-GR" altLang="zh-CN" dirty="0"/>
              <a:t>γ</a:t>
            </a:r>
            <a:r>
              <a:rPr lang="zh-CN" altLang="en-US" dirty="0"/>
              <a:t>大于</a:t>
            </a:r>
            <a:r>
              <a:rPr lang="en-US" altLang="zh-CN" dirty="0"/>
              <a:t>0</a:t>
            </a:r>
            <a:r>
              <a:rPr lang="zh-CN" altLang="en-US" dirty="0"/>
              <a:t>为形状参数，</a:t>
            </a:r>
            <a:endParaRPr lang="en-GB" altLang="zh-CN" dirty="0"/>
          </a:p>
          <a:p>
            <a:pPr marL="457200" lvl="1" indent="0">
              <a:buNone/>
            </a:pPr>
            <a:r>
              <a:rPr lang="en-US" altLang="zh-CN" dirty="0"/>
              <a:t>(</a:t>
            </a:r>
            <a:r>
              <a:rPr lang="zh-CN" altLang="zh-CN" dirty="0"/>
              <a:t>μ</a:t>
            </a:r>
            <a:r>
              <a:rPr lang="en-US" altLang="zh-CN" dirty="0"/>
              <a:t>,1/2)</a:t>
            </a:r>
            <a:r>
              <a:rPr lang="zh-CN" altLang="en-US" dirty="0"/>
              <a:t>中心对称</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478" y="6122232"/>
            <a:ext cx="3168352" cy="60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778" y="5032594"/>
            <a:ext cx="4667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197" y="3212868"/>
            <a:ext cx="3837365" cy="72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197" y="4120791"/>
            <a:ext cx="3781581"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逻辑斯蒂分布</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利用指数函数的凸性，以及</a:t>
            </a:r>
            <a:endParaRPr lang="en-US" altLang="zh-CN" dirty="0"/>
          </a:p>
          <a:p>
            <a:pPr marL="0" indent="0">
              <a:buNone/>
            </a:pPr>
            <a:endParaRPr lang="en-US" altLang="zh-CN" dirty="0"/>
          </a:p>
          <a:p>
            <a:r>
              <a:rPr lang="zh-CN" altLang="en-US" dirty="0"/>
              <a:t>根据</a:t>
            </a:r>
            <a:r>
              <a:rPr lang="en-US" altLang="zh-CN" dirty="0"/>
              <a:t>Jensen</a:t>
            </a:r>
            <a:r>
              <a:rPr lang="zh-CN" altLang="en-US" dirty="0"/>
              <a:t>不等式：</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7061" y="2092362"/>
            <a:ext cx="368816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712" y="3725293"/>
            <a:ext cx="746208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036" y="4956727"/>
            <a:ext cx="8650445" cy="64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541" y="5957542"/>
            <a:ext cx="8682939" cy="66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改进的迭代尺度法</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81495"/>
            <a:ext cx="10515600" cy="4351338"/>
          </a:xfrm>
        </p:spPr>
        <p:txBody>
          <a:bodyPr>
            <a:normAutofit fontScale="92500" lnSpcReduction="20000"/>
          </a:bodyPr>
          <a:lstStyle/>
          <a:p>
            <a:r>
              <a:rPr lang="zh-CN" altLang="en-US" dirty="0"/>
              <a:t>于是得到</a:t>
            </a:r>
            <a:endParaRPr lang="en-US" altLang="zh-CN" dirty="0"/>
          </a:p>
          <a:p>
            <a:endParaRPr lang="en-US" altLang="zh-CN" dirty="0"/>
          </a:p>
          <a:p>
            <a:r>
              <a:rPr lang="en-US" altLang="zh-CN" dirty="0"/>
              <a:t>                   </a:t>
            </a:r>
            <a:r>
              <a:rPr lang="zh-CN" altLang="en-US" dirty="0"/>
              <a:t>是对数似然函数改变量的一个新的下界</a:t>
            </a:r>
            <a:endParaRPr lang="en-US" altLang="zh-CN" dirty="0"/>
          </a:p>
          <a:p>
            <a:r>
              <a:rPr lang="zh-CN" altLang="en-US" dirty="0"/>
              <a:t>对</a:t>
            </a:r>
            <a:r>
              <a:rPr lang="el-GR" altLang="zh-CN" dirty="0"/>
              <a:t>δ</a:t>
            </a:r>
            <a:r>
              <a:rPr lang="en-US" altLang="zh-CN" baseline="-25000" dirty="0" err="1"/>
              <a:t>i</a:t>
            </a:r>
            <a:r>
              <a:rPr lang="en-US" altLang="zh-CN" baseline="-25000" dirty="0"/>
              <a:t> </a:t>
            </a:r>
            <a:r>
              <a:rPr lang="zh-CN" altLang="en-US" dirty="0"/>
              <a:t>求偏导：</a:t>
            </a:r>
            <a:endParaRPr lang="en-US" altLang="zh-CN" dirty="0"/>
          </a:p>
          <a:p>
            <a:endParaRPr lang="en-US" altLang="zh-CN" dirty="0"/>
          </a:p>
          <a:p>
            <a:endParaRPr lang="en-US" altLang="zh-CN" dirty="0"/>
          </a:p>
          <a:p>
            <a:r>
              <a:rPr lang="zh-CN" altLang="en-US" dirty="0"/>
              <a:t>令偏导数为</a:t>
            </a:r>
            <a:r>
              <a:rPr lang="en-US" altLang="zh-CN" dirty="0"/>
              <a:t>0</a:t>
            </a:r>
            <a:r>
              <a:rPr lang="zh-CN" altLang="en-US" dirty="0"/>
              <a:t>，得到：</a:t>
            </a:r>
            <a:endParaRPr lang="en-US" altLang="zh-CN" dirty="0"/>
          </a:p>
          <a:p>
            <a:endParaRPr lang="en-US" altLang="zh-CN" dirty="0"/>
          </a:p>
          <a:p>
            <a:endParaRPr lang="en-US" altLang="zh-CN" dirty="0"/>
          </a:p>
          <a:p>
            <a:r>
              <a:rPr lang="zh-CN" altLang="en-US" dirty="0"/>
              <a:t>依次对</a:t>
            </a:r>
            <a:r>
              <a:rPr lang="el-GR" altLang="zh-CN" dirty="0"/>
              <a:t>δ</a:t>
            </a:r>
            <a:r>
              <a:rPr lang="en-US" altLang="zh-CN" baseline="-25000" dirty="0" err="1"/>
              <a:t>i</a:t>
            </a:r>
            <a:r>
              <a:rPr lang="en-US" altLang="zh-CN" baseline="-25000" dirty="0"/>
              <a:t> </a:t>
            </a:r>
            <a:r>
              <a:rPr lang="zh-CN" altLang="en-US" dirty="0"/>
              <a:t>解方程。</a:t>
            </a:r>
            <a:endParaRPr lang="en-US" altLang="zh-CN" dirty="0"/>
          </a:p>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624" y="2392589"/>
            <a:ext cx="3384376" cy="37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3143735"/>
            <a:ext cx="1008112" cy="37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3984870"/>
            <a:ext cx="8163980" cy="74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518" y="5234820"/>
            <a:ext cx="5501313" cy="64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改进的迭代尺度法</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0568" y="2187409"/>
            <a:ext cx="10515599" cy="4839816"/>
          </a:xfrm>
        </p:spPr>
        <p:txBody>
          <a:bodyPr/>
          <a:lstStyle/>
          <a:p>
            <a:r>
              <a:rPr lang="zh-CN" altLang="en-US" dirty="0"/>
              <a:t>算法</a:t>
            </a:r>
            <a:endParaRPr lang="en-US" altLang="zh-CN" dirty="0"/>
          </a:p>
          <a:p>
            <a:r>
              <a:rPr lang="zh-CN" altLang="en-US" dirty="0"/>
              <a:t>输入：特征函数</a:t>
            </a:r>
            <a:r>
              <a:rPr lang="en-US" altLang="zh-CN" dirty="0"/>
              <a:t>f1,f2…</a:t>
            </a:r>
            <a:r>
              <a:rPr lang="en-US" altLang="zh-CN" dirty="0" err="1"/>
              <a:t>fn</a:t>
            </a:r>
            <a:r>
              <a:rPr lang="en-US" altLang="zh-CN" dirty="0"/>
              <a:t>;</a:t>
            </a:r>
            <a:r>
              <a:rPr lang="zh-CN" altLang="en-US" dirty="0"/>
              <a:t>经验分布              </a:t>
            </a:r>
            <a:r>
              <a:rPr lang="en-US" altLang="zh-CN" dirty="0"/>
              <a:t>,</a:t>
            </a:r>
            <a:r>
              <a:rPr lang="zh-CN" altLang="en-US" dirty="0"/>
              <a:t>模型</a:t>
            </a:r>
            <a:endParaRPr lang="en-US" altLang="zh-CN" dirty="0"/>
          </a:p>
          <a:p>
            <a:r>
              <a:rPr lang="zh-CN" altLang="en-US" dirty="0"/>
              <a:t>输出：最优参数</a:t>
            </a:r>
            <a:r>
              <a:rPr lang="en-US" altLang="zh-CN" dirty="0" err="1"/>
              <a:t>w</a:t>
            </a:r>
            <a:r>
              <a:rPr lang="en-US" altLang="zh-CN" baseline="-25000" dirty="0" err="1"/>
              <a:t>i</a:t>
            </a:r>
            <a:r>
              <a:rPr lang="zh-CN" altLang="en-US" dirty="0"/>
              <a:t>*；最优模型</a:t>
            </a:r>
            <a:r>
              <a:rPr lang="en-US" altLang="zh-CN" dirty="0"/>
              <a:t>P</a:t>
            </a:r>
            <a:r>
              <a:rPr lang="en-US" altLang="zh-CN" baseline="-25000" dirty="0"/>
              <a:t>w</a:t>
            </a:r>
            <a:r>
              <a:rPr lang="zh-CN" altLang="en-US" baseline="-25000" dirty="0"/>
              <a:t>*</a:t>
            </a:r>
            <a:endParaRPr lang="en-US" altLang="zh-CN" baseline="-25000" dirty="0"/>
          </a:p>
          <a:p>
            <a:endParaRPr lang="zh-CN" alt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75186" y="2693927"/>
            <a:ext cx="1080120" cy="44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5253" y="2706240"/>
            <a:ext cx="1008112" cy="42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146" y="3697655"/>
            <a:ext cx="5082069" cy="1190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976" y="4918333"/>
            <a:ext cx="5402476" cy="59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4041" y="5464473"/>
            <a:ext cx="2248525" cy="62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313" y="5658863"/>
            <a:ext cx="1125359" cy="23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2381" y="6014932"/>
            <a:ext cx="5001597" cy="77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204935" y="5939807"/>
            <a:ext cx="800219" cy="461665"/>
          </a:xfrm>
          <a:prstGeom prst="rect">
            <a:avLst/>
          </a:prstGeom>
          <a:solidFill>
            <a:schemeClr val="tx2">
              <a:lumMod val="25000"/>
              <a:lumOff val="75000"/>
            </a:schemeClr>
          </a:solidFill>
        </p:spPr>
        <p:txBody>
          <a:bodyPr wrap="none" rtlCol="0">
            <a:spAutoFit/>
          </a:bodyPr>
          <a:lstStyle/>
          <a:p>
            <a:r>
              <a:rPr lang="zh-CN" altLang="en-US" sz="2400" dirty="0"/>
              <a:t>关键</a:t>
            </a:r>
            <a:endParaRPr lang="zh-CN" altLang="en-US" sz="2400" dirty="0"/>
          </a:p>
        </p:txBody>
      </p:sp>
      <p:sp>
        <p:nvSpPr>
          <p:cNvPr id="12"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改进的迭代尺度法</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0730" y="2228149"/>
            <a:ext cx="3312368" cy="52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891" y="2948229"/>
            <a:ext cx="2435039" cy="84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114" y="2228149"/>
            <a:ext cx="407094" cy="43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730" y="3884333"/>
            <a:ext cx="3312369" cy="44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7557" y="4455303"/>
            <a:ext cx="7284058" cy="797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7618" y="3858921"/>
            <a:ext cx="1179656" cy="47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947" y="5802187"/>
            <a:ext cx="2901151" cy="96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9523" y="5331190"/>
            <a:ext cx="1336833" cy="435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改进的迭代尺度法</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41440"/>
            <a:ext cx="10515600" cy="4351338"/>
          </a:xfrm>
        </p:spPr>
        <p:txBody>
          <a:bodyPr/>
          <a:lstStyle/>
          <a:p>
            <a:r>
              <a:rPr lang="zh-CN" altLang="en-US" dirty="0"/>
              <a:t>最大熵模型：</a:t>
            </a:r>
            <a:endParaRPr lang="en-US" altLang="zh-CN" dirty="0"/>
          </a:p>
          <a:p>
            <a:pPr marL="0" indent="0">
              <a:buNone/>
            </a:pPr>
            <a:endParaRPr lang="en-US" altLang="zh-CN" dirty="0"/>
          </a:p>
          <a:p>
            <a:endParaRPr lang="en-US" altLang="zh-CN" dirty="0"/>
          </a:p>
          <a:p>
            <a:r>
              <a:rPr lang="zh-CN" altLang="en-US" dirty="0"/>
              <a:t>目标函数：</a:t>
            </a:r>
            <a:endParaRPr lang="en-US" altLang="zh-CN" dirty="0"/>
          </a:p>
          <a:p>
            <a:pPr marL="0" indent="0">
              <a:buNone/>
            </a:pPr>
            <a:endParaRPr lang="en-US" altLang="zh-CN" dirty="0"/>
          </a:p>
          <a:p>
            <a:r>
              <a:rPr lang="zh-CN" altLang="en-US" dirty="0"/>
              <a:t>梯度：</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9736" y="1799104"/>
            <a:ext cx="3694652" cy="153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853" y="3793211"/>
            <a:ext cx="840907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105" y="4732469"/>
            <a:ext cx="4464496" cy="95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095" y="5799843"/>
            <a:ext cx="7137207" cy="86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拟牛顿法</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537" y="2254107"/>
            <a:ext cx="6872771" cy="46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5" y="2699183"/>
            <a:ext cx="3855893" cy="40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335" y="2956478"/>
            <a:ext cx="2436710" cy="414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890" y="3114408"/>
            <a:ext cx="7832282" cy="90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6890" y="4127632"/>
            <a:ext cx="6742605" cy="46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1984" y="4632398"/>
            <a:ext cx="3700101" cy="48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3021" y="5166444"/>
            <a:ext cx="3530610" cy="85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1423" y="6297258"/>
            <a:ext cx="4121260" cy="46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最大熵模型学习算法</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5680" y="2230016"/>
            <a:ext cx="8198322"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0" y="3430925"/>
            <a:ext cx="2958000" cy="45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3516153"/>
            <a:ext cx="2592288" cy="436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4574" y="4099452"/>
            <a:ext cx="4377820" cy="99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5839" y="5303132"/>
            <a:ext cx="5645427"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7208" y="6118448"/>
            <a:ext cx="3778792" cy="45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最大熵模型学习算法</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17994"/>
            <a:ext cx="10515600" cy="4351338"/>
          </a:xfrm>
        </p:spPr>
        <p:txBody>
          <a:bodyPr/>
          <a:lstStyle/>
          <a:p>
            <a:r>
              <a:rPr lang="zh-CN" altLang="en-US" dirty="0"/>
              <a:t>要找到某函数的最大值，最好的方法是沿着该函数的梯度方向探寻。</a:t>
            </a:r>
            <a:endParaRPr lang="en-US" altLang="zh-CN" dirty="0"/>
          </a:p>
          <a:p>
            <a:endParaRPr lang="zh-CN" altLang="en-US" dirty="0"/>
          </a:p>
        </p:txBody>
      </p:sp>
      <p:sp>
        <p:nvSpPr>
          <p:cNvPr id="4" name="AutoShape 5"/>
          <p:cNvSpPr>
            <a:spLocks noChangeAspect="1" noChangeArrowheads="1"/>
          </p:cNvSpPr>
          <p:nvPr/>
        </p:nvSpPr>
        <p:spPr bwMode="auto">
          <a:xfrm>
            <a:off x="1524000" y="4923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777" y="2771666"/>
            <a:ext cx="4993885" cy="3897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梯度上升法实际实现：</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061" y="2258506"/>
            <a:ext cx="10017370" cy="5184576"/>
          </a:xfrm>
        </p:spPr>
        <p:txBody>
          <a:bodyPr>
            <a:normAutofit/>
          </a:bodyPr>
          <a:lstStyle/>
          <a:p>
            <a:r>
              <a:rPr lang="zh-CN" altLang="en-US" sz="2400" dirty="0"/>
              <a:t>函数</a:t>
            </a:r>
            <a:r>
              <a:rPr lang="en-US" altLang="zh-CN" sz="2400" dirty="0"/>
              <a:t>f(</a:t>
            </a:r>
            <a:r>
              <a:rPr lang="en-US" altLang="zh-CN" sz="2400" dirty="0" err="1"/>
              <a:t>x,y</a:t>
            </a:r>
            <a:r>
              <a:rPr lang="en-US" altLang="zh-CN" sz="2400" dirty="0"/>
              <a:t>)</a:t>
            </a:r>
            <a:r>
              <a:rPr lang="zh-CN" altLang="en-US" sz="2400" dirty="0"/>
              <a:t>的梯度：前提是函数</a:t>
            </a:r>
            <a:r>
              <a:rPr lang="en-US" altLang="zh-CN" sz="2400" dirty="0"/>
              <a:t>f(</a:t>
            </a:r>
            <a:r>
              <a:rPr lang="en-US" altLang="zh-CN" sz="2400" dirty="0" err="1"/>
              <a:t>x,y</a:t>
            </a:r>
            <a:r>
              <a:rPr lang="en-US" altLang="zh-CN" sz="2400" dirty="0"/>
              <a:t>)</a:t>
            </a:r>
            <a:r>
              <a:rPr lang="zh-CN" altLang="en-US" sz="2400" dirty="0"/>
              <a:t>必须在待计算的点上有定义并且可微。</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若移动的步长记作</a:t>
            </a:r>
            <a:r>
              <a:rPr lang="en-US" altLang="zh-CN" sz="2400" dirty="0"/>
              <a:t>a</a:t>
            </a:r>
            <a:endParaRPr lang="en-US" altLang="zh-CN" sz="2400" dirty="0"/>
          </a:p>
          <a:p>
            <a:endParaRPr lang="en-US" altLang="zh-CN" sz="2400" dirty="0"/>
          </a:p>
          <a:p>
            <a:r>
              <a:rPr lang="zh-CN" altLang="en-US" sz="2400" dirty="0"/>
              <a:t>迭代停止条件：</a:t>
            </a:r>
            <a:endParaRPr lang="en-US" altLang="zh-CN" sz="2400" dirty="0"/>
          </a:p>
          <a:p>
            <a:pPr lvl="1"/>
            <a:r>
              <a:rPr lang="zh-CN" altLang="en-US" dirty="0"/>
              <a:t>迭代次数达到某个指定的值</a:t>
            </a:r>
            <a:endParaRPr lang="en-US" altLang="zh-CN" dirty="0"/>
          </a:p>
          <a:p>
            <a:pPr lvl="1"/>
            <a:r>
              <a:rPr lang="zh-CN" altLang="en-US" dirty="0"/>
              <a:t>算法达到某个可以允许的误差范围</a:t>
            </a:r>
            <a:endParaRPr lang="zh-CN" altLang="en-US" dirty="0"/>
          </a:p>
          <a:p>
            <a:endParaRPr lang="zh-CN" altLang="en-US" sz="2400" dirty="0"/>
          </a:p>
          <a:p>
            <a:endParaRPr lang="zh-CN" altLang="en-US" sz="2400" dirty="0"/>
          </a:p>
        </p:txBody>
      </p:sp>
      <p:pic>
        <p:nvPicPr>
          <p:cNvPr id="11266" name="Picture 2" descr="http://img.blog.csdn.net/201410122334382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5057" y="2692166"/>
            <a:ext cx="2516143" cy="167742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5"/>
          <p:cNvSpPr>
            <a:spLocks noChangeAspect="1" noChangeArrowheads="1"/>
          </p:cNvSpPr>
          <p:nvPr/>
        </p:nvSpPr>
        <p:spPr bwMode="auto">
          <a:xfrm>
            <a:off x="844061" y="80889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1268" name="Picture 4" descr="http://img.blog.csdn.net/201410122334453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7079" y="4409542"/>
            <a:ext cx="2516143" cy="556201"/>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梯度上升法</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58049"/>
            <a:ext cx="10515600" cy="4351338"/>
          </a:xfrm>
        </p:spPr>
        <p:txBody>
          <a:bodyPr/>
          <a:lstStyle/>
          <a:p>
            <a:r>
              <a:rPr lang="zh-CN" altLang="en-US" dirty="0"/>
              <a:t>即求最大值：</a:t>
            </a:r>
            <a:endParaRPr lang="en-US" altLang="zh-CN" dirty="0"/>
          </a:p>
          <a:p>
            <a:endParaRPr lang="en-US" altLang="zh-CN" dirty="0"/>
          </a:p>
          <a:p>
            <a:endParaRPr lang="en-US" altLang="zh-CN" dirty="0"/>
          </a:p>
          <a:p>
            <a:r>
              <a:rPr lang="zh-CN" altLang="en-US" dirty="0"/>
              <a:t>由：</a:t>
            </a:r>
            <a:endParaRPr lang="en-US" altLang="zh-CN" dirty="0"/>
          </a:p>
          <a:p>
            <a:endParaRPr lang="en-US" altLang="zh-CN" dirty="0"/>
          </a:p>
          <a:p>
            <a:r>
              <a:rPr lang="zh-CN" altLang="en-US" dirty="0"/>
              <a:t>且：</a:t>
            </a:r>
            <a:endParaRPr lang="en-US" altLang="zh-CN" dirty="0"/>
          </a:p>
          <a:p>
            <a:endParaRPr lang="en-US" altLang="zh-CN" dirty="0"/>
          </a:p>
          <a:p>
            <a:r>
              <a:rPr lang="zh-CN" altLang="en-US" dirty="0"/>
              <a:t>则：</a:t>
            </a:r>
            <a:endParaRPr lang="en-US" altLang="zh-CN" dirty="0"/>
          </a:p>
        </p:txBody>
      </p:sp>
      <p:sp>
        <p:nvSpPr>
          <p:cNvPr id="4" name="AutoShape 5"/>
          <p:cNvSpPr>
            <a:spLocks noChangeAspect="1" noChangeArrowheads="1"/>
          </p:cNvSpPr>
          <p:nvPr/>
        </p:nvSpPr>
        <p:spPr bwMode="auto">
          <a:xfrm>
            <a:off x="1524000" y="53242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40398" y="2406515"/>
            <a:ext cx="293072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descr="http://img.blog.csdn.net/201410122335092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398" y="3906487"/>
            <a:ext cx="4746767" cy="57606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img.blog.csdn.net/20141012233519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398" y="4825173"/>
            <a:ext cx="2808312" cy="99715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img.blog.csdn.net/201410122335346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398" y="5781418"/>
            <a:ext cx="4322015" cy="854904"/>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梯度上升法</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1594501"/>
            <a:ext cx="8568952" cy="4824536"/>
          </a:xfrm>
        </p:spPr>
        <p:txBody>
          <a:bodyPr/>
          <a:lstStyle/>
          <a:p>
            <a:r>
              <a:rPr lang="en-US" altLang="zh-CN" dirty="0"/>
              <a:t>Sigmoid</a:t>
            </a:r>
            <a:r>
              <a:rPr lang="zh-CN" altLang="en-US" dirty="0"/>
              <a:t>：</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endParaRPr lang="en-US" altLang="zh-CN" dirty="0"/>
          </a:p>
          <a:p>
            <a:r>
              <a:rPr lang="zh-CN" altLang="en-US" dirty="0"/>
              <a:t>双曲正切函数（</a:t>
            </a:r>
            <a:r>
              <a:rPr lang="en-US" altLang="zh-CN" dirty="0" err="1"/>
              <a:t>tanh</a:t>
            </a:r>
            <a:r>
              <a:rPr lang="zh-CN" altLang="en-US" dirty="0"/>
              <a:t>）</a:t>
            </a:r>
            <a:endParaRPr lang="en-US" altLang="zh-CN" dirty="0"/>
          </a:p>
          <a:p>
            <a:endParaRPr lang="en-US" altLang="zh-CN" dirty="0"/>
          </a:p>
          <a:p>
            <a:endParaRPr lang="en-US" altLang="zh-CN" dirty="0"/>
          </a:p>
          <a:p>
            <a:pPr marL="0" indent="0">
              <a:buNone/>
            </a:pPr>
            <a:endParaRPr lang="zh-CN" altLang="en-US"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814" y="5160395"/>
            <a:ext cx="30384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691" y="1304541"/>
            <a:ext cx="3665587" cy="5544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4373" y="5683207"/>
            <a:ext cx="8286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4269" y="2814452"/>
            <a:ext cx="6096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图片 10" descr="sigmoid.png"/>
          <p:cNvPicPr>
            <a:picLocks noChangeAspect="1"/>
          </p:cNvPicPr>
          <p:nvPr/>
        </p:nvPicPr>
        <p:blipFill>
          <a:blip r:embed="rId5"/>
          <a:stretch>
            <a:fillRect/>
          </a:stretch>
        </p:blipFill>
        <p:spPr>
          <a:xfrm>
            <a:off x="2396678" y="2350585"/>
            <a:ext cx="2214578" cy="582118"/>
          </a:xfrm>
          <a:prstGeom prst="rect">
            <a:avLst/>
          </a:prstGeom>
        </p:spPr>
      </p:pic>
      <p:pic>
        <p:nvPicPr>
          <p:cNvPr id="16393" name="Picture 9" descr="c:\users\yuan\appdata\roaming\360se6\User Data\temp\994ac235e9478c8f465a4acdd8aae0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7449" y="3355429"/>
            <a:ext cx="2592288" cy="288032"/>
          </a:xfrm>
          <a:prstGeom prst="rect">
            <a:avLst/>
          </a:prstGeom>
          <a:noFill/>
          <a:extLst>
            <a:ext uri="{909E8E84-426E-40DD-AFC4-6F175D3DCCD1}">
              <a14:hiddenFill xmlns:a14="http://schemas.microsoft.com/office/drawing/2010/main">
                <a:solidFill>
                  <a:srgbClr val="FFFFFF"/>
                </a:solidFill>
              </a14:hiddenFill>
            </a:ext>
          </a:extLst>
        </p:spPr>
      </p:pic>
      <p:pic>
        <p:nvPicPr>
          <p:cNvPr id="16395" name="Picture 11" descr="c:\users\yuan\appdata\roaming\360se6\User Data\temp\e7deb0493f3858b59b86181afe368fe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6478" y="6100786"/>
            <a:ext cx="2094778"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8408" y="1484784"/>
            <a:ext cx="8740080" cy="4839816"/>
          </a:xfrm>
        </p:spPr>
        <p:txBody>
          <a:bodyPr/>
          <a:lstStyle/>
          <a:p>
            <a:endParaRPr lang="en-US" altLang="zh-CN" dirty="0"/>
          </a:p>
          <a:p>
            <a:endParaRPr lang="en-US" altLang="zh-CN" dirty="0"/>
          </a:p>
        </p:txBody>
      </p:sp>
      <p:sp>
        <p:nvSpPr>
          <p:cNvPr id="4" name="AutoShape 5"/>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矩形 5"/>
          <p:cNvSpPr/>
          <p:nvPr/>
        </p:nvSpPr>
        <p:spPr>
          <a:xfrm>
            <a:off x="908375" y="2233302"/>
            <a:ext cx="10420146" cy="4524315"/>
          </a:xfrm>
          <a:prstGeom prst="rect">
            <a:avLst/>
          </a:prstGeom>
        </p:spPr>
        <p:txBody>
          <a:bodyPr wrap="square">
            <a:spAutoFit/>
          </a:bodyPr>
          <a:lstStyle/>
          <a:p>
            <a:r>
              <a:rPr lang="en-US" altLang="zh-CN" sz="2400" dirty="0" err="1"/>
              <a:t>def</a:t>
            </a:r>
            <a:r>
              <a:rPr lang="en-US" altLang="zh-CN" sz="2400" dirty="0"/>
              <a:t> </a:t>
            </a:r>
            <a:r>
              <a:rPr lang="en-US" altLang="zh-CN" sz="2400" dirty="0" err="1"/>
              <a:t>gradAscent</a:t>
            </a:r>
            <a:r>
              <a:rPr lang="en-US" altLang="zh-CN" sz="2400" dirty="0"/>
              <a:t>(</a:t>
            </a:r>
            <a:r>
              <a:rPr lang="en-US" altLang="zh-CN" sz="2400" dirty="0" err="1"/>
              <a:t>dataMatIn</a:t>
            </a:r>
            <a:r>
              <a:rPr lang="en-US" altLang="zh-CN" sz="2400" dirty="0"/>
              <a:t>, </a:t>
            </a:r>
            <a:r>
              <a:rPr lang="en-US" altLang="zh-CN" sz="2400" dirty="0" err="1"/>
              <a:t>classLabels</a:t>
            </a:r>
            <a:r>
              <a:rPr lang="en-US" altLang="zh-CN" sz="2400" dirty="0"/>
              <a:t>):</a:t>
            </a:r>
            <a:endParaRPr lang="en-US" altLang="zh-CN" sz="2400" dirty="0"/>
          </a:p>
          <a:p>
            <a:r>
              <a:rPr lang="en-US" altLang="zh-CN" sz="2400" dirty="0"/>
              <a:t>    </a:t>
            </a:r>
            <a:r>
              <a:rPr lang="en-US" altLang="zh-CN" sz="2400" dirty="0" err="1"/>
              <a:t>dataMatrix</a:t>
            </a:r>
            <a:r>
              <a:rPr lang="en-US" altLang="zh-CN" sz="2400" dirty="0"/>
              <a:t> = mat(</a:t>
            </a:r>
            <a:r>
              <a:rPr lang="en-US" altLang="zh-CN" sz="2400" dirty="0" err="1"/>
              <a:t>dataMatIn</a:t>
            </a:r>
            <a:r>
              <a:rPr lang="en-US" altLang="zh-CN" sz="2400" dirty="0"/>
              <a:t>)             #convert to </a:t>
            </a:r>
            <a:r>
              <a:rPr lang="en-US" altLang="zh-CN" sz="2400" dirty="0" err="1"/>
              <a:t>NumPy</a:t>
            </a:r>
            <a:r>
              <a:rPr lang="en-US" altLang="zh-CN" sz="2400" dirty="0"/>
              <a:t> matrix</a:t>
            </a:r>
            <a:endParaRPr lang="en-US" altLang="zh-CN" sz="2400" dirty="0"/>
          </a:p>
          <a:p>
            <a:r>
              <a:rPr lang="en-US" altLang="zh-CN" sz="2400" dirty="0"/>
              <a:t>    </a:t>
            </a:r>
            <a:r>
              <a:rPr lang="en-US" altLang="zh-CN" sz="2400" dirty="0" err="1"/>
              <a:t>labelMat</a:t>
            </a:r>
            <a:r>
              <a:rPr lang="en-US" altLang="zh-CN" sz="2400" dirty="0"/>
              <a:t> = mat(</a:t>
            </a:r>
            <a:r>
              <a:rPr lang="en-US" altLang="zh-CN" sz="2400" dirty="0" err="1"/>
              <a:t>classLabels</a:t>
            </a:r>
            <a:r>
              <a:rPr lang="en-US" altLang="zh-CN" sz="2400" dirty="0"/>
              <a:t>).transpose() #convert to </a:t>
            </a:r>
            <a:r>
              <a:rPr lang="en-US" altLang="zh-CN" sz="2400" dirty="0" err="1"/>
              <a:t>NumPy</a:t>
            </a:r>
            <a:r>
              <a:rPr lang="en-US" altLang="zh-CN" sz="2400" dirty="0"/>
              <a:t> matrix</a:t>
            </a:r>
            <a:endParaRPr lang="en-US" altLang="zh-CN" sz="2400" dirty="0"/>
          </a:p>
          <a:p>
            <a:r>
              <a:rPr lang="en-US" altLang="zh-CN" sz="2400" dirty="0"/>
              <a:t>    </a:t>
            </a:r>
            <a:r>
              <a:rPr lang="en-US" altLang="zh-CN" sz="2400" dirty="0" err="1"/>
              <a:t>m,n</a:t>
            </a:r>
            <a:r>
              <a:rPr lang="en-US" altLang="zh-CN" sz="2400" dirty="0"/>
              <a:t> = shape(</a:t>
            </a:r>
            <a:r>
              <a:rPr lang="en-US" altLang="zh-CN" sz="2400" dirty="0" err="1"/>
              <a:t>dataMatrix</a:t>
            </a:r>
            <a:r>
              <a:rPr lang="en-US" altLang="zh-CN" sz="2400" dirty="0"/>
              <a:t>)</a:t>
            </a:r>
            <a:endParaRPr lang="en-US" altLang="zh-CN" sz="2400" dirty="0"/>
          </a:p>
          <a:p>
            <a:r>
              <a:rPr lang="en-US" altLang="zh-CN" sz="2400" dirty="0"/>
              <a:t>    alpha = 0.001</a:t>
            </a:r>
            <a:endParaRPr lang="en-US" altLang="zh-CN" sz="2400" dirty="0"/>
          </a:p>
          <a:p>
            <a:r>
              <a:rPr lang="en-US" altLang="zh-CN" sz="2400" dirty="0"/>
              <a:t>    </a:t>
            </a:r>
            <a:r>
              <a:rPr lang="en-US" altLang="zh-CN" sz="2400" dirty="0" err="1"/>
              <a:t>maxCycles</a:t>
            </a:r>
            <a:r>
              <a:rPr lang="en-US" altLang="zh-CN" sz="2400" dirty="0"/>
              <a:t> = 500</a:t>
            </a:r>
            <a:endParaRPr lang="en-US" altLang="zh-CN" sz="2400" dirty="0"/>
          </a:p>
          <a:p>
            <a:r>
              <a:rPr lang="en-US" altLang="zh-CN" sz="2400" dirty="0"/>
              <a:t>    weights = ones((n,1))</a:t>
            </a:r>
            <a:endParaRPr lang="en-US" altLang="zh-CN" sz="2400" dirty="0"/>
          </a:p>
          <a:p>
            <a:r>
              <a:rPr lang="en-US" altLang="zh-CN" sz="2400" dirty="0"/>
              <a:t>    for k in range(</a:t>
            </a:r>
            <a:r>
              <a:rPr lang="en-US" altLang="zh-CN" sz="2400" dirty="0" err="1"/>
              <a:t>maxCycles</a:t>
            </a:r>
            <a:r>
              <a:rPr lang="en-US" altLang="zh-CN" sz="2400" dirty="0"/>
              <a:t>):              #heavy on matrix operations</a:t>
            </a:r>
            <a:endParaRPr lang="en-US" altLang="zh-CN" sz="2400" dirty="0"/>
          </a:p>
          <a:p>
            <a:r>
              <a:rPr lang="en-US" altLang="zh-CN" sz="2400" dirty="0"/>
              <a:t>        h = sigmoid(</a:t>
            </a:r>
            <a:r>
              <a:rPr lang="en-US" altLang="zh-CN" sz="2400" dirty="0" err="1"/>
              <a:t>dataMatrix</a:t>
            </a:r>
            <a:r>
              <a:rPr lang="en-US" altLang="zh-CN" sz="2400" dirty="0"/>
              <a:t>*weights)     #matrix </a:t>
            </a:r>
            <a:r>
              <a:rPr lang="en-US" altLang="zh-CN" sz="2400" dirty="0" err="1"/>
              <a:t>mult</a:t>
            </a:r>
            <a:endParaRPr lang="en-US" altLang="zh-CN" sz="2400" dirty="0"/>
          </a:p>
          <a:p>
            <a:r>
              <a:rPr lang="en-US" altLang="zh-CN" sz="2400" dirty="0"/>
              <a:t>        error = (</a:t>
            </a:r>
            <a:r>
              <a:rPr lang="en-US" altLang="zh-CN" sz="2400" dirty="0" err="1"/>
              <a:t>labelMat</a:t>
            </a:r>
            <a:r>
              <a:rPr lang="en-US" altLang="zh-CN" sz="2400" dirty="0"/>
              <a:t> - h)              #vector subtraction</a:t>
            </a:r>
            <a:endParaRPr lang="en-US" altLang="zh-CN" sz="2400" dirty="0"/>
          </a:p>
          <a:p>
            <a:r>
              <a:rPr lang="en-US" altLang="zh-CN" sz="2400" dirty="0"/>
              <a:t>        weights = weights + alpha * </a:t>
            </a:r>
            <a:r>
              <a:rPr lang="en-US" altLang="zh-CN" sz="2400" dirty="0" err="1"/>
              <a:t>dataMatrix.transpose</a:t>
            </a:r>
            <a:r>
              <a:rPr lang="en-US" altLang="zh-CN" sz="2400" dirty="0"/>
              <a:t>()* error #matrix </a:t>
            </a:r>
            <a:r>
              <a:rPr lang="en-US" altLang="zh-CN" sz="2400" dirty="0" err="1"/>
              <a:t>mult</a:t>
            </a:r>
            <a:endParaRPr lang="en-US" altLang="zh-CN" sz="2400" dirty="0"/>
          </a:p>
          <a:p>
            <a:r>
              <a:rPr lang="en-US" altLang="zh-CN" sz="2400" dirty="0"/>
              <a:t>    return weights</a:t>
            </a:r>
            <a:endParaRPr lang="zh-CN" altLang="en-US" sz="2400" dirty="0"/>
          </a:p>
        </p:txBody>
      </p:sp>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梯度上升法</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8408" y="1484784"/>
            <a:ext cx="8740080" cy="4839816"/>
          </a:xfrm>
        </p:spPr>
        <p:txBody>
          <a:bodyPr/>
          <a:lstStyle/>
          <a:p>
            <a:endParaRPr lang="en-US" altLang="zh-CN" dirty="0"/>
          </a:p>
          <a:p>
            <a:endParaRPr lang="en-US" altLang="zh-CN" dirty="0"/>
          </a:p>
        </p:txBody>
      </p:sp>
      <p:sp>
        <p:nvSpPr>
          <p:cNvPr id="4" name="AutoShape 5"/>
          <p:cNvSpPr>
            <a:spLocks noChangeAspect="1" noChangeArrowheads="1"/>
          </p:cNvSpPr>
          <p:nvPr/>
        </p:nvSpPr>
        <p:spPr bwMode="auto">
          <a:xfrm>
            <a:off x="152400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58115" y="1598677"/>
            <a:ext cx="6589787" cy="5161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梯度上升法</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7195" y="2295346"/>
            <a:ext cx="10598974" cy="4839816"/>
          </a:xfrm>
        </p:spPr>
        <p:txBody>
          <a:bodyPr/>
          <a:lstStyle/>
          <a:p>
            <a:r>
              <a:rPr lang="zh-CN" altLang="en-US" dirty="0"/>
              <a:t>梯度上升算法每天更新回归系数时都需要遍历整个数据集</a:t>
            </a:r>
            <a:endParaRPr lang="en-US" altLang="zh-CN" dirty="0"/>
          </a:p>
          <a:p>
            <a:r>
              <a:rPr lang="zh-CN" altLang="en-US" dirty="0"/>
              <a:t>改进：一次仅用一个样本点更新数据</a:t>
            </a:r>
            <a:r>
              <a:rPr lang="en-US" altLang="zh-CN" dirty="0"/>
              <a:t>-----</a:t>
            </a:r>
            <a:r>
              <a:rPr lang="zh-CN" altLang="en-US" dirty="0"/>
              <a:t>在线学习算法</a:t>
            </a:r>
            <a:endParaRPr lang="en-US" altLang="zh-CN" dirty="0"/>
          </a:p>
          <a:p>
            <a:endParaRPr lang="en-US" altLang="zh-CN" dirty="0"/>
          </a:p>
          <a:p>
            <a:endParaRPr lang="en-US" altLang="zh-CN" dirty="0"/>
          </a:p>
        </p:txBody>
      </p:sp>
      <p:sp>
        <p:nvSpPr>
          <p:cNvPr id="4" name="AutoShape 5"/>
          <p:cNvSpPr>
            <a:spLocks noChangeAspect="1" noChangeArrowheads="1"/>
          </p:cNvSpPr>
          <p:nvPr/>
        </p:nvSpPr>
        <p:spPr bwMode="auto">
          <a:xfrm>
            <a:off x="1090246" y="7385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矩形 4"/>
          <p:cNvSpPr/>
          <p:nvPr/>
        </p:nvSpPr>
        <p:spPr>
          <a:xfrm>
            <a:off x="1845822" y="3378360"/>
            <a:ext cx="7776864" cy="3416320"/>
          </a:xfrm>
          <a:prstGeom prst="rect">
            <a:avLst/>
          </a:prstGeom>
        </p:spPr>
        <p:txBody>
          <a:bodyPr wrap="square">
            <a:spAutoFit/>
          </a:bodyPr>
          <a:lstStyle/>
          <a:p>
            <a:r>
              <a:rPr lang="en-US" altLang="zh-CN" sz="2400" dirty="0" err="1"/>
              <a:t>def</a:t>
            </a:r>
            <a:r>
              <a:rPr lang="en-US" altLang="zh-CN" sz="2400" dirty="0"/>
              <a:t> stocGradAscent0(</a:t>
            </a:r>
            <a:r>
              <a:rPr lang="en-US" altLang="zh-CN" sz="2400" dirty="0" err="1"/>
              <a:t>dataMatrix</a:t>
            </a:r>
            <a:r>
              <a:rPr lang="en-US" altLang="zh-CN" sz="2400" dirty="0"/>
              <a:t>, </a:t>
            </a:r>
            <a:r>
              <a:rPr lang="en-US" altLang="zh-CN" sz="2400" dirty="0" err="1"/>
              <a:t>classLabels</a:t>
            </a:r>
            <a:r>
              <a:rPr lang="en-US" altLang="zh-CN" sz="2400" dirty="0"/>
              <a:t>):</a:t>
            </a:r>
            <a:endParaRPr lang="en-US" altLang="zh-CN" sz="2400" dirty="0"/>
          </a:p>
          <a:p>
            <a:r>
              <a:rPr lang="en-US" altLang="zh-CN" sz="2400" dirty="0"/>
              <a:t>    </a:t>
            </a:r>
            <a:r>
              <a:rPr lang="en-US" altLang="zh-CN" sz="2400" dirty="0" err="1"/>
              <a:t>m,n</a:t>
            </a:r>
            <a:r>
              <a:rPr lang="en-US" altLang="zh-CN" sz="2400" dirty="0"/>
              <a:t> = shape(</a:t>
            </a:r>
            <a:r>
              <a:rPr lang="en-US" altLang="zh-CN" sz="2400" dirty="0" err="1"/>
              <a:t>dataMatrix</a:t>
            </a:r>
            <a:r>
              <a:rPr lang="en-US" altLang="zh-CN" sz="2400" dirty="0"/>
              <a:t>)</a:t>
            </a:r>
            <a:endParaRPr lang="en-US" altLang="zh-CN" sz="2400" dirty="0"/>
          </a:p>
          <a:p>
            <a:r>
              <a:rPr lang="en-US" altLang="zh-CN" sz="2400" dirty="0"/>
              <a:t>    alpha = 0.01</a:t>
            </a:r>
            <a:endParaRPr lang="en-US" altLang="zh-CN" sz="2400" dirty="0"/>
          </a:p>
          <a:p>
            <a:r>
              <a:rPr lang="en-US" altLang="zh-CN" sz="2400" dirty="0"/>
              <a:t>    weights = ones(n)   #initialize to all ones</a:t>
            </a:r>
            <a:endParaRPr lang="en-US" altLang="zh-CN" sz="2400" dirty="0"/>
          </a:p>
          <a:p>
            <a:r>
              <a:rPr lang="en-US" altLang="zh-CN" sz="2400" dirty="0"/>
              <a:t>    for </a:t>
            </a:r>
            <a:r>
              <a:rPr lang="en-US" altLang="zh-CN" sz="2400" dirty="0" err="1"/>
              <a:t>i</a:t>
            </a:r>
            <a:r>
              <a:rPr lang="en-US" altLang="zh-CN" sz="2400" dirty="0"/>
              <a:t> in range(m):</a:t>
            </a:r>
            <a:endParaRPr lang="en-US" altLang="zh-CN" sz="2400" dirty="0"/>
          </a:p>
          <a:p>
            <a:r>
              <a:rPr lang="en-US" altLang="zh-CN" sz="2400" dirty="0"/>
              <a:t>        h = </a:t>
            </a:r>
            <a:r>
              <a:rPr lang="en-US" altLang="zh-CN" sz="2400" dirty="0">
                <a:solidFill>
                  <a:srgbClr val="FF0000"/>
                </a:solidFill>
              </a:rPr>
              <a:t>sigmoid(sum(</a:t>
            </a:r>
            <a:r>
              <a:rPr lang="en-US" altLang="zh-CN" sz="2400" dirty="0" err="1">
                <a:solidFill>
                  <a:srgbClr val="FF0000"/>
                </a:solidFill>
              </a:rPr>
              <a:t>dataMatrix</a:t>
            </a:r>
            <a:r>
              <a:rPr lang="en-US" altLang="zh-CN" sz="2400" dirty="0">
                <a:solidFill>
                  <a:srgbClr val="FF0000"/>
                </a:solidFill>
              </a:rPr>
              <a:t>[</a:t>
            </a:r>
            <a:r>
              <a:rPr lang="en-US" altLang="zh-CN" sz="2400" dirty="0" err="1">
                <a:solidFill>
                  <a:srgbClr val="FF0000"/>
                </a:solidFill>
              </a:rPr>
              <a:t>i</a:t>
            </a:r>
            <a:r>
              <a:rPr lang="en-US" altLang="zh-CN" sz="2400" dirty="0">
                <a:solidFill>
                  <a:srgbClr val="FF0000"/>
                </a:solidFill>
              </a:rPr>
              <a:t>]*weights))</a:t>
            </a:r>
            <a:endParaRPr lang="en-US" altLang="zh-CN" sz="2400" dirty="0">
              <a:solidFill>
                <a:srgbClr val="FF0000"/>
              </a:solidFill>
            </a:endParaRPr>
          </a:p>
          <a:p>
            <a:r>
              <a:rPr lang="en-US" altLang="zh-CN" sz="2400" dirty="0"/>
              <a:t>        error = </a:t>
            </a:r>
            <a:r>
              <a:rPr lang="en-US" altLang="zh-CN" sz="2400" dirty="0" err="1">
                <a:solidFill>
                  <a:srgbClr val="FF0000"/>
                </a:solidFill>
              </a:rPr>
              <a:t>classLabels</a:t>
            </a:r>
            <a:r>
              <a:rPr lang="en-US" altLang="zh-CN" sz="2400" dirty="0">
                <a:solidFill>
                  <a:srgbClr val="FF0000"/>
                </a:solidFill>
              </a:rPr>
              <a:t>[</a:t>
            </a:r>
            <a:r>
              <a:rPr lang="en-US" altLang="zh-CN" sz="2400" dirty="0" err="1">
                <a:solidFill>
                  <a:srgbClr val="FF0000"/>
                </a:solidFill>
              </a:rPr>
              <a:t>i</a:t>
            </a:r>
            <a:r>
              <a:rPr lang="en-US" altLang="zh-CN" sz="2400" dirty="0">
                <a:solidFill>
                  <a:srgbClr val="FF0000"/>
                </a:solidFill>
              </a:rPr>
              <a:t>] - h</a:t>
            </a:r>
            <a:endParaRPr lang="en-US" altLang="zh-CN" sz="2400" dirty="0">
              <a:solidFill>
                <a:srgbClr val="FF0000"/>
              </a:solidFill>
            </a:endParaRPr>
          </a:p>
          <a:p>
            <a:r>
              <a:rPr lang="en-US" altLang="zh-CN" sz="2400" dirty="0"/>
              <a:t>        weights = weights </a:t>
            </a:r>
            <a:r>
              <a:rPr lang="en-US" altLang="zh-CN" sz="2400" dirty="0">
                <a:solidFill>
                  <a:srgbClr val="FF0000"/>
                </a:solidFill>
              </a:rPr>
              <a:t>+ alpha * error * </a:t>
            </a:r>
            <a:r>
              <a:rPr lang="en-US" altLang="zh-CN" sz="2400" dirty="0" err="1">
                <a:solidFill>
                  <a:srgbClr val="FF0000"/>
                </a:solidFill>
              </a:rPr>
              <a:t>dataMatrix</a:t>
            </a:r>
            <a:r>
              <a:rPr lang="en-US" altLang="zh-CN" sz="2400" dirty="0">
                <a:solidFill>
                  <a:srgbClr val="FF0000"/>
                </a:solidFill>
              </a:rPr>
              <a:t>[</a:t>
            </a:r>
            <a:r>
              <a:rPr lang="en-US" altLang="zh-CN" sz="2400" dirty="0" err="1">
                <a:solidFill>
                  <a:srgbClr val="FF0000"/>
                </a:solidFill>
              </a:rPr>
              <a:t>i</a:t>
            </a:r>
            <a:r>
              <a:rPr lang="en-US" altLang="zh-CN" sz="2400" dirty="0">
                <a:solidFill>
                  <a:srgbClr val="FF0000"/>
                </a:solidFill>
              </a:rPr>
              <a:t>]</a:t>
            </a:r>
            <a:endParaRPr lang="en-US" altLang="zh-CN" sz="2400" dirty="0">
              <a:solidFill>
                <a:srgbClr val="FF0000"/>
              </a:solidFill>
            </a:endParaRPr>
          </a:p>
          <a:p>
            <a:r>
              <a:rPr lang="en-US" altLang="zh-CN" sz="2400" dirty="0"/>
              <a:t>    return weights</a:t>
            </a:r>
            <a:endParaRPr lang="zh-CN" altLang="en-US" sz="2400" dirty="0"/>
          </a:p>
        </p:txBody>
      </p:sp>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随机梯度上升法</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47138" y="1485416"/>
            <a:ext cx="6480720" cy="520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随机梯度上升法</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95351" y="1380244"/>
            <a:ext cx="665081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66503" y="6367777"/>
            <a:ext cx="2954655" cy="461665"/>
          </a:xfrm>
          <a:prstGeom prst="rect">
            <a:avLst/>
          </a:prstGeom>
          <a:noFill/>
        </p:spPr>
        <p:txBody>
          <a:bodyPr wrap="none" rtlCol="0">
            <a:spAutoFit/>
          </a:bodyPr>
          <a:lstStyle/>
          <a:p>
            <a:r>
              <a:rPr lang="zh-CN" altLang="en-US" sz="2400" dirty="0">
                <a:solidFill>
                  <a:srgbClr val="7030A0"/>
                </a:solidFill>
              </a:rPr>
              <a:t>数据波动或高频振动</a:t>
            </a:r>
            <a:endParaRPr lang="zh-CN" altLang="en-US" sz="2400" dirty="0">
              <a:solidFill>
                <a:srgbClr val="7030A0"/>
              </a:solidFill>
            </a:endParaRPr>
          </a:p>
        </p:txBody>
      </p:sp>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随机梯度上升法</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9546" y="2265223"/>
            <a:ext cx="11592454" cy="4493538"/>
          </a:xfrm>
          <a:prstGeom prst="rect">
            <a:avLst/>
          </a:prstGeom>
        </p:spPr>
        <p:txBody>
          <a:bodyPr wrap="square">
            <a:spAutoFit/>
          </a:bodyPr>
          <a:lstStyle/>
          <a:p>
            <a:r>
              <a:rPr lang="en-US" altLang="zh-CN" sz="2200" dirty="0" err="1"/>
              <a:t>def</a:t>
            </a:r>
            <a:r>
              <a:rPr lang="en-US" altLang="zh-CN" sz="2200" dirty="0"/>
              <a:t> stocGradAscent1(</a:t>
            </a:r>
            <a:r>
              <a:rPr lang="en-US" altLang="zh-CN" sz="2200" dirty="0" err="1"/>
              <a:t>dataMatrix</a:t>
            </a:r>
            <a:r>
              <a:rPr lang="en-US" altLang="zh-CN" sz="2200" dirty="0"/>
              <a:t>, </a:t>
            </a:r>
            <a:r>
              <a:rPr lang="en-US" altLang="zh-CN" sz="2200" dirty="0" err="1"/>
              <a:t>classLabels</a:t>
            </a:r>
            <a:r>
              <a:rPr lang="en-US" altLang="zh-CN" sz="2200" dirty="0"/>
              <a:t>, </a:t>
            </a:r>
            <a:r>
              <a:rPr lang="en-US" altLang="zh-CN" sz="2200" dirty="0" err="1"/>
              <a:t>numIter</a:t>
            </a:r>
            <a:r>
              <a:rPr lang="en-US" altLang="zh-CN" sz="2200" dirty="0"/>
              <a:t>=150):</a:t>
            </a:r>
            <a:endParaRPr lang="en-US" altLang="zh-CN" sz="2200" dirty="0"/>
          </a:p>
          <a:p>
            <a:r>
              <a:rPr lang="en-US" altLang="zh-CN" sz="2200" dirty="0"/>
              <a:t>    </a:t>
            </a:r>
            <a:r>
              <a:rPr lang="en-US" altLang="zh-CN" sz="2200" dirty="0" err="1"/>
              <a:t>m,n</a:t>
            </a:r>
            <a:r>
              <a:rPr lang="en-US" altLang="zh-CN" sz="2200" dirty="0"/>
              <a:t> = shape(</a:t>
            </a:r>
            <a:r>
              <a:rPr lang="en-US" altLang="zh-CN" sz="2200" dirty="0" err="1"/>
              <a:t>dataMatrix</a:t>
            </a:r>
            <a:r>
              <a:rPr lang="en-US" altLang="zh-CN" sz="2200" dirty="0"/>
              <a:t>)</a:t>
            </a:r>
            <a:endParaRPr lang="en-US" altLang="zh-CN" sz="2200" dirty="0"/>
          </a:p>
          <a:p>
            <a:r>
              <a:rPr lang="en-US" altLang="zh-CN" sz="2200" dirty="0"/>
              <a:t>    weights = ones(n)   #initialize to all ones</a:t>
            </a:r>
            <a:endParaRPr lang="en-US" altLang="zh-CN" sz="2200" dirty="0"/>
          </a:p>
          <a:p>
            <a:r>
              <a:rPr lang="en-US" altLang="zh-CN" sz="2200" dirty="0"/>
              <a:t>    for j in range(</a:t>
            </a:r>
            <a:r>
              <a:rPr lang="en-US" altLang="zh-CN" sz="2200" dirty="0" err="1"/>
              <a:t>numIter</a:t>
            </a:r>
            <a:r>
              <a:rPr lang="en-US" altLang="zh-CN" sz="2200" dirty="0"/>
              <a:t>):</a:t>
            </a:r>
            <a:endParaRPr lang="en-US" altLang="zh-CN" sz="2200" dirty="0"/>
          </a:p>
          <a:p>
            <a:r>
              <a:rPr lang="en-US" altLang="zh-CN" sz="2200" dirty="0"/>
              <a:t>        </a:t>
            </a:r>
            <a:r>
              <a:rPr lang="en-US" altLang="zh-CN" sz="2200" dirty="0" err="1"/>
              <a:t>dataIndex</a:t>
            </a:r>
            <a:r>
              <a:rPr lang="en-US" altLang="zh-CN" sz="2200" dirty="0"/>
              <a:t> = range(m)</a:t>
            </a:r>
            <a:endParaRPr lang="en-US" altLang="zh-CN" sz="2200" dirty="0"/>
          </a:p>
          <a:p>
            <a:r>
              <a:rPr lang="en-US" altLang="zh-CN" sz="2200" dirty="0"/>
              <a:t>        for </a:t>
            </a:r>
            <a:r>
              <a:rPr lang="en-US" altLang="zh-CN" sz="2200" dirty="0" err="1"/>
              <a:t>i</a:t>
            </a:r>
            <a:r>
              <a:rPr lang="en-US" altLang="zh-CN" sz="2200" dirty="0"/>
              <a:t> in range(m):</a:t>
            </a:r>
            <a:endParaRPr lang="en-US" altLang="zh-CN" sz="2200" dirty="0"/>
          </a:p>
          <a:p>
            <a:r>
              <a:rPr lang="en-US" altLang="zh-CN" sz="2200" dirty="0"/>
              <a:t>            alpha = </a:t>
            </a:r>
            <a:r>
              <a:rPr lang="en-US" altLang="zh-CN" sz="2200" dirty="0">
                <a:solidFill>
                  <a:srgbClr val="C00000"/>
                </a:solidFill>
              </a:rPr>
              <a:t>4/(1.0+j+i)+0.0001    </a:t>
            </a:r>
            <a:r>
              <a:rPr lang="en-US" altLang="zh-CN" sz="2200" dirty="0"/>
              <a:t>#</a:t>
            </a:r>
            <a:r>
              <a:rPr lang="en-US" altLang="zh-CN" sz="2200" dirty="0" err="1"/>
              <a:t>apha</a:t>
            </a:r>
            <a:r>
              <a:rPr lang="en-US" altLang="zh-CN" sz="2200" dirty="0"/>
              <a:t> decreases with iteration, does not </a:t>
            </a:r>
            <a:endParaRPr lang="en-US" altLang="zh-CN" sz="2200" dirty="0"/>
          </a:p>
          <a:p>
            <a:r>
              <a:rPr lang="en-US" altLang="zh-CN" sz="2200" dirty="0"/>
              <a:t>            </a:t>
            </a:r>
            <a:r>
              <a:rPr lang="en-US" altLang="zh-CN" sz="2200" dirty="0" err="1"/>
              <a:t>randIndex</a:t>
            </a:r>
            <a:r>
              <a:rPr lang="en-US" altLang="zh-CN" sz="2200" dirty="0"/>
              <a:t> = </a:t>
            </a:r>
            <a:r>
              <a:rPr lang="en-US" altLang="zh-CN" sz="2200" dirty="0" err="1"/>
              <a:t>int</a:t>
            </a:r>
            <a:r>
              <a:rPr lang="en-US" altLang="zh-CN" sz="2200" dirty="0"/>
              <a:t>(</a:t>
            </a:r>
            <a:r>
              <a:rPr lang="en-US" altLang="zh-CN" sz="2200" dirty="0" err="1">
                <a:solidFill>
                  <a:srgbClr val="C00000"/>
                </a:solidFill>
              </a:rPr>
              <a:t>random.uniform</a:t>
            </a:r>
            <a:r>
              <a:rPr lang="en-US" altLang="zh-CN" sz="2200" dirty="0">
                <a:solidFill>
                  <a:srgbClr val="C00000"/>
                </a:solidFill>
              </a:rPr>
              <a:t>(0,len(</a:t>
            </a:r>
            <a:r>
              <a:rPr lang="en-US" altLang="zh-CN" sz="2200" dirty="0" err="1">
                <a:solidFill>
                  <a:srgbClr val="C00000"/>
                </a:solidFill>
              </a:rPr>
              <a:t>dataIndex</a:t>
            </a:r>
            <a:r>
              <a:rPr lang="en-US" altLang="zh-CN" sz="2200" dirty="0"/>
              <a:t>)))#go to 0 because of the constant</a:t>
            </a:r>
            <a:endParaRPr lang="en-US" altLang="zh-CN" sz="2200" dirty="0"/>
          </a:p>
          <a:p>
            <a:r>
              <a:rPr lang="en-US" altLang="zh-CN" sz="2200" dirty="0"/>
              <a:t>            h = sigmoid(sum(</a:t>
            </a:r>
            <a:r>
              <a:rPr lang="en-US" altLang="zh-CN" sz="2200" dirty="0" err="1"/>
              <a:t>dataMatrix</a:t>
            </a:r>
            <a:r>
              <a:rPr lang="en-US" altLang="zh-CN" sz="2200" dirty="0"/>
              <a:t>[</a:t>
            </a:r>
            <a:r>
              <a:rPr lang="en-US" altLang="zh-CN" sz="2200" dirty="0" err="1"/>
              <a:t>randIndex</a:t>
            </a:r>
            <a:r>
              <a:rPr lang="en-US" altLang="zh-CN" sz="2200" dirty="0"/>
              <a:t>]*weights))</a:t>
            </a:r>
            <a:endParaRPr lang="en-US" altLang="zh-CN" sz="2200" dirty="0"/>
          </a:p>
          <a:p>
            <a:r>
              <a:rPr lang="en-US" altLang="zh-CN" sz="2200" dirty="0"/>
              <a:t>            error = </a:t>
            </a:r>
            <a:r>
              <a:rPr lang="en-US" altLang="zh-CN" sz="2200" dirty="0" err="1"/>
              <a:t>classLabels</a:t>
            </a:r>
            <a:r>
              <a:rPr lang="en-US" altLang="zh-CN" sz="2200" dirty="0"/>
              <a:t>[</a:t>
            </a:r>
            <a:r>
              <a:rPr lang="en-US" altLang="zh-CN" sz="2200" dirty="0" err="1"/>
              <a:t>randIndex</a:t>
            </a:r>
            <a:r>
              <a:rPr lang="en-US" altLang="zh-CN" sz="2200" dirty="0"/>
              <a:t>] - h</a:t>
            </a:r>
            <a:endParaRPr lang="en-US" altLang="zh-CN" sz="2200" dirty="0"/>
          </a:p>
          <a:p>
            <a:r>
              <a:rPr lang="en-US" altLang="zh-CN" sz="2200" dirty="0"/>
              <a:t>            weights = weights + alpha * error * </a:t>
            </a:r>
            <a:r>
              <a:rPr lang="en-US" altLang="zh-CN" sz="2200" dirty="0" err="1"/>
              <a:t>dataMatrix</a:t>
            </a:r>
            <a:r>
              <a:rPr lang="en-US" altLang="zh-CN" sz="2200" dirty="0"/>
              <a:t>[</a:t>
            </a:r>
            <a:r>
              <a:rPr lang="en-US" altLang="zh-CN" sz="2200" dirty="0" err="1"/>
              <a:t>randIndex</a:t>
            </a:r>
            <a:r>
              <a:rPr lang="en-US" altLang="zh-CN" sz="2200" dirty="0"/>
              <a:t>]</a:t>
            </a:r>
            <a:endParaRPr lang="en-US" altLang="zh-CN" sz="2200" dirty="0"/>
          </a:p>
          <a:p>
            <a:r>
              <a:rPr lang="en-US" altLang="zh-CN" sz="2200" dirty="0"/>
              <a:t>            del(</a:t>
            </a:r>
            <a:r>
              <a:rPr lang="en-US" altLang="zh-CN" sz="2200" dirty="0" err="1"/>
              <a:t>dataIndex</a:t>
            </a:r>
            <a:r>
              <a:rPr lang="en-US" altLang="zh-CN" sz="2200" dirty="0"/>
              <a:t>[</a:t>
            </a:r>
            <a:r>
              <a:rPr lang="en-US" altLang="zh-CN" sz="2200" dirty="0" err="1"/>
              <a:t>randIndex</a:t>
            </a:r>
            <a:r>
              <a:rPr lang="en-US" altLang="zh-CN" sz="2200" dirty="0"/>
              <a:t>])</a:t>
            </a:r>
            <a:endParaRPr lang="en-US" altLang="zh-CN" sz="2200" dirty="0"/>
          </a:p>
          <a:p>
            <a:r>
              <a:rPr lang="en-US" altLang="zh-CN" sz="2200" dirty="0"/>
              <a:t>    return weights</a:t>
            </a:r>
            <a:endParaRPr lang="zh-CN" altLang="en-US" sz="2200" dirty="0"/>
          </a:p>
        </p:txBody>
      </p:sp>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改进的随机梯度上升法</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76610"/>
            <a:ext cx="10515600" cy="4351338"/>
          </a:xfrm>
        </p:spPr>
        <p:txBody>
          <a:bodyPr/>
          <a:lstStyle/>
          <a:p>
            <a:r>
              <a:rPr lang="en-US" altLang="zh-CN" dirty="0"/>
              <a:t>alpha = </a:t>
            </a:r>
            <a:r>
              <a:rPr lang="en-US" altLang="zh-CN" dirty="0">
                <a:solidFill>
                  <a:srgbClr val="C00000"/>
                </a:solidFill>
              </a:rPr>
              <a:t>4/(1.0+j+i)+0.0001</a:t>
            </a:r>
            <a:endParaRPr lang="en-US" altLang="zh-CN" dirty="0">
              <a:solidFill>
                <a:srgbClr val="C00000"/>
              </a:solidFill>
            </a:endParaRPr>
          </a:p>
          <a:p>
            <a:pPr lvl="1"/>
            <a:r>
              <a:rPr lang="en-US" altLang="zh-CN" dirty="0">
                <a:solidFill>
                  <a:srgbClr val="7030A0"/>
                </a:solidFill>
              </a:rPr>
              <a:t>Alpha</a:t>
            </a:r>
            <a:r>
              <a:rPr lang="zh-CN" altLang="en-US" dirty="0">
                <a:solidFill>
                  <a:srgbClr val="7030A0"/>
                </a:solidFill>
              </a:rPr>
              <a:t>在每次迭代时都会调整，防止高频波动</a:t>
            </a:r>
            <a:endParaRPr lang="en-US" altLang="zh-CN" dirty="0">
              <a:solidFill>
                <a:srgbClr val="7030A0"/>
              </a:solidFill>
            </a:endParaRPr>
          </a:p>
          <a:p>
            <a:pPr lvl="1"/>
            <a:r>
              <a:rPr lang="en-US" altLang="zh-CN" dirty="0">
                <a:solidFill>
                  <a:srgbClr val="7030A0"/>
                </a:solidFill>
              </a:rPr>
              <a:t>Alpha</a:t>
            </a:r>
            <a:r>
              <a:rPr lang="zh-CN" altLang="en-US" dirty="0">
                <a:solidFill>
                  <a:srgbClr val="7030A0"/>
                </a:solidFill>
              </a:rPr>
              <a:t>总体逐渐减小</a:t>
            </a:r>
            <a:endParaRPr lang="en-US" altLang="zh-CN" dirty="0">
              <a:solidFill>
                <a:srgbClr val="7030A0"/>
              </a:solidFill>
            </a:endParaRPr>
          </a:p>
          <a:p>
            <a:pPr lvl="1"/>
            <a:r>
              <a:rPr lang="zh-CN" altLang="en-US" dirty="0">
                <a:solidFill>
                  <a:srgbClr val="7030A0"/>
                </a:solidFill>
              </a:rPr>
              <a:t>可适当增加常数项</a:t>
            </a:r>
            <a:endParaRPr lang="en-US" altLang="zh-CN" dirty="0">
              <a:solidFill>
                <a:srgbClr val="7030A0"/>
              </a:solidFill>
            </a:endParaRPr>
          </a:p>
          <a:p>
            <a:pPr lvl="1"/>
            <a:r>
              <a:rPr lang="en-US" altLang="zh-CN" dirty="0">
                <a:solidFill>
                  <a:srgbClr val="7030A0"/>
                </a:solidFill>
              </a:rPr>
              <a:t>Alpha</a:t>
            </a:r>
            <a:r>
              <a:rPr lang="zh-CN" altLang="en-US" dirty="0">
                <a:solidFill>
                  <a:srgbClr val="7030A0"/>
                </a:solidFill>
              </a:rPr>
              <a:t>不是严格下降，在模拟退火算法等优化算法中常见</a:t>
            </a:r>
            <a:endParaRPr lang="en-US" altLang="zh-CN" dirty="0">
              <a:solidFill>
                <a:srgbClr val="7030A0"/>
              </a:solidFill>
            </a:endParaRPr>
          </a:p>
          <a:p>
            <a:r>
              <a:rPr lang="zh-CN" altLang="en-US" dirty="0">
                <a:solidFill>
                  <a:srgbClr val="C00000"/>
                </a:solidFill>
              </a:rPr>
              <a:t>随机选取样本</a:t>
            </a:r>
            <a:endParaRPr lang="en-US" altLang="zh-CN" dirty="0">
              <a:solidFill>
                <a:srgbClr val="C00000"/>
              </a:solidFill>
            </a:endParaRPr>
          </a:p>
          <a:p>
            <a:pPr lvl="1"/>
            <a:r>
              <a:rPr lang="zh-CN" altLang="en-US" dirty="0">
                <a:solidFill>
                  <a:srgbClr val="7030A0"/>
                </a:solidFill>
              </a:rPr>
              <a:t>减少周期性的波动</a:t>
            </a:r>
            <a:endParaRPr lang="en-US" altLang="zh-CN" dirty="0">
              <a:solidFill>
                <a:srgbClr val="7030A0"/>
              </a:solidFill>
            </a:endParaRPr>
          </a:p>
          <a:p>
            <a:r>
              <a:rPr lang="zh-CN" altLang="en-US" dirty="0">
                <a:solidFill>
                  <a:srgbClr val="C00000"/>
                </a:solidFill>
              </a:rPr>
              <a:t>迭代次数</a:t>
            </a:r>
            <a:endParaRPr lang="en-US" altLang="zh-CN" dirty="0">
              <a:solidFill>
                <a:srgbClr val="C00000"/>
              </a:solidFill>
            </a:endParaRPr>
          </a:p>
          <a:p>
            <a:pPr lvl="1"/>
            <a:r>
              <a:rPr lang="en-US" altLang="zh-CN" dirty="0">
                <a:solidFill>
                  <a:srgbClr val="7030A0"/>
                </a:solidFill>
              </a:rPr>
              <a:t>150</a:t>
            </a:r>
            <a:endParaRPr lang="zh-CN" altLang="en-US" dirty="0">
              <a:solidFill>
                <a:srgbClr val="7030A0"/>
              </a:solidFill>
            </a:endParaRPr>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改进的随机梯度上升法</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5152" y="2227385"/>
            <a:ext cx="6129541" cy="463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改进的随机梯度上升法</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7293" y="2195530"/>
            <a:ext cx="5862953" cy="462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改进的随机梯度上升法</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88406"/>
            <a:ext cx="10515600" cy="4351338"/>
          </a:xfrm>
        </p:spPr>
        <p:txBody>
          <a:bodyPr/>
          <a:lstStyle/>
          <a:p>
            <a:r>
              <a:rPr lang="en-US" altLang="zh-CN" dirty="0"/>
              <a:t>368 </a:t>
            </a:r>
            <a:r>
              <a:rPr lang="zh-CN" altLang="en-US" dirty="0"/>
              <a:t>样本 </a:t>
            </a:r>
            <a:r>
              <a:rPr lang="en-US" altLang="zh-CN" dirty="0"/>
              <a:t>21</a:t>
            </a:r>
            <a:r>
              <a:rPr lang="zh-CN" altLang="en-US" dirty="0"/>
              <a:t>特征，</a:t>
            </a:r>
            <a:r>
              <a:rPr lang="en-US" altLang="zh-CN" dirty="0"/>
              <a:t>300</a:t>
            </a:r>
            <a:r>
              <a:rPr lang="zh-CN" altLang="en-US" dirty="0"/>
              <a:t>个作为训练用，</a:t>
            </a:r>
            <a:r>
              <a:rPr lang="en-US" altLang="zh-CN" dirty="0"/>
              <a:t>68</a:t>
            </a:r>
            <a:r>
              <a:rPr lang="zh-CN" altLang="en-US" dirty="0"/>
              <a:t>个作为测试</a:t>
            </a:r>
            <a:endParaRPr lang="en-US" altLang="zh-CN" dirty="0"/>
          </a:p>
          <a:p>
            <a:r>
              <a:rPr lang="zh-CN" altLang="en-US" dirty="0"/>
              <a:t>准备数据：处理数据中的缺失值</a:t>
            </a:r>
            <a:endParaRPr lang="en-US" altLang="zh-CN" dirty="0"/>
          </a:p>
          <a:p>
            <a:pPr lvl="1"/>
            <a:r>
              <a:rPr lang="zh-CN" altLang="en-US" dirty="0"/>
              <a:t>使用可用特征的均值</a:t>
            </a:r>
            <a:endParaRPr lang="en-US" altLang="zh-CN" dirty="0"/>
          </a:p>
          <a:p>
            <a:pPr lvl="1"/>
            <a:r>
              <a:rPr lang="zh-CN" altLang="en-US" dirty="0"/>
              <a:t>使用特殊值，如</a:t>
            </a:r>
            <a:r>
              <a:rPr lang="en-US" altLang="zh-CN" dirty="0"/>
              <a:t>-1</a:t>
            </a:r>
            <a:endParaRPr lang="en-US" altLang="zh-CN" dirty="0"/>
          </a:p>
          <a:p>
            <a:pPr lvl="1"/>
            <a:r>
              <a:rPr lang="zh-CN" altLang="en-US" dirty="0"/>
              <a:t>忽略有缺失值的样本</a:t>
            </a:r>
            <a:endParaRPr lang="en-US" altLang="zh-CN" dirty="0"/>
          </a:p>
          <a:p>
            <a:pPr lvl="1"/>
            <a:r>
              <a:rPr lang="zh-CN" altLang="en-US" dirty="0"/>
              <a:t>使用相似样本的均值</a:t>
            </a:r>
            <a:endParaRPr lang="en-US" altLang="zh-CN" dirty="0"/>
          </a:p>
          <a:p>
            <a:pPr lvl="1"/>
            <a:r>
              <a:rPr lang="zh-CN" altLang="en-US" dirty="0"/>
              <a:t>使用另外的机器学习算法预测缺失值</a:t>
            </a:r>
            <a:endParaRPr lang="zh-CN" altLang="en-US"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从氙气病症预测病马的死亡率</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300px-SingleNeuron.png"/>
          <p:cNvPicPr>
            <a:picLocks noChangeAspect="1"/>
          </p:cNvPicPr>
          <p:nvPr/>
        </p:nvPicPr>
        <p:blipFill>
          <a:blip r:embed="rId1"/>
          <a:stretch>
            <a:fillRect/>
          </a:stretch>
        </p:blipFill>
        <p:spPr>
          <a:xfrm>
            <a:off x="3402257" y="2071011"/>
            <a:ext cx="4143404" cy="2044080"/>
          </a:xfrm>
          <a:prstGeom prst="rect">
            <a:avLst/>
          </a:prstGeom>
        </p:spPr>
      </p:pic>
      <p:pic>
        <p:nvPicPr>
          <p:cNvPr id="1026" name="Picture 2"/>
          <p:cNvPicPr>
            <a:picLocks noChangeAspect="1" noChangeArrowheads="1"/>
          </p:cNvPicPr>
          <p:nvPr/>
        </p:nvPicPr>
        <p:blipFill>
          <a:blip r:embed="rId2"/>
          <a:srcRect/>
          <a:stretch>
            <a:fillRect/>
          </a:stretch>
        </p:blipFill>
        <p:spPr bwMode="auto">
          <a:xfrm>
            <a:off x="2423592" y="5281522"/>
            <a:ext cx="5119652" cy="451734"/>
          </a:xfrm>
          <a:prstGeom prst="rect">
            <a:avLst/>
          </a:prstGeom>
          <a:noFill/>
          <a:ln w="9525">
            <a:noFill/>
            <a:miter lim="800000"/>
            <a:headEnd/>
            <a:tailEnd/>
          </a:ln>
          <a:effectLst/>
        </p:spPr>
      </p:pic>
      <p:sp>
        <p:nvSpPr>
          <p:cNvPr id="8" name="TextBox 7"/>
          <p:cNvSpPr txBox="1"/>
          <p:nvPr/>
        </p:nvSpPr>
        <p:spPr>
          <a:xfrm>
            <a:off x="2207568" y="4757657"/>
            <a:ext cx="2643206" cy="461665"/>
          </a:xfrm>
          <a:prstGeom prst="rect">
            <a:avLst/>
          </a:prstGeom>
          <a:noFill/>
        </p:spPr>
        <p:txBody>
          <a:bodyPr wrap="square" rtlCol="0">
            <a:spAutoFit/>
          </a:bodyPr>
          <a:lstStyle/>
          <a:p>
            <a:r>
              <a:rPr lang="en-US" altLang="zh-CN" sz="2400" dirty="0"/>
              <a:t>Sigmoid function:</a:t>
            </a:r>
            <a:endParaRPr lang="zh-CN" altLang="en-US" sz="2400" dirty="0"/>
          </a:p>
        </p:txBody>
      </p:sp>
      <p:pic>
        <p:nvPicPr>
          <p:cNvPr id="9" name="图片 8" descr="sigmoid.png"/>
          <p:cNvPicPr>
            <a:picLocks noChangeAspect="1"/>
          </p:cNvPicPr>
          <p:nvPr/>
        </p:nvPicPr>
        <p:blipFill>
          <a:blip r:embed="rId3"/>
          <a:stretch>
            <a:fillRect/>
          </a:stretch>
        </p:blipFill>
        <p:spPr>
          <a:xfrm>
            <a:off x="7752184" y="5219322"/>
            <a:ext cx="2304256" cy="605691"/>
          </a:xfrm>
          <a:prstGeom prst="rect">
            <a:avLst/>
          </a:prstGeom>
        </p:spPr>
      </p:pic>
      <p:pic>
        <p:nvPicPr>
          <p:cNvPr id="10" name="图片 9" descr="400px-Sigmoid_Function.png"/>
          <p:cNvPicPr>
            <a:picLocks noChangeAspect="1"/>
          </p:cNvPicPr>
          <p:nvPr/>
        </p:nvPicPr>
        <p:blipFill>
          <a:blip r:embed="rId4">
            <a:lum bright="-30000" contrast="40000"/>
          </a:blip>
          <a:stretch>
            <a:fillRect/>
          </a:stretch>
        </p:blipFill>
        <p:spPr>
          <a:xfrm>
            <a:off x="3287688" y="287782"/>
            <a:ext cx="5956128" cy="4467094"/>
          </a:xfrm>
          <a:prstGeom prst="rect">
            <a:avLst/>
          </a:prstGeom>
        </p:spPr>
      </p:pic>
      <p:sp>
        <p:nvSpPr>
          <p:cNvPr id="11" name="矩形 10"/>
          <p:cNvSpPr/>
          <p:nvPr/>
        </p:nvSpPr>
        <p:spPr>
          <a:xfrm>
            <a:off x="3719736" y="5825013"/>
            <a:ext cx="5400600" cy="830997"/>
          </a:xfrm>
          <a:prstGeom prst="rect">
            <a:avLst/>
          </a:prstGeom>
        </p:spPr>
        <p:txBody>
          <a:bodyPr wrap="square">
            <a:spAutoFit/>
          </a:bodyPr>
          <a:lstStyle/>
          <a:p>
            <a:r>
              <a:rPr lang="en-US" altLang="zh-CN" sz="2400" dirty="0" err="1"/>
              <a:t>def</a:t>
            </a:r>
            <a:r>
              <a:rPr lang="en-US" altLang="zh-CN" sz="2400" dirty="0"/>
              <a:t> sigmoid(</a:t>
            </a:r>
            <a:r>
              <a:rPr lang="en-US" altLang="zh-CN" sz="2400" dirty="0" err="1"/>
              <a:t>inX</a:t>
            </a:r>
            <a:r>
              <a:rPr lang="en-US" altLang="zh-CN" sz="2400" dirty="0"/>
              <a:t>):</a:t>
            </a:r>
            <a:endParaRPr lang="en-US" altLang="zh-CN" sz="2400" dirty="0"/>
          </a:p>
          <a:p>
            <a:r>
              <a:rPr lang="en-US" altLang="zh-CN" sz="2400" dirty="0"/>
              <a:t>    return 1.0/(1+exp(-</a:t>
            </a:r>
            <a:r>
              <a:rPr lang="en-US" altLang="zh-CN" sz="2400" dirty="0" err="1"/>
              <a:t>inX</a:t>
            </a:r>
            <a:r>
              <a:rPr lang="en-US" altLang="zh-CN" sz="2400" dirty="0"/>
              <a:t>))</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34603"/>
            <a:ext cx="10515600" cy="4351338"/>
          </a:xfrm>
        </p:spPr>
        <p:txBody>
          <a:bodyPr/>
          <a:lstStyle/>
          <a:p>
            <a:r>
              <a:rPr lang="zh-CN" altLang="en-US" dirty="0"/>
              <a:t>取</a:t>
            </a:r>
            <a:r>
              <a:rPr lang="en-US" altLang="zh-CN" dirty="0"/>
              <a:t>0</a:t>
            </a:r>
            <a:r>
              <a:rPr lang="zh-CN" altLang="en-US" dirty="0"/>
              <a:t>的原因</a:t>
            </a:r>
            <a:endParaRPr lang="en-US" altLang="zh-CN" dirty="0"/>
          </a:p>
          <a:p>
            <a:pPr lvl="1"/>
            <a:r>
              <a:rPr lang="en-US" altLang="zh-CN" dirty="0"/>
              <a:t>weights = weights </a:t>
            </a:r>
            <a:r>
              <a:rPr lang="en-US" altLang="zh-CN" dirty="0">
                <a:solidFill>
                  <a:srgbClr val="C00000"/>
                </a:solidFill>
              </a:rPr>
              <a:t>+ alpha * error * </a:t>
            </a:r>
            <a:r>
              <a:rPr lang="en-US" altLang="zh-CN" dirty="0" err="1">
                <a:solidFill>
                  <a:srgbClr val="C00000"/>
                </a:solidFill>
              </a:rPr>
              <a:t>dataMatrix</a:t>
            </a:r>
            <a:r>
              <a:rPr lang="en-US" altLang="zh-CN" dirty="0">
                <a:solidFill>
                  <a:srgbClr val="C00000"/>
                </a:solidFill>
              </a:rPr>
              <a:t>[</a:t>
            </a:r>
            <a:r>
              <a:rPr lang="en-US" altLang="zh-CN" dirty="0" err="1">
                <a:solidFill>
                  <a:srgbClr val="C00000"/>
                </a:solidFill>
              </a:rPr>
              <a:t>randIndex</a:t>
            </a:r>
            <a:r>
              <a:rPr lang="en-US" altLang="zh-CN" dirty="0">
                <a:solidFill>
                  <a:srgbClr val="C00000"/>
                </a:solidFill>
              </a:rPr>
              <a:t>]</a:t>
            </a:r>
            <a:endParaRPr lang="en-US" altLang="zh-CN" dirty="0">
              <a:solidFill>
                <a:srgbClr val="C00000"/>
              </a:solidFill>
            </a:endParaRPr>
          </a:p>
          <a:p>
            <a:pPr lvl="1"/>
            <a:r>
              <a:rPr lang="en-US" altLang="zh-CN" dirty="0"/>
              <a:t>sigmoid(0)=0.5</a:t>
            </a:r>
            <a:r>
              <a:rPr lang="zh-CN" altLang="en-US" dirty="0"/>
              <a:t>，不影响分类</a:t>
            </a:r>
            <a:endParaRPr lang="en-US" altLang="zh-CN" dirty="0"/>
          </a:p>
          <a:p>
            <a:pPr lvl="1"/>
            <a:endParaRPr lang="en-US" altLang="zh-CN" dirty="0">
              <a:solidFill>
                <a:srgbClr val="C00000"/>
              </a:solidFill>
            </a:endParaRPr>
          </a:p>
          <a:p>
            <a:r>
              <a:rPr lang="zh-CN" altLang="en-US" dirty="0">
                <a:solidFill>
                  <a:srgbClr val="C00000"/>
                </a:solidFill>
              </a:rPr>
              <a:t>原数据</a:t>
            </a:r>
            <a:endParaRPr lang="en-US" altLang="zh-CN" dirty="0">
              <a:solidFill>
                <a:srgbClr val="C00000"/>
              </a:solidFill>
            </a:endParaRPr>
          </a:p>
          <a:p>
            <a:pPr lvl="1"/>
            <a:r>
              <a:rPr lang="en-US" altLang="zh-CN" dirty="0"/>
              <a:t>http://archive.ics.uci.edu/ml/datasets/Horse+Colic</a:t>
            </a:r>
            <a:endParaRPr lang="zh-CN" altLang="en-US" dirty="0">
              <a:solidFill>
                <a:srgbClr val="C00000"/>
              </a:solidFill>
            </a:endParaRPr>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从氙气病症预测病马的死亡率</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51585" y="2644170"/>
            <a:ext cx="7056783" cy="1569660"/>
          </a:xfrm>
          <a:prstGeom prst="rect">
            <a:avLst/>
          </a:prstGeom>
        </p:spPr>
        <p:txBody>
          <a:bodyPr wrap="square">
            <a:spAutoFit/>
          </a:bodyPr>
          <a:lstStyle/>
          <a:p>
            <a:r>
              <a:rPr lang="en-US" altLang="zh-CN" sz="2400" dirty="0" err="1"/>
              <a:t>def</a:t>
            </a:r>
            <a:r>
              <a:rPr lang="en-US" altLang="zh-CN" sz="2400" dirty="0"/>
              <a:t> </a:t>
            </a:r>
            <a:r>
              <a:rPr lang="en-US" altLang="zh-CN" sz="2400" dirty="0" err="1"/>
              <a:t>classifyVector</a:t>
            </a:r>
            <a:r>
              <a:rPr lang="en-US" altLang="zh-CN" sz="2400" dirty="0"/>
              <a:t>(</a:t>
            </a:r>
            <a:r>
              <a:rPr lang="en-US" altLang="zh-CN" sz="2400" dirty="0" err="1"/>
              <a:t>inX</a:t>
            </a:r>
            <a:r>
              <a:rPr lang="en-US" altLang="zh-CN" sz="2400" dirty="0"/>
              <a:t>, weights):</a:t>
            </a:r>
            <a:endParaRPr lang="en-US" altLang="zh-CN" sz="2400" dirty="0"/>
          </a:p>
          <a:p>
            <a:r>
              <a:rPr lang="en-US" altLang="zh-CN" sz="2400" dirty="0"/>
              <a:t>    </a:t>
            </a:r>
            <a:r>
              <a:rPr lang="en-US" altLang="zh-CN" sz="2400" dirty="0" err="1"/>
              <a:t>prob</a:t>
            </a:r>
            <a:r>
              <a:rPr lang="en-US" altLang="zh-CN" sz="2400" dirty="0"/>
              <a:t> = sigmoid(sum(</a:t>
            </a:r>
            <a:r>
              <a:rPr lang="en-US" altLang="zh-CN" sz="2400" dirty="0" err="1"/>
              <a:t>inX</a:t>
            </a:r>
            <a:r>
              <a:rPr lang="en-US" altLang="zh-CN" sz="2400" dirty="0"/>
              <a:t>*weights))</a:t>
            </a:r>
            <a:endParaRPr lang="en-US" altLang="zh-CN" sz="2400" dirty="0"/>
          </a:p>
          <a:p>
            <a:r>
              <a:rPr lang="en-US" altLang="zh-CN" sz="2400" dirty="0"/>
              <a:t>    if </a:t>
            </a:r>
            <a:r>
              <a:rPr lang="en-US" altLang="zh-CN" sz="2400" dirty="0" err="1"/>
              <a:t>prob</a:t>
            </a:r>
            <a:r>
              <a:rPr lang="en-US" altLang="zh-CN" sz="2400" dirty="0"/>
              <a:t> &gt; 0.5: return 1.0</a:t>
            </a:r>
            <a:endParaRPr lang="en-US" altLang="zh-CN" sz="2400" dirty="0"/>
          </a:p>
          <a:p>
            <a:r>
              <a:rPr lang="en-US" altLang="zh-CN" sz="2400" dirty="0"/>
              <a:t>    else: return 0.0</a:t>
            </a:r>
            <a:endParaRPr lang="zh-CN" altLang="en-US" sz="2400" dirty="0"/>
          </a:p>
        </p:txBody>
      </p:sp>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从氙气病症预测病马的死亡率</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30569" y="2206869"/>
            <a:ext cx="8784976" cy="4154984"/>
          </a:xfrm>
          <a:prstGeom prst="rect">
            <a:avLst/>
          </a:prstGeom>
        </p:spPr>
        <p:txBody>
          <a:bodyPr wrap="square">
            <a:spAutoFit/>
          </a:bodyPr>
          <a:lstStyle/>
          <a:p>
            <a:r>
              <a:rPr lang="en-US" altLang="zh-CN" sz="2200" dirty="0" err="1"/>
              <a:t>def</a:t>
            </a:r>
            <a:r>
              <a:rPr lang="en-US" altLang="zh-CN" sz="2200" dirty="0"/>
              <a:t> </a:t>
            </a:r>
            <a:r>
              <a:rPr lang="en-US" altLang="zh-CN" sz="2200" dirty="0" err="1"/>
              <a:t>colicTest</a:t>
            </a:r>
            <a:r>
              <a:rPr lang="en-US" altLang="zh-CN" sz="2200" dirty="0"/>
              <a:t>():</a:t>
            </a:r>
            <a:endParaRPr lang="en-US" altLang="zh-CN" sz="2200" dirty="0"/>
          </a:p>
          <a:p>
            <a:r>
              <a:rPr lang="en-US" altLang="zh-CN" sz="2200" dirty="0"/>
              <a:t>    </a:t>
            </a:r>
            <a:r>
              <a:rPr lang="en-US" altLang="zh-CN" sz="2200" dirty="0" err="1"/>
              <a:t>frTrain</a:t>
            </a:r>
            <a:r>
              <a:rPr lang="en-US" altLang="zh-CN" sz="2200" dirty="0"/>
              <a:t> = open('horseColicTraining.txt'); </a:t>
            </a:r>
            <a:r>
              <a:rPr lang="en-US" altLang="zh-CN" sz="2200" dirty="0" err="1"/>
              <a:t>frTest</a:t>
            </a:r>
            <a:r>
              <a:rPr lang="en-US" altLang="zh-CN" sz="2200" dirty="0"/>
              <a:t> = open('horseColicTest.txt')</a:t>
            </a:r>
            <a:endParaRPr lang="en-US" altLang="zh-CN" sz="2200" dirty="0"/>
          </a:p>
          <a:p>
            <a:r>
              <a:rPr lang="en-US" altLang="zh-CN" sz="2200" dirty="0"/>
              <a:t>    </a:t>
            </a:r>
            <a:r>
              <a:rPr lang="en-US" altLang="zh-CN" sz="2200" dirty="0" err="1"/>
              <a:t>trainingSet</a:t>
            </a:r>
            <a:r>
              <a:rPr lang="en-US" altLang="zh-CN" sz="2200" dirty="0"/>
              <a:t> = []; </a:t>
            </a:r>
            <a:r>
              <a:rPr lang="en-US" altLang="zh-CN" sz="2200" dirty="0" err="1"/>
              <a:t>trainingLabels</a:t>
            </a:r>
            <a:r>
              <a:rPr lang="en-US" altLang="zh-CN" sz="2200" dirty="0"/>
              <a:t> = []</a:t>
            </a:r>
            <a:endParaRPr lang="en-US" altLang="zh-CN" sz="2200" dirty="0"/>
          </a:p>
          <a:p>
            <a:r>
              <a:rPr lang="en-US" altLang="zh-CN" sz="2200" dirty="0"/>
              <a:t>    for line in </a:t>
            </a:r>
            <a:r>
              <a:rPr lang="en-US" altLang="zh-CN" sz="2200" dirty="0" err="1"/>
              <a:t>frTrain.readlines</a:t>
            </a:r>
            <a:r>
              <a:rPr lang="en-US" altLang="zh-CN" sz="2200" dirty="0"/>
              <a:t>():</a:t>
            </a:r>
            <a:endParaRPr lang="en-US" altLang="zh-CN" sz="2200" dirty="0"/>
          </a:p>
          <a:p>
            <a:r>
              <a:rPr lang="en-US" altLang="zh-CN" sz="2200" dirty="0"/>
              <a:t>        </a:t>
            </a:r>
            <a:r>
              <a:rPr lang="en-US" altLang="zh-CN" sz="2200" dirty="0" err="1"/>
              <a:t>currLine</a:t>
            </a:r>
            <a:r>
              <a:rPr lang="en-US" altLang="zh-CN" sz="2200" dirty="0"/>
              <a:t> = </a:t>
            </a:r>
            <a:r>
              <a:rPr lang="en-US" altLang="zh-CN" sz="2200" dirty="0" err="1"/>
              <a:t>line.strip</a:t>
            </a:r>
            <a:r>
              <a:rPr lang="en-US" altLang="zh-CN" sz="2200" dirty="0"/>
              <a:t>().split('\t')</a:t>
            </a:r>
            <a:endParaRPr lang="en-US" altLang="zh-CN" sz="2200" dirty="0"/>
          </a:p>
          <a:p>
            <a:r>
              <a:rPr lang="en-US" altLang="zh-CN" sz="2200" dirty="0"/>
              <a:t>        </a:t>
            </a:r>
            <a:r>
              <a:rPr lang="en-US" altLang="zh-CN" sz="2200" dirty="0" err="1"/>
              <a:t>lineArr</a:t>
            </a:r>
            <a:r>
              <a:rPr lang="en-US" altLang="zh-CN" sz="2200" dirty="0"/>
              <a:t> =[]</a:t>
            </a:r>
            <a:endParaRPr lang="en-US" altLang="zh-CN" sz="2200" dirty="0"/>
          </a:p>
          <a:p>
            <a:r>
              <a:rPr lang="en-US" altLang="zh-CN" sz="2200" dirty="0"/>
              <a:t>        for </a:t>
            </a:r>
            <a:r>
              <a:rPr lang="en-US" altLang="zh-CN" sz="2200" dirty="0" err="1"/>
              <a:t>i</a:t>
            </a:r>
            <a:r>
              <a:rPr lang="en-US" altLang="zh-CN" sz="2200" dirty="0"/>
              <a:t> in range(21):</a:t>
            </a:r>
            <a:endParaRPr lang="en-US" altLang="zh-CN" sz="2200" dirty="0"/>
          </a:p>
          <a:p>
            <a:r>
              <a:rPr lang="en-US" altLang="zh-CN" sz="2200" dirty="0"/>
              <a:t>            </a:t>
            </a:r>
            <a:r>
              <a:rPr lang="en-US" altLang="zh-CN" sz="2200" dirty="0" err="1"/>
              <a:t>lineArr.append</a:t>
            </a:r>
            <a:r>
              <a:rPr lang="en-US" altLang="zh-CN" sz="2200" dirty="0"/>
              <a:t>(float(</a:t>
            </a:r>
            <a:r>
              <a:rPr lang="en-US" altLang="zh-CN" sz="2200" dirty="0" err="1"/>
              <a:t>currLine</a:t>
            </a:r>
            <a:r>
              <a:rPr lang="en-US" altLang="zh-CN" sz="2200" dirty="0"/>
              <a:t>[</a:t>
            </a:r>
            <a:r>
              <a:rPr lang="en-US" altLang="zh-CN" sz="2200" dirty="0" err="1"/>
              <a:t>i</a:t>
            </a:r>
            <a:r>
              <a:rPr lang="en-US" altLang="zh-CN" sz="2200" dirty="0"/>
              <a:t>]))</a:t>
            </a:r>
            <a:endParaRPr lang="en-US" altLang="zh-CN" sz="2200" dirty="0"/>
          </a:p>
          <a:p>
            <a:r>
              <a:rPr lang="en-US" altLang="zh-CN" sz="2200" dirty="0"/>
              <a:t>        </a:t>
            </a:r>
            <a:r>
              <a:rPr lang="en-US" altLang="zh-CN" sz="2200" dirty="0" err="1"/>
              <a:t>trainingSet.append</a:t>
            </a:r>
            <a:r>
              <a:rPr lang="en-US" altLang="zh-CN" sz="2200" dirty="0"/>
              <a:t>(</a:t>
            </a:r>
            <a:r>
              <a:rPr lang="en-US" altLang="zh-CN" sz="2200" dirty="0" err="1"/>
              <a:t>lineArr</a:t>
            </a:r>
            <a:r>
              <a:rPr lang="en-US" altLang="zh-CN" sz="2200" dirty="0"/>
              <a:t>)</a:t>
            </a:r>
            <a:endParaRPr lang="en-US" altLang="zh-CN" sz="2200" dirty="0"/>
          </a:p>
          <a:p>
            <a:r>
              <a:rPr lang="en-US" altLang="zh-CN" sz="2200" dirty="0"/>
              <a:t>        </a:t>
            </a:r>
            <a:r>
              <a:rPr lang="en-US" altLang="zh-CN" sz="2200" dirty="0" err="1"/>
              <a:t>trainingLabels.append</a:t>
            </a:r>
            <a:r>
              <a:rPr lang="en-US" altLang="zh-CN" sz="2200" dirty="0"/>
              <a:t>(float(</a:t>
            </a:r>
            <a:r>
              <a:rPr lang="en-US" altLang="zh-CN" sz="2200" dirty="0" err="1"/>
              <a:t>currLine</a:t>
            </a:r>
            <a:r>
              <a:rPr lang="en-US" altLang="zh-CN" sz="2200" dirty="0"/>
              <a:t>[21]))</a:t>
            </a:r>
            <a:endParaRPr lang="en-US" altLang="zh-CN" sz="2200" dirty="0"/>
          </a:p>
          <a:p>
            <a:r>
              <a:rPr lang="en-US" altLang="zh-CN" sz="2200" dirty="0"/>
              <a:t>    </a:t>
            </a:r>
            <a:r>
              <a:rPr lang="en-US" altLang="zh-CN" sz="2200" dirty="0" err="1"/>
              <a:t>trainWeights</a:t>
            </a:r>
            <a:r>
              <a:rPr lang="en-US" altLang="zh-CN" sz="2200" dirty="0"/>
              <a:t> = stocGradAscent1(array(</a:t>
            </a:r>
            <a:r>
              <a:rPr lang="en-US" altLang="zh-CN" sz="2200" dirty="0" err="1"/>
              <a:t>trainingSet</a:t>
            </a:r>
            <a:r>
              <a:rPr lang="en-US" altLang="zh-CN" sz="2200" dirty="0"/>
              <a:t>), </a:t>
            </a:r>
            <a:r>
              <a:rPr lang="en-US" altLang="zh-CN" sz="2200" dirty="0" err="1"/>
              <a:t>trainingLabels</a:t>
            </a:r>
            <a:r>
              <a:rPr lang="en-US" altLang="zh-CN" sz="2200" dirty="0"/>
              <a:t>, 1000)</a:t>
            </a:r>
            <a:endParaRPr lang="en-US" altLang="zh-CN" sz="2200" dirty="0"/>
          </a:p>
          <a:p>
            <a:r>
              <a:rPr lang="en-US" altLang="zh-CN" sz="2200" dirty="0"/>
              <a:t>    </a:t>
            </a:r>
            <a:r>
              <a:rPr lang="en-US" altLang="zh-CN" sz="2200" dirty="0" err="1"/>
              <a:t>errorCount</a:t>
            </a:r>
            <a:r>
              <a:rPr lang="en-US" altLang="zh-CN" sz="2200" dirty="0"/>
              <a:t> = 0; </a:t>
            </a:r>
            <a:r>
              <a:rPr lang="en-US" altLang="zh-CN" sz="2200" dirty="0" err="1"/>
              <a:t>numTestVec</a:t>
            </a:r>
            <a:r>
              <a:rPr lang="en-US" altLang="zh-CN" sz="2200" dirty="0"/>
              <a:t> = 0.0</a:t>
            </a:r>
            <a:endParaRPr lang="zh-CN" altLang="en-US" sz="2200" dirty="0"/>
          </a:p>
        </p:txBody>
      </p:sp>
      <p:sp>
        <p:nvSpPr>
          <p:cNvPr id="6"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从氙气病症预测病马的死亡率</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91544" y="2206957"/>
            <a:ext cx="8208912" cy="4524315"/>
          </a:xfrm>
          <a:prstGeom prst="rect">
            <a:avLst/>
          </a:prstGeom>
        </p:spPr>
        <p:txBody>
          <a:bodyPr wrap="square">
            <a:spAutoFit/>
          </a:bodyPr>
          <a:lstStyle/>
          <a:p>
            <a:r>
              <a:rPr lang="en-US" altLang="zh-CN" dirty="0"/>
              <a:t> </a:t>
            </a:r>
            <a:r>
              <a:rPr lang="en-US" altLang="zh-CN" sz="2400" dirty="0"/>
              <a:t>for line in </a:t>
            </a:r>
            <a:r>
              <a:rPr lang="en-US" altLang="zh-CN" sz="2400" dirty="0" err="1"/>
              <a:t>frTest.readlines</a:t>
            </a:r>
            <a:r>
              <a:rPr lang="en-US" altLang="zh-CN" sz="2400" dirty="0"/>
              <a:t>():</a:t>
            </a:r>
            <a:endParaRPr lang="en-US" altLang="zh-CN" sz="2400" dirty="0"/>
          </a:p>
          <a:p>
            <a:r>
              <a:rPr lang="en-US" altLang="zh-CN" sz="2400" dirty="0"/>
              <a:t>        </a:t>
            </a:r>
            <a:r>
              <a:rPr lang="en-US" altLang="zh-CN" sz="2400" dirty="0" err="1"/>
              <a:t>numTestVec</a:t>
            </a:r>
            <a:r>
              <a:rPr lang="en-US" altLang="zh-CN" sz="2400" dirty="0"/>
              <a:t> += 1.0</a:t>
            </a:r>
            <a:endParaRPr lang="en-US" altLang="zh-CN" sz="2400" dirty="0"/>
          </a:p>
          <a:p>
            <a:r>
              <a:rPr lang="en-US" altLang="zh-CN" sz="2400" dirty="0"/>
              <a:t>        </a:t>
            </a:r>
            <a:r>
              <a:rPr lang="en-US" altLang="zh-CN" sz="2400" dirty="0" err="1"/>
              <a:t>currLine</a:t>
            </a:r>
            <a:r>
              <a:rPr lang="en-US" altLang="zh-CN" sz="2400" dirty="0"/>
              <a:t> = </a:t>
            </a:r>
            <a:r>
              <a:rPr lang="en-US" altLang="zh-CN" sz="2400" dirty="0" err="1"/>
              <a:t>line.strip</a:t>
            </a:r>
            <a:r>
              <a:rPr lang="en-US" altLang="zh-CN" sz="2400" dirty="0"/>
              <a:t>().split('\t')</a:t>
            </a:r>
            <a:endParaRPr lang="en-US" altLang="zh-CN" sz="2400" dirty="0"/>
          </a:p>
          <a:p>
            <a:r>
              <a:rPr lang="en-US" altLang="zh-CN" sz="2400" dirty="0"/>
              <a:t>        </a:t>
            </a:r>
            <a:r>
              <a:rPr lang="en-US" altLang="zh-CN" sz="2400" dirty="0" err="1"/>
              <a:t>lineArr</a:t>
            </a:r>
            <a:r>
              <a:rPr lang="en-US" altLang="zh-CN" sz="2400" dirty="0"/>
              <a:t> =[]</a:t>
            </a:r>
            <a:endParaRPr lang="en-US" altLang="zh-CN" sz="2400" dirty="0"/>
          </a:p>
          <a:p>
            <a:r>
              <a:rPr lang="en-US" altLang="zh-CN" sz="2400" dirty="0"/>
              <a:t>        for </a:t>
            </a:r>
            <a:r>
              <a:rPr lang="en-US" altLang="zh-CN" sz="2400" dirty="0" err="1"/>
              <a:t>i</a:t>
            </a:r>
            <a:r>
              <a:rPr lang="en-US" altLang="zh-CN" sz="2400" dirty="0"/>
              <a:t> in range(21):</a:t>
            </a:r>
            <a:endParaRPr lang="en-US" altLang="zh-CN" sz="2400" dirty="0"/>
          </a:p>
          <a:p>
            <a:r>
              <a:rPr lang="en-US" altLang="zh-CN" sz="2400" dirty="0"/>
              <a:t>            </a:t>
            </a:r>
            <a:r>
              <a:rPr lang="en-US" altLang="zh-CN" sz="2400" dirty="0" err="1"/>
              <a:t>lineArr.append</a:t>
            </a:r>
            <a:r>
              <a:rPr lang="en-US" altLang="zh-CN" sz="2400" dirty="0"/>
              <a:t>(float(</a:t>
            </a:r>
            <a:r>
              <a:rPr lang="en-US" altLang="zh-CN" sz="2400" dirty="0" err="1"/>
              <a:t>currLine</a:t>
            </a:r>
            <a:r>
              <a:rPr lang="en-US" altLang="zh-CN" sz="2400" dirty="0"/>
              <a:t>[</a:t>
            </a:r>
            <a:r>
              <a:rPr lang="en-US" altLang="zh-CN" sz="2400" dirty="0" err="1"/>
              <a:t>i</a:t>
            </a:r>
            <a:r>
              <a:rPr lang="en-US" altLang="zh-CN" sz="2400" dirty="0"/>
              <a:t>]))</a:t>
            </a:r>
            <a:endParaRPr lang="en-US" altLang="zh-CN" sz="2400" dirty="0"/>
          </a:p>
          <a:p>
            <a:r>
              <a:rPr lang="en-US" altLang="zh-CN" sz="2400" dirty="0"/>
              <a:t>        if </a:t>
            </a:r>
            <a:r>
              <a:rPr lang="en-US" altLang="zh-CN" sz="2400" dirty="0" err="1"/>
              <a:t>int</a:t>
            </a:r>
            <a:r>
              <a:rPr lang="en-US" altLang="zh-CN" sz="2400" dirty="0"/>
              <a:t>(</a:t>
            </a:r>
            <a:r>
              <a:rPr lang="en-US" altLang="zh-CN" sz="2400" dirty="0" err="1"/>
              <a:t>classifyVector</a:t>
            </a:r>
            <a:r>
              <a:rPr lang="en-US" altLang="zh-CN" sz="2400" dirty="0"/>
              <a:t>(array(</a:t>
            </a:r>
            <a:r>
              <a:rPr lang="en-US" altLang="zh-CN" sz="2400" dirty="0" err="1"/>
              <a:t>lineArr</a:t>
            </a:r>
            <a:r>
              <a:rPr lang="en-US" altLang="zh-CN" sz="2400" dirty="0"/>
              <a:t>), </a:t>
            </a:r>
            <a:r>
              <a:rPr lang="en-US" altLang="zh-CN" sz="2400" dirty="0" err="1"/>
              <a:t>trainWeights</a:t>
            </a:r>
            <a:r>
              <a:rPr lang="en-US" altLang="zh-CN" sz="2400" dirty="0"/>
              <a:t>))!= </a:t>
            </a:r>
            <a:r>
              <a:rPr lang="en-US" altLang="zh-CN" sz="2400" dirty="0" err="1"/>
              <a:t>int</a:t>
            </a:r>
            <a:r>
              <a:rPr lang="en-US" altLang="zh-CN" sz="2400" dirty="0"/>
              <a:t>(</a:t>
            </a:r>
            <a:r>
              <a:rPr lang="en-US" altLang="zh-CN" sz="2400" dirty="0" err="1"/>
              <a:t>currLine</a:t>
            </a:r>
            <a:r>
              <a:rPr lang="en-US" altLang="zh-CN" sz="2400" dirty="0"/>
              <a:t>[21]):</a:t>
            </a:r>
            <a:endParaRPr lang="en-US" altLang="zh-CN" sz="2400" dirty="0"/>
          </a:p>
          <a:p>
            <a:r>
              <a:rPr lang="en-US" altLang="zh-CN" sz="2400" dirty="0"/>
              <a:t>            </a:t>
            </a:r>
            <a:r>
              <a:rPr lang="en-US" altLang="zh-CN" sz="2400" dirty="0" err="1"/>
              <a:t>errorCount</a:t>
            </a:r>
            <a:r>
              <a:rPr lang="en-US" altLang="zh-CN" sz="2400" dirty="0"/>
              <a:t> += 1</a:t>
            </a:r>
            <a:endParaRPr lang="en-US" altLang="zh-CN" sz="2400" dirty="0"/>
          </a:p>
          <a:p>
            <a:r>
              <a:rPr lang="en-US" altLang="zh-CN" sz="2400" dirty="0"/>
              <a:t>    </a:t>
            </a:r>
            <a:r>
              <a:rPr lang="en-US" altLang="zh-CN" sz="2400" dirty="0" err="1"/>
              <a:t>errorRate</a:t>
            </a:r>
            <a:r>
              <a:rPr lang="en-US" altLang="zh-CN" sz="2400" dirty="0"/>
              <a:t> = (float(</a:t>
            </a:r>
            <a:r>
              <a:rPr lang="en-US" altLang="zh-CN" sz="2400" dirty="0" err="1"/>
              <a:t>errorCount</a:t>
            </a:r>
            <a:r>
              <a:rPr lang="en-US" altLang="zh-CN" sz="2400" dirty="0"/>
              <a:t>)/</a:t>
            </a:r>
            <a:r>
              <a:rPr lang="en-US" altLang="zh-CN" sz="2400" dirty="0" err="1"/>
              <a:t>numTestVec</a:t>
            </a:r>
            <a:r>
              <a:rPr lang="en-US" altLang="zh-CN" sz="2400" dirty="0"/>
              <a:t>)</a:t>
            </a:r>
            <a:endParaRPr lang="en-US" altLang="zh-CN" sz="2400" dirty="0"/>
          </a:p>
          <a:p>
            <a:r>
              <a:rPr lang="en-US" altLang="zh-CN" sz="2400" dirty="0"/>
              <a:t>    print "the error rate of this test is: %f" % </a:t>
            </a:r>
            <a:r>
              <a:rPr lang="en-US" altLang="zh-CN" sz="2400" dirty="0" err="1"/>
              <a:t>errorRate</a:t>
            </a:r>
            <a:endParaRPr lang="en-US" altLang="zh-CN" sz="2400" dirty="0"/>
          </a:p>
          <a:p>
            <a:r>
              <a:rPr lang="en-US" altLang="zh-CN" sz="2400" dirty="0"/>
              <a:t>    return </a:t>
            </a:r>
            <a:r>
              <a:rPr lang="en-US" altLang="zh-CN" sz="2400" dirty="0" err="1"/>
              <a:t>errorRate</a:t>
            </a:r>
            <a:endParaRPr lang="zh-CN" altLang="en-US" sz="2400" dirty="0"/>
          </a:p>
        </p:txBody>
      </p:sp>
      <p:sp>
        <p:nvSpPr>
          <p:cNvPr id="4"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从氙气病症预测病马的死亡率</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19536" y="2276871"/>
            <a:ext cx="8352928" cy="2308324"/>
          </a:xfrm>
          <a:prstGeom prst="rect">
            <a:avLst/>
          </a:prstGeom>
        </p:spPr>
        <p:txBody>
          <a:bodyPr wrap="square">
            <a:spAutoFit/>
          </a:bodyPr>
          <a:lstStyle/>
          <a:p>
            <a:r>
              <a:rPr lang="en-US" altLang="zh-CN" sz="2400" dirty="0" err="1"/>
              <a:t>def</a:t>
            </a:r>
            <a:r>
              <a:rPr lang="en-US" altLang="zh-CN" sz="2400" dirty="0"/>
              <a:t> </a:t>
            </a:r>
            <a:r>
              <a:rPr lang="en-US" altLang="zh-CN" sz="2400" dirty="0" err="1"/>
              <a:t>multiTest</a:t>
            </a:r>
            <a:r>
              <a:rPr lang="en-US" altLang="zh-CN" sz="2400" dirty="0"/>
              <a:t>():</a:t>
            </a:r>
            <a:endParaRPr lang="en-US" altLang="zh-CN" sz="2400" dirty="0"/>
          </a:p>
          <a:p>
            <a:r>
              <a:rPr lang="en-US" altLang="zh-CN" sz="2400" dirty="0"/>
              <a:t>    </a:t>
            </a:r>
            <a:r>
              <a:rPr lang="en-US" altLang="zh-CN" sz="2400" dirty="0" err="1"/>
              <a:t>numTests</a:t>
            </a:r>
            <a:r>
              <a:rPr lang="en-US" altLang="zh-CN" sz="2400" dirty="0"/>
              <a:t> = 10; </a:t>
            </a:r>
            <a:r>
              <a:rPr lang="en-US" altLang="zh-CN" sz="2400" dirty="0" err="1"/>
              <a:t>errorSum</a:t>
            </a:r>
            <a:r>
              <a:rPr lang="en-US" altLang="zh-CN" sz="2400" dirty="0"/>
              <a:t>=0.0</a:t>
            </a:r>
            <a:endParaRPr lang="en-US" altLang="zh-CN" sz="2400" dirty="0"/>
          </a:p>
          <a:p>
            <a:r>
              <a:rPr lang="en-US" altLang="zh-CN" sz="2400" dirty="0"/>
              <a:t>    for k in range(</a:t>
            </a:r>
            <a:r>
              <a:rPr lang="en-US" altLang="zh-CN" sz="2400" dirty="0" err="1"/>
              <a:t>numTests</a:t>
            </a:r>
            <a:r>
              <a:rPr lang="en-US" altLang="zh-CN" sz="2400" dirty="0"/>
              <a:t>):</a:t>
            </a:r>
            <a:endParaRPr lang="en-US" altLang="zh-CN" sz="2400" dirty="0"/>
          </a:p>
          <a:p>
            <a:r>
              <a:rPr lang="en-US" altLang="zh-CN" sz="2400" dirty="0"/>
              <a:t>        </a:t>
            </a:r>
            <a:r>
              <a:rPr lang="en-US" altLang="zh-CN" sz="2400" dirty="0" err="1"/>
              <a:t>errorSum</a:t>
            </a:r>
            <a:r>
              <a:rPr lang="en-US" altLang="zh-CN" sz="2400" dirty="0"/>
              <a:t> += </a:t>
            </a:r>
            <a:r>
              <a:rPr lang="en-US" altLang="zh-CN" sz="2400" dirty="0" err="1"/>
              <a:t>colicTest</a:t>
            </a:r>
            <a:r>
              <a:rPr lang="en-US" altLang="zh-CN" sz="2400" dirty="0"/>
              <a:t>()</a:t>
            </a:r>
            <a:endParaRPr lang="en-US" altLang="zh-CN" sz="2400" dirty="0"/>
          </a:p>
          <a:p>
            <a:r>
              <a:rPr lang="en-US" altLang="zh-CN" sz="2400" dirty="0"/>
              <a:t>    print "after %d iterations the average error rate is: %f" % (</a:t>
            </a:r>
            <a:r>
              <a:rPr lang="en-US" altLang="zh-CN" sz="2400" dirty="0" err="1"/>
              <a:t>numTests</a:t>
            </a:r>
            <a:r>
              <a:rPr lang="en-US" altLang="zh-CN" sz="2400" dirty="0"/>
              <a:t>, </a:t>
            </a:r>
            <a:r>
              <a:rPr lang="en-US" altLang="zh-CN" sz="2400" dirty="0" err="1"/>
              <a:t>errorSum</a:t>
            </a:r>
            <a:r>
              <a:rPr lang="en-US" altLang="zh-CN" sz="2400" dirty="0"/>
              <a:t>/float(</a:t>
            </a:r>
            <a:r>
              <a:rPr lang="en-US" altLang="zh-CN" sz="2400" dirty="0" err="1"/>
              <a:t>numTests</a:t>
            </a:r>
            <a:r>
              <a:rPr lang="en-US" altLang="zh-CN" sz="2400" dirty="0"/>
              <a:t>))</a:t>
            </a:r>
            <a:endParaRPr lang="zh-CN" altLang="en-US" sz="2400" dirty="0"/>
          </a:p>
        </p:txBody>
      </p:sp>
      <p:sp>
        <p:nvSpPr>
          <p:cNvPr id="4" name="TextBox 3"/>
          <p:cNvSpPr txBox="1"/>
          <p:nvPr/>
        </p:nvSpPr>
        <p:spPr>
          <a:xfrm>
            <a:off x="2639616" y="4864160"/>
            <a:ext cx="489654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C00000"/>
                </a:solidFill>
              </a:rPr>
              <a:t>调整迭代次数</a:t>
            </a:r>
            <a:endParaRPr lang="en-US" altLang="zh-CN" sz="2400" dirty="0">
              <a:solidFill>
                <a:srgbClr val="C00000"/>
              </a:solidFill>
            </a:endParaRPr>
          </a:p>
          <a:p>
            <a:pPr marL="342900" indent="-342900">
              <a:buFont typeface="Arial" panose="020B0604020202020204" pitchFamily="34" charset="0"/>
              <a:buChar char="•"/>
            </a:pPr>
            <a:r>
              <a:rPr lang="en-US" altLang="zh-CN" sz="2400" dirty="0">
                <a:solidFill>
                  <a:srgbClr val="C00000"/>
                </a:solidFill>
              </a:rPr>
              <a:t>alpha</a:t>
            </a:r>
            <a:r>
              <a:rPr lang="zh-CN" altLang="en-US" sz="2400" dirty="0">
                <a:solidFill>
                  <a:srgbClr val="C00000"/>
                </a:solidFill>
              </a:rPr>
              <a:t>步长</a:t>
            </a:r>
            <a:endParaRPr lang="zh-CN" altLang="en-US" sz="2400" dirty="0">
              <a:solidFill>
                <a:srgbClr val="C00000"/>
              </a:solidFill>
            </a:endParaRPr>
          </a:p>
        </p:txBody>
      </p:sp>
      <p:sp>
        <p:nvSpPr>
          <p:cNvPr id="5"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从氙气病症预测病马的死亡率</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67808" y="3140968"/>
            <a:ext cx="8424936" cy="4839816"/>
          </a:xfrm>
        </p:spPr>
        <p:txBody>
          <a:bodyPr/>
          <a:lstStyle/>
          <a:p>
            <a:r>
              <a:rPr lang="en-US" altLang="zh-CN" dirty="0"/>
              <a:t> </a:t>
            </a:r>
            <a:r>
              <a:rPr lang="en-US" altLang="zh-CN" sz="6000" dirty="0">
                <a:solidFill>
                  <a:srgbClr val="FF0000"/>
                </a:solidFill>
              </a:rPr>
              <a:t>Q&amp;A</a:t>
            </a:r>
            <a:r>
              <a:rPr lang="zh-CN" altLang="en-US" sz="6000" dirty="0">
                <a:solidFill>
                  <a:srgbClr val="FF0000"/>
                </a:solidFill>
              </a:rPr>
              <a:t>？</a:t>
            </a:r>
            <a:endParaRPr lang="zh-CN" altLang="en-US" sz="60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en-US" altLang="zh-CN" dirty="0"/>
              <a:t>Binomial logistic regression model</a:t>
            </a:r>
            <a:endParaRPr lang="en-US" altLang="zh-CN" dirty="0"/>
          </a:p>
          <a:p>
            <a:pPr lvl="1"/>
            <a:r>
              <a:rPr lang="zh-CN" altLang="en-US" dirty="0"/>
              <a:t>由条件概率</a:t>
            </a:r>
            <a:r>
              <a:rPr lang="en-US" altLang="zh-CN" dirty="0"/>
              <a:t>P(Y|X)</a:t>
            </a:r>
            <a:r>
              <a:rPr lang="zh-CN" altLang="en-US" dirty="0"/>
              <a:t>表示的分类模型</a:t>
            </a:r>
            <a:endParaRPr lang="en-US" altLang="zh-CN" dirty="0"/>
          </a:p>
          <a:p>
            <a:pPr lvl="1"/>
            <a:r>
              <a:rPr lang="zh-CN" altLang="en-US" dirty="0"/>
              <a:t>形式化为</a:t>
            </a:r>
            <a:r>
              <a:rPr lang="en-US" altLang="zh-CN" dirty="0"/>
              <a:t>logistic distribution</a:t>
            </a:r>
            <a:endParaRPr lang="en-US" altLang="zh-CN" dirty="0"/>
          </a:p>
          <a:p>
            <a:pPr lvl="1"/>
            <a:r>
              <a:rPr lang="en-US" altLang="zh-CN" dirty="0"/>
              <a:t>X</a:t>
            </a:r>
            <a:r>
              <a:rPr lang="zh-CN" altLang="en-US" dirty="0"/>
              <a:t>取实数，</a:t>
            </a:r>
            <a:r>
              <a:rPr lang="en-US" altLang="zh-CN" dirty="0"/>
              <a:t>Y</a:t>
            </a:r>
            <a:r>
              <a:rPr lang="zh-CN" altLang="en-US" dirty="0"/>
              <a:t>取值</a:t>
            </a:r>
            <a:r>
              <a:rPr lang="en-US" altLang="zh-CN" dirty="0"/>
              <a:t>1,0</a:t>
            </a:r>
            <a:endParaRPr lang="en-US" altLang="zh-CN" dirty="0"/>
          </a:p>
          <a:p>
            <a:pPr marL="393065" lvl="1" indent="0">
              <a:buNone/>
            </a:pP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6578" y="3869310"/>
            <a:ext cx="3739342" cy="16534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5663952" y="4589389"/>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3869309"/>
            <a:ext cx="3512132" cy="1728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798" y="5725742"/>
            <a:ext cx="1207765" cy="447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952" y="5742160"/>
            <a:ext cx="2184858" cy="43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513" y="6373814"/>
            <a:ext cx="301083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下箭头 4"/>
          <p:cNvSpPr/>
          <p:nvPr/>
        </p:nvSpPr>
        <p:spPr>
          <a:xfrm flipV="1">
            <a:off x="5801299" y="5006079"/>
            <a:ext cx="212640" cy="5166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二项逻辑斯蒂回归</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事件的几率</a:t>
            </a:r>
            <a:r>
              <a:rPr lang="en-US" altLang="zh-CN" dirty="0"/>
              <a:t>odds</a:t>
            </a:r>
            <a:r>
              <a:rPr lang="zh-CN" altLang="en-US" dirty="0"/>
              <a:t>：事件发生与事件不发生的概率之比为</a:t>
            </a:r>
            <a:endParaRPr lang="en-US" altLang="zh-CN" dirty="0"/>
          </a:p>
          <a:p>
            <a:endParaRPr lang="en-US" altLang="zh-CN" dirty="0"/>
          </a:p>
          <a:p>
            <a:pPr marL="0" indent="0">
              <a:buNone/>
            </a:pPr>
            <a:endParaRPr lang="en-US" altLang="zh-CN" dirty="0"/>
          </a:p>
          <a:p>
            <a:r>
              <a:rPr lang="zh-CN" altLang="en-US" dirty="0"/>
              <a:t>称为事件的发生比</a:t>
            </a:r>
            <a:r>
              <a:rPr lang="en-US" altLang="zh-CN" dirty="0"/>
              <a:t>(the odds of experiencing an event),</a:t>
            </a:r>
            <a:r>
              <a:rPr lang="zh-CN" altLang="en-US" dirty="0"/>
              <a:t> </a:t>
            </a:r>
            <a:endParaRPr lang="en-US" altLang="zh-CN" dirty="0"/>
          </a:p>
          <a:p>
            <a:r>
              <a:rPr lang="zh-CN" altLang="en-US" dirty="0"/>
              <a:t>对数几率：</a:t>
            </a:r>
            <a:endParaRPr lang="en-US" altLang="zh-CN" dirty="0"/>
          </a:p>
          <a:p>
            <a:endParaRPr lang="en-US" altLang="zh-CN" dirty="0"/>
          </a:p>
          <a:p>
            <a:endParaRPr lang="en-US" altLang="zh-CN" dirty="0"/>
          </a:p>
          <a:p>
            <a:r>
              <a:rPr lang="zh-CN" altLang="en-US" dirty="0"/>
              <a:t>对逻辑斯蒂回归：</a:t>
            </a:r>
            <a:endParaRPr lang="zh-CN" altLang="en-US" dirty="0"/>
          </a:p>
          <a:p>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0576" y="5796160"/>
            <a:ext cx="3361464"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629" y="2589415"/>
            <a:ext cx="720080" cy="776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337" y="4243157"/>
            <a:ext cx="273874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345831"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二项逻辑斯蒂回归</a:t>
            </a: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7786</Words>
  <Application>WPS 演示</Application>
  <PresentationFormat>Widescreen</PresentationFormat>
  <Paragraphs>699</Paragraphs>
  <Slides>75</Slides>
  <Notes>75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75</vt:i4>
      </vt:variant>
    </vt:vector>
  </HeadingPairs>
  <TitlesOfParts>
    <vt:vector size="87" baseType="lpstr">
      <vt:lpstr>Arial</vt:lpstr>
      <vt:lpstr>宋体</vt:lpstr>
      <vt:lpstr>Wingdings</vt:lpstr>
      <vt:lpstr>DengXian</vt:lpstr>
      <vt:lpstr>PingFang SC Light</vt:lpstr>
      <vt:lpstr>Calibri</vt:lpstr>
      <vt:lpstr>等线</vt:lpstr>
      <vt:lpstr>微软雅黑</vt:lpstr>
      <vt:lpstr>Arial Unicode MS</vt:lpstr>
      <vt:lpstr>等线 Light</vt:lpstr>
      <vt:lpstr>Calibri Light</vt:lpstr>
      <vt:lpstr>Office Theme</vt:lpstr>
      <vt:lpstr>PowerPoint 演示文稿</vt:lpstr>
      <vt:lpstr>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最优化方法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王倩</cp:lastModifiedBy>
  <cp:revision>5</cp:revision>
  <dcterms:created xsi:type="dcterms:W3CDTF">2019-08-29T06:43:00Z</dcterms:created>
  <dcterms:modified xsi:type="dcterms:W3CDTF">2019-09-12T06:34:26Z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